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30"/>
  </p:notesMasterIdLst>
  <p:handoutMasterIdLst>
    <p:handoutMasterId r:id="rId31"/>
  </p:handoutMasterIdLst>
  <p:sldIdLst>
    <p:sldId id="256" r:id="rId2"/>
    <p:sldId id="271" r:id="rId3"/>
    <p:sldId id="284" r:id="rId4"/>
    <p:sldId id="285" r:id="rId5"/>
    <p:sldId id="273" r:id="rId6"/>
    <p:sldId id="257" r:id="rId7"/>
    <p:sldId id="274" r:id="rId8"/>
    <p:sldId id="275" r:id="rId9"/>
    <p:sldId id="283" r:id="rId10"/>
    <p:sldId id="282" r:id="rId11"/>
    <p:sldId id="276" r:id="rId12"/>
    <p:sldId id="277" r:id="rId13"/>
    <p:sldId id="278" r:id="rId14"/>
    <p:sldId id="279" r:id="rId15"/>
    <p:sldId id="261" r:id="rId16"/>
    <p:sldId id="280" r:id="rId17"/>
    <p:sldId id="281" r:id="rId18"/>
    <p:sldId id="262" r:id="rId19"/>
    <p:sldId id="264" r:id="rId20"/>
    <p:sldId id="269" r:id="rId21"/>
    <p:sldId id="289" r:id="rId22"/>
    <p:sldId id="263" r:id="rId23"/>
    <p:sldId id="266" r:id="rId24"/>
    <p:sldId id="265" r:id="rId25"/>
    <p:sldId id="287" r:id="rId26"/>
    <p:sldId id="290" r:id="rId27"/>
    <p:sldId id="288" r:id="rId28"/>
    <p:sldId id="267" r:id="rId29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BEFF"/>
    <a:srgbClr val="008000"/>
    <a:srgbClr val="CC3399"/>
    <a:srgbClr val="FF9933"/>
    <a:srgbClr val="FF9966"/>
    <a:srgbClr val="33CC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90" d="100"/>
          <a:sy n="190" d="100"/>
        </p:scale>
        <p:origin x="-2096" y="208"/>
      </p:cViewPr>
      <p:guideLst>
        <p:guide orient="horz" pos="4223"/>
        <p:guide pos="38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gs" Target="tags/tag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Relationship Id="rId2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Relationship Id="rId2" Type="http://schemas.openxmlformats.org/officeDocument/2006/relationships/image" Target="../media/image6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Relationship Id="rId2" Type="http://schemas.openxmlformats.org/officeDocument/2006/relationships/image" Target="../media/image7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04520-BC95-8040-A960-8008E9D6993B}" type="datetimeFigureOut">
              <a:rPr lang="en-US" smtClean="0"/>
              <a:t>10/29/14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7AA71-9127-3549-8844-78AC591D4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463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40E8FAF-0EB9-4F3C-9D18-30F5214B3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017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E21F48-7B7D-4D17-963F-E4B54F8A6B7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E21F48-7B7D-4D17-963F-E4B54F8A6B7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2536825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/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033639" y="6557963"/>
            <a:ext cx="2840361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October 29, 2014</a:t>
            </a:r>
            <a:endParaRPr/>
          </a:p>
        </p:txBody>
      </p:sp>
      <p:pic>
        <p:nvPicPr>
          <p:cNvPr id="7" name="Picture 6" descr="FNAL_logo_sm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3767" cy="92694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135" y="134244"/>
            <a:ext cx="8262937" cy="441325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777" y="752368"/>
            <a:ext cx="8251825" cy="555307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Fermilab Accelerator Complex</a:t>
            </a:r>
            <a:endParaRPr lang="en-US">
              <a:latin typeface="+mn-lt"/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9CFA1-B09C-442F-85C3-919131D33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October 29,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E. Prebys, Fermilab Accelerator Complex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05B137E2-35D0-4667-9362-8260FF57A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257" y="124288"/>
            <a:ext cx="8262937" cy="441325"/>
          </a:xfrm>
        </p:spPr>
        <p:txBody>
          <a:bodyPr/>
          <a:lstStyle>
            <a:lvl1pPr>
              <a:defRPr cap="none" baseline="0">
                <a:latin typeface="+mj-lt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>
          <a:xfrm>
            <a:off x="5044966" y="6569076"/>
            <a:ext cx="3212988" cy="19257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199" y="6557963"/>
            <a:ext cx="3859619" cy="172446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 smtClean="0"/>
              <a:t>E. Prebys, Fermilab Accelerator Complex</a:t>
            </a:r>
            <a:endParaRPr lang="en-US">
              <a:latin typeface="+mn-lt"/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26155-0DCC-45D2-90B6-32F65F3F6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657065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5029" y="3145972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October 29,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E. Prebys, Fermilab Accelerator Complex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3C22C54-04B8-4329-8E4F-B3EC0867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08" y="224393"/>
            <a:ext cx="8371114" cy="507274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661" y="862297"/>
            <a:ext cx="4060371" cy="51464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7530" y="853420"/>
            <a:ext cx="4172275" cy="51791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Fermilab Accelerator Complex</a:t>
            </a:r>
            <a:endParaRPr lang="en-US">
              <a:latin typeface="+mn-lt"/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14655-DFE5-45AD-AEB7-B6324F535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07274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8829"/>
            <a:ext cx="3520440" cy="48578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979714"/>
            <a:ext cx="3520440" cy="48469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Fermilab Accelerator Complex</a:t>
            </a:r>
            <a:endParaRPr lang="en-US">
              <a:latin typeface="+mn-lt"/>
            </a:endParaRP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13A5A-BD10-4E42-8EDD-42C4A14A6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587" y="115854"/>
            <a:ext cx="8490857" cy="463731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>
          <a:xfrm>
            <a:off x="5264458" y="6569076"/>
            <a:ext cx="2993496" cy="227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Fermilab Accelerator Complex</a:t>
            </a:r>
            <a:endParaRPr lang="en-US">
              <a:latin typeface="+mn-lt"/>
            </a:endParaRP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536C3-BB10-4165-8E74-99838CB51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Fermilab Accelerator Complex</a:t>
            </a:r>
            <a:endParaRPr lang="en-US">
              <a:latin typeface="+mn-lt"/>
            </a:endParaRPr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71096-0617-41A5-9758-D80165640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Fermilab Accelerator Complex</a:t>
            </a:r>
            <a:endParaRPr lang="en-US">
              <a:latin typeface="+mn-lt"/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84E87-2809-400F-A130-20751D1AB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October 29, 2014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E. Prebys, Fermilab Accelerator Complex</a:t>
            </a:r>
            <a:endParaRPr lang="en-US">
              <a:latin typeface="+mn-lt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58A0D8F-9A19-4D03-8318-653C6FCD8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2" y="0"/>
            <a:ext cx="391887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97135" y="134244"/>
            <a:ext cx="8262937" cy="441325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503776" y="690225"/>
            <a:ext cx="82518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5018690" y="6569076"/>
            <a:ext cx="3239263" cy="227012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E. Prebys, Fermilab Accelerator Complex</a:t>
            </a:r>
            <a:endParaRPr lang="en-US">
              <a:latin typeface="+mn-lt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7550" y="6534150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61210FB4-E372-466D-A3EB-21FD966A1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 Box 11"/>
          <p:cNvSpPr txBox="1">
            <a:spLocks noChangeArrowheads="1"/>
          </p:cNvSpPr>
          <p:nvPr userDrawn="1"/>
        </p:nvSpPr>
        <p:spPr bwMode="auto">
          <a:xfrm>
            <a:off x="381000" y="6553200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10" name="Picture 9" descr="FNAL_logo_sm.gif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1"/>
            <a:ext cx="371959" cy="3814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57" r:id="rId2"/>
    <p:sldLayoutId id="2147483765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6" r:id="rId9"/>
    <p:sldLayoutId id="2147483763" r:id="rId10"/>
    <p:sldLayoutId id="2147483767" r:id="rId11"/>
  </p:sldLayoutIdLst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oleObject" Target="../embeddings/oleObject3.bin"/><Relationship Id="rId5" Type="http://schemas.openxmlformats.org/officeDocument/2006/relationships/image" Target="../media/image33.w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34.wmf"/><Relationship Id="rId8" Type="http://schemas.openxmlformats.org/officeDocument/2006/relationships/image" Target="../media/image36.jpe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39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4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Relationship Id="rId3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Relationship Id="rId3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3" Type="http://schemas.openxmlformats.org/officeDocument/2006/relationships/image" Target="../media/image59.png"/><Relationship Id="rId14" Type="http://schemas.openxmlformats.org/officeDocument/2006/relationships/image" Target="../media/image60.png"/><Relationship Id="rId15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gif"/><Relationship Id="rId9" Type="http://schemas.openxmlformats.org/officeDocument/2006/relationships/image" Target="../media/image55.png"/><Relationship Id="rId10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oleObject" Target="../embeddings/oleObject6.bin"/><Relationship Id="rId5" Type="http://schemas.openxmlformats.org/officeDocument/2006/relationships/image" Target="../media/image66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6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3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oleObject" Target="../embeddings/oleObject8.bin"/><Relationship Id="rId5" Type="http://schemas.openxmlformats.org/officeDocument/2006/relationships/image" Target="../media/image72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73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14.emf"/><Relationship Id="rId6" Type="http://schemas.openxmlformats.org/officeDocument/2006/relationships/image" Target="../media/image16.png"/><Relationship Id="rId7" Type="http://schemas.openxmlformats.org/officeDocument/2006/relationships/image" Target="../media/image17.emf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emf"/><Relationship Id="rId11" Type="http://schemas.openxmlformats.org/officeDocument/2006/relationships/image" Target="../media/image2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Fermilab Accelerator Complex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539864"/>
            <a:ext cx="7478620" cy="110124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Eric Prebys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Fermilab AD/APC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0763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Acceleration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Fermilab Accelerator Complex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21" y="1068317"/>
            <a:ext cx="2900565" cy="3691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8172" y="724081"/>
            <a:ext cx="179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Old: Static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6476" y="4890517"/>
            <a:ext cx="2848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Static acceleration from Cockcroft-Walton. </a:t>
            </a:r>
            <a:br>
              <a:rPr lang="en-US" sz="1800" dirty="0" smtClean="0">
                <a:solidFill>
                  <a:srgbClr val="C00000"/>
                </a:solidFill>
                <a:latin typeface="+mn-lt"/>
              </a:rPr>
            </a:b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FNAL = 750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keV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max ~1 MeV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252" y="1103924"/>
            <a:ext cx="3928820" cy="20693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7044" y="781519"/>
            <a:ext cx="312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New: RF Quadrupole (RFQ)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8860" y="3121859"/>
            <a:ext cx="2729995" cy="17211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93391" y="4936085"/>
            <a:ext cx="3871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RF structure combines an electric focusing quadrupole with a longitudinal accelerating gradient.</a:t>
            </a:r>
          </a:p>
        </p:txBody>
      </p:sp>
    </p:spTree>
    <p:extLst>
      <p:ext uri="{BB962C8B-B14F-4D97-AF65-F5344CB8AC3E}">
        <p14:creationId xmlns:p14="http://schemas.microsoft.com/office/powerpoint/2010/main" val="196921180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(New) Fermilab Front End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841029"/>
          </a:xfrm>
        </p:spPr>
        <p:txBody>
          <a:bodyPr/>
          <a:lstStyle/>
          <a:p>
            <a:r>
              <a:rPr lang="en-US" dirty="0" smtClean="0"/>
              <a:t>The front end of any modern hadron accelerator looks something like this: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Fermilab Accelerator Complex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133" y="1995110"/>
            <a:ext cx="4974772" cy="33265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29237" y="5334000"/>
            <a:ext cx="3797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Low Energy Beam Transport (LEBT, pronounced “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lebbit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”): 35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keV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4495800"/>
            <a:ext cx="2218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Medium Energy Beam Transport (MEBT, pronounced “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mebbit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”): 750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kEV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58780" y="2716591"/>
            <a:ext cx="2169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Redundant H</a:t>
            </a:r>
            <a:r>
              <a:rPr lang="en-US" sz="1800" baseline="30000" dirty="0" smtClean="0">
                <a:solidFill>
                  <a:srgbClr val="C00000"/>
                </a:solidFill>
                <a:latin typeface="+mn-lt"/>
              </a:rPr>
              <a:t>-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sources: 0-35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keV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82228" y="1417562"/>
            <a:ext cx="230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Solenoidal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focusing for low energy beam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285621" y="2056190"/>
            <a:ext cx="1342569" cy="56847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301619" y="2092476"/>
            <a:ext cx="762000" cy="55638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521580" y="1545772"/>
            <a:ext cx="230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200 MHz RFQ: 35</a:t>
            </a:r>
            <a:r>
              <a:rPr lang="en-US" sz="1800" dirty="0" smtClean="0">
                <a:solidFill>
                  <a:srgbClr val="C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solidFill>
                  <a:srgbClr val="C00000"/>
                </a:solidFill>
                <a:latin typeface="+mn-lt"/>
                <a:sym typeface="Wingdings"/>
              </a:rPr>
              <a:t>750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  <a:sym typeface="Wingdings"/>
              </a:rPr>
              <a:t>keV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652762" y="2225524"/>
            <a:ext cx="181428" cy="24190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2209800" y="2514600"/>
            <a:ext cx="4191000" cy="685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19200" y="2286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59923374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Linac</a:t>
            </a:r>
            <a:r>
              <a:rPr lang="en-US" dirty="0" smtClean="0"/>
              <a:t> (750keV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400 MeV)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491" y="629749"/>
            <a:ext cx="8447909" cy="452775"/>
          </a:xfrm>
        </p:spPr>
        <p:txBody>
          <a:bodyPr/>
          <a:lstStyle/>
          <a:p>
            <a:r>
              <a:rPr lang="en-US" sz="1800" dirty="0" smtClean="0"/>
              <a:t>Because the velocity is changing quickly, the first </a:t>
            </a:r>
            <a:r>
              <a:rPr lang="en-US" sz="1800" dirty="0" err="1" smtClean="0"/>
              <a:t>linac</a:t>
            </a:r>
            <a:r>
              <a:rPr lang="en-US" sz="1800" dirty="0" smtClean="0"/>
              <a:t> is a 200 MHz Drift Tube </a:t>
            </a:r>
            <a:r>
              <a:rPr lang="en-US" sz="1800" dirty="0" err="1" smtClean="0"/>
              <a:t>Linac</a:t>
            </a:r>
            <a:r>
              <a:rPr lang="en-US" sz="1800" dirty="0" smtClean="0"/>
              <a:t> (DTL, aka “</a:t>
            </a:r>
            <a:r>
              <a:rPr lang="en-US" sz="1800" dirty="0" err="1" smtClean="0"/>
              <a:t>Avarez</a:t>
            </a:r>
            <a:r>
              <a:rPr lang="en-US" sz="1800" dirty="0" smtClean="0"/>
              <a:t> </a:t>
            </a:r>
            <a:r>
              <a:rPr lang="en-US" sz="1800" dirty="0" err="1" smtClean="0"/>
              <a:t>Linac</a:t>
            </a:r>
            <a:r>
              <a:rPr lang="en-US" sz="1800" dirty="0" smtClean="0"/>
              <a:t>”), which can be beta-matched to the accelerating beam.</a:t>
            </a:r>
          </a:p>
          <a:p>
            <a:r>
              <a:rPr lang="en-US" sz="1800" dirty="0" smtClean="0"/>
              <a:t>Put conducting tubes in a larger pillbox, such that inside the tubes </a:t>
            </a:r>
            <a:r>
              <a:rPr lang="en-US" sz="1800" i="1" dirty="0" smtClean="0"/>
              <a:t>E=0</a:t>
            </a:r>
          </a:p>
          <a:p>
            <a:endParaRPr lang="en-US" sz="1800" i="1" dirty="0"/>
          </a:p>
          <a:p>
            <a:endParaRPr lang="en-US" sz="1800" i="1" dirty="0" smtClean="0"/>
          </a:p>
          <a:p>
            <a:endParaRPr lang="en-US" sz="1800" i="1" dirty="0"/>
          </a:p>
          <a:p>
            <a:endParaRPr lang="en-US" sz="1800" i="1" dirty="0" smtClean="0"/>
          </a:p>
          <a:p>
            <a:endParaRPr lang="en-US" sz="1800" i="1" dirty="0"/>
          </a:p>
          <a:p>
            <a:endParaRPr lang="en-US" sz="1800" i="1" dirty="0" smtClean="0"/>
          </a:p>
          <a:p>
            <a:endParaRPr lang="en-US" sz="1800" i="1" dirty="0"/>
          </a:p>
          <a:p>
            <a:endParaRPr lang="en-US" sz="1800" i="1" dirty="0" smtClean="0"/>
          </a:p>
          <a:p>
            <a:endParaRPr lang="en-US" sz="1800" i="1" dirty="0"/>
          </a:p>
          <a:p>
            <a:endParaRPr lang="en-US" sz="1800" i="1" dirty="0" smtClean="0"/>
          </a:p>
          <a:p>
            <a:endParaRPr lang="en-US" sz="1800" i="1" dirty="0"/>
          </a:p>
          <a:p>
            <a:endParaRPr lang="en-US" sz="1800" i="1" dirty="0" smtClean="0"/>
          </a:p>
          <a:p>
            <a:endParaRPr lang="en-US" sz="1800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Fermilab Accelerator Complex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29698" name="Picture 2" descr="https://encrypted-tbn2.google.com/images?q=tbn:ANd9GcS2EAQ-7jNCki3GvCsTZHpyW3uucib2tx7KvmJHGb-Z7hSNeaW-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981201"/>
            <a:ext cx="3223230" cy="1184756"/>
          </a:xfrm>
          <a:prstGeom prst="rect">
            <a:avLst/>
          </a:prstGeom>
          <a:noFill/>
        </p:spPr>
      </p:pic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726380"/>
              </p:ext>
            </p:extLst>
          </p:nvPr>
        </p:nvGraphicFramePr>
        <p:xfrm>
          <a:off x="4648200" y="2362200"/>
          <a:ext cx="533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8" name="Equation" r:id="rId4" imgW="126720" imgH="126720" progId="Equation.3">
                  <p:embed/>
                </p:oleObj>
              </mc:Choice>
              <mc:Fallback>
                <p:oleObj name="Equation" r:id="rId4" imgW="126720" imgH="126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362200"/>
                        <a:ext cx="5334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5" name="Group 54"/>
          <p:cNvGrpSpPr/>
          <p:nvPr/>
        </p:nvGrpSpPr>
        <p:grpSpPr>
          <a:xfrm>
            <a:off x="5486400" y="2209800"/>
            <a:ext cx="2895600" cy="838200"/>
            <a:chOff x="5105400" y="1524000"/>
            <a:chExt cx="2895600" cy="838200"/>
          </a:xfrm>
        </p:grpSpPr>
        <p:grpSp>
          <p:nvGrpSpPr>
            <p:cNvPr id="46" name="Group 45"/>
            <p:cNvGrpSpPr/>
            <p:nvPr/>
          </p:nvGrpSpPr>
          <p:grpSpPr>
            <a:xfrm>
              <a:off x="5105400" y="1524000"/>
              <a:ext cx="2895600" cy="838200"/>
              <a:chOff x="914400" y="2971800"/>
              <a:chExt cx="2895600" cy="83820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9144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9906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/>
              <p:cNvCxnSpPr>
                <a:stCxn id="8" idx="0"/>
                <a:endCxn id="9" idx="0"/>
              </p:cNvCxnSpPr>
              <p:nvPr/>
            </p:nvCxnSpPr>
            <p:spPr>
              <a:xfrm>
                <a:off x="952500" y="2971800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950976" y="3810000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/>
              <p:cNvSpPr/>
              <p:nvPr/>
            </p:nvSpPr>
            <p:spPr>
              <a:xfrm>
                <a:off x="12954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4478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/>
              <p:cNvCxnSpPr>
                <a:stCxn id="13" idx="0"/>
                <a:endCxn id="14" idx="0"/>
              </p:cNvCxnSpPr>
              <p:nvPr/>
            </p:nvCxnSpPr>
            <p:spPr>
              <a:xfrm>
                <a:off x="1333500" y="2971800"/>
                <a:ext cx="1524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endCxn id="14" idx="4"/>
              </p:cNvCxnSpPr>
              <p:nvPr/>
            </p:nvCxnSpPr>
            <p:spPr>
              <a:xfrm>
                <a:off x="1331976" y="3810000"/>
                <a:ext cx="15392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/>
              <p:cNvSpPr/>
              <p:nvPr/>
            </p:nvSpPr>
            <p:spPr>
              <a:xfrm>
                <a:off x="17526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9050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/>
              <p:cNvCxnSpPr>
                <a:stCxn id="17" idx="0"/>
                <a:endCxn id="18" idx="0"/>
              </p:cNvCxnSpPr>
              <p:nvPr/>
            </p:nvCxnSpPr>
            <p:spPr>
              <a:xfrm>
                <a:off x="1790700" y="2971800"/>
                <a:ext cx="1524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endCxn id="18" idx="4"/>
              </p:cNvCxnSpPr>
              <p:nvPr/>
            </p:nvCxnSpPr>
            <p:spPr>
              <a:xfrm>
                <a:off x="1789176" y="3810000"/>
                <a:ext cx="15392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22860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4384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/>
              <p:cNvCxnSpPr>
                <a:stCxn id="21" idx="0"/>
                <a:endCxn id="22" idx="0"/>
              </p:cNvCxnSpPr>
              <p:nvPr/>
            </p:nvCxnSpPr>
            <p:spPr>
              <a:xfrm>
                <a:off x="2324100" y="2971800"/>
                <a:ext cx="1524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endCxn id="22" idx="4"/>
              </p:cNvCxnSpPr>
              <p:nvPr/>
            </p:nvCxnSpPr>
            <p:spPr>
              <a:xfrm>
                <a:off x="2322576" y="3810000"/>
                <a:ext cx="15392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28194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0480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Connector 26"/>
              <p:cNvCxnSpPr>
                <a:stCxn id="25" idx="0"/>
                <a:endCxn id="26" idx="0"/>
              </p:cNvCxnSpPr>
              <p:nvPr/>
            </p:nvCxnSpPr>
            <p:spPr>
              <a:xfrm>
                <a:off x="2857500" y="2971800"/>
                <a:ext cx="228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stCxn id="25" idx="4"/>
              </p:cNvCxnSpPr>
              <p:nvPr/>
            </p:nvCxnSpPr>
            <p:spPr>
              <a:xfrm>
                <a:off x="2857500" y="3810000"/>
                <a:ext cx="228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35052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7338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/>
              <p:cNvCxnSpPr>
                <a:stCxn id="29" idx="0"/>
                <a:endCxn id="30" idx="0"/>
              </p:cNvCxnSpPr>
              <p:nvPr/>
            </p:nvCxnSpPr>
            <p:spPr>
              <a:xfrm>
                <a:off x="3543300" y="2971800"/>
                <a:ext cx="228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>
                <a:stCxn id="29" idx="4"/>
                <a:endCxn id="30" idx="4"/>
              </p:cNvCxnSpPr>
              <p:nvPr/>
            </p:nvCxnSpPr>
            <p:spPr>
              <a:xfrm>
                <a:off x="3543300" y="3810000"/>
                <a:ext cx="228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Rectangle 47"/>
            <p:cNvSpPr/>
            <p:nvPr/>
          </p:nvSpPr>
          <p:spPr>
            <a:xfrm>
              <a:off x="5181982" y="1531144"/>
              <a:ext cx="36576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34036" y="1526381"/>
              <a:ext cx="45719" cy="826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057900" y="1531143"/>
              <a:ext cx="81819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588919" y="1533523"/>
              <a:ext cx="81819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203282" y="1531143"/>
              <a:ext cx="81819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874794" y="1535905"/>
              <a:ext cx="81819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5715000" y="1828800"/>
            <a:ext cx="2343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Bunch of pillboxes</a:t>
            </a:r>
          </a:p>
        </p:txBody>
      </p:sp>
      <p:sp>
        <p:nvSpPr>
          <p:cNvPr id="57" name="Left Brace 56"/>
          <p:cNvSpPr/>
          <p:nvPr/>
        </p:nvSpPr>
        <p:spPr>
          <a:xfrm rot="-5400000">
            <a:off x="1297932" y="3104658"/>
            <a:ext cx="232985" cy="34222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3757873"/>
              </p:ext>
            </p:extLst>
          </p:nvPr>
        </p:nvGraphicFramePr>
        <p:xfrm>
          <a:off x="1071261" y="3112863"/>
          <a:ext cx="6731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" name="Equation" r:id="rId6" imgW="419040" imgH="419040" progId="Equation.DSMT4">
                  <p:embed/>
                </p:oleObj>
              </mc:Choice>
              <mc:Fallback>
                <p:oleObj name="Equation" r:id="rId6" imgW="4190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261" y="3112863"/>
                        <a:ext cx="6731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2228019" y="3208716"/>
            <a:ext cx="2886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Gap spacing changes as velocity increases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 flipH="1">
            <a:off x="1828800" y="3404342"/>
            <a:ext cx="387125" cy="246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029200" y="3124200"/>
            <a:ext cx="288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Drift tubes contain </a:t>
            </a:r>
            <a:r>
              <a:rPr lang="en-US" sz="1400" dirty="0" err="1" smtClean="0">
                <a:solidFill>
                  <a:srgbClr val="C00000"/>
                </a:solidFill>
                <a:latin typeface="+mn-lt"/>
              </a:rPr>
              <a:t>quadrupoles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 to keep beam focused 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 flipH="1" flipV="1">
            <a:off x="4147306" y="2669872"/>
            <a:ext cx="885824" cy="714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2" name="AutoShape 6" descr="data:image/jpeg;base64,/9j/4AAQSkZJRgABAQAAAQABAAD/2wCEAAkGBhQSEBQUEhQVFBUVFRQUFRcUFBIUFBQUFBQVFBUUFBQXHCYeFxkjGRQUHy8gIycpLCwsFR4xNTAqNSYrLCkBCQoKDgwOGg8PGiklHxwpLSwpLCwsLCkpLCwpLCwpKSkpKSwsLCkpKSksKSwpKSwpLCkpKSwsLCkpKSwpKSksKf/AABEIAOsAxAMBIgACEQEDEQH/xAAbAAACAwEBAQAAAAAAAAAAAAADBAECBQAGB//EAEgQAAEDAgMDBQ0GBAUEAwEAAAEAAgMEERIhMQVBUQYiYXHRExQjMlJygZGSobGywUJTc6Lh8DNiwtIHFSRDY1SCo7Nkg/EW/8QAGQEAAgMBAAAAAAAAAAAAAAAAAgMAAQQF/8QAMBEAAgIBAwIFAwMDBQAAAAAAAAECEQMSITFBUQQTYYHwFCIyI3HBobHRM0JScpH/2gAMAwEAAhEDEQA/APl1ZWyd1kAkfk94FnuAAxG29UNbJ94/239qit/jSee/5nLmtWZs60YquCe/pPvH+2/tUd/yfeP9t/apfBYAg8bjhZBcqsYoIL/mEn3j/bf2ru/5PvH+2/tQLKzQrsJQXYKK2X7x/tv7VZtbJ94/239qGApwodQflR7BhVyfeP8Abd2piKeQ/bf7bu1JgJtsmFqXKTGxxx7EyVrxljf7bu1UFZJ5b/bd2pdxursCtNi5Qj2Dd9v8t/tu7VBq3+W/23dqqAqlqu2DoXYv33J5b/bf2qRVP8t/tu7UOys1S2TQgjat/lv9t3ard9P8t/tu7VQNXEK9QOldi4qn+W/23dqnvl/lv9t3ah2XKWC4IJ3w/wAt/tu7VV1S/wAt/tu7VLVxaisDQgD6iT7x/tv7UtLVS/eSe2/tTj2peSNEpAOCNvkzK50TsTnOPdDm5zibYWdPWoVuTLfBO/EPysXJuowTVSaMKtb4aTz3/MVMRRqqPwr/AD3/ADFS2NZpM68I7IiyBJEmTHZVPShTCE8KsAivYEMtV3YyLR1lLSuarsZdUE9i8Mdyor386w3JzZsDS4izicJIsWhotqXE/ALNqHDFvvffa3oIUUd7Bc1VIliMxRhUtBCotphmsVXNRGlQ4KiIGArhi4BFaFLCaKBqkhEwqLKWBQPCoLUXCuwqyNUDAUhEwqMKtMCUSpahviTAVi1WLaH9gstG7zz8rVCNsgcw+d/S1Qmp7HMyL7mY80F5H+e/5iqviITTwMb7j7TuvxiueRbI/okPk60HsjNe4qmNNStSzmKDUkyuJXsqtiJTUUSpuimkLGJS2Mp0sCoUGssNsUeF62uHuWVVt5/pWzsv+M30/BZdS3wnpVxk9XsFScS0YumWRJZrs0y154KMlNhmwK5plRkhG4orakH9UJTT6gDTWXCEp6KO6ZbGArRNXQysC7AtCWAFKvismFALLsKJhU4VQ1oFZdZEwrixWgGgJV2lSWKqJCpRNfZPiHzvo1cu2X4h876BcmI5WX82YlRL4R4/nd8xXY1eZnhH+e/5iqPss7luduGP7UwTyrMiVoorpkMQylQL2ewuWWUY0dzVwpknUQWc5Q0pmSKyXLSTZqYkUrk6Q5soeGb6fgkJ47vHSVp7Jp7StKTmZ4RvnKr32GxjToJT0XQtCGnAV4KfJMNj4BKdscCkituSopMZ6uhFq6jDiv8AZANus2CZpIwWixvcX3/FUk7I2qETTFuhUtkcNVougXRUJcdE7W0LcIsUa66IKe6fNAGjpVMZB0TIuxTjQg+gsqClWoX3QnR2zRuJIyrkzzTIbolptjQnxKkMaM1zEJzE++NBfGjFtDOzPEPnfQLkTZ7OafO+gXJq4OH4hvzGZNQOe7znfEoHc7lNVDec7znfFWp4VkXLZ3m6ijo4bBSWI9lUtSZOxRVllWeUDL1ooZYIUdNiN01RUY2wYrW6FcJcnqagT1JQXNltwbIa0c4pf3TNWqMEYlNSEPZ5wCyJY/DsH84+K9k2JuOOw/3G/VeX2jFaob+J9VK0ugIyud+hpObh/TVEx2+yR6l1PTlxy9+a1W7MsOeb8LLQscY8gvI7PL7TN8f4bf8A2pmgae5R2FuY3gBoM1bbrRifYWHch0f7qPRs8DHlc9zZw1whKaVsbexIp3E2FvcmRI5uVskHZNYH4mlpvYOvlYAkj13C3I2AC5IsPWgW27Lk3wZ8MeL9UZ2zxldXqKkOHNFupJOLhvuEaVgBJaNoORz9yGQ09a4SA/vRClb60cdimiJILZjRCmiyuEQS/qoB3I2upIy6MRcxBkYnpmWS72q7suiaMc09f0ChEpm5Hr+gUpyZw87rIzMqBzj1u+KNE3JUeLvPWfimWNWRcHZm+P2Blq4RIwZmiOisrxwt2Jb6CjxuT9DSXIHHouopaXeVsQMwAEZO3dCCctT9EPS0KjUpNmiNuhG88f30JDaVUG6nIehUqNokDNxXl9oVznusM0d9ELjB3qkbOy6zutTG3pKS2zTf6ho4ygetyd5GbPPfUZOedvWicoae1axv/M0fmS8qpoOD/U9j0Oy9nYG6ZAanTJL1M5JNtFoV1RhisN/uCyZYyRwA961qKXJlUm3Z57a8ZPdD/wAbf/aUxsyEYI76YI9/8oRtoU/Nly/2mn/yo9Ls5xjYXWtgjsLgZYGpSVydGrUlHf5wY+x5ML3ngwD1OeVsurGyRMNrXbfcMyT2LNoachkhA8kegiY/RRURlkUBFwDTucbb7Pt8L+tZ0tk/nI+VN/OwdxF8jmuD3DVBon4xcZ3J9y2afZDju7FpjGzPOSRmyQ3zbr8VzBcfELcGwHt3HpH1HFBqdlkZgZjVN8sWsqMSSM68FR2YWq+nyWdJHYq4roRu9wQdcIDwinIqkiW40xylaLU4yPX9AuXQ6elcmqqOF4h/qMSDee7rPxTcTFSNnOPWfim2sySlE68nsgccSIKe5A9aPFFkmqOnyJ45KZPsh6smPd32Jgoif2FFQS30LTEWFt1g7QlJ0/RZqpDU9TEK+oJGWp0UUdDhbnqdexV2fTuc4vcbi5tlmOroW3DAC4DhmetPwxqLmwcztqH/AKa/I+lw1MI/nHwQeVkIG04xu7u1a3Jpn+qi8/6LE5a1AG022/6iP13slZNq/dAY7llf/VmjUxYsN9Li6R2rV4BYa7lsVUVoxx1WR3oHy31ta+mq1O2xMGuWZ7YXdwqC69zEw5/iLXGzm9zY6R9mlkVgTb/bYp5SUwjZK0f9OzF1mYrW2FsZpayWQ4jgiLRqGMEbN3lFSELm186kyZaxqXr/AAjz9BQA0shwgm7NTaw7hKb6Z6oe0qL/AE9Mf/gyHTpB1/7lrRUoEcjXEgCCKS2gJMMgF+jMJOvd4CLoopB0C+BKaSj87jVJuXz/AInhdk7Q73mY5wuy9nt3luJ1z1i119uFRGxobG3GS0EWFzYgEG27IhfHZKZhcLnVx3bi+QH6r6HLUvpqp7mEmNzKQPDM5GtFPK5zm77cxtwMzZXgk9NepXi4qUl3o9E50tgXRYQNMQHq6josvakQBBHiPzHEEZFp6QfdYq0PKOGdl4XO6C+7cQvYkAnjuKUq57tyOV79F7aj0fALTsY4xknuZE8GEkblkVsK2KqouEhMy7boWaomJKENxyRpWoCGfcbDsWh09K5TAMvSuVqjkZ1+oysWp6ynAk4tT1laMLclUNzqSWyKYDZbVJHYBZ8MVyFtws06j9LJOZ3Ki1tEU2hJZnWvNV8lmnp5oXptrNFgLrzddEO6MG7M67yQO1JkOxDGz4bAC2gWpRR5klUjLIwS4gC29AdyliboHHqA+pTtaUEhck220b+y5cNREeD2/FYPLFuOtcW6tqY/nQoOVEeMOJwhrmuN9bNN7ALO2ltt087pGtABmbMOccsJJAtbO90DnFr1skcc4ytLofQKl3MJ4A/oldj0pHO1zufQvMQco5nZOf12aMukjh0rXh2XJVYWmUtZpYXDOt2HVPU73SEvHpVSdBeUrS5tQfGvBECb3zMpNhxyWu7aUcGz4+fmYow8hr3YXdzYHB1gbWAtnZeX2pyUlpJG4H4Xasc03Y47uj1r0vJ/aXdqZz74JmOwTMtqcyD1OF9d4IQ4slykuGyZca8uLTuKfzv2EdmyGohlLMLh3OGIWc24wROacQObcyOuyK7kvNLG1rM7RGI8QeaXC3HLQkXuFl1JbR1UdRHzWPt3RujSwvDZGW4c5rhwK3qrlV3OR4jNiWYeaLeI7mnrs4t9SkNLVS6bfyXk1qnj4e/8Ueak5NRxuvO8m1ngNOFrmv7o5rhlitcStINi1zLZ4gVbbvKSAyHAx9jHGHOw47FjHMGEFwAGB5G/ModRI5znSTNY6+jXF2VnPcbYSLZyFJySxHWAHqmqGj5kWyWwSi27k7K7N21Twm7RNmecBTgk9IPdNRw0K9LPyigkYO97kWzL8n3y1b9nNY0EEbWF5poxlazqipJPSAUr3xEM46YMJFriolPrDm2Ku3FUVp1u/wDBoMJc4jjmiSNwtzVqXbLBGAGBrrZm9zffZIT1eIlVqCSdiNYbEpMvzTFYUi5yq9guo5Acj1/QLlWmOR6/oFyfBXFHH8R/qMWFcwOIxjIniNCQtCDaLPLZ7QWe2ncCS2QjMm2FjhmelOQySeVG7zqeMrNGW7pnY+7SrRrUUwJHOb7Te1enoaXHvbpxuvL0cj3ax0Z86C3wC1o9nuIv3rRHq7qzsU0xb5/oKm5dgu26MgC4svM1MBdI3DqPjcZdC9DUUeAXfRQ2/wCOplHuLlocl6GKSR03cu5sjaLsLzJz9wxHdvsqnBdyRy6Vdf2/yZ9JyElmAcWnTVxsPQFXaHIR0Q5+h4Zr01ft8NN5pSwfZa0keiwzKnZW1TK0jF3WN19dR68wUt1LgXqycs+XbV5NkZjMcR+8isyiJvgOu48ejrXv9vwmGQgC4d0Zda8rtOiIGMdYI4hYpNwdPg6Hh5t8jtBsouIIyI944Fe95OdxYRcizhdvRnzm33Z5r55BtU2BG8fv3okG0TiGeTZPc5t7LpYMkYoz+Jwym9zf/wARdr3qImMILCCbDc8Gxz9k+lZ1PVmKsfh+3E0vHSLEE+/1pCtr2mRrn3e5ty1oGpNszwHNWlszZchaZpBzpDa5OnBrWjxnH1Cyzxg553KI1JYsOmXYX2lE+fALEta7E46DW9idAMkYbPluXsfbHfQ2y4G40vdegfsV0LBjAxOs7BqGcHyne7gP2c2WttzXAj69a6DwKrZjXiG9o9DKnppSec5x/wC5hHwSpgkbx/8AF/atZ0o/YSsr79HSlvEu7GrI+qQnUVbyLOxG38sZ+Fkr3XgH+iNp/qTb23PRuV2QJco+rGRfoZkk9jn3Qf8A0djlUVZB8YkdMT2e/EQmqnxku5Lquoa3ImkuliEV7kK6bFC5Pccp9P3wC5RT6fvgFKdGVKjk5leRgQ/nHrKajckftHrPxKbgKzwqzrW9KNWikzHBeip60WGfryC8mye2moQanb4GrTlw0RSi+Qdnses2vtVrQBxGfUm/8PatrmyM1ub8b2yXyev2pLMczYZ2A1t08Stjkltk08g5xsTf16hZ3LoHLD9mw3/i1TvDnHnW5mnkWOLT+ZLf4JbRlbLUNOIwiLFvIa/G1rbHcTc+pfQX1cczee1sjTuNxl0EadSiR7I2hkUbIo8nFrN5tq4702E0oNMxzi5ST7IV5U1GMA/BYFe7wDev6Im1avG4Mbmk9s1WTY225vxOS53iGpSR0fDxpGXRtuB6fimaYAEk8cvVZWo4Ba17cePUEcNYHAcN3aVsw4m1bJmzb0je2VskybsgCc7C43lxOgWzsktxYi4EssGX0ud7Rwy6yvJV/KB5aII8gbc0aG2953rYoKcsYM7nebHM77LpYqRy8qcrs9JtaqaGgXudSTYlx3m68tUc5GqJCbpdw/earJkbLw40kBIAQXi+g9JTBHQhvPFI1GtUgIb+pQpplaaVKyFA2EhWZ+qFfJQ+cYrHLr0PpViLqluFdAZdEIJmRqAUxbIU92N0+np+gUqtMcj1/QLkaVo5mZ1kZjT7QDXO852W/UokG1HbhYesrHqG2lef53/MUxBW2FrLP+L2OtGLcUeiNWHN4+4rFrpru1/fDqQjU2NwUKR93XQzm5cjccFEIHLsahpXAJQ5yo3Nk8o3x6k/RaVTytxCxJA9a8RVbQAyCT79ffW3UmLHKSMc5Riz2Y2xvYD5zsh6OKSmrHOOXpJy/wDwJCjjJbicct5OiapxjcGsB/e93Ygh4f7ttxss1Khunqy0YW+k9nanQ4Bow5k/soFVG1nMbmd54ngE7QxBo+PYFqpJUjPqt7jmxqGxxOzJ1PHgOgL1lLHjHRwXmonrVo6q28ooz6CpwselhscwqSManIJmu1VJ6MbijYEXXJlT2STwtCogIWdPklD0C7igyU6s6VBlnNlNhlMq+kbaxsUJsDWiwFlxkQJp8lWpBaX1AVD80EOVHyKAVUmUluPUjsj1/QLlSi8U9f0Chasf4o5OdfqM8tWHwj/Pf8xQ2lRWzWlk89/zFC77CyuLs6sZJJbjIR4KRz721+KSG0Am6TaNjdozQ6Zdg9ca5DOZgydrwSNVV7mr0DbPHPseiydp+T8b7eCaB70+Phq3kzPLxV7QXv0PDBt+k9Ga16TY3c2iWfm38VurnngAvZVMFNStDWMD5SLhoyt0vP2W+87kHk/yddV1IdM7IeO45MY3g0bh8U1RTlp6mdyai59jL2ZsCaqOLDhY3Ow0YOLjvKYqqpkdooeouGryOHAL0vLHlPCG97UDQAbNe5rbOlLchc6kDNedh2V3FuJ+ch16OgJj2WmHuxEHKT1T9kXhitm7M+4dAU1FcIw3Iuc9waxjbXcd+ugAzJKTmkOufVv9XFJU1Q4SNeW3mlOCOMkgRRDxiTqCdSf1SXi0o0eanwbL9utaZjhuyEAFwPjSk5RMFszxO5M/581hfjaW9yjbJLmCI3O8WK/2nnoWVFLA0YrOEVNLZgHObJM7eB4z3A9KsaWNvNklDu5Sd81JLSDI45xhxGQAt4uZyCVSD1Sfb58/oz1VFtkFxaDZwa1zmkHEwPF24twOuV1oHaWWq8FHGTKxhdiL3mslcAQC0ZQssc7XIy6FsOqDxQydDYLV0NufaF1nTVF0n3yqvl4peoeo0EfKlnyKJJks6VU2WFdJZJzzXUTzpR0ipMjYTEiYktiU91UsFmrs/wAU9f0ClU2Y7mHzvoFy3Y39qORm/NnhNpX7vL+JJ85QWsCJtN3h5fxJPnKA0o2hcZLqGAC19muvkBdY8TC7qXotlxBgulOWn9zZCKkt+DeoaRrRnck70xJXG+CLN2hd9lnaehZPf+LIGzdL8eNk47abGR4Ih1nis8srulya1j2t8BaakF7Akk5vcTck71obSneyMRNyDrc0eMSeKxIdqhgvv3DpTdHKS/G/Nx06EcOy9xc+7NrZOyWU8eN/OeR4x3X3NHDp1KRqziz1vdBr9pXIbfrSomxG379a3RlGMbMUoSlLSDe0l1hmqzbLfz3xkCV4DMTnGzG78GWXUtKGINupeVjyZ7exrh4dJUzJbT4HtAY4w0rC6Nts5pyL4gN9vddCbs6R0TGPH8WTu1U4kXsLER216OixWq56o6RZ3mY1YF8+dtgkcIEkklyXSYb6WAaLBreA1VnyBKtkKlxSnKx6SXAdsqHJKhl9kN8iuyM6SW6WlmUyypN7lfJV0Wc9UuqlcERVl8SoXKCVUq0gbNvY7uYfO/pauVNjeIfOPytUrdj/ABRy8v5s8JtT+PL+I/5ihRMumNosvPL+I/5yqYwETYnHBcy4G4LNFyun2lfLd8evsSDpS7qUOKBQ7miXiH/tGWVhJWi2twjPM7ljwm2ZT9FHc4negIMkUNw5JNU+WbGy4s8b8ydOhaslSGNvfNK0zQ1uJ3oCC4F5xHTcEiMre3BqcaVv2LCQuNzqVp07MIWbBm9ad8lM2S2kiYYUtT5YZjyM13dUHEua5Zm7HoIqOcqueqYkJdl41SR/SqkqhRUDZxlVHPXOVXBGgGwbiguRy1BcERQMqLriuCJIpsgrrrrKrlZVmzsU8x3nf0tUqNhjwbvO/pauW3H+KObl/Nnidpu8NL+JJ85SZN176fk9A5znFlyXOJ58muI9Kozk1T3/AIf55P7kZlcmzwt1F17o8m6f7v8APJ/coHJqn+7/ADyf3KEs8dCy+Z0WjTyAZndoF6X/APnoPI/PJ/cpdsCA/Y/PJ/ckyjqNmPNGC4MimnMhudBp0rVa3JHj2PENG/mf2pttGyxy957Uvym+By8VF7uzIo2c4rQeExFRsByHvPaiOgbw95Sp4JOXQavF41BKmIXUXTwpW8PeVxpW8PeVX08vQv6zH2fz3M8lVutDvRvD3lR3o3h7yq+nl6FfVw7P57me4qCVomjbw957VBo28Pee1X5MivqodmZqqQtXvNl9Pe7tXd5M4e93arWGRPqodmYzkJ5W4dns4e93ahnZ0fk/md2o1hZT8TH1MEqVvHZcfk/md2qBsyPyfzO7UXkyB+pj6mCSqFeg/wAqj8n8z+1d/lUfk/mf2qvLZPqI+oDYn8M+cflapWls+hYGkAW53F3AdK5NSaRz8meOp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4" name="AutoShape 8" descr="data:image/jpeg;base64,/9j/4AAQSkZJRgABAQAAAQABAAD/2wCEAAkGBhQSEBQUEhQVFBUVFRQUFRcUFBIUFBQUFBQVFBUUFBQXHCYeFxkjGRQUHy8gIycpLCwsFR4xNTAqNSYrLCkBCQoKDgwOGg8PGiklHxwpLSwpLCwsLCkpLCwpLCwpKSkpKSwsLCkpKSksKSwpKSwpLCkpKSwsLCkpKSwpKSksKf/AABEIAOsAxAMBIgACEQEDEQH/xAAbAAACAwEBAQAAAAAAAAAAAAADBAECBQAGB//EAEgQAAEDAgMDBQ0GBAUEAwEAAAEAAgMEERIhMQVBUQYiYXHRExQjMlJygZGSobGywUJTc6Lh8DNiwtIHFSRDY1SCo7Nkg/EW/8QAGQEAAgMBAAAAAAAAAAAAAAAAAgMAAQQF/8QAMBEAAgIBAwIFAwMDBQAAAAAAAAECEQMSITFBUQQTYYHwFCIyI3HBobHRM0JScpH/2gAMAwEAAhEDEQA/APl1ZWyd1kAkfk94FnuAAxG29UNbJ94/239qit/jSee/5nLmtWZs60YquCe/pPvH+2/tUd/yfeP9t/apfBYAg8bjhZBcqsYoIL/mEn3j/bf2ru/5PvH+2/tQLKzQrsJQXYKK2X7x/tv7VZtbJ94/239qGApwodQflR7BhVyfeP8Abd2piKeQ/bf7bu1JgJtsmFqXKTGxxx7EyVrxljf7bu1UFZJ5b/bd2pdxursCtNi5Qj2Dd9v8t/tu7VBq3+W/23dqqAqlqu2DoXYv33J5b/bf2qRVP8t/tu7UOys1S2TQgjat/lv9t3ard9P8t/tu7VQNXEK9QOldi4qn+W/23dqnvl/lv9t3ah2XKWC4IJ3w/wAt/tu7VV1S/wAt/tu7VLVxaisDQgD6iT7x/tv7UtLVS/eSe2/tTj2peSNEpAOCNvkzK50TsTnOPdDm5zibYWdPWoVuTLfBO/EPysXJuowTVSaMKtb4aTz3/MVMRRqqPwr/AD3/ADFS2NZpM68I7IiyBJEmTHZVPShTCE8KsAivYEMtV3YyLR1lLSuarsZdUE9i8Mdyor386w3JzZsDS4izicJIsWhotqXE/ALNqHDFvvffa3oIUUd7Bc1VIliMxRhUtBCotphmsVXNRGlQ4KiIGArhi4BFaFLCaKBqkhEwqLKWBQPCoLUXCuwqyNUDAUhEwqMKtMCUSpahviTAVi1WLaH9gstG7zz8rVCNsgcw+d/S1Qmp7HMyL7mY80F5H+e/5iqviITTwMb7j7TuvxiueRbI/okPk60HsjNe4qmNNStSzmKDUkyuJXsqtiJTUUSpuimkLGJS2Mp0sCoUGssNsUeF62uHuWVVt5/pWzsv+M30/BZdS3wnpVxk9XsFScS0YumWRJZrs0y154KMlNhmwK5plRkhG4orakH9UJTT6gDTWXCEp6KO6ZbGArRNXQysC7AtCWAFKvismFALLsKJhU4VQ1oFZdZEwrixWgGgJV2lSWKqJCpRNfZPiHzvo1cu2X4h876BcmI5WX82YlRL4R4/nd8xXY1eZnhH+e/5iqPss7luduGP7UwTyrMiVoorpkMQylQL2ewuWWUY0dzVwpknUQWc5Q0pmSKyXLSTZqYkUrk6Q5soeGb6fgkJ47vHSVp7Jp7StKTmZ4RvnKr32GxjToJT0XQtCGnAV4KfJMNj4BKdscCkituSopMZ6uhFq6jDiv8AZANus2CZpIwWixvcX3/FUk7I2qETTFuhUtkcNVougXRUJcdE7W0LcIsUa66IKe6fNAGjpVMZB0TIuxTjQg+gsqClWoX3QnR2zRuJIyrkzzTIbolptjQnxKkMaM1zEJzE++NBfGjFtDOzPEPnfQLkTZ7OafO+gXJq4OH4hvzGZNQOe7znfEoHc7lNVDec7znfFWp4VkXLZ3m6ijo4bBSWI9lUtSZOxRVllWeUDL1ooZYIUdNiN01RUY2wYrW6FcJcnqagT1JQXNltwbIa0c4pf3TNWqMEYlNSEPZ5wCyJY/DsH84+K9k2JuOOw/3G/VeX2jFaob+J9VK0ugIyud+hpObh/TVEx2+yR6l1PTlxy9+a1W7MsOeb8LLQscY8gvI7PL7TN8f4bf8A2pmgae5R2FuY3gBoM1bbrRifYWHch0f7qPRs8DHlc9zZw1whKaVsbexIp3E2FvcmRI5uVskHZNYH4mlpvYOvlYAkj13C3I2AC5IsPWgW27Lk3wZ8MeL9UZ2zxldXqKkOHNFupJOLhvuEaVgBJaNoORz9yGQ09a4SA/vRClb60cdimiJILZjRCmiyuEQS/qoB3I2upIy6MRcxBkYnpmWS72q7suiaMc09f0ChEpm5Hr+gUpyZw87rIzMqBzj1u+KNE3JUeLvPWfimWNWRcHZm+P2Blq4RIwZmiOisrxwt2Jb6CjxuT9DSXIHHouopaXeVsQMwAEZO3dCCctT9EPS0KjUpNmiNuhG88f30JDaVUG6nIehUqNokDNxXl9oVznusM0d9ELjB3qkbOy6zutTG3pKS2zTf6ho4ygetyd5GbPPfUZOedvWicoae1axv/M0fmS8qpoOD/U9j0Oy9nYG6ZAanTJL1M5JNtFoV1RhisN/uCyZYyRwA961qKXJlUm3Z57a8ZPdD/wAbf/aUxsyEYI76YI9/8oRtoU/Nly/2mn/yo9Ls5xjYXWtgjsLgZYGpSVydGrUlHf5wY+x5ML3ngwD1OeVsurGyRMNrXbfcMyT2LNoachkhA8kegiY/RRURlkUBFwDTucbb7Pt8L+tZ0tk/nI+VN/OwdxF8jmuD3DVBon4xcZ3J9y2afZDju7FpjGzPOSRmyQ3zbr8VzBcfELcGwHt3HpH1HFBqdlkZgZjVN8sWsqMSSM68FR2YWq+nyWdJHYq4roRu9wQdcIDwinIqkiW40xylaLU4yPX9AuXQ6elcmqqOF4h/qMSDee7rPxTcTFSNnOPWfim2sySlE68nsgccSIKe5A9aPFFkmqOnyJ45KZPsh6smPd32Jgoif2FFQS30LTEWFt1g7QlJ0/RZqpDU9TEK+oJGWp0UUdDhbnqdexV2fTuc4vcbi5tlmOroW3DAC4DhmetPwxqLmwcztqH/AKa/I+lw1MI/nHwQeVkIG04xu7u1a3Jpn+qi8/6LE5a1AG022/6iP13slZNq/dAY7llf/VmjUxYsN9Li6R2rV4BYa7lsVUVoxx1WR3oHy31ta+mq1O2xMGuWZ7YXdwqC69zEw5/iLXGzm9zY6R9mlkVgTb/bYp5SUwjZK0f9OzF1mYrW2FsZpayWQ4jgiLRqGMEbN3lFSELm186kyZaxqXr/AAjz9BQA0shwgm7NTaw7hKb6Z6oe0qL/AE9Mf/gyHTpB1/7lrRUoEcjXEgCCKS2gJMMgF+jMJOvd4CLoopB0C+BKaSj87jVJuXz/AInhdk7Q73mY5wuy9nt3luJ1z1i119uFRGxobG3GS0EWFzYgEG27IhfHZKZhcLnVx3bi+QH6r6HLUvpqp7mEmNzKQPDM5GtFPK5zm77cxtwMzZXgk9NepXi4qUl3o9E50tgXRYQNMQHq6josvakQBBHiPzHEEZFp6QfdYq0PKOGdl4XO6C+7cQvYkAnjuKUq57tyOV79F7aj0fALTsY4xknuZE8GEkblkVsK2KqouEhMy7boWaomJKENxyRpWoCGfcbDsWh09K5TAMvSuVqjkZ1+oysWp6ynAk4tT1laMLclUNzqSWyKYDZbVJHYBZ8MVyFtws06j9LJOZ3Ki1tEU2hJZnWvNV8lmnp5oXptrNFgLrzddEO6MG7M67yQO1JkOxDGz4bAC2gWpRR5klUjLIwS4gC29AdyliboHHqA+pTtaUEhck220b+y5cNREeD2/FYPLFuOtcW6tqY/nQoOVEeMOJwhrmuN9bNN7ALO2ltt087pGtABmbMOccsJJAtbO90DnFr1skcc4ytLofQKl3MJ4A/oldj0pHO1zufQvMQco5nZOf12aMukjh0rXh2XJVYWmUtZpYXDOt2HVPU73SEvHpVSdBeUrS5tQfGvBECb3zMpNhxyWu7aUcGz4+fmYow8hr3YXdzYHB1gbWAtnZeX2pyUlpJG4H4Xasc03Y47uj1r0vJ/aXdqZz74JmOwTMtqcyD1OF9d4IQ4slykuGyZca8uLTuKfzv2EdmyGohlLMLh3OGIWc24wROacQObcyOuyK7kvNLG1rM7RGI8QeaXC3HLQkXuFl1JbR1UdRHzWPt3RujSwvDZGW4c5rhwK3qrlV3OR4jNiWYeaLeI7mnrs4t9SkNLVS6bfyXk1qnj4e/8Ueak5NRxuvO8m1ngNOFrmv7o5rhlitcStINi1zLZ4gVbbvKSAyHAx9jHGHOw47FjHMGEFwAGB5G/ModRI5znSTNY6+jXF2VnPcbYSLZyFJySxHWAHqmqGj5kWyWwSi27k7K7N21Twm7RNmecBTgk9IPdNRw0K9LPyigkYO97kWzL8n3y1b9nNY0EEbWF5poxlazqipJPSAUr3xEM46YMJFriolPrDm2Ku3FUVp1u/wDBoMJc4jjmiSNwtzVqXbLBGAGBrrZm9zffZIT1eIlVqCSdiNYbEpMvzTFYUi5yq9guo5Acj1/QLlWmOR6/oFyfBXFHH8R/qMWFcwOIxjIniNCQtCDaLPLZ7QWe2ncCS2QjMm2FjhmelOQySeVG7zqeMrNGW7pnY+7SrRrUUwJHOb7Te1enoaXHvbpxuvL0cj3ax0Z86C3wC1o9nuIv3rRHq7qzsU0xb5/oKm5dgu26MgC4svM1MBdI3DqPjcZdC9DUUeAXfRQ2/wCOplHuLlocl6GKSR03cu5sjaLsLzJz9wxHdvsqnBdyRy6Vdf2/yZ9JyElmAcWnTVxsPQFXaHIR0Q5+h4Zr01ft8NN5pSwfZa0keiwzKnZW1TK0jF3WN19dR68wUt1LgXqycs+XbV5NkZjMcR+8isyiJvgOu48ejrXv9vwmGQgC4d0Zda8rtOiIGMdYI4hYpNwdPg6Hh5t8jtBsouIIyI944Fe95OdxYRcizhdvRnzm33Z5r55BtU2BG8fv3okG0TiGeTZPc5t7LpYMkYoz+Jwym9zf/wARdr3qImMILCCbDc8Gxz9k+lZ1PVmKsfh+3E0vHSLEE+/1pCtr2mRrn3e5ty1oGpNszwHNWlszZchaZpBzpDa5OnBrWjxnH1Cyzxg553KI1JYsOmXYX2lE+fALEta7E46DW9idAMkYbPluXsfbHfQ2y4G40vdegfsV0LBjAxOs7BqGcHyne7gP2c2WttzXAj69a6DwKrZjXiG9o9DKnppSec5x/wC5hHwSpgkbx/8AF/atZ0o/YSsr79HSlvEu7GrI+qQnUVbyLOxG38sZ+Fkr3XgH+iNp/qTb23PRuV2QJco+rGRfoZkk9jn3Qf8A0djlUVZB8YkdMT2e/EQmqnxku5Lquoa3ImkuliEV7kK6bFC5Pccp9P3wC5RT6fvgFKdGVKjk5leRgQ/nHrKajckftHrPxKbgKzwqzrW9KNWikzHBeip60WGfryC8mye2moQanb4GrTlw0RSi+Qdnses2vtVrQBxGfUm/8PatrmyM1ub8b2yXyev2pLMczYZ2A1t08Stjkltk08g5xsTf16hZ3LoHLD9mw3/i1TvDnHnW5mnkWOLT+ZLf4JbRlbLUNOIwiLFvIa/G1rbHcTc+pfQX1cczee1sjTuNxl0EadSiR7I2hkUbIo8nFrN5tq4702E0oNMxzi5ST7IV5U1GMA/BYFe7wDev6Im1avG4Mbmk9s1WTY225vxOS53iGpSR0fDxpGXRtuB6fimaYAEk8cvVZWo4Ba17cePUEcNYHAcN3aVsw4m1bJmzb0je2VskybsgCc7C43lxOgWzsktxYi4EssGX0ud7Rwy6yvJV/KB5aII8gbc0aG2953rYoKcsYM7nebHM77LpYqRy8qcrs9JtaqaGgXudSTYlx3m68tUc5GqJCbpdw/earJkbLw40kBIAQXi+g9JTBHQhvPFI1GtUgIb+pQpplaaVKyFA2EhWZ+qFfJQ+cYrHLr0PpViLqluFdAZdEIJmRqAUxbIU92N0+np+gUqtMcj1/QLkaVo5mZ1kZjT7QDXO852W/UokG1HbhYesrHqG2lef53/MUxBW2FrLP+L2OtGLcUeiNWHN4+4rFrpru1/fDqQjU2NwUKR93XQzm5cjccFEIHLsahpXAJQ5yo3Nk8o3x6k/RaVTytxCxJA9a8RVbQAyCT79ffW3UmLHKSMc5Riz2Y2xvYD5zsh6OKSmrHOOXpJy/wDwJCjjJbicct5OiapxjcGsB/e93Ygh4f7ttxss1Khunqy0YW+k9nanQ4Bow5k/soFVG1nMbmd54ngE7QxBo+PYFqpJUjPqt7jmxqGxxOzJ1PHgOgL1lLHjHRwXmonrVo6q28ooz6CpwselhscwqSManIJmu1VJ6MbijYEXXJlT2STwtCogIWdPklD0C7igyU6s6VBlnNlNhlMq+kbaxsUJsDWiwFlxkQJp8lWpBaX1AVD80EOVHyKAVUmUluPUjsj1/QLlSi8U9f0Chasf4o5OdfqM8tWHwj/Pf8xQ2lRWzWlk89/zFC77CyuLs6sZJJbjIR4KRz721+KSG0Am6TaNjdozQ6Zdg9ca5DOZgydrwSNVV7mr0DbPHPseiydp+T8b7eCaB70+Phq3kzPLxV7QXv0PDBt+k9Ga16TY3c2iWfm38VurnngAvZVMFNStDWMD5SLhoyt0vP2W+87kHk/yddV1IdM7IeO45MY3g0bh8U1RTlp6mdyai59jL2ZsCaqOLDhY3Ow0YOLjvKYqqpkdooeouGryOHAL0vLHlPCG97UDQAbNe5rbOlLchc6kDNedh2V3FuJ+ch16OgJj2WmHuxEHKT1T9kXhitm7M+4dAU1FcIw3Iuc9waxjbXcd+ugAzJKTmkOufVv9XFJU1Q4SNeW3mlOCOMkgRRDxiTqCdSf1SXi0o0eanwbL9utaZjhuyEAFwPjSk5RMFszxO5M/581hfjaW9yjbJLmCI3O8WK/2nnoWVFLA0YrOEVNLZgHObJM7eB4z3A9KsaWNvNklDu5Sd81JLSDI45xhxGQAt4uZyCVSD1Sfb58/oz1VFtkFxaDZwa1zmkHEwPF24twOuV1oHaWWq8FHGTKxhdiL3mslcAQC0ZQssc7XIy6FsOqDxQydDYLV0NufaF1nTVF0n3yqvl4peoeo0EfKlnyKJJks6VU2WFdJZJzzXUTzpR0ipMjYTEiYktiU91UsFmrs/wAU9f0ClU2Y7mHzvoFy3Y39qORm/NnhNpX7vL+JJ85QWsCJtN3h5fxJPnKA0o2hcZLqGAC19muvkBdY8TC7qXotlxBgulOWn9zZCKkt+DeoaRrRnck70xJXG+CLN2hd9lnaehZPf+LIGzdL8eNk47abGR4Ih1nis8srulya1j2t8BaakF7Akk5vcTck71obSneyMRNyDrc0eMSeKxIdqhgvv3DpTdHKS/G/Nx06EcOy9xc+7NrZOyWU8eN/OeR4x3X3NHDp1KRqziz1vdBr9pXIbfrSomxG379a3RlGMbMUoSlLSDe0l1hmqzbLfz3xkCV4DMTnGzG78GWXUtKGINupeVjyZ7exrh4dJUzJbT4HtAY4w0rC6Nts5pyL4gN9vddCbs6R0TGPH8WTu1U4kXsLER216OixWq56o6RZ3mY1YF8+dtgkcIEkklyXSYb6WAaLBreA1VnyBKtkKlxSnKx6SXAdsqHJKhl9kN8iuyM6SW6WlmUyypN7lfJV0Wc9UuqlcERVl8SoXKCVUq0gbNvY7uYfO/pauVNjeIfOPytUrdj/ABRy8v5s8JtT+PL+I/5ihRMumNosvPL+I/5yqYwETYnHBcy4G4LNFyun2lfLd8evsSDpS7qUOKBQ7miXiH/tGWVhJWi2twjPM7ljwm2ZT9FHc4negIMkUNw5JNU+WbGy4s8b8ydOhaslSGNvfNK0zQ1uJ3oCC4F5xHTcEiMre3BqcaVv2LCQuNzqVp07MIWbBm9ad8lM2S2kiYYUtT5YZjyM13dUHEua5Zm7HoIqOcqueqYkJdl41SR/SqkqhRUDZxlVHPXOVXBGgGwbiguRy1BcERQMqLriuCJIpsgrrrrKrlZVmzsU8x3nf0tUqNhjwbvO/pauW3H+KObl/Nnidpu8NL+JJ85SZN176fk9A5znFlyXOJ58muI9Kozk1T3/AIf55P7kZlcmzwt1F17o8m6f7v8APJ/coHJqn+7/ADyf3KEs8dCy+Z0WjTyAZndoF6X/APnoPI/PJ/cpdsCA/Y/PJ/ckyjqNmPNGC4MimnMhudBp0rVa3JHj2PENG/mf2pttGyxy957Uvym+By8VF7uzIo2c4rQeExFRsByHvPaiOgbw95Sp4JOXQavF41BKmIXUXTwpW8PeVxpW8PeVX08vQv6zH2fz3M8lVutDvRvD3lR3o3h7yq+nl6FfVw7P57me4qCVomjbw957VBo28Pee1X5MivqodmZqqQtXvNl9Pe7tXd5M4e93arWGRPqodmYzkJ5W4dns4e93ahnZ0fk/md2o1hZT8TH1MEqVvHZcfk/md2qBsyPyfzO7UXkyB+pj6mCSqFeg/wAqj8n8z+1d/lUfk/mf2qvLZPqI+oDYn8M+cflapWls+hYGkAW53F3AdK5NSaRz8meOp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706" name="Picture 10" descr="http://images.usatoday.com/tech/_photos/2006/10/31/fermila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62200" y="4267200"/>
            <a:ext cx="1879600" cy="2255521"/>
          </a:xfrm>
          <a:prstGeom prst="rect">
            <a:avLst/>
          </a:prstGeom>
          <a:noFill/>
        </p:spPr>
      </p:pic>
      <p:sp>
        <p:nvSpPr>
          <p:cNvPr id="76" name="TextBox 75"/>
          <p:cNvSpPr txBox="1"/>
          <p:nvPr/>
        </p:nvSpPr>
        <p:spPr>
          <a:xfrm>
            <a:off x="4343400" y="5105400"/>
            <a:ext cx="82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71009" y="3733800"/>
            <a:ext cx="4772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As energy gets higher, switch to </a:t>
            </a:r>
            <a:r>
              <a:rPr lang="en-US" sz="1600" dirty="0" smtClean="0"/>
              <a:t> 800 MHz “</a:t>
            </a:r>
            <a:r>
              <a:rPr lang="en-US" sz="1600" dirty="0" smtClean="0">
                <a:latin typeface="Symbol" charset="2"/>
                <a:cs typeface="Symbol" charset="2"/>
              </a:rPr>
              <a:t>p</a:t>
            </a:r>
            <a:r>
              <a:rPr lang="en-US" sz="1600" dirty="0" smtClean="0"/>
              <a:t>-</a:t>
            </a:r>
            <a:r>
              <a:rPr lang="en-US" sz="1600" dirty="0"/>
              <a:t>cavities”, which are more </a:t>
            </a:r>
            <a:r>
              <a:rPr lang="en-US" sz="1600" dirty="0" smtClean="0"/>
              <a:t>efficient (added in 1990s)</a:t>
            </a:r>
            <a:endParaRPr lang="en-US" sz="1600" dirty="0"/>
          </a:p>
          <a:p>
            <a:endParaRPr lang="en-US" sz="1600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4267200"/>
            <a:ext cx="1813560" cy="22669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0" y="4343400"/>
            <a:ext cx="1676400" cy="2195107"/>
          </a:xfrm>
          <a:prstGeom prst="rect">
            <a:avLst/>
          </a:prstGeom>
        </p:spPr>
      </p:pic>
      <p:pic>
        <p:nvPicPr>
          <p:cNvPr id="34" name="Picture 33" descr="IMG_2348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026" y="4648200"/>
            <a:ext cx="23876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4046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Linac</a:t>
            </a:r>
            <a:r>
              <a:rPr lang="en-US" dirty="0" smtClean="0"/>
              <a:t> -&gt; synchrotron injection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516625"/>
          </a:xfrm>
        </p:spPr>
        <p:txBody>
          <a:bodyPr/>
          <a:lstStyle/>
          <a:p>
            <a:r>
              <a:rPr lang="en-US" sz="1800" dirty="0" smtClean="0"/>
              <a:t>Eventually, the linear accelerator must inject into a synchrotron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In order to maximize the intensity in the synchrotron, we can</a:t>
            </a:r>
          </a:p>
          <a:p>
            <a:pPr lvl="1"/>
            <a:r>
              <a:rPr lang="en-US" sz="1600" dirty="0" smtClean="0"/>
              <a:t>Increase the </a:t>
            </a:r>
            <a:r>
              <a:rPr lang="en-US" sz="1600" dirty="0" err="1" smtClean="0"/>
              <a:t>linac</a:t>
            </a:r>
            <a:r>
              <a:rPr lang="en-US" sz="1600" dirty="0" smtClean="0"/>
              <a:t> current as high as possible and inject over one revolution </a:t>
            </a:r>
          </a:p>
          <a:p>
            <a:pPr lvl="2"/>
            <a:r>
              <a:rPr lang="en-US" sz="1600" dirty="0" smtClean="0"/>
              <a:t>There are limits to </a:t>
            </a:r>
            <a:r>
              <a:rPr lang="en-US" sz="1600" dirty="0" err="1" smtClean="0"/>
              <a:t>linac</a:t>
            </a:r>
            <a:r>
              <a:rPr lang="en-US" sz="1600" dirty="0" smtClean="0"/>
              <a:t> current</a:t>
            </a:r>
          </a:p>
          <a:p>
            <a:pPr lvl="1"/>
            <a:r>
              <a:rPr lang="en-US" sz="1600" dirty="0" smtClean="0"/>
              <a:t>Inject over multiple (</a:t>
            </a:r>
            <a:r>
              <a:rPr lang="en-US" sz="1600" i="1" dirty="0" smtClean="0"/>
              <a:t>N</a:t>
            </a:r>
            <a:r>
              <a:rPr lang="en-US" sz="1600" dirty="0" smtClean="0"/>
              <a:t>) revolutions of the synchrotron</a:t>
            </a:r>
          </a:p>
          <a:p>
            <a:pPr lvl="2"/>
            <a:r>
              <a:rPr lang="en-US" sz="1600" dirty="0" smtClean="0"/>
              <a:t>Preferred method</a:t>
            </a:r>
          </a:p>
          <a:p>
            <a:r>
              <a:rPr lang="en-US" sz="1800" dirty="0" smtClean="0"/>
              <a:t>Unfortunately, </a:t>
            </a:r>
            <a:r>
              <a:rPr lang="en-US" sz="1800" dirty="0" err="1" smtClean="0"/>
              <a:t>Liouville’s</a:t>
            </a:r>
            <a:r>
              <a:rPr lang="en-US" sz="1800" dirty="0" smtClean="0"/>
              <a:t> Theorem says we can’t inject one beam on top of another</a:t>
            </a:r>
          </a:p>
          <a:p>
            <a:pPr lvl="1"/>
            <a:r>
              <a:rPr lang="en-US" sz="1400" dirty="0" smtClean="0"/>
              <a:t>Electrons can be injected off orbit and will “cool” down to the equilibrium orbit via synchrotron radiation.</a:t>
            </a:r>
          </a:p>
          <a:p>
            <a:pPr lvl="1"/>
            <a:r>
              <a:rPr lang="en-US" sz="1400" dirty="0" smtClean="0"/>
              <a:t>Protons can be injected a small, changing angle to “paint” phase space, resulting in increased emittance</a:t>
            </a:r>
          </a:p>
          <a:p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725620" y="1163105"/>
            <a:ext cx="1228960" cy="122896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endCxn id="7" idx="4"/>
          </p:cNvCxnSpPr>
          <p:nvPr/>
        </p:nvCxnSpPr>
        <p:spPr>
          <a:xfrm>
            <a:off x="3535065" y="2392065"/>
            <a:ext cx="1805035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5130214"/>
              </p:ext>
            </p:extLst>
          </p:nvPr>
        </p:nvGraphicFramePr>
        <p:xfrm>
          <a:off x="3482975" y="5605463"/>
          <a:ext cx="1484313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Equation" r:id="rId3" imgW="736600" imgH="203200" progId="Equation.DSMT4">
                  <p:embed/>
                </p:oleObj>
              </mc:Choice>
              <mc:Fallback>
                <p:oleObj name="Equation" r:id="rId3" imgW="7366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2975" y="5605463"/>
                        <a:ext cx="1484313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493720" y="5810110"/>
            <a:ext cx="2304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2">
                    <a:lumMod val="50000"/>
                  </a:schemeClr>
                </a:solidFill>
              </a:rPr>
              <a:t>Linac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 emittance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 flipV="1">
            <a:off x="4994458" y="5886921"/>
            <a:ext cx="499262" cy="1232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2665" y="6002135"/>
            <a:ext cx="2765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Synchrotron emittance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151015" y="5886920"/>
            <a:ext cx="230430" cy="1536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Fermilab Accelerator Complex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3609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(or charge exchange) injection</a:t>
            </a: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462664" y="4043480"/>
            <a:ext cx="8681335" cy="2126280"/>
          </a:xfrm>
        </p:spPr>
        <p:txBody>
          <a:bodyPr/>
          <a:lstStyle/>
          <a:p>
            <a:r>
              <a:rPr lang="en-US" sz="1400" dirty="0" smtClean="0"/>
              <a:t>Instead of ionizing Hydrogen, and electron is added to create H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, which is accelerated in the </a:t>
            </a:r>
            <a:r>
              <a:rPr lang="en-US" sz="1400" dirty="0" err="1" smtClean="0"/>
              <a:t>linac</a:t>
            </a:r>
            <a:endParaRPr lang="en-US" sz="1400" dirty="0" smtClean="0"/>
          </a:p>
          <a:p>
            <a:r>
              <a:rPr lang="en-US" sz="1400" dirty="0" smtClean="0"/>
              <a:t>A pulsed chicane moves the circulating beam out during injection</a:t>
            </a:r>
          </a:p>
          <a:p>
            <a:r>
              <a:rPr lang="en-US" sz="1400" dirty="0" smtClean="0"/>
              <a:t>An injected H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 beam is bent in the opposite direction so it lies on top of the circulating beam</a:t>
            </a:r>
          </a:p>
          <a:p>
            <a:r>
              <a:rPr lang="en-US" sz="1400" dirty="0" smtClean="0"/>
              <a:t>The combined beam passes through a foil, which strips the two electrons, leaving a single, more intense proton beam.</a:t>
            </a:r>
          </a:p>
          <a:p>
            <a:r>
              <a:rPr lang="en-US" sz="1400" dirty="0" smtClean="0"/>
              <a:t>Fermilab was converted from proton to H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 during the 70’s (present chicane uses three magnets)</a:t>
            </a:r>
          </a:p>
          <a:p>
            <a:r>
              <a:rPr lang="en-US" sz="1400" dirty="0" smtClean="0"/>
              <a:t>CERN </a:t>
            </a:r>
            <a:r>
              <a:rPr lang="en-US" sz="1400" i="1" dirty="0" smtClean="0"/>
              <a:t>still </a:t>
            </a:r>
            <a:r>
              <a:rPr lang="en-US" sz="1400" dirty="0" smtClean="0"/>
              <a:t>uses proton injection, but is in the process of upgrading (LINAC4 upgrade)</a:t>
            </a:r>
          </a:p>
          <a:p>
            <a:r>
              <a:rPr lang="en-US" sz="1400" dirty="0" smtClean="0"/>
              <a:t>Unfortunately, this can only be done once!</a:t>
            </a:r>
            <a:endParaRPr lang="en-US" sz="1400" dirty="0"/>
          </a:p>
        </p:txBody>
      </p:sp>
      <p:sp>
        <p:nvSpPr>
          <p:cNvPr id="198660" name="Rectangle 4"/>
          <p:cNvSpPr>
            <a:spLocks noChangeArrowheads="1"/>
          </p:cNvSpPr>
          <p:nvPr/>
        </p:nvSpPr>
        <p:spPr bwMode="auto">
          <a:xfrm>
            <a:off x="2178105" y="1508750"/>
            <a:ext cx="990600" cy="14478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661" name="Rectangle 5"/>
          <p:cNvSpPr>
            <a:spLocks noChangeArrowheads="1"/>
          </p:cNvSpPr>
          <p:nvPr/>
        </p:nvSpPr>
        <p:spPr bwMode="auto">
          <a:xfrm>
            <a:off x="3549705" y="1508750"/>
            <a:ext cx="990600" cy="14478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662" name="Rectangle 6"/>
          <p:cNvSpPr>
            <a:spLocks noChangeArrowheads="1"/>
          </p:cNvSpPr>
          <p:nvPr/>
        </p:nvSpPr>
        <p:spPr bwMode="auto">
          <a:xfrm>
            <a:off x="5378505" y="1508750"/>
            <a:ext cx="990600" cy="14478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663" name="Rectangle 7"/>
          <p:cNvSpPr>
            <a:spLocks noChangeArrowheads="1"/>
          </p:cNvSpPr>
          <p:nvPr/>
        </p:nvSpPr>
        <p:spPr bwMode="auto">
          <a:xfrm>
            <a:off x="6750105" y="1508750"/>
            <a:ext cx="990600" cy="14478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664" name="Freeform 8"/>
          <p:cNvSpPr>
            <a:spLocks/>
          </p:cNvSpPr>
          <p:nvPr/>
        </p:nvSpPr>
        <p:spPr bwMode="auto">
          <a:xfrm>
            <a:off x="1111305" y="1805613"/>
            <a:ext cx="7769225" cy="452437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960" y="47"/>
              </a:cxn>
              <a:cxn ang="0">
                <a:pos x="1824" y="250"/>
              </a:cxn>
              <a:cxn ang="0">
                <a:pos x="2976" y="250"/>
              </a:cxn>
              <a:cxn ang="0">
                <a:pos x="3853" y="40"/>
              </a:cxn>
              <a:cxn ang="0">
                <a:pos x="4894" y="7"/>
              </a:cxn>
            </a:cxnLst>
            <a:rect l="0" t="0" r="r" b="b"/>
            <a:pathLst>
              <a:path w="4894" h="285">
                <a:moveTo>
                  <a:pt x="0" y="18"/>
                </a:moveTo>
                <a:cubicBezTo>
                  <a:pt x="160" y="23"/>
                  <a:pt x="656" y="9"/>
                  <a:pt x="960" y="47"/>
                </a:cubicBezTo>
                <a:cubicBezTo>
                  <a:pt x="1264" y="86"/>
                  <a:pt x="1488" y="216"/>
                  <a:pt x="1824" y="250"/>
                </a:cubicBezTo>
                <a:cubicBezTo>
                  <a:pt x="2160" y="283"/>
                  <a:pt x="2638" y="285"/>
                  <a:pt x="2976" y="250"/>
                </a:cubicBezTo>
                <a:cubicBezTo>
                  <a:pt x="3314" y="215"/>
                  <a:pt x="3533" y="80"/>
                  <a:pt x="3853" y="40"/>
                </a:cubicBezTo>
                <a:cubicBezTo>
                  <a:pt x="4173" y="0"/>
                  <a:pt x="4677" y="14"/>
                  <a:pt x="4894" y="7"/>
                </a:cubicBezTo>
              </a:path>
            </a:pathLst>
          </a:custGeom>
          <a:noFill/>
          <a:ln w="38100" cap="flat" cmpd="sng">
            <a:solidFill>
              <a:srgbClr val="9933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65" name="Freeform 9"/>
          <p:cNvSpPr>
            <a:spLocks/>
          </p:cNvSpPr>
          <p:nvPr/>
        </p:nvSpPr>
        <p:spPr bwMode="auto">
          <a:xfrm>
            <a:off x="661871" y="2232649"/>
            <a:ext cx="4148310" cy="608679"/>
          </a:xfrm>
          <a:custGeom>
            <a:avLst/>
            <a:gdLst>
              <a:gd name="connsiteX0" fmla="*/ 10000 w 10000"/>
              <a:gd name="connsiteY0" fmla="*/ 77 h 10000"/>
              <a:gd name="connsiteX1" fmla="*/ 8030 w 10000"/>
              <a:gd name="connsiteY1" fmla="*/ 357 h 10000"/>
              <a:gd name="connsiteX2" fmla="*/ 5687 w 10000"/>
              <a:gd name="connsiteY2" fmla="*/ 2245 h 10000"/>
              <a:gd name="connsiteX3" fmla="*/ 4062 w 10000"/>
              <a:gd name="connsiteY3" fmla="*/ 3061 h 10000"/>
              <a:gd name="connsiteX4" fmla="*/ 2762 w 10000"/>
              <a:gd name="connsiteY4" fmla="*/ 4286 h 10000"/>
              <a:gd name="connsiteX5" fmla="*/ 0 w 10000"/>
              <a:gd name="connsiteY5" fmla="*/ 10000 h 10000"/>
              <a:gd name="connsiteX0" fmla="*/ 10000 w 10000"/>
              <a:gd name="connsiteY0" fmla="*/ 77 h 10000"/>
              <a:gd name="connsiteX1" fmla="*/ 8030 w 10000"/>
              <a:gd name="connsiteY1" fmla="*/ 357 h 10000"/>
              <a:gd name="connsiteX2" fmla="*/ 5687 w 10000"/>
              <a:gd name="connsiteY2" fmla="*/ 2245 h 10000"/>
              <a:gd name="connsiteX3" fmla="*/ 4062 w 10000"/>
              <a:gd name="connsiteY3" fmla="*/ 3061 h 10000"/>
              <a:gd name="connsiteX4" fmla="*/ 0 w 10000"/>
              <a:gd name="connsiteY4" fmla="*/ 10000 h 10000"/>
              <a:gd name="connsiteX0" fmla="*/ 8846 w 8846"/>
              <a:gd name="connsiteY0" fmla="*/ 77 h 3672"/>
              <a:gd name="connsiteX1" fmla="*/ 6876 w 8846"/>
              <a:gd name="connsiteY1" fmla="*/ 357 h 3672"/>
              <a:gd name="connsiteX2" fmla="*/ 4533 w 8846"/>
              <a:gd name="connsiteY2" fmla="*/ 2245 h 3672"/>
              <a:gd name="connsiteX3" fmla="*/ 2908 w 8846"/>
              <a:gd name="connsiteY3" fmla="*/ 3061 h 3672"/>
              <a:gd name="connsiteX4" fmla="*/ 0 w 8846"/>
              <a:gd name="connsiteY4" fmla="*/ 3672 h 3672"/>
              <a:gd name="connsiteX0" fmla="*/ 10000 w 10000"/>
              <a:gd name="connsiteY0" fmla="*/ 210 h 10000"/>
              <a:gd name="connsiteX1" fmla="*/ 7773 w 10000"/>
              <a:gd name="connsiteY1" fmla="*/ 972 h 10000"/>
              <a:gd name="connsiteX2" fmla="*/ 5124 w 10000"/>
              <a:gd name="connsiteY2" fmla="*/ 6114 h 10000"/>
              <a:gd name="connsiteX3" fmla="*/ 3287 w 10000"/>
              <a:gd name="connsiteY3" fmla="*/ 8336 h 10000"/>
              <a:gd name="connsiteX4" fmla="*/ 0 w 10000"/>
              <a:gd name="connsiteY4" fmla="*/ 10000 h 10000"/>
              <a:gd name="connsiteX0" fmla="*/ 10000 w 10000"/>
              <a:gd name="connsiteY0" fmla="*/ 210 h 8879"/>
              <a:gd name="connsiteX1" fmla="*/ 7773 w 10000"/>
              <a:gd name="connsiteY1" fmla="*/ 972 h 8879"/>
              <a:gd name="connsiteX2" fmla="*/ 5124 w 10000"/>
              <a:gd name="connsiteY2" fmla="*/ 6114 h 8879"/>
              <a:gd name="connsiteX3" fmla="*/ 3287 w 10000"/>
              <a:gd name="connsiteY3" fmla="*/ 8336 h 8879"/>
              <a:gd name="connsiteX4" fmla="*/ 0 w 10000"/>
              <a:gd name="connsiteY4" fmla="*/ 8879 h 8879"/>
              <a:gd name="connsiteX0" fmla="*/ 10000 w 10000"/>
              <a:gd name="connsiteY0" fmla="*/ 237 h 10000"/>
              <a:gd name="connsiteX1" fmla="*/ 7773 w 10000"/>
              <a:gd name="connsiteY1" fmla="*/ 1095 h 10000"/>
              <a:gd name="connsiteX2" fmla="*/ 5124 w 10000"/>
              <a:gd name="connsiteY2" fmla="*/ 6886 h 10000"/>
              <a:gd name="connsiteX3" fmla="*/ 3287 w 10000"/>
              <a:gd name="connsiteY3" fmla="*/ 938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0000" y="237"/>
                </a:moveTo>
                <a:cubicBezTo>
                  <a:pt x="9629" y="365"/>
                  <a:pt x="8584" y="0"/>
                  <a:pt x="7773" y="1095"/>
                </a:cubicBezTo>
                <a:cubicBezTo>
                  <a:pt x="6961" y="2189"/>
                  <a:pt x="5870" y="5503"/>
                  <a:pt x="5124" y="6886"/>
                </a:cubicBezTo>
                <a:cubicBezTo>
                  <a:pt x="4378" y="8269"/>
                  <a:pt x="4141" y="8869"/>
                  <a:pt x="3287" y="9388"/>
                </a:cubicBezTo>
                <a:cubicBezTo>
                  <a:pt x="2433" y="9908"/>
                  <a:pt x="970" y="9673"/>
                  <a:pt x="0" y="10000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66" name="Line 10"/>
          <p:cNvSpPr>
            <a:spLocks noChangeShapeType="1"/>
          </p:cNvSpPr>
          <p:nvPr/>
        </p:nvSpPr>
        <p:spPr bwMode="auto">
          <a:xfrm>
            <a:off x="4921305" y="2118350"/>
            <a:ext cx="0" cy="1066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67" name="Line 11"/>
          <p:cNvSpPr>
            <a:spLocks noChangeShapeType="1"/>
          </p:cNvSpPr>
          <p:nvPr/>
        </p:nvSpPr>
        <p:spPr bwMode="auto">
          <a:xfrm>
            <a:off x="1111305" y="1813550"/>
            <a:ext cx="7620000" cy="0"/>
          </a:xfrm>
          <a:prstGeom prst="line">
            <a:avLst/>
          </a:prstGeom>
          <a:noFill/>
          <a:ln w="38100">
            <a:solidFill>
              <a:srgbClr val="993366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68" name="Text Box 12"/>
          <p:cNvSpPr txBox="1">
            <a:spLocks noChangeArrowheads="1"/>
          </p:cNvSpPr>
          <p:nvPr/>
        </p:nvSpPr>
        <p:spPr bwMode="auto">
          <a:xfrm>
            <a:off x="5683305" y="105155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Circulating Beam</a:t>
            </a:r>
          </a:p>
        </p:txBody>
      </p:sp>
      <p:sp>
        <p:nvSpPr>
          <p:cNvPr id="198669" name="Line 13"/>
          <p:cNvSpPr>
            <a:spLocks noChangeShapeType="1"/>
          </p:cNvSpPr>
          <p:nvPr/>
        </p:nvSpPr>
        <p:spPr bwMode="auto">
          <a:xfrm flipH="1">
            <a:off x="4845105" y="1280150"/>
            <a:ext cx="762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70" name="Text Box 14"/>
          <p:cNvSpPr txBox="1">
            <a:spLocks noChangeArrowheads="1"/>
          </p:cNvSpPr>
          <p:nvPr/>
        </p:nvSpPr>
        <p:spPr bwMode="auto">
          <a:xfrm>
            <a:off x="5454705" y="318515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Beam at injection</a:t>
            </a:r>
          </a:p>
        </p:txBody>
      </p:sp>
      <p:sp>
        <p:nvSpPr>
          <p:cNvPr id="198671" name="Line 15"/>
          <p:cNvSpPr>
            <a:spLocks noChangeShapeType="1"/>
          </p:cNvSpPr>
          <p:nvPr/>
        </p:nvSpPr>
        <p:spPr bwMode="auto">
          <a:xfrm flipH="1" flipV="1">
            <a:off x="5149905" y="2346950"/>
            <a:ext cx="228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72" name="Text Box 16"/>
          <p:cNvSpPr txBox="1">
            <a:spLocks noChangeArrowheads="1"/>
          </p:cNvSpPr>
          <p:nvPr/>
        </p:nvSpPr>
        <p:spPr bwMode="auto">
          <a:xfrm>
            <a:off x="1538005" y="3352190"/>
            <a:ext cx="18288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H</a:t>
            </a:r>
            <a:r>
              <a:rPr lang="en-US" sz="2800" baseline="30000" dirty="0" smtClean="0"/>
              <a:t>-</a:t>
            </a:r>
            <a:r>
              <a:rPr lang="en-US" sz="1600" baseline="30000" dirty="0" smtClean="0"/>
              <a:t> </a:t>
            </a:r>
            <a:r>
              <a:rPr lang="en-US" sz="1600" dirty="0"/>
              <a:t>beam from LINAC</a:t>
            </a:r>
          </a:p>
        </p:txBody>
      </p:sp>
      <p:sp>
        <p:nvSpPr>
          <p:cNvPr id="198673" name="Line 17"/>
          <p:cNvSpPr>
            <a:spLocks noChangeShapeType="1"/>
          </p:cNvSpPr>
          <p:nvPr/>
        </p:nvSpPr>
        <p:spPr bwMode="auto">
          <a:xfrm flipH="1" flipV="1">
            <a:off x="1538005" y="289499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76" name="Text Box 20"/>
          <p:cNvSpPr txBox="1">
            <a:spLocks noChangeArrowheads="1"/>
          </p:cNvSpPr>
          <p:nvPr/>
        </p:nvSpPr>
        <p:spPr bwMode="auto">
          <a:xfrm>
            <a:off x="5073705" y="348995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Stripping foil</a:t>
            </a:r>
          </a:p>
        </p:txBody>
      </p:sp>
      <p:sp>
        <p:nvSpPr>
          <p:cNvPr id="198677" name="Line 21"/>
          <p:cNvSpPr>
            <a:spLocks noChangeShapeType="1"/>
          </p:cNvSpPr>
          <p:nvPr/>
        </p:nvSpPr>
        <p:spPr bwMode="auto">
          <a:xfrm flipH="1" flipV="1">
            <a:off x="4997505" y="326135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78" name="Text Box 22"/>
          <p:cNvSpPr txBox="1">
            <a:spLocks noChangeArrowheads="1"/>
          </p:cNvSpPr>
          <p:nvPr/>
        </p:nvSpPr>
        <p:spPr bwMode="auto">
          <a:xfrm>
            <a:off x="1922054" y="702245"/>
            <a:ext cx="36484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chemeClr val="accent2"/>
                </a:solidFill>
              </a:rPr>
              <a:t>Magnetic chicane pulsed to move beam out during injection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Fermilab Accelerator Complex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27806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95128" y="141152"/>
            <a:ext cx="4543948" cy="463731"/>
          </a:xfrm>
        </p:spPr>
        <p:txBody>
          <a:bodyPr/>
          <a:lstStyle/>
          <a:p>
            <a:pPr>
              <a:defRPr/>
            </a:pPr>
            <a:r>
              <a:rPr lang="en-US" dirty="0"/>
              <a:t>Booster</a:t>
            </a:r>
          </a:p>
        </p:txBody>
      </p:sp>
      <p:pic>
        <p:nvPicPr>
          <p:cNvPr id="43011" name="Picture 3" descr="BoosterR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6525" y="1299709"/>
            <a:ext cx="39274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600075" y="1787525"/>
            <a:ext cx="8425996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6688" indent="-166688">
              <a:spcBef>
                <a:spcPct val="50000"/>
              </a:spcBef>
              <a:buFontTx/>
              <a:buChar char="•"/>
              <a:defRPr/>
            </a:pPr>
            <a:r>
              <a:rPr lang="en-US" sz="1800" dirty="0" smtClean="0">
                <a:latin typeface="+mn-lt"/>
              </a:rPr>
              <a:t>Accelerates </a:t>
            </a:r>
            <a:r>
              <a:rPr lang="en-US" sz="1800" dirty="0">
                <a:latin typeface="+mn-lt"/>
              </a:rPr>
              <a:t>the 400 MeV beam from </a:t>
            </a:r>
            <a:r>
              <a:rPr lang="en-US" sz="1800" dirty="0" smtClean="0">
                <a:latin typeface="+mn-lt"/>
              </a:rPr>
              <a:t/>
            </a:r>
            <a:br>
              <a:rPr lang="en-US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the </a:t>
            </a:r>
            <a:r>
              <a:rPr lang="en-US" sz="1800" dirty="0" err="1">
                <a:latin typeface="+mn-lt"/>
              </a:rPr>
              <a:t>Linac</a:t>
            </a:r>
            <a:r>
              <a:rPr lang="en-US" sz="1800" dirty="0">
                <a:latin typeface="+mn-lt"/>
              </a:rPr>
              <a:t> to 8 </a:t>
            </a:r>
            <a:r>
              <a:rPr lang="en-US" sz="1800" dirty="0" err="1">
                <a:latin typeface="+mn-lt"/>
              </a:rPr>
              <a:t>GeV</a:t>
            </a:r>
            <a:endParaRPr lang="en-US" sz="1800" dirty="0">
              <a:latin typeface="+mn-lt"/>
            </a:endParaRPr>
          </a:p>
          <a:p>
            <a:pPr marL="342900" lvl="2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400" dirty="0">
                <a:solidFill>
                  <a:schemeClr val="accent2"/>
                </a:solidFill>
                <a:latin typeface="+mn-lt"/>
              </a:rPr>
              <a:t>Operates in a 15 Hz offset resonant circuit</a:t>
            </a:r>
          </a:p>
          <a:p>
            <a:pPr marL="800100" lvl="3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Cannot alter beam structure</a:t>
            </a:r>
          </a:p>
          <a:p>
            <a:pPr marL="800100" lvl="3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400" dirty="0" smtClean="0">
                <a:solidFill>
                  <a:srgbClr val="FF0000"/>
                </a:solidFill>
                <a:latin typeface="+mn-lt"/>
              </a:rPr>
              <a:t>That’s why Mu2e needs other rings</a:t>
            </a:r>
            <a:endParaRPr lang="en-US" sz="1400" dirty="0">
              <a:solidFill>
                <a:srgbClr val="FF0000"/>
              </a:solidFill>
              <a:latin typeface="+mn-lt"/>
            </a:endParaRPr>
          </a:p>
          <a:p>
            <a:pPr marL="342900" lvl="2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400" dirty="0">
                <a:solidFill>
                  <a:schemeClr val="accent2"/>
                </a:solidFill>
                <a:latin typeface="+mn-lt"/>
              </a:rPr>
              <a:t>Sets fundamental clock of accelerator </a:t>
            </a:r>
            <a:r>
              <a:rPr lang="en-US" sz="1400" dirty="0" smtClean="0">
                <a:solidFill>
                  <a:schemeClr val="accent2"/>
                </a:solidFill>
                <a:latin typeface="+mn-lt"/>
              </a:rPr>
              <a:t>complex!</a:t>
            </a:r>
            <a:endParaRPr lang="en-US" sz="1400" dirty="0">
              <a:solidFill>
                <a:schemeClr val="accent2"/>
              </a:solidFill>
              <a:latin typeface="+mn-lt"/>
            </a:endParaRPr>
          </a:p>
          <a:p>
            <a:pPr marL="114300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800" dirty="0" smtClean="0">
                <a:latin typeface="+mn-lt"/>
              </a:rPr>
              <a:t> More </a:t>
            </a:r>
            <a:r>
              <a:rPr lang="en-US" sz="1800" dirty="0">
                <a:latin typeface="+mn-lt"/>
              </a:rPr>
              <a:t>or less original </a:t>
            </a:r>
            <a:r>
              <a:rPr lang="en-US" sz="1800" dirty="0" smtClean="0">
                <a:latin typeface="+mn-lt"/>
              </a:rPr>
              <a:t>equipment</a:t>
            </a:r>
          </a:p>
          <a:p>
            <a:pPr marL="571500" lvl="1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45+ </a:t>
            </a:r>
            <a:r>
              <a:rPr lang="en-US" sz="1800" dirty="0" smtClean="0">
                <a:latin typeface="+mn-lt"/>
              </a:rPr>
              <a:t>years old</a:t>
            </a:r>
          </a:p>
          <a:p>
            <a:pPr marL="114300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Supplying beam to neutrino program and Mu2e will require ~doubling output</a:t>
            </a:r>
          </a:p>
          <a:p>
            <a:pPr marL="688975" lvl="1" indent="-231775">
              <a:spcBef>
                <a:spcPct val="50000"/>
              </a:spcBef>
              <a:buFontTx/>
              <a:buChar char="•"/>
              <a:defRPr/>
            </a:pPr>
            <a:r>
              <a:rPr lang="en-US" sz="1800" dirty="0" smtClean="0">
                <a:latin typeface="+mn-lt"/>
              </a:rPr>
              <a:t>Hardware limits 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>
                <a:latin typeface="+mn-lt"/>
                <a:sym typeface="Wingdings"/>
              </a:rPr>
              <a:t> </a:t>
            </a:r>
            <a:r>
              <a:rPr lang="en-US" sz="1800" dirty="0" smtClean="0">
                <a:latin typeface="+mn-lt"/>
                <a:sym typeface="Wingdings"/>
              </a:rPr>
              <a:t>Improve RF system</a:t>
            </a:r>
          </a:p>
          <a:p>
            <a:pPr marL="688975" lvl="1" indent="-231775">
              <a:spcBef>
                <a:spcPct val="50000"/>
              </a:spcBef>
              <a:buFontTx/>
              <a:buChar char="•"/>
              <a:defRPr/>
            </a:pPr>
            <a:r>
              <a:rPr lang="en-US" sz="1800" dirty="0" smtClean="0">
                <a:latin typeface="+mn-lt"/>
              </a:rPr>
              <a:t>Radiation limits 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>
                <a:latin typeface="+mn-lt"/>
                <a:sym typeface="Wingdings"/>
              </a:rPr>
              <a:t> </a:t>
            </a:r>
            <a:r>
              <a:rPr lang="en-US" sz="1800" dirty="0" smtClean="0">
                <a:latin typeface="+mn-lt"/>
                <a:sym typeface="Wingdings"/>
              </a:rPr>
              <a:t>Improve acceleration efficiency to reduce losses.</a:t>
            </a:r>
            <a:endParaRPr lang="en-US" sz="1800" dirty="0">
              <a:latin typeface="+mn-lt"/>
            </a:endParaRP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8"/>
          <a:stretch>
            <a:fillRect/>
          </a:stretch>
        </p:blipFill>
        <p:spPr bwMode="auto">
          <a:xfrm>
            <a:off x="609600" y="127000"/>
            <a:ext cx="2011363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Freeform 6"/>
          <p:cNvSpPr>
            <a:spLocks/>
          </p:cNvSpPr>
          <p:nvPr/>
        </p:nvSpPr>
        <p:spPr bwMode="auto">
          <a:xfrm>
            <a:off x="1966913" y="266700"/>
            <a:ext cx="1309687" cy="128588"/>
          </a:xfrm>
          <a:custGeom>
            <a:avLst/>
            <a:gdLst>
              <a:gd name="T0" fmla="*/ 2147483647 w 1413"/>
              <a:gd name="T1" fmla="*/ 2147483647 h 124"/>
              <a:gd name="T2" fmla="*/ 2147483647 w 1413"/>
              <a:gd name="T3" fmla="*/ 2147483647 h 124"/>
              <a:gd name="T4" fmla="*/ 0 w 1413"/>
              <a:gd name="T5" fmla="*/ 2147483647 h 124"/>
              <a:gd name="T6" fmla="*/ 0 60000 65536"/>
              <a:gd name="T7" fmla="*/ 0 60000 65536"/>
              <a:gd name="T8" fmla="*/ 0 60000 65536"/>
              <a:gd name="T9" fmla="*/ 0 w 1413"/>
              <a:gd name="T10" fmla="*/ 0 h 124"/>
              <a:gd name="T11" fmla="*/ 1413 w 1413"/>
              <a:gd name="T12" fmla="*/ 124 h 1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3" h="124">
                <a:moveTo>
                  <a:pt x="1413" y="92"/>
                </a:moveTo>
                <a:cubicBezTo>
                  <a:pt x="1199" y="46"/>
                  <a:pt x="985" y="0"/>
                  <a:pt x="750" y="5"/>
                </a:cubicBezTo>
                <a:cubicBezTo>
                  <a:pt x="515" y="10"/>
                  <a:pt x="134" y="102"/>
                  <a:pt x="0" y="124"/>
                </a:cubicBezTo>
              </a:path>
            </a:pathLst>
          </a:cu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3016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October 29, 2014</a:t>
            </a:r>
            <a:endParaRPr lang="en-US">
              <a:latin typeface="Arial" pitchFamily="34" charset="0"/>
            </a:endParaRPr>
          </a:p>
        </p:txBody>
      </p:sp>
      <p:sp>
        <p:nvSpPr>
          <p:cNvPr id="43017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5FC269-A968-410D-8E7D-3BE078982CEB}" type="slidenum">
              <a:rPr lang="en-US" smtClean="0">
                <a:latin typeface="Arial" pitchFamily="34" charset="0"/>
              </a:rPr>
              <a:pPr/>
              <a:t>15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3018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E. Prebys, Fermilab Accelerator Complex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0" y="5943600"/>
            <a:ext cx="5724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olidFill>
                  <a:srgbClr val="3366FF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3366FF"/>
                </a:solidFill>
                <a:sym typeface="Wingdings"/>
              </a:rPr>
              <a:t>“Proton Improvement Plan” (whole separate talk)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3352800"/>
            <a:ext cx="4114800" cy="381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6398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6157584" y="4690265"/>
            <a:ext cx="384050" cy="1920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7156114" y="476707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454180" y="250514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and extraction from synchrotrons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6088" y="685800"/>
            <a:ext cx="8697912" cy="1169510"/>
          </a:xfrm>
        </p:spPr>
        <p:txBody>
          <a:bodyPr/>
          <a:lstStyle/>
          <a:p>
            <a:r>
              <a:rPr lang="en-US" sz="2000" dirty="0" smtClean="0"/>
              <a:t>After the initial ion injection, protons must be transferred all at once.</a:t>
            </a:r>
          </a:p>
          <a:p>
            <a:r>
              <a:rPr lang="en-US" sz="2000" dirty="0" smtClean="0"/>
              <a:t>We would ideally like </a:t>
            </a:r>
            <a:r>
              <a:rPr lang="en-US" sz="2000" dirty="0" smtClean="0"/>
              <a:t>to extract (or inject) beam by switching a magnetic field on between two bunches (order ~10-100 ns)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000" dirty="0" smtClean="0"/>
              <a:t>Unfortunately, getting the required field in such a short time would result in prohibitively high inductive voltages, so we usually do it in two steps: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1078950" y="250514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96995" y="250514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14415" y="2620360"/>
            <a:ext cx="384050" cy="19202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848520" y="2735575"/>
            <a:ext cx="8295480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2999200" y="3004410"/>
            <a:ext cx="691290" cy="230430"/>
            <a:chOff x="2766965" y="3044950"/>
            <a:chExt cx="691290" cy="230430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2766965" y="3275380"/>
              <a:ext cx="3072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 flipH="1" flipV="1">
              <a:off x="2958990" y="3160165"/>
              <a:ext cx="23043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074205" y="3044950"/>
              <a:ext cx="38405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/>
          <p:cNvSpPr/>
          <p:nvPr/>
        </p:nvSpPr>
        <p:spPr>
          <a:xfrm>
            <a:off x="780884" y="476707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198929" y="476707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816349" y="4882290"/>
            <a:ext cx="384050" cy="19202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550454" y="4997505"/>
            <a:ext cx="8295480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2701134" y="5266340"/>
            <a:ext cx="691290" cy="230430"/>
            <a:chOff x="2766965" y="3044950"/>
            <a:chExt cx="691290" cy="230430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2766965" y="3275380"/>
              <a:ext cx="3072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 flipH="1" flipV="1">
              <a:off x="2958990" y="3160165"/>
              <a:ext cx="23043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074205" y="3044950"/>
              <a:ext cx="38405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ectangle 59"/>
          <p:cNvSpPr/>
          <p:nvPr/>
        </p:nvSpPr>
        <p:spPr>
          <a:xfrm>
            <a:off x="6157584" y="4690266"/>
            <a:ext cx="384050" cy="46086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3200400" y="4191000"/>
            <a:ext cx="2419514" cy="576075"/>
            <a:chOff x="3189421" y="4581150"/>
            <a:chExt cx="2419514" cy="576075"/>
          </a:xfrm>
        </p:grpSpPr>
        <p:sp>
          <p:nvSpPr>
            <p:cNvPr id="62" name="TextBox 61"/>
            <p:cNvSpPr txBox="1"/>
            <p:nvPr/>
          </p:nvSpPr>
          <p:spPr>
            <a:xfrm>
              <a:off x="3381445" y="4581150"/>
              <a:ext cx="22274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fast, weak “kicker”</a:t>
              </a:r>
              <a:endParaRPr lang="en-US" sz="2000" dirty="0"/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rot="5400000">
              <a:off x="3189421" y="4965200"/>
              <a:ext cx="192025" cy="1920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5312674" y="5227935"/>
            <a:ext cx="3610070" cy="938316"/>
            <a:chOff x="5301695" y="5618085"/>
            <a:chExt cx="3610070" cy="938316"/>
          </a:xfrm>
        </p:grpSpPr>
        <p:sp>
          <p:nvSpPr>
            <p:cNvPr id="65" name="TextBox 64"/>
            <p:cNvSpPr txBox="1"/>
            <p:nvPr/>
          </p:nvSpPr>
          <p:spPr>
            <a:xfrm>
              <a:off x="5301695" y="5848515"/>
              <a:ext cx="36100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slower (or DC) extraction magnet with zero field on beam path.</a:t>
              </a:r>
              <a:endParaRPr lang="en-US" sz="2000" dirty="0"/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rot="16200000" flipV="1">
              <a:off x="6607466" y="5618085"/>
              <a:ext cx="268835" cy="2688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/>
          <p:cNvCxnSpPr/>
          <p:nvPr/>
        </p:nvCxnSpPr>
        <p:spPr>
          <a:xfrm rot="10800000">
            <a:off x="6157584" y="4882290"/>
            <a:ext cx="38405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3112610" y="2620360"/>
            <a:ext cx="384050" cy="1920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-457250" y="2658765"/>
            <a:ext cx="192025" cy="1536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-457250" y="2658765"/>
            <a:ext cx="192025" cy="1536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-457250" y="2658765"/>
            <a:ext cx="192025" cy="192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-457250" y="2658765"/>
            <a:ext cx="192025" cy="192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816349" y="4882290"/>
            <a:ext cx="384050" cy="1920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-755316" y="4920695"/>
            <a:ext cx="192025" cy="1536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-755316" y="4920695"/>
            <a:ext cx="192025" cy="1536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-755316" y="4920695"/>
            <a:ext cx="192025" cy="192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-755316" y="4920695"/>
            <a:ext cx="192025" cy="192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Date Placeholder 6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72" name="Footer Placeholder 7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Fermilab Accelerator Complex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9600" y="61722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Injection is just extraction in reverse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061442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00023 L 1.11268 0.00046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63" presetClass="pat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05556E-6 4.68085E-6 L 1.11077 0.00023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3" presetClass="pat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2.77778E-6 -4.07407E-6 L 0.3816 -0.00625 C 0.39497 -0.00625 0.40868 -0.01319 0.42223 -0.01458 L 1.10348 -0.20763 " pathEditMode="relative" rAng="0" ptsTypes="FfFF">
                                      <p:cBhvr>
                                        <p:cTn id="3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" y="-10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3" presetClass="pat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2.77778E-6 -4.07407E-6 L 0.3816 -0.00625 C 0.39497 -0.00625 0.40868 -0.01319 0.42223 -0.01458 L 1.10348 -0.20763 " pathEditMode="relative" rAng="0" ptsTypes="FfFF">
                                      <p:cBhvr>
                                        <p:cTn id="3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" y="-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00023 L 1.11268 0.00046 " pathEditMode="relative" rAng="0" ptsTypes="AA">
                                      <p:cBhvr>
                                        <p:cTn id="79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8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0" presetID="63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05556E-6 4.68085E-6 L 1.11077 0.00023 " pathEditMode="relative" rAng="0" ptsTypes="AA">
                                      <p:cBhvr>
                                        <p:cTn id="81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3" presetClass="pat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-4.93987E-6 L 0.38159 -0.00624 C 0.39496 -0.00624 0.75833 -0.02474 0.77187 -0.02613 L 1.10347 -0.20767 " pathEditMode="relative" rAng="0" ptsTypes="FfFF">
                                      <p:cBhvr>
                                        <p:cTn id="89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" y="-104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3" presetClass="pat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3.88889E-6 -4.93987E-6 L 0.38159 -0.00624 C 0.39496 -0.00624 0.75833 -0.02474 0.77187 -0.02613 L 1.10347 -0.20767 " pathEditMode="relative" rAng="0" ptsTypes="FfFF">
                                      <p:cBhvr>
                                        <p:cTn id="91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" y="-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53" grpId="0" animBg="1"/>
      <p:bldP spid="35" grpId="0" animBg="1"/>
      <p:bldP spid="6" grpId="0" uiExpand="1" build="p"/>
      <p:bldP spid="7" grpId="0" animBg="1"/>
      <p:bldP spid="9" grpId="0" animBg="1"/>
      <p:bldP spid="14" grpId="0" animBg="1"/>
      <p:bldP spid="46" grpId="0" animBg="1"/>
      <p:bldP spid="47" grpId="0" animBg="1"/>
      <p:bldP spid="48" grpId="0" animBg="1"/>
      <p:bldP spid="60" grpId="0" animBg="1"/>
      <p:bldP spid="18" grpId="0" animBg="1"/>
      <p:bldP spid="25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197820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1680" y="3017520"/>
            <a:ext cx="2684026" cy="3044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210" y="133927"/>
            <a:ext cx="8262937" cy="441325"/>
          </a:xfrm>
        </p:spPr>
        <p:txBody>
          <a:bodyPr/>
          <a:lstStyle/>
          <a:p>
            <a:r>
              <a:rPr lang="en-US" dirty="0" smtClean="0"/>
              <a:t>Extraction hardware</a:t>
            </a:r>
            <a:endParaRPr lang="en-US" dirty="0"/>
          </a:p>
        </p:txBody>
      </p:sp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62638"/>
            <a:ext cx="2521527" cy="244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8" name="Picture 6" descr="http://tdserver1/proeng/MagnetPhotos/BSE/BSE001/P00048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6937" y="3048000"/>
            <a:ext cx="2112275" cy="256786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632655" y="2719368"/>
            <a:ext cx="3302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Lambertson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”: usually DC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22334" y="4576423"/>
            <a:ext cx="115215" cy="115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450444" y="3971441"/>
            <a:ext cx="115215" cy="115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434837" y="4345099"/>
            <a:ext cx="157018" cy="1588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60946" y="4095717"/>
            <a:ext cx="277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B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73420" y="4349717"/>
            <a:ext cx="277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B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494383" y="3991809"/>
            <a:ext cx="152400" cy="228599"/>
          </a:xfrm>
          <a:prstGeom prst="straightConnector1">
            <a:avLst/>
          </a:prstGeom>
          <a:ln>
            <a:solidFill>
              <a:srgbClr val="FF000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88437" y="3883281"/>
            <a:ext cx="142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circulating beam (B=0)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23" name="Straight Arrow Connector 22"/>
          <p:cNvCxnSpPr>
            <a:stCxn id="21" idx="3"/>
          </p:cNvCxnSpPr>
          <p:nvPr/>
        </p:nvCxnSpPr>
        <p:spPr>
          <a:xfrm>
            <a:off x="1910837" y="4237224"/>
            <a:ext cx="1191491" cy="3572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738983" y="3287536"/>
            <a:ext cx="142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circulating beam (B=0)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>
            <a:stCxn id="24" idx="1"/>
          </p:cNvCxnSpPr>
          <p:nvPr/>
        </p:nvCxnSpPr>
        <p:spPr>
          <a:xfrm flipH="1">
            <a:off x="6639859" y="3610702"/>
            <a:ext cx="1099124" cy="3557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738983" y="4104954"/>
            <a:ext cx="142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current “blade”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6616769" y="4211173"/>
            <a:ext cx="1131452" cy="785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738983" y="4922373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return path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6547498" y="4612956"/>
            <a:ext cx="1154542" cy="4156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916180" y="2714751"/>
            <a:ext cx="4023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Septum: pulsed, but slower than the kicker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7747" y="2377753"/>
            <a:ext cx="2955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“Slow” extraction elements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47800" y="914400"/>
            <a:ext cx="2955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“Fast” kicker</a:t>
            </a:r>
          </a:p>
          <a:p>
            <a:pPr marL="285750" indent="-17145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usually an impedance matched strip line, with or without ferrites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2971800" y="1143000"/>
            <a:ext cx="3290455" cy="1131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Fermilab Accelerator Complex</a:t>
            </a:r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33400" y="6096000"/>
            <a:ext cx="838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At Fermilab, the Booster septum transfers to the Main Injector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Lambertson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713534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07407E-6 L 0.02743 0.0009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00087 0.0405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363" y="2435225"/>
            <a:ext cx="4200525" cy="317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7251" name="Rectangle 3"/>
          <p:cNvSpPr>
            <a:spLocks noGrp="1" noChangeArrowheads="1"/>
          </p:cNvSpPr>
          <p:nvPr>
            <p:ph type="title"/>
          </p:nvPr>
        </p:nvSpPr>
        <p:spPr>
          <a:xfrm>
            <a:off x="3037393" y="217352"/>
            <a:ext cx="4105798" cy="463731"/>
          </a:xfrm>
        </p:spPr>
        <p:txBody>
          <a:bodyPr/>
          <a:lstStyle/>
          <a:p>
            <a:pPr>
              <a:defRPr/>
            </a:pPr>
            <a:r>
              <a:rPr lang="en-US" dirty="0"/>
              <a:t>Main </a:t>
            </a:r>
            <a:r>
              <a:rPr lang="en-US" dirty="0" smtClean="0"/>
              <a:t>Injector/Recycler</a:t>
            </a:r>
            <a:endParaRPr lang="en-US" dirty="0"/>
          </a:p>
        </p:txBody>
      </p:sp>
      <p:sp>
        <p:nvSpPr>
          <p:cNvPr id="437252" name="Text Box 4"/>
          <p:cNvSpPr txBox="1">
            <a:spLocks noChangeArrowheads="1"/>
          </p:cNvSpPr>
          <p:nvPr/>
        </p:nvSpPr>
        <p:spPr bwMode="auto">
          <a:xfrm>
            <a:off x="4822825" y="1236663"/>
            <a:ext cx="4191000" cy="563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7800" indent="-177800">
              <a:spcBef>
                <a:spcPct val="50000"/>
              </a:spcBef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Main Injector</a:t>
            </a:r>
          </a:p>
          <a:p>
            <a:pPr marL="635000" lvl="1" indent="-177800">
              <a:spcBef>
                <a:spcPct val="50000"/>
              </a:spcBef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Accelerates protons (or </a:t>
            </a:r>
            <a:r>
              <a:rPr lang="en-US" sz="1600" dirty="0" err="1" smtClean="0">
                <a:latin typeface="+mn-lt"/>
              </a:rPr>
              <a:t>pBars</a:t>
            </a:r>
            <a:r>
              <a:rPr lang="en-US" sz="1600" dirty="0" smtClean="0">
                <a:latin typeface="+mn-lt"/>
              </a:rPr>
              <a:t>) from 8 </a:t>
            </a:r>
            <a:r>
              <a:rPr lang="en-US" sz="1600" dirty="0" err="1" smtClean="0">
                <a:latin typeface="+mn-lt"/>
              </a:rPr>
              <a:t>GeV</a:t>
            </a:r>
            <a:r>
              <a:rPr lang="en-US" sz="1600" dirty="0" smtClean="0">
                <a:latin typeface="+mn-lt"/>
              </a:rPr>
              <a:t> to 120 or 150 </a:t>
            </a:r>
            <a:r>
              <a:rPr lang="en-US" sz="1600" dirty="0" err="1" smtClean="0">
                <a:latin typeface="+mn-lt"/>
              </a:rPr>
              <a:t>GeV</a:t>
            </a:r>
            <a:endParaRPr lang="en-US" sz="1600" dirty="0" smtClean="0">
              <a:latin typeface="+mn-lt"/>
            </a:endParaRPr>
          </a:p>
          <a:p>
            <a:pPr marL="635000" lvl="1" indent="-177800">
              <a:spcBef>
                <a:spcPct val="50000"/>
              </a:spcBef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Can hold up to 12 Booster batches</a:t>
            </a:r>
          </a:p>
          <a:p>
            <a:pPr marL="635000" lvl="1" indent="-177800">
              <a:spcBef>
                <a:spcPct val="50000"/>
              </a:spcBef>
              <a:buFontTx/>
              <a:buChar char="•"/>
              <a:defRPr/>
            </a:pPr>
            <a:endParaRPr lang="en-US" sz="1600" dirty="0">
              <a:latin typeface="+mn-lt"/>
            </a:endParaRPr>
          </a:p>
          <a:p>
            <a:pPr marL="177800" indent="-177800">
              <a:spcBef>
                <a:spcPct val="50000"/>
              </a:spcBef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Recycler</a:t>
            </a:r>
          </a:p>
          <a:p>
            <a:pPr marL="635000" lvl="1" indent="-177800">
              <a:spcBef>
                <a:spcPct val="50000"/>
              </a:spcBef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Permanent magnet 8 </a:t>
            </a:r>
            <a:r>
              <a:rPr lang="en-US" sz="1600" dirty="0" err="1" smtClean="0">
                <a:latin typeface="+mn-lt"/>
              </a:rPr>
              <a:t>GeV</a:t>
            </a:r>
            <a:r>
              <a:rPr lang="en-US" sz="1600" dirty="0" smtClean="0">
                <a:latin typeface="+mn-lt"/>
              </a:rPr>
              <a:t> storage ring</a:t>
            </a:r>
          </a:p>
          <a:p>
            <a:pPr marL="635000" lvl="1" indent="-177800">
              <a:spcBef>
                <a:spcPct val="50000"/>
              </a:spcBef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During Tevatron program, used to store </a:t>
            </a:r>
            <a:r>
              <a:rPr lang="en-US" sz="1600" dirty="0" err="1" smtClean="0">
                <a:latin typeface="+mn-lt"/>
              </a:rPr>
              <a:t>pBars</a:t>
            </a:r>
            <a:endParaRPr lang="en-US" sz="1600" dirty="0" smtClean="0">
              <a:latin typeface="+mn-lt"/>
            </a:endParaRPr>
          </a:p>
          <a:p>
            <a:pPr marL="1092200" lvl="2" indent="-177800">
              <a:spcBef>
                <a:spcPct val="50000"/>
              </a:spcBef>
              <a:buFontTx/>
              <a:buChar char="•"/>
              <a:defRPr/>
            </a:pPr>
            <a:r>
              <a:rPr lang="en-US" sz="1400" dirty="0" smtClean="0">
                <a:latin typeface="+mn-lt"/>
              </a:rPr>
              <a:t>All particles had to pass through Main Injector first!</a:t>
            </a:r>
          </a:p>
          <a:p>
            <a:pPr marL="635000" lvl="1" indent="-177800">
              <a:spcBef>
                <a:spcPct val="50000"/>
              </a:spcBef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Currently being configured to pre-stack protons for loading into the Main Injector</a:t>
            </a:r>
          </a:p>
          <a:p>
            <a:pPr marL="635000" lvl="1" indent="-177800">
              <a:spcBef>
                <a:spcPct val="50000"/>
              </a:spcBef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In the future, it will be used to re-bunch protons for the g-2 and Mu2e experiments.</a:t>
            </a:r>
            <a:endParaRPr lang="en-US" sz="1600" dirty="0">
              <a:latin typeface="+mn-lt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063295" y="1238250"/>
            <a:ext cx="1303588" cy="323850"/>
          </a:xfrm>
          <a:prstGeom prst="rect">
            <a:avLst/>
          </a:prstGeom>
          <a:noFill/>
          <a:ln w="254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2233613" y="922338"/>
            <a:ext cx="2896818" cy="3719512"/>
          </a:xfrm>
          <a:custGeom>
            <a:avLst/>
            <a:gdLst>
              <a:gd name="T0" fmla="*/ 3205023 w 10212"/>
              <a:gd name="T1" fmla="*/ 332217 h 9954"/>
              <a:gd name="T2" fmla="*/ 2563516 w 10212"/>
              <a:gd name="T3" fmla="*/ 147237 h 9954"/>
              <a:gd name="T4" fmla="*/ 1556062 w 10212"/>
              <a:gd name="T5" fmla="*/ 1214890 h 9954"/>
              <a:gd name="T6" fmla="*/ 0 w 10212"/>
              <a:gd name="T7" fmla="*/ 3719785 h 9954"/>
              <a:gd name="T8" fmla="*/ 0 60000 65536"/>
              <a:gd name="T9" fmla="*/ 0 60000 65536"/>
              <a:gd name="T10" fmla="*/ 0 60000 65536"/>
              <a:gd name="T11" fmla="*/ 0 60000 65536"/>
              <a:gd name="T12" fmla="*/ 0 w 10212"/>
              <a:gd name="T13" fmla="*/ 0 h 9954"/>
              <a:gd name="T14" fmla="*/ 10212 w 10212"/>
              <a:gd name="T15" fmla="*/ 9954 h 99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212" h="9954">
                <a:moveTo>
                  <a:pt x="10212" y="889"/>
                </a:moveTo>
                <a:cubicBezTo>
                  <a:pt x="9712" y="561"/>
                  <a:pt x="9044" y="0"/>
                  <a:pt x="8168" y="394"/>
                </a:cubicBezTo>
                <a:cubicBezTo>
                  <a:pt x="7292" y="788"/>
                  <a:pt x="6318" y="1657"/>
                  <a:pt x="4958" y="3251"/>
                </a:cubicBezTo>
                <a:cubicBezTo>
                  <a:pt x="3598" y="4846"/>
                  <a:pt x="1034" y="8560"/>
                  <a:pt x="0" y="9954"/>
                </a:cubicBezTo>
              </a:path>
            </a:pathLst>
          </a:cu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5047693" y="2971856"/>
            <a:ext cx="916364" cy="285750"/>
          </a:xfrm>
          <a:prstGeom prst="rect">
            <a:avLst/>
          </a:prstGeom>
          <a:noFill/>
          <a:ln w="254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2316163" y="2263970"/>
            <a:ext cx="2808753" cy="868168"/>
          </a:xfrm>
          <a:custGeom>
            <a:avLst/>
            <a:gdLst>
              <a:gd name="T0" fmla="*/ 2147483647 w 2281"/>
              <a:gd name="T1" fmla="*/ 2147483647 h 548"/>
              <a:gd name="T2" fmla="*/ 2147483647 w 2281"/>
              <a:gd name="T3" fmla="*/ 2147483647 h 548"/>
              <a:gd name="T4" fmla="*/ 0 w 2281"/>
              <a:gd name="T5" fmla="*/ 2147483647 h 548"/>
              <a:gd name="T6" fmla="*/ 0 60000 65536"/>
              <a:gd name="T7" fmla="*/ 0 60000 65536"/>
              <a:gd name="T8" fmla="*/ 0 60000 65536"/>
              <a:gd name="T9" fmla="*/ 0 w 2281"/>
              <a:gd name="T10" fmla="*/ 0 h 548"/>
              <a:gd name="T11" fmla="*/ 2281 w 2281"/>
              <a:gd name="T12" fmla="*/ 548 h 548"/>
              <a:gd name="connsiteX0" fmla="*/ 10591 w 10591"/>
              <a:gd name="connsiteY0" fmla="*/ 6895 h 9153"/>
              <a:gd name="connsiteX1" fmla="*/ 6861 w 10591"/>
              <a:gd name="connsiteY1" fmla="*/ 84 h 9153"/>
              <a:gd name="connsiteX2" fmla="*/ 0 w 10591"/>
              <a:gd name="connsiteY2" fmla="*/ 9153 h 9153"/>
              <a:gd name="connsiteX0" fmla="*/ 10000 w 10000"/>
              <a:gd name="connsiteY0" fmla="*/ 8436 h 10903"/>
              <a:gd name="connsiteX1" fmla="*/ 7852 w 10000"/>
              <a:gd name="connsiteY1" fmla="*/ 82 h 10903"/>
              <a:gd name="connsiteX2" fmla="*/ 0 w 10000"/>
              <a:gd name="connsiteY2" fmla="*/ 10903 h 10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00" h="10903">
                <a:moveTo>
                  <a:pt x="10000" y="8436"/>
                </a:moveTo>
                <a:cubicBezTo>
                  <a:pt x="9512" y="7798"/>
                  <a:pt x="9425" y="-935"/>
                  <a:pt x="7852" y="82"/>
                </a:cubicBezTo>
                <a:cubicBezTo>
                  <a:pt x="6279" y="1098"/>
                  <a:pt x="1349" y="8829"/>
                  <a:pt x="0" y="10903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pic>
        <p:nvPicPr>
          <p:cNvPr id="4404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8"/>
          <a:stretch>
            <a:fillRect/>
          </a:stretch>
        </p:blipFill>
        <p:spPr bwMode="auto">
          <a:xfrm>
            <a:off x="404813" y="203200"/>
            <a:ext cx="2374900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2" name="Freeform 10"/>
          <p:cNvSpPr>
            <a:spLocks/>
          </p:cNvSpPr>
          <p:nvPr/>
        </p:nvSpPr>
        <p:spPr bwMode="auto">
          <a:xfrm>
            <a:off x="819150" y="303213"/>
            <a:ext cx="2200275" cy="182562"/>
          </a:xfrm>
          <a:custGeom>
            <a:avLst/>
            <a:gdLst>
              <a:gd name="T0" fmla="*/ 2147483647 w 1567"/>
              <a:gd name="T1" fmla="*/ 2147483647 h 158"/>
              <a:gd name="T2" fmla="*/ 2147483647 w 1567"/>
              <a:gd name="T3" fmla="*/ 2147483647 h 158"/>
              <a:gd name="T4" fmla="*/ 2147483647 w 1567"/>
              <a:gd name="T5" fmla="*/ 0 h 158"/>
              <a:gd name="T6" fmla="*/ 2147483647 w 1567"/>
              <a:gd name="T7" fmla="*/ 2147483647 h 158"/>
              <a:gd name="T8" fmla="*/ 2147483647 w 1567"/>
              <a:gd name="T9" fmla="*/ 2147483647 h 1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67"/>
              <a:gd name="T16" fmla="*/ 0 h 158"/>
              <a:gd name="T17" fmla="*/ 1567 w 1567"/>
              <a:gd name="T18" fmla="*/ 158 h 1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67" h="158">
                <a:moveTo>
                  <a:pt x="1567" y="112"/>
                </a:moveTo>
                <a:cubicBezTo>
                  <a:pt x="1320" y="83"/>
                  <a:pt x="1074" y="55"/>
                  <a:pt x="874" y="36"/>
                </a:cubicBezTo>
                <a:cubicBezTo>
                  <a:pt x="674" y="17"/>
                  <a:pt x="505" y="0"/>
                  <a:pt x="369" y="0"/>
                </a:cubicBezTo>
                <a:cubicBezTo>
                  <a:pt x="233" y="0"/>
                  <a:pt x="116" y="10"/>
                  <a:pt x="58" y="36"/>
                </a:cubicBezTo>
                <a:cubicBezTo>
                  <a:pt x="0" y="62"/>
                  <a:pt x="11" y="110"/>
                  <a:pt x="22" y="158"/>
                </a:cubicBezTo>
              </a:path>
            </a:pathLst>
          </a:cu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4043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October 29, 2014</a:t>
            </a:r>
            <a:endParaRPr lang="en-US">
              <a:latin typeface="Arial" pitchFamily="34" charset="0"/>
            </a:endParaRPr>
          </a:p>
        </p:txBody>
      </p:sp>
      <p:sp>
        <p:nvSpPr>
          <p:cNvPr id="44044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547F9A5-7614-4487-BD23-32200D1CEF2A}" type="slidenum">
              <a:rPr lang="en-US" smtClean="0">
                <a:latin typeface="Arial" pitchFamily="34" charset="0"/>
              </a:rPr>
              <a:pPr/>
              <a:t>18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4045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E. Prebys, Fermilab Accelerator Complex</a:t>
            </a:r>
          </a:p>
        </p:txBody>
      </p:sp>
    </p:spTree>
    <p:extLst>
      <p:ext uri="{BB962C8B-B14F-4D97-AF65-F5344CB8AC3E}">
        <p14:creationId xmlns:p14="http://schemas.microsoft.com/office/powerpoint/2010/main" val="35370009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Tight Fit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Fermilab Accelerator Complex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 descr="bus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81153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6560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Fermilab: Early History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81000" y="685800"/>
            <a:ext cx="4495800" cy="5179106"/>
          </a:xfrm>
        </p:spPr>
        <p:txBody>
          <a:bodyPr/>
          <a:lstStyle/>
          <a:p>
            <a:r>
              <a:rPr lang="en-US" sz="1600" dirty="0" smtClean="0"/>
              <a:t>1963 – Committee chaired by Norman Ramsey recommends the construction of a 200 </a:t>
            </a:r>
            <a:r>
              <a:rPr lang="en-US" sz="1600" dirty="0" err="1" smtClean="0"/>
              <a:t>BeV</a:t>
            </a:r>
            <a:r>
              <a:rPr lang="en-US" sz="1600" dirty="0" smtClean="0"/>
              <a:t> </a:t>
            </a:r>
            <a:r>
              <a:rPr lang="en-US" sz="1600" dirty="0" err="1" smtClean="0"/>
              <a:t>synchrontron</a:t>
            </a:r>
            <a:endParaRPr lang="en-US" sz="1600" dirty="0"/>
          </a:p>
          <a:p>
            <a:pPr lvl="1"/>
            <a:r>
              <a:rPr lang="en-US" sz="1400" dirty="0" smtClean="0"/>
              <a:t>to be located at Berkeley (of course)</a:t>
            </a:r>
          </a:p>
          <a:p>
            <a:r>
              <a:rPr lang="en-US" sz="1600" dirty="0" smtClean="0"/>
              <a:t>1965 </a:t>
            </a:r>
            <a:r>
              <a:rPr lang="en-US" sz="1600" dirty="0"/>
              <a:t>- Joint Committee on </a:t>
            </a:r>
            <a:r>
              <a:rPr lang="en-US" sz="1600" dirty="0" smtClean="0"/>
              <a:t>Atomic Energy (</a:t>
            </a:r>
            <a:r>
              <a:rPr lang="en-US" sz="1600" dirty="0"/>
              <a:t>JCAE) and the </a:t>
            </a:r>
            <a:r>
              <a:rPr lang="en-US" sz="1600" dirty="0" smtClean="0"/>
              <a:t>National </a:t>
            </a:r>
            <a:r>
              <a:rPr lang="en-US" sz="1600" dirty="0"/>
              <a:t>Academy of </a:t>
            </a:r>
            <a:r>
              <a:rPr lang="en-US" sz="1600" dirty="0" smtClean="0"/>
              <a:t>Sciences (</a:t>
            </a:r>
            <a:r>
              <a:rPr lang="en-US" sz="1600" dirty="0"/>
              <a:t>NAS</a:t>
            </a:r>
            <a:r>
              <a:rPr lang="en-US" sz="1600" dirty="0" smtClean="0"/>
              <a:t>) endorse the Ramsey Report</a:t>
            </a:r>
          </a:p>
          <a:p>
            <a:pPr lvl="1"/>
            <a:r>
              <a:rPr lang="en-US" sz="1200" dirty="0" smtClean="0"/>
              <a:t>but as a “National Accelerator Lab”, with a nation-wide site selection.</a:t>
            </a:r>
          </a:p>
          <a:p>
            <a:r>
              <a:rPr lang="en-US" sz="1600" dirty="0" smtClean="0"/>
              <a:t>1966 – Weston, IL  chosen as the site</a:t>
            </a:r>
          </a:p>
          <a:p>
            <a:r>
              <a:rPr lang="en-US" sz="1600" dirty="0" smtClean="0"/>
              <a:t>1967 – Cornell physicist Robert Wilson </a:t>
            </a:r>
            <a:r>
              <a:rPr lang="en-US" sz="1600" dirty="0" smtClean="0"/>
              <a:t>named first </a:t>
            </a:r>
            <a:r>
              <a:rPr lang="en-US" sz="1600" dirty="0" smtClean="0"/>
              <a:t>director</a:t>
            </a:r>
          </a:p>
          <a:p>
            <a:r>
              <a:rPr lang="en-US" sz="1600" dirty="0" smtClean="0"/>
              <a:t>1968 – Construction of NAL begins</a:t>
            </a:r>
          </a:p>
          <a:p>
            <a:r>
              <a:rPr lang="en-US" sz="1600" dirty="0" smtClean="0"/>
              <a:t>1972 – First 200 </a:t>
            </a:r>
            <a:r>
              <a:rPr lang="en-US" sz="1600" dirty="0" err="1" smtClean="0"/>
              <a:t>GeV</a:t>
            </a:r>
            <a:r>
              <a:rPr lang="en-US" sz="1600" dirty="0" smtClean="0"/>
              <a:t> beam in the Main Ring (400 </a:t>
            </a:r>
            <a:r>
              <a:rPr lang="en-US" sz="1600" dirty="0" err="1" smtClean="0"/>
              <a:t>GeV</a:t>
            </a:r>
            <a:r>
              <a:rPr lang="en-US" sz="1600" dirty="0" smtClean="0"/>
              <a:t> later that year)</a:t>
            </a:r>
          </a:p>
          <a:p>
            <a:pPr lvl="1"/>
            <a:r>
              <a:rPr lang="en-US" sz="1400" dirty="0" smtClean="0"/>
              <a:t>Extracted to three fixed target, experimental beam lines: Meson, Neutrino, and Proton</a:t>
            </a:r>
          </a:p>
          <a:p>
            <a:r>
              <a:rPr lang="en-US" sz="1600" dirty="0" smtClean="0"/>
              <a:t>1974 – Iconic “High Rise” completed.  Lab dedicated to Enrico Fermi, and renamed “Fermi National Accelerator Laboratory”</a:t>
            </a:r>
          </a:p>
          <a:p>
            <a:pPr lvl="1"/>
            <a:r>
              <a:rPr lang="en-US" sz="1400" dirty="0" smtClean="0"/>
              <a:t>Fermi’s widow, Laura, attended the ceremony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922963" y="1739900"/>
            <a:ext cx="3090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AE464-6553-4A35-8200-5213FB04190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Fermilab Accelerator Complex</a:t>
            </a:r>
            <a:endParaRPr lang="en-US"/>
          </a:p>
        </p:txBody>
      </p:sp>
      <p:pic>
        <p:nvPicPr>
          <p:cNvPr id="2" name="Picture 1" descr="aerialview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8719" y="2590800"/>
            <a:ext cx="2020956" cy="1615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4419600"/>
            <a:ext cx="1486589" cy="1917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4419600"/>
            <a:ext cx="2057400" cy="19288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8494" y="304800"/>
            <a:ext cx="2435506" cy="190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6275" y="2590800"/>
            <a:ext cx="2295815" cy="1676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400" y="76200"/>
            <a:ext cx="1917700" cy="247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579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Box Car Stacking/ Slip Stacking</a:t>
            </a: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half" idx="1"/>
          </p:nvPr>
        </p:nvSpPr>
        <p:spPr>
          <a:xfrm>
            <a:off x="519661" y="862297"/>
            <a:ext cx="4814339" cy="5146449"/>
          </a:xfrm>
        </p:spPr>
        <p:txBody>
          <a:bodyPr/>
          <a:lstStyle/>
          <a:p>
            <a:r>
              <a:rPr lang="en-US" sz="1600" dirty="0" smtClean="0"/>
              <a:t>The Recycler and Main Injector are 7 times the circumference of the Booster</a:t>
            </a:r>
          </a:p>
          <a:p>
            <a:pPr lvl="1"/>
            <a:r>
              <a:rPr lang="en-US" sz="1200" dirty="0" smtClean="0"/>
              <a:t>There are 7 “slots” to inject Booster batches</a:t>
            </a:r>
          </a:p>
          <a:p>
            <a:r>
              <a:rPr lang="en-US" sz="1600" dirty="0" smtClean="0"/>
              <a:t>One bunch is injected into one of the 7 slots</a:t>
            </a:r>
          </a:p>
          <a:p>
            <a:r>
              <a:rPr lang="en-US" sz="1600" dirty="0" smtClean="0"/>
              <a:t>This process can continue until up to 6/7 slots are filled (“boxcar stacking”). </a:t>
            </a:r>
          </a:p>
          <a:p>
            <a:r>
              <a:rPr lang="en-US" sz="1600" dirty="0" smtClean="0"/>
              <a:t>At this point, we can accelerate and extract the beam, or…</a:t>
            </a:r>
          </a:p>
          <a:p>
            <a:r>
              <a:rPr lang="en-US" sz="1600" dirty="0" smtClean="0"/>
              <a:t>Decelerate these bunches slightly</a:t>
            </a:r>
          </a:p>
          <a:p>
            <a:r>
              <a:rPr lang="en-US" sz="1600" dirty="0" smtClean="0"/>
              <a:t>Inject a new batch is injected into the empty slot.</a:t>
            </a:r>
          </a:p>
          <a:p>
            <a:r>
              <a:rPr lang="en-US" sz="1600" dirty="0" smtClean="0"/>
              <a:t>Because it it a slightly different velocity it will “slip” relative to the other bunches.</a:t>
            </a:r>
          </a:p>
          <a:p>
            <a:r>
              <a:rPr lang="en-US" sz="1600" dirty="0" smtClean="0"/>
              <a:t>Continue until there are 6 double bunches, which can then be accelerated and extracted.</a:t>
            </a:r>
          </a:p>
          <a:p>
            <a:r>
              <a:rPr lang="en-US" sz="1600" dirty="0" smtClean="0"/>
              <a:t>Note: two is the limit because of momentum aperture.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E. Prebys, Fermilab Accelerator Complex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2590800"/>
            <a:ext cx="18288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1828800" cy="293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2590800"/>
            <a:ext cx="18288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1828800" cy="293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1828800" cy="293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1828800" cy="293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2590800"/>
            <a:ext cx="1828800" cy="183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1828800" cy="293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1828800" cy="293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5791200" y="2590800"/>
            <a:ext cx="1828800" cy="1838325"/>
          </a:xfrm>
          <a:prstGeom prst="rect">
            <a:avLst/>
          </a:prstGeom>
          <a:blipFill dpi="0" rotWithShape="0">
            <a:blip r:embed="rId11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 anchor="ctr" anchorCtr="1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</a:rPr>
              <a:t>`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1828800" cy="293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1828800" cy="293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2590800"/>
            <a:ext cx="18288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2590800"/>
            <a:ext cx="295275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1600" y="4724400"/>
            <a:ext cx="388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Slip stacking was done in the Main Injector to increase protons to </a:t>
            </a:r>
            <a:r>
              <a:rPr lang="en-US" sz="1600" dirty="0" err="1" smtClean="0">
                <a:solidFill>
                  <a:srgbClr val="C00000"/>
                </a:solidFill>
                <a:latin typeface="+mn-lt"/>
              </a:rPr>
              <a:t>pBar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and </a:t>
            </a:r>
            <a:r>
              <a:rPr lang="en-US" sz="1600" dirty="0" err="1" smtClean="0">
                <a:solidFill>
                  <a:srgbClr val="C00000"/>
                </a:solidFill>
                <a:latin typeface="+mn-lt"/>
              </a:rPr>
              <a:t>NuMI</a:t>
            </a:r>
            <a:endParaRPr lang="en-US" sz="1600" dirty="0" smtClean="0">
              <a:solidFill>
                <a:srgbClr val="C00000"/>
              </a:solidFill>
              <a:latin typeface="+mn-lt"/>
            </a:endParaRPr>
          </a:p>
          <a:p>
            <a:endParaRPr lang="en-US" sz="1600" dirty="0">
              <a:solidFill>
                <a:srgbClr val="C00000"/>
              </a:solidFill>
              <a:latin typeface="+mn-lt"/>
            </a:endParaRPr>
          </a:p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Being commissioned in Recycler</a:t>
            </a:r>
          </a:p>
        </p:txBody>
      </p:sp>
    </p:spTree>
    <p:extLst>
      <p:ext uri="{BB962C8B-B14F-4D97-AF65-F5344CB8AC3E}">
        <p14:creationId xmlns:p14="http://schemas.microsoft.com/office/powerpoint/2010/main" val="170790432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  <p:bldP spid="18" grpId="0" animBg="1"/>
      <p:bldP spid="18" grpId="1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409583" y="457200"/>
            <a:ext cx="5715000" cy="507274"/>
          </a:xfrm>
        </p:spPr>
        <p:txBody>
          <a:bodyPr/>
          <a:lstStyle/>
          <a:p>
            <a:r>
              <a:rPr lang="en-US" dirty="0" smtClean="0"/>
              <a:t>Fermilab Antiproton Source: OBSOLETE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4343400"/>
            <a:ext cx="4172275" cy="2133600"/>
          </a:xfrm>
        </p:spPr>
        <p:txBody>
          <a:bodyPr/>
          <a:lstStyle/>
          <a:p>
            <a:r>
              <a:rPr lang="en-US" sz="1400" dirty="0"/>
              <a:t>120 </a:t>
            </a:r>
            <a:r>
              <a:rPr lang="en-US" sz="1400" dirty="0" err="1"/>
              <a:t>GeV</a:t>
            </a:r>
            <a:r>
              <a:rPr lang="en-US" sz="1400" dirty="0"/>
              <a:t> protons strike a target, producing many things, including antiprotons.</a:t>
            </a:r>
          </a:p>
          <a:p>
            <a:r>
              <a:rPr lang="en-US" sz="1400" dirty="0"/>
              <a:t> a Lithium lens focuses these particles (a bit)</a:t>
            </a:r>
          </a:p>
          <a:p>
            <a:r>
              <a:rPr lang="en-US" sz="1400" dirty="0"/>
              <a:t> a bend magnet selects the negative particles around 8 </a:t>
            </a:r>
            <a:r>
              <a:rPr lang="en-US" sz="1400" dirty="0" err="1"/>
              <a:t>GeV</a:t>
            </a:r>
            <a:r>
              <a:rPr lang="en-US" sz="1400" dirty="0"/>
              <a:t>.  Everything but antiprotons decays away.</a:t>
            </a:r>
          </a:p>
          <a:p>
            <a:endParaRPr lang="en-US" sz="140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Fermilab Accelerator Complex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1443" name="Picture 3" descr="D:\My Documents\pba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524000"/>
            <a:ext cx="3543300" cy="2855772"/>
          </a:xfrm>
          <a:prstGeom prst="rect">
            <a:avLst/>
          </a:prstGeom>
          <a:noFill/>
        </p:spPr>
      </p:pic>
      <p:pic>
        <p:nvPicPr>
          <p:cNvPr id="61444" name="Picture 4" descr="D:\My Documents\targ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880" y="1969610"/>
            <a:ext cx="3857625" cy="2182812"/>
          </a:xfrm>
          <a:prstGeom prst="rect">
            <a:avLst/>
          </a:prstGeom>
          <a:noFill/>
        </p:spPr>
      </p:pic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2895600" y="4419600"/>
            <a:ext cx="533400" cy="228599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Freeform 7"/>
          <p:cNvSpPr>
            <a:spLocks/>
          </p:cNvSpPr>
          <p:nvPr/>
        </p:nvSpPr>
        <p:spPr bwMode="auto">
          <a:xfrm>
            <a:off x="1163668" y="3291997"/>
            <a:ext cx="2235200" cy="1127603"/>
          </a:xfrm>
          <a:custGeom>
            <a:avLst/>
            <a:gdLst/>
            <a:ahLst/>
            <a:cxnLst>
              <a:cxn ang="0">
                <a:pos x="1259" y="866"/>
              </a:cxn>
              <a:cxn ang="0">
                <a:pos x="1299" y="749"/>
              </a:cxn>
              <a:cxn ang="0">
                <a:pos x="606" y="637"/>
              </a:cxn>
              <a:cxn ang="0">
                <a:pos x="0" y="0"/>
              </a:cxn>
            </a:cxnLst>
            <a:rect l="0" t="0" r="r" b="b"/>
            <a:pathLst>
              <a:path w="1408" h="866">
                <a:moveTo>
                  <a:pt x="1259" y="866"/>
                </a:moveTo>
                <a:cubicBezTo>
                  <a:pt x="1333" y="826"/>
                  <a:pt x="1408" y="787"/>
                  <a:pt x="1299" y="749"/>
                </a:cubicBezTo>
                <a:cubicBezTo>
                  <a:pt x="1190" y="711"/>
                  <a:pt x="822" y="762"/>
                  <a:pt x="606" y="637"/>
                </a:cubicBezTo>
                <a:cubicBezTo>
                  <a:pt x="390" y="512"/>
                  <a:pt x="195" y="256"/>
                  <a:pt x="0" y="0"/>
                </a:cubicBezTo>
              </a:path>
            </a:pathLst>
          </a:custGeom>
          <a:noFill/>
          <a:ln w="25400" cap="flat" cmpd="sng">
            <a:solidFill>
              <a:srgbClr val="FFFF00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1066800" y="4876800"/>
            <a:ext cx="1066800" cy="250615"/>
          </a:xfrm>
          <a:prstGeom prst="rect">
            <a:avLst/>
          </a:prstGeom>
          <a:noFill/>
          <a:ln w="12700">
            <a:solidFill>
              <a:srgbClr val="FF99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49" name="Freeform 9"/>
          <p:cNvSpPr>
            <a:spLocks/>
          </p:cNvSpPr>
          <p:nvPr/>
        </p:nvSpPr>
        <p:spPr bwMode="auto">
          <a:xfrm>
            <a:off x="457200" y="2115051"/>
            <a:ext cx="1101756" cy="2837949"/>
          </a:xfrm>
          <a:custGeom>
            <a:avLst/>
            <a:gdLst>
              <a:gd name="connsiteX0" fmla="*/ 5975 w 9946"/>
              <a:gd name="connsiteY0" fmla="*/ 10074 h 10074"/>
              <a:gd name="connsiteX1" fmla="*/ 1071 w 9946"/>
              <a:gd name="connsiteY1" fmla="*/ 9254 h 10074"/>
              <a:gd name="connsiteX2" fmla="*/ 28 w 9946"/>
              <a:gd name="connsiteY2" fmla="*/ 6898 h 10074"/>
              <a:gd name="connsiteX3" fmla="*/ 577 w 9946"/>
              <a:gd name="connsiteY3" fmla="*/ 1297 h 10074"/>
              <a:gd name="connsiteX4" fmla="*/ 3307 w 9946"/>
              <a:gd name="connsiteY4" fmla="*/ 5 h 10074"/>
              <a:gd name="connsiteX5" fmla="*/ 9946 w 9946"/>
              <a:gd name="connsiteY5" fmla="*/ 1550 h 10074"/>
              <a:gd name="connsiteX0" fmla="*/ 5724 w 10000"/>
              <a:gd name="connsiteY0" fmla="*/ 10000 h 10000"/>
              <a:gd name="connsiteX1" fmla="*/ 1077 w 10000"/>
              <a:gd name="connsiteY1" fmla="*/ 9186 h 10000"/>
              <a:gd name="connsiteX2" fmla="*/ 28 w 10000"/>
              <a:gd name="connsiteY2" fmla="*/ 6847 h 10000"/>
              <a:gd name="connsiteX3" fmla="*/ 580 w 10000"/>
              <a:gd name="connsiteY3" fmla="*/ 1287 h 10000"/>
              <a:gd name="connsiteX4" fmla="*/ 3325 w 10000"/>
              <a:gd name="connsiteY4" fmla="*/ 5 h 10000"/>
              <a:gd name="connsiteX5" fmla="*/ 10000 w 10000"/>
              <a:gd name="connsiteY5" fmla="*/ 153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5724" y="10000"/>
                </a:moveTo>
                <a:cubicBezTo>
                  <a:pt x="4786" y="9902"/>
                  <a:pt x="2026" y="9712"/>
                  <a:pt x="1077" y="9186"/>
                </a:cubicBezTo>
                <a:cubicBezTo>
                  <a:pt x="128" y="8660"/>
                  <a:pt x="112" y="8165"/>
                  <a:pt x="28" y="6847"/>
                </a:cubicBezTo>
                <a:cubicBezTo>
                  <a:pt x="-54" y="5530"/>
                  <a:pt x="28" y="2427"/>
                  <a:pt x="580" y="1287"/>
                </a:cubicBezTo>
                <a:cubicBezTo>
                  <a:pt x="1132" y="148"/>
                  <a:pt x="1752" y="-35"/>
                  <a:pt x="3325" y="5"/>
                </a:cubicBezTo>
                <a:cubicBezTo>
                  <a:pt x="4897" y="45"/>
                  <a:pt x="8607" y="1218"/>
                  <a:pt x="10000" y="1539"/>
                </a:cubicBezTo>
              </a:path>
            </a:pathLst>
          </a:custGeom>
          <a:noFill/>
          <a:ln w="25400" cap="flat" cmpd="sng">
            <a:solidFill>
              <a:srgbClr val="FF99CC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50" name="Freeform 10"/>
          <p:cNvSpPr>
            <a:spLocks/>
          </p:cNvSpPr>
          <p:nvPr/>
        </p:nvSpPr>
        <p:spPr bwMode="auto">
          <a:xfrm>
            <a:off x="3810000" y="1143000"/>
            <a:ext cx="5054882" cy="2342255"/>
          </a:xfrm>
          <a:custGeom>
            <a:avLst/>
            <a:gdLst>
              <a:gd name="connsiteX0" fmla="*/ 0 w 9462"/>
              <a:gd name="connsiteY0" fmla="*/ 11073 h 11073"/>
              <a:gd name="connsiteX1" fmla="*/ 1327 w 9462"/>
              <a:gd name="connsiteY1" fmla="*/ 8531 h 11073"/>
              <a:gd name="connsiteX2" fmla="*/ 1956 w 9462"/>
              <a:gd name="connsiteY2" fmla="*/ 1158 h 11073"/>
              <a:gd name="connsiteX3" fmla="*/ 2982 w 9462"/>
              <a:gd name="connsiteY3" fmla="*/ 86 h 11073"/>
              <a:gd name="connsiteX4" fmla="*/ 5106 w 9462"/>
              <a:gd name="connsiteY4" fmla="*/ 120 h 11073"/>
              <a:gd name="connsiteX5" fmla="*/ 5971 w 9462"/>
              <a:gd name="connsiteY5" fmla="*/ 574 h 11073"/>
              <a:gd name="connsiteX6" fmla="*/ 8152 w 9462"/>
              <a:gd name="connsiteY6" fmla="*/ 2998 h 11073"/>
              <a:gd name="connsiteX7" fmla="*/ 9266 w 9462"/>
              <a:gd name="connsiteY7" fmla="*/ 7180 h 11073"/>
              <a:gd name="connsiteX8" fmla="*/ 9442 w 9462"/>
              <a:gd name="connsiteY8" fmla="*/ 8049 h 11073"/>
              <a:gd name="connsiteX9" fmla="*/ 9031 w 9462"/>
              <a:gd name="connsiteY9" fmla="*/ 8531 h 1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462" h="11073">
                <a:moveTo>
                  <a:pt x="0" y="11073"/>
                </a:moveTo>
                <a:cubicBezTo>
                  <a:pt x="307" y="11080"/>
                  <a:pt x="1001" y="10183"/>
                  <a:pt x="1327" y="8531"/>
                </a:cubicBezTo>
                <a:cubicBezTo>
                  <a:pt x="1653" y="6879"/>
                  <a:pt x="1680" y="2564"/>
                  <a:pt x="1956" y="1158"/>
                </a:cubicBezTo>
                <a:cubicBezTo>
                  <a:pt x="2232" y="-247"/>
                  <a:pt x="2456" y="255"/>
                  <a:pt x="2982" y="86"/>
                </a:cubicBezTo>
                <a:cubicBezTo>
                  <a:pt x="3508" y="-84"/>
                  <a:pt x="4608" y="38"/>
                  <a:pt x="5106" y="120"/>
                </a:cubicBezTo>
                <a:cubicBezTo>
                  <a:pt x="5603" y="201"/>
                  <a:pt x="5462" y="92"/>
                  <a:pt x="5971" y="574"/>
                </a:cubicBezTo>
                <a:cubicBezTo>
                  <a:pt x="6479" y="1056"/>
                  <a:pt x="7603" y="1898"/>
                  <a:pt x="8152" y="2998"/>
                </a:cubicBezTo>
                <a:cubicBezTo>
                  <a:pt x="8700" y="4098"/>
                  <a:pt x="9051" y="6338"/>
                  <a:pt x="9266" y="7180"/>
                </a:cubicBezTo>
                <a:cubicBezTo>
                  <a:pt x="9482" y="8022"/>
                  <a:pt x="9482" y="7825"/>
                  <a:pt x="9442" y="8049"/>
                </a:cubicBezTo>
                <a:cubicBezTo>
                  <a:pt x="9402" y="8273"/>
                  <a:pt x="9215" y="8402"/>
                  <a:pt x="9031" y="8531"/>
                </a:cubicBezTo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61452" name="Picture 12" descr="FNAL Layout_v3                                                 0000949CMacOS                          B40D01FE:"/>
          <p:cNvPicPr>
            <a:picLocks noChangeAspect="1" noChangeArrowheads="1"/>
          </p:cNvPicPr>
          <p:nvPr/>
        </p:nvPicPr>
        <p:blipFill>
          <a:blip r:embed="rId4" cstate="print"/>
          <a:srcRect t="4968"/>
          <a:stretch>
            <a:fillRect/>
          </a:stretch>
        </p:blipFill>
        <p:spPr bwMode="auto">
          <a:xfrm>
            <a:off x="501070" y="202980"/>
            <a:ext cx="2228850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53" name="Freeform 13"/>
          <p:cNvSpPr>
            <a:spLocks/>
          </p:cNvSpPr>
          <p:nvPr/>
        </p:nvSpPr>
        <p:spPr bwMode="auto">
          <a:xfrm>
            <a:off x="1747258" y="234730"/>
            <a:ext cx="1666875" cy="217488"/>
          </a:xfrm>
          <a:custGeom>
            <a:avLst/>
            <a:gdLst/>
            <a:ahLst/>
            <a:cxnLst>
              <a:cxn ang="0">
                <a:pos x="1050" y="122"/>
              </a:cxn>
              <a:cxn ang="0">
                <a:pos x="862" y="40"/>
              </a:cxn>
              <a:cxn ang="0">
                <a:pos x="546" y="20"/>
              </a:cxn>
              <a:cxn ang="0">
                <a:pos x="219" y="20"/>
              </a:cxn>
              <a:cxn ang="0">
                <a:pos x="0" y="137"/>
              </a:cxn>
            </a:cxnLst>
            <a:rect l="0" t="0" r="r" b="b"/>
            <a:pathLst>
              <a:path w="1050" h="137">
                <a:moveTo>
                  <a:pt x="1050" y="122"/>
                </a:moveTo>
                <a:cubicBezTo>
                  <a:pt x="998" y="89"/>
                  <a:pt x="946" y="57"/>
                  <a:pt x="862" y="40"/>
                </a:cubicBezTo>
                <a:cubicBezTo>
                  <a:pt x="778" y="23"/>
                  <a:pt x="653" y="23"/>
                  <a:pt x="546" y="20"/>
                </a:cubicBezTo>
                <a:cubicBezTo>
                  <a:pt x="439" y="17"/>
                  <a:pt x="310" y="0"/>
                  <a:pt x="219" y="20"/>
                </a:cubicBezTo>
                <a:cubicBezTo>
                  <a:pt x="128" y="40"/>
                  <a:pt x="64" y="88"/>
                  <a:pt x="0" y="137"/>
                </a:cubicBezTo>
              </a:path>
            </a:pathLst>
          </a:custGeom>
          <a:noFill/>
          <a:ln w="9525" cap="flat" cmpd="sng">
            <a:solidFill>
              <a:srgbClr val="009900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4419600"/>
            <a:ext cx="4172275" cy="2133600"/>
          </a:xfrm>
        </p:spPr>
        <p:txBody>
          <a:bodyPr/>
          <a:lstStyle/>
          <a:p>
            <a:r>
              <a:rPr lang="en-US" sz="1400" dirty="0" err="1" smtClean="0"/>
              <a:t>pBars</a:t>
            </a:r>
            <a:r>
              <a:rPr lang="en-US" sz="1400" dirty="0" smtClean="0"/>
              <a:t> were “stacked” in the two part Accumulator/</a:t>
            </a:r>
            <a:r>
              <a:rPr lang="en-US" sz="1400" dirty="0" err="1" smtClean="0"/>
              <a:t>Debuncher</a:t>
            </a:r>
            <a:r>
              <a:rPr lang="en-US" sz="1400" dirty="0" smtClean="0"/>
              <a:t> rings</a:t>
            </a:r>
          </a:p>
          <a:p>
            <a:pPr lvl="1"/>
            <a:r>
              <a:rPr lang="en-US" sz="1050" dirty="0"/>
              <a:t>Later “stashed” in Recycler</a:t>
            </a:r>
          </a:p>
          <a:p>
            <a:r>
              <a:rPr lang="en-US" sz="1400" dirty="0"/>
              <a:t>Took ~1 day to make enough </a:t>
            </a:r>
            <a:r>
              <a:rPr lang="en-US" sz="1400" dirty="0" err="1"/>
              <a:t>Pbars</a:t>
            </a:r>
            <a:r>
              <a:rPr lang="en-US" sz="1400" dirty="0"/>
              <a:t> for one </a:t>
            </a:r>
            <a:r>
              <a:rPr lang="en-US" sz="1400" dirty="0" err="1"/>
              <a:t>Tevatron</a:t>
            </a:r>
            <a:r>
              <a:rPr lang="en-US" sz="1400" dirty="0"/>
              <a:t> “store”, which lasted a day</a:t>
            </a:r>
          </a:p>
          <a:p>
            <a:pPr lvl="1"/>
            <a:r>
              <a:rPr lang="en-US" sz="1050" dirty="0"/>
              <a:t>“Stack and Store” cycle</a:t>
            </a:r>
          </a:p>
          <a:p>
            <a:pPr lvl="1"/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60198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The Accumulator ring will be dismantled for parts, and the </a:t>
            </a:r>
            <a:r>
              <a:rPr lang="en-US" sz="1400" dirty="0" err="1" smtClean="0">
                <a:solidFill>
                  <a:srgbClr val="C00000"/>
                </a:solidFill>
                <a:latin typeface="+mn-lt"/>
              </a:rPr>
              <a:t>Debuncher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 Ring (</a:t>
            </a:r>
            <a:r>
              <a:rPr lang="en-US" sz="1400" dirty="0" smtClean="0">
                <a:solidFill>
                  <a:srgbClr val="C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400" dirty="0" smtClean="0">
                <a:solidFill>
                  <a:srgbClr val="C00000"/>
                </a:solidFill>
                <a:latin typeface="+mn-lt"/>
                <a:sym typeface="Wingdings"/>
              </a:rPr>
              <a:t>”Delivery Ring”) will be re-tasked for g-2 and Mu2e.</a:t>
            </a:r>
            <a:endParaRPr lang="en-US" sz="1400" dirty="0" smtClean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136994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8779" y="0"/>
            <a:ext cx="7162800" cy="526444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NO</a:t>
            </a:r>
            <a:r>
              <a:rPr lang="en-US" dirty="0" err="1" smtClean="0">
                <a:latin typeface="Symbol" pitchFamily="18" charset="2"/>
              </a:rPr>
              <a:t>n</a:t>
            </a:r>
            <a:r>
              <a:rPr lang="en-US" dirty="0" err="1" smtClean="0"/>
              <a:t>A</a:t>
            </a:r>
            <a:r>
              <a:rPr lang="en-US" dirty="0" smtClean="0"/>
              <a:t> Time Line </a:t>
            </a:r>
            <a:r>
              <a:rPr lang="en-US" dirty="0"/>
              <a:t>I</a:t>
            </a:r>
            <a:r>
              <a:rPr lang="en-US" dirty="0" smtClean="0"/>
              <a:t>mprovements</a:t>
            </a:r>
            <a:endParaRPr lang="en-US" dirty="0"/>
          </a:p>
        </p:txBody>
      </p:sp>
      <p:pic>
        <p:nvPicPr>
          <p:cNvPr id="47107" name="Picture 4" descr="minos_timelin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28" b="24496"/>
          <a:stretch>
            <a:fillRect/>
          </a:stretch>
        </p:blipFill>
        <p:spPr bwMode="auto">
          <a:xfrm>
            <a:off x="4290161" y="751759"/>
            <a:ext cx="4724400" cy="204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5" descr="nova_timelin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9" t="14828" r="7996" b="28329"/>
          <a:stretch>
            <a:fillRect/>
          </a:stretch>
        </p:blipFill>
        <p:spPr bwMode="auto">
          <a:xfrm>
            <a:off x="4290160" y="2961559"/>
            <a:ext cx="4719637" cy="2276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Box 4"/>
          <p:cNvSpPr txBox="1">
            <a:spLocks noChangeArrowheads="1"/>
          </p:cNvSpPr>
          <p:nvPr/>
        </p:nvSpPr>
        <p:spPr bwMode="auto">
          <a:xfrm>
            <a:off x="7795360" y="751759"/>
            <a:ext cx="12223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300 kW</a:t>
            </a:r>
          </a:p>
        </p:txBody>
      </p:sp>
      <p:sp>
        <p:nvSpPr>
          <p:cNvPr id="47110" name="TextBox 5"/>
          <p:cNvSpPr txBox="1">
            <a:spLocks noChangeArrowheads="1"/>
          </p:cNvSpPr>
          <p:nvPr/>
        </p:nvSpPr>
        <p:spPr bwMode="auto">
          <a:xfrm>
            <a:off x="7795360" y="2961559"/>
            <a:ext cx="12223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700 kW</a:t>
            </a:r>
          </a:p>
        </p:txBody>
      </p:sp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603070" y="1113500"/>
            <a:ext cx="3581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Tevatron era: </a:t>
            </a:r>
            <a:r>
              <a:rPr lang="en-US" sz="2000" dirty="0"/>
              <a:t>must allow time at injection energy to load protons into Main </a:t>
            </a:r>
            <a:r>
              <a:rPr lang="en-US" sz="2000" dirty="0" smtClean="0"/>
              <a:t>Injector</a:t>
            </a:r>
          </a:p>
        </p:txBody>
      </p:sp>
      <p:sp>
        <p:nvSpPr>
          <p:cNvPr id="47112" name="TextBox 13"/>
          <p:cNvSpPr txBox="1">
            <a:spLocks noChangeArrowheads="1"/>
          </p:cNvSpPr>
          <p:nvPr/>
        </p:nvSpPr>
        <p:spPr bwMode="auto">
          <a:xfrm>
            <a:off x="556360" y="3494959"/>
            <a:ext cx="3581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Upgrade: a new transfer line will allow us to “</a:t>
            </a:r>
            <a:r>
              <a:rPr lang="en-US" sz="2000" dirty="0" err="1"/>
              <a:t>prestack</a:t>
            </a:r>
            <a:r>
              <a:rPr lang="en-US" sz="2000" dirty="0"/>
              <a:t>” in the Recycler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5966560" y="4409359"/>
            <a:ext cx="1143000" cy="457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363148" y="4866559"/>
            <a:ext cx="5908212" cy="1219201"/>
          </a:xfrm>
          <a:custGeom>
            <a:avLst/>
            <a:gdLst>
              <a:gd name="connsiteX0" fmla="*/ 5292290 w 5361271"/>
              <a:gd name="connsiteY0" fmla="*/ 0 h 1241659"/>
              <a:gd name="connsiteX1" fmla="*/ 5070909 w 5361271"/>
              <a:gd name="connsiteY1" fmla="*/ 529390 h 1241659"/>
              <a:gd name="connsiteX2" fmla="*/ 3550118 w 5361271"/>
              <a:gd name="connsiteY2" fmla="*/ 673768 h 1241659"/>
              <a:gd name="connsiteX3" fmla="*/ 1779069 w 5361271"/>
              <a:gd name="connsiteY3" fmla="*/ 519764 h 1241659"/>
              <a:gd name="connsiteX4" fmla="*/ 113899 w 5361271"/>
              <a:gd name="connsiteY4" fmla="*/ 885524 h 1241659"/>
              <a:gd name="connsiteX5" fmla="*/ 1095676 w 5361271"/>
              <a:gd name="connsiteY5" fmla="*/ 1241659 h 1241659"/>
              <a:gd name="connsiteX0" fmla="*/ 5292290 w 5438347"/>
              <a:gd name="connsiteY0" fmla="*/ 4813 h 1246472"/>
              <a:gd name="connsiteX1" fmla="*/ 5401450 w 5438347"/>
              <a:gd name="connsiteY1" fmla="*/ 88232 h 1246472"/>
              <a:gd name="connsiteX2" fmla="*/ 5070909 w 5438347"/>
              <a:gd name="connsiteY2" fmla="*/ 534203 h 1246472"/>
              <a:gd name="connsiteX3" fmla="*/ 3550118 w 5438347"/>
              <a:gd name="connsiteY3" fmla="*/ 678581 h 1246472"/>
              <a:gd name="connsiteX4" fmla="*/ 1779069 w 5438347"/>
              <a:gd name="connsiteY4" fmla="*/ 524577 h 1246472"/>
              <a:gd name="connsiteX5" fmla="*/ 113899 w 5438347"/>
              <a:gd name="connsiteY5" fmla="*/ 890337 h 1246472"/>
              <a:gd name="connsiteX6" fmla="*/ 1095676 w 5438347"/>
              <a:gd name="connsiteY6" fmla="*/ 1246472 h 1246472"/>
              <a:gd name="connsiteX0" fmla="*/ 5292290 w 5510366"/>
              <a:gd name="connsiteY0" fmla="*/ 4813 h 1246472"/>
              <a:gd name="connsiteX1" fmla="*/ 5473469 w 5510366"/>
              <a:gd name="connsiteY1" fmla="*/ 88232 h 1246472"/>
              <a:gd name="connsiteX2" fmla="*/ 5070909 w 5510366"/>
              <a:gd name="connsiteY2" fmla="*/ 534203 h 1246472"/>
              <a:gd name="connsiteX3" fmla="*/ 3550118 w 5510366"/>
              <a:gd name="connsiteY3" fmla="*/ 678581 h 1246472"/>
              <a:gd name="connsiteX4" fmla="*/ 1779069 w 5510366"/>
              <a:gd name="connsiteY4" fmla="*/ 524577 h 1246472"/>
              <a:gd name="connsiteX5" fmla="*/ 113899 w 5510366"/>
              <a:gd name="connsiteY5" fmla="*/ 890337 h 1246472"/>
              <a:gd name="connsiteX6" fmla="*/ 1095676 w 5510366"/>
              <a:gd name="connsiteY6" fmla="*/ 1246472 h 1246472"/>
              <a:gd name="connsiteX0" fmla="*/ 5402883 w 5620959"/>
              <a:gd name="connsiteY0" fmla="*/ 4813 h 1307432"/>
              <a:gd name="connsiteX1" fmla="*/ 5584062 w 5620959"/>
              <a:gd name="connsiteY1" fmla="*/ 88232 h 1307432"/>
              <a:gd name="connsiteX2" fmla="*/ 5181502 w 5620959"/>
              <a:gd name="connsiteY2" fmla="*/ 534203 h 1307432"/>
              <a:gd name="connsiteX3" fmla="*/ 3660711 w 5620959"/>
              <a:gd name="connsiteY3" fmla="*/ 678581 h 1307432"/>
              <a:gd name="connsiteX4" fmla="*/ 1889662 w 5620959"/>
              <a:gd name="connsiteY4" fmla="*/ 524577 h 1307432"/>
              <a:gd name="connsiteX5" fmla="*/ 224492 w 5620959"/>
              <a:gd name="connsiteY5" fmla="*/ 890337 h 1307432"/>
              <a:gd name="connsiteX6" fmla="*/ 542708 w 5620959"/>
              <a:gd name="connsiteY6" fmla="*/ 1307432 h 1307432"/>
              <a:gd name="connsiteX0" fmla="*/ 5402883 w 5548940"/>
              <a:gd name="connsiteY0" fmla="*/ 0 h 1302619"/>
              <a:gd name="connsiteX1" fmla="*/ 5512043 w 5548940"/>
              <a:gd name="connsiteY1" fmla="*/ 235819 h 1302619"/>
              <a:gd name="connsiteX2" fmla="*/ 5181502 w 5548940"/>
              <a:gd name="connsiteY2" fmla="*/ 529390 h 1302619"/>
              <a:gd name="connsiteX3" fmla="*/ 3660711 w 5548940"/>
              <a:gd name="connsiteY3" fmla="*/ 673768 h 1302619"/>
              <a:gd name="connsiteX4" fmla="*/ 1889662 w 5548940"/>
              <a:gd name="connsiteY4" fmla="*/ 519764 h 1302619"/>
              <a:gd name="connsiteX5" fmla="*/ 224492 w 5548940"/>
              <a:gd name="connsiteY5" fmla="*/ 885524 h 1302619"/>
              <a:gd name="connsiteX6" fmla="*/ 542708 w 5548940"/>
              <a:gd name="connsiteY6" fmla="*/ 1302619 h 1302619"/>
              <a:gd name="connsiteX0" fmla="*/ 5584063 w 5584694"/>
              <a:gd name="connsiteY0" fmla="*/ 0 h 1295400"/>
              <a:gd name="connsiteX1" fmla="*/ 5512043 w 5584694"/>
              <a:gd name="connsiteY1" fmla="*/ 228600 h 1295400"/>
              <a:gd name="connsiteX2" fmla="*/ 5181502 w 5584694"/>
              <a:gd name="connsiteY2" fmla="*/ 522171 h 1295400"/>
              <a:gd name="connsiteX3" fmla="*/ 3660711 w 5584694"/>
              <a:gd name="connsiteY3" fmla="*/ 666549 h 1295400"/>
              <a:gd name="connsiteX4" fmla="*/ 1889662 w 5584694"/>
              <a:gd name="connsiteY4" fmla="*/ 512545 h 1295400"/>
              <a:gd name="connsiteX5" fmla="*/ 224492 w 5584694"/>
              <a:gd name="connsiteY5" fmla="*/ 878305 h 1295400"/>
              <a:gd name="connsiteX6" fmla="*/ 542708 w 5584694"/>
              <a:gd name="connsiteY6" fmla="*/ 1295400 h 1295400"/>
              <a:gd name="connsiteX0" fmla="*/ 5584063 w 5584063"/>
              <a:gd name="connsiteY0" fmla="*/ 0 h 1295400"/>
              <a:gd name="connsiteX1" fmla="*/ 5181502 w 5584063"/>
              <a:gd name="connsiteY1" fmla="*/ 522171 h 1295400"/>
              <a:gd name="connsiteX2" fmla="*/ 3660711 w 5584063"/>
              <a:gd name="connsiteY2" fmla="*/ 666549 h 1295400"/>
              <a:gd name="connsiteX3" fmla="*/ 1889662 w 5584063"/>
              <a:gd name="connsiteY3" fmla="*/ 512545 h 1295400"/>
              <a:gd name="connsiteX4" fmla="*/ 224492 w 5584063"/>
              <a:gd name="connsiteY4" fmla="*/ 878305 h 1295400"/>
              <a:gd name="connsiteX5" fmla="*/ 542708 w 5584063"/>
              <a:gd name="connsiteY5" fmla="*/ 1295400 h 1295400"/>
              <a:gd name="connsiteX0" fmla="*/ 5584063 w 5584063"/>
              <a:gd name="connsiteY0" fmla="*/ 0 h 1219201"/>
              <a:gd name="connsiteX1" fmla="*/ 5181502 w 5584063"/>
              <a:gd name="connsiteY1" fmla="*/ 445972 h 1219201"/>
              <a:gd name="connsiteX2" fmla="*/ 3660711 w 5584063"/>
              <a:gd name="connsiteY2" fmla="*/ 590350 h 1219201"/>
              <a:gd name="connsiteX3" fmla="*/ 1889662 w 5584063"/>
              <a:gd name="connsiteY3" fmla="*/ 436346 h 1219201"/>
              <a:gd name="connsiteX4" fmla="*/ 224492 w 5584063"/>
              <a:gd name="connsiteY4" fmla="*/ 802106 h 1219201"/>
              <a:gd name="connsiteX5" fmla="*/ 542708 w 5584063"/>
              <a:gd name="connsiteY5" fmla="*/ 1219201 h 1219201"/>
              <a:gd name="connsiteX0" fmla="*/ 5584063 w 5584063"/>
              <a:gd name="connsiteY0" fmla="*/ 0 h 1219201"/>
              <a:gd name="connsiteX1" fmla="*/ 5181502 w 5584063"/>
              <a:gd name="connsiteY1" fmla="*/ 445972 h 1219201"/>
              <a:gd name="connsiteX2" fmla="*/ 3660711 w 5584063"/>
              <a:gd name="connsiteY2" fmla="*/ 590350 h 1219201"/>
              <a:gd name="connsiteX3" fmla="*/ 1889662 w 5584063"/>
              <a:gd name="connsiteY3" fmla="*/ 436346 h 1219201"/>
              <a:gd name="connsiteX4" fmla="*/ 224492 w 5584063"/>
              <a:gd name="connsiteY4" fmla="*/ 802106 h 1219201"/>
              <a:gd name="connsiteX5" fmla="*/ 542708 w 5584063"/>
              <a:gd name="connsiteY5" fmla="*/ 1219201 h 1219201"/>
              <a:gd name="connsiteX0" fmla="*/ 5584063 w 5584063"/>
              <a:gd name="connsiteY0" fmla="*/ 0 h 1219201"/>
              <a:gd name="connsiteX1" fmla="*/ 5181502 w 5584063"/>
              <a:gd name="connsiteY1" fmla="*/ 445972 h 1219201"/>
              <a:gd name="connsiteX2" fmla="*/ 3660711 w 5584063"/>
              <a:gd name="connsiteY2" fmla="*/ 590350 h 1219201"/>
              <a:gd name="connsiteX3" fmla="*/ 1889662 w 5584063"/>
              <a:gd name="connsiteY3" fmla="*/ 436346 h 1219201"/>
              <a:gd name="connsiteX4" fmla="*/ 224492 w 5584063"/>
              <a:gd name="connsiteY4" fmla="*/ 802106 h 1219201"/>
              <a:gd name="connsiteX5" fmla="*/ 542708 w 5584063"/>
              <a:gd name="connsiteY5" fmla="*/ 1219201 h 121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4063" h="1219201">
                <a:moveTo>
                  <a:pt x="5584063" y="0"/>
                </a:moveTo>
                <a:cubicBezTo>
                  <a:pt x="5531278" y="151298"/>
                  <a:pt x="5502061" y="347580"/>
                  <a:pt x="5181502" y="445972"/>
                </a:cubicBezTo>
                <a:cubicBezTo>
                  <a:pt x="4860943" y="544364"/>
                  <a:pt x="4209351" y="591954"/>
                  <a:pt x="3660711" y="590350"/>
                </a:cubicBezTo>
                <a:cubicBezTo>
                  <a:pt x="3112071" y="588746"/>
                  <a:pt x="2462365" y="401053"/>
                  <a:pt x="1889662" y="436346"/>
                </a:cubicBezTo>
                <a:cubicBezTo>
                  <a:pt x="1316959" y="471639"/>
                  <a:pt x="448984" y="671630"/>
                  <a:pt x="224492" y="802106"/>
                </a:cubicBezTo>
                <a:cubicBezTo>
                  <a:pt x="0" y="932582"/>
                  <a:pt x="542708" y="1219201"/>
                  <a:pt x="542708" y="1219201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7360" y="5857159"/>
            <a:ext cx="8077200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Up to ~5x10</a:t>
            </a:r>
            <a:r>
              <a:rPr lang="en-US" sz="2400" baseline="30000" dirty="0" smtClean="0"/>
              <a:t>20</a:t>
            </a:r>
            <a:r>
              <a:rPr lang="en-US" sz="2400" dirty="0" smtClean="0"/>
              <a:t> protons/year that </a:t>
            </a:r>
            <a:r>
              <a:rPr lang="en-US" sz="2400" i="1" dirty="0" smtClean="0"/>
              <a:t>cannot</a:t>
            </a:r>
            <a:r>
              <a:rPr lang="en-US" sz="2400" dirty="0" smtClean="0"/>
              <a:t> be used by </a:t>
            </a:r>
            <a:r>
              <a:rPr lang="en-US" sz="2400" dirty="0" err="1" smtClean="0"/>
              <a:t>NO</a:t>
            </a:r>
            <a:r>
              <a:rPr lang="en-US" sz="2400" dirty="0" err="1" smtClean="0">
                <a:latin typeface="Symbol" pitchFamily="18" charset="2"/>
              </a:rPr>
              <a:t>n</a:t>
            </a:r>
            <a:r>
              <a:rPr lang="en-US" sz="2400" dirty="0" err="1" smtClean="0"/>
              <a:t>A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Fermilab Accelerator Complex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041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Resonant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367" y="815152"/>
            <a:ext cx="5907433" cy="986175"/>
          </a:xfrm>
        </p:spPr>
        <p:txBody>
          <a:bodyPr/>
          <a:lstStyle/>
          <a:p>
            <a:r>
              <a:rPr lang="en-US" sz="1800" dirty="0" smtClean="0"/>
              <a:t>Some experiments don’t want all the beam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at </a:t>
            </a:r>
            <a:r>
              <a:rPr lang="en-US" sz="1800" dirty="0" smtClean="0"/>
              <a:t>once.</a:t>
            </a:r>
          </a:p>
          <a:p>
            <a:r>
              <a:rPr lang="en-US" sz="1800" dirty="0" smtClean="0"/>
              <a:t>Use nonlinear magnets to drive a harmonic instability</a:t>
            </a:r>
          </a:p>
          <a:p>
            <a:pPr lvl="1"/>
            <a:r>
              <a:rPr lang="en-US" sz="1400" dirty="0" err="1" smtClean="0"/>
              <a:t>quadrupoles</a:t>
            </a:r>
            <a:r>
              <a:rPr lang="en-US" sz="1400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400" dirty="0" err="1" smtClean="0">
                <a:sym typeface="Wingdings"/>
              </a:rPr>
              <a:t>half-integer</a:t>
            </a:r>
            <a:r>
              <a:rPr lang="en-US" sz="1400" dirty="0" smtClean="0">
                <a:sym typeface="Wingdings"/>
              </a:rPr>
              <a:t>: Main Ring, Tevatron, Main </a:t>
            </a:r>
            <a:r>
              <a:rPr lang="en-US" sz="1400" dirty="0" smtClean="0">
                <a:sym typeface="Wingdings"/>
              </a:rPr>
              <a:t>Injector (120 </a:t>
            </a:r>
            <a:r>
              <a:rPr lang="en-US" sz="1400" dirty="0" err="1" smtClean="0">
                <a:sym typeface="Wingdings"/>
              </a:rPr>
              <a:t>GeV</a:t>
            </a:r>
            <a:r>
              <a:rPr lang="en-US" sz="1400" dirty="0" smtClean="0">
                <a:sym typeface="Wingdings"/>
              </a:rPr>
              <a:t> Program)</a:t>
            </a:r>
            <a:endParaRPr lang="en-US" sz="1400" dirty="0" smtClean="0">
              <a:sym typeface="Wingdings"/>
            </a:endParaRPr>
          </a:p>
          <a:p>
            <a:pPr lvl="1"/>
            <a:r>
              <a:rPr lang="en-US" sz="1400" dirty="0" err="1" smtClean="0">
                <a:sym typeface="Wingdings"/>
              </a:rPr>
              <a:t>sextupoles</a:t>
            </a:r>
            <a:r>
              <a:rPr lang="en-US" sz="1400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400" dirty="0" err="1" smtClean="0">
                <a:ea typeface="Wingdings"/>
                <a:cs typeface="Wingdings"/>
                <a:sym typeface="Wingdings"/>
              </a:rPr>
              <a:t>third-integer</a:t>
            </a:r>
            <a:r>
              <a:rPr lang="en-US" sz="1400" dirty="0" smtClean="0">
                <a:ea typeface="Wingdings"/>
                <a:cs typeface="Wingdings"/>
                <a:sym typeface="Wingdings"/>
              </a:rPr>
              <a:t>: Delivery Ring for Mu2e</a:t>
            </a:r>
            <a:endParaRPr lang="en-US" sz="1400" dirty="0" smtClean="0"/>
          </a:p>
          <a:p>
            <a:r>
              <a:rPr lang="en-US" sz="1800" dirty="0" smtClean="0"/>
              <a:t>Extract unstable beam as it propagates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outward</a:t>
            </a:r>
            <a:endParaRPr lang="en-US" sz="1800" dirty="0" smtClean="0"/>
          </a:p>
          <a:p>
            <a:pPr lvl="1"/>
            <a:r>
              <a:rPr lang="en-US" sz="1600" dirty="0" smtClean="0"/>
              <a:t>Standard technique in accelerator physics</a:t>
            </a:r>
          </a:p>
          <a:p>
            <a:r>
              <a:rPr lang="en-US" sz="1800" dirty="0" smtClean="0"/>
              <a:t>Use electrostatic septum followed by </a:t>
            </a:r>
            <a:r>
              <a:rPr lang="en-US" sz="1800" dirty="0" err="1" smtClean="0"/>
              <a:t>Lambertson</a:t>
            </a: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3415684" y="4416708"/>
            <a:ext cx="22860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3428384" y="5178708"/>
            <a:ext cx="21971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 flipH="1">
            <a:off x="2806084" y="4480208"/>
            <a:ext cx="393700" cy="184150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733184" y="4569108"/>
            <a:ext cx="1993900" cy="338554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  <a:latin typeface="+mn-lt"/>
              </a:rPr>
              <a:t>Extraction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+mn-lt"/>
              </a:rPr>
              <a:t>Field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3581400" y="5410200"/>
            <a:ext cx="1638916" cy="307777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 wrap="square"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latin typeface="+mn-lt"/>
              </a:rPr>
              <a:t>Wire or foil plane</a:t>
            </a:r>
            <a:endParaRPr lang="en-US" sz="1400" dirty="0">
              <a:latin typeface="+mn-lt"/>
            </a:endParaRPr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V="1">
            <a:off x="4749184" y="5242208"/>
            <a:ext cx="165100" cy="177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flipH="1">
            <a:off x="5549284" y="5178708"/>
            <a:ext cx="304800" cy="114300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flipH="1">
            <a:off x="5930284" y="3959508"/>
            <a:ext cx="190500" cy="88900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AutoShape 12"/>
          <p:cNvSpPr>
            <a:spLocks noChangeArrowheads="1"/>
          </p:cNvSpPr>
          <p:nvPr/>
        </p:nvSpPr>
        <p:spPr bwMode="auto">
          <a:xfrm>
            <a:off x="3491884" y="5940708"/>
            <a:ext cx="1371600" cy="342900"/>
          </a:xfrm>
          <a:prstGeom prst="rightArrow">
            <a:avLst>
              <a:gd name="adj1" fmla="val 50000"/>
              <a:gd name="adj2" fmla="val 65556"/>
            </a:avLst>
          </a:prstGeom>
          <a:solidFill>
            <a:srgbClr val="FF0000"/>
          </a:solidFill>
          <a:ln w="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AutoShape 13"/>
          <p:cNvSpPr>
            <a:spLocks noChangeArrowheads="1"/>
          </p:cNvSpPr>
          <p:nvPr/>
        </p:nvSpPr>
        <p:spPr bwMode="auto">
          <a:xfrm rot="20006097">
            <a:off x="6188793" y="4136624"/>
            <a:ext cx="1009650" cy="430117"/>
          </a:xfrm>
          <a:prstGeom prst="rightArrow">
            <a:avLst>
              <a:gd name="adj1" fmla="val 50000"/>
              <a:gd name="adj2" fmla="val 44167"/>
            </a:avLst>
          </a:prstGeom>
          <a:solidFill>
            <a:srgbClr val="FF0000"/>
          </a:solidFill>
          <a:ln w="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15"/>
          <p:cNvSpPr>
            <a:spLocks/>
          </p:cNvSpPr>
          <p:nvPr/>
        </p:nvSpPr>
        <p:spPr bwMode="auto">
          <a:xfrm rot="600000">
            <a:off x="2742584" y="4404008"/>
            <a:ext cx="228600" cy="762000"/>
          </a:xfrm>
          <a:prstGeom prst="leftBrace">
            <a:avLst>
              <a:gd name="adj1" fmla="val 22222"/>
              <a:gd name="adj2" fmla="val 48333"/>
            </a:avLst>
          </a:prstGeom>
          <a:noFill/>
          <a:ln w="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596284" y="4315108"/>
            <a:ext cx="2120900" cy="52322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 wrap="square">
            <a:spAutoFit/>
            <a:flatTx/>
          </a:bodyPr>
          <a:lstStyle/>
          <a:p>
            <a:pPr algn="r">
              <a:spcBef>
                <a:spcPct val="50000"/>
              </a:spcBef>
            </a:pPr>
            <a:r>
              <a:rPr lang="en-US" sz="1400" dirty="0">
                <a:latin typeface="+mn-lt"/>
              </a:rPr>
              <a:t>Unstable beam motion in N(order) turns</a:t>
            </a:r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 flipV="1">
            <a:off x="5903296" y="5024720"/>
            <a:ext cx="723900" cy="165100"/>
          </a:xfrm>
          <a:prstGeom prst="line">
            <a:avLst/>
          </a:prstGeom>
          <a:noFill/>
          <a:ln w="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 flipV="1">
            <a:off x="5930284" y="5102508"/>
            <a:ext cx="723900" cy="88900"/>
          </a:xfrm>
          <a:prstGeom prst="line">
            <a:avLst/>
          </a:prstGeom>
          <a:noFill/>
          <a:ln w="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Line 19"/>
          <p:cNvSpPr>
            <a:spLocks noChangeShapeType="1"/>
          </p:cNvSpPr>
          <p:nvPr/>
        </p:nvSpPr>
        <p:spPr bwMode="auto">
          <a:xfrm flipV="1">
            <a:off x="5931871" y="5167595"/>
            <a:ext cx="723900" cy="50800"/>
          </a:xfrm>
          <a:prstGeom prst="line">
            <a:avLst/>
          </a:prstGeom>
          <a:noFill/>
          <a:ln w="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6311284" y="5178708"/>
            <a:ext cx="1257300" cy="338554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sz="1600" dirty="0">
                <a:latin typeface="+mn-lt"/>
              </a:rPr>
              <a:t>Lost beam</a:t>
            </a: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6768484" y="4492908"/>
            <a:ext cx="1676400" cy="338554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 wrap="square"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Extracted beam</a:t>
            </a:r>
            <a:endParaRPr lang="en-US" sz="1600" dirty="0">
              <a:latin typeface="+mn-lt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Fermilab Accelerator Complex</a:t>
            </a:r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899" y="972611"/>
            <a:ext cx="3666101" cy="2222754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 flipV="1">
            <a:off x="5377317" y="4496042"/>
            <a:ext cx="0" cy="604251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778248" y="4484577"/>
            <a:ext cx="0" cy="604251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303841"/>
              </p:ext>
            </p:extLst>
          </p:nvPr>
        </p:nvGraphicFramePr>
        <p:xfrm>
          <a:off x="8734425" y="3041661"/>
          <a:ext cx="289226" cy="318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Equation" r:id="rId4" imgW="127000" imgH="139700" progId="Equation.3">
                  <p:embed/>
                </p:oleObj>
              </mc:Choice>
              <mc:Fallback>
                <p:oleObj name="Equation" r:id="rId4" imgW="1270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34425" y="3041661"/>
                        <a:ext cx="289226" cy="3181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273376"/>
              </p:ext>
            </p:extLst>
          </p:nvPr>
        </p:nvGraphicFramePr>
        <p:xfrm>
          <a:off x="5262563" y="1133475"/>
          <a:ext cx="347662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Equation" r:id="rId6" imgW="152400" imgH="177800" progId="Equation.DSMT4">
                  <p:embed/>
                </p:oleObj>
              </mc:Choice>
              <mc:Fallback>
                <p:oleObj name="Equation" r:id="rId6" imgW="152400" imgH="177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62563" y="1133475"/>
                        <a:ext cx="347662" cy="404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315200" y="3810000"/>
            <a:ext cx="16002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Lambertson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026542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g-2 and Mu2e Proton Delivery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Prebys, Fermilab Accelerator Complex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4C5AB-734A-40FE-A18E-DF52F52AAF4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29, 2014</a:t>
            </a:r>
            <a:endParaRPr lang="en-US"/>
          </a:p>
        </p:txBody>
      </p:sp>
      <p:pic>
        <p:nvPicPr>
          <p:cNvPr id="7" name="Content Placeholder 7" descr="FNAL_Aerial_Pbar-MI_99-0912-0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33" y="1045787"/>
            <a:ext cx="4992951" cy="4572000"/>
          </a:xfrm>
        </p:spPr>
      </p:pic>
      <p:sp>
        <p:nvSpPr>
          <p:cNvPr id="3" name="TextBox 2"/>
          <p:cNvSpPr txBox="1"/>
          <p:nvPr/>
        </p:nvSpPr>
        <p:spPr>
          <a:xfrm>
            <a:off x="1006733" y="5617787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Booster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454533" y="1502987"/>
            <a:ext cx="1219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Main Injector/Recycler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171462" y="3396749"/>
            <a:ext cx="22060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Delivery Ring </a:t>
            </a:r>
            <a:br>
              <a:rPr lang="en-US" sz="1200" dirty="0" smtClean="0"/>
            </a:br>
            <a:r>
              <a:rPr lang="en-US" sz="1200" dirty="0" smtClean="0"/>
              <a:t>(formerly </a:t>
            </a:r>
            <a:r>
              <a:rPr lang="en-US" sz="1200" dirty="0" err="1" smtClean="0"/>
              <a:t>pBar</a:t>
            </a:r>
            <a:r>
              <a:rPr lang="en-US" sz="1200" dirty="0" smtClean="0"/>
              <a:t> </a:t>
            </a:r>
            <a:r>
              <a:rPr lang="en-US" sz="1200" dirty="0" err="1" smtClean="0"/>
              <a:t>Debuncher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064133" y="3865187"/>
            <a:ext cx="152400" cy="228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64133" y="5312987"/>
            <a:ext cx="685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Mu2e</a:t>
            </a:r>
            <a:endParaRPr lang="en-US" sz="1200" dirty="0"/>
          </a:p>
        </p:txBody>
      </p:sp>
      <p:sp>
        <p:nvSpPr>
          <p:cNvPr id="18" name="Freeform 17"/>
          <p:cNvSpPr/>
          <p:nvPr/>
        </p:nvSpPr>
        <p:spPr>
          <a:xfrm>
            <a:off x="1875970" y="4006660"/>
            <a:ext cx="232860" cy="1605201"/>
          </a:xfrm>
          <a:custGeom>
            <a:avLst/>
            <a:gdLst>
              <a:gd name="connsiteX0" fmla="*/ 218492 w 232860"/>
              <a:gd name="connsiteY0" fmla="*/ 1605201 h 1605201"/>
              <a:gd name="connsiteX1" fmla="*/ 211773 w 232860"/>
              <a:gd name="connsiteY1" fmla="*/ 1181878 h 1605201"/>
              <a:gd name="connsiteX2" fmla="*/ 16898 w 232860"/>
              <a:gd name="connsiteY2" fmla="*/ 630886 h 1605201"/>
              <a:gd name="connsiteX3" fmla="*/ 10178 w 232860"/>
              <a:gd name="connsiteY3" fmla="*/ 39578 h 1605201"/>
              <a:gd name="connsiteX4" fmla="*/ 16898 w 232860"/>
              <a:gd name="connsiteY4" fmla="*/ 53017 h 160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860" h="1605201">
                <a:moveTo>
                  <a:pt x="218492" y="1605201"/>
                </a:moveTo>
                <a:cubicBezTo>
                  <a:pt x="231932" y="1474732"/>
                  <a:pt x="245372" y="1344264"/>
                  <a:pt x="211773" y="1181878"/>
                </a:cubicBezTo>
                <a:cubicBezTo>
                  <a:pt x="178174" y="1019492"/>
                  <a:pt x="50497" y="821269"/>
                  <a:pt x="16898" y="630886"/>
                </a:cubicBezTo>
                <a:cubicBezTo>
                  <a:pt x="-16701" y="440503"/>
                  <a:pt x="10178" y="135889"/>
                  <a:pt x="10178" y="39578"/>
                </a:cubicBezTo>
                <a:cubicBezTo>
                  <a:pt x="10178" y="-56733"/>
                  <a:pt x="16898" y="53017"/>
                  <a:pt x="16898" y="53017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1986945" y="3020906"/>
            <a:ext cx="1042398" cy="790152"/>
          </a:xfrm>
          <a:custGeom>
            <a:avLst/>
            <a:gdLst>
              <a:gd name="connsiteX0" fmla="*/ 0 w 1042398"/>
              <a:gd name="connsiteY0" fmla="*/ 790152 h 790152"/>
              <a:gd name="connsiteX1" fmla="*/ 477108 w 1042398"/>
              <a:gd name="connsiteY1" fmla="*/ 252599 h 790152"/>
              <a:gd name="connsiteX2" fmla="*/ 1001254 w 1042398"/>
              <a:gd name="connsiteY2" fmla="*/ 17420 h 790152"/>
              <a:gd name="connsiteX3" fmla="*/ 1007974 w 1042398"/>
              <a:gd name="connsiteY3" fmla="*/ 17420 h 790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398" h="790152">
                <a:moveTo>
                  <a:pt x="0" y="790152"/>
                </a:moveTo>
                <a:cubicBezTo>
                  <a:pt x="155116" y="585770"/>
                  <a:pt x="310232" y="381388"/>
                  <a:pt x="477108" y="252599"/>
                </a:cubicBezTo>
                <a:cubicBezTo>
                  <a:pt x="643984" y="123810"/>
                  <a:pt x="912776" y="56616"/>
                  <a:pt x="1001254" y="17420"/>
                </a:cubicBezTo>
                <a:cubicBezTo>
                  <a:pt x="1089732" y="-21776"/>
                  <a:pt x="1007974" y="17420"/>
                  <a:pt x="1007974" y="17420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760979" y="2440298"/>
            <a:ext cx="1142370" cy="557712"/>
          </a:xfrm>
          <a:custGeom>
            <a:avLst/>
            <a:gdLst>
              <a:gd name="connsiteX0" fmla="*/ 0 w 1142370"/>
              <a:gd name="connsiteY0" fmla="*/ 557712 h 557712"/>
              <a:gd name="connsiteX1" fmla="*/ 671982 w 1142370"/>
              <a:gd name="connsiteY1" fmla="*/ 450201 h 557712"/>
              <a:gd name="connsiteX2" fmla="*/ 1142370 w 1142370"/>
              <a:gd name="connsiteY2" fmla="*/ 0 h 557712"/>
              <a:gd name="connsiteX0" fmla="*/ 0 w 1142370"/>
              <a:gd name="connsiteY0" fmla="*/ 557712 h 557712"/>
              <a:gd name="connsiteX1" fmla="*/ 846697 w 1142370"/>
              <a:gd name="connsiteY1" fmla="*/ 383007 h 557712"/>
              <a:gd name="connsiteX2" fmla="*/ 1142370 w 1142370"/>
              <a:gd name="connsiteY2" fmla="*/ 0 h 55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370" h="557712">
                <a:moveTo>
                  <a:pt x="0" y="557712"/>
                </a:moveTo>
                <a:cubicBezTo>
                  <a:pt x="240793" y="550432"/>
                  <a:pt x="656302" y="475959"/>
                  <a:pt x="846697" y="383007"/>
                </a:cubicBezTo>
                <a:cubicBezTo>
                  <a:pt x="1037092" y="290055"/>
                  <a:pt x="1142370" y="0"/>
                  <a:pt x="1142370" y="0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543437" y="1192485"/>
            <a:ext cx="1438042" cy="280218"/>
          </a:xfrm>
          <a:custGeom>
            <a:avLst/>
            <a:gdLst>
              <a:gd name="connsiteX0" fmla="*/ 1438042 w 1438042"/>
              <a:gd name="connsiteY0" fmla="*/ 11441 h 280218"/>
              <a:gd name="connsiteX1" fmla="*/ 530866 w 1438042"/>
              <a:gd name="connsiteY1" fmla="*/ 31600 h 280218"/>
              <a:gd name="connsiteX2" fmla="*/ 0 w 1438042"/>
              <a:gd name="connsiteY2" fmla="*/ 280218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8042" h="280218">
                <a:moveTo>
                  <a:pt x="1438042" y="11441"/>
                </a:moveTo>
                <a:cubicBezTo>
                  <a:pt x="1104291" y="-878"/>
                  <a:pt x="770540" y="-13196"/>
                  <a:pt x="530866" y="31600"/>
                </a:cubicBezTo>
                <a:cubicBezTo>
                  <a:pt x="291192" y="76396"/>
                  <a:pt x="0" y="280218"/>
                  <a:pt x="0" y="280218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3826133" y="2493587"/>
            <a:ext cx="1066800" cy="609600"/>
            <a:chOff x="4419600" y="2895600"/>
            <a:chExt cx="1066800" cy="609600"/>
          </a:xfrm>
        </p:grpSpPr>
        <p:sp>
          <p:nvSpPr>
            <p:cNvPr id="23" name="Oval 22"/>
            <p:cNvSpPr/>
            <p:nvPr/>
          </p:nvSpPr>
          <p:spPr>
            <a:xfrm>
              <a:off x="4419600" y="33528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5410200" y="28956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5181600" y="31242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800600" y="32766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540133" y="1121987"/>
            <a:ext cx="1371600" cy="381000"/>
            <a:chOff x="2133600" y="1524000"/>
            <a:chExt cx="1371600" cy="381000"/>
          </a:xfrm>
        </p:grpSpPr>
        <p:sp>
          <p:nvSpPr>
            <p:cNvPr id="27" name="Oval 26"/>
            <p:cNvSpPr/>
            <p:nvPr/>
          </p:nvSpPr>
          <p:spPr>
            <a:xfrm>
              <a:off x="2133600" y="17526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514600" y="16002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895600" y="15240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429000" y="152400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8" name="Oval 37"/>
          <p:cNvSpPr/>
          <p:nvPr/>
        </p:nvSpPr>
        <p:spPr>
          <a:xfrm>
            <a:off x="1387733" y="2036387"/>
            <a:ext cx="76200" cy="152400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225933" y="4474787"/>
            <a:ext cx="76200" cy="1524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3826133" y="2722187"/>
            <a:ext cx="838200" cy="381000"/>
            <a:chOff x="6477000" y="3630536"/>
            <a:chExt cx="838200" cy="381000"/>
          </a:xfrm>
        </p:grpSpPr>
        <p:sp>
          <p:nvSpPr>
            <p:cNvPr id="42" name="Oval 41"/>
            <p:cNvSpPr/>
            <p:nvPr/>
          </p:nvSpPr>
          <p:spPr>
            <a:xfrm>
              <a:off x="6477000" y="3859136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239000" y="3630536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858000" y="3782936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7" name="Oval 46"/>
          <p:cNvSpPr/>
          <p:nvPr/>
        </p:nvSpPr>
        <p:spPr>
          <a:xfrm flipH="1">
            <a:off x="2213741" y="4444307"/>
            <a:ext cx="76200" cy="1524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Content Placeholder 3"/>
          <p:cNvSpPr txBox="1">
            <a:spLocks/>
          </p:cNvSpPr>
          <p:nvPr/>
        </p:nvSpPr>
        <p:spPr>
          <a:xfrm>
            <a:off x="5442755" y="120316"/>
            <a:ext cx="3569483" cy="522567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Arial" pitchFamily="34" charset="0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600" dirty="0" smtClean="0"/>
              <a:t>Common to both:</a:t>
            </a:r>
          </a:p>
          <a:p>
            <a:pPr lvl="1"/>
            <a:r>
              <a:rPr lang="en-US" sz="1200" dirty="0" smtClean="0"/>
              <a:t>One Booster “batch” is injected into the Recycler (8 </a:t>
            </a:r>
            <a:r>
              <a:rPr lang="en-US" sz="1200" dirty="0" err="1" smtClean="0"/>
              <a:t>GeV</a:t>
            </a:r>
            <a:r>
              <a:rPr lang="en-US" sz="1200" dirty="0" smtClean="0"/>
              <a:t> storage ring).</a:t>
            </a:r>
          </a:p>
          <a:p>
            <a:pPr lvl="2"/>
            <a:r>
              <a:rPr lang="en-US" sz="1200" dirty="0" smtClean="0">
                <a:solidFill>
                  <a:srgbClr val="0000FF"/>
                </a:solidFill>
              </a:rPr>
              <a:t>4x10</a:t>
            </a:r>
            <a:r>
              <a:rPr lang="en-US" sz="1200" baseline="30000" dirty="0" smtClean="0">
                <a:solidFill>
                  <a:srgbClr val="0000FF"/>
                </a:solidFill>
              </a:rPr>
              <a:t>12</a:t>
            </a:r>
            <a:r>
              <a:rPr lang="en-US" sz="1200" dirty="0" smtClean="0">
                <a:solidFill>
                  <a:srgbClr val="0000FF"/>
                </a:solidFill>
              </a:rPr>
              <a:t> protons</a:t>
            </a:r>
          </a:p>
          <a:p>
            <a:pPr lvl="2"/>
            <a:r>
              <a:rPr lang="en-US" sz="1200" dirty="0" smtClean="0">
                <a:solidFill>
                  <a:srgbClr val="0000FF"/>
                </a:solidFill>
              </a:rPr>
              <a:t>1.7 </a:t>
            </a:r>
            <a:r>
              <a:rPr lang="en-US" sz="12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200" dirty="0" err="1" smtClean="0">
                <a:solidFill>
                  <a:srgbClr val="0000FF"/>
                </a:solidFill>
              </a:rPr>
              <a:t>sec</a:t>
            </a:r>
            <a:r>
              <a:rPr lang="en-US" sz="1200" dirty="0" smtClean="0">
                <a:solidFill>
                  <a:srgbClr val="0000FF"/>
                </a:solidFill>
              </a:rPr>
              <a:t> long</a:t>
            </a:r>
          </a:p>
          <a:p>
            <a:pPr lvl="1"/>
            <a:r>
              <a:rPr lang="en-US" sz="1200" dirty="0" smtClean="0"/>
              <a:t>It is divided into 4 bunches of 10</a:t>
            </a:r>
            <a:r>
              <a:rPr lang="en-US" sz="1200" baseline="30000" dirty="0" smtClean="0"/>
              <a:t>12</a:t>
            </a:r>
            <a:r>
              <a:rPr lang="en-US" sz="1200" dirty="0" smtClean="0"/>
              <a:t> each</a:t>
            </a:r>
          </a:p>
          <a:p>
            <a:r>
              <a:rPr lang="en-US" sz="1600" dirty="0" smtClean="0"/>
              <a:t>g-2:</a:t>
            </a:r>
          </a:p>
          <a:p>
            <a:pPr lvl="1"/>
            <a:r>
              <a:rPr lang="en-US" sz="1200" dirty="0" smtClean="0"/>
              <a:t>Bunches are extracted to a </a:t>
            </a:r>
            <a:r>
              <a:rPr lang="en-US" sz="1200" dirty="0" err="1" smtClean="0"/>
              <a:t>muon</a:t>
            </a:r>
            <a:r>
              <a:rPr lang="en-US" sz="1200" dirty="0" smtClean="0"/>
              <a:t> production target (former </a:t>
            </a:r>
            <a:r>
              <a:rPr lang="en-US" sz="1200" dirty="0" err="1" smtClean="0"/>
              <a:t>pBar</a:t>
            </a:r>
            <a:r>
              <a:rPr lang="en-US" sz="1200" dirty="0" smtClean="0"/>
              <a:t> target location)</a:t>
            </a:r>
          </a:p>
          <a:p>
            <a:pPr lvl="1"/>
            <a:r>
              <a:rPr lang="en-US" sz="1200" dirty="0" err="1" smtClean="0"/>
              <a:t>Muons</a:t>
            </a:r>
            <a:r>
              <a:rPr lang="en-US" sz="1200" dirty="0" smtClean="0"/>
              <a:t> circulate in Delivery Ring until all </a:t>
            </a:r>
            <a:r>
              <a:rPr lang="en-US" sz="1200" dirty="0" err="1" smtClean="0"/>
              <a:t>pions</a:t>
            </a:r>
            <a:r>
              <a:rPr lang="en-US" sz="1200" dirty="0" smtClean="0"/>
              <a:t> decay away</a:t>
            </a:r>
          </a:p>
          <a:p>
            <a:pPr lvl="1"/>
            <a:r>
              <a:rPr lang="en-US" sz="1200" dirty="0" err="1" smtClean="0"/>
              <a:t>Muons</a:t>
            </a:r>
            <a:r>
              <a:rPr lang="en-US" sz="1200" dirty="0" smtClean="0"/>
              <a:t> are extracted to g-2 precession ring (transported from Brookhaven)</a:t>
            </a:r>
          </a:p>
          <a:p>
            <a:r>
              <a:rPr lang="en-US" sz="1600" dirty="0" smtClean="0"/>
              <a:t>Mu2e:</a:t>
            </a:r>
          </a:p>
          <a:p>
            <a:pPr lvl="1"/>
            <a:r>
              <a:rPr lang="en-US" sz="1200" dirty="0" smtClean="0"/>
              <a:t>Bunches are extracted directly to the Delivery Ring</a:t>
            </a:r>
          </a:p>
          <a:p>
            <a:pPr lvl="2"/>
            <a:r>
              <a:rPr lang="en-US" sz="1200" dirty="0" smtClean="0">
                <a:solidFill>
                  <a:srgbClr val="0000FF"/>
                </a:solidFill>
              </a:rPr>
              <a:t>Period = 1.7 </a:t>
            </a:r>
            <a:r>
              <a:rPr lang="en-US" sz="12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200" dirty="0" err="1" smtClean="0">
                <a:solidFill>
                  <a:srgbClr val="0000FF"/>
                </a:solidFill>
              </a:rPr>
              <a:t>sec</a:t>
            </a:r>
            <a:r>
              <a:rPr lang="en-US" sz="1200" dirty="0" smtClean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en-US" sz="1200" dirty="0" smtClean="0"/>
              <a:t>As each bunch circulates, it is resonantly extracted to produce the desired beam structure.</a:t>
            </a:r>
          </a:p>
          <a:p>
            <a:pPr lvl="2"/>
            <a:r>
              <a:rPr lang="en-US" sz="1200" dirty="0" smtClean="0">
                <a:solidFill>
                  <a:srgbClr val="0000FF"/>
                </a:solidFill>
              </a:rPr>
              <a:t>Bunches of ~3x10</a:t>
            </a:r>
            <a:r>
              <a:rPr lang="en-US" sz="1200" baseline="30000" dirty="0" smtClean="0">
                <a:solidFill>
                  <a:srgbClr val="0000FF"/>
                </a:solidFill>
              </a:rPr>
              <a:t>7</a:t>
            </a:r>
            <a:r>
              <a:rPr lang="en-US" sz="1200" dirty="0" smtClean="0">
                <a:solidFill>
                  <a:srgbClr val="0000FF"/>
                </a:solidFill>
              </a:rPr>
              <a:t> protons each</a:t>
            </a:r>
          </a:p>
          <a:p>
            <a:pPr lvl="2"/>
            <a:r>
              <a:rPr lang="en-US" sz="1200" dirty="0" smtClean="0">
                <a:solidFill>
                  <a:srgbClr val="0000FF"/>
                </a:solidFill>
              </a:rPr>
              <a:t>Separated by 1.7 </a:t>
            </a:r>
            <a:r>
              <a:rPr lang="en-US" sz="12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200" dirty="0" err="1" smtClean="0">
                <a:solidFill>
                  <a:srgbClr val="0000FF"/>
                </a:solidFill>
              </a:rPr>
              <a:t>sec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1405029" y="2040178"/>
            <a:ext cx="76200" cy="152400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904914" y="3053425"/>
            <a:ext cx="76200" cy="152400"/>
          </a:xfrm>
          <a:prstGeom prst="ellipse">
            <a:avLst/>
          </a:prstGeom>
          <a:solidFill>
            <a:srgbClr val="FFFF00"/>
          </a:solidFill>
          <a:ln w="635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214212" y="5175890"/>
            <a:ext cx="256698" cy="243180"/>
          </a:xfrm>
          <a:prstGeom prst="ellipse">
            <a:avLst/>
          </a:prstGeom>
          <a:noFill/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2222612" y="4473739"/>
            <a:ext cx="76200" cy="152400"/>
          </a:xfrm>
          <a:prstGeom prst="ellipse">
            <a:avLst/>
          </a:prstGeom>
          <a:solidFill>
            <a:srgbClr val="FFFF00"/>
          </a:solidFill>
          <a:ln w="635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867" y="5041109"/>
            <a:ext cx="3506371" cy="159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6039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3169E-6 -3.01227E-6 C 0.01111 0.01899 0.0269 0.05302 0.0361 0.07757 C 0.0453 0.10211 0.05155 0.13314 0.05554 0.14772 " pathEditMode="relative" rAng="0" ptsTypes="aaa">
                                      <p:cBhvr>
                                        <p:cTn id="87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7" y="73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8091E-6 1.59991E-6 C 0.00521 0.01505 0.02413 0.06112 0.03107 0.08821 C 0.03801 0.1153 0.0394 0.13985 0.04218 0.16277 C 0.04495 0.18569 0.04114 0.21324 0.04808 0.22551 C 0.05502 0.23778 0.07064 0.24126 0.08418 0.23709 C 0.09737 0.23292 0.11993 0.21371 0.12878 0.20097 C 0.13763 0.18824 0.13954 0.17272 0.13694 0.16068 C 0.13433 0.14864 0.12635 0.13475 0.11333 0.1285 C 0.10066 0.12225 0.07151 0.11901 0.06057 0.12248 C 0.04964 0.12595 0.04947 0.13475 0.04721 0.14888 C 0.04495 0.163 0.04374 0.19264 0.04721 0.20676 C 0.05068 0.22088 0.0571 0.23223 0.06856 0.23315 C 0.08001 0.23408 0.1057 0.22551 0.11628 0.21278 C 0.12687 0.20004 0.1352 0.17087 0.13242 0.15675 C 0.12965 0.14262 0.11125 0.13244 0.09997 0.12734 C 0.08765 0.12225 0.07064 0.11739 0.06127 0.12549 C 0.0519 0.13359 0.04374 0.1586 0.04287 0.1755 C 0.042 0.1924 0.04495 0.21996 0.05606 0.22737 C 0.06717 0.23477 0.09615 0.22968 0.10969 0.21949 C 0.12323 0.20931 0.1385 0.18245 0.13694 0.1667 C 0.13537 0.15096 0.11316 0.13267 0.10014 0.12549 C 0.08713 0.11831 0.06908 0.1116 0.05919 0.12341 C 0.04929 0.13521 0.04443 0.18175 0.04062 0.19703 " pathEditMode="relative" rAng="0" ptsTypes="aaaaaaaaaaaaaaaaaaaaaaa">
                                      <p:cBhvr>
                                        <p:cTn id="100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7" y="120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86 0.01759 0.00173 0.03541 0.00521 0.05185 C 0.00868 0.06828 0.01788 0.08773 0.02048 0.09861 C 0.02309 0.10949 0.02326 0.11319 0.02118 0.11759 C 0.01909 0.12199 0.0118 0.12639 0.00764 0.12546 C 0.00347 0.12453 -0.00278 0.11759 -0.00417 0.1125 C -0.00556 0.1074 -0.00295 0.09838 -0.0007 0.0949 C 0.00156 0.09143 0.00573 0.09097 0.00902 0.0912 C 0.01232 0.09143 0.01684 0.09236 0.01909 0.09629 C 0.02135 0.10023 0.02413 0.10995 0.02291 0.11481 C 0.0217 0.11967 0.01562 0.125 0.01146 0.12592 C 0.00729 0.12685 0 0.12569 -0.00243 0.12083 C -0.00486 0.11597 -0.00486 0.10115 -0.00278 0.09629 C -0.0007 0.09143 0.0059 0.09143 0.00972 0.09166 C 0.01354 0.0919 0.01805 0.09398 0.02048 0.09768 C 0.02291 0.10139 0.02569 0.10902 0.02396 0.11389 C 0.02222 0.11875 0.01423 0.12639 0.00972 0.12685 C 0.00521 0.12731 -0.00087 0.12176 -0.00313 0.11713 C -0.00539 0.1125 -0.00608 0.10301 -0.00348 0.09861 C -0.00087 0.09421 0.00833 0.09051 0.0125 0.09074 C 0.01666 0.09097 0.02031 0.0956 0.02187 0.1 C 0.02343 0.1044 0.02448 0.11319 0.02222 0.11759 C 0.01996 0.12199 0.01232 0.12615 0.00798 0.12592 C 0.00364 0.12569 -0.00139 0.12014 -0.00348 0.1162 C -0.00556 0.11227 -0.00556 0.10648 -0.00417 0.10231 C -0.00278 0.09815 0.00034 0.0919 0.00451 0.0912 C 0.00868 0.09051 0.01475 0.09421 0.02083 0.09815 " pathEditMode="relative" ptsTypes="aaaaaaaaaaaaaaaaaaaaaaaaaaA">
                                      <p:cBhvr>
                                        <p:cTn id="11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111 0.01897 0.02239 0.03794 0.03611 0.07751 C 0.04982 0.11707 0.07273 0.19898 0.08228 0.23808 C 0.09183 0.27718 0.09061 0.28968 0.09339 0.31258 C 0.09617 0.33549 0.09235 0.36302 0.09929 0.37529 C 0.10623 0.38755 0.12186 0.39102 0.13522 0.38685 C 0.14859 0.38269 0.17115 0.36349 0.18 0.35076 C 0.18886 0.33803 0.19077 0.32253 0.18816 0.3105 C 0.18556 0.29847 0.17723 0.28459 0.16456 0.27834 C 0.15188 0.27209 0.12272 0.26885 0.11179 0.27232 C 0.10085 0.27579 0.10068 0.28459 0.09842 0.2987 C 0.09617 0.31281 0.09495 0.34243 0.09842 0.35654 C 0.10189 0.37066 0.10832 0.382 0.11977 0.38292 C 0.13123 0.38385 0.15692 0.37529 0.16751 0.36256 C 0.1781 0.34983 0.18643 0.32068 0.18365 0.30657 C 0.18087 0.29245 0.16247 0.28227 0.15067 0.27718 C 0.13887 0.27209 0.12186 0.26723 0.11248 0.27533 C 0.10311 0.28343 0.09495 0.30842 0.09408 0.32531 C 0.09321 0.3422 0.09617 0.36973 0.10727 0.37714 C 0.11838 0.38454 0.14737 0.37945 0.16091 0.36927 C 0.17445 0.35909 0.18973 0.33225 0.18816 0.31652 C 0.1866 0.30078 0.16438 0.2825 0.15136 0.27533 C 0.13835 0.26816 0.1196 0.26399 0.10953 0.27325 C 0.09946 0.2825 0.09061 0.31212 0.09113 0.33017 C 0.09165 0.34822 0.09929 0.37691 0.11248 0.382 C 0.12567 0.38709 0.14807 0.37413 0.17046 0.3614 " pathEditMode="relative" ptsTypes="aaaaaaaaaaaaaaaaaaaaaaaaaA">
                                      <p:cBhvr>
                                        <p:cTn id="134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47 0.02291 0.00694 0.04604 0.02048 0.06872 C 0.03402 0.09139 0.0578 0.11384 0.08158 0.13628 " pathEditMode="relative" ptsTypes="aaA">
                                      <p:cBhvr>
                                        <p:cTn id="1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47 0.02291 0.00694 0.04604 0.02048 0.06872 C 0.03402 0.09139 0.0578 0.11384 0.08158 0.13628 " pathEditMode="relative" ptsTypes="aaA">
                                      <p:cBhvr>
                                        <p:cTn id="15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38" grpId="0" animBg="1"/>
      <p:bldP spid="38" grpId="1" animBg="1"/>
      <p:bldP spid="40" grpId="0" animBg="1"/>
      <p:bldP spid="40" grpId="1" animBg="1"/>
      <p:bldP spid="47" grpId="0" animBg="1"/>
      <p:bldP spid="47" grpId="1" animBg="1"/>
      <p:bldP spid="35" grpId="0" animBg="1"/>
      <p:bldP spid="35" grpId="1" animBg="1"/>
      <p:bldP spid="35" grpId="2" animBg="1"/>
      <p:bldP spid="41" grpId="0" animBg="1"/>
      <p:bldP spid="41" grpId="1" animBg="1"/>
      <p:bldP spid="41" grpId="2" animBg="1"/>
      <p:bldP spid="48" grpId="0" animBg="1"/>
      <p:bldP spid="48" grpId="1" animBg="1"/>
      <p:bldP spid="48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120 </a:t>
            </a:r>
            <a:r>
              <a:rPr lang="en-US" sz="3200" b="1" dirty="0" err="1" smtClean="0"/>
              <a:t>GeV</a:t>
            </a:r>
            <a:r>
              <a:rPr lang="en-US" sz="3200" b="1" dirty="0" smtClean="0"/>
              <a:t> Program</a:t>
            </a:r>
            <a:endParaRPr lang="en-US" sz="3200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Fermilab Accelerator Complex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CBA97B7-8AF9-4904-B4B5-EE14A07C572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0" t="4099" r="40458" b="4364"/>
          <a:stretch/>
        </p:blipFill>
        <p:spPr>
          <a:xfrm>
            <a:off x="838200" y="771266"/>
            <a:ext cx="3878896" cy="55825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7600" y="3962400"/>
            <a:ext cx="3124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120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beam from the Main Injector passes through a stub of the original Main Ring in the Tevatron Tunnel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514600" y="4343400"/>
            <a:ext cx="1066800" cy="76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29200" y="1447800"/>
            <a:ext cx="3429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Primary and secondary beams. Support for test beams and HEP experiments: MIPP,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SeaQuest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, etc.</a:t>
            </a:r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>
          <a:xfrm flipH="1" flipV="1">
            <a:off x="4419600" y="1676401"/>
            <a:ext cx="609600" cy="37156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48940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Delivery to </a:t>
            </a:r>
            <a:r>
              <a:rPr lang="en-US" dirty="0" err="1" smtClean="0"/>
              <a:t>SeaQuest</a:t>
            </a:r>
            <a:endParaRPr lang="en-US" dirty="0"/>
          </a:p>
        </p:txBody>
      </p:sp>
      <p:sp>
        <p:nvSpPr>
          <p:cNvPr id="30" name="Content Placeholder 29"/>
          <p:cNvSpPr>
            <a:spLocks noGrp="1"/>
          </p:cNvSpPr>
          <p:nvPr>
            <p:ph sz="half" idx="2"/>
          </p:nvPr>
        </p:nvSpPr>
        <p:spPr>
          <a:xfrm>
            <a:off x="4800600" y="853420"/>
            <a:ext cx="4089205" cy="2423180"/>
          </a:xfrm>
        </p:spPr>
        <p:txBody>
          <a:bodyPr/>
          <a:lstStyle/>
          <a:p>
            <a:r>
              <a:rPr lang="en-US" sz="1800" dirty="0" smtClean="0"/>
              <a:t>Once a minute, 6 booster batches are loaded into the Main Injector</a:t>
            </a:r>
          </a:p>
          <a:p>
            <a:r>
              <a:rPr lang="en-US" sz="1800" dirty="0" smtClean="0"/>
              <a:t>These resonantly extracted over 5 seconds through the Main Ring stub, through the Switchyard to </a:t>
            </a:r>
            <a:r>
              <a:rPr lang="en-US" sz="1800" dirty="0" err="1" smtClean="0"/>
              <a:t>SeaQuest</a:t>
            </a:r>
            <a:r>
              <a:rPr lang="en-US" sz="1800" dirty="0" smtClean="0"/>
              <a:t> </a:t>
            </a:r>
          </a:p>
          <a:p>
            <a:r>
              <a:rPr lang="en-US" sz="1800" dirty="0" smtClean="0"/>
              <a:t>Time substructure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Fermilab Accelerator Complex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0" t="4099" r="40458" b="4364"/>
          <a:stretch/>
        </p:blipFill>
        <p:spPr>
          <a:xfrm>
            <a:off x="838200" y="771266"/>
            <a:ext cx="3878896" cy="558254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438400" y="3429000"/>
            <a:ext cx="228600" cy="228600"/>
          </a:xfrm>
          <a:prstGeom prst="ellipse">
            <a:avLst/>
          </a:prstGeom>
          <a:noFill/>
          <a:ln w="508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153264" y="4334207"/>
            <a:ext cx="613128" cy="256648"/>
          </a:xfrm>
          <a:custGeom>
            <a:avLst/>
            <a:gdLst>
              <a:gd name="connsiteX0" fmla="*/ 613128 w 613128"/>
              <a:gd name="connsiteY0" fmla="*/ 8494 h 256648"/>
              <a:gd name="connsiteX1" fmla="*/ 248171 w 613128"/>
              <a:gd name="connsiteY1" fmla="*/ 30390 h 256648"/>
              <a:gd name="connsiteX2" fmla="*/ 0 w 613128"/>
              <a:gd name="connsiteY2" fmla="*/ 256648 h 25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3128" h="256648">
                <a:moveTo>
                  <a:pt x="613128" y="8494"/>
                </a:moveTo>
                <a:cubicBezTo>
                  <a:pt x="481743" y="-1238"/>
                  <a:pt x="350359" y="-10969"/>
                  <a:pt x="248171" y="30390"/>
                </a:cubicBezTo>
                <a:cubicBezTo>
                  <a:pt x="145983" y="71749"/>
                  <a:pt x="0" y="256648"/>
                  <a:pt x="0" y="256648"/>
                </a:cubicBezTo>
              </a:path>
            </a:pathLst>
          </a:cu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964779" y="4656543"/>
            <a:ext cx="137391" cy="671476"/>
          </a:xfrm>
          <a:custGeom>
            <a:avLst/>
            <a:gdLst>
              <a:gd name="connsiteX0" fmla="*/ 137391 w 137391"/>
              <a:gd name="connsiteY0" fmla="*/ 0 h 598490"/>
              <a:gd name="connsiteX1" fmla="*/ 6007 w 137391"/>
              <a:gd name="connsiteY1" fmla="*/ 277349 h 598490"/>
              <a:gd name="connsiteX2" fmla="*/ 20605 w 137391"/>
              <a:gd name="connsiteY2" fmla="*/ 598490 h 598490"/>
              <a:gd name="connsiteX0" fmla="*/ 137391 w 137391"/>
              <a:gd name="connsiteY0" fmla="*/ 0 h 671476"/>
              <a:gd name="connsiteX1" fmla="*/ 6007 w 137391"/>
              <a:gd name="connsiteY1" fmla="*/ 277349 h 671476"/>
              <a:gd name="connsiteX2" fmla="*/ 20605 w 137391"/>
              <a:gd name="connsiteY2" fmla="*/ 671476 h 671476"/>
              <a:gd name="connsiteX0" fmla="*/ 137391 w 137391"/>
              <a:gd name="connsiteY0" fmla="*/ 0 h 671476"/>
              <a:gd name="connsiteX1" fmla="*/ 6007 w 137391"/>
              <a:gd name="connsiteY1" fmla="*/ 328440 h 671476"/>
              <a:gd name="connsiteX2" fmla="*/ 20605 w 137391"/>
              <a:gd name="connsiteY2" fmla="*/ 671476 h 67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391" h="671476">
                <a:moveTo>
                  <a:pt x="137391" y="0"/>
                </a:moveTo>
                <a:cubicBezTo>
                  <a:pt x="81431" y="88800"/>
                  <a:pt x="25471" y="216527"/>
                  <a:pt x="6007" y="328440"/>
                </a:cubicBezTo>
                <a:cubicBezTo>
                  <a:pt x="-13457" y="440353"/>
                  <a:pt x="20605" y="671476"/>
                  <a:pt x="20605" y="671476"/>
                </a:cubicBezTo>
              </a:path>
            </a:pathLst>
          </a:cu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012498" y="5410200"/>
            <a:ext cx="349720" cy="630178"/>
          </a:xfrm>
          <a:custGeom>
            <a:avLst/>
            <a:gdLst>
              <a:gd name="connsiteX0" fmla="*/ 0 w 255470"/>
              <a:gd name="connsiteY0" fmla="*/ 0 h 576594"/>
              <a:gd name="connsiteX1" fmla="*/ 138684 w 255470"/>
              <a:gd name="connsiteY1" fmla="*/ 372231 h 576594"/>
              <a:gd name="connsiteX2" fmla="*/ 255470 w 255470"/>
              <a:gd name="connsiteY2" fmla="*/ 576594 h 576594"/>
              <a:gd name="connsiteX0" fmla="*/ 0 w 240416"/>
              <a:gd name="connsiteY0" fmla="*/ 0 h 576594"/>
              <a:gd name="connsiteX1" fmla="*/ 123630 w 240416"/>
              <a:gd name="connsiteY1" fmla="*/ 372231 h 576594"/>
              <a:gd name="connsiteX2" fmla="*/ 240416 w 240416"/>
              <a:gd name="connsiteY2" fmla="*/ 576594 h 576594"/>
              <a:gd name="connsiteX0" fmla="*/ 0 w 240416"/>
              <a:gd name="connsiteY0" fmla="*/ 0 h 576594"/>
              <a:gd name="connsiteX1" fmla="*/ 123630 w 240416"/>
              <a:gd name="connsiteY1" fmla="*/ 372231 h 576594"/>
              <a:gd name="connsiteX2" fmla="*/ 240416 w 240416"/>
              <a:gd name="connsiteY2" fmla="*/ 576594 h 576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0416" h="576594">
                <a:moveTo>
                  <a:pt x="0" y="0"/>
                </a:moveTo>
                <a:cubicBezTo>
                  <a:pt x="32999" y="158100"/>
                  <a:pt x="83561" y="276132"/>
                  <a:pt x="123630" y="372231"/>
                </a:cubicBezTo>
                <a:cubicBezTo>
                  <a:pt x="163699" y="468330"/>
                  <a:pt x="240416" y="576594"/>
                  <a:pt x="240416" y="576594"/>
                </a:cubicBezTo>
              </a:path>
            </a:pathLst>
          </a:cu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 rot="20880716">
            <a:off x="1468350" y="6013847"/>
            <a:ext cx="717214" cy="273180"/>
          </a:xfrm>
          <a:custGeom>
            <a:avLst/>
            <a:gdLst>
              <a:gd name="connsiteX0" fmla="*/ 0 w 532837"/>
              <a:gd name="connsiteY0" fmla="*/ 0 h 299245"/>
              <a:gd name="connsiteX1" fmla="*/ 255470 w 532837"/>
              <a:gd name="connsiteY1" fmla="*/ 211661 h 299245"/>
              <a:gd name="connsiteX2" fmla="*/ 532837 w 532837"/>
              <a:gd name="connsiteY2" fmla="*/ 299245 h 299245"/>
              <a:gd name="connsiteX0" fmla="*/ 0 w 532837"/>
              <a:gd name="connsiteY0" fmla="*/ 0 h 299245"/>
              <a:gd name="connsiteX1" fmla="*/ 255470 w 532837"/>
              <a:gd name="connsiteY1" fmla="*/ 240856 h 299245"/>
              <a:gd name="connsiteX2" fmla="*/ 532837 w 532837"/>
              <a:gd name="connsiteY2" fmla="*/ 299245 h 299245"/>
              <a:gd name="connsiteX0" fmla="*/ 0 w 537381"/>
              <a:gd name="connsiteY0" fmla="*/ 0 h 273180"/>
              <a:gd name="connsiteX1" fmla="*/ 255470 w 537381"/>
              <a:gd name="connsiteY1" fmla="*/ 240856 h 273180"/>
              <a:gd name="connsiteX2" fmla="*/ 537381 w 537381"/>
              <a:gd name="connsiteY2" fmla="*/ 270687 h 273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7381" h="273180">
                <a:moveTo>
                  <a:pt x="0" y="0"/>
                </a:moveTo>
                <a:cubicBezTo>
                  <a:pt x="83332" y="80893"/>
                  <a:pt x="165907" y="195742"/>
                  <a:pt x="255470" y="240856"/>
                </a:cubicBezTo>
                <a:cubicBezTo>
                  <a:pt x="345034" y="285971"/>
                  <a:pt x="537381" y="270687"/>
                  <a:pt x="537381" y="270687"/>
                </a:cubicBezTo>
              </a:path>
            </a:pathLst>
          </a:cu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262733" y="5495888"/>
            <a:ext cx="364957" cy="686074"/>
          </a:xfrm>
          <a:custGeom>
            <a:avLst/>
            <a:gdLst>
              <a:gd name="connsiteX0" fmla="*/ 0 w 365528"/>
              <a:gd name="connsiteY0" fmla="*/ 686074 h 686074"/>
              <a:gd name="connsiteX1" fmla="*/ 313863 w 365528"/>
              <a:gd name="connsiteY1" fmla="*/ 416024 h 686074"/>
              <a:gd name="connsiteX2" fmla="*/ 364957 w 365528"/>
              <a:gd name="connsiteY2" fmla="*/ 0 h 686074"/>
              <a:gd name="connsiteX0" fmla="*/ 0 w 364957"/>
              <a:gd name="connsiteY0" fmla="*/ 686074 h 686074"/>
              <a:gd name="connsiteX1" fmla="*/ 284667 w 364957"/>
              <a:gd name="connsiteY1" fmla="*/ 416024 h 686074"/>
              <a:gd name="connsiteX2" fmla="*/ 364957 w 364957"/>
              <a:gd name="connsiteY2" fmla="*/ 0 h 68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4957" h="686074">
                <a:moveTo>
                  <a:pt x="0" y="686074"/>
                </a:moveTo>
                <a:cubicBezTo>
                  <a:pt x="126518" y="608222"/>
                  <a:pt x="223841" y="530370"/>
                  <a:pt x="284667" y="416024"/>
                </a:cubicBezTo>
                <a:cubicBezTo>
                  <a:pt x="345493" y="301678"/>
                  <a:pt x="364957" y="0"/>
                  <a:pt x="364957" y="0"/>
                </a:cubicBezTo>
              </a:path>
            </a:pathLst>
          </a:cu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416016" y="4780620"/>
            <a:ext cx="197077" cy="656879"/>
          </a:xfrm>
          <a:custGeom>
            <a:avLst/>
            <a:gdLst>
              <a:gd name="connsiteX0" fmla="*/ 197077 w 197077"/>
              <a:gd name="connsiteY0" fmla="*/ 656879 h 656879"/>
              <a:gd name="connsiteX1" fmla="*/ 138684 w 197077"/>
              <a:gd name="connsiteY1" fmla="*/ 313842 h 656879"/>
              <a:gd name="connsiteX2" fmla="*/ 0 w 197077"/>
              <a:gd name="connsiteY2" fmla="*/ 0 h 656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7077" h="656879">
                <a:moveTo>
                  <a:pt x="197077" y="656879"/>
                </a:moveTo>
                <a:cubicBezTo>
                  <a:pt x="184303" y="540100"/>
                  <a:pt x="171530" y="423322"/>
                  <a:pt x="138684" y="313842"/>
                </a:cubicBezTo>
                <a:cubicBezTo>
                  <a:pt x="105838" y="204362"/>
                  <a:pt x="0" y="0"/>
                  <a:pt x="0" y="0"/>
                </a:cubicBezTo>
              </a:path>
            </a:pathLst>
          </a:cu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459811" y="3846392"/>
            <a:ext cx="145983" cy="700671"/>
          </a:xfrm>
          <a:custGeom>
            <a:avLst/>
            <a:gdLst>
              <a:gd name="connsiteX0" fmla="*/ 0 w 145983"/>
              <a:gd name="connsiteY0" fmla="*/ 700671 h 700671"/>
              <a:gd name="connsiteX1" fmla="*/ 29196 w 145983"/>
              <a:gd name="connsiteY1" fmla="*/ 343037 h 700671"/>
              <a:gd name="connsiteX2" fmla="*/ 145983 w 145983"/>
              <a:gd name="connsiteY2" fmla="*/ 0 h 70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983" h="700671">
                <a:moveTo>
                  <a:pt x="0" y="700671"/>
                </a:moveTo>
                <a:cubicBezTo>
                  <a:pt x="2433" y="580243"/>
                  <a:pt x="4866" y="459815"/>
                  <a:pt x="29196" y="343037"/>
                </a:cubicBezTo>
                <a:cubicBezTo>
                  <a:pt x="53526" y="226259"/>
                  <a:pt x="145983" y="0"/>
                  <a:pt x="145983" y="0"/>
                </a:cubicBezTo>
              </a:path>
            </a:pathLst>
          </a:custGeom>
          <a:ln w="50800">
            <a:solidFill>
              <a:srgbClr val="1EBE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642288" y="3200401"/>
            <a:ext cx="405711" cy="536512"/>
          </a:xfrm>
          <a:custGeom>
            <a:avLst/>
            <a:gdLst>
              <a:gd name="connsiteX0" fmla="*/ 0 w 357658"/>
              <a:gd name="connsiteY0" fmla="*/ 503607 h 503607"/>
              <a:gd name="connsiteX1" fmla="*/ 204376 w 357658"/>
              <a:gd name="connsiteY1" fmla="*/ 211661 h 503607"/>
              <a:gd name="connsiteX2" fmla="*/ 357658 w 357658"/>
              <a:gd name="connsiteY2" fmla="*/ 0 h 503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658" h="503607">
                <a:moveTo>
                  <a:pt x="0" y="503607"/>
                </a:moveTo>
                <a:lnTo>
                  <a:pt x="204376" y="211661"/>
                </a:lnTo>
                <a:cubicBezTo>
                  <a:pt x="263986" y="127727"/>
                  <a:pt x="357658" y="0"/>
                  <a:pt x="357658" y="0"/>
                </a:cubicBezTo>
              </a:path>
            </a:pathLst>
          </a:custGeom>
          <a:ln w="50800">
            <a:solidFill>
              <a:srgbClr val="1EBE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3087537" y="2438400"/>
            <a:ext cx="570063" cy="692724"/>
          </a:xfrm>
          <a:custGeom>
            <a:avLst/>
            <a:gdLst>
              <a:gd name="connsiteX0" fmla="*/ 0 w 503641"/>
              <a:gd name="connsiteY0" fmla="*/ 598490 h 598490"/>
              <a:gd name="connsiteX1" fmla="*/ 335761 w 503641"/>
              <a:gd name="connsiteY1" fmla="*/ 175168 h 598490"/>
              <a:gd name="connsiteX2" fmla="*/ 503641 w 503641"/>
              <a:gd name="connsiteY2" fmla="*/ 0 h 598490"/>
              <a:gd name="connsiteX0" fmla="*/ 0 w 503641"/>
              <a:gd name="connsiteY0" fmla="*/ 598490 h 598490"/>
              <a:gd name="connsiteX1" fmla="*/ 348659 w 503641"/>
              <a:gd name="connsiteY1" fmla="*/ 194086 h 598490"/>
              <a:gd name="connsiteX2" fmla="*/ 503641 w 503641"/>
              <a:gd name="connsiteY2" fmla="*/ 0 h 59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3641" h="598490">
                <a:moveTo>
                  <a:pt x="0" y="598490"/>
                </a:moveTo>
                <a:cubicBezTo>
                  <a:pt x="125910" y="436703"/>
                  <a:pt x="264719" y="293834"/>
                  <a:pt x="348659" y="194086"/>
                </a:cubicBezTo>
                <a:cubicBezTo>
                  <a:pt x="432599" y="94338"/>
                  <a:pt x="503641" y="0"/>
                  <a:pt x="503641" y="0"/>
                </a:cubicBezTo>
              </a:path>
            </a:pathLst>
          </a:custGeom>
          <a:ln w="50800">
            <a:solidFill>
              <a:srgbClr val="1EBE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733800" y="1676400"/>
            <a:ext cx="570063" cy="692724"/>
          </a:xfrm>
          <a:custGeom>
            <a:avLst/>
            <a:gdLst>
              <a:gd name="connsiteX0" fmla="*/ 0 w 503641"/>
              <a:gd name="connsiteY0" fmla="*/ 598490 h 598490"/>
              <a:gd name="connsiteX1" fmla="*/ 335761 w 503641"/>
              <a:gd name="connsiteY1" fmla="*/ 175168 h 598490"/>
              <a:gd name="connsiteX2" fmla="*/ 503641 w 503641"/>
              <a:gd name="connsiteY2" fmla="*/ 0 h 598490"/>
              <a:gd name="connsiteX0" fmla="*/ 0 w 503641"/>
              <a:gd name="connsiteY0" fmla="*/ 598490 h 598490"/>
              <a:gd name="connsiteX1" fmla="*/ 348659 w 503641"/>
              <a:gd name="connsiteY1" fmla="*/ 194086 h 598490"/>
              <a:gd name="connsiteX2" fmla="*/ 503641 w 503641"/>
              <a:gd name="connsiteY2" fmla="*/ 0 h 59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3641" h="598490">
                <a:moveTo>
                  <a:pt x="0" y="598490"/>
                </a:moveTo>
                <a:cubicBezTo>
                  <a:pt x="125910" y="436703"/>
                  <a:pt x="264719" y="293834"/>
                  <a:pt x="348659" y="194086"/>
                </a:cubicBezTo>
                <a:cubicBezTo>
                  <a:pt x="432599" y="94338"/>
                  <a:pt x="503641" y="0"/>
                  <a:pt x="503641" y="0"/>
                </a:cubicBezTo>
              </a:path>
            </a:pathLst>
          </a:custGeom>
          <a:ln w="50800">
            <a:solidFill>
              <a:srgbClr val="1EBE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438400" y="3429000"/>
            <a:ext cx="228600" cy="228600"/>
          </a:xfrm>
          <a:prstGeom prst="ellipse">
            <a:avLst/>
          </a:prstGeom>
          <a:noFill/>
          <a:ln w="508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438400" y="3429000"/>
            <a:ext cx="228600" cy="228600"/>
          </a:xfrm>
          <a:prstGeom prst="ellipse">
            <a:avLst/>
          </a:prstGeom>
          <a:noFill/>
          <a:ln w="508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438400" y="3429000"/>
            <a:ext cx="228600" cy="228600"/>
          </a:xfrm>
          <a:prstGeom prst="ellipse">
            <a:avLst/>
          </a:prstGeom>
          <a:noFill/>
          <a:ln w="508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438400" y="3429000"/>
            <a:ext cx="228600" cy="228600"/>
          </a:xfrm>
          <a:prstGeom prst="ellipse">
            <a:avLst/>
          </a:prstGeom>
          <a:noFill/>
          <a:ln w="508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438400" y="3429000"/>
            <a:ext cx="228600" cy="228600"/>
          </a:xfrm>
          <a:prstGeom prst="ellipse">
            <a:avLst/>
          </a:prstGeom>
          <a:noFill/>
          <a:ln w="508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105400" y="4038600"/>
            <a:ext cx="457200" cy="304800"/>
          </a:xfrm>
          <a:prstGeom prst="rect">
            <a:avLst/>
          </a:prstGeom>
          <a:pattFill prst="ltVert">
            <a:fgClr>
              <a:prstClr val="black"/>
            </a:fgClr>
            <a:bgClr>
              <a:prstClr val="white"/>
            </a:bgClr>
          </a:patt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638800" y="4038600"/>
            <a:ext cx="457200" cy="304800"/>
          </a:xfrm>
          <a:prstGeom prst="rect">
            <a:avLst/>
          </a:prstGeom>
          <a:pattFill prst="ltVert">
            <a:fgClr>
              <a:prstClr val="black"/>
            </a:fgClr>
            <a:bgClr>
              <a:prstClr val="white"/>
            </a:bgClr>
          </a:patt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172200" y="4038600"/>
            <a:ext cx="457200" cy="304800"/>
          </a:xfrm>
          <a:prstGeom prst="rect">
            <a:avLst/>
          </a:prstGeom>
          <a:pattFill prst="ltVert">
            <a:fgClr>
              <a:prstClr val="black"/>
            </a:fgClr>
            <a:bgClr>
              <a:prstClr val="white"/>
            </a:bgClr>
          </a:patt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705600" y="4038600"/>
            <a:ext cx="457200" cy="304800"/>
          </a:xfrm>
          <a:prstGeom prst="rect">
            <a:avLst/>
          </a:prstGeom>
          <a:pattFill prst="ltVert">
            <a:fgClr>
              <a:prstClr val="black"/>
            </a:fgClr>
            <a:bgClr>
              <a:prstClr val="white"/>
            </a:bgClr>
          </a:patt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239000" y="4038600"/>
            <a:ext cx="457200" cy="304800"/>
          </a:xfrm>
          <a:prstGeom prst="rect">
            <a:avLst/>
          </a:prstGeom>
          <a:pattFill prst="ltVert">
            <a:fgClr>
              <a:prstClr val="black"/>
            </a:fgClr>
            <a:bgClr>
              <a:prstClr val="white"/>
            </a:bgClr>
          </a:patt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772400" y="4038600"/>
            <a:ext cx="457200" cy="304800"/>
          </a:xfrm>
          <a:prstGeom prst="rect">
            <a:avLst/>
          </a:prstGeom>
          <a:pattFill prst="ltVert">
            <a:fgClr>
              <a:prstClr val="black"/>
            </a:fgClr>
            <a:bgClr>
              <a:prstClr val="white"/>
            </a:bgClr>
          </a:patt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5029200" y="4343400"/>
            <a:ext cx="3581400" cy="0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029200" y="4495800"/>
            <a:ext cx="0" cy="1524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610600" y="4495800"/>
            <a:ext cx="0" cy="1524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5029200" y="4572000"/>
            <a:ext cx="3581400" cy="0"/>
          </a:xfrm>
          <a:prstGeom prst="line">
            <a:avLst/>
          </a:prstGeom>
          <a:ln w="12700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278297"/>
              </p:ext>
            </p:extLst>
          </p:nvPr>
        </p:nvGraphicFramePr>
        <p:xfrm>
          <a:off x="6019800" y="4648200"/>
          <a:ext cx="1905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" name="Equation" r:id="rId4" imgW="1905000" imgH="203200" progId="Equation.DSMT4">
                  <p:embed/>
                </p:oleObj>
              </mc:Choice>
              <mc:Fallback>
                <p:oleObj name="Equation" r:id="rId4" imgW="19050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19800" y="4648200"/>
                        <a:ext cx="19050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300993"/>
              </p:ext>
            </p:extLst>
          </p:nvPr>
        </p:nvGraphicFramePr>
        <p:xfrm>
          <a:off x="5257800" y="3581400"/>
          <a:ext cx="14859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Equation" r:id="rId6" imgW="1485900" imgH="203200" progId="Equation.DSMT4">
                  <p:embed/>
                </p:oleObj>
              </mc:Choice>
              <mc:Fallback>
                <p:oleObj name="Equation" r:id="rId6" imgW="14859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57800" y="3581400"/>
                        <a:ext cx="14859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2" name="Straight Connector 51"/>
          <p:cNvCxnSpPr/>
          <p:nvPr/>
        </p:nvCxnSpPr>
        <p:spPr>
          <a:xfrm>
            <a:off x="5638800" y="3810000"/>
            <a:ext cx="0" cy="1524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96000" y="3810000"/>
            <a:ext cx="0" cy="1524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5638800" y="3886200"/>
            <a:ext cx="457200" cy="0"/>
          </a:xfrm>
          <a:prstGeom prst="line">
            <a:avLst/>
          </a:prstGeom>
          <a:ln w="12700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010400" y="3352800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  <a:latin typeface="+mn-lt"/>
              </a:rPr>
              <a:t>~81 53 MHz bunches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7010400" y="3657600"/>
            <a:ext cx="15240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89199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  <p:bldP spid="7" grpId="0" animBg="1"/>
      <p:bldP spid="7" grpId="1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3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5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62937" cy="441325"/>
          </a:xfrm>
        </p:spPr>
        <p:txBody>
          <a:bodyPr/>
          <a:lstStyle/>
          <a:p>
            <a:r>
              <a:rPr lang="en-US" dirty="0" smtClean="0"/>
              <a:t>Controlling the Complex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" y="609601"/>
            <a:ext cx="8251825" cy="3352800"/>
          </a:xfrm>
        </p:spPr>
        <p:txBody>
          <a:bodyPr/>
          <a:lstStyle/>
          <a:p>
            <a:r>
              <a:rPr lang="en-US" sz="1600" dirty="0" smtClean="0"/>
              <a:t>The Booster resonant circuit sets a fundamental clock for the complex: 15 Hz</a:t>
            </a:r>
          </a:p>
          <a:p>
            <a:r>
              <a:rPr lang="en-US" sz="1600" dirty="0" smtClean="0"/>
              <a:t>Protons can be arbitrarily routed and handled at the level of one Booster “batch”</a:t>
            </a:r>
          </a:p>
          <a:p>
            <a:pPr lvl="1"/>
            <a:r>
              <a:rPr lang="en-US" sz="1400" dirty="0" smtClean="0"/>
              <a:t>Size controlled by length of </a:t>
            </a:r>
            <a:r>
              <a:rPr lang="en-US" sz="1400" dirty="0" err="1" smtClean="0"/>
              <a:t>linac</a:t>
            </a:r>
            <a:r>
              <a:rPr lang="en-US" sz="1400" dirty="0" smtClean="0"/>
              <a:t> injection</a:t>
            </a:r>
          </a:p>
          <a:p>
            <a:pPr lvl="2"/>
            <a:r>
              <a:rPr lang="en-US" sz="1400" dirty="0" smtClean="0"/>
              <a:t>1-15 “turns” ≈ 0.3-4.5x10</a:t>
            </a:r>
            <a:r>
              <a:rPr lang="en-US" sz="1400" baseline="30000" dirty="0" smtClean="0"/>
              <a:t>12 </a:t>
            </a:r>
            <a:r>
              <a:rPr lang="en-US" sz="1400" dirty="0" smtClean="0"/>
              <a:t>protons</a:t>
            </a:r>
          </a:p>
          <a:p>
            <a:pPr lvl="2"/>
            <a:r>
              <a:rPr lang="en-US" sz="1400" dirty="0" smtClean="0"/>
              <a:t>1.6 </a:t>
            </a:r>
            <a:r>
              <a:rPr lang="en-US" sz="1400" dirty="0" err="1" smtClean="0">
                <a:latin typeface="Symbol" charset="2"/>
                <a:cs typeface="Symbol" charset="2"/>
              </a:rPr>
              <a:t>m</a:t>
            </a:r>
            <a:r>
              <a:rPr lang="en-US" sz="1400" dirty="0" err="1" smtClean="0">
                <a:cs typeface="Symbol" charset="2"/>
              </a:rPr>
              <a:t>sec</a:t>
            </a:r>
            <a:r>
              <a:rPr lang="en-US" sz="1400" dirty="0" smtClean="0">
                <a:cs typeface="Symbol" charset="2"/>
              </a:rPr>
              <a:t> train of 53 MHz bunches.</a:t>
            </a:r>
            <a:endParaRPr lang="en-US" sz="1400" dirty="0" smtClean="0"/>
          </a:p>
          <a:p>
            <a:pPr lvl="1"/>
            <a:r>
              <a:rPr lang="en-US" sz="1400" dirty="0" smtClean="0"/>
              <a:t>Smaller or shorter extractions can be made by phasing the extraction and dump kickers to extract a partial batch</a:t>
            </a:r>
          </a:p>
          <a:p>
            <a:pPr lvl="2"/>
            <a:r>
              <a:rPr lang="en-US" sz="1400" dirty="0" smtClean="0"/>
              <a:t>Very wasteful: historically used for loading </a:t>
            </a:r>
            <a:r>
              <a:rPr lang="en-US" sz="1400" dirty="0" err="1" smtClean="0"/>
              <a:t>Tevatron</a:t>
            </a:r>
            <a:r>
              <a:rPr lang="en-US" sz="1400" dirty="0" smtClean="0"/>
              <a:t> protons</a:t>
            </a:r>
          </a:p>
          <a:p>
            <a:r>
              <a:rPr lang="en-US" sz="1800" dirty="0" smtClean="0"/>
              <a:t>Each machine handles protons based on a two digit hexadecimal “Event Reset”, produced by the Time Line Generator</a:t>
            </a:r>
          </a:p>
          <a:p>
            <a:pPr lvl="1"/>
            <a:r>
              <a:rPr lang="en-US" sz="1400" dirty="0" smtClean="0"/>
              <a:t>Generally </a:t>
            </a:r>
            <a:r>
              <a:rPr lang="en-US" sz="1400" dirty="0" err="1" smtClean="0"/>
              <a:t>Linac</a:t>
            </a:r>
            <a:r>
              <a:rPr lang="en-US" sz="1400" dirty="0" smtClean="0"/>
              <a:t>: $01-$0F, Booster: $10-$1F, Main Injector: $20-$2F, Switchyard: $30-$3F, </a:t>
            </a:r>
            <a:r>
              <a:rPr lang="en-US" sz="1400" dirty="0" err="1" smtClean="0"/>
              <a:t>etc</a:t>
            </a:r>
            <a:endParaRPr lang="en-US" sz="1400" dirty="0" smtClean="0"/>
          </a:p>
          <a:p>
            <a:pPr lvl="1"/>
            <a:endParaRPr lang="en-US" sz="1400" dirty="0"/>
          </a:p>
          <a:p>
            <a:r>
              <a:rPr lang="en-US" sz="1800" dirty="0" smtClean="0"/>
              <a:t>Examples</a:t>
            </a:r>
          </a:p>
          <a:p>
            <a:pPr lvl="1"/>
            <a:r>
              <a:rPr lang="en-US" sz="1400" dirty="0" err="1" smtClean="0"/>
              <a:t>Linac</a:t>
            </a:r>
            <a:r>
              <a:rPr lang="en-US" sz="1400" dirty="0" smtClean="0"/>
              <a:t> studies:  $0A</a:t>
            </a:r>
          </a:p>
          <a:p>
            <a:pPr lvl="1"/>
            <a:r>
              <a:rPr lang="en-US" sz="1400" dirty="0" err="1" smtClean="0"/>
              <a:t>MiniBooNE</a:t>
            </a:r>
            <a:r>
              <a:rPr lang="en-US" sz="1400" dirty="0" smtClean="0"/>
              <a:t>:  $0F</a:t>
            </a:r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400" dirty="0" smtClean="0">
                <a:ea typeface="Wingdings"/>
                <a:cs typeface="Wingdings"/>
                <a:sym typeface="Wingdings"/>
              </a:rPr>
              <a:t>$1D</a:t>
            </a:r>
          </a:p>
          <a:p>
            <a:pPr lvl="1"/>
            <a:r>
              <a:rPr lang="en-US" sz="1400" dirty="0" err="1" smtClean="0">
                <a:ea typeface="Wingdings"/>
                <a:cs typeface="Wingdings"/>
                <a:sym typeface="Wingdings"/>
              </a:rPr>
              <a:t>NuMI</a:t>
            </a:r>
            <a:r>
              <a:rPr lang="en-US" sz="1400" dirty="0" smtClean="0">
                <a:ea typeface="Wingdings"/>
                <a:cs typeface="Wingdings"/>
                <a:sym typeface="Wingdings"/>
              </a:rPr>
              <a:t>: $0F</a:t>
            </a:r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400" dirty="0" smtClean="0">
                <a:ea typeface="Wingdings"/>
                <a:cs typeface="Wingdings"/>
                <a:sym typeface="Wingdings"/>
              </a:rPr>
              <a:t>$17</a:t>
            </a:r>
            <a:r>
              <a:rPr lang="en-US" sz="14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400" dirty="0" smtClean="0">
                <a:ea typeface="Wingdings"/>
                <a:cs typeface="Wingdings"/>
                <a:sym typeface="Wingdings"/>
              </a:rPr>
              <a:t>$23</a:t>
            </a:r>
          </a:p>
          <a:p>
            <a:pPr lvl="1"/>
            <a:r>
              <a:rPr lang="en-US" sz="1400" dirty="0" smtClean="0">
                <a:ea typeface="Wingdings"/>
                <a:cs typeface="Wingdings"/>
                <a:sym typeface="Wingdings"/>
              </a:rPr>
              <a:t>Can have multiple clock types in a cycle to control different parts of, </a:t>
            </a:r>
            <a:r>
              <a:rPr lang="en-US" sz="1400" dirty="0" err="1" smtClean="0">
                <a:ea typeface="Wingdings"/>
                <a:cs typeface="Wingdings"/>
                <a:sym typeface="Wingdings"/>
              </a:rPr>
              <a:t>eg</a:t>
            </a:r>
            <a:r>
              <a:rPr lang="en-US" sz="1400" dirty="0" smtClean="0">
                <a:ea typeface="Wingdings"/>
                <a:cs typeface="Wingdings"/>
                <a:sym typeface="Wingdings"/>
              </a:rPr>
              <a:t>, Main Injector Ramp</a:t>
            </a:r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Fermilab Accelerator Complex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4497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7086600" cy="423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Demands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181600"/>
            <a:ext cx="8251825" cy="685800"/>
          </a:xfrm>
        </p:spPr>
        <p:txBody>
          <a:bodyPr/>
          <a:lstStyle/>
          <a:p>
            <a:r>
              <a:rPr lang="en-US" sz="1800" dirty="0" smtClean="0"/>
              <a:t>Slow extraction experiments take a tiny fraction of the protons, but take a significant fraction of the timeline from other experiments</a:t>
            </a:r>
          </a:p>
          <a:p>
            <a:pPr lvl="1"/>
            <a:r>
              <a:rPr lang="en-US" sz="1400" dirty="0" err="1" smtClean="0"/>
              <a:t>SeaQuest</a:t>
            </a:r>
            <a:r>
              <a:rPr lang="en-US" sz="1400" dirty="0" smtClean="0"/>
              <a:t> uses about .4% of the protons </a:t>
            </a:r>
            <a:r>
              <a:rPr lang="en-US" sz="1400" dirty="0" err="1" smtClean="0"/>
              <a:t>NuMI</a:t>
            </a:r>
            <a:r>
              <a:rPr lang="en-US" sz="1400" dirty="0" smtClean="0"/>
              <a:t> does, but results in a 3.3% reduction in the protons to </a:t>
            </a:r>
            <a:r>
              <a:rPr lang="en-US" sz="1400" dirty="0" err="1" smtClean="0"/>
              <a:t>NuMI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Fermilab Accelerator Complex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00800" y="228600"/>
            <a:ext cx="2555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FF0000"/>
                </a:solidFill>
              </a:rPr>
              <a:t>~80kW @ 8 </a:t>
            </a:r>
            <a:r>
              <a:rPr lang="en-US" sz="2000" dirty="0" err="1" smtClean="0">
                <a:solidFill>
                  <a:srgbClr val="FF0000"/>
                </a:solidFill>
              </a:rPr>
              <a:t>GeV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620000" y="685800"/>
            <a:ext cx="204537" cy="1016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480417"/>
      </p:ext>
    </p:extLst>
  </p:cSld>
  <p:clrMapOvr>
    <a:masterClrMapping/>
  </p:clrMapOvr>
  <p:transition xmlns:p14="http://schemas.microsoft.com/office/powerpoint/2010/main" advTm="34138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0"/>
            <a:ext cx="8371114" cy="507274"/>
          </a:xfrm>
        </p:spPr>
        <p:txBody>
          <a:bodyPr/>
          <a:lstStyle/>
          <a:p>
            <a:r>
              <a:rPr lang="en-US" dirty="0" smtClean="0"/>
              <a:t>What Was Weston?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Fermilab Accelerator Complex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14655-DFE5-45AD-AEB7-B6324F535D8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0882" t="18503" r="23633" b="9713"/>
          <a:stretch/>
        </p:blipFill>
        <p:spPr>
          <a:xfrm>
            <a:off x="4648200" y="3200400"/>
            <a:ext cx="1730935" cy="1668452"/>
          </a:xfrm>
          <a:prstGeom prst="rect">
            <a:avLst/>
          </a:prstGeom>
        </p:spPr>
      </p:pic>
      <p:pic>
        <p:nvPicPr>
          <p:cNvPr id="12" name="Picture 11" descr="Westi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3429000" cy="37657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t="14048" b="19836"/>
          <a:stretch/>
        </p:blipFill>
        <p:spPr>
          <a:xfrm>
            <a:off x="5105400" y="4876800"/>
            <a:ext cx="3505200" cy="17496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3124200"/>
            <a:ext cx="2409825" cy="1752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t="12600"/>
          <a:stretch/>
        </p:blipFill>
        <p:spPr>
          <a:xfrm>
            <a:off x="990600" y="4398454"/>
            <a:ext cx="3362164" cy="22039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4343400"/>
            <a:ext cx="1447800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Note round thing in middle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524000" y="2209800"/>
            <a:ext cx="838200" cy="2057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905000" y="4648200"/>
            <a:ext cx="12192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7"/>
          <p:cNvSpPr>
            <a:spLocks noGrp="1"/>
          </p:cNvSpPr>
          <p:nvPr>
            <p:ph sz="half" idx="2"/>
          </p:nvPr>
        </p:nvSpPr>
        <p:spPr>
          <a:xfrm>
            <a:off x="4419600" y="76200"/>
            <a:ext cx="4648200" cy="3048000"/>
          </a:xfrm>
        </p:spPr>
        <p:txBody>
          <a:bodyPr/>
          <a:lstStyle/>
          <a:p>
            <a:r>
              <a:rPr lang="en-US" sz="1200" dirty="0" smtClean="0"/>
              <a:t>In 1964, developer William Riley began construction of Weston, IL, a planned community with houses, apartments, parks, churches, and shopping centers.</a:t>
            </a:r>
          </a:p>
          <a:p>
            <a:r>
              <a:rPr lang="en-US" sz="1200" dirty="0" smtClean="0"/>
              <a:t>The development went bankrupt less than a year later, after the completion of only a small portion.</a:t>
            </a:r>
          </a:p>
          <a:p>
            <a:r>
              <a:rPr lang="en-US" sz="1200" dirty="0" smtClean="0"/>
              <a:t>Local politicians convinced the state to propose the site for to the AEC for the new National Accelerator Lab </a:t>
            </a:r>
          </a:p>
          <a:p>
            <a:pPr lvl="1"/>
            <a:r>
              <a:rPr lang="en-US" sz="1100" dirty="0" smtClean="0"/>
              <a:t>Residents did not realize they would have to move!</a:t>
            </a:r>
          </a:p>
          <a:p>
            <a:r>
              <a:rPr lang="en-US" sz="1200" dirty="0" smtClean="0"/>
              <a:t>In 1996, Weston site was chosen out of 126 proposals with over 200 sites.</a:t>
            </a:r>
          </a:p>
          <a:p>
            <a:r>
              <a:rPr lang="en-US" sz="1200" dirty="0" smtClean="0"/>
              <a:t>The small completed part became the Fermilab Village.</a:t>
            </a:r>
          </a:p>
          <a:p>
            <a:r>
              <a:rPr lang="en-US" sz="1200" dirty="0" smtClean="0"/>
              <a:t>Since it was the 60s, the mob had of course been involved. Faced with bankruptcy and threats, Riley testified against them and subsequently disappeared into witness protection.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5662340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Ring: First Separated Function Synchrotron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Fermilab Accelerator Complex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609600"/>
            <a:ext cx="7772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Strong focusing was originally implemented by building magnets with non-parallel pole faces to introduce a linear magnetic gradient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43" b="16081"/>
          <a:stretch/>
        </p:blipFill>
        <p:spPr>
          <a:xfrm>
            <a:off x="685800" y="1371600"/>
            <a:ext cx="2488225" cy="194779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700152"/>
              </p:ext>
            </p:extLst>
          </p:nvPr>
        </p:nvGraphicFramePr>
        <p:xfrm>
          <a:off x="3429000" y="1676400"/>
          <a:ext cx="1905000" cy="662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Equation" r:id="rId4" imgW="1152000" imgH="393120" progId="Equation.DSMT4">
                  <p:embed/>
                </p:oleObj>
              </mc:Choice>
              <mc:Fallback>
                <p:oleObj name="Equation" r:id="rId4" imgW="1152000" imgH="393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676400"/>
                        <a:ext cx="1905000" cy="6626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H="1">
            <a:off x="1954826" y="2057400"/>
            <a:ext cx="1474174" cy="304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2880" y="3299045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CERN PS (1959, 29 </a:t>
            </a:r>
            <a:r>
              <a:rPr lang="en-US" sz="14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  <p:pic>
        <p:nvPicPr>
          <p:cNvPr id="13" name="Picture 3" descr="quadlen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14478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77" b="12045"/>
          <a:stretch/>
        </p:blipFill>
        <p:spPr>
          <a:xfrm>
            <a:off x="5867400" y="1447800"/>
            <a:ext cx="926408" cy="109969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410200" y="17526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858000" y="17526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+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867400" y="2514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dipole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620000" y="25146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quadrupole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50228" y="3619570"/>
            <a:ext cx="86282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Later synchrotrons were built with physically separate dipole and quadrupole magnets. </a:t>
            </a:r>
            <a:br>
              <a:rPr lang="en-US" sz="1600" dirty="0" smtClean="0">
                <a:solidFill>
                  <a:srgbClr val="C00000"/>
                </a:solidFill>
                <a:latin typeface="+mn-lt"/>
              </a:rPr>
            </a:b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The first “separated function” synchrotron was the Fermilab Main Ring (1972, 400 </a:t>
            </a:r>
            <a:r>
              <a:rPr lang="en-US" sz="16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620" y="4320580"/>
            <a:ext cx="3621985" cy="160594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80757" y="4462344"/>
            <a:ext cx="1012417" cy="99897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4" t="8634" r="13946" b="8165"/>
          <a:stretch/>
        </p:blipFill>
        <p:spPr>
          <a:xfrm>
            <a:off x="4965948" y="4562481"/>
            <a:ext cx="752620" cy="8336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2077" y="4444668"/>
            <a:ext cx="1048293" cy="1036104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114879" y="4720434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=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592517" y="4727153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+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924469" y="5455556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dipole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132763" y="5455557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quadrupole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602249" y="546685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Fermilab</a:t>
            </a:r>
          </a:p>
        </p:txBody>
      </p:sp>
    </p:spTree>
    <p:extLst>
      <p:ext uri="{BB962C8B-B14F-4D97-AF65-F5344CB8AC3E}">
        <p14:creationId xmlns:p14="http://schemas.microsoft.com/office/powerpoint/2010/main" val="96931068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Tevatron: First Superconducting Synchrotron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35399" y="779055"/>
            <a:ext cx="4608601" cy="5179106"/>
          </a:xfrm>
        </p:spPr>
        <p:txBody>
          <a:bodyPr/>
          <a:lstStyle/>
          <a:p>
            <a:r>
              <a:rPr lang="en-US" sz="1600" dirty="0" smtClean="0"/>
              <a:t>From the beginning, Wilson was making plans for a superconducting ring to share the tunnel with the Main Ring</a:t>
            </a:r>
          </a:p>
          <a:p>
            <a:pPr lvl="1"/>
            <a:r>
              <a:rPr lang="en-US" sz="1600" dirty="0" smtClean="0"/>
              <a:t>Dubbed “Saver </a:t>
            </a:r>
            <a:r>
              <a:rPr lang="en-US" sz="1600" dirty="0" err="1" smtClean="0"/>
              <a:t>Doubler</a:t>
            </a:r>
            <a:r>
              <a:rPr lang="en-US" sz="1600" dirty="0" smtClean="0"/>
              <a:t>” </a:t>
            </a:r>
            <a:r>
              <a:rPr lang="en-US" sz="1600" dirty="0" smtClean="0">
                <a:solidFill>
                  <a:srgbClr val="FF0000"/>
                </a:solidFill>
              </a:rPr>
              <a:t>(later “Tevatron”)</a:t>
            </a:r>
            <a:endParaRPr lang="en-US" sz="1600" dirty="0" smtClean="0"/>
          </a:p>
          <a:p>
            <a:r>
              <a:rPr lang="en-US" sz="1600" dirty="0" smtClean="0"/>
              <a:t>1982 – Magnet installation complete</a:t>
            </a:r>
          </a:p>
          <a:p>
            <a:r>
              <a:rPr lang="en-US" sz="1600" dirty="0" smtClean="0"/>
              <a:t>1985 – First proton-antiproton collisions observed at CDF (1.6 TeV </a:t>
            </a:r>
            <a:r>
              <a:rPr lang="en-US" sz="1600" dirty="0" err="1" smtClean="0"/>
              <a:t>CoM</a:t>
            </a:r>
            <a:r>
              <a:rPr lang="en-US" sz="1600" dirty="0" smtClean="0"/>
              <a:t>). Most powerful accelerator in the world for the next quarter century</a:t>
            </a:r>
          </a:p>
          <a:p>
            <a:pPr lvl="1"/>
            <a:r>
              <a:rPr lang="en-US" sz="1200" dirty="0" smtClean="0"/>
              <a:t>Alternated collider and fixed target program.</a:t>
            </a:r>
            <a:endParaRPr lang="en-US" sz="1100" dirty="0" smtClean="0"/>
          </a:p>
          <a:p>
            <a:r>
              <a:rPr lang="en-US" sz="1600" dirty="0" smtClean="0"/>
              <a:t>1995 – Top quark discovery</a:t>
            </a:r>
          </a:p>
          <a:p>
            <a:r>
              <a:rPr lang="en-US" sz="1600" dirty="0" smtClean="0"/>
              <a:t>Late 1990’s – major upgrades to increase luminosity, including separate ring </a:t>
            </a:r>
            <a:br>
              <a:rPr lang="en-US" sz="1600" dirty="0" smtClean="0"/>
            </a:br>
            <a:r>
              <a:rPr lang="en-US" sz="1600" dirty="0" smtClean="0"/>
              <a:t>(Main Injector) to replace Main Ring</a:t>
            </a:r>
          </a:p>
          <a:p>
            <a:pPr lvl="1"/>
            <a:r>
              <a:rPr lang="en-US" sz="1200" dirty="0" smtClean="0"/>
              <a:t>Also removed extraction hardware to eliminate Tevatron fixed target program.</a:t>
            </a:r>
          </a:p>
          <a:p>
            <a:r>
              <a:rPr lang="en-US" sz="1600" dirty="0" smtClean="0"/>
              <a:t>1999 – Tevatron Energy reaches 1.96TeV </a:t>
            </a:r>
            <a:r>
              <a:rPr lang="en-US" sz="1600" dirty="0" err="1" smtClean="0"/>
              <a:t>CoM</a:t>
            </a:r>
            <a:r>
              <a:rPr lang="en-US" sz="1600" dirty="0" smtClean="0"/>
              <a:t> energy</a:t>
            </a:r>
          </a:p>
          <a:p>
            <a:r>
              <a:rPr lang="en-US" sz="1600" dirty="0" smtClean="0"/>
              <a:t>2011 – Tevatron shut down after successful LHC startup</a:t>
            </a:r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922963" y="1739900"/>
            <a:ext cx="3090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pic>
        <p:nvPicPr>
          <p:cNvPr id="9" name="Picture 8" descr="tev_tunn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8310" y="3659430"/>
            <a:ext cx="3133462" cy="2496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21320" y="3851455"/>
            <a:ext cx="138258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/>
              <a:t>Main Ring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920585" y="5694895"/>
            <a:ext cx="11521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Tevatron</a:t>
            </a:r>
            <a:endParaRPr lang="en-US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1883650" y="4350720"/>
            <a:ext cx="614480" cy="3840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2536536" y="5464465"/>
            <a:ext cx="422455" cy="23043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AE464-6553-4A35-8200-5213FB04190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Fermilab Accelerator Complex</a:t>
            </a:r>
            <a:endParaRPr lang="en-US"/>
          </a:p>
        </p:txBody>
      </p:sp>
      <p:pic>
        <p:nvPicPr>
          <p:cNvPr id="405506" name="Picture 2" descr="http://www.torrocpost.com/wp-content/uploads/fermi-acceleratorcomple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665" y="1047889"/>
            <a:ext cx="3931120" cy="1958655"/>
          </a:xfrm>
          <a:prstGeom prst="rect">
            <a:avLst/>
          </a:prstGeom>
          <a:noFill/>
        </p:spPr>
      </p:pic>
      <p:sp>
        <p:nvSpPr>
          <p:cNvPr id="18" name="Freeform 17"/>
          <p:cNvSpPr/>
          <p:nvPr/>
        </p:nvSpPr>
        <p:spPr>
          <a:xfrm>
            <a:off x="3035800" y="2929735"/>
            <a:ext cx="352522" cy="822036"/>
          </a:xfrm>
          <a:custGeom>
            <a:avLst/>
            <a:gdLst>
              <a:gd name="connsiteX0" fmla="*/ 0 w 352522"/>
              <a:gd name="connsiteY0" fmla="*/ 0 h 822036"/>
              <a:gd name="connsiteX1" fmla="*/ 350982 w 352522"/>
              <a:gd name="connsiteY1" fmla="*/ 443345 h 822036"/>
              <a:gd name="connsiteX2" fmla="*/ 9237 w 352522"/>
              <a:gd name="connsiteY2" fmla="*/ 822036 h 82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2" h="822036">
                <a:moveTo>
                  <a:pt x="0" y="0"/>
                </a:moveTo>
                <a:cubicBezTo>
                  <a:pt x="174721" y="153169"/>
                  <a:pt x="349443" y="306339"/>
                  <a:pt x="350982" y="443345"/>
                </a:cubicBezTo>
                <a:cubicBezTo>
                  <a:pt x="352522" y="580351"/>
                  <a:pt x="64655" y="760460"/>
                  <a:pt x="9237" y="822036"/>
                </a:cubicBezTo>
              </a:path>
            </a:pathLst>
          </a:cu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1009442" y="2157436"/>
            <a:ext cx="3842393" cy="2572640"/>
          </a:xfrm>
          <a:custGeom>
            <a:avLst/>
            <a:gdLst>
              <a:gd name="connsiteX0" fmla="*/ 3842393 w 3842393"/>
              <a:gd name="connsiteY0" fmla="*/ 2572640 h 2572640"/>
              <a:gd name="connsiteX1" fmla="*/ 3272547 w 3842393"/>
              <a:gd name="connsiteY1" fmla="*/ 1970186 h 2572640"/>
              <a:gd name="connsiteX2" fmla="*/ 2946920 w 3842393"/>
              <a:gd name="connsiteY2" fmla="*/ 1229331 h 2572640"/>
              <a:gd name="connsiteX3" fmla="*/ 521003 w 3842393"/>
              <a:gd name="connsiteY3" fmla="*/ 1082788 h 2572640"/>
              <a:gd name="connsiteX4" fmla="*/ 0 w 3842393"/>
              <a:gd name="connsiteY4" fmla="*/ 0 h 25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42393" h="2572640">
                <a:moveTo>
                  <a:pt x="3842393" y="2572640"/>
                </a:moveTo>
                <a:cubicBezTo>
                  <a:pt x="3632092" y="2383355"/>
                  <a:pt x="3421792" y="2194071"/>
                  <a:pt x="3272547" y="1970186"/>
                </a:cubicBezTo>
                <a:cubicBezTo>
                  <a:pt x="3123302" y="1746301"/>
                  <a:pt x="3405511" y="1377231"/>
                  <a:pt x="2946920" y="1229331"/>
                </a:cubicBezTo>
                <a:cubicBezTo>
                  <a:pt x="2488329" y="1081431"/>
                  <a:pt x="1012156" y="1287676"/>
                  <a:pt x="521003" y="1082788"/>
                </a:cubicBezTo>
                <a:cubicBezTo>
                  <a:pt x="29850" y="877899"/>
                  <a:pt x="0" y="0"/>
                  <a:pt x="0" y="0"/>
                </a:cubicBezTo>
              </a:path>
            </a:pathLst>
          </a:cu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7982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Fermilab Firsts and Records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8251825" cy="5553075"/>
          </a:xfrm>
        </p:spPr>
        <p:txBody>
          <a:bodyPr/>
          <a:lstStyle/>
          <a:p>
            <a:r>
              <a:rPr lang="en-US" sz="1800" dirty="0" smtClean="0"/>
              <a:t>Firsts:</a:t>
            </a:r>
          </a:p>
          <a:p>
            <a:pPr lvl="1"/>
            <a:r>
              <a:rPr lang="en-US" sz="1400" dirty="0" smtClean="0"/>
              <a:t>First separated function synchrotron:</a:t>
            </a:r>
          </a:p>
          <a:p>
            <a:pPr lvl="2"/>
            <a:r>
              <a:rPr lang="en-US" sz="1600" dirty="0" smtClean="0"/>
              <a:t>Main Ring, 1972</a:t>
            </a:r>
          </a:p>
          <a:p>
            <a:pPr lvl="1"/>
            <a:r>
              <a:rPr lang="en-US" sz="1400" dirty="0" smtClean="0"/>
              <a:t>First superconducting synchrotron/collider</a:t>
            </a:r>
          </a:p>
          <a:p>
            <a:pPr lvl="2"/>
            <a:r>
              <a:rPr lang="en-US" sz="1600" dirty="0" smtClean="0"/>
              <a:t>Tevatron, 1983 (first collisions in 1986)</a:t>
            </a:r>
          </a:p>
          <a:p>
            <a:pPr lvl="1"/>
            <a:r>
              <a:rPr lang="en-US" sz="1400" dirty="0" smtClean="0"/>
              <a:t>First permanent magnet storage ring</a:t>
            </a:r>
          </a:p>
          <a:p>
            <a:pPr lvl="2"/>
            <a:r>
              <a:rPr lang="en-US" sz="1400" dirty="0" smtClean="0"/>
              <a:t>Recycler, 2000</a:t>
            </a:r>
          </a:p>
          <a:p>
            <a:r>
              <a:rPr lang="en-US" sz="1800" dirty="0" smtClean="0"/>
              <a:t>Records:</a:t>
            </a:r>
          </a:p>
          <a:p>
            <a:pPr lvl="1"/>
            <a:r>
              <a:rPr lang="en-US" sz="1400" dirty="0" smtClean="0"/>
              <a:t>Highest energy proton beam</a:t>
            </a:r>
          </a:p>
          <a:p>
            <a:pPr lvl="2"/>
            <a:r>
              <a:rPr lang="en-US" sz="1600" dirty="0" smtClean="0"/>
              <a:t>Main Ring, 1972 (breaks AGS record)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/>
              <a:t>1983 (broken by Tevatron)</a:t>
            </a:r>
          </a:p>
          <a:p>
            <a:pPr lvl="2"/>
            <a:r>
              <a:rPr lang="en-US" sz="1600" dirty="0" smtClean="0"/>
              <a:t>Tevatron, 1983-2008 (broken by LHC)</a:t>
            </a:r>
          </a:p>
          <a:p>
            <a:pPr lvl="1"/>
            <a:r>
              <a:rPr lang="en-US" sz="1400" dirty="0" smtClean="0"/>
              <a:t>Highest energy hadron collider</a:t>
            </a:r>
          </a:p>
          <a:p>
            <a:pPr lvl="2"/>
            <a:r>
              <a:rPr lang="en-US" sz="1600" dirty="0" smtClean="0"/>
              <a:t>Tevatron, 1986 (breaks </a:t>
            </a:r>
            <a:r>
              <a:rPr lang="en-US" sz="1600" dirty="0" err="1" smtClean="0"/>
              <a:t>SppS</a:t>
            </a:r>
            <a:r>
              <a:rPr lang="en-US" sz="1600" dirty="0" smtClean="0"/>
              <a:t> record)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/>
              <a:t>2009 (broken by LHC)</a:t>
            </a:r>
          </a:p>
          <a:p>
            <a:pPr lvl="1"/>
            <a:r>
              <a:rPr lang="en-US" sz="1400" dirty="0"/>
              <a:t>Highest hadronic luminosity</a:t>
            </a:r>
          </a:p>
          <a:p>
            <a:pPr lvl="2"/>
            <a:r>
              <a:rPr lang="en-US" sz="1600" dirty="0"/>
              <a:t>Tevatron, 2005 (broke ISR *p-p* record!) </a:t>
            </a:r>
            <a:r>
              <a:rPr lang="en-US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/>
              <a:t> 2011 (broken by LHC</a:t>
            </a:r>
            <a:r>
              <a:rPr lang="en-US" sz="1600" dirty="0" smtClean="0"/>
              <a:t>)</a:t>
            </a:r>
            <a:endParaRPr lang="en-US" dirty="0"/>
          </a:p>
          <a:p>
            <a:pPr lvl="1"/>
            <a:r>
              <a:rPr lang="en-US" sz="1400" dirty="0" smtClean="0"/>
              <a:t> Highest energy p-</a:t>
            </a:r>
            <a:r>
              <a:rPr lang="en-US" sz="1400" dirty="0" err="1" smtClean="0"/>
              <a:t>pbar</a:t>
            </a:r>
            <a:r>
              <a:rPr lang="en-US" sz="1400" dirty="0" smtClean="0"/>
              <a:t> collider</a:t>
            </a:r>
          </a:p>
          <a:p>
            <a:pPr lvl="2"/>
            <a:r>
              <a:rPr lang="en-US" sz="1600" dirty="0" smtClean="0"/>
              <a:t>Tevatron, 1986 (breaks </a:t>
            </a:r>
            <a:r>
              <a:rPr lang="en-US" sz="1600" dirty="0" err="1" smtClean="0"/>
              <a:t>SppS</a:t>
            </a:r>
            <a:r>
              <a:rPr lang="en-US" sz="1600" dirty="0" smtClean="0"/>
              <a:t> record)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/>
              <a:t> present</a:t>
            </a:r>
          </a:p>
          <a:p>
            <a:pPr lvl="1"/>
            <a:r>
              <a:rPr lang="en-US" sz="1400" dirty="0" smtClean="0"/>
              <a:t>Highest p-</a:t>
            </a:r>
            <a:r>
              <a:rPr lang="en-US" sz="1400" dirty="0" err="1" smtClean="0"/>
              <a:t>pbar</a:t>
            </a:r>
            <a:r>
              <a:rPr lang="en-US" sz="1400" dirty="0" smtClean="0"/>
              <a:t> luminosity</a:t>
            </a:r>
          </a:p>
          <a:p>
            <a:pPr lvl="2"/>
            <a:r>
              <a:rPr lang="en-US" sz="1600" dirty="0" smtClean="0"/>
              <a:t>Tevatron, 1992 (broke </a:t>
            </a:r>
            <a:r>
              <a:rPr lang="en-US" sz="1600" dirty="0" err="1" smtClean="0"/>
              <a:t>SppS</a:t>
            </a:r>
            <a:r>
              <a:rPr lang="en-US" sz="1600" dirty="0" smtClean="0"/>
              <a:t> record)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/>
              <a:t> present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Fermilab Accelerator Complex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8845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Fermilab Accelerator Complex Today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LHC takes over the Energy Frontier, Fermilab focuses on intensity-based physics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Fermilab Accelerator Complex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441" y="2485557"/>
            <a:ext cx="7493256" cy="35268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99044" y="24968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/</a:t>
            </a:r>
            <a:r>
              <a:rPr lang="en-US" sz="1600" dirty="0" smtClean="0">
                <a:latin typeface="+mn-lt"/>
              </a:rPr>
              <a:t>No</a:t>
            </a:r>
            <a:r>
              <a:rPr lang="el-GR" sz="1600" dirty="0" smtClean="0">
                <a:latin typeface="+mn-lt"/>
              </a:rPr>
              <a:t>ν</a:t>
            </a:r>
            <a:r>
              <a:rPr lang="en-US" sz="1600" dirty="0" smtClean="0">
                <a:latin typeface="+mn-lt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00861" y="322764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/</a:t>
            </a:r>
            <a:r>
              <a:rPr lang="en-US" sz="1600" dirty="0" smtClean="0">
                <a:latin typeface="+mn-lt"/>
              </a:rPr>
              <a:t>400 MeV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7714" y="361819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/</a:t>
            </a:r>
            <a:r>
              <a:rPr lang="en-US" sz="1600" dirty="0" smtClean="0">
                <a:latin typeface="+mn-lt"/>
              </a:rPr>
              <a:t>8 </a:t>
            </a:r>
            <a:r>
              <a:rPr lang="en-US" sz="1600" dirty="0" err="1" smtClean="0">
                <a:latin typeface="+mn-lt"/>
              </a:rPr>
              <a:t>GeV</a:t>
            </a:r>
            <a:endParaRPr lang="en-US" sz="1600" dirty="0" smtClean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65601" y="4412008"/>
            <a:ext cx="173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120 </a:t>
            </a:r>
            <a:r>
              <a:rPr lang="en-US" sz="1800" dirty="0" err="1" smtClean="0">
                <a:latin typeface="+mn-lt"/>
              </a:rPr>
              <a:t>GeV+secondaries</a:t>
            </a:r>
            <a:endParaRPr lang="en-US" sz="1600" dirty="0" smtClean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076" y="2120622"/>
            <a:ext cx="235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+mn-lt"/>
              </a:rPr>
              <a:t>Recycler: 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Formerly for </a:t>
            </a:r>
            <a:r>
              <a:rPr lang="en-US" sz="1600" dirty="0" err="1" smtClean="0">
                <a:solidFill>
                  <a:srgbClr val="C00000"/>
                </a:solidFill>
                <a:latin typeface="+mn-lt"/>
              </a:rPr>
              <a:t>pBar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storage, now for proton pre-stacking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000780" y="5647431"/>
            <a:ext cx="1111284" cy="498970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921402" y="5670112"/>
            <a:ext cx="1236021" cy="453609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460701" y="4728874"/>
            <a:ext cx="884492" cy="54433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213341" y="3005160"/>
            <a:ext cx="1270039" cy="183711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4535854" y="3288665"/>
            <a:ext cx="623680" cy="640029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409044" y="1592609"/>
            <a:ext cx="26286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+mn-lt"/>
              </a:rPr>
              <a:t>Accumulator/</a:t>
            </a:r>
            <a:r>
              <a:rPr lang="en-US" sz="1600" b="1" dirty="0" err="1" smtClean="0">
                <a:solidFill>
                  <a:srgbClr val="C00000"/>
                </a:solidFill>
                <a:latin typeface="+mn-lt"/>
              </a:rPr>
              <a:t>Debuncher</a:t>
            </a:r>
            <a:r>
              <a:rPr lang="en-US" sz="1600" b="1" dirty="0" smtClean="0">
                <a:solidFill>
                  <a:srgbClr val="C00000"/>
                </a:solidFill>
                <a:latin typeface="+mn-lt"/>
              </a:rPr>
              <a:t>: 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Formerly for </a:t>
            </a:r>
            <a:r>
              <a:rPr lang="en-US" sz="1600" dirty="0" err="1" smtClean="0">
                <a:solidFill>
                  <a:srgbClr val="C00000"/>
                </a:solidFill>
                <a:latin typeface="+mn-lt"/>
              </a:rPr>
              <a:t>pBar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accumulation, soon </a:t>
            </a:r>
            <a:r>
              <a:rPr lang="en-US" sz="1600" dirty="0" err="1" smtClean="0">
                <a:solidFill>
                  <a:srgbClr val="C00000"/>
                </a:solidFill>
                <a:latin typeface="+mn-lt"/>
              </a:rPr>
              <a:t>muon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and proton manipulation </a:t>
            </a:r>
            <a:r>
              <a:rPr lang="en-US" sz="1600" b="1" dirty="0" smtClean="0">
                <a:solidFill>
                  <a:srgbClr val="C00000"/>
                </a:solidFill>
                <a:latin typeface="+mn-lt"/>
              </a:rPr>
              <a:t>(Delivery Ring)</a:t>
            </a:r>
          </a:p>
        </p:txBody>
      </p:sp>
      <p:sp>
        <p:nvSpPr>
          <p:cNvPr id="24" name="Oval 23"/>
          <p:cNvSpPr/>
          <p:nvPr/>
        </p:nvSpPr>
        <p:spPr>
          <a:xfrm>
            <a:off x="3220457" y="2347427"/>
            <a:ext cx="2710173" cy="884537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5153180" y="2835056"/>
            <a:ext cx="1287733" cy="53796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640023" y="2007220"/>
            <a:ext cx="1757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Neutrinos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397667" y="3322686"/>
            <a:ext cx="2233908" cy="646393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769763" y="2993820"/>
            <a:ext cx="1625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~45 years old!</a:t>
            </a:r>
          </a:p>
        </p:txBody>
      </p:sp>
    </p:spTree>
    <p:extLst>
      <p:ext uri="{BB962C8B-B14F-4D97-AF65-F5344CB8AC3E}">
        <p14:creationId xmlns:p14="http://schemas.microsoft.com/office/powerpoint/2010/main" val="158488110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11" grpId="0"/>
      <p:bldP spid="18" grpId="0" animBg="1"/>
      <p:bldP spid="22" grpId="0" animBg="1"/>
      <p:bldP spid="23" grpId="0"/>
      <p:bldP spid="24" grpId="0" animBg="1"/>
      <p:bldP spid="28" grpId="0"/>
      <p:bldP spid="29" grpId="0" animBg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Multiple Stages?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At low energies, space charge is trying to blow up beams, so you want to accelerate them as quickly as possible to energies where relativistic effects prevent this</a:t>
            </a:r>
          </a:p>
          <a:p>
            <a:pPr lvl="1"/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start with a linear accelerator </a:t>
            </a:r>
          </a:p>
          <a:p>
            <a:r>
              <a:rPr lang="en-US" sz="2000" dirty="0" smtClean="0"/>
              <a:t>The energy range of a single synchrotron is limited by</a:t>
            </a:r>
          </a:p>
          <a:p>
            <a:pPr lvl="1"/>
            <a:r>
              <a:rPr lang="en-US" sz="1800" dirty="0" smtClean="0"/>
              <a:t>Beams get smaller as as they accelerate (           ), so </a:t>
            </a:r>
            <a:r>
              <a:rPr lang="en-US" sz="1800" dirty="0"/>
              <a:t>a</a:t>
            </a:r>
            <a:r>
              <a:rPr lang="en-US" sz="1800" dirty="0" smtClean="0"/>
              <a:t>n aperture large enough for the injected beam is unreasonably large at high field.</a:t>
            </a:r>
          </a:p>
          <a:p>
            <a:pPr lvl="1"/>
            <a:r>
              <a:rPr lang="en-US" sz="1800" dirty="0" smtClean="0"/>
              <a:t>Hysteresis effects result in excessive nonlinear terms at low energy</a:t>
            </a:r>
          </a:p>
          <a:p>
            <a:r>
              <a:rPr lang="en-US" sz="2000" dirty="0" smtClean="0"/>
              <a:t>Typical range 10-20 for colliders, larger for fixed target</a:t>
            </a:r>
          </a:p>
          <a:p>
            <a:pPr lvl="1"/>
            <a:r>
              <a:rPr lang="en-US" sz="1800" dirty="0" smtClean="0"/>
              <a:t>Fermilab Main Ring: 8-400 </a:t>
            </a:r>
            <a:r>
              <a:rPr lang="en-US" sz="1800" dirty="0" err="1" smtClean="0"/>
              <a:t>GeV</a:t>
            </a:r>
            <a:r>
              <a:rPr lang="en-US" sz="1800" dirty="0" smtClean="0"/>
              <a:t> (50x)</a:t>
            </a:r>
          </a:p>
          <a:p>
            <a:pPr lvl="1"/>
            <a:r>
              <a:rPr lang="en-US" sz="1800" dirty="0" smtClean="0"/>
              <a:t>Fermilab Tevatron: 150-980 </a:t>
            </a:r>
            <a:r>
              <a:rPr lang="en-US" sz="1800" dirty="0" err="1" smtClean="0"/>
              <a:t>GeV</a:t>
            </a:r>
            <a:r>
              <a:rPr lang="en-US" sz="1800" dirty="0" smtClean="0"/>
              <a:t> (6.5x)</a:t>
            </a:r>
          </a:p>
          <a:p>
            <a:pPr lvl="1"/>
            <a:r>
              <a:rPr lang="en-US" sz="1800" dirty="0" smtClean="0"/>
              <a:t>LHC: 400-7000 </a:t>
            </a:r>
            <a:r>
              <a:rPr lang="en-US" sz="1800" dirty="0" err="1" smtClean="0"/>
              <a:t>GeV</a:t>
            </a:r>
            <a:r>
              <a:rPr lang="en-US" sz="1800" dirty="0"/>
              <a:t> </a:t>
            </a:r>
            <a:r>
              <a:rPr lang="en-US" sz="1800" dirty="0" smtClean="0"/>
              <a:t>(17x)</a:t>
            </a:r>
          </a:p>
          <a:p>
            <a:r>
              <a:rPr lang="en-US" sz="2000" dirty="0" smtClean="0"/>
              <a:t>Higher energy beams require multiple stages of acceleration, with high reliability at each stage</a:t>
            </a:r>
          </a:p>
          <a:p>
            <a:r>
              <a:rPr lang="en-US" sz="2000" dirty="0" smtClean="0"/>
              <a:t>How is this done?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Fermilab Accelerator Complex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1006167"/>
              </p:ext>
            </p:extLst>
          </p:nvPr>
        </p:nvGraphicFramePr>
        <p:xfrm>
          <a:off x="5363291" y="2454274"/>
          <a:ext cx="766047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Equation" r:id="rId3" imgW="533400" imgH="254000" progId="Equation.DSMT4">
                  <p:embed/>
                </p:oleObj>
              </mc:Choice>
              <mc:Fallback>
                <p:oleObj name="Equation" r:id="rId3" imgW="5334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63291" y="2454274"/>
                        <a:ext cx="766047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579960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started: Ion sources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October 29,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Fermilab Accelerator Complex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72" y="1065507"/>
            <a:ext cx="3418428" cy="25638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5649" y="688471"/>
            <a:ext cx="221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CERN proton source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079" y="1198890"/>
            <a:ext cx="3133727" cy="2350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3216" y="745910"/>
            <a:ext cx="221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CERN Lead source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3477" y="5875742"/>
            <a:ext cx="8249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Typically 10s of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keV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and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mAs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to 10s of mA of current. Want to accelerate as fast as possible before space charge blows up the beam!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111" y="3900668"/>
            <a:ext cx="2782924" cy="17963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32442" y="3984558"/>
            <a:ext cx="2219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FNAL H- source.  Mix Cesium with Hydrogen to add electron. (why? we’ll get to that)</a:t>
            </a:r>
          </a:p>
        </p:txBody>
      </p:sp>
    </p:spTree>
    <p:extLst>
      <p:ext uri="{BB962C8B-B14F-4D97-AF65-F5344CB8AC3E}">
        <p14:creationId xmlns:p14="http://schemas.microsoft.com/office/powerpoint/2010/main" val="164472259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PREBYS@7EJIGINFUVWYY57I" val="435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noFill/>
        <a:ln w="127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FF0000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800" dirty="0" smtClean="0">
            <a:solidFill>
              <a:srgbClr val="C00000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quantum_universe_RMS_20080415</Template>
  <TotalTime>9254</TotalTime>
  <Words>2770</Words>
  <Application>Microsoft Macintosh PowerPoint</Application>
  <PresentationFormat>On-screen Show (4:3)</PresentationFormat>
  <Paragraphs>385</Paragraphs>
  <Slides>28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Opulent</vt:lpstr>
      <vt:lpstr>Equation</vt:lpstr>
      <vt:lpstr>Fermilab Accelerator Complex</vt:lpstr>
      <vt:lpstr>Fermilab: Early History</vt:lpstr>
      <vt:lpstr>What Was Weston?</vt:lpstr>
      <vt:lpstr>Main Ring: First Separated Function Synchrotron</vt:lpstr>
      <vt:lpstr>Tevatron: First Superconducting Synchrotron</vt:lpstr>
      <vt:lpstr>Fermilab Firsts and Records</vt:lpstr>
      <vt:lpstr>Fermilab Accelerator Complex Today</vt:lpstr>
      <vt:lpstr>Why Multiple Stages?</vt:lpstr>
      <vt:lpstr>Getting started: Ion sources</vt:lpstr>
      <vt:lpstr>Initial Acceleration</vt:lpstr>
      <vt:lpstr>(New) Fermilab Front End</vt:lpstr>
      <vt:lpstr>Linac (750keV400 MeV)</vt:lpstr>
      <vt:lpstr>Linac -&gt; synchrotron injection</vt:lpstr>
      <vt:lpstr>Ion (or charge exchange) injection</vt:lpstr>
      <vt:lpstr>Booster</vt:lpstr>
      <vt:lpstr>Injection and extraction from synchrotrons</vt:lpstr>
      <vt:lpstr>Extraction hardware</vt:lpstr>
      <vt:lpstr>Main Injector/Recycler</vt:lpstr>
      <vt:lpstr>A Tight Fit</vt:lpstr>
      <vt:lpstr>Box Car Stacking/ Slip Stacking</vt:lpstr>
      <vt:lpstr>Fermilab Antiproton Source: OBSOLETE</vt:lpstr>
      <vt:lpstr>NOnA Time Line Improvements</vt:lpstr>
      <vt:lpstr>Resonant Extraction</vt:lpstr>
      <vt:lpstr>g-2 and Mu2e Proton Delivery</vt:lpstr>
      <vt:lpstr>120 GeV Program</vt:lpstr>
      <vt:lpstr>Beam Delivery to SeaQuest</vt:lpstr>
      <vt:lpstr>Controlling the Complex</vt:lpstr>
      <vt:lpstr>Proton Demands</vt:lpstr>
    </vt:vector>
  </TitlesOfParts>
  <Company>Fermilab Beams Division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Antiproton Stacking and Cooling</dc:title>
  <dc:creator>localadmin</dc:creator>
  <cp:lastModifiedBy>Eric Prebys</cp:lastModifiedBy>
  <cp:revision>297</cp:revision>
  <dcterms:created xsi:type="dcterms:W3CDTF">2003-06-24T14:15:57Z</dcterms:created>
  <dcterms:modified xsi:type="dcterms:W3CDTF">2014-10-29T15:14:07Z</dcterms:modified>
</cp:coreProperties>
</file>