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29"/>
  </p:notesMasterIdLst>
  <p:handoutMasterIdLst>
    <p:handoutMasterId r:id="rId30"/>
  </p:handoutMasterIdLst>
  <p:sldIdLst>
    <p:sldId id="294" r:id="rId2"/>
    <p:sldId id="500" r:id="rId3"/>
    <p:sldId id="466" r:id="rId4"/>
    <p:sldId id="485" r:id="rId5"/>
    <p:sldId id="490" r:id="rId6"/>
    <p:sldId id="469" r:id="rId7"/>
    <p:sldId id="470" r:id="rId8"/>
    <p:sldId id="471" r:id="rId9"/>
    <p:sldId id="489" r:id="rId10"/>
    <p:sldId id="494" r:id="rId11"/>
    <p:sldId id="472" r:id="rId12"/>
    <p:sldId id="488" r:id="rId13"/>
    <p:sldId id="487" r:id="rId14"/>
    <p:sldId id="476" r:id="rId15"/>
    <p:sldId id="495" r:id="rId16"/>
    <p:sldId id="499" r:id="rId17"/>
    <p:sldId id="474" r:id="rId18"/>
    <p:sldId id="493" r:id="rId19"/>
    <p:sldId id="475" r:id="rId20"/>
    <p:sldId id="478" r:id="rId21"/>
    <p:sldId id="477" r:id="rId22"/>
    <p:sldId id="479" r:id="rId23"/>
    <p:sldId id="481" r:id="rId24"/>
    <p:sldId id="482" r:id="rId25"/>
    <p:sldId id="491" r:id="rId26"/>
    <p:sldId id="492" r:id="rId27"/>
    <p:sldId id="484" r:id="rId2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33" autoAdjust="0"/>
    <p:restoredTop sz="94750"/>
  </p:normalViewPr>
  <p:slideViewPr>
    <p:cSldViewPr snapToGrid="0" snapToObjects="1" showGuides="1">
      <p:cViewPr varScale="1">
        <p:scale>
          <a:sx n="72" d="100"/>
          <a:sy n="72" d="100"/>
        </p:scale>
        <p:origin x="-4296" y="-112"/>
      </p:cViewPr>
      <p:guideLst>
        <p:guide orient="horz" pos="4132"/>
        <p:guide orient="horz" pos="3427"/>
        <p:guide orient="horz" pos="1698"/>
        <p:guide orient="horz" pos="152"/>
        <p:guide orient="horz" pos="2602"/>
        <p:guide orient="horz" pos="604"/>
        <p:guide pos="5616"/>
        <p:guide pos="136"/>
        <p:guide pos="824"/>
        <p:guide pos="4453"/>
        <p:guide pos="4947"/>
        <p:guide pos="461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Relationship Id="rId2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Relationship Id="rId2" Type="http://schemas.openxmlformats.org/officeDocument/2006/relationships/image" Target="../media/image33.emf"/><Relationship Id="rId3" Type="http://schemas.openxmlformats.org/officeDocument/2006/relationships/image" Target="../media/image3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Relationship Id="rId2" Type="http://schemas.openxmlformats.org/officeDocument/2006/relationships/image" Target="../media/image4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8/2/17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8/2/17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246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681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41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9580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696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 = Delivery 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BEC24-46AC-4E51-8415-C6E342D8AD70}" type="slidenum">
              <a:rPr lang="en-US" altLang="en-US" smtClean="0">
                <a:solidFill>
                  <a:prstClr val="black"/>
                </a:solidFill>
              </a:rPr>
              <a:pPr/>
              <a:t>23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455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212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73666" y="6504213"/>
            <a:ext cx="6817335" cy="242873"/>
          </a:xfrm>
        </p:spPr>
        <p:txBody>
          <a:bodyPr/>
          <a:lstStyle>
            <a:lvl1pPr>
              <a:defRPr sz="900" b="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E. Prebys | Mu2e Beam Delivery | Mu2e Newcomers | Fermilab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2250" y="6504213"/>
            <a:ext cx="414338" cy="237285"/>
          </a:xfrm>
        </p:spPr>
        <p:txBody>
          <a:bodyPr/>
          <a:lstStyle>
            <a:lvl1pPr>
              <a:defRPr sz="900" b="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9"/>
          </p:nvPr>
        </p:nvSpPr>
        <p:spPr>
          <a:xfrm>
            <a:off x="6459538" y="6515100"/>
            <a:ext cx="1331464" cy="241300"/>
          </a:xfrm>
        </p:spPr>
        <p:txBody>
          <a:bodyPr/>
          <a:lstStyle>
            <a:lvl1pPr algn="r">
              <a:defRPr sz="900" b="0"/>
            </a:lvl1pPr>
          </a:lstStyle>
          <a:p>
            <a:pPr>
              <a:defRPr/>
            </a:pPr>
            <a:r>
              <a:rPr lang="en-US" smtClean="0"/>
              <a:t>August 3,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286" y="330925"/>
            <a:ext cx="8371114" cy="507274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5172" y="968829"/>
            <a:ext cx="4060371" cy="514644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5286" y="968829"/>
            <a:ext cx="4172275" cy="517910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August 3, 2017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Prebys | Mu2e Beam Delivery | Mu2e Newcomers | Fermilab</a:t>
            </a: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D3291-C15C-47A1-BED7-896B8662AD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704147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738" y="169863"/>
            <a:ext cx="7564437" cy="441325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latin typeface="+mj-lt"/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88" y="803275"/>
            <a:ext cx="8251825" cy="55530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August 3, 2017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Prebys | Mu2e Beam Delivery | Mu2e Newcomers | Fermilab</a:t>
            </a: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FB4E3-CEF4-4E8C-8855-45F0AB0257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64154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20040"/>
            <a:ext cx="8490857" cy="463731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August 3, 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Prebys | Mu2e Beam Delivery | Mu2e Newcomers | Fermilab</a:t>
            </a:r>
            <a:endParaRPr lang="en-US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78A01F-3399-3F42-942A-494259D7F3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81070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495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August 3, 2017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E. Prebys | Mu2e Beam Delivery | Mu2e Newcomers | Fermilab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20" r:id="rId3"/>
    <p:sldLayoutId id="2147484121" r:id="rId4"/>
    <p:sldLayoutId id="2147484122" r:id="rId5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20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oleObject" Target="../embeddings/oleObject4.bin"/><Relationship Id="rId5" Type="http://schemas.openxmlformats.org/officeDocument/2006/relationships/image" Target="../media/image21.emf"/><Relationship Id="rId6" Type="http://schemas.openxmlformats.org/officeDocument/2006/relationships/oleObject" Target="../embeddings/oleObject5.bin"/><Relationship Id="rId7" Type="http://schemas.openxmlformats.org/officeDocument/2006/relationships/image" Target="../media/image2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png"/><Relationship Id="rId3" Type="http://schemas.openxmlformats.org/officeDocument/2006/relationships/image" Target="../media/image28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32.e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33.emf"/><Relationship Id="rId7" Type="http://schemas.openxmlformats.org/officeDocument/2006/relationships/oleObject" Target="../embeddings/oleObject8.bin"/><Relationship Id="rId8" Type="http://schemas.openxmlformats.org/officeDocument/2006/relationships/image" Target="../media/image34.emf"/><Relationship Id="rId9" Type="http://schemas.openxmlformats.org/officeDocument/2006/relationships/image" Target="../media/image35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oleObject" Target="../embeddings/oleObject9.bin"/><Relationship Id="rId5" Type="http://schemas.openxmlformats.org/officeDocument/2006/relationships/image" Target="../media/image41.emf"/><Relationship Id="rId6" Type="http://schemas.openxmlformats.org/officeDocument/2006/relationships/oleObject" Target="../embeddings/oleObject10.bin"/><Relationship Id="rId7" Type="http://schemas.openxmlformats.org/officeDocument/2006/relationships/image" Target="../media/image42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oleObject" Target="../embeddings/oleObject1.bin"/><Relationship Id="rId5" Type="http://schemas.openxmlformats.org/officeDocument/2006/relationships/image" Target="../media/image4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5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9.emf"/><Relationship Id="rId3" Type="http://schemas.openxmlformats.org/officeDocument/2006/relationships/image" Target="../media/image50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eg"/><Relationship Id="rId3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 smtClean="0"/>
              <a:t>Eric Prebys</a:t>
            </a:r>
          </a:p>
          <a:p>
            <a:r>
              <a:rPr lang="en-US" dirty="0" err="1" smtClean="0"/>
              <a:t>Fermilab</a:t>
            </a:r>
            <a:r>
              <a:rPr lang="en-US" dirty="0" smtClean="0"/>
              <a:t>/UC Davis</a:t>
            </a:r>
            <a:endParaRPr lang="en-US" dirty="0"/>
          </a:p>
          <a:p>
            <a:r>
              <a:rPr lang="en-US" dirty="0"/>
              <a:t>3</a:t>
            </a:r>
            <a:r>
              <a:rPr lang="en-US" dirty="0" smtClean="0"/>
              <a:t> August 2017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41924" y="4078841"/>
            <a:ext cx="8499232" cy="1003049"/>
          </a:xfrm>
        </p:spPr>
        <p:txBody>
          <a:bodyPr>
            <a:noAutofit/>
          </a:bodyPr>
          <a:lstStyle/>
          <a:p>
            <a:endParaRPr lang="en-US" dirty="0" smtClean="0"/>
          </a:p>
          <a:p>
            <a:r>
              <a:rPr lang="en-US" dirty="0" smtClean="0"/>
              <a:t>Beam Delivery and Out of </a:t>
            </a:r>
            <a:r>
              <a:rPr lang="en-US" smtClean="0"/>
              <a:t>Time </a:t>
            </a:r>
            <a:r>
              <a:rPr lang="en-US" smtClean="0"/>
              <a:t>Extinction </a:t>
            </a:r>
            <a:r>
              <a:rPr lang="en-US" dirty="0" smtClean="0"/>
              <a:t>in the Mu2e Experiment at Fermilab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789" y="107759"/>
            <a:ext cx="8229600" cy="411162"/>
          </a:xfrm>
        </p:spPr>
        <p:txBody>
          <a:bodyPr>
            <a:noAutofit/>
          </a:bodyPr>
          <a:lstStyle/>
          <a:p>
            <a:r>
              <a:rPr lang="en-US" sz="2800" dirty="0" smtClean="0"/>
              <a:t>M4 Beamline Design Overview*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125654" y="577310"/>
            <a:ext cx="4911756" cy="5355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Common Section: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g-2 operation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Transport 3.1 </a:t>
            </a:r>
            <a:r>
              <a:rPr lang="en-US" sz="1400" dirty="0" err="1" smtClean="0"/>
              <a:t>GeV</a:t>
            </a:r>
            <a:r>
              <a:rPr lang="en-US" sz="1400" dirty="0" smtClean="0"/>
              <a:t>/c </a:t>
            </a:r>
            <a:r>
              <a:rPr lang="en-US" sz="1400" dirty="0" err="1" smtClean="0"/>
              <a:t>muons</a:t>
            </a:r>
            <a:r>
              <a:rPr lang="en-US" sz="1400" dirty="0" smtClean="0"/>
              <a:t> from DR to g-2 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Mu2e operation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Transport 8 </a:t>
            </a:r>
            <a:r>
              <a:rPr lang="en-US" sz="1400" dirty="0" err="1" smtClean="0"/>
              <a:t>GeV</a:t>
            </a:r>
            <a:r>
              <a:rPr lang="en-US" sz="1400" dirty="0" smtClean="0"/>
              <a:t> protons to Mu2e</a:t>
            </a:r>
            <a:endParaRPr lang="en-U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r>
              <a:rPr lang="en-US" sz="1800" dirty="0" smtClean="0"/>
              <a:t>Horizontal Bend </a:t>
            </a:r>
            <a:r>
              <a:rPr lang="en-US" sz="1800" dirty="0"/>
              <a:t>Section: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Left bend section </a:t>
            </a:r>
            <a:r>
              <a:rPr lang="en-US" sz="1400" dirty="0" smtClean="0"/>
              <a:t>uses </a:t>
            </a:r>
            <a:r>
              <a:rPr lang="en-US" sz="1400" dirty="0"/>
              <a:t>4 SDFW and 2 SDF dipoles to b</a:t>
            </a:r>
            <a:r>
              <a:rPr lang="en-US" sz="1400" dirty="0" smtClean="0"/>
              <a:t>end </a:t>
            </a:r>
            <a:r>
              <a:rPr lang="en-US" sz="1400" dirty="0"/>
              <a:t>beam 41</a:t>
            </a:r>
            <a:r>
              <a:rPr lang="en-US" sz="1400" dirty="0">
                <a:sym typeface="Symbol" panose="05050102010706020507" pitchFamily="18" charset="2"/>
              </a:rPr>
              <a:t> to the mu2e target.  </a:t>
            </a:r>
            <a:endParaRPr lang="en-US" sz="1400" dirty="0"/>
          </a:p>
          <a:p>
            <a:endParaRPr lang="en-US" sz="1400" dirty="0"/>
          </a:p>
          <a:p>
            <a:r>
              <a:rPr lang="en-US" sz="1800" dirty="0" smtClean="0"/>
              <a:t>Extinction Section: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Out-of-time to in-time particle ratio &lt; 10</a:t>
            </a:r>
            <a:r>
              <a:rPr lang="en-US" sz="1400" baseline="30000" dirty="0" smtClean="0"/>
              <a:t>-10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At AC dipole location:</a:t>
            </a:r>
          </a:p>
          <a:p>
            <a:pPr marL="742950" lvl="1" indent="-285750">
              <a:buFont typeface="Calibri" panose="020F0502020204030204" pitchFamily="34" charset="0"/>
              <a:buChar char="−"/>
            </a:pPr>
            <a:r>
              <a:rPr lang="en-US" sz="1400" dirty="0" smtClean="0"/>
              <a:t>Large </a:t>
            </a:r>
            <a:r>
              <a:rPr lang="el-GR" sz="1400" dirty="0" smtClean="0"/>
              <a:t>β</a:t>
            </a:r>
            <a:r>
              <a:rPr lang="en-US" sz="1400" baseline="-25000" dirty="0" smtClean="0"/>
              <a:t>x</a:t>
            </a:r>
            <a:r>
              <a:rPr lang="en-US" sz="1400" dirty="0" smtClean="0"/>
              <a:t>  to maximize the kickers effect .  </a:t>
            </a:r>
          </a:p>
          <a:p>
            <a:pPr marL="742950" lvl="1" indent="-285750">
              <a:buFont typeface="Calibri" panose="020F0502020204030204" pitchFamily="34" charset="0"/>
              <a:buChar char="−"/>
            </a:pPr>
            <a:r>
              <a:rPr lang="en-US" sz="1400" dirty="0" smtClean="0"/>
              <a:t>Small </a:t>
            </a:r>
            <a:r>
              <a:rPr lang="el-GR" sz="1400" dirty="0" smtClean="0"/>
              <a:t>β</a:t>
            </a:r>
            <a:r>
              <a:rPr lang="en-US" sz="1400" baseline="-25000" dirty="0" smtClean="0"/>
              <a:t>y</a:t>
            </a:r>
            <a:r>
              <a:rPr lang="en-US" sz="1400" dirty="0" smtClean="0"/>
              <a:t> allow small kicker vertical gap.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At collimator:   90</a:t>
            </a:r>
            <a:r>
              <a:rPr lang="en-US" sz="1400" dirty="0" smtClean="0">
                <a:sym typeface="Symbol" panose="05050102010706020507" pitchFamily="18" charset="2"/>
              </a:rPr>
              <a:t> of phase between up &amp; down stream collimator &amp; kicker.    Small</a:t>
            </a:r>
            <a:r>
              <a:rPr lang="en-US" sz="1400" dirty="0" smtClean="0"/>
              <a:t> </a:t>
            </a:r>
            <a:r>
              <a:rPr lang="el-GR" sz="1400" dirty="0" smtClean="0"/>
              <a:t>β</a:t>
            </a:r>
            <a:r>
              <a:rPr lang="en-US" sz="1400" baseline="-25000" dirty="0" smtClean="0"/>
              <a:t>x</a:t>
            </a:r>
            <a:r>
              <a:rPr lang="en-US" sz="1400" dirty="0" smtClean="0"/>
              <a:t>  at downstream collimator. </a:t>
            </a:r>
          </a:p>
          <a:p>
            <a:endParaRPr lang="en-US" sz="1400" dirty="0"/>
          </a:p>
          <a:p>
            <a:r>
              <a:rPr lang="en-US" sz="1800" dirty="0" smtClean="0"/>
              <a:t>Final Focus Section: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Brings beam to required spot size at target. (2x2 mm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)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2 Vertical dipoles bend the beam down to the target (2x1.375</a:t>
            </a:r>
            <a:r>
              <a:rPr lang="en-US" sz="1400" dirty="0" smtClean="0">
                <a:sym typeface="Symbol" panose="05050102010706020507" pitchFamily="18" charset="2"/>
              </a:rPr>
              <a:t>)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ym typeface="Symbol" panose="05050102010706020507" pitchFamily="18" charset="2"/>
              </a:rPr>
              <a:t>FF magnets are installed on a </a:t>
            </a:r>
            <a:r>
              <a:rPr lang="en-US" sz="1400" dirty="0" smtClean="0"/>
              <a:t>1.375</a:t>
            </a:r>
            <a:r>
              <a:rPr lang="en-US" sz="1400" dirty="0" smtClean="0">
                <a:sym typeface="Symbol" panose="05050102010706020507" pitchFamily="18" charset="2"/>
              </a:rPr>
              <a:t> vertical slope.</a:t>
            </a:r>
            <a:endParaRPr lang="en-US" sz="14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498477" y="6492066"/>
            <a:ext cx="3381012" cy="241300"/>
          </a:xfrm>
        </p:spPr>
        <p:txBody>
          <a:bodyPr/>
          <a:lstStyle/>
          <a:p>
            <a:r>
              <a:rPr lang="en-US" dirty="0" smtClean="0"/>
              <a:t>E. Prebys | Mu2e Beam Delivery | Mu2e Newcomers | </a:t>
            </a:r>
            <a:r>
              <a:rPr lang="en-US" dirty="0" err="1" smtClean="0"/>
              <a:t>Fermilab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215900" y="6490493"/>
            <a:ext cx="6260399" cy="242873"/>
          </a:xfrm>
        </p:spPr>
        <p:txBody>
          <a:bodyPr/>
          <a:lstStyle/>
          <a:p>
            <a:fld id="{0800337D-E0B6-49B0-9249-731DC36276CD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7956065" y="6487199"/>
            <a:ext cx="915566" cy="241300"/>
          </a:xfrm>
        </p:spPr>
        <p:txBody>
          <a:bodyPr/>
          <a:lstStyle/>
          <a:p>
            <a:pPr>
              <a:defRPr/>
            </a:pPr>
            <a:r>
              <a:rPr lang="en-US" smtClean="0"/>
              <a:t>August 3, 2017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1" t="5987" r="4087" b="2788"/>
          <a:stretch/>
        </p:blipFill>
        <p:spPr>
          <a:xfrm>
            <a:off x="189789" y="3485103"/>
            <a:ext cx="3801035" cy="26714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0" y="868137"/>
            <a:ext cx="4070694" cy="2607074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1615536" y="2277879"/>
            <a:ext cx="609600" cy="3312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498477" y="2197274"/>
            <a:ext cx="5918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protons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47889" y="959352"/>
            <a:ext cx="8563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Mu2e Target</a:t>
            </a:r>
            <a:endParaRPr lang="en-US" sz="1000" dirty="0"/>
          </a:p>
        </p:txBody>
      </p:sp>
      <p:cxnSp>
        <p:nvCxnSpPr>
          <p:cNvPr id="16" name="Straight Arrow Connector 15"/>
          <p:cNvCxnSpPr>
            <a:stCxn id="14" idx="2"/>
          </p:cNvCxnSpPr>
          <p:nvPr/>
        </p:nvCxnSpPr>
        <p:spPr>
          <a:xfrm flipH="1">
            <a:off x="3666565" y="1205573"/>
            <a:ext cx="109487" cy="354286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362635" y="3783106"/>
            <a:ext cx="0" cy="1855694"/>
          </a:xfrm>
          <a:prstGeom prst="line">
            <a:avLst/>
          </a:prstGeom>
          <a:ln w="9525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017059" y="3783106"/>
            <a:ext cx="0" cy="1855694"/>
          </a:xfrm>
          <a:prstGeom prst="line">
            <a:avLst/>
          </a:prstGeom>
          <a:ln w="9525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146612" y="3783106"/>
            <a:ext cx="0" cy="1855694"/>
          </a:xfrm>
          <a:prstGeom prst="line">
            <a:avLst/>
          </a:prstGeom>
          <a:ln w="9525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133600" y="5145741"/>
            <a:ext cx="6527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Extinction</a:t>
            </a:r>
            <a:endParaRPr lang="en-US" sz="900" dirty="0"/>
          </a:p>
        </p:txBody>
      </p:sp>
      <p:sp>
        <p:nvSpPr>
          <p:cNvPr id="37" name="TextBox 36"/>
          <p:cNvSpPr txBox="1"/>
          <p:nvPr/>
        </p:nvSpPr>
        <p:spPr>
          <a:xfrm>
            <a:off x="3068565" y="5145741"/>
            <a:ext cx="7008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Final Focus</a:t>
            </a:r>
            <a:endParaRPr lang="en-US" sz="900" dirty="0"/>
          </a:p>
        </p:txBody>
      </p:sp>
      <p:sp>
        <p:nvSpPr>
          <p:cNvPr id="38" name="TextBox 37"/>
          <p:cNvSpPr txBox="1"/>
          <p:nvPr/>
        </p:nvSpPr>
        <p:spPr>
          <a:xfrm>
            <a:off x="1410205" y="4249270"/>
            <a:ext cx="42672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Bend</a:t>
            </a:r>
            <a:endParaRPr lang="en-US" sz="900" dirty="0"/>
          </a:p>
        </p:txBody>
      </p:sp>
      <p:sp>
        <p:nvSpPr>
          <p:cNvPr id="40" name="TextBox 39"/>
          <p:cNvSpPr txBox="1"/>
          <p:nvPr/>
        </p:nvSpPr>
        <p:spPr>
          <a:xfrm>
            <a:off x="829707" y="5128853"/>
            <a:ext cx="6142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Common</a:t>
            </a:r>
            <a:endParaRPr lang="en-US" sz="900" dirty="0"/>
          </a:p>
        </p:txBody>
      </p:sp>
      <p:sp>
        <p:nvSpPr>
          <p:cNvPr id="23" name="Rectangle 22"/>
          <p:cNvSpPr/>
          <p:nvPr/>
        </p:nvSpPr>
        <p:spPr>
          <a:xfrm>
            <a:off x="117344" y="5985329"/>
            <a:ext cx="163378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dirty="0" smtClean="0">
                <a:cs typeface="Helvetica" panose="020B0604020202020204" pitchFamily="34" charset="0"/>
              </a:rPr>
              <a:t>Courtesy Eliana </a:t>
            </a:r>
            <a:r>
              <a:rPr lang="en-US" sz="800" b="1" dirty="0">
                <a:cs typeface="Helvetica" panose="020B0604020202020204" pitchFamily="34" charset="0"/>
              </a:rPr>
              <a:t>Gianfelice-Wendt </a:t>
            </a:r>
            <a:endParaRPr lang="en-US" sz="800" dirty="0"/>
          </a:p>
        </p:txBody>
      </p:sp>
      <p:sp>
        <p:nvSpPr>
          <p:cNvPr id="4" name="TextBox 3"/>
          <p:cNvSpPr txBox="1"/>
          <p:nvPr/>
        </p:nvSpPr>
        <p:spPr>
          <a:xfrm>
            <a:off x="1759106" y="2530784"/>
            <a:ext cx="948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g-2</a:t>
            </a:r>
            <a:endParaRPr lang="en-US" sz="1800" dirty="0"/>
          </a:p>
        </p:txBody>
      </p:sp>
      <p:sp>
        <p:nvSpPr>
          <p:cNvPr id="7" name="Rectangle 6"/>
          <p:cNvSpPr/>
          <p:nvPr/>
        </p:nvSpPr>
        <p:spPr>
          <a:xfrm>
            <a:off x="4204214" y="2900116"/>
            <a:ext cx="4613149" cy="1705336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750873" y="4554361"/>
            <a:ext cx="2080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FF0000"/>
                </a:solidFill>
              </a:rPr>
              <a:t>more about this shortly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43477" y="5925753"/>
            <a:ext cx="22197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*D. Still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4914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926" y="169863"/>
            <a:ext cx="7564437" cy="441325"/>
          </a:xfrm>
        </p:spPr>
        <p:txBody>
          <a:bodyPr/>
          <a:lstStyle/>
          <a:p>
            <a:r>
              <a:rPr lang="en-US" sz="2800" dirty="0" smtClean="0"/>
              <a:t>Understanding Resonant Extraction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367" y="815152"/>
            <a:ext cx="5159335" cy="986175"/>
          </a:xfrm>
        </p:spPr>
        <p:txBody>
          <a:bodyPr/>
          <a:lstStyle/>
          <a:p>
            <a:r>
              <a:rPr lang="en-US" sz="1800" dirty="0" smtClean="0">
                <a:solidFill>
                  <a:srgbClr val="282828"/>
                </a:solidFill>
              </a:rPr>
              <a:t>Extracting all the beam at once is easy, but we want to extract it slowly over ~35 </a:t>
            </a:r>
            <a:r>
              <a:rPr lang="en-US" sz="1800" dirty="0" err="1" smtClean="0">
                <a:solidFill>
                  <a:srgbClr val="282828"/>
                </a:solidFill>
              </a:rPr>
              <a:t>ms</a:t>
            </a:r>
            <a:r>
              <a:rPr lang="en-US" sz="1800" dirty="0" smtClean="0">
                <a:solidFill>
                  <a:srgbClr val="282828"/>
                </a:solidFill>
              </a:rPr>
              <a:t> (~35,000 revolutions)</a:t>
            </a:r>
          </a:p>
          <a:p>
            <a:r>
              <a:rPr lang="en-US" sz="1800" dirty="0" smtClean="0">
                <a:solidFill>
                  <a:srgbClr val="282828"/>
                </a:solidFill>
              </a:rPr>
              <a:t>Use nonlinear (</a:t>
            </a:r>
            <a:r>
              <a:rPr lang="en-US" sz="1800" dirty="0" err="1" smtClean="0">
                <a:solidFill>
                  <a:srgbClr val="282828"/>
                </a:solidFill>
              </a:rPr>
              <a:t>sextupole</a:t>
            </a:r>
            <a:r>
              <a:rPr lang="en-US" sz="1800" dirty="0" smtClean="0">
                <a:solidFill>
                  <a:srgbClr val="282828"/>
                </a:solidFill>
              </a:rPr>
              <a:t>) magnets to drive a harmonic instability</a:t>
            </a:r>
          </a:p>
          <a:p>
            <a:r>
              <a:rPr lang="en-US" sz="1800" dirty="0" smtClean="0">
                <a:solidFill>
                  <a:srgbClr val="282828"/>
                </a:solidFill>
              </a:rPr>
              <a:t>Extract unstable beam as it propagates outward</a:t>
            </a:r>
          </a:p>
          <a:p>
            <a:pPr lvl="1"/>
            <a:r>
              <a:rPr lang="en-US" sz="1600" dirty="0" smtClean="0">
                <a:solidFill>
                  <a:srgbClr val="282828"/>
                </a:solidFill>
              </a:rPr>
              <a:t>Standard technique in accelerator physics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5" name="Line 4"/>
          <p:cNvSpPr>
            <a:spLocks noChangeShapeType="1"/>
          </p:cNvSpPr>
          <p:nvPr/>
        </p:nvSpPr>
        <p:spPr bwMode="auto">
          <a:xfrm>
            <a:off x="3366702" y="4039932"/>
            <a:ext cx="228600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>
            <a:off x="3379402" y="4801932"/>
            <a:ext cx="21971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6"/>
          <p:cNvSpPr>
            <a:spLocks noChangeShapeType="1"/>
          </p:cNvSpPr>
          <p:nvPr/>
        </p:nvSpPr>
        <p:spPr bwMode="auto">
          <a:xfrm flipH="1">
            <a:off x="2757102" y="4103432"/>
            <a:ext cx="393700" cy="1841500"/>
          </a:xfrm>
          <a:prstGeom prst="line">
            <a:avLst/>
          </a:prstGeom>
          <a:noFill/>
          <a:ln w="25400" cap="rnd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3684202" y="4192332"/>
            <a:ext cx="1993900" cy="338554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0000FF"/>
                </a:solidFill>
                <a:latin typeface="+mn-lt"/>
              </a:rPr>
              <a:t>Extraction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+mn-lt"/>
              </a:rPr>
              <a:t>Field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3569902" y="4941632"/>
            <a:ext cx="1320800" cy="369332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+mn-lt"/>
              </a:rPr>
              <a:t>Septum</a:t>
            </a:r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 flipV="1">
            <a:off x="4700202" y="4865432"/>
            <a:ext cx="165100" cy="177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 flipH="1">
            <a:off x="5500302" y="4801932"/>
            <a:ext cx="304800" cy="1143000"/>
          </a:xfrm>
          <a:prstGeom prst="line">
            <a:avLst/>
          </a:prstGeom>
          <a:noFill/>
          <a:ln w="25400" cap="rnd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Line 11"/>
          <p:cNvSpPr>
            <a:spLocks noChangeShapeType="1"/>
          </p:cNvSpPr>
          <p:nvPr/>
        </p:nvSpPr>
        <p:spPr bwMode="auto">
          <a:xfrm flipH="1">
            <a:off x="5881302" y="3582732"/>
            <a:ext cx="190500" cy="889000"/>
          </a:xfrm>
          <a:prstGeom prst="line">
            <a:avLst/>
          </a:prstGeom>
          <a:noFill/>
          <a:ln w="25400" cap="rnd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AutoShape 12"/>
          <p:cNvSpPr>
            <a:spLocks noChangeArrowheads="1"/>
          </p:cNvSpPr>
          <p:nvPr/>
        </p:nvSpPr>
        <p:spPr bwMode="auto">
          <a:xfrm>
            <a:off x="3442902" y="5563932"/>
            <a:ext cx="1371600" cy="342900"/>
          </a:xfrm>
          <a:prstGeom prst="rightArrow">
            <a:avLst>
              <a:gd name="adj1" fmla="val 50000"/>
              <a:gd name="adj2" fmla="val 65556"/>
            </a:avLst>
          </a:prstGeom>
          <a:solidFill>
            <a:srgbClr val="FF0000"/>
          </a:solidFill>
          <a:ln w="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AutoShape 13"/>
          <p:cNvSpPr>
            <a:spLocks noChangeArrowheads="1"/>
          </p:cNvSpPr>
          <p:nvPr/>
        </p:nvSpPr>
        <p:spPr bwMode="auto">
          <a:xfrm rot="20006097">
            <a:off x="6139811" y="3759848"/>
            <a:ext cx="1009650" cy="430117"/>
          </a:xfrm>
          <a:prstGeom prst="rightArrow">
            <a:avLst>
              <a:gd name="adj1" fmla="val 50000"/>
              <a:gd name="adj2" fmla="val 44167"/>
            </a:avLst>
          </a:prstGeom>
          <a:solidFill>
            <a:srgbClr val="FF0000"/>
          </a:solidFill>
          <a:ln w="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AutoShape 15"/>
          <p:cNvSpPr>
            <a:spLocks/>
          </p:cNvSpPr>
          <p:nvPr/>
        </p:nvSpPr>
        <p:spPr bwMode="auto">
          <a:xfrm rot="600000">
            <a:off x="2693602" y="4027232"/>
            <a:ext cx="228600" cy="762000"/>
          </a:xfrm>
          <a:prstGeom prst="leftBrace">
            <a:avLst>
              <a:gd name="adj1" fmla="val 22222"/>
              <a:gd name="adj2" fmla="val 48333"/>
            </a:avLst>
          </a:prstGeom>
          <a:noFill/>
          <a:ln w="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547302" y="3938332"/>
            <a:ext cx="2120900" cy="52322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 wrap="square">
            <a:spAutoFit/>
            <a:flatTx/>
          </a:bodyPr>
          <a:lstStyle/>
          <a:p>
            <a:pPr algn="r">
              <a:spcBef>
                <a:spcPct val="50000"/>
              </a:spcBef>
            </a:pPr>
            <a:r>
              <a:rPr lang="en-US" sz="1400" dirty="0">
                <a:latin typeface="+mn-lt"/>
              </a:rPr>
              <a:t>Unstable beam motion in N(order) turns</a:t>
            </a:r>
          </a:p>
        </p:txBody>
      </p:sp>
      <p:sp>
        <p:nvSpPr>
          <p:cNvPr id="27" name="Line 17"/>
          <p:cNvSpPr>
            <a:spLocks noChangeShapeType="1"/>
          </p:cNvSpPr>
          <p:nvPr/>
        </p:nvSpPr>
        <p:spPr bwMode="auto">
          <a:xfrm flipV="1">
            <a:off x="5854314" y="4647944"/>
            <a:ext cx="723900" cy="165100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Line 18"/>
          <p:cNvSpPr>
            <a:spLocks noChangeShapeType="1"/>
          </p:cNvSpPr>
          <p:nvPr/>
        </p:nvSpPr>
        <p:spPr bwMode="auto">
          <a:xfrm flipV="1">
            <a:off x="5881302" y="4725732"/>
            <a:ext cx="723900" cy="88900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Line 19"/>
          <p:cNvSpPr>
            <a:spLocks noChangeShapeType="1"/>
          </p:cNvSpPr>
          <p:nvPr/>
        </p:nvSpPr>
        <p:spPr bwMode="auto">
          <a:xfrm flipV="1">
            <a:off x="5882889" y="4790819"/>
            <a:ext cx="723900" cy="50800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" name="Text Box 21"/>
          <p:cNvSpPr txBox="1">
            <a:spLocks noChangeArrowheads="1"/>
          </p:cNvSpPr>
          <p:nvPr/>
        </p:nvSpPr>
        <p:spPr bwMode="auto">
          <a:xfrm>
            <a:off x="6262302" y="4801932"/>
            <a:ext cx="1257300" cy="338554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/>
          <a:p>
            <a:pPr algn="l">
              <a:spcBef>
                <a:spcPct val="50000"/>
              </a:spcBef>
            </a:pPr>
            <a:r>
              <a:rPr lang="en-US" sz="1600" dirty="0">
                <a:latin typeface="+mn-lt"/>
              </a:rPr>
              <a:t>Lost beam</a:t>
            </a:r>
          </a:p>
        </p:txBody>
      </p:sp>
      <p:sp>
        <p:nvSpPr>
          <p:cNvPr id="32" name="Text Box 21"/>
          <p:cNvSpPr txBox="1">
            <a:spLocks noChangeArrowheads="1"/>
          </p:cNvSpPr>
          <p:nvPr/>
        </p:nvSpPr>
        <p:spPr bwMode="auto">
          <a:xfrm>
            <a:off x="6719502" y="4116132"/>
            <a:ext cx="1676400" cy="338554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 wrap="square">
            <a:spAutoFit/>
            <a:flatTx/>
          </a:bodyPr>
          <a:lstStyle/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+mn-lt"/>
              </a:rPr>
              <a:t>Extracted beam</a:t>
            </a:r>
            <a:endParaRPr lang="en-US" sz="1600" dirty="0">
              <a:latin typeface="+mn-lt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7791001" y="6500198"/>
            <a:ext cx="1011088" cy="241300"/>
          </a:xfrm>
        </p:spPr>
        <p:txBody>
          <a:bodyPr/>
          <a:lstStyle/>
          <a:p>
            <a:pPr>
              <a:defRPr/>
            </a:pPr>
            <a:r>
              <a:rPr lang="en-US" smtClean="0"/>
              <a:t>August 3, 2017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71185" y="6498625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smtClean="0"/>
              <a:t>E. Prebys | Mu2e Beam Delivery | Mu2e Newcomers | Fermilab</a:t>
            </a:r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7899" y="972611"/>
            <a:ext cx="3666101" cy="2222754"/>
          </a:xfrm>
          <a:prstGeom prst="rect">
            <a:avLst/>
          </a:prstGeom>
        </p:spPr>
      </p:pic>
      <p:cxnSp>
        <p:nvCxnSpPr>
          <p:cNvPr id="38" name="Straight Arrow Connector 37"/>
          <p:cNvCxnSpPr/>
          <p:nvPr/>
        </p:nvCxnSpPr>
        <p:spPr>
          <a:xfrm flipV="1">
            <a:off x="5328335" y="4119266"/>
            <a:ext cx="0" cy="604251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3729266" y="4107801"/>
            <a:ext cx="0" cy="604251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ct 40"/>
          <p:cNvGraphicFramePr>
            <a:graphicFrameLocks noChangeAspect="1"/>
          </p:cNvGraphicFramePr>
          <p:nvPr>
            <p:extLst/>
          </p:nvPr>
        </p:nvGraphicFramePr>
        <p:xfrm>
          <a:off x="8734425" y="3041661"/>
          <a:ext cx="289226" cy="318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" name="Equation" r:id="rId4" imgW="127000" imgH="139700" progId="Equation.3">
                  <p:embed/>
                </p:oleObj>
              </mc:Choice>
              <mc:Fallback>
                <p:oleObj name="Equation" r:id="rId4" imgW="127000" imgH="139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734425" y="3041661"/>
                        <a:ext cx="289226" cy="3181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/>
          </p:nvPr>
        </p:nvGraphicFramePr>
        <p:xfrm>
          <a:off x="5262563" y="1133475"/>
          <a:ext cx="347662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7" name="Equation" r:id="rId6" imgW="152400" imgH="177800" progId="Equation.3">
                  <p:embed/>
                </p:oleObj>
              </mc:Choice>
              <mc:Fallback>
                <p:oleObj name="Equation" r:id="rId6" imgW="1524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62563" y="1133475"/>
                        <a:ext cx="347662" cy="404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465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 animBg="1"/>
      <p:bldP spid="16" grpId="0" animBg="1"/>
      <p:bldP spid="17" grpId="0" animBg="1"/>
      <p:bldP spid="18" grpId="0"/>
      <p:bldP spid="19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 animBg="1"/>
      <p:bldP spid="28" grpId="0" animBg="1"/>
      <p:bldP spid="29" grpId="0" animBg="1"/>
      <p:bldP spid="30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89039" y="926441"/>
            <a:ext cx="4154032" cy="3102554"/>
          </a:xfrm>
        </p:spPr>
        <p:txBody>
          <a:bodyPr/>
          <a:lstStyle/>
          <a:p>
            <a:r>
              <a:rPr lang="en-US" sz="2000" dirty="0" smtClean="0">
                <a:solidFill>
                  <a:srgbClr val="FF0000"/>
                </a:solidFill>
              </a:rPr>
              <a:t>Two families of </a:t>
            </a:r>
            <a:r>
              <a:rPr lang="en-US" sz="2000" dirty="0" err="1" smtClean="0">
                <a:solidFill>
                  <a:srgbClr val="FF0000"/>
                </a:solidFill>
              </a:rPr>
              <a:t>sextupoles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control the amplitude and phase of the resonance driving terms.</a:t>
            </a:r>
          </a:p>
          <a:p>
            <a:r>
              <a:rPr lang="en-US" sz="2000" dirty="0" smtClean="0">
                <a:solidFill>
                  <a:srgbClr val="00B050"/>
                </a:solidFill>
              </a:rPr>
              <a:t>Ramped quads </a:t>
            </a:r>
            <a:r>
              <a:rPr lang="en-US" sz="2000" dirty="0" smtClean="0"/>
              <a:t>control the distance of the tune from the </a:t>
            </a:r>
            <a:r>
              <a:rPr lang="en-US" sz="2000" dirty="0" err="1" smtClean="0"/>
              <a:t>Q</a:t>
            </a:r>
            <a:r>
              <a:rPr lang="en-US" sz="2000" baseline="-25000" dirty="0" err="1" smtClean="0"/>
              <a:t>x</a:t>
            </a:r>
            <a:r>
              <a:rPr lang="en-US" sz="2000" dirty="0" smtClean="0"/>
              <a:t>=29/3 resonance.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Trim dipoles </a:t>
            </a:r>
            <a:r>
              <a:rPr lang="en-US" sz="2000" dirty="0" smtClean="0"/>
              <a:t>control the position of the beam relative to the electrostatic septum.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Resonant Extraction in Mu2e*</a:t>
            </a: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 | Mu2e Beam Delivery | Mu2e Newcomers | 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3FB4E3-CEF4-4E8C-8855-45F0AB0257D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3, 2017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303509" y="855182"/>
            <a:ext cx="4481665" cy="3300816"/>
            <a:chOff x="3973398" y="2271492"/>
            <a:chExt cx="4867299" cy="347922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9" t="9975" r="10436" b="12228"/>
            <a:stretch/>
          </p:blipFill>
          <p:spPr>
            <a:xfrm>
              <a:off x="4059329" y="2284462"/>
              <a:ext cx="4781368" cy="346625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973398" y="4394334"/>
              <a:ext cx="1107584" cy="4217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SS10-60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288390" y="4675166"/>
              <a:ext cx="1107584" cy="4217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SS40-50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574651" y="2271492"/>
              <a:ext cx="1107584" cy="4217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SS20-30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934669" y="3364637"/>
              <a:ext cx="591670" cy="230819"/>
            </a:xfrm>
            <a:prstGeom prst="rect">
              <a:avLst/>
            </a:prstGeom>
            <a:noFill/>
            <a:ln w="19050"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rgbClr val="404040"/>
                  </a:solidFill>
                </a:rPr>
                <a:t>RFKO kicker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 flipV="1">
              <a:off x="7102136" y="2982897"/>
              <a:ext cx="128368" cy="381740"/>
            </a:xfrm>
            <a:prstGeom prst="straightConnector1">
              <a:avLst/>
            </a:prstGeom>
            <a:ln w="12700">
              <a:solidFill>
                <a:srgbClr val="40404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Oval 14"/>
          <p:cNvSpPr/>
          <p:nvPr/>
        </p:nvSpPr>
        <p:spPr>
          <a:xfrm>
            <a:off x="5819614" y="2882685"/>
            <a:ext cx="1364744" cy="573437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738059" y="2262395"/>
            <a:ext cx="918104" cy="536065"/>
          </a:xfrm>
          <a:prstGeom prst="ellipse">
            <a:avLst/>
          </a:prstGeom>
          <a:noFill/>
          <a:ln w="254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898567" y="881179"/>
            <a:ext cx="918104" cy="536065"/>
          </a:xfrm>
          <a:prstGeom prst="ellipse">
            <a:avLst/>
          </a:prstGeom>
          <a:noFill/>
          <a:ln w="254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939" y="4103049"/>
            <a:ext cx="3373927" cy="1927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059" y="4219211"/>
            <a:ext cx="4355652" cy="1752509"/>
          </a:xfrm>
          <a:prstGeom prst="rect">
            <a:avLst/>
          </a:prstGeom>
        </p:spPr>
      </p:pic>
      <p:sp>
        <p:nvSpPr>
          <p:cNvPr id="57" name="Freeform 56"/>
          <p:cNvSpPr/>
          <p:nvPr/>
        </p:nvSpPr>
        <p:spPr>
          <a:xfrm>
            <a:off x="1782305" y="4608296"/>
            <a:ext cx="4409268" cy="387628"/>
          </a:xfrm>
          <a:custGeom>
            <a:avLst/>
            <a:gdLst>
              <a:gd name="connsiteX0" fmla="*/ 0 w 4339526"/>
              <a:gd name="connsiteY0" fmla="*/ 348882 h 387628"/>
              <a:gd name="connsiteX1" fmla="*/ 2440984 w 4339526"/>
              <a:gd name="connsiteY1" fmla="*/ 170 h 387628"/>
              <a:gd name="connsiteX2" fmla="*/ 4339526 w 4339526"/>
              <a:gd name="connsiteY2" fmla="*/ 387628 h 387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39526" h="387628">
                <a:moveTo>
                  <a:pt x="0" y="348882"/>
                </a:moveTo>
                <a:cubicBezTo>
                  <a:pt x="858865" y="171297"/>
                  <a:pt x="1717730" y="-6288"/>
                  <a:pt x="2440984" y="170"/>
                </a:cubicBezTo>
                <a:cubicBezTo>
                  <a:pt x="3164238" y="6628"/>
                  <a:pt x="4339526" y="387628"/>
                  <a:pt x="4339526" y="387628"/>
                </a:cubicBezTo>
              </a:path>
            </a:pathLst>
          </a:custGeom>
          <a:noFill/>
          <a:ln w="25400">
            <a:solidFill>
              <a:srgbClr val="00B050"/>
            </a:solidFill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6427922" y="5923156"/>
            <a:ext cx="24874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*V. </a:t>
            </a:r>
            <a:r>
              <a:rPr lang="en-US" sz="1600" dirty="0" err="1" smtClean="0"/>
              <a:t>Nagaslaev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2530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069" y="0"/>
            <a:ext cx="8371114" cy="507274"/>
          </a:xfrm>
        </p:spPr>
        <p:txBody>
          <a:bodyPr/>
          <a:lstStyle/>
          <a:p>
            <a:r>
              <a:rPr lang="en-US" sz="2800" dirty="0" smtClean="0"/>
              <a:t>Mu2e Spill Structure</a:t>
            </a:r>
            <a:endParaRPr lang="en-US" sz="2800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399716" y="488695"/>
            <a:ext cx="4172275" cy="5179106"/>
          </a:xfrm>
        </p:spPr>
        <p:txBody>
          <a:bodyPr/>
          <a:lstStyle/>
          <a:p>
            <a:r>
              <a:rPr lang="en-US" sz="2000" dirty="0" smtClean="0"/>
              <a:t>Detail:</a:t>
            </a:r>
          </a:p>
          <a:p>
            <a:pPr lvl="1"/>
            <a:r>
              <a:rPr lang="en-US" sz="1800" dirty="0" smtClean="0"/>
              <a:t>3x10</a:t>
            </a:r>
            <a:r>
              <a:rPr lang="en-US" sz="1800" baseline="30000" dirty="0" smtClean="0"/>
              <a:t>7</a:t>
            </a:r>
            <a:r>
              <a:rPr lang="en-US" sz="1800" dirty="0" smtClean="0"/>
              <a:t> p/bunch</a:t>
            </a:r>
          </a:p>
          <a:p>
            <a:pPr lvl="1"/>
            <a:r>
              <a:rPr lang="en-US" sz="1800" dirty="0" smtClean="0"/>
              <a:t>1.7 </a:t>
            </a:r>
            <a:r>
              <a:rPr lang="en-US" sz="1800" dirty="0" err="1" smtClean="0">
                <a:latin typeface="Symbol" charset="2"/>
                <a:cs typeface="Symbol" charset="2"/>
              </a:rPr>
              <a:t>m</a:t>
            </a:r>
            <a:r>
              <a:rPr lang="en-US" sz="1800" dirty="0" err="1" smtClean="0"/>
              <a:t>sec</a:t>
            </a:r>
            <a:r>
              <a:rPr lang="en-US" sz="1800" dirty="0" smtClean="0"/>
              <a:t> bunch spacing</a:t>
            </a:r>
          </a:p>
          <a:p>
            <a:pPr lvl="1"/>
            <a:r>
              <a:rPr lang="en-US" sz="1800" dirty="0" smtClean="0"/>
              <a:t>~30% duty factor</a:t>
            </a:r>
          </a:p>
          <a:p>
            <a:pPr lvl="1"/>
            <a:r>
              <a:rPr lang="en-US" sz="1800" dirty="0" smtClean="0"/>
              <a:t>~1.2x10</a:t>
            </a:r>
            <a:r>
              <a:rPr lang="en-US" sz="1800" baseline="30000" dirty="0" smtClean="0"/>
              <a:t>20</a:t>
            </a:r>
            <a:r>
              <a:rPr lang="en-US" sz="1800" dirty="0" smtClean="0"/>
              <a:t> protons year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3, 2017</a:t>
            </a:r>
            <a:endParaRPr lang="en-US" dirty="0"/>
          </a:p>
        </p:txBody>
      </p:sp>
      <p:sp>
        <p:nvSpPr>
          <p:cNvPr id="9" name="Bent Arrow 8"/>
          <p:cNvSpPr/>
          <p:nvPr/>
        </p:nvSpPr>
        <p:spPr>
          <a:xfrm flipV="1">
            <a:off x="835915" y="3078248"/>
            <a:ext cx="3316408" cy="2330177"/>
          </a:xfrm>
          <a:prstGeom prst="bentArrow">
            <a:avLst>
              <a:gd name="adj1" fmla="val 33917"/>
              <a:gd name="adj2" fmla="val 34750"/>
              <a:gd name="adj3" fmla="val 25000"/>
              <a:gd name="adj4" fmla="val 65181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3524" y="618248"/>
            <a:ext cx="3337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1.33 sec Main Injector cycle</a:t>
            </a:r>
            <a:endParaRPr lang="en-US" sz="2000" dirty="0"/>
          </a:p>
        </p:txBody>
      </p:sp>
      <p:pic>
        <p:nvPicPr>
          <p:cNvPr id="14" name="Picture 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9911" y="2458815"/>
            <a:ext cx="4268950" cy="38381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635" y="1094307"/>
            <a:ext cx="4095936" cy="1931927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 | Mu2e Beam Delivery | Mu2e Newcomers | Fermilab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BD3291-C15C-47A1-BED7-896B8662ADF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171841" y="4089447"/>
            <a:ext cx="1037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50504E"/>
                </a:solidFill>
              </a:rPr>
              <a:t>“ticks”</a:t>
            </a:r>
            <a:endParaRPr lang="en-US" sz="1400" dirty="0">
              <a:solidFill>
                <a:srgbClr val="5050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48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71551"/>
            <a:ext cx="8672513" cy="1536700"/>
          </a:xfrm>
        </p:spPr>
        <p:txBody>
          <a:bodyPr/>
          <a:lstStyle/>
          <a:p>
            <a:r>
              <a:rPr lang="en-US" sz="2000" dirty="0" smtClean="0"/>
              <a:t>Because out-of-time protons could produce prompt backgrounds, it is critical that there be nothing between the proton bunches at the 10</a:t>
            </a:r>
            <a:r>
              <a:rPr lang="en-US" sz="2000" baseline="30000" dirty="0" smtClean="0"/>
              <a:t>-10</a:t>
            </a:r>
            <a:r>
              <a:rPr lang="en-US" sz="2000" dirty="0" smtClean="0"/>
              <a:t> fractional level.</a:t>
            </a:r>
          </a:p>
          <a:p>
            <a:r>
              <a:rPr lang="en-US" sz="2000" dirty="0" smtClean="0"/>
              <a:t>This is referred to as “extinction”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 smtClean="0"/>
              <a:t>In addition to the challenge of achieving this level of extinction will be the challenge of verifying that we have achieved it (“Extinction Monitoring”)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Extinction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 | Mu2e Beam Delivery | Mu2e Newcomers | Fermilab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3, 2017</a:t>
            </a:r>
            <a:endParaRPr lang="en-US" dirty="0"/>
          </a:p>
        </p:txBody>
      </p:sp>
      <p:pic>
        <p:nvPicPr>
          <p:cNvPr id="7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915" y="2292350"/>
            <a:ext cx="7020985" cy="29330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7551" y="1684259"/>
            <a:ext cx="1866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&lt;1 proton every 250 pulses!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159375" y="2038202"/>
            <a:ext cx="1619250" cy="7725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90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Principle of Beam Line Extinction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7"/>
            <a:ext cx="8672513" cy="798454"/>
          </a:xfrm>
        </p:spPr>
        <p:txBody>
          <a:bodyPr/>
          <a:lstStyle/>
          <a:p>
            <a:r>
              <a:rPr lang="en-US" sz="2000" dirty="0" smtClean="0"/>
              <a:t>A magnet is used to deflect out-of-time beam into a downstream collimator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Ideally, we would use a square pulse to kick out-of-time beam out of (or in-time beam into) the transmission channel, but the 600 kHz bunch rate makes this impossible with present technology.</a:t>
            </a:r>
          </a:p>
          <a:p>
            <a:r>
              <a:rPr lang="en-US" sz="2000" dirty="0" smtClean="0"/>
              <a:t>We will therefore focus on a system of resonant magnets or “AC Dipoles”.</a:t>
            </a:r>
          </a:p>
          <a:p>
            <a:pPr lvl="1"/>
            <a:r>
              <a:rPr lang="en-US" sz="2000" dirty="0" smtClean="0"/>
              <a:t>Even this isn’t trivial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August 3, 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 | Mu2e Beam Delivery | Mu2e Newcomers | Fermilab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15</a:t>
            </a:fld>
            <a:endParaRPr lang="en-US" alt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841501"/>
            <a:ext cx="6221413" cy="19830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3546" y="1908738"/>
            <a:ext cx="2351855" cy="15003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63546" y="3476314"/>
            <a:ext cx="2436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Think miniature golf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07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Design Considerations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The cost and complexity of magnets </a:t>
            </a:r>
            <a:br>
              <a:rPr lang="en-US" sz="2000" dirty="0" smtClean="0"/>
            </a:br>
            <a:r>
              <a:rPr lang="en-US" sz="2000" dirty="0" smtClean="0"/>
              <a:t>scale roughly with the stored energy</a:t>
            </a:r>
          </a:p>
          <a:p>
            <a:r>
              <a:rPr lang="en-US" sz="2000" dirty="0" smtClean="0"/>
              <a:t>Clearly, we want to minimize </a:t>
            </a:r>
            <a:r>
              <a:rPr lang="en-US" sz="2000" i="1" dirty="0" smtClean="0"/>
              <a:t>g</a:t>
            </a:r>
            <a:r>
              <a:rPr lang="en-US" sz="2000" dirty="0" smtClean="0"/>
              <a:t> (waist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in the non-bend plane)</a:t>
            </a:r>
          </a:p>
          <a:p>
            <a:r>
              <a:rPr lang="en-US" sz="2000" dirty="0" smtClean="0"/>
              <a:t>The bend plane is a little less obvious.  A detailed analysis shows that to achieve the required bend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3362" y="6505786"/>
            <a:ext cx="1146479" cy="241300"/>
          </a:xfrm>
        </p:spPr>
        <p:txBody>
          <a:bodyPr/>
          <a:lstStyle/>
          <a:p>
            <a:pPr>
              <a:defRPr/>
            </a:pPr>
            <a:r>
              <a:rPr lang="en-US" smtClean="0"/>
              <a:t>August 3,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 | Mu2e Beam Delivery | Mu2e Newcomers | 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3FB4E3-CEF4-4E8C-8855-45F0AB0257D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360346"/>
              </p:ext>
            </p:extLst>
          </p:nvPr>
        </p:nvGraphicFramePr>
        <p:xfrm>
          <a:off x="7061200" y="54356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4" name="Equation" r:id="rId3" imgW="114300" imgH="165100" progId="Equation.DSMT4">
                  <p:embed/>
                </p:oleObj>
              </mc:Choice>
              <mc:Fallback>
                <p:oleObj name="Equation" r:id="rId3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61200" y="54356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1404740"/>
              </p:ext>
            </p:extLst>
          </p:nvPr>
        </p:nvGraphicFramePr>
        <p:xfrm>
          <a:off x="6141237" y="744745"/>
          <a:ext cx="1887537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5" name="Equation" r:id="rId5" imgW="736600" imgH="228600" progId="Equation.DSMT4">
                  <p:embed/>
                </p:oleObj>
              </mc:Choice>
              <mc:Fallback>
                <p:oleObj name="Equation" r:id="rId5" imgW="736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1237" y="744745"/>
                        <a:ext cx="1887537" cy="592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14452" y="1412630"/>
            <a:ext cx="29797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Bend plane aperture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      Non-bend plane gap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7297383" y="1294360"/>
            <a:ext cx="325437" cy="2365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7729764" y="1335137"/>
            <a:ext cx="85145" cy="40798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2781950"/>
              </p:ext>
            </p:extLst>
          </p:nvPr>
        </p:nvGraphicFramePr>
        <p:xfrm>
          <a:off x="1944940" y="2888821"/>
          <a:ext cx="1449388" cy="91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6" name="Equation" r:id="rId7" imgW="711200" imgH="444500" progId="Equation.DSMT4">
                  <p:embed/>
                </p:oleObj>
              </mc:Choice>
              <mc:Fallback>
                <p:oleObj name="Equation" r:id="rId7" imgW="7112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4940" y="2888821"/>
                        <a:ext cx="1449388" cy="9153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968733" y="241300"/>
            <a:ext cx="1957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FF0000"/>
                </a:solidFill>
              </a:rPr>
              <a:t>Magnet length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7475538" y="611188"/>
            <a:ext cx="254226" cy="2792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70387" y="2601861"/>
            <a:ext cx="3133788" cy="2275374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636588" y="3902267"/>
            <a:ext cx="31662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 smtClean="0">
                <a:solidFill>
                  <a:srgbClr val="FF0000"/>
                </a:solidFill>
              </a:rPr>
              <a:t>betatron</a:t>
            </a:r>
            <a:r>
              <a:rPr lang="en-US" sz="2000" dirty="0" smtClean="0">
                <a:solidFill>
                  <a:srgbClr val="FF0000"/>
                </a:solidFill>
              </a:rPr>
              <a:t> function at dipole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2625939" y="3739548"/>
            <a:ext cx="236537" cy="22869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36588" y="4929766"/>
            <a:ext cx="7526338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sym typeface="Symbol"/>
              </a:rPr>
              <a:t>Large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  <a:latin typeface="Symbol" pitchFamily="18" charset="2"/>
                <a:sym typeface="Symbol"/>
              </a:rPr>
              <a:t>b</a:t>
            </a:r>
            <a:r>
              <a:rPr lang="en-US" sz="2000" baseline="-25000" dirty="0" err="1" smtClean="0">
                <a:solidFill>
                  <a:schemeClr val="accent3">
                    <a:lumMod val="75000"/>
                  </a:schemeClr>
                </a:solidFill>
                <a:sym typeface="Symbol"/>
              </a:rPr>
              <a:t>D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sym typeface="Symbol"/>
              </a:rPr>
              <a:t>, 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sym typeface="Symbol"/>
              </a:rPr>
              <a:t>long weak magnets</a:t>
            </a:r>
          </a:p>
          <a:p>
            <a:pPr algn="l">
              <a:defRPr/>
            </a:pPr>
            <a:r>
              <a:rPr lang="en-US" sz="2000" dirty="0">
                <a:solidFill>
                  <a:schemeClr val="accent3">
                    <a:lumMod val="75000"/>
                  </a:schemeClr>
                </a:solidFill>
                <a:sym typeface="Symbol"/>
              </a:rPr>
              <a:t>	- Assume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  <a:latin typeface="Symbol" pitchFamily="18" charset="2"/>
                <a:sym typeface="Symbol"/>
              </a:rPr>
              <a:t>b</a:t>
            </a:r>
            <a:r>
              <a:rPr lang="en-US" sz="2000" baseline="-25000" dirty="0" err="1" smtClean="0">
                <a:solidFill>
                  <a:schemeClr val="accent3">
                    <a:lumMod val="75000"/>
                  </a:schemeClr>
                </a:solidFill>
                <a:sym typeface="Symbol"/>
              </a:rPr>
              <a:t>D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sym typeface="Symbol"/>
              </a:rPr>
              <a:t>=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sym typeface="Symbol"/>
              </a:rPr>
              <a:t>250m, L=6m</a:t>
            </a:r>
          </a:p>
          <a:p>
            <a:pPr algn="l">
              <a:defRPr/>
            </a:pPr>
            <a:r>
              <a:rPr lang="en-US" sz="2000" dirty="0">
                <a:solidFill>
                  <a:schemeClr val="accent3">
                    <a:lumMod val="75000"/>
                  </a:schemeClr>
                </a:solidFill>
                <a:sym typeface="Symbol"/>
              </a:rPr>
              <a:t>	- Factor of 4 better 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sym typeface="Symbol"/>
              </a:rPr>
              <a:t>than</a:t>
            </a:r>
            <a:r>
              <a:rPr lang="el-GR" sz="2000" dirty="0" smtClean="0">
                <a:solidFill>
                  <a:schemeClr val="accent3">
                    <a:lumMod val="75000"/>
                  </a:schemeClr>
                </a:solidFill>
                <a:sym typeface="Symbol"/>
              </a:rPr>
              <a:t> 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sym typeface="Symbol"/>
              </a:rPr>
              <a:t>“typical” values of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  <a:latin typeface="Symbol" pitchFamily="18" charset="2"/>
                <a:sym typeface="Symbol"/>
              </a:rPr>
              <a:t>b</a:t>
            </a:r>
            <a:r>
              <a:rPr lang="en-US" sz="2000" baseline="-25000" dirty="0" err="1">
                <a:solidFill>
                  <a:schemeClr val="accent3">
                    <a:lumMod val="75000"/>
                  </a:schemeClr>
                </a:solidFill>
                <a:sym typeface="Symbol"/>
              </a:rPr>
              <a:t>D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sym typeface="Symbol"/>
              </a:rPr>
              <a:t>=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sym typeface="Symbol"/>
              </a:rPr>
              <a:t>50m, L=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sym typeface="Symbol"/>
              </a:rPr>
              <a:t>2m</a:t>
            </a:r>
          </a:p>
          <a:p>
            <a:pPr algn="l">
              <a:defRPr/>
            </a:pP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sym typeface="Symbol"/>
              </a:rPr>
              <a:t>Driving consideration in beam line design!</a:t>
            </a:r>
            <a:endParaRPr lang="en-US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30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AC Dipole driven by two harmonics</a:t>
            </a:r>
          </a:p>
          <a:p>
            <a:pPr lvl="1"/>
            <a:r>
              <a:rPr lang="en-US" sz="2000" dirty="0" smtClean="0"/>
              <a:t>300 kHz (half bunch frequency) to sweep out of time beam into collimators</a:t>
            </a:r>
          </a:p>
          <a:p>
            <a:pPr lvl="1"/>
            <a:r>
              <a:rPr lang="en-US" sz="2000" dirty="0" smtClean="0"/>
              <a:t>4.5 MHz (15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harmonic) to maximize transmission of in-time beam</a:t>
            </a:r>
          </a:p>
          <a:p>
            <a:pPr lvl="1"/>
            <a:r>
              <a:rPr lang="en-US" sz="2000" dirty="0" smtClean="0"/>
              <a:t>Beam transmitted at nodes!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1000" dirty="0"/>
          </a:p>
          <a:p>
            <a:r>
              <a:rPr lang="en-US" sz="2000" dirty="0" smtClean="0"/>
              <a:t>Higher harmonic optimized for maximum transmission: 99.5%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Dual Harmonic Waveform</a:t>
            </a:r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 | Mu2e Beam Delivery | Mu2e Newcomers | Fermilab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17</a:t>
            </a:fld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US" altLang="en-US" smtClean="0"/>
              <a:t>August 3, 2017</a:t>
            </a:r>
            <a:endParaRPr lang="en-US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038181" y="3086676"/>
            <a:ext cx="210581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Single harmonic would hit collimator too soon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27438" y="2946688"/>
            <a:ext cx="3454419" cy="27848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439" y="2946688"/>
            <a:ext cx="3459162" cy="2784813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5778500" y="3760352"/>
            <a:ext cx="508000" cy="265548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6406337" y="3482104"/>
            <a:ext cx="631844" cy="279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182220" y="3920923"/>
            <a:ext cx="19617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Normalized deflection</a:t>
            </a:r>
          </a:p>
          <a:p>
            <a:pPr marL="285750" indent="-168275">
              <a:buFont typeface="Arial"/>
              <a:buChar char="•"/>
            </a:pPr>
            <a:r>
              <a:rPr lang="en-US" sz="1400" dirty="0" smtClean="0">
                <a:latin typeface="Symbol" charset="2"/>
                <a:cs typeface="Symbol" charset="2"/>
              </a:rPr>
              <a:t>d</a:t>
            </a:r>
            <a:r>
              <a:rPr lang="en-US" sz="1400" dirty="0" smtClean="0"/>
              <a:t>=1 center of beam at edge of collimator</a:t>
            </a:r>
          </a:p>
          <a:p>
            <a:pPr marL="285750" indent="-168275">
              <a:buFont typeface="Arial"/>
              <a:buChar char="•"/>
            </a:pPr>
            <a:r>
              <a:rPr lang="en-US" sz="1400" dirty="0" smtClean="0">
                <a:latin typeface="Symbol" charset="2"/>
                <a:cs typeface="Symbol" charset="2"/>
              </a:rPr>
              <a:t>d</a:t>
            </a:r>
            <a:r>
              <a:rPr lang="en-US" sz="1400" dirty="0" smtClean="0"/>
              <a:t>=2 all beam hitting collimator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314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2225" y="986695"/>
            <a:ext cx="3895725" cy="15572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AC Dipole Design and Prototype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87" y="1043047"/>
            <a:ext cx="8672513" cy="722254"/>
          </a:xfrm>
        </p:spPr>
        <p:txBody>
          <a:bodyPr/>
          <a:lstStyle/>
          <a:p>
            <a:r>
              <a:rPr lang="en-US" dirty="0" smtClean="0"/>
              <a:t>AC dipole system consists of 6</a:t>
            </a:r>
            <a:br>
              <a:rPr lang="en-US" dirty="0" smtClean="0"/>
            </a:br>
            <a:r>
              <a:rPr lang="en-US" dirty="0" smtClean="0"/>
              <a:t> identical one meter elements, </a:t>
            </a:r>
            <a:br>
              <a:rPr lang="en-US" dirty="0" smtClean="0"/>
            </a:br>
            <a:r>
              <a:rPr lang="en-US" dirty="0" smtClean="0"/>
              <a:t>arranged in two 3-meter vacuum </a:t>
            </a:r>
            <a:br>
              <a:rPr lang="en-US" dirty="0" smtClean="0"/>
            </a:br>
            <a:r>
              <a:rPr lang="en-US" dirty="0" smtClean="0"/>
              <a:t>vessels.</a:t>
            </a:r>
          </a:p>
          <a:p>
            <a:r>
              <a:rPr lang="en-US" dirty="0" smtClean="0"/>
              <a:t>Extensive tests done with half-meter</a:t>
            </a:r>
            <a:br>
              <a:rPr lang="en-US" dirty="0" smtClean="0"/>
            </a:br>
            <a:r>
              <a:rPr lang="en-US" dirty="0" smtClean="0"/>
              <a:t>prototype</a:t>
            </a:r>
          </a:p>
          <a:p>
            <a:pPr lvl="1"/>
            <a:r>
              <a:rPr lang="en-US" dirty="0" smtClean="0"/>
              <a:t>meets all specifications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66491" y="6505786"/>
            <a:ext cx="1248909" cy="241300"/>
          </a:xfrm>
        </p:spPr>
        <p:txBody>
          <a:bodyPr/>
          <a:lstStyle/>
          <a:p>
            <a:pPr>
              <a:defRPr/>
            </a:pPr>
            <a:r>
              <a:rPr lang="en-US" smtClean="0"/>
              <a:t>August 3,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 | Mu2e Beam Delivery | Mu2e Newcomers | Fermilab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89750" y="2609850"/>
            <a:ext cx="2108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Elements individually powered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6889750" y="2362200"/>
            <a:ext cx="137320" cy="2476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5205" y="3827654"/>
            <a:ext cx="3566795" cy="230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IMG_6785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3962" y="3531870"/>
            <a:ext cx="3495675" cy="215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42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28600" y="594621"/>
            <a:ext cx="8686800" cy="427877"/>
          </a:xfrm>
        </p:spPr>
        <p:txBody>
          <a:bodyPr/>
          <a:lstStyle/>
          <a:p>
            <a:r>
              <a:rPr lang="en-US" sz="2800" dirty="0" smtClean="0"/>
              <a:t>Extinction Collimation: Two Separate Collimation Issues</a:t>
            </a: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 | Mu2e Beam Delivery | Mu2e Newcomers | Fermilab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3, 2017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2971800"/>
            <a:ext cx="2133600" cy="91440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4572000" y="1524000"/>
            <a:ext cx="0" cy="38100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590800" y="3429000"/>
            <a:ext cx="38100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6172200" y="3429000"/>
          <a:ext cx="279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8" name="Equation" r:id="rId4" imgW="127000" imgH="127000" progId="Equation.DSMT4">
                  <p:embed/>
                </p:oleObj>
              </mc:Choice>
              <mc:Fallback>
                <p:oleObj name="Equation" r:id="rId4" imgW="127000" imgH="12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72200" y="3429000"/>
                        <a:ext cx="2794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4606925" y="1406525"/>
          <a:ext cx="363538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9" name="Equation" r:id="rId6" imgW="165100" imgH="165100" progId="Equation.DSMT4">
                  <p:embed/>
                </p:oleObj>
              </mc:Choice>
              <mc:Fallback>
                <p:oleObj name="Equation" r:id="rId6" imgW="1651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06925" y="1406525"/>
                        <a:ext cx="363538" cy="36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Oval 14"/>
          <p:cNvSpPr/>
          <p:nvPr/>
        </p:nvSpPr>
        <p:spPr>
          <a:xfrm>
            <a:off x="3124200" y="2743200"/>
            <a:ext cx="2895600" cy="1371600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p Arrow 15"/>
          <p:cNvSpPr/>
          <p:nvPr/>
        </p:nvSpPr>
        <p:spPr>
          <a:xfrm>
            <a:off x="1447800" y="2650066"/>
            <a:ext cx="457200" cy="1295400"/>
          </a:xfrm>
          <a:prstGeom prst="up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80999" y="4038600"/>
            <a:ext cx="25061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AC dipole shifts distribution along x’ axis in phase space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62600" y="1600200"/>
            <a:ext cx="3352800" cy="1077218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3366FF"/>
                </a:solidFill>
                <a:latin typeface="+mn-lt"/>
              </a:rPr>
              <a:t>Beam core: out of time beam will be steered into the collimator or collimators </a:t>
            </a:r>
            <a:br>
              <a:rPr lang="en-US" sz="1600" dirty="0" smtClean="0">
                <a:solidFill>
                  <a:srgbClr val="3366FF"/>
                </a:solidFill>
                <a:latin typeface="+mn-lt"/>
              </a:rPr>
            </a:br>
            <a:r>
              <a:rPr lang="en-US" sz="1600" dirty="0" smtClean="0">
                <a:solidFill>
                  <a:srgbClr val="3366FF"/>
                </a:solidFill>
                <a:latin typeface="+mn-lt"/>
              </a:rPr>
              <a:t>90° </a:t>
            </a:r>
            <a:r>
              <a:rPr lang="en-US" sz="1600" i="1" dirty="0" smtClean="0">
                <a:solidFill>
                  <a:srgbClr val="3366FF"/>
                </a:solidFill>
                <a:latin typeface="+mn-lt"/>
              </a:rPr>
              <a:t>downstream </a:t>
            </a:r>
            <a:r>
              <a:rPr lang="en-US" sz="1600" dirty="0" smtClean="0">
                <a:solidFill>
                  <a:srgbClr val="3366FF"/>
                </a:solidFill>
                <a:latin typeface="+mn-lt"/>
              </a:rPr>
              <a:t>of the AC dipole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5029200" y="2514600"/>
            <a:ext cx="609600" cy="685800"/>
          </a:xfrm>
          <a:prstGeom prst="straightConnector1">
            <a:avLst/>
          </a:prstGeom>
          <a:ln w="12700">
            <a:solidFill>
              <a:srgbClr val="3366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096000" y="39624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Admittance of downstream collimation system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5867400" y="3810000"/>
            <a:ext cx="304800" cy="2286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648200" y="4800600"/>
            <a:ext cx="3657600" cy="1077218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3366FF"/>
                </a:solidFill>
                <a:latin typeface="+mn-lt"/>
              </a:rPr>
              <a:t>High amplitude beam tails will be steered </a:t>
            </a:r>
            <a:r>
              <a:rPr lang="en-US" sz="1600" i="1" dirty="0" smtClean="0">
                <a:solidFill>
                  <a:srgbClr val="3366FF"/>
                </a:solidFill>
                <a:latin typeface="+mn-lt"/>
              </a:rPr>
              <a:t>into </a:t>
            </a:r>
            <a:r>
              <a:rPr lang="en-US" sz="1600" dirty="0" smtClean="0">
                <a:solidFill>
                  <a:srgbClr val="3366FF"/>
                </a:solidFill>
                <a:latin typeface="+mn-lt"/>
              </a:rPr>
              <a:t>the collimation channel, so they must be cleaned up </a:t>
            </a:r>
            <a:br>
              <a:rPr lang="en-US" sz="1600" dirty="0" smtClean="0">
                <a:solidFill>
                  <a:srgbClr val="3366FF"/>
                </a:solidFill>
                <a:latin typeface="+mn-lt"/>
              </a:rPr>
            </a:br>
            <a:r>
              <a:rPr lang="en-US" sz="1600" dirty="0" smtClean="0">
                <a:solidFill>
                  <a:srgbClr val="3366FF"/>
                </a:solidFill>
                <a:latin typeface="+mn-lt"/>
              </a:rPr>
              <a:t>90° </a:t>
            </a:r>
            <a:r>
              <a:rPr lang="en-US" sz="1600" i="1" dirty="0" smtClean="0">
                <a:solidFill>
                  <a:srgbClr val="3366FF"/>
                </a:solidFill>
                <a:latin typeface="+mn-lt"/>
              </a:rPr>
              <a:t>upstream</a:t>
            </a:r>
            <a:r>
              <a:rPr lang="en-US" sz="1600" dirty="0" smtClean="0">
                <a:solidFill>
                  <a:srgbClr val="3366FF"/>
                </a:solidFill>
                <a:latin typeface="+mn-lt"/>
              </a:rPr>
              <a:t> of the AC dipole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887133" y="874342"/>
            <a:ext cx="3513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Phase space distribution of out of time beam at location of AC dipole</a:t>
            </a:r>
            <a:endParaRPr lang="en-US" sz="1800" dirty="0"/>
          </a:p>
        </p:txBody>
      </p:sp>
      <p:sp>
        <p:nvSpPr>
          <p:cNvPr id="26" name="Rectangle 25"/>
          <p:cNvSpPr/>
          <p:nvPr/>
        </p:nvSpPr>
        <p:spPr>
          <a:xfrm>
            <a:off x="5638800" y="2404533"/>
            <a:ext cx="3060700" cy="220133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686300" y="5562601"/>
            <a:ext cx="2840038" cy="315218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47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39738" y="169863"/>
            <a:ext cx="8297335" cy="441325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Review: All the Accelerator Physics U Need 2 Know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3" name="Content Placeholder 22"/>
          <p:cNvSpPr>
            <a:spLocks noGrp="1"/>
          </p:cNvSpPr>
          <p:nvPr>
            <p:ph idx="1"/>
          </p:nvPr>
        </p:nvSpPr>
        <p:spPr>
          <a:xfrm>
            <a:off x="348060" y="970879"/>
            <a:ext cx="8567340" cy="746165"/>
          </a:xfrm>
        </p:spPr>
        <p:txBody>
          <a:bodyPr/>
          <a:lstStyle/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We can describe (strongly focused) particle motion in terms of initial conditions and a “beta function” </a:t>
            </a:r>
            <a:r>
              <a:rPr lang="el-GR" sz="2000" i="1" dirty="0" smtClean="0">
                <a:solidFill>
                  <a:schemeClr val="accent6">
                    <a:lumMod val="50000"/>
                  </a:schemeClr>
                </a:solidFill>
              </a:rPr>
              <a:t>β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(s), which is only a function of location along the nominal path, and follows the periodicity of the machine.</a:t>
            </a:r>
          </a:p>
          <a:p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In other words, particles undergo “pseudo-harmonic” motion about the nominal trajectory, with a variable wavelength and amplitude.</a:t>
            </a:r>
          </a:p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Note: </a:t>
            </a:r>
            <a:r>
              <a:rPr lang="el-GR" sz="2000" dirty="0" smtClean="0">
                <a:solidFill>
                  <a:schemeClr val="accent6">
                    <a:lumMod val="50000"/>
                  </a:schemeClr>
                </a:solidFill>
              </a:rPr>
              <a:t>β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has units of [length], so the amplitude </a:t>
            </a:r>
            <a:r>
              <a:rPr lang="en-US" sz="2000" dirty="0" smtClean="0">
                <a:solidFill>
                  <a:srgbClr val="282828"/>
                </a:solidFill>
              </a:rPr>
              <a:t>has units of [length]</a:t>
            </a:r>
            <a:r>
              <a:rPr lang="en-US" sz="2000" baseline="30000" dirty="0" smtClean="0">
                <a:solidFill>
                  <a:srgbClr val="282828"/>
                </a:solidFill>
              </a:rPr>
              <a:t>1/2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pic>
        <p:nvPicPr>
          <p:cNvPr id="34820" name="Object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3398360"/>
            <a:ext cx="1728787" cy="952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5484813" y="3436162"/>
            <a:ext cx="3659187" cy="1231106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+mn-lt"/>
              </a:rPr>
              <a:t>The “betatron function” </a:t>
            </a:r>
            <a:r>
              <a:rPr lang="el-GR" sz="2000" i="1" dirty="0" smtClean="0"/>
              <a:t>β</a:t>
            </a:r>
            <a:r>
              <a:rPr lang="en-US" sz="2000" i="1" dirty="0" smtClean="0">
                <a:solidFill>
                  <a:srgbClr val="009900"/>
                </a:solidFill>
                <a:latin typeface="Symbol" pitchFamily="18" charset="2"/>
              </a:rPr>
              <a:t>(</a:t>
            </a:r>
            <a:r>
              <a:rPr lang="en-US" sz="2000" i="1" dirty="0" smtClean="0">
                <a:solidFill>
                  <a:srgbClr val="009900"/>
                </a:solidFill>
              </a:rPr>
              <a:t>s</a:t>
            </a:r>
            <a:r>
              <a:rPr lang="en-US" sz="2000" i="1" dirty="0">
                <a:solidFill>
                  <a:srgbClr val="009900"/>
                </a:solidFill>
                <a:latin typeface="Symbol" pitchFamily="18" charset="2"/>
              </a:rPr>
              <a:t>)</a:t>
            </a:r>
            <a:r>
              <a:rPr lang="en-US" sz="2000" dirty="0"/>
              <a:t> is </a:t>
            </a:r>
            <a:r>
              <a:rPr lang="en-US" sz="1800" dirty="0">
                <a:latin typeface="+mn-lt"/>
              </a:rPr>
              <a:t>effectively the </a:t>
            </a:r>
            <a:r>
              <a:rPr lang="en-US" sz="1800" dirty="0">
                <a:solidFill>
                  <a:srgbClr val="009900"/>
                </a:solidFill>
                <a:latin typeface="+mn-lt"/>
              </a:rPr>
              <a:t>local wavenumber</a:t>
            </a:r>
            <a:r>
              <a:rPr lang="en-US" sz="1800" dirty="0">
                <a:latin typeface="+mn-lt"/>
              </a:rPr>
              <a:t> and  also defines the </a:t>
            </a:r>
            <a:r>
              <a:rPr lang="en-US" sz="1800" dirty="0">
                <a:solidFill>
                  <a:srgbClr val="009900"/>
                </a:solidFill>
                <a:latin typeface="+mn-lt"/>
              </a:rPr>
              <a:t>beam envelope.</a:t>
            </a:r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 flipH="1" flipV="1">
            <a:off x="4586288" y="3323450"/>
            <a:ext cx="898525" cy="341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24" name="Line 8"/>
          <p:cNvSpPr>
            <a:spLocks noChangeShapeType="1"/>
          </p:cNvSpPr>
          <p:nvPr/>
        </p:nvSpPr>
        <p:spPr bwMode="auto">
          <a:xfrm flipH="1">
            <a:off x="4951413" y="3969562"/>
            <a:ext cx="533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989013" y="3588562"/>
            <a:ext cx="1600200" cy="707886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+mn-lt"/>
              </a:rPr>
              <a:t>Phase advance</a:t>
            </a:r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>
            <a:off x="2589213" y="3740962"/>
            <a:ext cx="381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27" name="Text Box 16"/>
          <p:cNvSpPr txBox="1">
            <a:spLocks noChangeArrowheads="1"/>
          </p:cNvSpPr>
          <p:nvPr/>
        </p:nvSpPr>
        <p:spPr bwMode="auto">
          <a:xfrm>
            <a:off x="419100" y="2818625"/>
            <a:ext cx="1981200" cy="646331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+mn-lt"/>
              </a:rPr>
              <a:t>Lateral deviation in one plane</a:t>
            </a:r>
          </a:p>
        </p:txBody>
      </p:sp>
      <p:sp>
        <p:nvSpPr>
          <p:cNvPr id="34828" name="Line 17"/>
          <p:cNvSpPr>
            <a:spLocks noChangeShapeType="1"/>
          </p:cNvSpPr>
          <p:nvPr/>
        </p:nvSpPr>
        <p:spPr bwMode="auto">
          <a:xfrm flipV="1">
            <a:off x="2400300" y="3150412"/>
            <a:ext cx="442913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23"/>
          <p:cNvGrpSpPr/>
          <p:nvPr/>
        </p:nvGrpSpPr>
        <p:grpSpPr>
          <a:xfrm>
            <a:off x="6569060" y="1935310"/>
            <a:ext cx="2446337" cy="1169988"/>
            <a:chOff x="6510338" y="1257300"/>
            <a:chExt cx="2446337" cy="1169988"/>
          </a:xfrm>
        </p:grpSpPr>
        <p:sp>
          <p:nvSpPr>
            <p:cNvPr id="34830" name="Freeform 19"/>
            <p:cNvSpPr>
              <a:spLocks/>
            </p:cNvSpPr>
            <p:nvPr/>
          </p:nvSpPr>
          <p:spPr bwMode="auto">
            <a:xfrm>
              <a:off x="6788150" y="1362075"/>
              <a:ext cx="2168525" cy="841375"/>
            </a:xfrm>
            <a:custGeom>
              <a:avLst/>
              <a:gdLst>
                <a:gd name="T0" fmla="*/ 0 w 1366"/>
                <a:gd name="T1" fmla="*/ 2147483647 h 530"/>
                <a:gd name="T2" fmla="*/ 2147483647 w 1366"/>
                <a:gd name="T3" fmla="*/ 2147483647 h 530"/>
                <a:gd name="T4" fmla="*/ 2147483647 w 1366"/>
                <a:gd name="T5" fmla="*/ 2147483647 h 530"/>
                <a:gd name="T6" fmla="*/ 2147483647 w 1366"/>
                <a:gd name="T7" fmla="*/ 2147483647 h 530"/>
                <a:gd name="T8" fmla="*/ 2147483647 w 1366"/>
                <a:gd name="T9" fmla="*/ 0 h 5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6"/>
                <a:gd name="T16" fmla="*/ 0 h 530"/>
                <a:gd name="T17" fmla="*/ 1366 w 1366"/>
                <a:gd name="T18" fmla="*/ 530 h 5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6" h="530">
                  <a:moveTo>
                    <a:pt x="0" y="530"/>
                  </a:moveTo>
                  <a:cubicBezTo>
                    <a:pt x="140" y="436"/>
                    <a:pt x="280" y="342"/>
                    <a:pt x="397" y="280"/>
                  </a:cubicBezTo>
                  <a:cubicBezTo>
                    <a:pt x="514" y="218"/>
                    <a:pt x="571" y="200"/>
                    <a:pt x="703" y="158"/>
                  </a:cubicBezTo>
                  <a:cubicBezTo>
                    <a:pt x="835" y="116"/>
                    <a:pt x="1077" y="56"/>
                    <a:pt x="1187" y="30"/>
                  </a:cubicBezTo>
                  <a:cubicBezTo>
                    <a:pt x="1297" y="4"/>
                    <a:pt x="1331" y="2"/>
                    <a:pt x="1366" y="0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1" name="Freeform 20"/>
            <p:cNvSpPr>
              <a:spLocks/>
            </p:cNvSpPr>
            <p:nvPr/>
          </p:nvSpPr>
          <p:spPr bwMode="auto">
            <a:xfrm>
              <a:off x="6819900" y="1257300"/>
              <a:ext cx="2120900" cy="922338"/>
            </a:xfrm>
            <a:custGeom>
              <a:avLst/>
              <a:gdLst>
                <a:gd name="T0" fmla="*/ 0 w 1336"/>
                <a:gd name="T1" fmla="*/ 2147483647 h 581"/>
                <a:gd name="T2" fmla="*/ 2147483647 w 1336"/>
                <a:gd name="T3" fmla="*/ 2147483647 h 581"/>
                <a:gd name="T4" fmla="*/ 2147483647 w 1336"/>
                <a:gd name="T5" fmla="*/ 2147483647 h 581"/>
                <a:gd name="T6" fmla="*/ 2147483647 w 1336"/>
                <a:gd name="T7" fmla="*/ 2147483647 h 581"/>
                <a:gd name="T8" fmla="*/ 2147483647 w 1336"/>
                <a:gd name="T9" fmla="*/ 2147483647 h 581"/>
                <a:gd name="T10" fmla="*/ 2147483647 w 1336"/>
                <a:gd name="T11" fmla="*/ 0 h 5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36"/>
                <a:gd name="T19" fmla="*/ 0 h 581"/>
                <a:gd name="T20" fmla="*/ 1336 w 1336"/>
                <a:gd name="T21" fmla="*/ 581 h 5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36" h="581">
                  <a:moveTo>
                    <a:pt x="0" y="581"/>
                  </a:moveTo>
                  <a:cubicBezTo>
                    <a:pt x="46" y="482"/>
                    <a:pt x="92" y="384"/>
                    <a:pt x="219" y="331"/>
                  </a:cubicBezTo>
                  <a:cubicBezTo>
                    <a:pt x="346" y="278"/>
                    <a:pt x="645" y="280"/>
                    <a:pt x="760" y="265"/>
                  </a:cubicBezTo>
                  <a:cubicBezTo>
                    <a:pt x="875" y="250"/>
                    <a:pt x="848" y="254"/>
                    <a:pt x="907" y="239"/>
                  </a:cubicBezTo>
                  <a:cubicBezTo>
                    <a:pt x="966" y="224"/>
                    <a:pt x="1044" y="218"/>
                    <a:pt x="1116" y="178"/>
                  </a:cubicBezTo>
                  <a:cubicBezTo>
                    <a:pt x="1188" y="138"/>
                    <a:pt x="1262" y="69"/>
                    <a:pt x="1336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2" name="Line 21"/>
            <p:cNvSpPr>
              <a:spLocks noChangeShapeType="1"/>
            </p:cNvSpPr>
            <p:nvPr/>
          </p:nvSpPr>
          <p:spPr bwMode="auto">
            <a:xfrm flipV="1">
              <a:off x="6908800" y="2017713"/>
              <a:ext cx="461963" cy="266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3" name="Text Box 22"/>
            <p:cNvSpPr txBox="1">
              <a:spLocks noChangeArrowheads="1"/>
            </p:cNvSpPr>
            <p:nvPr/>
          </p:nvSpPr>
          <p:spPr bwMode="auto">
            <a:xfrm>
              <a:off x="7054850" y="2122488"/>
              <a:ext cx="2270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s</a:t>
              </a:r>
            </a:p>
          </p:txBody>
        </p:sp>
        <p:sp>
          <p:nvSpPr>
            <p:cNvPr id="34834" name="Line 23"/>
            <p:cNvSpPr>
              <a:spLocks noChangeShapeType="1"/>
            </p:cNvSpPr>
            <p:nvPr/>
          </p:nvSpPr>
          <p:spPr bwMode="auto">
            <a:xfrm flipH="1" flipV="1">
              <a:off x="6561138" y="1952625"/>
              <a:ext cx="153987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5" name="Text Box 24"/>
            <p:cNvSpPr txBox="1">
              <a:spLocks noChangeArrowheads="1"/>
            </p:cNvSpPr>
            <p:nvPr/>
          </p:nvSpPr>
          <p:spPr bwMode="auto">
            <a:xfrm>
              <a:off x="6510338" y="1698625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x</a:t>
              </a:r>
            </a:p>
          </p:txBody>
        </p:sp>
      </p:grp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>
          <a:xfrm>
            <a:off x="7727505" y="6500198"/>
            <a:ext cx="1287891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August 3, 2017</a:t>
            </a:r>
            <a:endParaRPr lang="en-US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 | Mu2e Beam Delivery | Mu2e Newcomers | Fermilab</a:t>
            </a:r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2895600" y="2788760"/>
          <a:ext cx="376047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Equation" r:id="rId4" imgW="1782720" imgH="237600" progId="">
                  <p:embed/>
                </p:oleObj>
              </mc:Choice>
              <mc:Fallback>
                <p:oleObj name="Equation" r:id="rId4" imgW="1782720" imgH="237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788760"/>
                        <a:ext cx="376047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6184900" y="440166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Equation" r:id="rId6" imgW="100440" imgH="155160" progId="">
                  <p:embed/>
                </p:oleObj>
              </mc:Choice>
              <mc:Fallback>
                <p:oleObj name="Equation" r:id="rId6" imgW="100440" imgH="1551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4900" y="440166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4647108" y="2003351"/>
          <a:ext cx="534988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Equation" r:id="rId8" imgW="317500" imgH="203200" progId="Equation.DSMT4">
                  <p:embed/>
                </p:oleObj>
              </mc:Choice>
              <mc:Fallback>
                <p:oleObj name="Equation" r:id="rId8" imgW="317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7108" y="2003351"/>
                        <a:ext cx="534988" cy="354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>
            <a:off x="4648200" y="2407760"/>
            <a:ext cx="152400" cy="3810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153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  <p:bldP spid="34822" grpId="0" animBg="1"/>
      <p:bldP spid="34823" grpId="0" animBg="1"/>
      <p:bldP spid="34824" grpId="0" animBg="1"/>
      <p:bldP spid="34825" grpId="0" animBg="1"/>
      <p:bldP spid="34826" grpId="0" animBg="1"/>
      <p:bldP spid="34827" grpId="0" animBg="1"/>
      <p:bldP spid="3482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Beam that strikes the electrostatic septum during slow extraction results in a large tail in phase space, which can result in beam being scattered into the transmission channel.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Requires an additional collimator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Additional Problem: Slow Extraction Tails</a:t>
            </a: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 | Mu2e Beam Delivery | Mu2e Newcomers | Fermilab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20</a:t>
            </a:fld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US" altLang="en-US" smtClean="0"/>
              <a:t>August 3, 2017</a:t>
            </a:r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4566" r="5435" b="51797"/>
          <a:stretch/>
        </p:blipFill>
        <p:spPr>
          <a:xfrm>
            <a:off x="1645920" y="2343151"/>
            <a:ext cx="5715000" cy="31473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27020" y="2343151"/>
            <a:ext cx="355441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X Phase space at exit from Delivery Ring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286000" y="2956025"/>
            <a:ext cx="22517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404040"/>
                </a:solidFill>
              </a:rPr>
              <a:t>Nominal beam envelope</a:t>
            </a:r>
            <a:endParaRPr lang="en-US" sz="1600" dirty="0">
              <a:solidFill>
                <a:srgbClr val="40404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487420" y="3321050"/>
            <a:ext cx="533400" cy="292100"/>
          </a:xfrm>
          <a:prstGeom prst="straightConnector1">
            <a:avLst/>
          </a:prstGeom>
          <a:ln>
            <a:solidFill>
              <a:srgbClr val="40404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68270" y="4684127"/>
            <a:ext cx="2705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0000"/>
                </a:solidFill>
              </a:rPr>
              <a:t>This causes problems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5373370" y="4684127"/>
            <a:ext cx="222250" cy="889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706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Collimator Needs and Locations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 | Mu2e Beam Delivery | Mu2e Newcomers | Fermilab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21</a:t>
            </a:fld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US" altLang="en-US" smtClean="0"/>
              <a:t>August 3, 2017</a:t>
            </a:r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3" y="1722322"/>
            <a:ext cx="7289801" cy="4462578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5003798" y="1612900"/>
            <a:ext cx="0" cy="2082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108198" y="1612900"/>
            <a:ext cx="0" cy="19939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008562" y="1612900"/>
            <a:ext cx="3830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Extinction Collimator (+90°, 1m Tungsten)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483098" y="1358900"/>
            <a:ext cx="0" cy="914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483098" y="1274346"/>
            <a:ext cx="2974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AC Dipole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797298" y="1016000"/>
            <a:ext cx="0" cy="276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797298" y="846723"/>
            <a:ext cx="2974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Halo Collimator (-90°, 1m Steel)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25548" y="1242472"/>
            <a:ext cx="2279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Tail Collimator (1m Steel)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98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2250" y="880110"/>
            <a:ext cx="8672513" cy="5059363"/>
          </a:xfrm>
        </p:spPr>
        <p:txBody>
          <a:bodyPr/>
          <a:lstStyle/>
          <a:p>
            <a:r>
              <a:rPr lang="en-US" dirty="0" smtClean="0"/>
              <a:t>Longitudinal development in Recycler and Delivery Ring simulated by numerical integration model (I. </a:t>
            </a:r>
            <a:r>
              <a:rPr lang="en-US" dirty="0" err="1" smtClean="0"/>
              <a:t>Kourbanis</a:t>
            </a:r>
            <a:r>
              <a:rPr lang="en-US" dirty="0" smtClean="0"/>
              <a:t>, S. </a:t>
            </a:r>
            <a:r>
              <a:rPr lang="en-US" dirty="0" err="1" smtClean="0"/>
              <a:t>Werkema</a:t>
            </a:r>
            <a:r>
              <a:rPr lang="en-US" dirty="0" smtClean="0"/>
              <a:t>)</a:t>
            </a:r>
          </a:p>
          <a:p>
            <a:r>
              <a:rPr lang="en-US" dirty="0" smtClean="0"/>
              <a:t>Beam propagation and evolution of third-order resonance in Delivery Ring simulated by </a:t>
            </a:r>
            <a:r>
              <a:rPr lang="en-US" dirty="0" err="1" smtClean="0"/>
              <a:t>Synergia</a:t>
            </a:r>
            <a:r>
              <a:rPr lang="en-US" dirty="0" smtClean="0"/>
              <a:t> (V. </a:t>
            </a:r>
            <a:r>
              <a:rPr lang="en-US" dirty="0" err="1" smtClean="0"/>
              <a:t>Nagaslaev</a:t>
            </a:r>
            <a:r>
              <a:rPr lang="en-US" dirty="0" smtClean="0"/>
              <a:t>)</a:t>
            </a:r>
          </a:p>
          <a:p>
            <a:r>
              <a:rPr lang="en-US" dirty="0" smtClean="0"/>
              <a:t>Extraction interaction with electrostatic septum simulated by MARS (V. </a:t>
            </a:r>
            <a:r>
              <a:rPr lang="en-US" dirty="0" err="1" smtClean="0"/>
              <a:t>Nagaslaev</a:t>
            </a:r>
            <a:r>
              <a:rPr lang="en-US" dirty="0" smtClean="0"/>
              <a:t>)</a:t>
            </a:r>
          </a:p>
          <a:p>
            <a:r>
              <a:rPr lang="en-US" dirty="0" smtClean="0"/>
              <a:t>Beam line propagation and interaction with collimators simulated with G4Beamline as a function of AC dipole deflection angle to produce transmission tables (E. Prebys)</a:t>
            </a:r>
          </a:p>
          <a:p>
            <a:r>
              <a:rPr lang="en-US" dirty="0" smtClean="0"/>
              <a:t>Transmission tables convoluted with longitudinal distributions to optimize harmonic content of AC dipole magnets transmission of in-time beam and extinction of out-of-time beam (E. Prebys)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Procedure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 | Mu2e Beam Delivery | Mu2e Newcomers | Fermilab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3,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35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72561"/>
            <a:ext cx="5475070" cy="4577604"/>
          </a:xfrm>
          <a:prstGeom prst="rect">
            <a:avLst/>
          </a:prstGeom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smtClean="0">
                <a:latin typeface="Calibri" panose="020F0502020204030204" pitchFamily="34" charset="0"/>
              </a:rPr>
              <a:t>Performance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E. Prebys | Mu2e Beam Delivery | Mu2e Newcomers | Fermilab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3, 2017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3017" y="887323"/>
            <a:ext cx="1102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1997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 Extraction</a:t>
            </a:r>
            <a:endParaRPr lang="en-US" sz="1600" dirty="0">
              <a:solidFill>
                <a:srgbClr val="1997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Straight Arrow Connector 10"/>
          <p:cNvCxnSpPr>
            <a:stCxn id="7" idx="2"/>
          </p:cNvCxnSpPr>
          <p:nvPr/>
        </p:nvCxnSpPr>
        <p:spPr>
          <a:xfrm>
            <a:off x="1124510" y="1472098"/>
            <a:ext cx="0" cy="2044825"/>
          </a:xfrm>
          <a:prstGeom prst="straightConnector1">
            <a:avLst/>
          </a:prstGeom>
          <a:ln>
            <a:solidFill>
              <a:schemeClr val="accent2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65228" y="915238"/>
            <a:ext cx="1321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BD1F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Extinction Transmission</a:t>
            </a:r>
            <a:endParaRPr lang="en-US" sz="1600" dirty="0">
              <a:solidFill>
                <a:srgbClr val="BD1F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41314" y="4041971"/>
            <a:ext cx="768902" cy="586733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519A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Beam on Target</a:t>
            </a:r>
            <a:endParaRPr lang="en-US" sz="1600" dirty="0">
              <a:solidFill>
                <a:srgbClr val="519A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8" name="Straight Arrow Connector 17"/>
          <p:cNvCxnSpPr>
            <a:stCxn id="17" idx="2"/>
          </p:cNvCxnSpPr>
          <p:nvPr/>
        </p:nvCxnSpPr>
        <p:spPr>
          <a:xfrm>
            <a:off x="4225765" y="4628704"/>
            <a:ext cx="0" cy="578263"/>
          </a:xfrm>
          <a:prstGeom prst="straightConnector1">
            <a:avLst/>
          </a:prstGeom>
          <a:ln>
            <a:solidFill>
              <a:schemeClr val="accent5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4" idx="2"/>
          </p:cNvCxnSpPr>
          <p:nvPr/>
        </p:nvCxnSpPr>
        <p:spPr>
          <a:xfrm flipH="1">
            <a:off x="3638550" y="1500013"/>
            <a:ext cx="587214" cy="612637"/>
          </a:xfrm>
          <a:prstGeom prst="straightConnector1">
            <a:avLst/>
          </a:prstGeom>
          <a:ln>
            <a:solidFill>
              <a:schemeClr val="accent4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5674150" y="1058203"/>
          <a:ext cx="3322337" cy="245871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165100" dir="2700000" algn="tl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2199376"/>
                <a:gridCol w="1122961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Simulation</a:t>
                      </a:r>
                      <a:r>
                        <a:rPr lang="en-US" sz="2400" baseline="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Results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baseline="30000" dirty="0" smtClean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Fraction of DR extracted beam outside of ±125 ns: 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2.1×10</a:t>
                      </a:r>
                      <a:r>
                        <a:rPr lang="en-US" sz="1600" baseline="30000" dirty="0" smtClean="0">
                          <a:latin typeface="Calibri" panose="020F0502020204030204" pitchFamily="34" charset="0"/>
                        </a:rPr>
                        <a:t>-5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In-time beam transmission: 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99.5%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Beam line extinction: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&lt;5×10</a:t>
                      </a:r>
                      <a:r>
                        <a:rPr lang="en-US" sz="1600" baseline="30000" dirty="0" smtClean="0">
                          <a:latin typeface="Calibri" panose="020F0502020204030204" pitchFamily="34" charset="0"/>
                        </a:rPr>
                        <a:t>-8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Total extinction:</a:t>
                      </a:r>
                      <a:endParaRPr lang="en-US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1.1×10</a:t>
                      </a:r>
                      <a:r>
                        <a:rPr lang="en-US" sz="1600" baseline="300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-12</a:t>
                      </a:r>
                      <a:endParaRPr lang="en-US" sz="1600" baseline="300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Extinction Requirement:</a:t>
                      </a:r>
                      <a:endParaRPr lang="en-US" sz="16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&lt;1.0×10</a:t>
                      </a:r>
                      <a:r>
                        <a:rPr lang="en-US" sz="1600" baseline="300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-10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582260" y="4034671"/>
            <a:ext cx="3322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Almost two order of magnitude margin</a:t>
            </a:r>
            <a:endParaRPr lang="en-US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457325" y="3638110"/>
            <a:ext cx="2486025" cy="338554"/>
            <a:chOff x="1457325" y="3638110"/>
            <a:chExt cx="2486025" cy="338554"/>
          </a:xfrm>
        </p:grpSpPr>
        <p:cxnSp>
          <p:nvCxnSpPr>
            <p:cNvPr id="25" name="Straight Arrow Connector 24"/>
            <p:cNvCxnSpPr/>
            <p:nvPr/>
          </p:nvCxnSpPr>
          <p:spPr>
            <a:xfrm>
              <a:off x="1457325" y="3795249"/>
              <a:ext cx="2486025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2034073" y="3638110"/>
              <a:ext cx="140692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Beam Window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520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12"/>
    </mc:Choice>
    <mc:Fallback xmlns="">
      <p:transition xmlns:p14="http://schemas.microsoft.com/office/powerpoint/2010/main" advTm="51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E. Prebys | Mu2e Beam Delivery | Mu2e Newcomers | Fermilab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915400" cy="641739"/>
          </a:xfrm>
        </p:spPr>
        <p:txBody>
          <a:bodyPr/>
          <a:lstStyle/>
          <a:p>
            <a:r>
              <a:rPr lang="en-US" sz="2800" dirty="0" smtClean="0"/>
              <a:t>Extinction Monitor*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8480" y="6515100"/>
            <a:ext cx="1076325" cy="241300"/>
          </a:xfrm>
        </p:spPr>
        <p:txBody>
          <a:bodyPr/>
          <a:lstStyle/>
          <a:p>
            <a:pPr>
              <a:defRPr/>
            </a:pPr>
            <a:r>
              <a:rPr lang="en-US" smtClean="0"/>
              <a:t>August 3,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No confidence in extinction unless we can verify it!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Must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measure extinction to 10</a:t>
            </a:r>
            <a:r>
              <a:rPr lang="en-US" sz="2000" baseline="30000" dirty="0">
                <a:solidFill>
                  <a:schemeClr val="accent6">
                    <a:lumMod val="50000"/>
                  </a:schemeClr>
                </a:solidFill>
              </a:rPr>
              <a:t>-10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precision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Roughly 1 proton every 250 bunches!</a:t>
            </a:r>
          </a:p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Required ~10</a:t>
            </a:r>
            <a:r>
              <a:rPr lang="en-US" sz="2000" baseline="30000" dirty="0" smtClean="0">
                <a:solidFill>
                  <a:schemeClr val="accent6">
                    <a:lumMod val="50000"/>
                  </a:schemeClr>
                </a:solidFill>
              </a:rPr>
              <a:t>8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dynamic range precludes direct measurement</a:t>
            </a: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Particles in bunches would blind detector to out of time particles</a:t>
            </a: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Focus on statistical technique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Designed a monitor to detect a </a:t>
            </a:r>
            <a:r>
              <a:rPr lang="en-US" sz="2000" i="1" dirty="0">
                <a:solidFill>
                  <a:schemeClr val="accent6">
                    <a:lumMod val="50000"/>
                  </a:schemeClr>
                </a:solidFill>
              </a:rPr>
              <a:t>small fraction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of scattered particles from target</a:t>
            </a:r>
          </a:p>
          <a:p>
            <a:pPr lvl="2">
              <a:spcBef>
                <a:spcPts val="0"/>
              </a:spcBef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10 - 50 per in-time bunch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Statistically build up precision profile for in time and out of time beam.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Requirement: 90% C.L. for 10</a:t>
            </a:r>
            <a:r>
              <a:rPr lang="en-US" baseline="30000" dirty="0">
                <a:solidFill>
                  <a:schemeClr val="accent6">
                    <a:lumMod val="50000"/>
                  </a:schemeClr>
                </a:solidFill>
              </a:rPr>
              <a:t>-10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extinction after 6 x 10</a:t>
            </a:r>
            <a:r>
              <a:rPr lang="en-US" baseline="30000" dirty="0">
                <a:solidFill>
                  <a:schemeClr val="accent6">
                    <a:lumMod val="50000"/>
                  </a:schemeClr>
                </a:solidFill>
              </a:rPr>
              <a:t>16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p.o.t.</a:t>
            </a:r>
          </a:p>
          <a:p>
            <a:pPr lvl="1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Signal rate per p.o.t. must be &gt; 2.3 / 6 x 10</a:t>
            </a:r>
            <a:r>
              <a:rPr lang="en-US" baseline="30000" dirty="0">
                <a:solidFill>
                  <a:schemeClr val="accent6">
                    <a:lumMod val="50000"/>
                  </a:schemeClr>
                </a:solidFill>
              </a:rPr>
              <a:t>6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 = 0.4 x 10</a:t>
            </a:r>
            <a:r>
              <a:rPr lang="en-US" baseline="30000" dirty="0">
                <a:solidFill>
                  <a:schemeClr val="accent6">
                    <a:lumMod val="50000"/>
                  </a:schemeClr>
                </a:solidFill>
              </a:rPr>
              <a:t>-6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i.e. 16 for a 4 x 10</a:t>
            </a:r>
            <a:r>
              <a:rPr lang="en-US" sz="2000" baseline="30000" dirty="0">
                <a:solidFill>
                  <a:schemeClr val="accent6">
                    <a:lumMod val="50000"/>
                  </a:schemeClr>
                </a:solidFill>
              </a:rPr>
              <a:t>7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bunch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166610" y="5760842"/>
            <a:ext cx="1679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*P. Kasper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123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07" y="960418"/>
            <a:ext cx="6563986" cy="279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020" y="241300"/>
            <a:ext cx="8490857" cy="463731"/>
          </a:xfrm>
        </p:spPr>
        <p:txBody>
          <a:bodyPr/>
          <a:lstStyle/>
          <a:p>
            <a:r>
              <a:rPr lang="en-US" sz="2800" dirty="0" smtClean="0"/>
              <a:t>Extinction Monitor Design*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747565" y="1684338"/>
            <a:ext cx="18332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Selection channel built into target dump channel</a:t>
            </a:r>
            <a:endParaRPr 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228599" y="4047400"/>
            <a:ext cx="31112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 smtClean="0"/>
              <a:t>Spectrometer based on 8 planes of ATLAS pixels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/>
              <a:t>Optimized for few GeV/c particles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/>
              <a:t>~ 1 track per 10</a:t>
            </a:r>
            <a:r>
              <a:rPr lang="en-US" sz="1800" baseline="30000" dirty="0" smtClean="0"/>
              <a:t>6</a:t>
            </a:r>
            <a:r>
              <a:rPr lang="en-US" sz="1800" dirty="0" smtClean="0"/>
              <a:t> on target</a:t>
            </a:r>
            <a:endParaRPr lang="en-US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5936889"/>
            <a:ext cx="4335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*P. Kasper, L. </a:t>
            </a:r>
            <a:r>
              <a:rPr lang="en-US" sz="1400" dirty="0" err="1" smtClean="0"/>
              <a:t>Bartoszek</a:t>
            </a:r>
            <a:r>
              <a:rPr lang="en-US" sz="1400" dirty="0" smtClean="0"/>
              <a:t>, M. Jones, A* </a:t>
            </a:r>
            <a:r>
              <a:rPr lang="en-US" sz="1400" dirty="0" err="1" smtClean="0"/>
              <a:t>Gaponenko</a:t>
            </a:r>
            <a:endParaRPr lang="en-US" sz="1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6059" y="3564505"/>
            <a:ext cx="4351682" cy="2639444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6180138" y="1981200"/>
            <a:ext cx="131762" cy="2184400"/>
          </a:xfrm>
          <a:prstGeom prst="straightConnector1">
            <a:avLst/>
          </a:prstGeom>
          <a:ln w="25400">
            <a:solidFill>
              <a:srgbClr val="33CC33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791001" y="6519447"/>
            <a:ext cx="1048276" cy="241300"/>
          </a:xfrm>
        </p:spPr>
        <p:txBody>
          <a:bodyPr/>
          <a:lstStyle/>
          <a:p>
            <a:pPr>
              <a:defRPr/>
            </a:pPr>
            <a:r>
              <a:rPr lang="en-US" smtClean="0"/>
              <a:t>August 3, 2017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 | Mu2e Beam Delivery | Mu2e Newcomers | Fermilab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A01F-3399-3F42-942A-494259D7F30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09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31140"/>
            <a:ext cx="8490857" cy="463731"/>
          </a:xfrm>
        </p:spPr>
        <p:txBody>
          <a:bodyPr/>
          <a:lstStyle/>
          <a:p>
            <a:r>
              <a:rPr lang="en-US" sz="3200" dirty="0" smtClean="0"/>
              <a:t>Extinction Monitor Performance*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935132" y="6500198"/>
            <a:ext cx="866957" cy="241300"/>
          </a:xfrm>
        </p:spPr>
        <p:txBody>
          <a:bodyPr/>
          <a:lstStyle/>
          <a:p>
            <a:pPr>
              <a:defRPr/>
            </a:pPr>
            <a:r>
              <a:rPr lang="en-US" smtClean="0"/>
              <a:t>August 3, 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 | Mu2e Beam Delivery | Mu2e Newcomers | Fermilab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A01F-3399-3F42-942A-494259D7F30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997700" y="5912366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/>
              <a:t>*A. </a:t>
            </a:r>
            <a:r>
              <a:rPr lang="en-US" sz="1800" dirty="0" err="1" smtClean="0"/>
              <a:t>Gaponenko</a:t>
            </a:r>
            <a:endParaRPr lang="en-US" sz="1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99" y="1232319"/>
            <a:ext cx="4724399" cy="30791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3671" y="1232319"/>
            <a:ext cx="3868057" cy="303135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V="1">
            <a:off x="6459538" y="1638300"/>
            <a:ext cx="0" cy="2882900"/>
          </a:xfrm>
          <a:prstGeom prst="line">
            <a:avLst/>
          </a:prstGeom>
          <a:ln w="12700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455228" y="4263669"/>
            <a:ext cx="2476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Expect ~30/bunch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9100" y="4663779"/>
            <a:ext cx="37973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Backgrounds considered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Accidental combination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Cosmic rays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Off-target interactions </a:t>
            </a:r>
          </a:p>
          <a:p>
            <a:r>
              <a:rPr lang="en-US" sz="20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000" dirty="0">
                <a:sym typeface="Wingdings"/>
              </a:rPr>
              <a:t> </a:t>
            </a:r>
            <a:r>
              <a:rPr lang="en-US" sz="2000" dirty="0" smtClean="0">
                <a:sym typeface="Wingdings"/>
              </a:rPr>
              <a:t>Negligible at 10</a:t>
            </a:r>
            <a:r>
              <a:rPr lang="en-US" sz="2000" baseline="30000" dirty="0" smtClean="0">
                <a:sym typeface="Wingdings"/>
              </a:rPr>
              <a:t>-10 </a:t>
            </a:r>
            <a:r>
              <a:rPr lang="en-US" sz="2000" dirty="0" smtClean="0">
                <a:sym typeface="Wingdings"/>
              </a:rPr>
              <a:t>level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793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Mu2e had developed innovative techniques to deliver the beam structure required by the experiment, including the stringent limits on out-of-time beam (“extinction”)</a:t>
            </a:r>
          </a:p>
          <a:p>
            <a:r>
              <a:rPr lang="en-US" dirty="0" smtClean="0"/>
              <a:t>We have a robust technique for verifying that we have achieved the required level of extinction.</a:t>
            </a:r>
          </a:p>
          <a:p>
            <a:r>
              <a:rPr lang="en-US" dirty="0" smtClean="0"/>
              <a:t>A projects are well on track to meet the schedule of the experiment as a whole.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 | Mu2e Beam Delivery | Mu2e Newcomers | Fermilab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3,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41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2250" y="690516"/>
            <a:ext cx="8672513" cy="1314450"/>
          </a:xfrm>
        </p:spPr>
        <p:txBody>
          <a:bodyPr/>
          <a:lstStyle/>
          <a:p>
            <a:r>
              <a:rPr lang="en-US" sz="2000" dirty="0" smtClean="0"/>
              <a:t>The general technique is to use protons to make </a:t>
            </a:r>
            <a:r>
              <a:rPr lang="en-US" sz="2000" dirty="0" err="1" smtClean="0"/>
              <a:t>pions</a:t>
            </a:r>
            <a:r>
              <a:rPr lang="en-US" sz="2000" dirty="0" smtClean="0"/>
              <a:t>, which quickly decay to muons, which are captured on an Aluminum target.</a:t>
            </a:r>
          </a:p>
          <a:p>
            <a:r>
              <a:rPr lang="en-US" sz="2000" dirty="0" smtClean="0"/>
              <a:t>Previous experiments were rate-limited by the need to gate off after </a:t>
            </a:r>
            <a:r>
              <a:rPr lang="en-US" sz="2000" i="1" dirty="0" smtClean="0"/>
              <a:t>individual</a:t>
            </a:r>
            <a:r>
              <a:rPr lang="en-US" sz="2000" dirty="0" smtClean="0"/>
              <a:t> protons to eliminate prompt backgrounds, which predominantly come from radiative pion capture.</a:t>
            </a:r>
          </a:p>
          <a:p>
            <a:r>
              <a:rPr lang="en-US" sz="2000" dirty="0" smtClean="0"/>
              <a:t>Mu2e will get around this by using a </a:t>
            </a:r>
            <a:r>
              <a:rPr lang="en-US" sz="2000" i="1" dirty="0" smtClean="0"/>
              <a:t>bunched</a:t>
            </a:r>
            <a:r>
              <a:rPr lang="en-US" sz="2000" dirty="0" smtClean="0"/>
              <a:t> beam of protons, and then waiting for the </a:t>
            </a:r>
            <a:r>
              <a:rPr lang="en-US" sz="2000" dirty="0" err="1" smtClean="0"/>
              <a:t>pions</a:t>
            </a:r>
            <a:r>
              <a:rPr lang="en-US" sz="2000" dirty="0" smtClean="0"/>
              <a:t> to decay before opening the live window.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This will allow the experiment to achieve a single event sensitivity that is a </a:t>
            </a:r>
            <a:r>
              <a:rPr lang="en-US" sz="2000" i="1" dirty="0" smtClean="0"/>
              <a:t>four order of magnitude </a:t>
            </a:r>
            <a:r>
              <a:rPr lang="en-US" sz="2000" dirty="0" smtClean="0"/>
              <a:t>improvement of the previous best measurement.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Technique and Beam Needs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 | Mu2e Beam Delivery | Mu2e Newcomers | Fermilab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BD3291-C15C-47A1-BED7-896B8662ADF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3, 2017</a:t>
            </a:r>
            <a:endParaRPr lang="en-US" dirty="0"/>
          </a:p>
        </p:txBody>
      </p:sp>
      <p:pic>
        <p:nvPicPr>
          <p:cNvPr id="9" name="Picture 8" descr="P1-MotivationsRequirements-Sensitivity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6" t="22963" r="16145" b="42963"/>
          <a:stretch/>
        </p:blipFill>
        <p:spPr>
          <a:xfrm>
            <a:off x="1287124" y="3068481"/>
            <a:ext cx="6419017" cy="2455508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330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A Brief History of Fermilab </a:t>
            </a:r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 | Mu2e Beam Delivery | Mu2e Newcomers | Fermilab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7531AD-3AB9-40FD-8767-8BFE0FD6F85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3, 2017</a:t>
            </a:r>
            <a:endParaRPr lang="en-US" dirty="0"/>
          </a:p>
        </p:txBody>
      </p:sp>
      <p:pic>
        <p:nvPicPr>
          <p:cNvPr id="3993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950" y="907148"/>
            <a:ext cx="4220516" cy="4010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Rectangle 8"/>
          <p:cNvSpPr>
            <a:spLocks noChangeArrowheads="1"/>
          </p:cNvSpPr>
          <p:nvPr/>
        </p:nvSpPr>
        <p:spPr bwMode="auto">
          <a:xfrm>
            <a:off x="4174856" y="799998"/>
            <a:ext cx="4914900" cy="3862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sz="1600" dirty="0" smtClean="0">
                <a:latin typeface="+mn-lt"/>
              </a:rPr>
              <a:t>1968: construction begins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sz="1600" dirty="0" smtClean="0">
                <a:latin typeface="+mn-lt"/>
              </a:rPr>
              <a:t>1972: first beams from Main Ring</a:t>
            </a:r>
            <a:endParaRPr lang="en-US" sz="1600" dirty="0">
              <a:latin typeface="+mn-lt"/>
            </a:endParaRPr>
          </a:p>
          <a:p>
            <a:pPr marL="1200150" lvl="2" indent="-285750">
              <a:spcBef>
                <a:spcPct val="20000"/>
              </a:spcBef>
              <a:buClr>
                <a:schemeClr val="accent4">
                  <a:lumMod val="75000"/>
                </a:schemeClr>
              </a:buClr>
              <a:buFont typeface="Wingdings" charset="2"/>
              <a:buChar char="§"/>
              <a:defRPr/>
            </a:pPr>
            <a:r>
              <a:rPr lang="en-US" sz="1600" dirty="0" smtClean="0">
                <a:latin typeface="+mn-lt"/>
              </a:rPr>
              <a:t>200</a:t>
            </a:r>
            <a:r>
              <a:rPr lang="en-US" sz="16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600" dirty="0" smtClean="0">
                <a:latin typeface="+mn-lt"/>
                <a:sym typeface="Wingdings"/>
              </a:rPr>
              <a:t>400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GeV</a:t>
            </a:r>
            <a:r>
              <a:rPr lang="en-US" sz="1600" dirty="0">
                <a:latin typeface="+mn-lt"/>
              </a:rPr>
              <a:t> proton </a:t>
            </a:r>
            <a:r>
              <a:rPr lang="en-US" sz="1600" dirty="0" smtClean="0">
                <a:latin typeface="+mn-lt"/>
              </a:rPr>
              <a:t>beams to fixed targets</a:t>
            </a:r>
            <a:endParaRPr lang="en-US" sz="1600" dirty="0">
              <a:latin typeface="+mn-lt"/>
            </a:endParaRPr>
          </a:p>
          <a:p>
            <a:pPr marL="1200150" lvl="2" indent="-285750">
              <a:spcBef>
                <a:spcPct val="20000"/>
              </a:spcBef>
              <a:buClr>
                <a:schemeClr val="accent4">
                  <a:lumMod val="75000"/>
                </a:schemeClr>
              </a:buClr>
              <a:buFont typeface="Wingdings" charset="2"/>
              <a:buChar char="§"/>
              <a:defRPr/>
            </a:pPr>
            <a:r>
              <a:rPr lang="en-US" sz="1600" dirty="0" smtClean="0">
                <a:latin typeface="+mn-lt"/>
              </a:rPr>
              <a:t>Highest energy lab for next 36 years!</a:t>
            </a:r>
            <a:endParaRPr lang="en-US" sz="1600" dirty="0">
              <a:latin typeface="+mn-lt"/>
            </a:endParaRP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sz="1600" dirty="0" smtClean="0">
                <a:latin typeface="+mn-lt"/>
              </a:rPr>
              <a:t>~1985:</a:t>
            </a:r>
            <a:endParaRPr lang="en-US" sz="1600" dirty="0">
              <a:latin typeface="+mn-lt"/>
            </a:endParaRPr>
          </a:p>
          <a:p>
            <a:pPr marL="1200150" lvl="2" indent="-285750">
              <a:spcBef>
                <a:spcPct val="20000"/>
              </a:spcBef>
              <a:buClr>
                <a:schemeClr val="accent4">
                  <a:lumMod val="75000"/>
                </a:schemeClr>
              </a:buClr>
              <a:buFont typeface="Wingdings" charset="2"/>
              <a:buChar char="§"/>
              <a:defRPr/>
            </a:pPr>
            <a:r>
              <a:rPr lang="en-US" sz="1600" dirty="0" smtClean="0">
                <a:latin typeface="+mn-lt"/>
              </a:rPr>
              <a:t>“</a:t>
            </a:r>
            <a:r>
              <a:rPr lang="en-US" sz="1600" dirty="0" err="1" smtClean="0">
                <a:latin typeface="+mn-lt"/>
              </a:rPr>
              <a:t>Tevatron</a:t>
            </a:r>
            <a:r>
              <a:rPr lang="en-US" sz="1600" dirty="0" smtClean="0">
                <a:latin typeface="+mn-lt"/>
              </a:rPr>
              <a:t>”: first superconducting synchrotron shares tunnel with Main Ring</a:t>
            </a:r>
          </a:p>
          <a:p>
            <a:pPr marL="1200150" lvl="2" indent="-285750">
              <a:spcBef>
                <a:spcPct val="20000"/>
              </a:spcBef>
              <a:buClr>
                <a:schemeClr val="accent4">
                  <a:lumMod val="75000"/>
                </a:schemeClr>
              </a:buClr>
              <a:buFont typeface="Wingdings" charset="2"/>
              <a:buChar char="§"/>
              <a:defRPr/>
            </a:pPr>
            <a:r>
              <a:rPr lang="en-US" sz="1600" dirty="0" smtClean="0">
                <a:latin typeface="+mn-lt"/>
              </a:rPr>
              <a:t>900GeV </a:t>
            </a:r>
            <a:r>
              <a:rPr lang="en-US" sz="1600" dirty="0">
                <a:latin typeface="+mn-lt"/>
              </a:rPr>
              <a:t>x 900 </a:t>
            </a:r>
            <a:r>
              <a:rPr lang="en-US" sz="1600" dirty="0" err="1">
                <a:latin typeface="+mn-lt"/>
              </a:rPr>
              <a:t>GeV</a:t>
            </a:r>
            <a:r>
              <a:rPr lang="en-US" sz="1600" dirty="0">
                <a:latin typeface="+mn-lt"/>
              </a:rPr>
              <a:t> p-</a:t>
            </a:r>
            <a:r>
              <a:rPr lang="en-US" sz="1600" dirty="0" err="1">
                <a:latin typeface="+mn-lt"/>
              </a:rPr>
              <a:t>pBar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smtClean="0">
                <a:latin typeface="+mn-lt"/>
              </a:rPr>
              <a:t>collisions</a:t>
            </a:r>
          </a:p>
          <a:p>
            <a:pPr marL="1200150" lvl="2" indent="-285750">
              <a:spcBef>
                <a:spcPct val="20000"/>
              </a:spcBef>
              <a:buClr>
                <a:schemeClr val="accent4">
                  <a:lumMod val="75000"/>
                </a:schemeClr>
              </a:buClr>
              <a:buFont typeface="Wingdings" charset="2"/>
              <a:buChar char="§"/>
              <a:defRPr/>
            </a:pPr>
            <a:r>
              <a:rPr lang="en-US" sz="1600" dirty="0" smtClean="0">
                <a:latin typeface="+mn-lt"/>
              </a:rPr>
              <a:t>Highest energy collider for 23 years.</a:t>
            </a:r>
            <a:endParaRPr lang="en-US" sz="1600" dirty="0">
              <a:latin typeface="+mn-lt"/>
            </a:endParaRP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sz="1600" dirty="0" smtClean="0">
                <a:latin typeface="+mn-lt"/>
              </a:rPr>
              <a:t>1997: Major upgrade</a:t>
            </a:r>
            <a:endParaRPr lang="en-US" sz="1600" dirty="0">
              <a:latin typeface="+mn-lt"/>
            </a:endParaRPr>
          </a:p>
          <a:p>
            <a:pPr marL="1200150" lvl="2" indent="-285750">
              <a:spcBef>
                <a:spcPct val="20000"/>
              </a:spcBef>
              <a:buClr>
                <a:schemeClr val="accent4">
                  <a:lumMod val="75000"/>
                </a:schemeClr>
              </a:buClr>
              <a:buFont typeface="Wingdings" charset="2"/>
              <a:buChar char="§"/>
              <a:defRPr/>
            </a:pPr>
            <a:r>
              <a:rPr lang="en-US" sz="1600" dirty="0">
                <a:latin typeface="+mn-lt"/>
              </a:rPr>
              <a:t>Main </a:t>
            </a:r>
            <a:r>
              <a:rPr lang="en-US" sz="1600" dirty="0" smtClean="0">
                <a:latin typeface="+mn-lt"/>
              </a:rPr>
              <a:t>Injector replaces Main Ring</a:t>
            </a:r>
            <a:br>
              <a:rPr lang="en-US" sz="1600" dirty="0" smtClean="0">
                <a:latin typeface="+mn-lt"/>
              </a:rPr>
            </a:br>
            <a:r>
              <a:rPr lang="en-US" sz="1600" dirty="0" smtClean="0">
                <a:latin typeface="+mn-lt"/>
              </a:rPr>
              <a:t>-</a:t>
            </a:r>
            <a:r>
              <a:rPr lang="en-US" sz="1600" dirty="0">
                <a:latin typeface="+mn-lt"/>
              </a:rPr>
              <a:t>&gt; more intensity</a:t>
            </a:r>
          </a:p>
          <a:p>
            <a:pPr marL="1200150" lvl="2" indent="-285750">
              <a:spcBef>
                <a:spcPct val="20000"/>
              </a:spcBef>
              <a:buClr>
                <a:schemeClr val="accent4">
                  <a:lumMod val="75000"/>
                </a:schemeClr>
              </a:buClr>
              <a:buFont typeface="Wingdings" charset="2"/>
              <a:buChar char="§"/>
              <a:defRPr/>
            </a:pPr>
            <a:r>
              <a:rPr lang="en-US" sz="1600" dirty="0">
                <a:latin typeface="+mn-lt"/>
              </a:rPr>
              <a:t>980 </a:t>
            </a:r>
            <a:r>
              <a:rPr lang="en-US" sz="1600" dirty="0" err="1">
                <a:latin typeface="+mn-lt"/>
              </a:rPr>
              <a:t>GeV</a:t>
            </a:r>
            <a:r>
              <a:rPr lang="en-US" sz="1600" dirty="0">
                <a:latin typeface="+mn-lt"/>
              </a:rPr>
              <a:t> x 980 </a:t>
            </a:r>
            <a:r>
              <a:rPr lang="en-US" sz="1600" dirty="0" err="1">
                <a:latin typeface="+mn-lt"/>
              </a:rPr>
              <a:t>GeV</a:t>
            </a:r>
            <a:r>
              <a:rPr lang="en-US" sz="1600" dirty="0">
                <a:latin typeface="+mn-lt"/>
              </a:rPr>
              <a:t> p-</a:t>
            </a:r>
            <a:r>
              <a:rPr lang="en-US" sz="1600" dirty="0" err="1">
                <a:latin typeface="+mn-lt"/>
              </a:rPr>
              <a:t>pBar</a:t>
            </a:r>
            <a:r>
              <a:rPr lang="en-US" sz="1600" dirty="0">
                <a:latin typeface="+mn-lt"/>
              </a:rPr>
              <a:t> collisions</a:t>
            </a:r>
          </a:p>
          <a:p>
            <a:pPr marL="1200150" lvl="2" indent="-285750">
              <a:spcBef>
                <a:spcPct val="20000"/>
              </a:spcBef>
              <a:buClr>
                <a:schemeClr val="accent4">
                  <a:lumMod val="75000"/>
                </a:schemeClr>
              </a:buClr>
              <a:buFont typeface="Wingdings" charset="2"/>
              <a:buChar char="§"/>
              <a:defRPr/>
            </a:pPr>
            <a:r>
              <a:rPr lang="en-US" sz="1600" dirty="0">
                <a:latin typeface="+mn-lt"/>
              </a:rPr>
              <a:t>Intense neutrino program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sz="1600" dirty="0" smtClean="0">
                <a:latin typeface="+mn-lt"/>
              </a:rPr>
              <a:t>2011: </a:t>
            </a:r>
            <a:r>
              <a:rPr lang="en-US" sz="1600" dirty="0" err="1" smtClean="0">
                <a:latin typeface="+mn-lt"/>
              </a:rPr>
              <a:t>Tevatron</a:t>
            </a:r>
            <a:r>
              <a:rPr lang="en-US" sz="1600" dirty="0" smtClean="0">
                <a:latin typeface="+mn-lt"/>
              </a:rPr>
              <a:t> permanently turned off after the LHC came full online.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sz="1600" dirty="0" smtClean="0">
                <a:solidFill>
                  <a:srgbClr val="FF0000"/>
                </a:solidFill>
                <a:latin typeface="+mn-lt"/>
              </a:rPr>
              <a:t>So what is the lab doing now?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8824" y="4912543"/>
            <a:ext cx="365501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Trivia: original Main Ring was the first “separated function” synchrotron</a:t>
            </a:r>
            <a:endParaRPr lang="en-US" sz="16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4744" y="5504031"/>
            <a:ext cx="2373443" cy="8399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7664" y="3327672"/>
            <a:ext cx="88405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Main Ring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2062721" y="3648474"/>
            <a:ext cx="88405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/>
              <a:t>Tevatron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3213395" y="1571515"/>
            <a:ext cx="108246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Fixed Target Areas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439995" y="2187021"/>
            <a:ext cx="121072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Main Injector/</a:t>
            </a:r>
            <a:br>
              <a:rPr lang="en-US" sz="1200" dirty="0" smtClean="0"/>
            </a:br>
            <a:r>
              <a:rPr lang="en-US" sz="1200" dirty="0" smtClean="0"/>
              <a:t>Recycler</a:t>
            </a:r>
            <a:endParaRPr lang="en-US" sz="12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87713" y="2682129"/>
            <a:ext cx="105244" cy="856044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110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9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9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9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9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9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9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99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9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994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994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994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6" grpId="1" animBg="1"/>
      <p:bldP spid="11" grpId="0" animBg="1"/>
      <p:bldP spid="11" grpId="1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Fermilab </a:t>
            </a:r>
            <a:r>
              <a:rPr lang="en-US" dirty="0"/>
              <a:t>C</a:t>
            </a:r>
            <a:r>
              <a:rPr lang="en-US" dirty="0" smtClean="0"/>
              <a:t>omplex Today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 | Mu2e Beam Delivery | Mu2e Newcomers | Fermilab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3, 2017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322"/>
          <a:stretch/>
        </p:blipFill>
        <p:spPr>
          <a:xfrm>
            <a:off x="547607" y="813662"/>
            <a:ext cx="8153400" cy="5340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43207" y="5501899"/>
            <a:ext cx="762000" cy="2616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C00000"/>
                </a:solidFill>
                <a:latin typeface="+mn-lt"/>
              </a:rPr>
              <a:t>750 </a:t>
            </a:r>
            <a:r>
              <a:rPr lang="en-US" sz="1100" dirty="0" err="1" smtClean="0">
                <a:solidFill>
                  <a:srgbClr val="C00000"/>
                </a:solidFill>
                <a:latin typeface="+mn-lt"/>
              </a:rPr>
              <a:t>keV</a:t>
            </a:r>
            <a:endParaRPr lang="en-US" sz="1100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95607" y="5081275"/>
            <a:ext cx="762000" cy="2616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C00000"/>
                </a:solidFill>
                <a:latin typeface="+mn-lt"/>
              </a:rPr>
              <a:t>400 MeV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00407" y="4511299"/>
            <a:ext cx="685800" cy="2616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C00000"/>
                </a:solidFill>
                <a:latin typeface="+mn-lt"/>
              </a:rPr>
              <a:t>8 </a:t>
            </a:r>
            <a:r>
              <a:rPr lang="en-US" sz="1100" dirty="0" err="1" smtClean="0">
                <a:solidFill>
                  <a:srgbClr val="C00000"/>
                </a:solidFill>
                <a:latin typeface="+mn-lt"/>
              </a:rPr>
              <a:t>GeV</a:t>
            </a:r>
            <a:endParaRPr lang="en-US" sz="1100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28907" y="1905571"/>
            <a:ext cx="990600" cy="2616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C00000"/>
                </a:solidFill>
                <a:latin typeface="+mn-lt"/>
              </a:rPr>
              <a:t>60-120 GeV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62407" y="2072899"/>
            <a:ext cx="1295400" cy="6001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C00000"/>
                </a:solidFill>
                <a:latin typeface="+mn-lt"/>
              </a:rPr>
              <a:t>Fixed 8 </a:t>
            </a:r>
            <a:r>
              <a:rPr lang="en-US" sz="1100" dirty="0" err="1" smtClean="0">
                <a:solidFill>
                  <a:srgbClr val="C00000"/>
                </a:solidFill>
                <a:latin typeface="+mn-lt"/>
              </a:rPr>
              <a:t>GeV</a:t>
            </a:r>
            <a:r>
              <a:rPr lang="en-US" sz="11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1100" dirty="0" smtClean="0">
                <a:solidFill>
                  <a:srgbClr val="C00000"/>
                </a:solidFill>
                <a:latin typeface="+mn-lt"/>
              </a:rPr>
              <a:t>ring. Manipulates Booster beam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0007" y="5120899"/>
            <a:ext cx="990600" cy="6001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C00000"/>
                </a:solidFill>
                <a:latin typeface="+mn-lt"/>
              </a:rPr>
              <a:t>120 </a:t>
            </a:r>
            <a:r>
              <a:rPr lang="en-US" sz="1100" dirty="0" err="1" smtClean="0">
                <a:solidFill>
                  <a:srgbClr val="C00000"/>
                </a:solidFill>
                <a:latin typeface="+mn-lt"/>
              </a:rPr>
              <a:t>GeV</a:t>
            </a:r>
            <a:r>
              <a:rPr lang="en-US" sz="1100" dirty="0" smtClean="0">
                <a:solidFill>
                  <a:srgbClr val="C00000"/>
                </a:solidFill>
                <a:latin typeface="+mn-lt"/>
              </a:rPr>
              <a:t> + secondary beams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34007" y="4435099"/>
            <a:ext cx="990600" cy="4308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C00000"/>
                </a:solidFill>
                <a:latin typeface="+mn-lt"/>
              </a:rPr>
              <a:t>Formerly for antiprotons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05607" y="4304294"/>
            <a:ext cx="990600" cy="2616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C00000"/>
                </a:solidFill>
                <a:latin typeface="+mn-lt"/>
              </a:rPr>
              <a:t>60- 120 GeV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00807" y="3520699"/>
            <a:ext cx="685800" cy="2616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C00000"/>
                </a:solidFill>
                <a:latin typeface="+mn-lt"/>
              </a:rPr>
              <a:t>8 </a:t>
            </a:r>
            <a:r>
              <a:rPr lang="en-US" sz="1100" dirty="0" err="1" smtClean="0">
                <a:solidFill>
                  <a:srgbClr val="C00000"/>
                </a:solidFill>
                <a:latin typeface="+mn-lt"/>
              </a:rPr>
              <a:t>GeV</a:t>
            </a:r>
            <a:endParaRPr lang="en-US" sz="1100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24607" y="5548065"/>
            <a:ext cx="1752600" cy="4308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C00000"/>
                </a:solidFill>
                <a:latin typeface="+mn-lt"/>
              </a:rPr>
              <a:t>3.1 GeV/c muons for g-2</a:t>
            </a:r>
          </a:p>
          <a:p>
            <a:r>
              <a:rPr lang="en-US" sz="1100" dirty="0" smtClean="0">
                <a:solidFill>
                  <a:srgbClr val="C00000"/>
                </a:solidFill>
                <a:latin typeface="+mn-lt"/>
              </a:rPr>
              <a:t>8 GeV protons for Mu2e</a:t>
            </a:r>
          </a:p>
        </p:txBody>
      </p:sp>
    </p:spTree>
    <p:extLst>
      <p:ext uri="{BB962C8B-B14F-4D97-AF65-F5344CB8AC3E}">
        <p14:creationId xmlns:p14="http://schemas.microsoft.com/office/powerpoint/2010/main" val="73693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5743" y="898411"/>
            <a:ext cx="8672513" cy="5059363"/>
          </a:xfrm>
        </p:spPr>
        <p:txBody>
          <a:bodyPr/>
          <a:lstStyle/>
          <a:p>
            <a:r>
              <a:rPr lang="en-US" sz="1800" dirty="0" smtClean="0"/>
              <a:t>All protons at Fermilab come from </a:t>
            </a:r>
            <a:br>
              <a:rPr lang="en-US" sz="1800" dirty="0" smtClean="0"/>
            </a:br>
            <a:r>
              <a:rPr lang="en-US" sz="1800" dirty="0" smtClean="0"/>
              <a:t>the </a:t>
            </a:r>
            <a:r>
              <a:rPr lang="en-US" sz="1800" dirty="0" err="1" smtClean="0"/>
              <a:t>Linac</a:t>
            </a:r>
            <a:r>
              <a:rPr lang="en-US" sz="1800" dirty="0" smtClean="0"/>
              <a:t>/Booster</a:t>
            </a:r>
            <a:r>
              <a:rPr lang="en-US" sz="1800" dirty="0"/>
              <a:t> </a:t>
            </a:r>
            <a:r>
              <a:rPr lang="en-US" sz="1800" dirty="0" smtClean="0"/>
              <a:t>system.</a:t>
            </a:r>
          </a:p>
          <a:p>
            <a:pPr lvl="1"/>
            <a:r>
              <a:rPr lang="en-US" sz="1600" dirty="0" smtClean="0"/>
              <a:t>Only ”original” accelerators at the lab</a:t>
            </a:r>
          </a:p>
          <a:p>
            <a:pPr lvl="2"/>
            <a:r>
              <a:rPr lang="en-US" sz="1400" dirty="0" smtClean="0"/>
              <a:t>First half of </a:t>
            </a:r>
            <a:r>
              <a:rPr lang="en-US" sz="1400" dirty="0" err="1" smtClean="0"/>
              <a:t>linac</a:t>
            </a:r>
            <a:r>
              <a:rPr lang="en-US" sz="1400" dirty="0" smtClean="0"/>
              <a:t> </a:t>
            </a:r>
          </a:p>
          <a:p>
            <a:pPr lvl="2"/>
            <a:r>
              <a:rPr lang="en-US" sz="1400" dirty="0" smtClean="0"/>
              <a:t>Most of Booster </a:t>
            </a:r>
          </a:p>
          <a:p>
            <a:pPr lvl="1"/>
            <a:r>
              <a:rPr lang="en-US" dirty="0" smtClean="0"/>
              <a:t>The Booster magnets operate in a </a:t>
            </a:r>
            <a:br>
              <a:rPr lang="en-US" dirty="0" smtClean="0"/>
            </a:br>
            <a:r>
              <a:rPr lang="en-US" dirty="0" smtClean="0"/>
              <a:t>15 Hz offset resonant circuit, which</a:t>
            </a:r>
          </a:p>
          <a:p>
            <a:pPr lvl="1"/>
            <a:r>
              <a:rPr lang="en-US" sz="1800" dirty="0" smtClean="0"/>
              <a:t>Sets a fundamental clock for all</a:t>
            </a:r>
            <a:br>
              <a:rPr lang="en-US" sz="1800" dirty="0" smtClean="0"/>
            </a:br>
            <a:r>
              <a:rPr lang="en-US" sz="1800" dirty="0" smtClean="0"/>
              <a:t>all accelerator sequencing</a:t>
            </a:r>
          </a:p>
          <a:p>
            <a:pPr lvl="2"/>
            <a:r>
              <a:rPr lang="en-US" sz="1600" dirty="0" smtClean="0"/>
              <a:t>1/15 second = 1 “tick”</a:t>
            </a:r>
          </a:p>
          <a:p>
            <a:pPr lvl="1"/>
            <a:r>
              <a:rPr lang="en-US" sz="1800" dirty="0" smtClean="0"/>
              <a:t>Sets a fundamental “batch” of protons</a:t>
            </a:r>
          </a:p>
          <a:p>
            <a:pPr lvl="2"/>
            <a:r>
              <a:rPr lang="en-US" sz="1600" dirty="0" smtClean="0"/>
              <a:t>1.6 </a:t>
            </a:r>
            <a:r>
              <a:rPr lang="en-US" sz="1600" dirty="0" err="1" smtClean="0">
                <a:latin typeface="Symbol" charset="2"/>
                <a:ea typeface="Symbol" charset="2"/>
                <a:cs typeface="Symbol" charset="2"/>
              </a:rPr>
              <a:t>m</a:t>
            </a:r>
            <a:r>
              <a:rPr lang="en-US" sz="1600" dirty="0" err="1" smtClean="0"/>
              <a:t>sec</a:t>
            </a:r>
            <a:r>
              <a:rPr lang="en-US" sz="1600" dirty="0" smtClean="0"/>
              <a:t> long</a:t>
            </a:r>
          </a:p>
          <a:p>
            <a:pPr lvl="2"/>
            <a:r>
              <a:rPr lang="en-US" sz="1600" dirty="0" smtClean="0"/>
              <a:t>Up to 5x10</a:t>
            </a:r>
            <a:r>
              <a:rPr lang="en-US" sz="1600" baseline="30000" dirty="0" smtClean="0"/>
              <a:t>12</a:t>
            </a:r>
            <a:r>
              <a:rPr lang="en-US" sz="1600" dirty="0" smtClean="0"/>
              <a:t> protons</a:t>
            </a:r>
          </a:p>
          <a:p>
            <a:r>
              <a:rPr lang="en-US" sz="1800" dirty="0" smtClean="0"/>
              <a:t>Because the Booster magnets have no flat top, </a:t>
            </a:r>
            <a:br>
              <a:rPr lang="en-US" sz="1800" dirty="0" smtClean="0"/>
            </a:br>
            <a:r>
              <a:rPr lang="en-US" sz="1800" dirty="0" smtClean="0"/>
              <a:t>it cannot produce the beam structure required by the Mu2e Experiment.</a:t>
            </a:r>
          </a:p>
          <a:p>
            <a:pPr lvl="1"/>
            <a:r>
              <a:rPr lang="en-US" sz="1600" dirty="0" smtClean="0"/>
              <a:t>This is why the experiment (then called MECO) was originally proposed for Brookhaven</a:t>
            </a:r>
          </a:p>
          <a:p>
            <a:r>
              <a:rPr lang="en-US" sz="1800" dirty="0" smtClean="0"/>
              <a:t>Luckily for us, when the Tevatron shut down in 2011, it freed up some equipment, specifically</a:t>
            </a:r>
            <a:r>
              <a:rPr lang="mr-IN" sz="1800" dirty="0" smtClean="0"/>
              <a:t>…</a:t>
            </a:r>
            <a:endParaRPr lang="en-US" sz="1800" dirty="0" smtClean="0"/>
          </a:p>
          <a:p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Challenge of Producing the Mu2e Beam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 | Mu2e Beam Delivery | Mu2e Newcomers | Fermilab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3, 2017</a:t>
            </a:r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968" b="32927"/>
          <a:stretch/>
        </p:blipFill>
        <p:spPr bwMode="auto">
          <a:xfrm>
            <a:off x="5861050" y="690516"/>
            <a:ext cx="2844800" cy="1495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>
          <a:xfrm>
            <a:off x="7562850" y="883981"/>
            <a:ext cx="508000" cy="349250"/>
          </a:xfrm>
          <a:prstGeom prst="ellipse">
            <a:avLst/>
          </a:prstGeom>
          <a:noFill/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3" descr="BoosterR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75349" y="2366737"/>
            <a:ext cx="2691743" cy="212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reeform 10"/>
          <p:cNvSpPr/>
          <p:nvPr/>
        </p:nvSpPr>
        <p:spPr>
          <a:xfrm>
            <a:off x="7975600" y="1206500"/>
            <a:ext cx="591240" cy="1149350"/>
          </a:xfrm>
          <a:custGeom>
            <a:avLst/>
            <a:gdLst>
              <a:gd name="connsiteX0" fmla="*/ 0 w 591240"/>
              <a:gd name="connsiteY0" fmla="*/ 0 h 1149350"/>
              <a:gd name="connsiteX1" fmla="*/ 355600 w 591240"/>
              <a:gd name="connsiteY1" fmla="*/ 323850 h 1149350"/>
              <a:gd name="connsiteX2" fmla="*/ 584200 w 591240"/>
              <a:gd name="connsiteY2" fmla="*/ 781050 h 1149350"/>
              <a:gd name="connsiteX3" fmla="*/ 533400 w 591240"/>
              <a:gd name="connsiteY3" fmla="*/ 114935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1240" h="1149350">
                <a:moveTo>
                  <a:pt x="0" y="0"/>
                </a:moveTo>
                <a:cubicBezTo>
                  <a:pt x="129116" y="96837"/>
                  <a:pt x="258233" y="193675"/>
                  <a:pt x="355600" y="323850"/>
                </a:cubicBezTo>
                <a:cubicBezTo>
                  <a:pt x="452967" y="454025"/>
                  <a:pt x="554567" y="643467"/>
                  <a:pt x="584200" y="781050"/>
                </a:cubicBezTo>
                <a:cubicBezTo>
                  <a:pt x="613833" y="918633"/>
                  <a:pt x="540808" y="1086909"/>
                  <a:pt x="533400" y="1149350"/>
                </a:cubicBezTo>
              </a:path>
            </a:pathLst>
          </a:custGeom>
          <a:noFill/>
          <a:ln>
            <a:solidFill>
              <a:srgbClr val="00B050"/>
            </a:solidFill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3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7800" y="1159943"/>
            <a:ext cx="6047757" cy="5059363"/>
          </a:xfrm>
        </p:spPr>
        <p:txBody>
          <a:bodyPr/>
          <a:lstStyle/>
          <a:p>
            <a:r>
              <a:rPr lang="en-US" sz="2000" dirty="0" smtClean="0"/>
              <a:t>The Recycler</a:t>
            </a:r>
          </a:p>
          <a:p>
            <a:pPr lvl="1"/>
            <a:r>
              <a:rPr lang="en-US" sz="1800" dirty="0" smtClean="0"/>
              <a:t>8 GeV storage ring made of permanent magnets</a:t>
            </a:r>
          </a:p>
          <a:p>
            <a:pPr lvl="1"/>
            <a:r>
              <a:rPr lang="en-US" sz="1800" dirty="0" smtClean="0"/>
              <a:t>Originally used to store antiprotons for the Tevatron</a:t>
            </a:r>
          </a:p>
          <a:p>
            <a:pPr lvl="1"/>
            <a:r>
              <a:rPr lang="en-US" sz="1800" dirty="0" smtClean="0"/>
              <a:t>Now used for</a:t>
            </a:r>
          </a:p>
          <a:p>
            <a:pPr lvl="2"/>
            <a:r>
              <a:rPr lang="en-US" sz="1400" dirty="0" smtClean="0"/>
              <a:t>pre-stacking protons for </a:t>
            </a:r>
            <a:r>
              <a:rPr lang="en-US" sz="1400" dirty="0" err="1" smtClean="0"/>
              <a:t>NuMI</a:t>
            </a:r>
            <a:r>
              <a:rPr lang="en-US" sz="1400" dirty="0" smtClean="0"/>
              <a:t> beam</a:t>
            </a:r>
          </a:p>
          <a:p>
            <a:pPr lvl="2"/>
            <a:r>
              <a:rPr lang="en-US" sz="1400" dirty="0" smtClean="0"/>
              <a:t>Bunching each 1.6 </a:t>
            </a:r>
            <a:r>
              <a:rPr lang="en-US" sz="1400" dirty="0" err="1" smtClean="0">
                <a:latin typeface="Symbol" charset="2"/>
                <a:ea typeface="Symbol" charset="2"/>
                <a:cs typeface="Symbol" charset="2"/>
              </a:rPr>
              <a:t>m</a:t>
            </a:r>
            <a:r>
              <a:rPr lang="en-US" sz="1400" dirty="0" err="1" smtClean="0"/>
              <a:t>sec</a:t>
            </a:r>
            <a:r>
              <a:rPr lang="en-US" sz="1400" dirty="0" smtClean="0"/>
              <a:t> booster batches into 4 2.5 MHz bunches with ~1x10</a:t>
            </a:r>
            <a:r>
              <a:rPr lang="en-US" sz="1400" baseline="30000" dirty="0" smtClean="0"/>
              <a:t>12</a:t>
            </a:r>
            <a:r>
              <a:rPr lang="en-US" sz="1400" dirty="0" smtClean="0"/>
              <a:t> protons each for g-2 and Mu2e</a:t>
            </a:r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Reduce, Reuse, Recycle</a:t>
            </a:r>
            <a:r>
              <a:rPr lang="en-US" dirty="0" smtClean="0"/>
              <a:t>...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 | Mu2e Beam Delivery | Mu2e Newcomers | Fermilab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3, 2017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4294967295"/>
          </p:nvPr>
        </p:nvSpPr>
        <p:spPr>
          <a:xfrm>
            <a:off x="3145714" y="3407922"/>
            <a:ext cx="5811864" cy="2361710"/>
          </a:xfrm>
          <a:prstGeom prst="rect">
            <a:avLst/>
          </a:prstGeom>
        </p:spPr>
        <p:txBody>
          <a:bodyPr/>
          <a:lstStyle/>
          <a:p>
            <a:r>
              <a:rPr lang="en-US" sz="2000" dirty="0" smtClean="0">
                <a:solidFill>
                  <a:srgbClr val="50504E"/>
                </a:solidFill>
              </a:rPr>
              <a:t>The </a:t>
            </a:r>
            <a:r>
              <a:rPr lang="en-US" sz="2000" dirty="0" err="1" smtClean="0">
                <a:solidFill>
                  <a:srgbClr val="50504E"/>
                </a:solidFill>
              </a:rPr>
              <a:t>Debuncher</a:t>
            </a:r>
            <a:r>
              <a:rPr lang="en-US" sz="2000" dirty="0" smtClean="0">
                <a:solidFill>
                  <a:srgbClr val="50504E"/>
                </a:solidFill>
              </a:rPr>
              <a:t> Ring</a:t>
            </a:r>
          </a:p>
          <a:p>
            <a:pPr lvl="1"/>
            <a:r>
              <a:rPr lang="en-US" sz="1800" dirty="0" smtClean="0">
                <a:solidFill>
                  <a:srgbClr val="50504E"/>
                </a:solidFill>
              </a:rPr>
              <a:t>Together with the Accumulator, it was originally used to collect and store Antiprotons for the Tevatron</a:t>
            </a:r>
          </a:p>
          <a:p>
            <a:pPr lvl="1"/>
            <a:r>
              <a:rPr lang="en-US" sz="1800" dirty="0" smtClean="0">
                <a:solidFill>
                  <a:srgbClr val="50504E"/>
                </a:solidFill>
              </a:rPr>
              <a:t>Now:</a:t>
            </a:r>
          </a:p>
          <a:p>
            <a:pPr lvl="2"/>
            <a:r>
              <a:rPr lang="en-US" sz="1600" dirty="0" smtClean="0">
                <a:solidFill>
                  <a:srgbClr val="50504E"/>
                </a:solidFill>
              </a:rPr>
              <a:t>Used to temporally separate 3.1 GeV/c muons and protons for the g-2 Experiment</a:t>
            </a:r>
          </a:p>
          <a:p>
            <a:pPr lvl="1"/>
            <a:r>
              <a:rPr lang="en-US" sz="1800" dirty="0" smtClean="0">
                <a:solidFill>
                  <a:srgbClr val="50504E"/>
                </a:solidFill>
              </a:rPr>
              <a:t>Future:</a:t>
            </a:r>
          </a:p>
          <a:p>
            <a:pPr lvl="2"/>
            <a:r>
              <a:rPr lang="en-US" sz="1600" dirty="0" smtClean="0">
                <a:solidFill>
                  <a:srgbClr val="50504E"/>
                </a:solidFill>
              </a:rPr>
              <a:t>Used to circulate and slow extract beam for Mu2e</a:t>
            </a:r>
            <a:endParaRPr lang="en-US" sz="1600" dirty="0">
              <a:solidFill>
                <a:srgbClr val="50504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62163" y="2726014"/>
            <a:ext cx="4470148" cy="4572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2610" y="1721917"/>
            <a:ext cx="2599378" cy="1967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reeform 9"/>
          <p:cNvSpPr/>
          <p:nvPr/>
        </p:nvSpPr>
        <p:spPr>
          <a:xfrm rot="358127">
            <a:off x="2265037" y="1248066"/>
            <a:ext cx="4089116" cy="244279"/>
          </a:xfrm>
          <a:custGeom>
            <a:avLst/>
            <a:gdLst>
              <a:gd name="connsiteX0" fmla="*/ 0 w 4000500"/>
              <a:gd name="connsiteY0" fmla="*/ 190891 h 235341"/>
              <a:gd name="connsiteX1" fmla="*/ 2108200 w 4000500"/>
              <a:gd name="connsiteY1" fmla="*/ 391 h 235341"/>
              <a:gd name="connsiteX2" fmla="*/ 4000500 w 4000500"/>
              <a:gd name="connsiteY2" fmla="*/ 235341 h 235341"/>
              <a:gd name="connsiteX0" fmla="*/ 0 w 4105911"/>
              <a:gd name="connsiteY0" fmla="*/ 362159 h 362159"/>
              <a:gd name="connsiteX1" fmla="*/ 2213611 w 4105911"/>
              <a:gd name="connsiteY1" fmla="*/ 1224 h 362159"/>
              <a:gd name="connsiteX2" fmla="*/ 4105911 w 4105911"/>
              <a:gd name="connsiteY2" fmla="*/ 236174 h 362159"/>
              <a:gd name="connsiteX0" fmla="*/ 0 w 4105911"/>
              <a:gd name="connsiteY0" fmla="*/ 362159 h 362159"/>
              <a:gd name="connsiteX1" fmla="*/ 2213611 w 4105911"/>
              <a:gd name="connsiteY1" fmla="*/ 1224 h 362159"/>
              <a:gd name="connsiteX2" fmla="*/ 4105911 w 4105911"/>
              <a:gd name="connsiteY2" fmla="*/ 236174 h 362159"/>
              <a:gd name="connsiteX0" fmla="*/ 0 w 4105911"/>
              <a:gd name="connsiteY0" fmla="*/ 281247 h 281247"/>
              <a:gd name="connsiteX1" fmla="*/ 2228788 w 4105911"/>
              <a:gd name="connsiteY1" fmla="*/ 1754 h 281247"/>
              <a:gd name="connsiteX2" fmla="*/ 4105911 w 4105911"/>
              <a:gd name="connsiteY2" fmla="*/ 155262 h 281247"/>
              <a:gd name="connsiteX0" fmla="*/ 0 w 4105911"/>
              <a:gd name="connsiteY0" fmla="*/ 244443 h 244443"/>
              <a:gd name="connsiteX1" fmla="*/ 2239256 w 4105911"/>
              <a:gd name="connsiteY1" fmla="*/ 2185 h 244443"/>
              <a:gd name="connsiteX2" fmla="*/ 4105911 w 4105911"/>
              <a:gd name="connsiteY2" fmla="*/ 118458 h 244443"/>
              <a:gd name="connsiteX0" fmla="*/ 0 w 4165065"/>
              <a:gd name="connsiteY0" fmla="*/ 242259 h 244279"/>
              <a:gd name="connsiteX1" fmla="*/ 2239256 w 4165065"/>
              <a:gd name="connsiteY1" fmla="*/ 1 h 244279"/>
              <a:gd name="connsiteX2" fmla="*/ 4165065 w 4165065"/>
              <a:gd name="connsiteY2" fmla="*/ 244279 h 244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65065" h="244279">
                <a:moveTo>
                  <a:pt x="0" y="242259"/>
                </a:moveTo>
                <a:cubicBezTo>
                  <a:pt x="708912" y="93441"/>
                  <a:pt x="1545079" y="-336"/>
                  <a:pt x="2239256" y="1"/>
                </a:cubicBezTo>
                <a:cubicBezTo>
                  <a:pt x="2933433" y="338"/>
                  <a:pt x="4165065" y="244279"/>
                  <a:pt x="4165065" y="244279"/>
                </a:cubicBezTo>
              </a:path>
            </a:pathLst>
          </a:custGeom>
          <a:noFill/>
          <a:ln w="25400">
            <a:solidFill>
              <a:srgbClr val="FF0000"/>
            </a:solidFill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mage result for fermilab debuncher accumula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3750953"/>
            <a:ext cx="3016346" cy="240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H="1">
            <a:off x="3035300" y="3828081"/>
            <a:ext cx="552558" cy="7606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22250" y="4387850"/>
            <a:ext cx="660400" cy="1016000"/>
          </a:xfrm>
          <a:prstGeom prst="line">
            <a:avLst/>
          </a:prstGeom>
          <a:ln>
            <a:solidFill>
              <a:srgbClr val="FF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222250" y="4406900"/>
            <a:ext cx="666750" cy="996950"/>
          </a:xfrm>
          <a:prstGeom prst="line">
            <a:avLst/>
          </a:prstGeom>
          <a:ln>
            <a:solidFill>
              <a:srgbClr val="FF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968" b="37396"/>
          <a:stretch/>
        </p:blipFill>
        <p:spPr bwMode="auto">
          <a:xfrm>
            <a:off x="6342610" y="96025"/>
            <a:ext cx="2686542" cy="1310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Oval 18"/>
          <p:cNvSpPr/>
          <p:nvPr/>
        </p:nvSpPr>
        <p:spPr>
          <a:xfrm rot="1843641">
            <a:off x="6476164" y="258434"/>
            <a:ext cx="889218" cy="1225263"/>
          </a:xfrm>
          <a:prstGeom prst="ellipse">
            <a:avLst/>
          </a:prstGeom>
          <a:noFill/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543251" y="339660"/>
            <a:ext cx="396629" cy="259198"/>
          </a:xfrm>
          <a:prstGeom prst="ellipse">
            <a:avLst/>
          </a:prstGeom>
          <a:noFill/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62210" y="3684505"/>
            <a:ext cx="1305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>
                <a:solidFill>
                  <a:srgbClr val="FF0000"/>
                </a:solidFill>
              </a:rPr>
              <a:t>Accumulator Gone</a:t>
            </a:r>
            <a:endParaRPr lang="en-US" sz="1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81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738" y="181293"/>
            <a:ext cx="7564437" cy="441325"/>
          </a:xfrm>
        </p:spPr>
        <p:txBody>
          <a:bodyPr/>
          <a:lstStyle/>
          <a:p>
            <a:r>
              <a:rPr lang="en-US" sz="2800" dirty="0" smtClean="0"/>
              <a:t>Mu2e Proton Delivery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3830" y="6482505"/>
            <a:ext cx="6260399" cy="242873"/>
          </a:xfrm>
        </p:spPr>
        <p:txBody>
          <a:bodyPr/>
          <a:lstStyle/>
          <a:p>
            <a:r>
              <a:rPr lang="en-US" smtClean="0"/>
              <a:t>E. Prebys | Mu2e Beam Delivery | Mu2e Newcomers | Fermilab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7791001" y="6549367"/>
            <a:ext cx="951361" cy="241300"/>
          </a:xfrm>
        </p:spPr>
        <p:txBody>
          <a:bodyPr/>
          <a:lstStyle/>
          <a:p>
            <a:r>
              <a:rPr lang="en-US" smtClean="0"/>
              <a:t>August 3, 2017</a:t>
            </a:r>
            <a:endParaRPr lang="en-US"/>
          </a:p>
        </p:txBody>
      </p:sp>
      <p:pic>
        <p:nvPicPr>
          <p:cNvPr id="7" name="Content Placeholder 7" descr="FNAL_Aerial_Pbar-MI_99-0912-07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875" y="888190"/>
            <a:ext cx="4992951" cy="4572000"/>
          </a:xfrm>
        </p:spPr>
      </p:pic>
      <p:sp>
        <p:nvSpPr>
          <p:cNvPr id="3" name="TextBox 2"/>
          <p:cNvSpPr txBox="1"/>
          <p:nvPr/>
        </p:nvSpPr>
        <p:spPr>
          <a:xfrm>
            <a:off x="891275" y="5460190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Booster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2246240" y="1369002"/>
            <a:ext cx="137875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Main Injector/Recycler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3056004" y="3239152"/>
            <a:ext cx="220608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Delivery Ring </a:t>
            </a:r>
            <a:br>
              <a:rPr lang="en-US" sz="1200" dirty="0" smtClean="0"/>
            </a:br>
            <a:r>
              <a:rPr lang="en-US" sz="1200" dirty="0" smtClean="0"/>
              <a:t>(formerly </a:t>
            </a:r>
            <a:r>
              <a:rPr lang="en-US" sz="1200" dirty="0" err="1" smtClean="0"/>
              <a:t>pBar</a:t>
            </a:r>
            <a:r>
              <a:rPr lang="en-US" sz="1200" dirty="0" smtClean="0"/>
              <a:t> </a:t>
            </a:r>
            <a:r>
              <a:rPr lang="en-US" sz="1200" dirty="0" err="1" smtClean="0"/>
              <a:t>Debuncher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948675" y="3707590"/>
            <a:ext cx="152400" cy="2286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948675" y="5155390"/>
            <a:ext cx="6858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Mu2e</a:t>
            </a:r>
            <a:endParaRPr lang="en-US" sz="1200" dirty="0"/>
          </a:p>
        </p:txBody>
      </p:sp>
      <p:sp>
        <p:nvSpPr>
          <p:cNvPr id="18" name="Freeform 17"/>
          <p:cNvSpPr/>
          <p:nvPr/>
        </p:nvSpPr>
        <p:spPr>
          <a:xfrm>
            <a:off x="1760512" y="3849063"/>
            <a:ext cx="232860" cy="1605201"/>
          </a:xfrm>
          <a:custGeom>
            <a:avLst/>
            <a:gdLst>
              <a:gd name="connsiteX0" fmla="*/ 218492 w 232860"/>
              <a:gd name="connsiteY0" fmla="*/ 1605201 h 1605201"/>
              <a:gd name="connsiteX1" fmla="*/ 211773 w 232860"/>
              <a:gd name="connsiteY1" fmla="*/ 1181878 h 1605201"/>
              <a:gd name="connsiteX2" fmla="*/ 16898 w 232860"/>
              <a:gd name="connsiteY2" fmla="*/ 630886 h 1605201"/>
              <a:gd name="connsiteX3" fmla="*/ 10178 w 232860"/>
              <a:gd name="connsiteY3" fmla="*/ 39578 h 1605201"/>
              <a:gd name="connsiteX4" fmla="*/ 16898 w 232860"/>
              <a:gd name="connsiteY4" fmla="*/ 53017 h 1605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860" h="1605201">
                <a:moveTo>
                  <a:pt x="218492" y="1605201"/>
                </a:moveTo>
                <a:cubicBezTo>
                  <a:pt x="231932" y="1474732"/>
                  <a:pt x="245372" y="1344264"/>
                  <a:pt x="211773" y="1181878"/>
                </a:cubicBezTo>
                <a:cubicBezTo>
                  <a:pt x="178174" y="1019492"/>
                  <a:pt x="50497" y="821269"/>
                  <a:pt x="16898" y="630886"/>
                </a:cubicBezTo>
                <a:cubicBezTo>
                  <a:pt x="-16701" y="440503"/>
                  <a:pt x="10178" y="135889"/>
                  <a:pt x="10178" y="39578"/>
                </a:cubicBezTo>
                <a:cubicBezTo>
                  <a:pt x="10178" y="-56733"/>
                  <a:pt x="16898" y="53017"/>
                  <a:pt x="16898" y="53017"/>
                </a:cubicBezTo>
              </a:path>
            </a:pathLst>
          </a:custGeom>
          <a:ln w="635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1871487" y="2863309"/>
            <a:ext cx="1042398" cy="790152"/>
          </a:xfrm>
          <a:custGeom>
            <a:avLst/>
            <a:gdLst>
              <a:gd name="connsiteX0" fmla="*/ 0 w 1042398"/>
              <a:gd name="connsiteY0" fmla="*/ 790152 h 790152"/>
              <a:gd name="connsiteX1" fmla="*/ 477108 w 1042398"/>
              <a:gd name="connsiteY1" fmla="*/ 252599 h 790152"/>
              <a:gd name="connsiteX2" fmla="*/ 1001254 w 1042398"/>
              <a:gd name="connsiteY2" fmla="*/ 17420 h 790152"/>
              <a:gd name="connsiteX3" fmla="*/ 1007974 w 1042398"/>
              <a:gd name="connsiteY3" fmla="*/ 17420 h 790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2398" h="790152">
                <a:moveTo>
                  <a:pt x="0" y="790152"/>
                </a:moveTo>
                <a:cubicBezTo>
                  <a:pt x="155116" y="585770"/>
                  <a:pt x="310232" y="381388"/>
                  <a:pt x="477108" y="252599"/>
                </a:cubicBezTo>
                <a:cubicBezTo>
                  <a:pt x="643984" y="123810"/>
                  <a:pt x="912776" y="56616"/>
                  <a:pt x="1001254" y="17420"/>
                </a:cubicBezTo>
                <a:cubicBezTo>
                  <a:pt x="1089732" y="-21776"/>
                  <a:pt x="1007974" y="17420"/>
                  <a:pt x="1007974" y="17420"/>
                </a:cubicBezTo>
              </a:path>
            </a:pathLst>
          </a:custGeom>
          <a:ln w="635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3061418" y="2715205"/>
            <a:ext cx="1282135" cy="156668"/>
          </a:xfrm>
          <a:custGeom>
            <a:avLst/>
            <a:gdLst>
              <a:gd name="connsiteX0" fmla="*/ 0 w 1142370"/>
              <a:gd name="connsiteY0" fmla="*/ 557712 h 557712"/>
              <a:gd name="connsiteX1" fmla="*/ 671982 w 1142370"/>
              <a:gd name="connsiteY1" fmla="*/ 450201 h 557712"/>
              <a:gd name="connsiteX2" fmla="*/ 1142370 w 1142370"/>
              <a:gd name="connsiteY2" fmla="*/ 0 h 557712"/>
              <a:gd name="connsiteX0" fmla="*/ 0 w 1142370"/>
              <a:gd name="connsiteY0" fmla="*/ 557712 h 557712"/>
              <a:gd name="connsiteX1" fmla="*/ 846697 w 1142370"/>
              <a:gd name="connsiteY1" fmla="*/ 383007 h 557712"/>
              <a:gd name="connsiteX2" fmla="*/ 1142370 w 1142370"/>
              <a:gd name="connsiteY2" fmla="*/ 0 h 557712"/>
              <a:gd name="connsiteX0" fmla="*/ 0 w 1197060"/>
              <a:gd name="connsiteY0" fmla="*/ 338961 h 338961"/>
              <a:gd name="connsiteX1" fmla="*/ 846697 w 1197060"/>
              <a:gd name="connsiteY1" fmla="*/ 164256 h 338961"/>
              <a:gd name="connsiteX2" fmla="*/ 1197060 w 1197060"/>
              <a:gd name="connsiteY2" fmla="*/ 0 h 338961"/>
              <a:gd name="connsiteX0" fmla="*/ 0 w 1197060"/>
              <a:gd name="connsiteY0" fmla="*/ 338961 h 347576"/>
              <a:gd name="connsiteX1" fmla="*/ 871004 w 1197060"/>
              <a:gd name="connsiteY1" fmla="*/ 291861 h 347576"/>
              <a:gd name="connsiteX2" fmla="*/ 1197060 w 1197060"/>
              <a:gd name="connsiteY2" fmla="*/ 0 h 347576"/>
              <a:gd name="connsiteX0" fmla="*/ 0 w 1197060"/>
              <a:gd name="connsiteY0" fmla="*/ 338961 h 338961"/>
              <a:gd name="connsiteX1" fmla="*/ 871004 w 1197060"/>
              <a:gd name="connsiteY1" fmla="*/ 291861 h 338961"/>
              <a:gd name="connsiteX2" fmla="*/ 1197060 w 1197060"/>
              <a:gd name="connsiteY2" fmla="*/ 0 h 338961"/>
              <a:gd name="connsiteX0" fmla="*/ 0 w 1282135"/>
              <a:gd name="connsiteY0" fmla="*/ 156668 h 156668"/>
              <a:gd name="connsiteX1" fmla="*/ 871004 w 1282135"/>
              <a:gd name="connsiteY1" fmla="*/ 109568 h 156668"/>
              <a:gd name="connsiteX2" fmla="*/ 1282135 w 1282135"/>
              <a:gd name="connsiteY2" fmla="*/ 0 h 156668"/>
              <a:gd name="connsiteX0" fmla="*/ 0 w 1282135"/>
              <a:gd name="connsiteY0" fmla="*/ 156668 h 156668"/>
              <a:gd name="connsiteX1" fmla="*/ 871004 w 1282135"/>
              <a:gd name="connsiteY1" fmla="*/ 109568 h 156668"/>
              <a:gd name="connsiteX2" fmla="*/ 1282135 w 1282135"/>
              <a:gd name="connsiteY2" fmla="*/ 0 h 15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82135" h="156668">
                <a:moveTo>
                  <a:pt x="0" y="156668"/>
                </a:moveTo>
                <a:cubicBezTo>
                  <a:pt x="240793" y="149388"/>
                  <a:pt x="674532" y="147832"/>
                  <a:pt x="871004" y="109568"/>
                </a:cubicBezTo>
                <a:cubicBezTo>
                  <a:pt x="1073553" y="65227"/>
                  <a:pt x="1282135" y="0"/>
                  <a:pt x="1282135" y="0"/>
                </a:cubicBezTo>
              </a:path>
            </a:pathLst>
          </a:custGeom>
          <a:ln w="635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1427979" y="1034888"/>
            <a:ext cx="1372682" cy="280218"/>
          </a:xfrm>
          <a:custGeom>
            <a:avLst/>
            <a:gdLst>
              <a:gd name="connsiteX0" fmla="*/ 1438042 w 1438042"/>
              <a:gd name="connsiteY0" fmla="*/ 11441 h 280218"/>
              <a:gd name="connsiteX1" fmla="*/ 530866 w 1438042"/>
              <a:gd name="connsiteY1" fmla="*/ 31600 h 280218"/>
              <a:gd name="connsiteX2" fmla="*/ 0 w 1438042"/>
              <a:gd name="connsiteY2" fmla="*/ 280218 h 280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8042" h="280218">
                <a:moveTo>
                  <a:pt x="1438042" y="11441"/>
                </a:moveTo>
                <a:cubicBezTo>
                  <a:pt x="1104291" y="-878"/>
                  <a:pt x="770540" y="-13196"/>
                  <a:pt x="530866" y="31600"/>
                </a:cubicBezTo>
                <a:cubicBezTo>
                  <a:pt x="291192" y="76396"/>
                  <a:pt x="0" y="280218"/>
                  <a:pt x="0" y="280218"/>
                </a:cubicBezTo>
              </a:path>
            </a:pathLst>
          </a:custGeom>
          <a:ln w="635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456872" y="1182258"/>
            <a:ext cx="76200" cy="152400"/>
          </a:xfrm>
          <a:prstGeom prst="ellipse">
            <a:avLst/>
          </a:prstGeom>
          <a:solidFill>
            <a:srgbClr val="FF0000"/>
          </a:solidFill>
          <a:ln w="635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458303" y="1184762"/>
            <a:ext cx="76200" cy="152400"/>
          </a:xfrm>
          <a:prstGeom prst="ellipse">
            <a:avLst/>
          </a:prstGeom>
          <a:solidFill>
            <a:srgbClr val="FF0000"/>
          </a:solidFill>
          <a:ln w="635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110475" y="4317190"/>
            <a:ext cx="76200" cy="152400"/>
          </a:xfrm>
          <a:prstGeom prst="ellipse">
            <a:avLst/>
          </a:prstGeom>
          <a:solidFill>
            <a:srgbClr val="FF0000">
              <a:alpha val="75000"/>
            </a:srgbClr>
          </a:solidFill>
          <a:ln w="12700"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7" name="Oval 46"/>
          <p:cNvSpPr/>
          <p:nvPr/>
        </p:nvSpPr>
        <p:spPr>
          <a:xfrm flipH="1">
            <a:off x="2098283" y="4286710"/>
            <a:ext cx="76200" cy="152400"/>
          </a:xfrm>
          <a:prstGeom prst="ellipse">
            <a:avLst/>
          </a:prstGeom>
          <a:solidFill>
            <a:srgbClr val="FF0000">
              <a:alpha val="75000"/>
            </a:srgbClr>
          </a:solidFill>
          <a:ln w="12700"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9" name="Content Placeholder 3"/>
          <p:cNvSpPr txBox="1">
            <a:spLocks/>
          </p:cNvSpPr>
          <p:nvPr/>
        </p:nvSpPr>
        <p:spPr>
          <a:xfrm>
            <a:off x="5372160" y="342697"/>
            <a:ext cx="3598532" cy="5225678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Arial" pitchFamily="34" charset="0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1600" dirty="0" smtClean="0"/>
              <a:t>Two Booster “batches” are injected into the Recycler (8 </a:t>
            </a:r>
            <a:r>
              <a:rPr lang="en-US" sz="1600" dirty="0" err="1" smtClean="0"/>
              <a:t>GeV</a:t>
            </a:r>
            <a:r>
              <a:rPr lang="en-US" sz="1600" dirty="0" smtClean="0"/>
              <a:t> storage ring). Each is:</a:t>
            </a:r>
          </a:p>
          <a:p>
            <a:pPr lvl="1"/>
            <a:r>
              <a:rPr lang="en-US" sz="1600" dirty="0" smtClean="0">
                <a:solidFill>
                  <a:srgbClr val="0000FF"/>
                </a:solidFill>
              </a:rPr>
              <a:t>4x10</a:t>
            </a:r>
            <a:r>
              <a:rPr lang="en-US" sz="1600" baseline="30000" dirty="0" smtClean="0">
                <a:solidFill>
                  <a:srgbClr val="0000FF"/>
                </a:solidFill>
              </a:rPr>
              <a:t>12</a:t>
            </a:r>
            <a:r>
              <a:rPr lang="en-US" sz="1600" dirty="0" smtClean="0">
                <a:solidFill>
                  <a:srgbClr val="0000FF"/>
                </a:solidFill>
              </a:rPr>
              <a:t> protons</a:t>
            </a:r>
          </a:p>
          <a:p>
            <a:pPr lvl="1"/>
            <a:r>
              <a:rPr lang="en-US" sz="1600" dirty="0" smtClean="0">
                <a:solidFill>
                  <a:srgbClr val="0000FF"/>
                </a:solidFill>
              </a:rPr>
              <a:t>1.7 </a:t>
            </a:r>
            <a:r>
              <a:rPr lang="en-US" sz="1600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m</a:t>
            </a:r>
            <a:r>
              <a:rPr lang="en-US" sz="1600" dirty="0" err="1" smtClean="0">
                <a:solidFill>
                  <a:srgbClr val="0000FF"/>
                </a:solidFill>
              </a:rPr>
              <a:t>sec</a:t>
            </a:r>
            <a:r>
              <a:rPr lang="en-US" sz="1600" dirty="0" smtClean="0">
                <a:solidFill>
                  <a:srgbClr val="0000FF"/>
                </a:solidFill>
              </a:rPr>
              <a:t> long</a:t>
            </a:r>
          </a:p>
          <a:p>
            <a:r>
              <a:rPr lang="en-US" sz="1600" dirty="0" smtClean="0"/>
              <a:t>These are divided into 8 bunches of 10</a:t>
            </a:r>
            <a:r>
              <a:rPr lang="en-US" sz="1600" baseline="30000" dirty="0" smtClean="0"/>
              <a:t>12</a:t>
            </a:r>
            <a:r>
              <a:rPr lang="en-US" sz="1600" dirty="0" smtClean="0"/>
              <a:t> each</a:t>
            </a:r>
          </a:p>
          <a:p>
            <a:r>
              <a:rPr lang="en-US" sz="1600" dirty="0" smtClean="0"/>
              <a:t>The bunches are extracted one at a time to the Delivery Ring</a:t>
            </a:r>
          </a:p>
          <a:p>
            <a:pPr lvl="1"/>
            <a:r>
              <a:rPr lang="en-US" sz="1600" dirty="0" smtClean="0">
                <a:solidFill>
                  <a:srgbClr val="0000FF"/>
                </a:solidFill>
              </a:rPr>
              <a:t>Period = 1.7 </a:t>
            </a:r>
            <a:r>
              <a:rPr lang="en-US" sz="1600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m</a:t>
            </a:r>
            <a:r>
              <a:rPr lang="en-US" sz="1600" dirty="0" err="1" smtClean="0">
                <a:solidFill>
                  <a:srgbClr val="0000FF"/>
                </a:solidFill>
              </a:rPr>
              <a:t>sec</a:t>
            </a:r>
            <a:r>
              <a:rPr lang="en-US" sz="1600" dirty="0" smtClean="0">
                <a:solidFill>
                  <a:srgbClr val="0000FF"/>
                </a:solidFill>
              </a:rPr>
              <a:t> </a:t>
            </a:r>
          </a:p>
          <a:p>
            <a:r>
              <a:rPr lang="en-US" sz="1600" dirty="0" smtClean="0"/>
              <a:t>As the bunch circulates, it is resonantly extracted to produce the desired beam structure.</a:t>
            </a:r>
          </a:p>
          <a:p>
            <a:pPr lvl="1"/>
            <a:r>
              <a:rPr lang="en-US" sz="1600" dirty="0" smtClean="0">
                <a:solidFill>
                  <a:srgbClr val="0000FF"/>
                </a:solidFill>
              </a:rPr>
              <a:t>Bunches of ~3x10</a:t>
            </a:r>
            <a:r>
              <a:rPr lang="en-US" sz="1600" baseline="30000" dirty="0" smtClean="0">
                <a:solidFill>
                  <a:srgbClr val="0000FF"/>
                </a:solidFill>
              </a:rPr>
              <a:t>7</a:t>
            </a:r>
            <a:r>
              <a:rPr lang="en-US" sz="1600" dirty="0" smtClean="0">
                <a:solidFill>
                  <a:srgbClr val="0000FF"/>
                </a:solidFill>
              </a:rPr>
              <a:t> protons each</a:t>
            </a:r>
          </a:p>
          <a:p>
            <a:pPr lvl="1"/>
            <a:r>
              <a:rPr lang="en-US" sz="1600" dirty="0" smtClean="0">
                <a:solidFill>
                  <a:srgbClr val="0000FF"/>
                </a:solidFill>
              </a:rPr>
              <a:t>Separated by 1.7 </a:t>
            </a:r>
            <a:r>
              <a:rPr lang="en-US" sz="1600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m</a:t>
            </a:r>
            <a:r>
              <a:rPr lang="en-US" sz="1600" dirty="0" err="1" smtClean="0">
                <a:solidFill>
                  <a:srgbClr val="0000FF"/>
                </a:solidFill>
              </a:rPr>
              <a:t>sec</a:t>
            </a:r>
            <a:endParaRPr lang="en-US" sz="1600" dirty="0">
              <a:solidFill>
                <a:srgbClr val="0000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440" y="4940300"/>
            <a:ext cx="2862262" cy="119579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06983" y="5798414"/>
            <a:ext cx="2828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solidFill>
                  <a:srgbClr val="FF0000"/>
                </a:solidFill>
              </a:rPr>
              <a:t>Exactly what we need</a:t>
            </a:r>
            <a:endParaRPr lang="en-US" sz="1800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835693" y="5871906"/>
            <a:ext cx="466755" cy="6587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Freeform 38"/>
          <p:cNvSpPr/>
          <p:nvPr/>
        </p:nvSpPr>
        <p:spPr>
          <a:xfrm rot="13253889">
            <a:off x="2875211" y="1042893"/>
            <a:ext cx="1248268" cy="472582"/>
          </a:xfrm>
          <a:custGeom>
            <a:avLst/>
            <a:gdLst>
              <a:gd name="connsiteX0" fmla="*/ 0 w 1142370"/>
              <a:gd name="connsiteY0" fmla="*/ 557712 h 557712"/>
              <a:gd name="connsiteX1" fmla="*/ 671982 w 1142370"/>
              <a:gd name="connsiteY1" fmla="*/ 450201 h 557712"/>
              <a:gd name="connsiteX2" fmla="*/ 1142370 w 1142370"/>
              <a:gd name="connsiteY2" fmla="*/ 0 h 557712"/>
              <a:gd name="connsiteX0" fmla="*/ 0 w 1142370"/>
              <a:gd name="connsiteY0" fmla="*/ 557712 h 557712"/>
              <a:gd name="connsiteX1" fmla="*/ 846697 w 1142370"/>
              <a:gd name="connsiteY1" fmla="*/ 383007 h 557712"/>
              <a:gd name="connsiteX2" fmla="*/ 1142370 w 1142370"/>
              <a:gd name="connsiteY2" fmla="*/ 0 h 557712"/>
              <a:gd name="connsiteX0" fmla="*/ 0 w 1236621"/>
              <a:gd name="connsiteY0" fmla="*/ 430337 h 430337"/>
              <a:gd name="connsiteX1" fmla="*/ 846697 w 1236621"/>
              <a:gd name="connsiteY1" fmla="*/ 255632 h 430337"/>
              <a:gd name="connsiteX2" fmla="*/ 1236621 w 1236621"/>
              <a:gd name="connsiteY2" fmla="*/ 0 h 430337"/>
              <a:gd name="connsiteX0" fmla="*/ 0 w 1248268"/>
              <a:gd name="connsiteY0" fmla="*/ 472582 h 472582"/>
              <a:gd name="connsiteX1" fmla="*/ 858344 w 1248268"/>
              <a:gd name="connsiteY1" fmla="*/ 255632 h 472582"/>
              <a:gd name="connsiteX2" fmla="*/ 1248268 w 1248268"/>
              <a:gd name="connsiteY2" fmla="*/ 0 h 47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48268" h="472582">
                <a:moveTo>
                  <a:pt x="0" y="472582"/>
                </a:moveTo>
                <a:cubicBezTo>
                  <a:pt x="240793" y="465302"/>
                  <a:pt x="667949" y="348584"/>
                  <a:pt x="858344" y="255632"/>
                </a:cubicBezTo>
                <a:cubicBezTo>
                  <a:pt x="1048739" y="162680"/>
                  <a:pt x="1248268" y="0"/>
                  <a:pt x="1248268" y="0"/>
                </a:cubicBezTo>
              </a:path>
            </a:pathLst>
          </a:custGeom>
          <a:ln w="635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816407" y="957235"/>
            <a:ext cx="2230550" cy="540912"/>
            <a:chOff x="2092366" y="1257055"/>
            <a:chExt cx="2230550" cy="540912"/>
          </a:xfrm>
        </p:grpSpPr>
        <p:sp>
          <p:nvSpPr>
            <p:cNvPr id="28" name="Oval 27"/>
            <p:cNvSpPr/>
            <p:nvPr/>
          </p:nvSpPr>
          <p:spPr>
            <a:xfrm>
              <a:off x="2092366" y="1308212"/>
              <a:ext cx="76200" cy="152400"/>
            </a:xfrm>
            <a:prstGeom prst="ellipse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2484099" y="1264209"/>
              <a:ext cx="76200" cy="152400"/>
            </a:xfrm>
            <a:prstGeom prst="ellipse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2860090" y="1257055"/>
              <a:ext cx="76200" cy="152400"/>
            </a:xfrm>
            <a:prstGeom prst="ellipse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3323729" y="1287821"/>
              <a:ext cx="76200" cy="152400"/>
            </a:xfrm>
            <a:prstGeom prst="ellipse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3634970" y="1352216"/>
              <a:ext cx="76200" cy="152400"/>
            </a:xfrm>
            <a:prstGeom prst="ellipse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3981983" y="1498892"/>
              <a:ext cx="76200" cy="152400"/>
            </a:xfrm>
            <a:prstGeom prst="ellipse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4246716" y="1645567"/>
              <a:ext cx="76200" cy="152400"/>
            </a:xfrm>
            <a:prstGeom prst="ellipse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755493" y="2185021"/>
            <a:ext cx="2076002" cy="745544"/>
            <a:chOff x="3031452" y="2484841"/>
            <a:chExt cx="2076002" cy="745544"/>
          </a:xfrm>
        </p:grpSpPr>
        <p:sp>
          <p:nvSpPr>
            <p:cNvPr id="23" name="Oval 22"/>
            <p:cNvSpPr/>
            <p:nvPr/>
          </p:nvSpPr>
          <p:spPr>
            <a:xfrm>
              <a:off x="3993789" y="3071546"/>
              <a:ext cx="76200" cy="152400"/>
            </a:xfrm>
            <a:prstGeom prst="ellipse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4891375" y="2743133"/>
              <a:ext cx="76200" cy="152400"/>
            </a:xfrm>
            <a:prstGeom prst="ellipse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4659197" y="2907340"/>
              <a:ext cx="76200" cy="152400"/>
            </a:xfrm>
            <a:prstGeom prst="ellipse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4367634" y="3016810"/>
              <a:ext cx="76200" cy="152400"/>
            </a:xfrm>
            <a:prstGeom prst="ellipse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5031254" y="2484841"/>
              <a:ext cx="76200" cy="152400"/>
            </a:xfrm>
            <a:prstGeom prst="ellipse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3031452" y="2971733"/>
              <a:ext cx="76200" cy="152400"/>
            </a:xfrm>
            <a:prstGeom prst="ellipse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3654288" y="3077985"/>
              <a:ext cx="76200" cy="152400"/>
            </a:xfrm>
            <a:prstGeom prst="ellipse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3335893" y="3056520"/>
              <a:ext cx="76200" cy="152400"/>
            </a:xfrm>
            <a:prstGeom prst="ellipse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3FB4E3-CEF4-4E8C-8855-45F0AB0257D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2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2 0.00301 C -0.01042 0.00856 -0.02431 0.02245 -0.02708 0.03703 C -0.02986 0.05162 -0.02708 0.07662 -0.02396 0.0912 C -0.02083 0.10578 -0.01406 0.10949 -0.00799 0.12407 C -0.00191 0.13865 0.00156 0.14282 0.01267 0.1787 C 0.02378 0.21458 0.04931 0.30023 0.05885 0.33935 C 0.0684 0.37824 0.06719 0.39074 0.06997 0.41365 C 0.07274 0.43657 0.06892 0.46412 0.07587 0.47639 C 0.08281 0.48865 0.09844 0.49213 0.11181 0.48796 C 0.12517 0.48379 0.14774 0.46458 0.1566 0.45185 C 0.16545 0.43912 0.16736 0.42361 0.16476 0.41157 C 0.16215 0.39953 0.15382 0.38564 0.14115 0.37939 C 0.12847 0.37314 0.09931 0.3699 0.08837 0.37338 C 0.07743 0.37685 0.07726 0.38564 0.075 0.39976 C 0.07274 0.41389 0.07153 0.44351 0.075 0.45764 C 0.07847 0.47176 0.0849 0.4831 0.09635 0.48402 C 0.10781 0.48495 0.13351 0.47639 0.1441 0.46365 C 0.15469 0.45092 0.16302 0.42176 0.16024 0.40764 C 0.15747 0.39351 0.13906 0.38333 0.12726 0.37824 C 0.11545 0.37314 0.09844 0.36828 0.08906 0.37639 C 0.07969 0.38449 0.07153 0.40949 0.07066 0.42639 C 0.06979 0.44328 0.07274 0.47083 0.08385 0.47824 C 0.09497 0.48564 0.12396 0.48055 0.1375 0.47037 C 0.15104 0.46018 0.16632 0.43333 0.16476 0.41759 C 0.16319 0.40185 0.14097 0.38356 0.12795 0.37639 C 0.11493 0.36921 0.09618 0.36504 0.08611 0.3743 C 0.07604 0.38356 0.06719 0.41319 0.06771 0.43125 C 0.06823 0.4493 0.07587 0.47801 0.08906 0.4831 C 0.10226 0.48819 0.12465 0.47523 0.14705 0.4625 " pathEditMode="relative" rAng="0" ptsTypes="aaaaaaaaaaaaaaaaaaaaaaaaaaaaa">
                                      <p:cBhvr>
                                        <p:cTn id="85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87" y="2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347 0.02291 0.00694 0.04604 0.02048 0.06872 C 0.03402 0.09139 0.0578 0.11384 0.08158 0.13628 " pathEditMode="relative" ptsTypes="aaA">
                                      <p:cBhvr>
                                        <p:cTn id="10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347 0.02291 0.00694 0.04604 0.02048 0.06872 C 0.03402 0.09139 0.0578 0.11384 0.08158 0.13628 " pathEditMode="relative" ptsTypes="aaA">
                                      <p:cBhvr>
                                        <p:cTn id="10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7" grpId="0" animBg="1"/>
      <p:bldP spid="27" grpId="1" animBg="1"/>
      <p:bldP spid="38" grpId="0" animBg="1"/>
      <p:bldP spid="38" grpId="1" animBg="1"/>
      <p:bldP spid="40" grpId="0" animBg="1"/>
      <p:bldP spid="40" grpId="1" animBg="1"/>
      <p:bldP spid="47" grpId="0" animBg="1"/>
      <p:bldP spid="47" grpId="1" animBg="1"/>
      <p:bldP spid="10" grpId="0"/>
      <p:bldP spid="39" grpId="0" animBg="1"/>
      <p:bldP spid="3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/>
              <a:t>Rebunching</a:t>
            </a:r>
            <a:r>
              <a:rPr lang="en-US" sz="2800" dirty="0" smtClean="0"/>
              <a:t> in the Recycler*</a:t>
            </a: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 | Mu2e Beam Delivery | Mu2e Newcomers | 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3FB4E3-CEF4-4E8C-8855-45F0AB0257D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3, 2017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5001"/>
          <a:stretch/>
        </p:blipFill>
        <p:spPr>
          <a:xfrm>
            <a:off x="737196" y="1674995"/>
            <a:ext cx="6035292" cy="358667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83078" y="5817159"/>
            <a:ext cx="3517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/>
              <a:t>*Data, </a:t>
            </a:r>
            <a:r>
              <a:rPr lang="en-US" sz="1800" smtClean="0"/>
              <a:t>presented by I</a:t>
            </a:r>
            <a:r>
              <a:rPr lang="en-US" sz="1800" dirty="0" smtClean="0"/>
              <a:t>. </a:t>
            </a:r>
            <a:r>
              <a:rPr lang="en-US" sz="1800" dirty="0" err="1" smtClean="0"/>
              <a:t>Kourbanis</a:t>
            </a:r>
            <a:endParaRPr lang="en-US" sz="1800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486076" y="3208149"/>
            <a:ext cx="21387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Time </a:t>
            </a:r>
            <a:r>
              <a:rPr lang="en-US" sz="1400" smtClean="0"/>
              <a:t>[arbitrary units]</a:t>
            </a:r>
            <a:endParaRPr lang="en-US" sz="140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658319" y="1346386"/>
            <a:ext cx="0" cy="319295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383078" y="1346385"/>
            <a:ext cx="0" cy="319295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658319" y="1506032"/>
            <a:ext cx="3724759" cy="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100020" y="1139125"/>
            <a:ext cx="275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1.6 </a:t>
            </a:r>
            <a:r>
              <a:rPr lang="en-US" sz="1800" dirty="0" err="1" smtClean="0">
                <a:latin typeface="Symbol" charset="2"/>
                <a:ea typeface="Symbol" charset="2"/>
                <a:cs typeface="Symbol" charset="2"/>
              </a:rPr>
              <a:t>m</a:t>
            </a:r>
            <a:r>
              <a:rPr lang="en-US" sz="1800" dirty="0" err="1" smtClean="0"/>
              <a:t>sec</a:t>
            </a:r>
            <a:r>
              <a:rPr lang="en-US" sz="1800" dirty="0" smtClean="0"/>
              <a:t> Booster “batch”</a:t>
            </a:r>
            <a:endParaRPr lang="en-US" sz="1800" dirty="0"/>
          </a:p>
        </p:txBody>
      </p:sp>
      <p:sp>
        <p:nvSpPr>
          <p:cNvPr id="18" name="TextBox 17"/>
          <p:cNvSpPr txBox="1"/>
          <p:nvPr/>
        </p:nvSpPr>
        <p:spPr>
          <a:xfrm>
            <a:off x="6459538" y="4775692"/>
            <a:ext cx="2367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53 MHz bunches from Booster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20" name="Straight Arrow Connector 19"/>
          <p:cNvCxnSpPr>
            <a:stCxn id="18" idx="1"/>
          </p:cNvCxnSpPr>
          <p:nvPr/>
        </p:nvCxnSpPr>
        <p:spPr>
          <a:xfrm flipH="1" flipV="1">
            <a:off x="5383078" y="4775692"/>
            <a:ext cx="1076460" cy="2923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208361" y="1008238"/>
            <a:ext cx="2367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2.5 MHz bunches for g-2 and Mu2e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5442488" y="1451476"/>
            <a:ext cx="687092" cy="3809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737196" y="2115519"/>
            <a:ext cx="0" cy="22191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530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Fermilab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0000"/>
          </a:solidFill>
          <a:tailEnd type="triangl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Fermilab.potx</Template>
  <TotalTime>35439</TotalTime>
  <Words>2365</Words>
  <Application>Microsoft Macintosh PowerPoint</Application>
  <PresentationFormat>On-screen Show (4:3)</PresentationFormat>
  <Paragraphs>407</Paragraphs>
  <Slides>27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Fermilab</vt:lpstr>
      <vt:lpstr>Equation</vt:lpstr>
      <vt:lpstr>PowerPoint Presentation</vt:lpstr>
      <vt:lpstr>Review: All the Accelerator Physics U Need 2 Know</vt:lpstr>
      <vt:lpstr>Experimental Technique and Beam Needs</vt:lpstr>
      <vt:lpstr>A Brief History of Fermilab </vt:lpstr>
      <vt:lpstr>Fermilab Complex Today</vt:lpstr>
      <vt:lpstr>The Challenge of Producing the Mu2e Beam</vt:lpstr>
      <vt:lpstr>Reduce, Reuse, Recycle...</vt:lpstr>
      <vt:lpstr>Mu2e Proton Delivery</vt:lpstr>
      <vt:lpstr>Rebunching in the Recycler*</vt:lpstr>
      <vt:lpstr>M4 Beamline Design Overview*</vt:lpstr>
      <vt:lpstr>Understanding Resonant Extraction</vt:lpstr>
      <vt:lpstr>Resonant Extraction in Mu2e*</vt:lpstr>
      <vt:lpstr>Mu2e Spill Structure</vt:lpstr>
      <vt:lpstr>Extinction</vt:lpstr>
      <vt:lpstr>Principle of Beam Line Extinction</vt:lpstr>
      <vt:lpstr>Design Considerations</vt:lpstr>
      <vt:lpstr>Dual Harmonic Waveform</vt:lpstr>
      <vt:lpstr>AC Dipole Design and Prototype</vt:lpstr>
      <vt:lpstr>Extinction Collimation: Two Separate Collimation Issues</vt:lpstr>
      <vt:lpstr>Additional Problem: Slow Extraction Tails</vt:lpstr>
      <vt:lpstr>Summary: Collimator Needs and Locations</vt:lpstr>
      <vt:lpstr>Simulation Procedure</vt:lpstr>
      <vt:lpstr>Performance</vt:lpstr>
      <vt:lpstr>Extinction Monitor*</vt:lpstr>
      <vt:lpstr>Extinction Monitor Design*</vt:lpstr>
      <vt:lpstr>Extinction Monitor Performance*</vt:lpstr>
      <vt:lpstr>Summary</vt:lpstr>
    </vt:vector>
  </TitlesOfParts>
  <Manager/>
  <Company>Sandbox Studio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Sandbox Studio</dc:creator>
  <cp:keywords/>
  <dc:description/>
  <cp:lastModifiedBy>Eric Prebys</cp:lastModifiedBy>
  <cp:revision>716</cp:revision>
  <cp:lastPrinted>2016-09-20T15:14:47Z</cp:lastPrinted>
  <dcterms:created xsi:type="dcterms:W3CDTF">2016-09-14T02:01:48Z</dcterms:created>
  <dcterms:modified xsi:type="dcterms:W3CDTF">2017-08-02T22:23:21Z</dcterms:modified>
  <cp:category/>
</cp:coreProperties>
</file>