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notesSlides/notesSlide3.xml" ContentType="application/vnd.openxmlformats-officedocument.presentationml.notesSlide+xml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9"/>
  </p:notesMasterIdLst>
  <p:handoutMasterIdLst>
    <p:handoutMasterId r:id="rId100"/>
  </p:handoutMasterIdLst>
  <p:sldIdLst>
    <p:sldId id="271" r:id="rId2"/>
    <p:sldId id="584" r:id="rId3"/>
    <p:sldId id="455" r:id="rId4"/>
    <p:sldId id="457" r:id="rId5"/>
    <p:sldId id="442" r:id="rId6"/>
    <p:sldId id="443" r:id="rId7"/>
    <p:sldId id="461" r:id="rId8"/>
    <p:sldId id="462" r:id="rId9"/>
    <p:sldId id="520" r:id="rId10"/>
    <p:sldId id="463" r:id="rId11"/>
    <p:sldId id="441" r:id="rId12"/>
    <p:sldId id="431" r:id="rId13"/>
    <p:sldId id="432" r:id="rId14"/>
    <p:sldId id="435" r:id="rId15"/>
    <p:sldId id="447" r:id="rId16"/>
    <p:sldId id="469" r:id="rId17"/>
    <p:sldId id="280" r:id="rId18"/>
    <p:sldId id="281" r:id="rId19"/>
    <p:sldId id="282" r:id="rId20"/>
    <p:sldId id="467" r:id="rId21"/>
    <p:sldId id="468" r:id="rId22"/>
    <p:sldId id="470" r:id="rId23"/>
    <p:sldId id="505" r:id="rId24"/>
    <p:sldId id="506" r:id="rId25"/>
    <p:sldId id="471" r:id="rId26"/>
    <p:sldId id="284" r:id="rId27"/>
    <p:sldId id="391" r:id="rId28"/>
    <p:sldId id="446" r:id="rId29"/>
    <p:sldId id="444" r:id="rId30"/>
    <p:sldId id="489" r:id="rId31"/>
    <p:sldId id="503" r:id="rId32"/>
    <p:sldId id="504" r:id="rId33"/>
    <p:sldId id="532" r:id="rId34"/>
    <p:sldId id="528" r:id="rId35"/>
    <p:sldId id="534" r:id="rId36"/>
    <p:sldId id="537" r:id="rId37"/>
    <p:sldId id="509" r:id="rId38"/>
    <p:sldId id="510" r:id="rId39"/>
    <p:sldId id="547" r:id="rId40"/>
    <p:sldId id="540" r:id="rId41"/>
    <p:sldId id="541" r:id="rId42"/>
    <p:sldId id="545" r:id="rId43"/>
    <p:sldId id="582" r:id="rId44"/>
    <p:sldId id="583" r:id="rId45"/>
    <p:sldId id="438" r:id="rId46"/>
    <p:sldId id="314" r:id="rId47"/>
    <p:sldId id="501" r:id="rId48"/>
    <p:sldId id="546" r:id="rId49"/>
    <p:sldId id="414" r:id="rId50"/>
    <p:sldId id="454" r:id="rId51"/>
    <p:sldId id="484" r:id="rId52"/>
    <p:sldId id="485" r:id="rId53"/>
    <p:sldId id="486" r:id="rId54"/>
    <p:sldId id="487" r:id="rId55"/>
    <p:sldId id="538" r:id="rId56"/>
    <p:sldId id="515" r:id="rId57"/>
    <p:sldId id="562" r:id="rId58"/>
    <p:sldId id="557" r:id="rId59"/>
    <p:sldId id="558" r:id="rId60"/>
    <p:sldId id="559" r:id="rId61"/>
    <p:sldId id="560" r:id="rId62"/>
    <p:sldId id="535" r:id="rId63"/>
    <p:sldId id="533" r:id="rId64"/>
    <p:sldId id="521" r:id="rId65"/>
    <p:sldId id="522" r:id="rId66"/>
    <p:sldId id="523" r:id="rId67"/>
    <p:sldId id="524" r:id="rId68"/>
    <p:sldId id="516" r:id="rId69"/>
    <p:sldId id="517" r:id="rId70"/>
    <p:sldId id="519" r:id="rId71"/>
    <p:sldId id="549" r:id="rId72"/>
    <p:sldId id="550" r:id="rId73"/>
    <p:sldId id="551" r:id="rId74"/>
    <p:sldId id="552" r:id="rId75"/>
    <p:sldId id="553" r:id="rId76"/>
    <p:sldId id="554" r:id="rId77"/>
    <p:sldId id="565" r:id="rId78"/>
    <p:sldId id="566" r:id="rId79"/>
    <p:sldId id="568" r:id="rId80"/>
    <p:sldId id="569" r:id="rId81"/>
    <p:sldId id="570" r:id="rId82"/>
    <p:sldId id="571" r:id="rId83"/>
    <p:sldId id="572" r:id="rId84"/>
    <p:sldId id="573" r:id="rId85"/>
    <p:sldId id="576" r:id="rId86"/>
    <p:sldId id="577" r:id="rId87"/>
    <p:sldId id="578" r:id="rId88"/>
    <p:sldId id="579" r:id="rId89"/>
    <p:sldId id="580" r:id="rId90"/>
    <p:sldId id="581" r:id="rId91"/>
    <p:sldId id="586" r:id="rId92"/>
    <p:sldId id="587" r:id="rId93"/>
    <p:sldId id="585" r:id="rId94"/>
    <p:sldId id="588" r:id="rId95"/>
    <p:sldId id="589" r:id="rId96"/>
    <p:sldId id="590" r:id="rId97"/>
    <p:sldId id="591" r:id="rId98"/>
  </p:sldIdLst>
  <p:sldSz cx="9144000" cy="6858000" type="screen4x3"/>
  <p:notesSz cx="6858000" cy="9144000"/>
  <p:custDataLst>
    <p:tags r:id="rId10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15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1"/>
    <p:restoredTop sz="92679" autoAdjust="0"/>
  </p:normalViewPr>
  <p:slideViewPr>
    <p:cSldViewPr>
      <p:cViewPr varScale="1">
        <p:scale>
          <a:sx n="168" d="100"/>
          <a:sy n="168" d="100"/>
        </p:scale>
        <p:origin x="-880" y="152"/>
      </p:cViewPr>
      <p:guideLst>
        <p:guide orient="horz" pos="4319"/>
        <p:guide pos="15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tags" Target="tags/tag1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Relationship Id="rId2" Type="http://schemas.openxmlformats.org/officeDocument/2006/relationships/image" Target="../media/image9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Relationship Id="rId2" Type="http://schemas.openxmlformats.org/officeDocument/2006/relationships/image" Target="../media/image130.emf"/><Relationship Id="rId3" Type="http://schemas.openxmlformats.org/officeDocument/2006/relationships/image" Target="../media/image13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Relationship Id="rId2" Type="http://schemas.openxmlformats.org/officeDocument/2006/relationships/image" Target="../media/image134.emf"/><Relationship Id="rId3" Type="http://schemas.openxmlformats.org/officeDocument/2006/relationships/image" Target="../media/image135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141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" Type="http://schemas.openxmlformats.org/officeDocument/2006/relationships/image" Target="../media/image139.emf"/><Relationship Id="rId2" Type="http://schemas.openxmlformats.org/officeDocument/2006/relationships/image" Target="../media/image14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Relationship Id="rId2" Type="http://schemas.openxmlformats.org/officeDocument/2006/relationships/image" Target="../media/image161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0.emf"/><Relationship Id="rId5" Type="http://schemas.openxmlformats.org/officeDocument/2006/relationships/image" Target="../media/image167.emf"/><Relationship Id="rId6" Type="http://schemas.openxmlformats.org/officeDocument/2006/relationships/image" Target="../media/image168.emf"/><Relationship Id="rId7" Type="http://schemas.openxmlformats.org/officeDocument/2006/relationships/image" Target="../media/image169.emf"/><Relationship Id="rId1" Type="http://schemas.openxmlformats.org/officeDocument/2006/relationships/image" Target="../media/image164.emf"/><Relationship Id="rId2" Type="http://schemas.openxmlformats.org/officeDocument/2006/relationships/image" Target="../media/image16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emf"/><Relationship Id="rId1" Type="http://schemas.openxmlformats.org/officeDocument/2006/relationships/image" Target="../media/image188.emf"/><Relationship Id="rId2" Type="http://schemas.openxmlformats.org/officeDocument/2006/relationships/image" Target="../media/image18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emf"/><Relationship Id="rId2" Type="http://schemas.openxmlformats.org/officeDocument/2006/relationships/image" Target="../media/image198.emf"/><Relationship Id="rId3" Type="http://schemas.openxmlformats.org/officeDocument/2006/relationships/image" Target="../media/image19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5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Summer Intern Talk, June 29, 2017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  <p:sldLayoutId id="2147483769" r:id="rId13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9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38.wmf"/><Relationship Id="rId13" Type="http://schemas.openxmlformats.org/officeDocument/2006/relationships/image" Target="../media/image40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9.jpe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14.bin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48.emf"/><Relationship Id="rId14" Type="http://schemas.openxmlformats.org/officeDocument/2006/relationships/image" Target="../media/image50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44.emf"/><Relationship Id="rId5" Type="http://schemas.openxmlformats.org/officeDocument/2006/relationships/image" Target="../media/image49.gi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5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51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52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57.emf"/><Relationship Id="rId6" Type="http://schemas.openxmlformats.org/officeDocument/2006/relationships/image" Target="../media/image61.png"/><Relationship Id="rId7" Type="http://schemas.openxmlformats.org/officeDocument/2006/relationships/oleObject" Target="../embeddings/oleObject27.bin"/><Relationship Id="rId8" Type="http://schemas.openxmlformats.org/officeDocument/2006/relationships/image" Target="../media/image58.e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5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wmf"/><Relationship Id="rId5" Type="http://schemas.openxmlformats.org/officeDocument/2006/relationships/image" Target="../media/image66.wmf"/><Relationship Id="rId6" Type="http://schemas.openxmlformats.org/officeDocument/2006/relationships/image" Target="../media/image67.png"/><Relationship Id="rId7" Type="http://schemas.openxmlformats.org/officeDocument/2006/relationships/oleObject" Target="../embeddings/oleObject29.bin"/><Relationship Id="rId8" Type="http://schemas.openxmlformats.org/officeDocument/2006/relationships/image" Target="../media/image62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6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7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72.emf"/><Relationship Id="rId5" Type="http://schemas.openxmlformats.org/officeDocument/2006/relationships/image" Target="../media/image74.png"/><Relationship Id="rId6" Type="http://schemas.openxmlformats.org/officeDocument/2006/relationships/oleObject" Target="../embeddings/oleObject33.bin"/><Relationship Id="rId7" Type="http://schemas.openxmlformats.org/officeDocument/2006/relationships/image" Target="../media/image7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78.emf"/><Relationship Id="rId14" Type="http://schemas.openxmlformats.org/officeDocument/2006/relationships/oleObject" Target="../embeddings/oleObject38.bin"/><Relationship Id="rId15" Type="http://schemas.openxmlformats.org/officeDocument/2006/relationships/image" Target="../media/image79.emf"/><Relationship Id="rId16" Type="http://schemas.openxmlformats.org/officeDocument/2006/relationships/oleObject" Target="../embeddings/oleObject39.bin"/><Relationship Id="rId17" Type="http://schemas.openxmlformats.org/officeDocument/2006/relationships/image" Target="../media/image8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5" Type="http://schemas.openxmlformats.org/officeDocument/2006/relationships/image" Target="../media/image83.w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75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76.emf"/><Relationship Id="rId10" Type="http://schemas.openxmlformats.org/officeDocument/2006/relationships/oleObject" Target="../embeddings/oleObject3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84.e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8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oleObject" Target="../embeddings/oleObject42.bin"/><Relationship Id="rId5" Type="http://schemas.openxmlformats.org/officeDocument/2006/relationships/image" Target="../media/image87.emf"/><Relationship Id="rId6" Type="http://schemas.openxmlformats.org/officeDocument/2006/relationships/image" Target="../media/image81.png"/><Relationship Id="rId7" Type="http://schemas.openxmlformats.org/officeDocument/2006/relationships/image" Target="../media/image89.emf"/><Relationship Id="rId8" Type="http://schemas.openxmlformats.org/officeDocument/2006/relationships/image" Target="../media/image90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oleObject" Target="../embeddings/oleObject43.bin"/><Relationship Id="rId5" Type="http://schemas.openxmlformats.org/officeDocument/2006/relationships/image" Target="../media/image95.w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96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gif"/><Relationship Id="rId3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114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115.wmf"/><Relationship Id="rId7" Type="http://schemas.openxmlformats.org/officeDocument/2006/relationships/image" Target="../media/image11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oleObject" Target="../embeddings/oleObject47.bin"/><Relationship Id="rId5" Type="http://schemas.openxmlformats.org/officeDocument/2006/relationships/image" Target="../media/image129.emf"/><Relationship Id="rId6" Type="http://schemas.openxmlformats.org/officeDocument/2006/relationships/oleObject" Target="../embeddings/oleObject48.bin"/><Relationship Id="rId7" Type="http://schemas.openxmlformats.org/officeDocument/2006/relationships/image" Target="../media/image130.emf"/><Relationship Id="rId8" Type="http://schemas.openxmlformats.org/officeDocument/2006/relationships/oleObject" Target="../embeddings/oleObject49.bin"/><Relationship Id="rId9" Type="http://schemas.openxmlformats.org/officeDocument/2006/relationships/image" Target="../media/image131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2.bin"/><Relationship Id="rId12" Type="http://schemas.openxmlformats.org/officeDocument/2006/relationships/image" Target="../media/image135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6.wmf"/><Relationship Id="rId4" Type="http://schemas.openxmlformats.org/officeDocument/2006/relationships/image" Target="../media/image66.wmf"/><Relationship Id="rId5" Type="http://schemas.openxmlformats.org/officeDocument/2006/relationships/image" Target="../media/image137.wmf"/><Relationship Id="rId6" Type="http://schemas.openxmlformats.org/officeDocument/2006/relationships/image" Target="../media/image138.wmf"/><Relationship Id="rId7" Type="http://schemas.openxmlformats.org/officeDocument/2006/relationships/oleObject" Target="../embeddings/oleObject50.bin"/><Relationship Id="rId8" Type="http://schemas.openxmlformats.org/officeDocument/2006/relationships/image" Target="../media/image133.wmf"/><Relationship Id="rId9" Type="http://schemas.openxmlformats.org/officeDocument/2006/relationships/oleObject" Target="../embeddings/oleObject51.bin"/><Relationship Id="rId10" Type="http://schemas.openxmlformats.org/officeDocument/2006/relationships/image" Target="../media/image134.emf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emf"/><Relationship Id="rId20" Type="http://schemas.openxmlformats.org/officeDocument/2006/relationships/oleObject" Target="../embeddings/oleObject60.bin"/><Relationship Id="rId21" Type="http://schemas.openxmlformats.org/officeDocument/2006/relationships/image" Target="../media/image79.emf"/><Relationship Id="rId22" Type="http://schemas.openxmlformats.org/officeDocument/2006/relationships/oleObject" Target="../embeddings/oleObject61.bin"/><Relationship Id="rId23" Type="http://schemas.openxmlformats.org/officeDocument/2006/relationships/image" Target="../media/image80.emf"/><Relationship Id="rId10" Type="http://schemas.openxmlformats.org/officeDocument/2006/relationships/oleObject" Target="../embeddings/oleObject55.bin"/><Relationship Id="rId11" Type="http://schemas.openxmlformats.org/officeDocument/2006/relationships/image" Target="../media/image75.emf"/><Relationship Id="rId12" Type="http://schemas.openxmlformats.org/officeDocument/2006/relationships/oleObject" Target="../embeddings/oleObject56.bin"/><Relationship Id="rId13" Type="http://schemas.openxmlformats.org/officeDocument/2006/relationships/image" Target="../media/image76.emf"/><Relationship Id="rId14" Type="http://schemas.openxmlformats.org/officeDocument/2006/relationships/oleObject" Target="../embeddings/oleObject57.bin"/><Relationship Id="rId15" Type="http://schemas.openxmlformats.org/officeDocument/2006/relationships/image" Target="../media/image77.emf"/><Relationship Id="rId16" Type="http://schemas.openxmlformats.org/officeDocument/2006/relationships/oleObject" Target="../embeddings/oleObject58.bin"/><Relationship Id="rId17" Type="http://schemas.openxmlformats.org/officeDocument/2006/relationships/image" Target="../media/image141.emf"/><Relationship Id="rId18" Type="http://schemas.openxmlformats.org/officeDocument/2006/relationships/oleObject" Target="../embeddings/oleObject59.bin"/><Relationship Id="rId19" Type="http://schemas.openxmlformats.org/officeDocument/2006/relationships/image" Target="../media/image78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5" Type="http://schemas.openxmlformats.org/officeDocument/2006/relationships/image" Target="../media/image83.wmf"/><Relationship Id="rId6" Type="http://schemas.openxmlformats.org/officeDocument/2006/relationships/oleObject" Target="../embeddings/oleObject53.bin"/><Relationship Id="rId7" Type="http://schemas.openxmlformats.org/officeDocument/2006/relationships/image" Target="../media/image139.emf"/><Relationship Id="rId8" Type="http://schemas.openxmlformats.org/officeDocument/2006/relationships/oleObject" Target="../embeddings/oleObject54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5.jpeg"/><Relationship Id="rId3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jpeg"/><Relationship Id="rId3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1.wmf"/><Relationship Id="rId3" Type="http://schemas.openxmlformats.org/officeDocument/2006/relationships/image" Target="../media/image15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53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oleObject" Target="../embeddings/oleObject62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63.bin"/><Relationship Id="rId7" Type="http://schemas.openxmlformats.org/officeDocument/2006/relationships/image" Target="../media/image19.emf"/><Relationship Id="rId8" Type="http://schemas.openxmlformats.org/officeDocument/2006/relationships/image" Target="../media/image21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oleObject" Target="../embeddings/oleObject64.bin"/><Relationship Id="rId6" Type="http://schemas.openxmlformats.org/officeDocument/2006/relationships/image" Target="../media/image160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16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8" Type="http://schemas.openxmlformats.org/officeDocument/2006/relationships/image" Target="../media/image12.emf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jpeg"/><Relationship Id="rId1" Type="http://schemas.openxmlformats.org/officeDocument/2006/relationships/vmlDrawing" Target="../drawings/vmlDrawing3.vml"/><Relationship Id="rId2" Type="http://schemas.microsoft.com/office/2007/relationships/media" Target="../media/media1.mp4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9.bin"/><Relationship Id="rId12" Type="http://schemas.openxmlformats.org/officeDocument/2006/relationships/image" Target="../media/image160.emf"/><Relationship Id="rId13" Type="http://schemas.openxmlformats.org/officeDocument/2006/relationships/oleObject" Target="../embeddings/oleObject70.bin"/><Relationship Id="rId14" Type="http://schemas.openxmlformats.org/officeDocument/2006/relationships/image" Target="../media/image167.emf"/><Relationship Id="rId15" Type="http://schemas.openxmlformats.org/officeDocument/2006/relationships/oleObject" Target="../embeddings/oleObject71.bin"/><Relationship Id="rId16" Type="http://schemas.openxmlformats.org/officeDocument/2006/relationships/image" Target="../media/image168.emf"/><Relationship Id="rId17" Type="http://schemas.openxmlformats.org/officeDocument/2006/relationships/oleObject" Target="../embeddings/oleObject72.bin"/><Relationship Id="rId18" Type="http://schemas.openxmlformats.org/officeDocument/2006/relationships/image" Target="../media/image169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6.bin"/><Relationship Id="rId4" Type="http://schemas.openxmlformats.org/officeDocument/2006/relationships/image" Target="../media/image164.e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165.emf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16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eg"/><Relationship Id="rId3" Type="http://schemas.openxmlformats.org/officeDocument/2006/relationships/image" Target="../media/image17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gif"/><Relationship Id="rId3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image" Target="../media/image182.png"/><Relationship Id="rId5" Type="http://schemas.openxmlformats.org/officeDocument/2006/relationships/oleObject" Target="../embeddings/oleObject73.bin"/><Relationship Id="rId6" Type="http://schemas.openxmlformats.org/officeDocument/2006/relationships/image" Target="../media/image180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4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4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4" Type="http://schemas.openxmlformats.org/officeDocument/2006/relationships/oleObject" Target="../embeddings/oleObject74.bin"/><Relationship Id="rId5" Type="http://schemas.openxmlformats.org/officeDocument/2006/relationships/image" Target="../media/image188.emf"/><Relationship Id="rId6" Type="http://schemas.openxmlformats.org/officeDocument/2006/relationships/oleObject" Target="../embeddings/oleObject75.bin"/><Relationship Id="rId7" Type="http://schemas.openxmlformats.org/officeDocument/2006/relationships/image" Target="../media/image189.emf"/><Relationship Id="rId8" Type="http://schemas.openxmlformats.org/officeDocument/2006/relationships/oleObject" Target="../embeddings/oleObject76.bin"/><Relationship Id="rId9" Type="http://schemas.openxmlformats.org/officeDocument/2006/relationships/image" Target="../media/image190.emf"/><Relationship Id="rId10" Type="http://schemas.openxmlformats.org/officeDocument/2006/relationships/oleObject" Target="../embeddings/oleObject77.bin"/><Relationship Id="rId11" Type="http://schemas.openxmlformats.org/officeDocument/2006/relationships/image" Target="../media/image191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jpg"/><Relationship Id="rId5" Type="http://schemas.openxmlformats.org/officeDocument/2006/relationships/image" Target="../media/image19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4" Type="http://schemas.openxmlformats.org/officeDocument/2006/relationships/image" Target="../media/image197.emf"/><Relationship Id="rId5" Type="http://schemas.openxmlformats.org/officeDocument/2006/relationships/oleObject" Target="../embeddings/oleObject79.bin"/><Relationship Id="rId6" Type="http://schemas.openxmlformats.org/officeDocument/2006/relationships/image" Target="../media/image198.emf"/><Relationship Id="rId7" Type="http://schemas.openxmlformats.org/officeDocument/2006/relationships/oleObject" Target="../embeddings/oleObject80.bin"/><Relationship Id="rId8" Type="http://schemas.openxmlformats.org/officeDocument/2006/relationships/image" Target="../media/image199.emf"/><Relationship Id="rId9" Type="http://schemas.openxmlformats.org/officeDocument/2006/relationships/image" Target="../media/image11.emf"/><Relationship Id="rId10" Type="http://schemas.openxmlformats.org/officeDocument/2006/relationships/image" Target="../media/image200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gif"/><Relationship Id="rId3" Type="http://schemas.openxmlformats.org/officeDocument/2006/relationships/image" Target="../media/image20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91491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Particle Accelerators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Eric </a:t>
            </a:r>
            <a:r>
              <a:rPr lang="en-US" dirty="0" err="1" smtClean="0">
                <a:solidFill>
                  <a:srgbClr val="FF0000"/>
                </a:solidFill>
              </a:rPr>
              <a:t>Prebys</a:t>
            </a:r>
            <a:r>
              <a:rPr lang="en-US" dirty="0" smtClean="0">
                <a:solidFill>
                  <a:srgbClr val="FF0000"/>
                </a:solidFill>
              </a:rPr>
              <a:t>, FNAL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Summer Intern Talk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Fermilab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Jun 29, 2017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Kinetic energy</a:t>
            </a:r>
            <a:endParaRPr lang="en-US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544001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55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317252"/>
              </p:ext>
            </p:extLst>
          </p:nvPr>
        </p:nvGraphicFramePr>
        <p:xfrm>
          <a:off x="838200" y="1295400"/>
          <a:ext cx="2438400" cy="121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56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1295400"/>
                        <a:ext cx="2438400" cy="121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46237"/>
          <a:stretch/>
        </p:blipFill>
        <p:spPr>
          <a:xfrm>
            <a:off x="609600" y="4038600"/>
            <a:ext cx="8343900" cy="1283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038600"/>
            <a:ext cx="8343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96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way to look at energy…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343400" cy="663957"/>
          </a:xfrm>
        </p:spPr>
        <p:txBody>
          <a:bodyPr/>
          <a:lstStyle/>
          <a:p>
            <a:r>
              <a:rPr lang="en-US" sz="1800" dirty="0" smtClean="0"/>
              <a:t>Question: Why are “blue ray” players blue?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56773"/>
            <a:ext cx="3931620" cy="191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582" y="3537810"/>
            <a:ext cx="4988695" cy="244429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3352800"/>
            <a:ext cx="3355916" cy="6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Answer: because light is “quantized”* and blue light is more energetic and has a shorter wavelengths, so the “bits” can be smaller</a:t>
            </a:r>
          </a:p>
          <a:p>
            <a:endParaRPr lang="en-US" sz="1800" dirty="0" smtClean="0"/>
          </a:p>
          <a:p>
            <a:pPr>
              <a:buFont typeface="Wingdings 2" pitchFamily="18" charset="2"/>
              <a:buNone/>
            </a:pPr>
            <a:endParaRPr lang="en-US" sz="18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359303"/>
              </p:ext>
            </p:extLst>
          </p:nvPr>
        </p:nvGraphicFramePr>
        <p:xfrm>
          <a:off x="2362200" y="5181600"/>
          <a:ext cx="1038226" cy="869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41" name="Equation" r:id="rId5" imgW="469900" imgH="393700" progId="Equation.DSMT4">
                  <p:embed/>
                </p:oleObj>
              </mc:Choice>
              <mc:Fallback>
                <p:oleObj name="Equation" r:id="rId5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5181600"/>
                        <a:ext cx="1038226" cy="869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926" y="5753101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wavelength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2209801" y="5768976"/>
            <a:ext cx="158750" cy="1687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916" y="4849835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51742" y="5142378"/>
            <a:ext cx="244810" cy="12239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6096000"/>
            <a:ext cx="14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Energy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359150" y="5943601"/>
            <a:ext cx="298450" cy="2285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57800" y="6172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*See SMP talk by Paddy Fox, Jan. 21, 2017 </a:t>
            </a:r>
          </a:p>
        </p:txBody>
      </p:sp>
    </p:spTree>
    <p:extLst>
      <p:ext uri="{BB962C8B-B14F-4D97-AF65-F5344CB8AC3E}">
        <p14:creationId xmlns:p14="http://schemas.microsoft.com/office/powerpoint/2010/main" val="18303408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  <p:bldP spid="9" grpId="0"/>
      <p:bldP spid="6" grpId="0"/>
      <p:bldP spid="14" grpId="0"/>
      <p:bldP spid="1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Wavelengths of other particles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51825" cy="663957"/>
          </a:xfrm>
        </p:spPr>
        <p:txBody>
          <a:bodyPr/>
          <a:lstStyle/>
          <a:p>
            <a:r>
              <a:rPr lang="en-US" sz="2000" dirty="0" smtClean="0"/>
              <a:t>It turns out that all particles have a wavelength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put the high equivalent mass and the small scales together, we have…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2000" dirty="0" smtClean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632260"/>
              </p:ext>
            </p:extLst>
          </p:nvPr>
        </p:nvGraphicFramePr>
        <p:xfrm>
          <a:off x="2247900" y="1595437"/>
          <a:ext cx="473075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92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595437"/>
                        <a:ext cx="473075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7334250" cy="6210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Going to higher energies = going back in time</a:t>
            </a:r>
            <a:endParaRPr lang="en-US" sz="2000" dirty="0">
              <a:latin typeface="+mn-lt"/>
            </a:endParaRP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762000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71114" cy="507274"/>
          </a:xfrm>
        </p:spPr>
        <p:txBody>
          <a:bodyPr/>
          <a:lstStyle/>
          <a:p>
            <a:r>
              <a:rPr lang="en-US" dirty="0" smtClean="0"/>
              <a:t>Where we are…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1" cy="5179106"/>
          </a:xfrm>
        </p:spPr>
        <p:txBody>
          <a:bodyPr/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place where our current understanding of physics breaks down. </a:t>
            </a:r>
            <a:endParaRPr lang="en-US" sz="1800" dirty="0" smtClean="0"/>
          </a:p>
          <a:p>
            <a:r>
              <a:rPr lang="en-US" sz="2000" dirty="0" smtClean="0"/>
              <a:t>In addition to high energy, we need high </a:t>
            </a:r>
            <a:br>
              <a:rPr lang="en-US" sz="2000" dirty="0" smtClean="0"/>
            </a:br>
            <a:r>
              <a:rPr lang="en-US" sz="2000" dirty="0" smtClean="0"/>
              <a:t>        “luminosity” </a:t>
            </a:r>
            <a:br>
              <a:rPr lang="en-US" sz="2000" dirty="0" smtClean="0"/>
            </a:br>
            <a:r>
              <a:rPr lang="en-US" sz="2000" dirty="0" smtClean="0"/>
              <a:t>that is, lots of particles interacting, to see rare processes.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 rot="20476670">
            <a:off x="3658647" y="664800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00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8366" y="51054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 smtClean="0"/>
              <a:t>27 km in circumference</a:t>
            </a:r>
          </a:p>
          <a:p>
            <a:pPr eaLnBrk="1" hangingPunct="1"/>
            <a:r>
              <a:rPr lang="en-US" sz="1800" dirty="0" smtClean="0"/>
              <a:t>Currently colliding proton beams at 6500 </a:t>
            </a:r>
            <a:r>
              <a:rPr lang="en-US" sz="1800" dirty="0" err="1" smtClean="0"/>
              <a:t>GeV</a:t>
            </a:r>
            <a:r>
              <a:rPr lang="en-US" sz="1800" dirty="0"/>
              <a:t> </a:t>
            </a:r>
            <a:r>
              <a:rPr lang="en-US" sz="1800" dirty="0" smtClean="0"/>
              <a:t>(6.5x10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eV</a:t>
            </a:r>
            <a:r>
              <a:rPr lang="en-US" sz="1800" dirty="0" smtClean="0"/>
              <a:t>) each</a:t>
            </a:r>
          </a:p>
          <a:p>
            <a:pPr eaLnBrk="1" hangingPunct="1"/>
            <a:r>
              <a:rPr lang="en-US" sz="1800" dirty="0" smtClean="0"/>
              <a:t>That’s where we are. Now let’s see how we got here…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0"/>
            <a:ext cx="643696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6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62937" cy="441325"/>
          </a:xfrm>
        </p:spPr>
        <p:txBody>
          <a:bodyPr/>
          <a:lstStyle/>
          <a:p>
            <a:r>
              <a:rPr lang="en-US" dirty="0" smtClean="0"/>
              <a:t>The main </a:t>
            </a:r>
            <a:r>
              <a:rPr lang="en-US" dirty="0"/>
              <a:t>p</a:t>
            </a:r>
            <a:r>
              <a:rPr lang="en-US" dirty="0" smtClean="0"/>
              <a:t>arts of an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 source of particles</a:t>
            </a:r>
          </a:p>
          <a:p>
            <a:pPr lvl="1"/>
            <a:r>
              <a:rPr lang="en-US" sz="1600" dirty="0" smtClean="0"/>
              <a:t>Electrons</a:t>
            </a:r>
          </a:p>
          <a:p>
            <a:pPr lvl="2"/>
            <a:r>
              <a:rPr lang="en-US" sz="1600" dirty="0" smtClean="0"/>
              <a:t>Filament</a:t>
            </a:r>
          </a:p>
          <a:p>
            <a:pPr lvl="2"/>
            <a:r>
              <a:rPr lang="en-US" sz="1600" dirty="0" smtClean="0"/>
              <a:t>Laser-&gt;surface</a:t>
            </a:r>
          </a:p>
          <a:p>
            <a:pPr lvl="2"/>
            <a:r>
              <a:rPr lang="en-US" sz="1600" dirty="0" smtClean="0"/>
              <a:t>Radiofrequency (RF) “gun”</a:t>
            </a:r>
          </a:p>
          <a:p>
            <a:pPr lvl="1"/>
            <a:r>
              <a:rPr lang="en-US" sz="1600" dirty="0" smtClean="0"/>
              <a:t>Protons/ions</a:t>
            </a:r>
          </a:p>
          <a:p>
            <a:pPr lvl="2"/>
            <a:r>
              <a:rPr lang="en-US" sz="1600" dirty="0" smtClean="0"/>
              <a:t>Plasma (gas heated until electrons and nuclei separate)</a:t>
            </a:r>
          </a:p>
          <a:p>
            <a:r>
              <a:rPr lang="en-US" sz="1800" dirty="0" smtClean="0"/>
              <a:t>A method of acceleration</a:t>
            </a:r>
          </a:p>
          <a:p>
            <a:pPr lvl="1"/>
            <a:r>
              <a:rPr lang="en-US" sz="1600" dirty="0" smtClean="0"/>
              <a:t>Electric fields</a:t>
            </a:r>
          </a:p>
          <a:p>
            <a:pPr lvl="2"/>
            <a:r>
              <a:rPr lang="en-US" sz="1600" dirty="0" smtClean="0"/>
              <a:t>Static fields</a:t>
            </a:r>
          </a:p>
          <a:p>
            <a:pPr lvl="2"/>
            <a:r>
              <a:rPr lang="en-US" sz="1600" dirty="0" smtClean="0"/>
              <a:t>Radio Waves (RF)</a:t>
            </a:r>
          </a:p>
          <a:p>
            <a:pPr lvl="2"/>
            <a:r>
              <a:rPr lang="en-US" sz="1600" dirty="0" smtClean="0"/>
              <a:t>Lasers</a:t>
            </a:r>
          </a:p>
          <a:p>
            <a:pPr lvl="2"/>
            <a:r>
              <a:rPr lang="en-US" sz="1600" dirty="0" smtClean="0"/>
              <a:t>“</a:t>
            </a:r>
            <a:r>
              <a:rPr lang="en-US" sz="1600" dirty="0" err="1" smtClean="0"/>
              <a:t>Wakefields</a:t>
            </a:r>
            <a:r>
              <a:rPr lang="en-US" sz="1600" dirty="0" smtClean="0"/>
              <a:t>” in matter</a:t>
            </a:r>
          </a:p>
          <a:p>
            <a:r>
              <a:rPr lang="en-US" sz="1800" dirty="0" smtClean="0"/>
              <a:t>A way to store and focus beams</a:t>
            </a:r>
          </a:p>
          <a:p>
            <a:pPr lvl="1"/>
            <a:r>
              <a:rPr lang="en-US" sz="1600" dirty="0" smtClean="0"/>
              <a:t>Magnetic fields</a:t>
            </a:r>
          </a:p>
          <a:p>
            <a:pPr lvl="2"/>
            <a:r>
              <a:rPr lang="en-US" sz="1600" dirty="0" smtClean="0"/>
              <a:t>Cyclotrons</a:t>
            </a:r>
          </a:p>
          <a:p>
            <a:pPr lvl="2"/>
            <a:r>
              <a:rPr lang="en-US" sz="1600" dirty="0" smtClean="0"/>
              <a:t>Synchrotrons</a:t>
            </a:r>
          </a:p>
          <a:p>
            <a:pPr lvl="2"/>
            <a:r>
              <a:rPr lang="en-US" sz="1600" dirty="0" smtClean="0"/>
              <a:t>Magnetic focusing</a:t>
            </a:r>
          </a:p>
          <a:p>
            <a:pPr lvl="2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956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Rewind: some 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685800"/>
            <a:ext cx="8001000" cy="5448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first artificial acceleration of particles </a:t>
            </a:r>
            <a:br>
              <a:rPr lang="en-US" sz="2000" dirty="0" smtClean="0"/>
            </a:br>
            <a:r>
              <a:rPr lang="en-US" sz="2000" dirty="0" smtClean="0"/>
              <a:t>was  done using “Crookes tubes”, in the </a:t>
            </a:r>
            <a:br>
              <a:rPr lang="en-US" sz="2000" dirty="0" smtClean="0"/>
            </a:br>
            <a:r>
              <a:rPr lang="en-US" sz="2000" dirty="0" smtClean="0"/>
              <a:t>latter half of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1" eaLnBrk="1" hangingPunct="1"/>
            <a:r>
              <a:rPr lang="en-US" sz="1600" dirty="0" smtClean="0"/>
              <a:t>These were used to produce the first X-rays (1875)</a:t>
            </a:r>
          </a:p>
          <a:p>
            <a:pPr lvl="1" eaLnBrk="1" hangingPunct="1"/>
            <a:r>
              <a:rPr lang="en-US" sz="1600" dirty="0" smtClean="0"/>
              <a:t>At the time no one understood what was going on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 this case, the “accelerator” was a </a:t>
            </a:r>
            <a:br>
              <a:rPr lang="en-US" sz="2000" dirty="0" smtClean="0"/>
            </a:br>
            <a:r>
              <a:rPr lang="en-US" sz="2000" dirty="0" smtClean="0"/>
              <a:t>naturally decaying 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 nucleus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5" y="3313785"/>
            <a:ext cx="419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64025" y="3582620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78505" y="4581150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95" y="471815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456621" y="6569077"/>
            <a:ext cx="2801333" cy="87476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 animBg="1"/>
      <p:bldP spid="225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Natural particle acceleration</a:t>
            </a:r>
            <a:endParaRPr lang="en-US" dirty="0"/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555625" y="968375"/>
            <a:ext cx="4778375" cy="5146675"/>
          </a:xfrm>
        </p:spPr>
        <p:txBody>
          <a:bodyPr/>
          <a:lstStyle/>
          <a:p>
            <a:r>
              <a:rPr lang="en-US" sz="2400" dirty="0" smtClean="0"/>
              <a:t>Radioactive sources produce maximum energies of a few million electron volts (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 smtClean="0"/>
              <a:t>Remember what I said about “luminosity”.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Man-made particle acceleration</a:t>
            </a:r>
            <a:endParaRPr lang="en-US" dirty="0"/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685800"/>
            <a:ext cx="831850" cy="2395538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48899688"/>
              </p:ext>
            </p:extLst>
          </p:nvPr>
        </p:nvGraphicFramePr>
        <p:xfrm>
          <a:off x="7167563" y="522288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915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563" y="522288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848191561"/>
              </p:ext>
            </p:extLst>
          </p:nvPr>
        </p:nvGraphicFramePr>
        <p:xfrm>
          <a:off x="7156450" y="774700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916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774700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76400" y="914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static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electric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vacuum tubes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629400" y="609600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8054975" y="492125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67404167"/>
              </p:ext>
            </p:extLst>
          </p:nvPr>
        </p:nvGraphicFramePr>
        <p:xfrm>
          <a:off x="7156450" y="1046163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917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1046163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316788" y="704850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281863" y="942975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305675" y="1192213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553415"/>
              </p:ext>
            </p:extLst>
          </p:nvPr>
        </p:nvGraphicFramePr>
        <p:xfrm>
          <a:off x="8094663" y="720725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918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720725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47986"/>
              </p:ext>
            </p:extLst>
          </p:nvPr>
        </p:nvGraphicFramePr>
        <p:xfrm>
          <a:off x="6569075" y="1825625"/>
          <a:ext cx="20447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919" name="Equation" r:id="rId11" imgW="901440" imgH="177480" progId="Equation.3">
                  <p:embed/>
                </p:oleObj>
              </mc:Choice>
              <mc:Fallback>
                <p:oleObj name="Equation" r:id="rId11" imgW="9014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5" y="1825625"/>
                        <a:ext cx="20447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367463" y="1398588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683500" y="1463675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838200" y="3352800"/>
            <a:ext cx="7581900" cy="300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Limited by magnitude of </a:t>
            </a: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TV Picture tube ~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18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MeV’s</a:t>
            </a:r>
            <a:endParaRPr lang="en-US" sz="18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accelerating fields -&gt;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 Frequency (RF)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Use magnetic fields to bend </a:t>
            </a:r>
            <a:r>
              <a:rPr lang="en-US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particles so they see the same accelerating field over and over -&gt; </a:t>
            </a:r>
            <a:r>
              <a:rPr lang="en-US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cyclotrons, 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553200" y="47244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1200" y="5715000"/>
            <a:ext cx="16002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8"/>
            <a:ext cx="8262937" cy="441325"/>
          </a:xfrm>
        </p:spPr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251825" cy="5553075"/>
          </a:xfrm>
        </p:spPr>
        <p:txBody>
          <a:bodyPr/>
          <a:lstStyle/>
          <a:p>
            <a:r>
              <a:rPr lang="en-US" sz="1800" dirty="0" smtClean="0"/>
              <a:t>People who provided me “show and tell” stuff</a:t>
            </a:r>
          </a:p>
          <a:p>
            <a:pPr lvl="1"/>
            <a:r>
              <a:rPr lang="en-US" sz="1600" dirty="0" smtClean="0"/>
              <a:t>Susan Winchester, Elvin Harms, and Sam Posen</a:t>
            </a:r>
          </a:p>
          <a:p>
            <a:r>
              <a:rPr lang="en-US" sz="1800" dirty="0" smtClean="0"/>
              <a:t>The army that helped to get the fine beam/Helmholtz demo working</a:t>
            </a:r>
          </a:p>
          <a:p>
            <a:pPr lvl="1"/>
            <a:r>
              <a:rPr lang="en-US" sz="1600" dirty="0" smtClean="0"/>
              <a:t>Tube: Marge </a:t>
            </a:r>
            <a:r>
              <a:rPr lang="en-US" sz="1600" dirty="0" err="1" smtClean="0"/>
              <a:t>Bardeen,Mark</a:t>
            </a:r>
            <a:r>
              <a:rPr lang="en-US" sz="1600" dirty="0" smtClean="0"/>
              <a:t> Adams, and Hans </a:t>
            </a:r>
            <a:r>
              <a:rPr lang="en-US" sz="1600" dirty="0" err="1" smtClean="0"/>
              <a:t>Jostlein</a:t>
            </a:r>
            <a:r>
              <a:rPr lang="en-US" sz="1600" dirty="0" smtClean="0"/>
              <a:t>, Ed. Dept. </a:t>
            </a:r>
          </a:p>
          <a:p>
            <a:pPr lvl="1"/>
            <a:r>
              <a:rPr lang="en-US" sz="1600" dirty="0" smtClean="0"/>
              <a:t>Helmholtz coil: Todd Johnson, Operations, let me use his winding gear</a:t>
            </a:r>
          </a:p>
          <a:p>
            <a:pPr lvl="1"/>
            <a:r>
              <a:rPr lang="en-US" sz="1600" dirty="0" smtClean="0"/>
              <a:t>Power supply and </a:t>
            </a:r>
            <a:r>
              <a:rPr lang="en-US" sz="1600" dirty="0" err="1" smtClean="0"/>
              <a:t>misc</a:t>
            </a:r>
            <a:r>
              <a:rPr lang="en-US" sz="1600" dirty="0" smtClean="0"/>
              <a:t> parts: paid for by </a:t>
            </a:r>
            <a:r>
              <a:rPr lang="en-US" sz="1600" dirty="0" err="1" smtClean="0"/>
              <a:t>QuarkNet</a:t>
            </a:r>
            <a:r>
              <a:rPr lang="en-US" sz="1600" dirty="0" smtClean="0"/>
              <a:t> (Spencer </a:t>
            </a:r>
            <a:r>
              <a:rPr lang="en-US" sz="1600" dirty="0" err="1" smtClean="0"/>
              <a:t>Pasero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Camera: Elliott </a:t>
            </a:r>
            <a:r>
              <a:rPr lang="en-US" sz="1600" dirty="0" err="1" smtClean="0"/>
              <a:t>McCrory</a:t>
            </a:r>
            <a:endParaRPr lang="en-US" sz="1600" dirty="0" smtClean="0"/>
          </a:p>
          <a:p>
            <a:r>
              <a:rPr lang="en-US" sz="1800" dirty="0" smtClean="0"/>
              <a:t>Google and Wikipedia, for making us all scholars</a:t>
            </a:r>
          </a:p>
          <a:p>
            <a:r>
              <a:rPr lang="en-US" sz="1800" dirty="0" err="1" smtClean="0"/>
              <a:t>Fermilab</a:t>
            </a:r>
            <a:r>
              <a:rPr lang="en-US" sz="1800" dirty="0" smtClean="0"/>
              <a:t>, for encouraging outreach</a:t>
            </a:r>
          </a:p>
          <a:p>
            <a:r>
              <a:rPr lang="en-US" sz="1800" dirty="0" smtClean="0"/>
              <a:t>You, for coming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068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757575"/>
          </a:xfrm>
        </p:spPr>
        <p:txBody>
          <a:bodyPr/>
          <a:lstStyle/>
          <a:p>
            <a:r>
              <a:rPr lang="en-US" dirty="0" smtClean="0"/>
              <a:t>Magnetic are produced by electric currents, according to the “right hand rule”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Units are “Tesla” [T]</a:t>
            </a:r>
          </a:p>
          <a:p>
            <a:pPr lvl="1"/>
            <a:r>
              <a:rPr lang="en-US" dirty="0" smtClean="0"/>
              <a:t>1 T pretty big for normal magnets</a:t>
            </a:r>
          </a:p>
          <a:p>
            <a:pPr lvl="1"/>
            <a:r>
              <a:rPr lang="en-US" dirty="0" smtClean="0"/>
              <a:t>LHC superconducting magnets go to ~8 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2624557" cy="1940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52600"/>
            <a:ext cx="3810000" cy="1804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38100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Wire: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put thumb along direction of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current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circles wire in direction of fingers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8100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Coil (“solenoid”):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Wrap fingers in direction of current.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points in direction of thumb.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6151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4902200" cy="328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in a magnetic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61988"/>
            <a:ext cx="8251825" cy="5553075"/>
          </a:xfrm>
        </p:spPr>
        <p:txBody>
          <a:bodyPr/>
          <a:lstStyle/>
          <a:p>
            <a:r>
              <a:rPr lang="en-US" i="1" dirty="0" smtClean="0"/>
              <a:t>Moving </a:t>
            </a:r>
            <a:r>
              <a:rPr lang="en-US" dirty="0" smtClean="0"/>
              <a:t>charged particles in a magnetic field experience a force which is</a:t>
            </a:r>
          </a:p>
          <a:p>
            <a:pPr lvl="1"/>
            <a:r>
              <a:rPr lang="en-US" dirty="0" smtClean="0"/>
              <a:t>Proportional to the charge, magnetic field, and velocity</a:t>
            </a:r>
            <a:endParaRPr lang="en-US" dirty="0"/>
          </a:p>
          <a:p>
            <a:pPr lvl="1"/>
            <a:r>
              <a:rPr lang="en-US" dirty="0" smtClean="0"/>
              <a:t>is </a:t>
            </a:r>
            <a:r>
              <a:rPr lang="en-US" i="1" dirty="0" smtClean="0"/>
              <a:t>perpendicular</a:t>
            </a:r>
            <a:r>
              <a:rPr lang="en-US" dirty="0" smtClean="0"/>
              <a:t> to both the field and the direction of motion, with a direction given by the “right hand rule”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 do it this 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 lot of books teach it this 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7400" y="617851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force reverses for negative charge!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0" y="3200400"/>
            <a:ext cx="1371600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0400" y="251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“cross product”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19600" y="2895600"/>
            <a:ext cx="1524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66900" y="3352800"/>
            <a:ext cx="9906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62600" y="3429000"/>
            <a:ext cx="12954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400" y="510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Magnetic field (B)</a:t>
            </a:r>
          </a:p>
        </p:txBody>
      </p:sp>
    </p:spTree>
    <p:extLst>
      <p:ext uri="{BB962C8B-B14F-4D97-AF65-F5344CB8AC3E}">
        <p14:creationId xmlns:p14="http://schemas.microsoft.com/office/powerpoint/2010/main" val="27010714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147409"/>
              </p:ext>
            </p:extLst>
          </p:nvPr>
        </p:nvGraphicFramePr>
        <p:xfrm>
          <a:off x="6324600" y="3810000"/>
          <a:ext cx="73818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" name="Equation" r:id="rId3" imgW="355600" imgH="419100" progId="Equation.DSMT4">
                  <p:embed/>
                </p:oleObj>
              </mc:Choice>
              <mc:Fallback>
                <p:oleObj name="Equation" r:id="rId3" imgW="355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4600" y="3810000"/>
                        <a:ext cx="738188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in a magnetic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138575"/>
          </a:xfrm>
        </p:spPr>
        <p:txBody>
          <a:bodyPr/>
          <a:lstStyle/>
          <a:p>
            <a:r>
              <a:rPr lang="en-US" sz="2000" dirty="0" smtClean="0"/>
              <a:t>Because the force is always </a:t>
            </a:r>
            <a:r>
              <a:rPr lang="en-US" sz="2000" i="1" dirty="0" smtClean="0"/>
              <a:t>perpendicular</a:t>
            </a:r>
            <a:r>
              <a:rPr lang="en-US" sz="2000" dirty="0" smtClean="0"/>
              <a:t> to the direction of motion, magnetic fields can only change the direction of a particle.  The velocity (and therefore the kinetic energy) remain constant!</a:t>
            </a:r>
          </a:p>
          <a:p>
            <a:r>
              <a:rPr lang="en-US" sz="2000" dirty="0" smtClean="0"/>
              <a:t>When the direction of motion changes, the direction of the force changes to remain perpendicular</a:t>
            </a:r>
          </a:p>
          <a:p>
            <a:pPr lvl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circular motion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41" descr="&#10;circle.gif                                                     0014A445OSXwh12                        BA577892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148703"/>
              </p:ext>
            </p:extLst>
          </p:nvPr>
        </p:nvGraphicFramePr>
        <p:xfrm>
          <a:off x="3810000" y="2514600"/>
          <a:ext cx="20701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" name="Equation" r:id="rId6" imgW="1016000" imgH="228600" progId="Equation.DSMT4">
                  <p:embed/>
                </p:oleObj>
              </mc:Choice>
              <mc:Fallback>
                <p:oleObj name="Equation" r:id="rId6" imgW="1016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0" y="2514600"/>
                        <a:ext cx="2070100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047042"/>
              </p:ext>
            </p:extLst>
          </p:nvPr>
        </p:nvGraphicFramePr>
        <p:xfrm>
          <a:off x="4775200" y="3810000"/>
          <a:ext cx="13716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" name="Equation" r:id="rId8" imgW="660400" imgH="419100" progId="Equation.DSMT4">
                  <p:embed/>
                </p:oleObj>
              </mc:Choice>
              <mc:Fallback>
                <p:oleObj name="Equation" r:id="rId8" imgW="660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5200" y="3810000"/>
                        <a:ext cx="137160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119500"/>
              </p:ext>
            </p:extLst>
          </p:nvPr>
        </p:nvGraphicFramePr>
        <p:xfrm>
          <a:off x="5867400" y="2362200"/>
          <a:ext cx="18113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" name="Equation" r:id="rId10" imgW="889000" imgH="635000" progId="Equation.DSMT4">
                  <p:embed/>
                </p:oleObj>
              </mc:Choice>
              <mc:Fallback>
                <p:oleObj name="Equation" r:id="rId10" imgW="8890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7400" y="2362200"/>
                        <a:ext cx="1811337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15200" y="3657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Relativistically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correct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34200" y="3886200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 points out of page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3886200"/>
            <a:ext cx="5334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0000" y="3200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 (p)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10200" y="3657600"/>
            <a:ext cx="152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33600" y="4495800"/>
            <a:ext cx="4572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15261"/>
              </p:ext>
            </p:extLst>
          </p:nvPr>
        </p:nvGraphicFramePr>
        <p:xfrm>
          <a:off x="2057400" y="4724400"/>
          <a:ext cx="304800" cy="36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" name="Equation" r:id="rId12" imgW="139700" imgH="165100" progId="Equation.DSMT4">
                  <p:embed/>
                </p:oleObj>
              </mc:Choice>
              <mc:Fallback>
                <p:oleObj name="Equation" r:id="rId12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57400" y="4724400"/>
                        <a:ext cx="304800" cy="360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4600" y="4953000"/>
            <a:ext cx="2033205" cy="152490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495800" y="5181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in 3D, motion is “helical”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91200" y="5715000"/>
            <a:ext cx="457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05312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3" grpId="0" animBg="1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beam </a:t>
            </a:r>
            <a:r>
              <a:rPr lang="en-US" dirty="0"/>
              <a:t>t</a:t>
            </a:r>
            <a:r>
              <a:rPr lang="en-US" dirty="0" smtClean="0"/>
              <a:t>ube/Helmholtz coil </a:t>
            </a:r>
            <a:r>
              <a:rPr lang="en-US" dirty="0"/>
              <a:t>d</a:t>
            </a:r>
            <a:r>
              <a:rPr lang="en-US" dirty="0" smtClean="0"/>
              <a:t>emonstration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tube generates an electron beam using a hot filament/cathode, “</a:t>
            </a:r>
            <a:r>
              <a:rPr lang="en-US" dirty="0" err="1" smtClean="0"/>
              <a:t>Wehnelt</a:t>
            </a:r>
            <a:r>
              <a:rPr lang="en-US" dirty="0" smtClean="0"/>
              <a:t> Cylinder”, and accelerating anode.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38400"/>
            <a:ext cx="3986106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5105400"/>
            <a:ext cx="838200" cy="330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257800" y="4800600"/>
            <a:ext cx="60960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200" y="4800600"/>
            <a:ext cx="60960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34000" y="3962400"/>
            <a:ext cx="609600" cy="22860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0" y="3962400"/>
            <a:ext cx="609600" cy="22860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81800" y="4800600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29400" y="4191000"/>
            <a:ext cx="6096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239000" y="4114800"/>
            <a:ext cx="152400" cy="1524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39000" y="4724400"/>
            <a:ext cx="152400" cy="1524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393127"/>
              </p:ext>
            </p:extLst>
          </p:nvPr>
        </p:nvGraphicFramePr>
        <p:xfrm>
          <a:off x="7515225" y="4648200"/>
          <a:ext cx="12001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1" name="Equation" r:id="rId5" imgW="800100" imgH="165100" progId="Equation.DSMT4">
                  <p:embed/>
                </p:oleObj>
              </mc:Choice>
              <mc:Fallback>
                <p:oleObj name="Equation" r:id="rId5" imgW="8001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5225" y="4648200"/>
                        <a:ext cx="120015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994255"/>
              </p:ext>
            </p:extLst>
          </p:nvPr>
        </p:nvGraphicFramePr>
        <p:xfrm>
          <a:off x="7543800" y="4038600"/>
          <a:ext cx="15144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2" name="Equation" r:id="rId7" imgW="1054100" imgH="152400" progId="Equation.DSMT4">
                  <p:embed/>
                </p:oleObj>
              </mc:Choice>
              <mc:Fallback>
                <p:oleObj name="Equation" r:id="rId7" imgW="1054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3800" y="4038600"/>
                        <a:ext cx="1514475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86200" y="5638800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Heated filament (electron source)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15000" y="5486400"/>
            <a:ext cx="1524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29400" y="5562600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Wehnelt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Cylinder focuses electrons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400800" y="4953000"/>
            <a:ext cx="457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183480"/>
              </p:ext>
            </p:extLst>
          </p:nvPr>
        </p:nvGraphicFramePr>
        <p:xfrm>
          <a:off x="4495800" y="1600200"/>
          <a:ext cx="36814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3" name="Equation" r:id="rId9" imgW="1917700" imgH="635000" progId="Equation.DSMT4">
                  <p:embed/>
                </p:oleObj>
              </mc:Choice>
              <mc:Fallback>
                <p:oleObj name="Equation" r:id="rId9" imgW="19177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5800" y="1600200"/>
                        <a:ext cx="3681413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854765"/>
              </p:ext>
            </p:extLst>
          </p:nvPr>
        </p:nvGraphicFramePr>
        <p:xfrm>
          <a:off x="4419600" y="2590800"/>
          <a:ext cx="452119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4" name="Equation" r:id="rId11" imgW="2260600" imgH="190500" progId="Equation.DSMT4">
                  <p:embed/>
                </p:oleObj>
              </mc:Choice>
              <mc:Fallback>
                <p:oleObj name="Equation" r:id="rId11" imgW="2260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19600" y="2590800"/>
                        <a:ext cx="4521196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reeform 35"/>
          <p:cNvSpPr/>
          <p:nvPr/>
        </p:nvSpPr>
        <p:spPr>
          <a:xfrm>
            <a:off x="5942654" y="3585743"/>
            <a:ext cx="108876" cy="1547419"/>
          </a:xfrm>
          <a:custGeom>
            <a:avLst/>
            <a:gdLst>
              <a:gd name="connsiteX0" fmla="*/ 1185 w 86568"/>
              <a:gd name="connsiteY0" fmla="*/ 1291295 h 1291295"/>
              <a:gd name="connsiteX1" fmla="*/ 11858 w 86568"/>
              <a:gd name="connsiteY1" fmla="*/ 928452 h 1291295"/>
              <a:gd name="connsiteX2" fmla="*/ 86568 w 86568"/>
              <a:gd name="connsiteY2" fmla="*/ 0 h 1291295"/>
              <a:gd name="connsiteX0" fmla="*/ 1185 w 86568"/>
              <a:gd name="connsiteY0" fmla="*/ 1291295 h 1291295"/>
              <a:gd name="connsiteX1" fmla="*/ 11858 w 86568"/>
              <a:gd name="connsiteY1" fmla="*/ 757702 h 1291295"/>
              <a:gd name="connsiteX2" fmla="*/ 86568 w 86568"/>
              <a:gd name="connsiteY2" fmla="*/ 0 h 1291295"/>
              <a:gd name="connsiteX0" fmla="*/ 2147 w 108876"/>
              <a:gd name="connsiteY0" fmla="*/ 1547419 h 1547419"/>
              <a:gd name="connsiteX1" fmla="*/ 12820 w 108876"/>
              <a:gd name="connsiteY1" fmla="*/ 1013826 h 1547419"/>
              <a:gd name="connsiteX2" fmla="*/ 108876 w 108876"/>
              <a:gd name="connsiteY2" fmla="*/ 0 h 1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76" h="1547419">
                <a:moveTo>
                  <a:pt x="2147" y="1547419"/>
                </a:moveTo>
                <a:cubicBezTo>
                  <a:pt x="368" y="1473605"/>
                  <a:pt x="-4968" y="1271729"/>
                  <a:pt x="12820" y="1013826"/>
                </a:cubicBezTo>
                <a:cubicBezTo>
                  <a:pt x="30608" y="755923"/>
                  <a:pt x="108876" y="0"/>
                  <a:pt x="108876" y="0"/>
                </a:cubicBezTo>
              </a:path>
            </a:pathLst>
          </a:custGeom>
          <a:ln w="12700"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5943600" y="3581400"/>
            <a:ext cx="120670" cy="1547419"/>
          </a:xfrm>
          <a:custGeom>
            <a:avLst/>
            <a:gdLst>
              <a:gd name="connsiteX0" fmla="*/ 1185 w 86568"/>
              <a:gd name="connsiteY0" fmla="*/ 1291295 h 1291295"/>
              <a:gd name="connsiteX1" fmla="*/ 11858 w 86568"/>
              <a:gd name="connsiteY1" fmla="*/ 928452 h 1291295"/>
              <a:gd name="connsiteX2" fmla="*/ 86568 w 86568"/>
              <a:gd name="connsiteY2" fmla="*/ 0 h 1291295"/>
              <a:gd name="connsiteX0" fmla="*/ 1185 w 86568"/>
              <a:gd name="connsiteY0" fmla="*/ 1291295 h 1291295"/>
              <a:gd name="connsiteX1" fmla="*/ 11858 w 86568"/>
              <a:gd name="connsiteY1" fmla="*/ 757702 h 1291295"/>
              <a:gd name="connsiteX2" fmla="*/ 86568 w 86568"/>
              <a:gd name="connsiteY2" fmla="*/ 0 h 1291295"/>
              <a:gd name="connsiteX0" fmla="*/ 2147 w 108876"/>
              <a:gd name="connsiteY0" fmla="*/ 1547419 h 1547419"/>
              <a:gd name="connsiteX1" fmla="*/ 12820 w 108876"/>
              <a:gd name="connsiteY1" fmla="*/ 1013826 h 1547419"/>
              <a:gd name="connsiteX2" fmla="*/ 108876 w 108876"/>
              <a:gd name="connsiteY2" fmla="*/ 0 h 154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76" h="1547419">
                <a:moveTo>
                  <a:pt x="2147" y="1547419"/>
                </a:moveTo>
                <a:cubicBezTo>
                  <a:pt x="368" y="1473605"/>
                  <a:pt x="-4968" y="1271729"/>
                  <a:pt x="12820" y="1013826"/>
                </a:cubicBezTo>
                <a:cubicBezTo>
                  <a:pt x="30608" y="755923"/>
                  <a:pt x="108876" y="0"/>
                  <a:pt x="108876" y="0"/>
                </a:cubicBezTo>
              </a:path>
            </a:pathLst>
          </a:custGeom>
          <a:ln w="12700"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998464" y="3429000"/>
            <a:ext cx="0" cy="167640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604186" y="3249310"/>
            <a:ext cx="2796297" cy="720620"/>
          </a:xfrm>
          <a:custGeom>
            <a:avLst/>
            <a:gdLst>
              <a:gd name="connsiteX0" fmla="*/ 2593513 w 2593513"/>
              <a:gd name="connsiteY0" fmla="*/ 462970 h 697751"/>
              <a:gd name="connsiteX1" fmla="*/ 1451514 w 2593513"/>
              <a:gd name="connsiteY1" fmla="*/ 4080 h 697751"/>
              <a:gd name="connsiteX2" fmla="*/ 0 w 2593513"/>
              <a:gd name="connsiteY2" fmla="*/ 697751 h 697751"/>
              <a:gd name="connsiteX0" fmla="*/ 2710914 w 2710914"/>
              <a:gd name="connsiteY0" fmla="*/ 463344 h 463344"/>
              <a:gd name="connsiteX1" fmla="*/ 1568915 w 2710914"/>
              <a:gd name="connsiteY1" fmla="*/ 4454 h 463344"/>
              <a:gd name="connsiteX2" fmla="*/ 0 w 2710914"/>
              <a:gd name="connsiteY2" fmla="*/ 217891 h 463344"/>
              <a:gd name="connsiteX0" fmla="*/ 2710914 w 2710914"/>
              <a:gd name="connsiteY0" fmla="*/ 611206 h 611206"/>
              <a:gd name="connsiteX1" fmla="*/ 1664971 w 2710914"/>
              <a:gd name="connsiteY1" fmla="*/ 2911 h 611206"/>
              <a:gd name="connsiteX2" fmla="*/ 0 w 2710914"/>
              <a:gd name="connsiteY2" fmla="*/ 365753 h 611206"/>
              <a:gd name="connsiteX0" fmla="*/ 2796297 w 2796297"/>
              <a:gd name="connsiteY0" fmla="*/ 720620 h 720620"/>
              <a:gd name="connsiteX1" fmla="*/ 1664971 w 2796297"/>
              <a:gd name="connsiteY1" fmla="*/ 5606 h 720620"/>
              <a:gd name="connsiteX2" fmla="*/ 0 w 2796297"/>
              <a:gd name="connsiteY2" fmla="*/ 368448 h 72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297" h="720620">
                <a:moveTo>
                  <a:pt x="2796297" y="720620"/>
                </a:moveTo>
                <a:cubicBezTo>
                  <a:pt x="2441423" y="471610"/>
                  <a:pt x="2131021" y="64301"/>
                  <a:pt x="1664971" y="5606"/>
                </a:cubicBezTo>
                <a:cubicBezTo>
                  <a:pt x="1198922" y="-53089"/>
                  <a:pt x="0" y="368448"/>
                  <a:pt x="0" y="368448"/>
                </a:cubicBezTo>
              </a:path>
            </a:pathLst>
          </a:cu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9600" y="5105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Filled with low pressure Hydrogen, which fluoresces when electrons pass through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14600" y="4267200"/>
            <a:ext cx="3048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509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/>
      <p:bldP spid="28" grpId="0"/>
      <p:bldP spid="36" grpId="0" animBg="1"/>
      <p:bldP spid="37" grpId="0" animBg="1"/>
      <p:bldP spid="40" grpId="0" animBg="1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52775"/>
          </a:xfrm>
        </p:spPr>
        <p:txBody>
          <a:bodyPr/>
          <a:lstStyle/>
          <a:p>
            <a:r>
              <a:rPr lang="en-US" dirty="0" smtClean="0"/>
              <a:t>The Helmholtz Coils produce a ~uniform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2895600" cy="332107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97515"/>
              </p:ext>
            </p:extLst>
          </p:nvPr>
        </p:nvGraphicFramePr>
        <p:xfrm>
          <a:off x="4724400" y="1219200"/>
          <a:ext cx="24812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0" name="Equation" r:id="rId4" imgW="1181100" imgH="508000" progId="Equation.DSMT4">
                  <p:embed/>
                </p:oleObj>
              </mc:Choice>
              <mc:Fallback>
                <p:oleObj name="Equation" r:id="rId4" imgW="11811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400" y="1219200"/>
                        <a:ext cx="248126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4648200"/>
            <a:ext cx="2748197" cy="1828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048000" y="5257800"/>
            <a:ext cx="4572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40020"/>
              </p:ext>
            </p:extLst>
          </p:nvPr>
        </p:nvGraphicFramePr>
        <p:xfrm>
          <a:off x="3276600" y="5410200"/>
          <a:ext cx="228600" cy="27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1" name="Equation" r:id="rId7" imgW="139700" imgH="165100" progId="Equation.DSMT4">
                  <p:embed/>
                </p:oleObj>
              </mc:Choice>
              <mc:Fallback>
                <p:oleObj name="Equation" r:id="rId7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5410200"/>
                        <a:ext cx="228600" cy="270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77346"/>
              </p:ext>
            </p:extLst>
          </p:nvPr>
        </p:nvGraphicFramePr>
        <p:xfrm>
          <a:off x="4876800" y="2667000"/>
          <a:ext cx="1143000" cy="26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2" name="Equation" r:id="rId9" imgW="533400" imgH="1231900" progId="Equation.DSMT4">
                  <p:embed/>
                </p:oleObj>
              </mc:Choice>
              <mc:Fallback>
                <p:oleObj name="Equation" r:id="rId9" imgW="533400" imgH="1231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6800" y="2667000"/>
                        <a:ext cx="1143000" cy="264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181600" y="4343400"/>
            <a:ext cx="990600" cy="990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90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5241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Cyclotron (1930’s)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501070" y="740650"/>
            <a:ext cx="4262955" cy="1069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A charged particle in a uniform magnetic field will follow a circular path of radius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grpSp>
        <p:nvGrpSpPr>
          <p:cNvPr id="2" name="Group 30"/>
          <p:cNvGrpSpPr/>
          <p:nvPr/>
        </p:nvGrpSpPr>
        <p:grpSpPr>
          <a:xfrm>
            <a:off x="4876800" y="304800"/>
            <a:ext cx="3619500" cy="2171700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895600"/>
            <a:ext cx="4149570" cy="2240768"/>
          </a:xfrm>
          <a:prstGeom prst="rect">
            <a:avLst/>
          </a:prstGeom>
          <a:noFill/>
        </p:spPr>
      </p:pic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519488"/>
              </p:ext>
            </p:extLst>
          </p:nvPr>
        </p:nvGraphicFramePr>
        <p:xfrm>
          <a:off x="762000" y="5791200"/>
          <a:ext cx="2767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7" name="Equation" r:id="rId7" imgW="1473200" imgH="203200" progId="Equation.DSMT4">
                  <p:embed/>
                </p:oleObj>
              </mc:Choice>
              <mc:Fallback>
                <p:oleObj name="Equation" r:id="rId7" imgW="1473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91200"/>
                        <a:ext cx="2767563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191000" y="2438400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1600" dirty="0" smtClean="0">
                <a:latin typeface="+mn-lt"/>
              </a:rPr>
              <a:t>Cyclotron Frequency”</a:t>
            </a:r>
            <a:endParaRPr lang="en-US" sz="16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657600" y="2819400"/>
            <a:ext cx="762000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8821" y="5449518"/>
            <a:ext cx="26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For a proton: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i.e. “RF” range</a:t>
            </a:r>
            <a:endParaRPr lang="en-US" sz="2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19600" y="5257800"/>
            <a:ext cx="441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Accelerating “DEES”: by applying a voltage which oscillates at </a:t>
            </a:r>
            <a:r>
              <a:rPr lang="en-US" sz="1400" i="1" dirty="0" smtClean="0">
                <a:latin typeface="+mn-lt"/>
              </a:rPr>
              <a:t>f</a:t>
            </a:r>
            <a:r>
              <a:rPr lang="en-US" sz="1400" i="1" baseline="-25000" dirty="0" smtClean="0">
                <a:latin typeface="+mn-lt"/>
              </a:rPr>
              <a:t>c</a:t>
            </a:r>
            <a:r>
              <a:rPr lang="en-US" sz="1400" dirty="0" smtClean="0">
                <a:latin typeface="+mn-lt"/>
              </a:rPr>
              <a:t>, we can accelerator the particle a little bit each time around, allowing us to get to high energies with a relatively small voltage.</a:t>
            </a:r>
            <a:endParaRPr lang="en-US" sz="14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48402" y="4953000"/>
            <a:ext cx="22859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48200" y="76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would not work for electrons!</a:t>
            </a:r>
          </a:p>
        </p:txBody>
      </p:sp>
      <p:sp>
        <p:nvSpPr>
          <p:cNvPr id="5" name="Freeform 4"/>
          <p:cNvSpPr/>
          <p:nvPr/>
        </p:nvSpPr>
        <p:spPr>
          <a:xfrm>
            <a:off x="3733801" y="360804"/>
            <a:ext cx="1158392" cy="2001396"/>
          </a:xfrm>
          <a:custGeom>
            <a:avLst/>
            <a:gdLst>
              <a:gd name="connsiteX0" fmla="*/ 1053481 w 1073402"/>
              <a:gd name="connsiteY0" fmla="*/ 0 h 432966"/>
              <a:gd name="connsiteX1" fmla="*/ 966894 w 1073402"/>
              <a:gd name="connsiteY1" fmla="*/ 339157 h 432966"/>
              <a:gd name="connsiteX2" fmla="*/ 230900 w 1073402"/>
              <a:gd name="connsiteY2" fmla="*/ 375237 h 432966"/>
              <a:gd name="connsiteX3" fmla="*/ 0 w 1073402"/>
              <a:gd name="connsiteY3" fmla="*/ 432966 h 432966"/>
              <a:gd name="connsiteX0" fmla="*/ 1183362 w 1187834"/>
              <a:gd name="connsiteY0" fmla="*/ 0 h 454614"/>
              <a:gd name="connsiteX1" fmla="*/ 966894 w 1187834"/>
              <a:gd name="connsiteY1" fmla="*/ 360805 h 454614"/>
              <a:gd name="connsiteX2" fmla="*/ 230900 w 1187834"/>
              <a:gd name="connsiteY2" fmla="*/ 396885 h 454614"/>
              <a:gd name="connsiteX3" fmla="*/ 0 w 1187834"/>
              <a:gd name="connsiteY3" fmla="*/ 454614 h 454614"/>
              <a:gd name="connsiteX0" fmla="*/ 1183362 w 1183362"/>
              <a:gd name="connsiteY0" fmla="*/ 0 h 454614"/>
              <a:gd name="connsiteX1" fmla="*/ 966894 w 1183362"/>
              <a:gd name="connsiteY1" fmla="*/ 360805 h 454614"/>
              <a:gd name="connsiteX2" fmla="*/ 230900 w 1183362"/>
              <a:gd name="connsiteY2" fmla="*/ 396885 h 454614"/>
              <a:gd name="connsiteX3" fmla="*/ 0 w 1183362"/>
              <a:gd name="connsiteY3" fmla="*/ 454614 h 454614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13334 w 1965796"/>
              <a:gd name="connsiteY2" fmla="*/ 396885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796" h="441225">
                <a:moveTo>
                  <a:pt x="1965796" y="0"/>
                </a:moveTo>
                <a:cubicBezTo>
                  <a:pt x="1933326" y="138309"/>
                  <a:pt x="1906182" y="291980"/>
                  <a:pt x="1749328" y="360805"/>
                </a:cubicBezTo>
                <a:cubicBezTo>
                  <a:pt x="1592474" y="429630"/>
                  <a:pt x="1208502" y="410706"/>
                  <a:pt x="1024674" y="412952"/>
                </a:cubicBezTo>
                <a:cubicBezTo>
                  <a:pt x="863525" y="412520"/>
                  <a:pt x="37281" y="431604"/>
                  <a:pt x="0" y="441225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85800" y="6291263"/>
            <a:ext cx="2931544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348835"/>
              </p:ext>
            </p:extLst>
          </p:nvPr>
        </p:nvGraphicFramePr>
        <p:xfrm>
          <a:off x="533400" y="1905000"/>
          <a:ext cx="3363913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8" name="Equation" r:id="rId9" imgW="1676400" imgH="1371600" progId="Equation.DSMT4">
                  <p:embed/>
                </p:oleObj>
              </mc:Choice>
              <mc:Fallback>
                <p:oleObj name="Equation" r:id="rId9" imgW="1676400" imgH="137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05000"/>
                        <a:ext cx="3363913" cy="27463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3638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3" grpId="0"/>
      <p:bldP spid="36" grpId="0"/>
      <p:bldP spid="37" grpId="0" animBg="1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Round we go: the </a:t>
            </a:r>
            <a:r>
              <a:rPr lang="en-US" dirty="0"/>
              <a:t>first cyclotrons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066800"/>
            <a:ext cx="3619500" cy="1819275"/>
          </a:xfrm>
        </p:spPr>
        <p:txBody>
          <a:bodyPr/>
          <a:lstStyle/>
          <a:p>
            <a:r>
              <a:rPr lang="en-US" dirty="0" smtClean="0"/>
              <a:t>~1930 (Berkeley)</a:t>
            </a:r>
          </a:p>
          <a:p>
            <a:pPr lvl="1"/>
            <a:r>
              <a:rPr lang="en-US" dirty="0" smtClean="0"/>
              <a:t>Lawrence and Livingston</a:t>
            </a:r>
          </a:p>
          <a:p>
            <a:pPr lvl="1"/>
            <a:r>
              <a:rPr lang="en-US" dirty="0" smtClean="0"/>
              <a:t>K=80keV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2646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406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69912" y="4381500"/>
            <a:ext cx="3925887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+mn-lt"/>
              </a:rPr>
              <a:t>1939 - </a:t>
            </a:r>
            <a:r>
              <a:rPr lang="en-US" sz="2400" dirty="0">
                <a:latin typeface="+mn-lt"/>
              </a:rPr>
              <a:t>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~19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(D</a:t>
            </a:r>
            <a:r>
              <a:rPr lang="en-US" sz="5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Prototype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for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many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Parts are still in use!</a:t>
            </a:r>
            <a:endParaRPr lang="en-US" sz="110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124200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Interlude: electrons vs. </a:t>
            </a:r>
            <a:r>
              <a:rPr lang="en-US" dirty="0"/>
              <a:t>p</a:t>
            </a:r>
            <a:r>
              <a:rPr lang="en-US" dirty="0" smtClean="0"/>
              <a:t>rotons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400" dirty="0" smtClean="0"/>
              <a:t>Electrons are point-like</a:t>
            </a:r>
          </a:p>
          <a:p>
            <a:pPr lvl="1"/>
            <a:r>
              <a:rPr lang="en-US" dirty="0" smtClean="0"/>
              <a:t>Well-defined initial state</a:t>
            </a:r>
          </a:p>
          <a:p>
            <a:pPr lvl="1"/>
            <a:r>
              <a:rPr lang="en-US" dirty="0" smtClean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753100" cy="2971800"/>
          </a:xfrm>
        </p:spPr>
        <p:txBody>
          <a:bodyPr/>
          <a:lstStyle/>
          <a:p>
            <a:r>
              <a:rPr lang="en-US" sz="2400" dirty="0" smtClean="0"/>
              <a:t>Protons are made of quarks and gluons</a:t>
            </a:r>
          </a:p>
          <a:p>
            <a:pPr lvl="1"/>
            <a:r>
              <a:rPr lang="en-US" dirty="0" smtClean="0"/>
              <a:t>Interaction take place between these constituents.</a:t>
            </a:r>
          </a:p>
          <a:p>
            <a:pPr lvl="1"/>
            <a:r>
              <a:rPr lang="en-US" dirty="0" smtClean="0"/>
              <a:t>Only a small fraction of energy available, not well-defined.</a:t>
            </a:r>
          </a:p>
          <a:p>
            <a:pPr lvl="1"/>
            <a:r>
              <a:rPr lang="en-US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879043"/>
              </p:ext>
            </p:extLst>
          </p:nvPr>
        </p:nvGraphicFramePr>
        <p:xfrm>
          <a:off x="1811687" y="1447801"/>
          <a:ext cx="36100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51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687" y="1447801"/>
                        <a:ext cx="36100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810789" y="1866919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247628" y="2229346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857500"/>
            <a:ext cx="882015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 Synchrotron radiation does not affect kinematics very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Energy limited by strength of magnetic fields and size of ring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Synchrotron radiation dominates kinematics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To to go higher energy, we have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lower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the magnetic field and go to </a:t>
            </a:r>
            <a:r>
              <a:rPr lang="en-US" sz="2000" i="1" dirty="0" smtClean="0">
                <a:solidFill>
                  <a:schemeClr val="accent2"/>
                </a:solidFill>
                <a:latin typeface="+mn-lt"/>
              </a:rPr>
              <a:t>huge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Eventually, we lose the benefit of a circular accelerator, because we lose all the energy each time around.</a:t>
            </a:r>
            <a:endParaRPr lang="en-US" sz="2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450003" y="2049502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284810" y="2279625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791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energy frontier has belonged to proton (and/or antiproton)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machines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5791200"/>
            <a:ext cx="5943600" cy="685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06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and upward!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62775"/>
          </a:xfrm>
        </p:spPr>
        <p:txBody>
          <a:bodyPr/>
          <a:lstStyle/>
          <a:p>
            <a:r>
              <a:rPr lang="en-US" dirty="0" smtClean="0"/>
              <a:t>Two major advances allowed accelerators to go beyond the energies possible at cyclotrons</a:t>
            </a:r>
          </a:p>
          <a:p>
            <a:pPr lvl="1"/>
            <a:r>
              <a:rPr lang="en-US" dirty="0" smtClean="0"/>
              <a:t>“Synchrotron” – in which the magnetic field is increased as the energy increases, such that particles continue to follow the same path.</a:t>
            </a:r>
          </a:p>
          <a:p>
            <a:pPr lvl="2"/>
            <a:r>
              <a:rPr lang="en-US" dirty="0" smtClean="0"/>
              <a:t>Edward McMillan, 1945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pPr lvl="2"/>
            <a:r>
              <a:rPr lang="en-US" dirty="0" smtClean="0"/>
              <a:t>Courant, Livingston and Snyder, 1952*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5943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*actually invented in 1949 by a Greek-American electrical engineer name Nicholas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Christofilos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, but it was completely ignored at the time!</a:t>
            </a:r>
          </a:p>
        </p:txBody>
      </p:sp>
    </p:spTree>
    <p:extLst>
      <p:ext uri="{BB962C8B-B14F-4D97-AF65-F5344CB8AC3E}">
        <p14:creationId xmlns:p14="http://schemas.microsoft.com/office/powerpoint/2010/main" val="8901220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448942"/>
          </a:xfrm>
        </p:spPr>
        <p:txBody>
          <a:bodyPr/>
          <a:lstStyle/>
          <a:p>
            <a:r>
              <a:rPr lang="en-US" dirty="0" smtClean="0"/>
              <a:t>A little about me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287" y="609600"/>
            <a:ext cx="6694561" cy="5943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Home town: Phoenix, Arizona</a:t>
            </a:r>
          </a:p>
          <a:p>
            <a:r>
              <a:rPr lang="en-US" dirty="0" smtClean="0"/>
              <a:t>1984: BS in Engineering Physics, University of Arizona</a:t>
            </a:r>
          </a:p>
          <a:p>
            <a:pPr lvl="1"/>
            <a:r>
              <a:rPr lang="en-US" dirty="0" smtClean="0"/>
              <a:t>Got a job in an HEP group (after being fired from a gas station).</a:t>
            </a:r>
          </a:p>
          <a:p>
            <a:r>
              <a:rPr lang="en-US" dirty="0" smtClean="0"/>
              <a:t>1984-1990: Grad Student, University of Rochester</a:t>
            </a:r>
          </a:p>
          <a:p>
            <a:pPr lvl="1"/>
            <a:r>
              <a:rPr lang="en-US" dirty="0" smtClean="0"/>
              <a:t>PhD topic: Photon Production in </a:t>
            </a:r>
            <a:r>
              <a:rPr lang="en-US" dirty="0" err="1" smtClean="0"/>
              <a:t>Hadronic</a:t>
            </a:r>
            <a:r>
              <a:rPr lang="en-US" dirty="0" smtClean="0"/>
              <a:t> Interactions (FNAL)</a:t>
            </a:r>
          </a:p>
          <a:p>
            <a:r>
              <a:rPr lang="en-US" dirty="0" smtClean="0"/>
              <a:t>1990-1992: CERN Fellow, CERN (Geneva, Switzerland)</a:t>
            </a:r>
          </a:p>
          <a:p>
            <a:pPr lvl="1"/>
            <a:r>
              <a:rPr lang="en-US" dirty="0" smtClean="0"/>
              <a:t>Worked on OPAL Experiment at LEP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1992-2001: RA and Assistant Professor, Princeton Univ.</a:t>
            </a:r>
          </a:p>
          <a:p>
            <a:pPr lvl="1"/>
            <a:r>
              <a:rPr lang="en-US" dirty="0" smtClean="0"/>
              <a:t>Worked on Superconducting Super Collider (Texas)</a:t>
            </a:r>
          </a:p>
          <a:p>
            <a:pPr lvl="1"/>
            <a:r>
              <a:rPr lang="en-US" dirty="0" smtClean="0"/>
              <a:t>Belle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Experiment at KEK, Japan</a:t>
            </a:r>
          </a:p>
          <a:p>
            <a:pPr lvl="1"/>
            <a:r>
              <a:rPr lang="en-US" dirty="0" smtClean="0"/>
              <a:t>Laser-electron scattering experiment at SLAC (Stanford)</a:t>
            </a:r>
          </a:p>
          <a:p>
            <a:r>
              <a:rPr lang="en-US" dirty="0" smtClean="0"/>
              <a:t>2001-Present: Scientist, Fermilab</a:t>
            </a:r>
          </a:p>
          <a:p>
            <a:pPr lvl="1"/>
            <a:r>
              <a:rPr lang="en-US" dirty="0" smtClean="0"/>
              <a:t>Past:</a:t>
            </a:r>
          </a:p>
          <a:p>
            <a:pPr lvl="2"/>
            <a:r>
              <a:rPr lang="en-US" dirty="0" err="1" smtClean="0"/>
              <a:t>MiniBooNE</a:t>
            </a:r>
            <a:r>
              <a:rPr lang="en-US" dirty="0" smtClean="0"/>
              <a:t> short baseline neutrino oscillation experiment</a:t>
            </a:r>
            <a:endParaRPr lang="en-US" dirty="0"/>
          </a:p>
          <a:p>
            <a:pPr lvl="2"/>
            <a:r>
              <a:rPr lang="en-US" dirty="0" smtClean="0"/>
              <a:t>Proton Source (</a:t>
            </a:r>
            <a:r>
              <a:rPr lang="en-US" dirty="0" err="1" smtClean="0"/>
              <a:t>Linac+Booster</a:t>
            </a:r>
            <a:r>
              <a:rPr lang="en-US" dirty="0" smtClean="0"/>
              <a:t>) Department Head</a:t>
            </a:r>
          </a:p>
          <a:p>
            <a:pPr lvl="2"/>
            <a:r>
              <a:rPr lang="en-US" dirty="0" smtClean="0"/>
              <a:t>Director of LHC Accelerator Research Program (LARP)</a:t>
            </a:r>
          </a:p>
          <a:p>
            <a:pPr lvl="2"/>
            <a:r>
              <a:rPr lang="en-US" dirty="0"/>
              <a:t>Director of Joint </a:t>
            </a:r>
            <a:r>
              <a:rPr lang="en-US" dirty="0" smtClean="0"/>
              <a:t>University-Laboratory </a:t>
            </a:r>
            <a:r>
              <a:rPr lang="en-US" dirty="0"/>
              <a:t>PhD </a:t>
            </a:r>
            <a:r>
              <a:rPr lang="en-US" dirty="0" smtClean="0"/>
              <a:t>Program	</a:t>
            </a:r>
          </a:p>
          <a:p>
            <a:pPr lvl="1"/>
            <a:r>
              <a:rPr lang="en-US" dirty="0" smtClean="0"/>
              <a:t>Present:</a:t>
            </a:r>
          </a:p>
          <a:p>
            <a:pPr lvl="2"/>
            <a:r>
              <a:rPr lang="en-US" dirty="0" smtClean="0"/>
              <a:t>Mu2e rare </a:t>
            </a:r>
            <a:r>
              <a:rPr lang="en-US" dirty="0" err="1" smtClean="0"/>
              <a:t>muon</a:t>
            </a:r>
            <a:r>
              <a:rPr lang="en-US" dirty="0" smtClean="0"/>
              <a:t> conversion experiment</a:t>
            </a:r>
          </a:p>
          <a:p>
            <a:pPr lvl="2"/>
            <a:r>
              <a:rPr lang="en-US" dirty="0" smtClean="0"/>
              <a:t>Integrable Optics Test Accelerator (IOTA) proton injection</a:t>
            </a:r>
          </a:p>
          <a:p>
            <a:pPr lvl="2"/>
            <a:r>
              <a:rPr lang="en-US" dirty="0" smtClean="0"/>
              <a:t>Program director for Lee </a:t>
            </a:r>
            <a:r>
              <a:rPr lang="en-US" dirty="0" err="1" smtClean="0"/>
              <a:t>Teng</a:t>
            </a:r>
            <a:r>
              <a:rPr lang="en-US" dirty="0" smtClean="0"/>
              <a:t> Undergraduate Internship</a:t>
            </a:r>
          </a:p>
          <a:p>
            <a:pPr lvl="2"/>
            <a:r>
              <a:rPr lang="en-US" dirty="0" smtClean="0"/>
              <a:t>Occasional Instructor at US Particle Accelerator </a:t>
            </a:r>
            <a:r>
              <a:rPr lang="en-US" dirty="0" smtClean="0"/>
              <a:t>School</a:t>
            </a:r>
          </a:p>
          <a:p>
            <a:r>
              <a:rPr lang="en-US" dirty="0" smtClean="0"/>
              <a:t>Sep. 2017-?: Professor </a:t>
            </a:r>
            <a:r>
              <a:rPr lang="en-US" smtClean="0"/>
              <a:t>of Physics, </a:t>
            </a:r>
            <a:r>
              <a:rPr lang="en-US" dirty="0" smtClean="0"/>
              <a:t>UC Davis</a:t>
            </a:r>
          </a:p>
          <a:p>
            <a:pPr lvl="2"/>
            <a:r>
              <a:rPr lang="en-US" dirty="0" smtClean="0"/>
              <a:t>Mu2e</a:t>
            </a:r>
          </a:p>
          <a:p>
            <a:pPr lvl="2"/>
            <a:r>
              <a:rPr lang="en-US" dirty="0" smtClean="0"/>
              <a:t>Director of Crocker Nuclear Laboratory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162800" y="838200"/>
            <a:ext cx="353945" cy="2438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162800" y="3276600"/>
            <a:ext cx="358492" cy="2362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0" y="1828800"/>
            <a:ext cx="131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Experimental HEP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7496" y="4191000"/>
            <a:ext cx="159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Accelerator Physics (mostly)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487" y="2709672"/>
            <a:ext cx="312319" cy="274235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7162800" y="5638800"/>
            <a:ext cx="358492" cy="609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0" y="5791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Bit of both</a:t>
            </a:r>
            <a:endParaRPr lang="en-US" sz="140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64453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0"/>
            <a:ext cx="7772400" cy="45950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Understanding beam motion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462665" y="625435"/>
            <a:ext cx="8376535" cy="33661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 particle of unit charge in a </a:t>
            </a:r>
            <a:br>
              <a:rPr lang="en-US" sz="2400" dirty="0" smtClean="0"/>
            </a:br>
            <a:r>
              <a:rPr lang="en-US" sz="2400" dirty="0" smtClean="0"/>
              <a:t>magnetic field will move with </a:t>
            </a:r>
            <a:br>
              <a:rPr lang="en-US" sz="2400" dirty="0" smtClean="0"/>
            </a:br>
            <a:r>
              <a:rPr lang="en-US" sz="2400" dirty="0" smtClean="0"/>
              <a:t>a  local radius of curvature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No matter how complex the magnetic fields are, if they are </a:t>
            </a:r>
            <a:r>
              <a:rPr lang="en-US" sz="2400" i="1" dirty="0" smtClean="0"/>
              <a:t>all</a:t>
            </a:r>
            <a:r>
              <a:rPr lang="en-US" sz="2400" dirty="0" smtClean="0"/>
              <a:t> scaled proportionally to the increasing momentum, particles will continue to follow the same trajectory as they accelerate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Accelerators in which the magnetic fields are scaled this way are called “synchrotrons”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graphicFrame>
        <p:nvGraphicFramePr>
          <p:cNvPr id="199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048861"/>
              </p:ext>
            </p:extLst>
          </p:nvPr>
        </p:nvGraphicFramePr>
        <p:xfrm>
          <a:off x="2337584" y="1981200"/>
          <a:ext cx="14160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03" name="Equation" r:id="rId3" imgW="647700" imgH="393700" progId="Equation.DSMT4">
                  <p:embed/>
                </p:oleObj>
              </mc:Choice>
              <mc:Fallback>
                <p:oleObj name="Equation" r:id="rId3" imgW="647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584" y="1981200"/>
                        <a:ext cx="1416050" cy="860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343400" y="2743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 changes with location</a:t>
            </a:r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>
          <a:xfrm flipH="1" flipV="1">
            <a:off x="3352800" y="2667000"/>
            <a:ext cx="990600" cy="2608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799" y="6248400"/>
            <a:ext cx="2591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4734859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609600"/>
            <a:ext cx="3200400" cy="206477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153912" y="190500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421140"/>
              </p:ext>
            </p:extLst>
          </p:nvPr>
        </p:nvGraphicFramePr>
        <p:xfrm>
          <a:off x="6096000" y="1905000"/>
          <a:ext cx="279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04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1905000"/>
                        <a:ext cx="279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03295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Strong focusing: magnetic gradients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567340" cy="1027784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“kick”, </a:t>
            </a: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716330" y="11807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954330" y="19427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018" y="19189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181600" y="5181600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5715000" y="12192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4953000" y="19812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5867400" y="18288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6096000" y="16764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6248400" y="15240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5562600" y="19812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5334000" y="19812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5181600" y="19812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4953000" y="12954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945" y="20610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869836" y="17875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8098436" y="16351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8250836" y="14827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565036" y="1939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7336436" y="19399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7184036" y="19399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955436" y="12541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00483"/>
              </p:ext>
            </p:extLst>
          </p:nvPr>
        </p:nvGraphicFramePr>
        <p:xfrm>
          <a:off x="5791200" y="990600"/>
          <a:ext cx="2159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3" name="Equation" r:id="rId6" imgW="190500" imgH="228600" progId="Equation.DSMT4">
                  <p:embed/>
                </p:oleObj>
              </mc:Choice>
              <mc:Fallback>
                <p:oleObj name="Equation" r:id="rId6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990600"/>
                        <a:ext cx="2159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592420"/>
              </p:ext>
            </p:extLst>
          </p:nvPr>
        </p:nvGraphicFramePr>
        <p:xfrm>
          <a:off x="7848600" y="10668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4" name="Equation" r:id="rId8" imgW="190500" imgH="203200" progId="Equation.DSMT4">
                  <p:embed/>
                </p:oleObj>
              </mc:Choice>
              <mc:Fallback>
                <p:oleObj name="Equation" r:id="rId8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0668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541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in classical optics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39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462110" y="4830465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23910" y="4982865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07789"/>
              </p:ext>
            </p:extLst>
          </p:nvPr>
        </p:nvGraphicFramePr>
        <p:xfrm>
          <a:off x="6928710" y="4735792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5" name="Equation" r:id="rId10" imgW="127800" imgH="191880" progId="Equation.DSMT4">
                  <p:embed/>
                </p:oleObj>
              </mc:Choice>
              <mc:Fallback>
                <p:oleObj name="Equation" r:id="rId10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10" y="4735792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880254"/>
              </p:ext>
            </p:extLst>
          </p:nvPr>
        </p:nvGraphicFramePr>
        <p:xfrm>
          <a:off x="5181600" y="27432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6" name="Equation" r:id="rId12" imgW="571500" imgH="228600" progId="Equation.DSMT4">
                  <p:embed/>
                </p:oleObj>
              </mc:Choice>
              <mc:Fallback>
                <p:oleObj name="Equation" r:id="rId12" imgW="571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81600" y="2743200"/>
                        <a:ext cx="114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60990"/>
              </p:ext>
            </p:extLst>
          </p:nvPr>
        </p:nvGraphicFramePr>
        <p:xfrm>
          <a:off x="7162800" y="2819400"/>
          <a:ext cx="1143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7" name="Equation" r:id="rId14" imgW="571500" imgH="203200" progId="Equation.DSMT4">
                  <p:embed/>
                </p:oleObj>
              </mc:Choice>
              <mc:Fallback>
                <p:oleObj name="Equation" r:id="rId14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62800" y="2819400"/>
                        <a:ext cx="1143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116325"/>
              </p:ext>
            </p:extLst>
          </p:nvPr>
        </p:nvGraphicFramePr>
        <p:xfrm>
          <a:off x="6019800" y="3276600"/>
          <a:ext cx="1833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8" name="Equation" r:id="rId16" imgW="977900" imgH="203200" progId="Equation.DSMT4">
                  <p:embed/>
                </p:oleObj>
              </mc:Choice>
              <mc:Fallback>
                <p:oleObj name="Equation" r:id="rId16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19800" y="3276600"/>
                        <a:ext cx="18335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2133600" y="3200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fields cancel at the center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828800" y="2286000"/>
            <a:ext cx="533400" cy="914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0" y="83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quadrupole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838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Fields vary linearly as you move away from center</a:t>
            </a:r>
          </a:p>
        </p:txBody>
      </p:sp>
    </p:spTree>
    <p:extLst>
      <p:ext uri="{BB962C8B-B14F-4D97-AF65-F5344CB8AC3E}">
        <p14:creationId xmlns:p14="http://schemas.microsoft.com/office/powerpoint/2010/main" val="214824875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33854" grpId="0" animBg="1"/>
      <p:bldP spid="33855" grpId="0" animBg="1"/>
      <p:bldP spid="33863" grpId="0" animBg="1"/>
      <p:bldP spid="33864" grpId="0" animBg="1"/>
      <p:bldP spid="33865" grpId="0" animBg="1"/>
      <p:bldP spid="33866" grpId="0" animBg="1"/>
      <p:bldP spid="33867" grpId="0" animBg="1"/>
      <p:bldP spid="33868" grpId="0" animBg="1"/>
      <p:bldP spid="33869" grpId="0" animBg="1"/>
      <p:bldP spid="33870" grpId="0" animBg="1"/>
      <p:bldP spid="3387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  <p:bldP spid="61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about the other </a:t>
            </a:r>
            <a:r>
              <a:rPr lang="en-US" dirty="0"/>
              <a:t>p</a:t>
            </a:r>
            <a:r>
              <a:rPr lang="en-US" dirty="0" smtClean="0"/>
              <a:t>lane?</a:t>
            </a:r>
            <a:endParaRPr lang="en-US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pairs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planes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-&gt;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096000" y="24384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Defocusing!</a:t>
            </a:r>
            <a:endParaRPr lang="en-US" sz="20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46715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 smtClean="0">
                <a:latin typeface="+mn-lt"/>
              </a:rPr>
              <a:t>regardless of the order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4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2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2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2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2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2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2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3307"/>
              </p:ext>
            </p:extLst>
          </p:nvPr>
        </p:nvGraphicFramePr>
        <p:xfrm>
          <a:off x="4114800" y="1219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01" name="Equation" r:id="rId5" imgW="190500" imgH="203200" progId="Equation.DSMT4">
                  <p:embed/>
                </p:oleObj>
              </mc:Choice>
              <mc:Fallback>
                <p:oleObj name="Equation" r:id="rId5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19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fundamental building block of synchrotrons and beam lines!</a:t>
            </a:r>
          </a:p>
        </p:txBody>
      </p:sp>
      <p:cxnSp>
        <p:nvCxnSpPr>
          <p:cNvPr id="10" name="Straight Arrow Connector 9"/>
          <p:cNvCxnSpPr>
            <a:stCxn id="33810" idx="1"/>
          </p:cNvCxnSpPr>
          <p:nvPr/>
        </p:nvCxnSpPr>
        <p:spPr>
          <a:xfrm flipH="1">
            <a:off x="6248400" y="1371601"/>
            <a:ext cx="914400" cy="1523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3813" idx="0"/>
          </p:cNvCxnSpPr>
          <p:nvPr/>
        </p:nvCxnSpPr>
        <p:spPr>
          <a:xfrm flipH="1" flipV="1">
            <a:off x="6248400" y="1524001"/>
            <a:ext cx="914400" cy="30479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3246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162800" y="5334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324600" y="6858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601847"/>
              </p:ext>
            </p:extLst>
          </p:nvPr>
        </p:nvGraphicFramePr>
        <p:xfrm>
          <a:off x="6570663" y="431800"/>
          <a:ext cx="26987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02" name="Equation" r:id="rId7" imgW="228600" imgH="203200" progId="Equation.DSMT4">
                  <p:embed/>
                </p:oleObj>
              </mc:Choice>
              <mc:Fallback>
                <p:oleObj name="Equation" r:id="rId7" imgW="228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663" y="431800"/>
                        <a:ext cx="269875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78103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FODO cells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76400"/>
            <a:ext cx="8232673" cy="3242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5105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Alternating gradient quadrupoles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62200" y="4495800"/>
            <a:ext cx="1524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7000" y="838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“beta function”: proportional to square of beam size.  Size alternates between the two planes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14600" y="1524000"/>
            <a:ext cx="3048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8068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function vs. separated </a:t>
            </a:r>
            <a:r>
              <a:rPr lang="en-US" dirty="0"/>
              <a:t>f</a:t>
            </a:r>
            <a:r>
              <a:rPr lang="en-US" dirty="0" smtClean="0"/>
              <a:t>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Strong focusing was originally implemented by building magnets with non-parallel pole faces to introduce a linear magnetic gradient = “combined function”, which both bent and focused the beam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762000" y="16764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92302"/>
              </p:ext>
            </p:extLst>
          </p:nvPr>
        </p:nvGraphicFramePr>
        <p:xfrm>
          <a:off x="3581400" y="2133600"/>
          <a:ext cx="207803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316" name="Equation" r:id="rId4" imgW="1028700" imgH="228600" progId="Equation.DSMT4">
                  <p:embed/>
                </p:oleObj>
              </mc:Choice>
              <mc:Fallback>
                <p:oleObj name="Equation" r:id="rId4" imgW="1028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133600"/>
                        <a:ext cx="2078037" cy="471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2031026" y="23622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080" y="36038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943600" y="17526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86400" y="2057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4200" y="2057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43600" y="2819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96200" y="2819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9809" y="3886200"/>
            <a:ext cx="86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Later synchrotrons were built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separate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dipole and quadrupole magnets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419600"/>
            <a:ext cx="5521210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4800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Dipoles bend</a:t>
            </a: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1447800" y="5123766"/>
            <a:ext cx="609600" cy="1340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0" y="5181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Quadrupoles focus</a:t>
            </a: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5638800" y="5257800"/>
            <a:ext cx="1828800" cy="2469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05200" y="2667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constant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495800" y="2514600"/>
            <a:ext cx="151605" cy="2286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57600" y="1600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linear term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53000" y="1905000"/>
            <a:ext cx="304005" cy="2286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624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1" grpId="0"/>
      <p:bldP spid="42" grpId="0"/>
      <p:bldP spid="45" grpId="0"/>
      <p:bldP spid="46" grpId="0"/>
      <p:bldP spid="47" grpId="0"/>
      <p:bldP spid="10" grpId="0"/>
      <p:bldP spid="16" grpId="0"/>
      <p:bldP spid="23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4" t="56582" r="53566" b="30592"/>
          <a:stretch/>
        </p:blipFill>
        <p:spPr>
          <a:xfrm>
            <a:off x="2514600" y="2667000"/>
            <a:ext cx="4108048" cy="97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71114" cy="507274"/>
          </a:xfrm>
        </p:spPr>
        <p:txBody>
          <a:bodyPr/>
          <a:lstStyle/>
          <a:p>
            <a:r>
              <a:rPr lang="en-US" dirty="0" smtClean="0"/>
              <a:t>Example: Fermilab Main 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6172200" cy="5146449"/>
          </a:xfrm>
        </p:spPr>
        <p:txBody>
          <a:bodyPr/>
          <a:lstStyle/>
          <a:p>
            <a:r>
              <a:rPr lang="en-US" sz="1800" dirty="0" smtClean="0"/>
              <a:t>First “separated function” lattice</a:t>
            </a:r>
          </a:p>
          <a:p>
            <a:r>
              <a:rPr lang="en-US" sz="1800" dirty="0" smtClean="0"/>
              <a:t>1 km in radius</a:t>
            </a:r>
          </a:p>
          <a:p>
            <a:r>
              <a:rPr lang="en-US" sz="1800" dirty="0" smtClean="0"/>
              <a:t>First </a:t>
            </a:r>
            <a:r>
              <a:rPr lang="en-US" sz="1800" dirty="0"/>
              <a:t>a</a:t>
            </a:r>
            <a:r>
              <a:rPr lang="en-US" sz="1800" dirty="0" smtClean="0"/>
              <a:t>ccelerated protons from 8 to 400 </a:t>
            </a:r>
            <a:r>
              <a:rPr lang="en-US" sz="1800" dirty="0" err="1" smtClean="0"/>
              <a:t>GeV</a:t>
            </a:r>
            <a:r>
              <a:rPr lang="en-US" sz="1800" dirty="0" smtClean="0"/>
              <a:t> in 1972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134" y="15037"/>
            <a:ext cx="3621985" cy="160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2209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Basic Main Ring “FODO Cell” building block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147815"/>
            <a:ext cx="3911600" cy="1371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5800" y="5072063"/>
            <a:ext cx="8229600" cy="14478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0600" y="3810000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Dipoles (B) bend beam into circle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95600" y="35052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33600" y="3886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Quadrupoles with alternating polarity (QF, QD) focus beam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886200" y="3429000"/>
            <a:ext cx="6858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953000" y="34290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10200" y="34290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38800" y="34290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3600" y="3505200"/>
            <a:ext cx="2286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8200" y="5257352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They thought this idea was so cool that it needed its own logo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3505200" y="5485952"/>
            <a:ext cx="838200" cy="4572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537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0" grpId="0"/>
      <p:bldP spid="36" grpId="0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cyclotrons and synchrotrons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5553075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Cyclotron:</a:t>
            </a:r>
            <a:r>
              <a:rPr lang="en-US" sz="2000" dirty="0" smtClean="0"/>
              <a:t> Magnetic field stays fixed.  Orbital radius increases as particles accelerate.</a:t>
            </a:r>
          </a:p>
          <a:p>
            <a:pPr lvl="1"/>
            <a:r>
              <a:rPr lang="en-US" sz="1800" dirty="0" smtClean="0"/>
              <a:t>Pros:</a:t>
            </a:r>
          </a:p>
          <a:p>
            <a:pPr lvl="2"/>
            <a:r>
              <a:rPr lang="en-US" sz="1800" dirty="0" smtClean="0"/>
              <a:t>Inexpensive</a:t>
            </a:r>
          </a:p>
          <a:p>
            <a:pPr lvl="2"/>
            <a:r>
              <a:rPr lang="en-US" sz="1800" dirty="0" smtClean="0"/>
              <a:t>Very high current</a:t>
            </a:r>
          </a:p>
          <a:p>
            <a:pPr lvl="1"/>
            <a:r>
              <a:rPr lang="en-US" sz="1800" dirty="0" smtClean="0"/>
              <a:t>Cons:</a:t>
            </a:r>
          </a:p>
          <a:p>
            <a:pPr lvl="2"/>
            <a:r>
              <a:rPr lang="en-US" sz="1800" dirty="0" smtClean="0"/>
              <a:t>Limited energy</a:t>
            </a:r>
          </a:p>
          <a:p>
            <a:pPr lvl="2"/>
            <a:r>
              <a:rPr lang="en-US" sz="1800" dirty="0" smtClean="0"/>
              <a:t>Weak focusing (larger beam sizes)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Synchrotron: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/>
              <a:t>All</a:t>
            </a:r>
            <a:r>
              <a:rPr lang="en-US" sz="2000" dirty="0" smtClean="0"/>
              <a:t> magnetic fields scale with momentum to keep particles in the same orbit</a:t>
            </a:r>
          </a:p>
          <a:p>
            <a:pPr lvl="1"/>
            <a:r>
              <a:rPr lang="en-US" sz="1800" dirty="0" smtClean="0"/>
              <a:t>Pros:</a:t>
            </a:r>
          </a:p>
          <a:p>
            <a:pPr lvl="2"/>
            <a:r>
              <a:rPr lang="en-US" sz="1800" dirty="0" smtClean="0"/>
              <a:t>High energy</a:t>
            </a:r>
          </a:p>
          <a:p>
            <a:pPr lvl="2"/>
            <a:r>
              <a:rPr lang="en-US" sz="1800" dirty="0" smtClean="0"/>
              <a:t>Strong focusing (precise beam control)</a:t>
            </a:r>
          </a:p>
          <a:p>
            <a:pPr lvl="1"/>
            <a:r>
              <a:rPr lang="en-US" sz="1800" dirty="0" smtClean="0"/>
              <a:t>Cons:</a:t>
            </a:r>
          </a:p>
          <a:p>
            <a:pPr lvl="2"/>
            <a:r>
              <a:rPr lang="en-US" sz="1800" dirty="0" smtClean="0"/>
              <a:t>Cost</a:t>
            </a:r>
          </a:p>
          <a:p>
            <a:pPr lvl="2"/>
            <a:r>
              <a:rPr lang="en-US" sz="1800" dirty="0" smtClean="0"/>
              <a:t>Cycle time limits average beam current</a:t>
            </a:r>
          </a:p>
          <a:p>
            <a:r>
              <a:rPr lang="en-US" sz="2200" dirty="0" smtClean="0"/>
              <a:t>But how do we accelerate beam?</a:t>
            </a:r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0" name="Picture 4" descr="File:Cyclotron pat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66800"/>
            <a:ext cx="3951111" cy="21336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657600"/>
            <a:ext cx="335562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21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motion (acceleration)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729695"/>
          </a:xfrm>
        </p:spPr>
        <p:txBody>
          <a:bodyPr/>
          <a:lstStyle/>
          <a:p>
            <a:r>
              <a:rPr lang="en-US" sz="1800" dirty="0" smtClean="0"/>
              <a:t>We will generally accelerate particles using structures that generate time-varying electric fields (RF cavities), either in a linear arrangement (“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”)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36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or located within a circulating ring</a:t>
            </a:r>
          </a:p>
          <a:p>
            <a:r>
              <a:rPr lang="en-US" sz="1800" dirty="0" smtClean="0"/>
              <a:t>In both cases, we want to “phase" the RF so a nominal</a:t>
            </a:r>
            <a:br>
              <a:rPr lang="en-US" sz="1800" dirty="0" smtClean="0"/>
            </a:br>
            <a:r>
              <a:rPr lang="en-US" sz="1800" dirty="0" smtClean="0"/>
              <a:t>arriving particle will see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accelerating voltage</a:t>
            </a:r>
            <a:br>
              <a:rPr lang="en-US" sz="1800" dirty="0" smtClean="0"/>
            </a:br>
            <a:r>
              <a:rPr lang="en-US" sz="1800" dirty="0" smtClean="0"/>
              <a:t>and therefore get the same boost in energy</a:t>
            </a:r>
            <a:endParaRPr lang="en-US" sz="1800" baseline="-250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602140" y="1865375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6"/>
          <p:cNvGrpSpPr/>
          <p:nvPr/>
        </p:nvGrpSpPr>
        <p:grpSpPr>
          <a:xfrm>
            <a:off x="1758700" y="1865375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250615" y="1865375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990600" y="2057400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4348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0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6925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35400" y="14813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N</a:t>
            </a:r>
            <a:endParaRPr lang="en-US" sz="2000" dirty="0"/>
          </a:p>
        </p:txBody>
      </p:sp>
      <p:sp>
        <p:nvSpPr>
          <p:cNvPr id="37" name="Oval 36"/>
          <p:cNvSpPr/>
          <p:nvPr/>
        </p:nvSpPr>
        <p:spPr>
          <a:xfrm>
            <a:off x="6569060" y="3006545"/>
            <a:ext cx="2304300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337160" y="5042010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 3"/>
          <p:cNvSpPr>
            <a:spLocks/>
          </p:cNvSpPr>
          <p:nvPr/>
        </p:nvSpPr>
        <p:spPr bwMode="auto">
          <a:xfrm>
            <a:off x="1219200" y="4343400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1219200" y="5410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47800" y="3810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Objec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8"/>
          <p:cNvSpPr>
            <a:spLocks noChangeArrowheads="1"/>
          </p:cNvSpPr>
          <p:nvPr/>
        </p:nvSpPr>
        <p:spPr bwMode="auto">
          <a:xfrm>
            <a:off x="3177855" y="4727450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680060" y="430499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909020" y="4612235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139450" y="57643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2832210" y="57643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947425" y="5764385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04641"/>
              </p:ext>
            </p:extLst>
          </p:nvPr>
        </p:nvGraphicFramePr>
        <p:xfrm>
          <a:off x="3012435" y="5806410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86" name="Equation" r:id="rId4" imgW="152280" imgH="228600" progId="Equation.3">
                  <p:embed/>
                </p:oleObj>
              </mc:Choice>
              <mc:Fallback>
                <p:oleObj name="Equation" r:id="rId4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435" y="5806410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040613"/>
              </p:ext>
            </p:extLst>
          </p:nvPr>
        </p:nvGraphicFramePr>
        <p:xfrm>
          <a:off x="4790865" y="5418740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87" name="Equation" r:id="rId6" imgW="545760" imgH="215640" progId="Equation.DSMT4">
                  <p:embed/>
                </p:oleObj>
              </mc:Choice>
              <mc:Fallback>
                <p:oleObj name="Equation" r:id="rId6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0865" y="5418740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78353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4" grpId="0"/>
      <p:bldP spid="35" grpId="0"/>
      <p:bldP spid="36" grpId="0"/>
      <p:bldP spid="37" grpId="0" animBg="1"/>
      <p:bldP spid="42" grpId="0" animBg="1"/>
      <p:bldP spid="43" grpId="0" animBg="1"/>
      <p:bldP spid="44" grpId="0" animBg="1"/>
      <p:bldP spid="47" grpId="0" animBg="1"/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Examples of accelerating RF structures</a:t>
            </a:r>
            <a:endParaRPr lang="en-US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219200"/>
            <a:ext cx="300203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3889860"/>
            <a:ext cx="3767325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838200" y="49911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1011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102" y="1447800"/>
            <a:ext cx="3171925" cy="237894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05400" y="990600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62600" y="2133600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962400" y="175260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Biased ferrite frequency tuner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85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Use resonant structures to make efficient use of power</a:t>
            </a:r>
          </a:p>
        </p:txBody>
      </p:sp>
    </p:spTree>
    <p:extLst>
      <p:ext uri="{BB962C8B-B14F-4D97-AF65-F5344CB8AC3E}">
        <p14:creationId xmlns:p14="http://schemas.microsoft.com/office/powerpoint/2010/main" val="3123127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RF </a:t>
            </a:r>
            <a:r>
              <a:rPr lang="en-US" smtClean="0"/>
              <a:t>Cavities Accelerate*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Oscillating fields are timed (“phased”) so that the accelerating electric field is always pointing in the right direction whenever a bunch passes through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14800"/>
            <a:ext cx="9099550" cy="2127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9044" y="3733732"/>
            <a:ext cx="533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Slowed down by factor of approximately 4x10</a:t>
            </a:r>
            <a:r>
              <a:rPr lang="en-US" sz="2000" i="1" baseline="30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9</a:t>
            </a:r>
          </a:p>
        </p:txBody>
      </p:sp>
      <p:sp>
        <p:nvSpPr>
          <p:cNvPr id="8" name="Down Arrow 7"/>
          <p:cNvSpPr/>
          <p:nvPr/>
        </p:nvSpPr>
        <p:spPr>
          <a:xfrm>
            <a:off x="340890" y="3803658"/>
            <a:ext cx="32385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740" y="3731619"/>
            <a:ext cx="626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Input RF power at 1.3 GHz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8241792" cy="14000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22548" y="6575116"/>
            <a:ext cx="8792852" cy="0"/>
          </a:xfrm>
          <a:prstGeom prst="straightConnector1">
            <a:avLst/>
          </a:prstGeom>
          <a:ln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9080" y="6510133"/>
            <a:ext cx="786384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~1 m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6212" y="6191505"/>
            <a:ext cx="423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*Animation from Sam Posen</a:t>
            </a:r>
            <a:endParaRPr lang="en-US" sz="1400" dirty="0">
              <a:solidFill>
                <a:srgbClr val="000000"/>
              </a:solidFill>
              <a:latin typeface="Calibri Light"/>
              <a:ea typeface="Geneva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7573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talk mostly about the quest to reach the highest energy in accelerators, because that has driven the technology.</a:t>
            </a:r>
          </a:p>
          <a:p>
            <a:r>
              <a:rPr lang="en-US" dirty="0" smtClean="0"/>
              <a:t>In fact, high energy accelerators make up only a tiny fraction of the accelerators in the world.</a:t>
            </a:r>
          </a:p>
          <a:p>
            <a:r>
              <a:rPr lang="en-US" dirty="0" smtClean="0"/>
              <a:t>We’ll summarize some of the many other applications of accelerators near the end.</a:t>
            </a:r>
          </a:p>
          <a:p>
            <a:r>
              <a:rPr lang="en-US" dirty="0" smtClean="0"/>
              <a:t>Like all speakers, my talk represents my experience and expertise:</a:t>
            </a:r>
          </a:p>
          <a:p>
            <a:pPr lvl="1"/>
            <a:r>
              <a:rPr lang="en-US" dirty="0" smtClean="0"/>
              <a:t>Another speaker might emphasize different things.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03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51825" cy="5553075"/>
          </a:xfrm>
        </p:spPr>
        <p:txBody>
          <a:bodyPr/>
          <a:lstStyle/>
          <a:p>
            <a:r>
              <a:rPr lang="en-US" dirty="0" smtClean="0"/>
              <a:t>Early synchrotrons had low energy injection and provided all the acceleration in a single stage.</a:t>
            </a:r>
          </a:p>
          <a:p>
            <a:r>
              <a:rPr lang="en-US" dirty="0" smtClean="0"/>
              <a:t>The energy range of a single synchrotron is limited by</a:t>
            </a:r>
          </a:p>
          <a:p>
            <a:pPr lvl="1"/>
            <a:r>
              <a:rPr lang="en-US" dirty="0" smtClean="0"/>
              <a:t>Beams get smaller as they accelerate, so an aperture large enough for the injected beam is unreasonably large at high field.</a:t>
            </a:r>
          </a:p>
          <a:p>
            <a:pPr lvl="1"/>
            <a:r>
              <a:rPr lang="en-US" dirty="0" smtClean="0"/>
              <a:t>Hysteresis effects result in excessive nonlinear terms at low energy (very important for colliders)</a:t>
            </a:r>
          </a:p>
          <a:p>
            <a:r>
              <a:rPr lang="en-US" dirty="0" smtClean="0"/>
              <a:t>Typical range 10-20 for colliders, larger for fixed target</a:t>
            </a:r>
          </a:p>
          <a:p>
            <a:pPr lvl="1"/>
            <a:r>
              <a:rPr lang="en-US" dirty="0" smtClean="0"/>
              <a:t>Fermilab Main Ring: 8-400 </a:t>
            </a:r>
            <a:r>
              <a:rPr lang="en-US" dirty="0" err="1" smtClean="0"/>
              <a:t>GeV</a:t>
            </a:r>
            <a:r>
              <a:rPr lang="en-US" dirty="0" smtClean="0"/>
              <a:t> (50x)</a:t>
            </a:r>
          </a:p>
          <a:p>
            <a:pPr lvl="1"/>
            <a:r>
              <a:rPr lang="en-US" dirty="0" smtClean="0"/>
              <a:t>Fermilab </a:t>
            </a:r>
            <a:r>
              <a:rPr lang="en-US" dirty="0" err="1" smtClean="0"/>
              <a:t>Tevatron</a:t>
            </a:r>
            <a:r>
              <a:rPr lang="en-US" dirty="0" smtClean="0"/>
              <a:t>: 150-980 </a:t>
            </a:r>
            <a:r>
              <a:rPr lang="en-US" dirty="0" err="1" smtClean="0"/>
              <a:t>GeV</a:t>
            </a:r>
            <a:r>
              <a:rPr lang="en-US" dirty="0" smtClean="0"/>
              <a:t> (6.5x)</a:t>
            </a:r>
          </a:p>
          <a:p>
            <a:pPr lvl="1"/>
            <a:r>
              <a:rPr lang="en-US" dirty="0" smtClean="0"/>
              <a:t>LHC: 400-7000 </a:t>
            </a:r>
            <a:r>
              <a:rPr lang="en-US" dirty="0" err="1" smtClean="0"/>
              <a:t>GeV</a:t>
            </a:r>
            <a:r>
              <a:rPr lang="en-US" dirty="0"/>
              <a:t> </a:t>
            </a:r>
            <a:r>
              <a:rPr lang="en-US" dirty="0" smtClean="0"/>
              <a:t>(17x)</a:t>
            </a:r>
          </a:p>
          <a:p>
            <a:r>
              <a:rPr lang="en-US" dirty="0" smtClean="0"/>
              <a:t>The highest energy beams require multiple stages of acceleration, with high reliability at each stage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34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ion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2" y="1065507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649" y="688471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079" y="1198890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216" y="745910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77" y="5875742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10s of mA of current.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11" y="3900668"/>
            <a:ext cx="2782924" cy="179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442" y="3984558"/>
            <a:ext cx="2219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H- source.  Mix Cesium with Hydrogen to add electron. </a:t>
            </a:r>
          </a:p>
        </p:txBody>
      </p:sp>
    </p:spTree>
    <p:extLst>
      <p:ext uri="{BB962C8B-B14F-4D97-AF65-F5344CB8AC3E}">
        <p14:creationId xmlns:p14="http://schemas.microsoft.com/office/powerpoint/2010/main" val="395456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Fermilab </a:t>
            </a:r>
            <a:r>
              <a:rPr lang="en-US" dirty="0"/>
              <a:t>c</a:t>
            </a:r>
            <a:r>
              <a:rPr lang="en-US" dirty="0" smtClean="0"/>
              <a:t>omplex today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706321"/>
            <a:ext cx="8153400" cy="5889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5943600"/>
            <a:ext cx="7620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750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522976"/>
            <a:ext cx="7620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400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4953000"/>
            <a:ext cx="6858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2860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2514600"/>
            <a:ext cx="1295400" cy="60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Fixed 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ring. Manipulates Booster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562600"/>
            <a:ext cx="990600" cy="60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 + secondary beams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4876800"/>
            <a:ext cx="990600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Formerly for antiprotons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46482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3962400"/>
            <a:ext cx="6858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5943600"/>
            <a:ext cx="99060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8 </a:t>
            </a:r>
            <a:r>
              <a:rPr lang="en-US" sz="1100" dirty="0" err="1" smtClean="0">
                <a:solidFill>
                  <a:srgbClr val="C00000"/>
                </a:solidFill>
                <a:latin typeface="+mn-lt"/>
              </a:rPr>
              <a:t>GeV</a:t>
            </a:r>
            <a:endParaRPr lang="en-US" sz="11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4233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trade: beam </a:t>
            </a:r>
            <a:r>
              <a:rPr lang="en-US" dirty="0"/>
              <a:t>i</a:t>
            </a:r>
            <a:r>
              <a:rPr lang="en-US" dirty="0" smtClean="0"/>
              <a:t>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6007758" cy="5676900"/>
          </a:xfrm>
        </p:spPr>
        <p:txBody>
          <a:bodyPr/>
          <a:lstStyle/>
          <a:p>
            <a:r>
              <a:rPr lang="en-US" sz="2000" dirty="0" smtClean="0"/>
              <a:t>Bunch/beam intensity are measured using inductive </a:t>
            </a:r>
            <a:r>
              <a:rPr lang="en-US" sz="2000" dirty="0" err="1" smtClean="0"/>
              <a:t>toriods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Beam position is typically measured with beam position monitors (BPM’s), which measure the induced signal on a opposing pickups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Longitudinal profiles can be measured by introducing a resistor to measure the induced image current on the beam pipe -&gt; Resistive Wall Monitor (RWM)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590800"/>
            <a:ext cx="1536200" cy="1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 descr="http://www.hep.net/ssc/new/gifarchive/toroiddw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2078890" cy="157460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0"/>
            <a:ext cx="1805035" cy="13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6857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instrumentation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4817202" cy="5676900"/>
          </a:xfrm>
        </p:spPr>
        <p:txBody>
          <a:bodyPr/>
          <a:lstStyle/>
          <a:p>
            <a:r>
              <a:rPr lang="en-US" sz="1800" dirty="0" smtClean="0"/>
              <a:t>Beam profiles in beam lines can be measured using secondary emission </a:t>
            </a:r>
            <a:r>
              <a:rPr lang="en-US" sz="1800" dirty="0" err="1" smtClean="0"/>
              <a:t>multiwires</a:t>
            </a:r>
            <a:r>
              <a:rPr lang="en-US" sz="1800" dirty="0" smtClean="0"/>
              <a:t> (MW’s)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measure beam profiles in a circulating beam with a “flying wire scanner”, which quickly passes a wire through and measures signal </a:t>
            </a:r>
            <a:r>
              <a:rPr lang="en-US" sz="1800" dirty="0" err="1" smtClean="0"/>
              <a:t>vs</a:t>
            </a:r>
            <a:r>
              <a:rPr lang="en-US" sz="1800" dirty="0" smtClean="0"/>
              <a:t> time to get profile</a:t>
            </a:r>
          </a:p>
          <a:p>
            <a:endParaRPr lang="en-US" sz="1800" dirty="0" smtClean="0"/>
          </a:p>
          <a:p>
            <a:r>
              <a:rPr lang="en-US" sz="1800" dirty="0" smtClean="0"/>
              <a:t>Non-destructive measurements include</a:t>
            </a:r>
          </a:p>
          <a:p>
            <a:pPr lvl="1"/>
            <a:r>
              <a:rPr lang="en-US" sz="1400" dirty="0" smtClean="0"/>
              <a:t>Ionization profile monitor (IPM): drift electrons or ions generated by beam passing through residual gas</a:t>
            </a:r>
          </a:p>
          <a:p>
            <a:pPr lvl="1"/>
            <a:r>
              <a:rPr lang="en-US" sz="1400" dirty="0" smtClean="0"/>
              <a:t>Synchrotron light</a:t>
            </a:r>
          </a:p>
          <a:p>
            <a:pPr lvl="2"/>
            <a:r>
              <a:rPr lang="en-US" sz="1400" dirty="0" smtClean="0"/>
              <a:t>Standard in electron machines</a:t>
            </a:r>
          </a:p>
          <a:p>
            <a:pPr lvl="2"/>
            <a:r>
              <a:rPr lang="en-US" sz="1400" dirty="0" smtClean="0"/>
              <a:t>Also works in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307202" name="AutoShape 2" descr="Click to toggle background on ACNET graph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702246"/>
            <a:ext cx="2189085" cy="18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05400" y="2514600"/>
            <a:ext cx="389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Beam profiles in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MiniBooNE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beam line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462830" cy="25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34000" y="5638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Flying wire signal in LHC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2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Colliding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7" y="873819"/>
            <a:ext cx="8294048" cy="5291879"/>
          </a:xfrm>
        </p:spPr>
        <p:txBody>
          <a:bodyPr/>
          <a:lstStyle/>
          <a:p>
            <a:r>
              <a:rPr lang="en-US" dirty="0" smtClean="0"/>
              <a:t>Two cars hitting each other head-on</a:t>
            </a:r>
            <a:br>
              <a:rPr lang="en-US" dirty="0" smtClean="0"/>
            </a:br>
            <a:r>
              <a:rPr lang="en-US" dirty="0" smtClean="0"/>
              <a:t>at 60 mph…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…is </a:t>
            </a:r>
            <a:r>
              <a:rPr lang="en-US" dirty="0" smtClean="0"/>
              <a:t>about the same </a:t>
            </a:r>
            <a:br>
              <a:rPr lang="en-US" dirty="0" smtClean="0"/>
            </a:br>
            <a:r>
              <a:rPr lang="en-US" dirty="0" smtClean="0"/>
              <a:t>as one car going 120 mph </a:t>
            </a:r>
            <a:br>
              <a:rPr lang="en-US" dirty="0" smtClean="0"/>
            </a:br>
            <a:r>
              <a:rPr lang="en-US" dirty="0" smtClean="0"/>
              <a:t>hitting a parked car.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100" dirty="0" smtClean="0"/>
          </a:p>
          <a:p>
            <a:endParaRPr lang="en-US" dirty="0"/>
          </a:p>
          <a:p>
            <a:r>
              <a:rPr lang="en-US" dirty="0" smtClean="0"/>
              <a:t>But things get very different as we approach the speed of light…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head-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1972" y="544781"/>
            <a:ext cx="4354924" cy="2449645"/>
          </a:xfrm>
          <a:prstGeom prst="rect">
            <a:avLst/>
          </a:prstGeom>
        </p:spPr>
      </p:pic>
      <p:pic>
        <p:nvPicPr>
          <p:cNvPr id="8" name="parked ca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7874" y="3289392"/>
            <a:ext cx="4263119" cy="23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401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smtClean="0"/>
              <a:t>case </a:t>
            </a:r>
            <a:r>
              <a:rPr lang="en-US" dirty="0"/>
              <a:t>for </a:t>
            </a:r>
            <a:r>
              <a:rPr lang="en-US" dirty="0" smtClean="0"/>
              <a:t>colliding </a:t>
            </a:r>
            <a:r>
              <a:rPr lang="en-US" dirty="0"/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For </a:t>
            </a:r>
            <a:r>
              <a:rPr lang="en-US" sz="2000" dirty="0"/>
              <a:t>b</a:t>
            </a:r>
            <a:r>
              <a:rPr lang="en-US" sz="2000" dirty="0" smtClean="0"/>
              <a:t>eam hitting a stationary proton, the “center of mass</a:t>
            </a:r>
            <a:r>
              <a:rPr lang="en-US" sz="2000" dirty="0"/>
              <a:t> </a:t>
            </a:r>
            <a:r>
              <a:rPr lang="en-US" sz="2000" dirty="0" smtClean="0"/>
              <a:t>energy” (i.e. energy available to the reaction) is</a:t>
            </a:r>
            <a:endParaRPr lang="en-US" sz="2000" dirty="0"/>
          </a:p>
          <a:p>
            <a:pPr lvl="1"/>
            <a:endParaRPr lang="en-US" sz="17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9306613"/>
              </p:ext>
            </p:extLst>
          </p:nvPr>
        </p:nvGraphicFramePr>
        <p:xfrm>
          <a:off x="6172200" y="838200"/>
          <a:ext cx="2286000" cy="94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44" name="Equation" r:id="rId3" imgW="1384300" imgH="571500" progId="Equation.DSMT4">
                  <p:embed/>
                </p:oleObj>
              </mc:Choice>
              <mc:Fallback>
                <p:oleObj name="Equation" r:id="rId3" imgW="1384300" imgH="571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838200"/>
                        <a:ext cx="2286000" cy="9440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02352354"/>
              </p:ext>
            </p:extLst>
          </p:nvPr>
        </p:nvGraphicFramePr>
        <p:xfrm>
          <a:off x="6705600" y="2667000"/>
          <a:ext cx="15240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45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152400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096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6858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096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05800" y="2362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2362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553200" y="2438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467600" y="2438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8956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19800" y="6291263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E. Prebys: Particle Accelerators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248400"/>
            <a:ext cx="2286000" cy="457200"/>
          </a:xfrm>
        </p:spPr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22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0" y="198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198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8600" y="22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target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  <p:bldP spid="9" grpId="0"/>
      <p:bldP spid="19" grpId="0"/>
      <p:bldP spid="20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 smtClean="0"/>
              <a:t>) at INFN,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, Italy (1961)</a:t>
            </a:r>
          </a:p>
          <a:p>
            <a:pPr lvl="1"/>
            <a:r>
              <a:rPr lang="en-US" sz="1600" dirty="0" smtClean="0"/>
              <a:t>250 MeV 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x 250 MeV e</a:t>
            </a:r>
            <a:r>
              <a:rPr lang="en-US" sz="1600" baseline="30000" dirty="0" smtClean="0"/>
              <a:t>-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It’s easier to collide </a:t>
            </a:r>
            <a:r>
              <a:rPr lang="en-US" sz="2000" dirty="0" err="1" smtClean="0"/>
              <a:t>e+e</a:t>
            </a:r>
            <a:r>
              <a:rPr lang="en-US" sz="2000" dirty="0" smtClean="0"/>
              <a:t>-, because synchrotron radiation naturally “cools” the beam to smaller size.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6952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25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Summary: Evolution of the energy </a:t>
            </a:r>
            <a:r>
              <a:rPr lang="en-US" dirty="0"/>
              <a:t>f</a:t>
            </a:r>
            <a:r>
              <a:rPr lang="en-US" dirty="0" smtClean="0"/>
              <a:t>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~a factor of 10 every 15 years</a:t>
            </a:r>
            <a:endParaRPr lang="en-US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791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proton mass</a:t>
            </a:r>
          </a:p>
        </p:txBody>
      </p:sp>
    </p:spTree>
    <p:extLst>
      <p:ext uri="{BB962C8B-B14F-4D97-AF65-F5344CB8AC3E}">
        <p14:creationId xmlns:p14="http://schemas.microsoft.com/office/powerpoint/2010/main" val="20222934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</a:t>
            </a:r>
            <a:r>
              <a:rPr lang="en-US" smtClean="0"/>
              <a:t>Hadron Collider (LHC)</a:t>
            </a:r>
            <a:endParaRPr lang="en-US" dirty="0" smtClean="0"/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62072" y="193498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371114" cy="507274"/>
          </a:xfrm>
        </p:spPr>
        <p:txBody>
          <a:bodyPr/>
          <a:lstStyle/>
          <a:p>
            <a:r>
              <a:rPr lang="en-US" dirty="0" smtClean="0"/>
              <a:t>Units of energy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60371" cy="1905000"/>
          </a:xfrm>
        </p:spPr>
        <p:txBody>
          <a:bodyPr/>
          <a:lstStyle/>
          <a:p>
            <a:r>
              <a:rPr lang="en-US" sz="1800" dirty="0" smtClean="0"/>
              <a:t>Energy is (force)x(distance)</a:t>
            </a:r>
          </a:p>
          <a:p>
            <a:r>
              <a:rPr lang="en-US" sz="1800" dirty="0" smtClean="0"/>
              <a:t>For example, when you drop something, gravity “work” through the change in height to convert “potential energy” to “kinetic energy”.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4800"/>
            <a:ext cx="3937946" cy="27432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"/>
          <a:stretch/>
        </p:blipFill>
        <p:spPr>
          <a:xfrm>
            <a:off x="838200" y="2971800"/>
            <a:ext cx="3000568" cy="3553568"/>
          </a:xfrm>
        </p:spPr>
      </p:pic>
      <p:sp>
        <p:nvSpPr>
          <p:cNvPr id="28" name="Content Placeholder 16"/>
          <p:cNvSpPr txBox="1">
            <a:spLocks/>
          </p:cNvSpPr>
          <p:nvPr/>
        </p:nvSpPr>
        <p:spPr bwMode="auto">
          <a:xfrm>
            <a:off x="4343400" y="3200400"/>
            <a:ext cx="4495800" cy="32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18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In the same way, when we accelerate something in an electric field, electrical potential (“voltage”) is converted to kinetic energy.</a:t>
            </a:r>
          </a:p>
          <a:p>
            <a:r>
              <a:rPr lang="en-US" sz="1800" dirty="0" smtClean="0"/>
              <a:t>For this reason, a convenient unit of energy is the </a:t>
            </a:r>
            <a:br>
              <a:rPr lang="en-US" sz="1800" dirty="0" smtClean="0"/>
            </a:br>
            <a:r>
              <a:rPr lang="en-US" sz="1800" dirty="0" smtClean="0"/>
              <a:t>            </a:t>
            </a:r>
            <a:r>
              <a:rPr lang="en-US" sz="2000" dirty="0" smtClean="0"/>
              <a:t>“electron-volt (</a:t>
            </a:r>
            <a:r>
              <a:rPr lang="en-US" sz="2000" dirty="0" err="1" smtClean="0"/>
              <a:t>eV</a:t>
            </a:r>
            <a:r>
              <a:rPr lang="en-US" sz="2000" dirty="0" smtClean="0"/>
              <a:t>)”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which is the energy you get when you accelerate a charge of one electron (or proton) over a 1 Volt potential.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26266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Can’t make enough antiprotons for the LHC</a:t>
            </a:r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Each beam has only 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-10 </a:t>
            </a:r>
            <a:r>
              <a:rPr lang="en-US" sz="1600" dirty="0" smtClean="0">
                <a:solidFill>
                  <a:srgbClr val="FF0000"/>
                </a:solidFill>
              </a:rPr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27 km in circumference</a:t>
            </a:r>
          </a:p>
          <a:p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r>
              <a:rPr lang="en-US" sz="1600" dirty="0" smtClean="0"/>
              <a:t>2 “smaller” regions: ALICE and </a:t>
            </a:r>
            <a:r>
              <a:rPr lang="en-US" sz="1600" dirty="0" err="1" smtClean="0"/>
              <a:t>LHCb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235467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Research machines: just the tip of the iceberg</a:t>
            </a: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509000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20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</a:t>
            </a:r>
            <a:r>
              <a:rPr lang="en-US" dirty="0" err="1" smtClean="0"/>
              <a:t>Spallation</a:t>
            </a:r>
            <a:r>
              <a:rPr lang="en-US" dirty="0" smtClean="0"/>
              <a:t> Neutron Source </a:t>
            </a:r>
            <a:br>
              <a:rPr lang="en-US" dirty="0" smtClean="0"/>
            </a:br>
            <a:r>
              <a:rPr lang="en-US" dirty="0" smtClean="0"/>
              <a:t>(Oak Ridge, TN)</a:t>
            </a:r>
            <a:endParaRPr lang="en-US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Linac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loads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526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</a:t>
            </a:r>
            <a:r>
              <a:rPr lang="en-US" dirty="0" smtClean="0"/>
              <a:t>sources</a:t>
            </a:r>
            <a:r>
              <a:rPr lang="en-US" dirty="0"/>
              <a:t>: </a:t>
            </a:r>
            <a:r>
              <a:rPr lang="en-US" dirty="0" smtClean="0"/>
              <a:t>too many to count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Put circulating electron beam through an “undulator”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Many applications in biophysics,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New proposed machines will use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very short bunches to create coherent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8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uses of accelerators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 dirty="0" smtClean="0"/>
              <a:t>Radioisotope production</a:t>
            </a:r>
          </a:p>
          <a:p>
            <a:r>
              <a:rPr lang="en-US" sz="2000" dirty="0" smtClean="0"/>
              <a:t>Medical treatment</a:t>
            </a:r>
          </a:p>
          <a:p>
            <a:r>
              <a:rPr lang="en-US" sz="2000" dirty="0" smtClean="0"/>
              <a:t>Electron welding</a:t>
            </a:r>
          </a:p>
          <a:p>
            <a:r>
              <a:rPr lang="en-US" sz="2000" dirty="0" smtClean="0"/>
              <a:t>Food sterilization</a:t>
            </a:r>
          </a:p>
          <a:p>
            <a:r>
              <a:rPr lang="en-US" sz="2000" dirty="0" smtClean="0"/>
              <a:t>Catalyzed polymerization </a:t>
            </a:r>
          </a:p>
          <a:p>
            <a:r>
              <a:rPr lang="en-US" sz="2000" dirty="0" smtClean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15130" y="3017395"/>
            <a:ext cx="3404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lucite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964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2743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075386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22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487824" cy="841029"/>
          </a:xfrm>
        </p:spPr>
        <p:txBody>
          <a:bodyPr/>
          <a:lstStyle/>
          <a:p>
            <a:r>
              <a:rPr lang="en-US" dirty="0" smtClean="0"/>
              <a:t>The front end of any modern hadron accelerator looks something like this (Fermilab front end)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From here, particles go to a “</a:t>
            </a:r>
            <a:r>
              <a:rPr lang="en-US" dirty="0" err="1" smtClean="0"/>
              <a:t>Linac</a:t>
            </a:r>
            <a:r>
              <a:rPr lang="en-US" dirty="0" smtClean="0"/>
              <a:t>” (linear accelerator)</a:t>
            </a:r>
            <a:r>
              <a:rPr lang="mr-IN" dirty="0" smtClean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0"/>
            <a:ext cx="4974772" cy="3326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08447" y="3007481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1895" y="170845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735288" y="2347080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51286" y="2383366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1247" y="183666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02429" y="2516414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9252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 </a:t>
            </a:r>
            <a:r>
              <a:rPr lang="en-US" dirty="0"/>
              <a:t>p</a:t>
            </a:r>
            <a:r>
              <a:rPr lang="en-US" dirty="0" smtClean="0"/>
              <a:t>arameters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3937314"/>
          </a:xfrm>
        </p:spPr>
        <p:txBody>
          <a:bodyPr/>
          <a:lstStyle/>
          <a:p>
            <a:r>
              <a:rPr lang="en-US" dirty="0" smtClean="0"/>
              <a:t>Compare Fermilab LINAC (K=400 </a:t>
            </a:r>
            <a:r>
              <a:rPr lang="en-US" dirty="0"/>
              <a:t>M</a:t>
            </a:r>
            <a:r>
              <a:rPr lang="en-US" dirty="0" smtClean="0"/>
              <a:t>eV) to LHC (K=7000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0" y="54102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This would be the radius of curvature in a 1 T magnetic field 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the field in Tesla needed to give a 1 m radius of curvature.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15000" y="5105400"/>
            <a:ext cx="2286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76400"/>
            <a:ext cx="83619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87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basic trigonometry for small </a:t>
            </a:r>
            <a:r>
              <a:rPr lang="en-US" dirty="0"/>
              <a:t>a</a:t>
            </a:r>
            <a:r>
              <a:rPr lang="en-US" dirty="0" smtClean="0"/>
              <a:t>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681375"/>
          </a:xfrm>
        </p:spPr>
        <p:txBody>
          <a:bodyPr/>
          <a:lstStyle/>
          <a:p>
            <a:r>
              <a:rPr lang="en-US" dirty="0" smtClean="0"/>
              <a:t>The relationship between angle (in Radians) and the fundamental trigonometric functions 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very small angles 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&lt;&lt;1)</a:t>
            </a:r>
          </a:p>
          <a:p>
            <a:endParaRPr lang="en-US" dirty="0"/>
          </a:p>
          <a:p>
            <a:r>
              <a:rPr lang="en-US" dirty="0" smtClean="0"/>
              <a:t>This is known as the “paraxial approximation”, and it will be very important for 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3251200" cy="3251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221351"/>
              </p:ext>
            </p:extLst>
          </p:nvPr>
        </p:nvGraphicFramePr>
        <p:xfrm>
          <a:off x="5562600" y="2590800"/>
          <a:ext cx="16002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142" name="Equation" r:id="rId4" imgW="114300" imgH="127000" progId="Equation.DSMT4">
                  <p:embed/>
                </p:oleObj>
              </mc:Choice>
              <mc:Fallback>
                <p:oleObj name="Equation" r:id="rId4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2590800"/>
                        <a:ext cx="16002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168761"/>
              </p:ext>
            </p:extLst>
          </p:nvPr>
        </p:nvGraphicFramePr>
        <p:xfrm>
          <a:off x="6705600" y="1981200"/>
          <a:ext cx="1051681" cy="281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143" name="Equation" r:id="rId6" imgW="596900" imgH="1600200" progId="Equation.DSMT4">
                  <p:embed/>
                </p:oleObj>
              </mc:Choice>
              <mc:Fallback>
                <p:oleObj name="Equation" r:id="rId6" imgW="5969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600" y="1981200"/>
                        <a:ext cx="1051681" cy="281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400" y="1828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Hypotenuse (r)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95600" y="2133600"/>
            <a:ext cx="1600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993960"/>
              </p:ext>
            </p:extLst>
          </p:nvPr>
        </p:nvGraphicFramePr>
        <p:xfrm>
          <a:off x="2286000" y="5181600"/>
          <a:ext cx="4143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144" name="Equation" r:id="rId8" imgW="1841500" imgH="203200" progId="Equation.DSMT4">
                  <p:embed/>
                </p:oleObj>
              </mc:Choice>
              <mc:Fallback>
                <p:oleObj name="Equation" r:id="rId8" imgW="184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6000" y="5181600"/>
                        <a:ext cx="41433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24600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Arc length (s)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15000" y="1752600"/>
            <a:ext cx="6858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617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electron-volts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14400"/>
            <a:ext cx="8251825" cy="15195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eV</a:t>
            </a:r>
            <a:r>
              <a:rPr lang="en-US" dirty="0" smtClean="0"/>
              <a:t> is a </a:t>
            </a:r>
            <a:r>
              <a:rPr lang="en-US" i="1" dirty="0" smtClean="0"/>
              <a:t>really small</a:t>
            </a:r>
            <a:r>
              <a:rPr lang="en-US" dirty="0" smtClean="0"/>
              <a:t> unit of energy.</a:t>
            </a:r>
          </a:p>
          <a:p>
            <a:pPr lvl="1"/>
            <a:r>
              <a:rPr lang="en-US" dirty="0" smtClean="0"/>
              <a:t>1.6x10</a:t>
            </a:r>
            <a:r>
              <a:rPr lang="en-US" baseline="30000" dirty="0" smtClean="0"/>
              <a:t>-19 </a:t>
            </a:r>
            <a:r>
              <a:rPr lang="en-US" dirty="0" smtClean="0"/>
              <a:t>(=.00000000000000000016) Joules</a:t>
            </a:r>
            <a:r>
              <a:rPr lang="en-US" dirty="0"/>
              <a:t> </a:t>
            </a:r>
            <a:r>
              <a:rPr lang="en-US" dirty="0" smtClean="0"/>
              <a:t>- our usual </a:t>
            </a:r>
            <a:br>
              <a:rPr lang="en-US" dirty="0" smtClean="0"/>
            </a:br>
            <a:r>
              <a:rPr lang="en-US" dirty="0" smtClean="0"/>
              <a:t>unit of energy.</a:t>
            </a:r>
          </a:p>
          <a:p>
            <a:pPr lvl="1"/>
            <a:r>
              <a:rPr lang="en-US" dirty="0" smtClean="0"/>
              <a:t>A 1 kg weight dropped 1m would have 6x10</a:t>
            </a:r>
            <a:r>
              <a:rPr lang="en-US" baseline="30000" dirty="0" smtClean="0"/>
              <a:t>19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(60000000000000000000) </a:t>
            </a:r>
            <a:r>
              <a:rPr lang="en-US" dirty="0" err="1" smtClean="0"/>
              <a:t>eV</a:t>
            </a:r>
            <a:r>
              <a:rPr lang="en-US" dirty="0" smtClean="0"/>
              <a:t> of energy!</a:t>
            </a:r>
          </a:p>
          <a:p>
            <a:endParaRPr lang="en-US" dirty="0" smtClean="0"/>
          </a:p>
          <a:p>
            <a:r>
              <a:rPr lang="en-US" dirty="0" smtClean="0"/>
              <a:t>On the other hand, it’s a very useful unit when talking about individual particles</a:t>
            </a:r>
          </a:p>
          <a:p>
            <a:pPr lvl="1"/>
            <a:r>
              <a:rPr lang="en-US" dirty="0" smtClean="0"/>
              <a:t>If we accelerate a proton using an electrical potential, we know exactly what the energy is.</a:t>
            </a:r>
          </a:p>
          <a:p>
            <a:pPr lvl="1"/>
            <a:r>
              <a:rPr lang="en-US" dirty="0" smtClean="0"/>
              <a:t>It’s also useful when thinking about mass/energy equivalence</a:t>
            </a:r>
          </a:p>
          <a:p>
            <a:pPr lvl="2"/>
            <a:r>
              <a:rPr lang="en-US" dirty="0" smtClean="0"/>
              <a:t>Which leads us to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91400" y="228600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8331004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44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393245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45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147986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 lens approximation and magnetic “kick”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668775"/>
          </a:xfrm>
        </p:spPr>
        <p:txBody>
          <a:bodyPr/>
          <a:lstStyle/>
          <a:p>
            <a:r>
              <a:rPr lang="en-US" sz="2000" dirty="0" smtClean="0"/>
              <a:t>If the path length through a </a:t>
            </a:r>
            <a:br>
              <a:rPr lang="en-US" sz="2000" dirty="0" smtClean="0"/>
            </a:br>
            <a:r>
              <a:rPr lang="en-US" sz="2000" dirty="0" smtClean="0"/>
              <a:t>transverse magnetic field is short </a:t>
            </a:r>
            <a:br>
              <a:rPr lang="en-US" sz="2000" dirty="0" smtClean="0"/>
            </a:br>
            <a:r>
              <a:rPr lang="en-US" sz="2000" dirty="0" smtClean="0"/>
              <a:t>compared to the bend radius </a:t>
            </a:r>
            <a:br>
              <a:rPr lang="en-US" sz="2000" dirty="0" smtClean="0"/>
            </a:br>
            <a:r>
              <a:rPr lang="en-US" sz="2000" dirty="0" smtClean="0"/>
              <a:t>of the particle, then we can think of</a:t>
            </a:r>
            <a:br>
              <a:rPr lang="en-US" sz="2000" dirty="0" smtClean="0"/>
            </a:br>
            <a:r>
              <a:rPr lang="en-US" sz="2000" dirty="0" smtClean="0"/>
              <a:t>the particle receiving a transverse “kick”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and it will be bent through small angle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 this “thin lens approximation”, a </a:t>
            </a:r>
            <a:br>
              <a:rPr lang="en-US" sz="2000" dirty="0" smtClean="0"/>
            </a:br>
            <a:r>
              <a:rPr lang="en-US" sz="2000" dirty="0" smtClean="0"/>
              <a:t>dipole is the equivalent of a prism in </a:t>
            </a:r>
            <a:br>
              <a:rPr lang="en-US" sz="2000" dirty="0" smtClean="0"/>
            </a:br>
            <a:r>
              <a:rPr lang="en-US" sz="2000" dirty="0" smtClean="0"/>
              <a:t>classical optics.</a:t>
            </a:r>
            <a:endParaRPr lang="en-US" sz="180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4994455" y="1009485"/>
            <a:ext cx="3775255" cy="1382580"/>
            <a:chOff x="5410200" y="2514600"/>
            <a:chExt cx="3352800" cy="1201738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410200" y="2514600"/>
              <a:ext cx="3352800" cy="922338"/>
              <a:chOff x="5410200" y="2133600"/>
              <a:chExt cx="3352800" cy="922338"/>
            </a:xfrm>
          </p:grpSpPr>
          <p:sp>
            <p:nvSpPr>
              <p:cNvPr id="15" name="Rectangle 45"/>
              <p:cNvSpPr>
                <a:spLocks noChangeArrowheads="1"/>
              </p:cNvSpPr>
              <p:nvPr/>
            </p:nvSpPr>
            <p:spPr bwMode="auto">
              <a:xfrm>
                <a:off x="6705600" y="2133600"/>
                <a:ext cx="762000" cy="6858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5410200" y="2438400"/>
                <a:ext cx="3352800" cy="457200"/>
              </a:xfrm>
              <a:custGeom>
                <a:avLst/>
                <a:gdLst>
                  <a:gd name="T0" fmla="*/ 0 w 1776"/>
                  <a:gd name="T1" fmla="*/ 2147483647 h 680"/>
                  <a:gd name="T2" fmla="*/ 2147483647 w 1776"/>
                  <a:gd name="T3" fmla="*/ 2147483647 h 680"/>
                  <a:gd name="T4" fmla="*/ 2147483647 w 1776"/>
                  <a:gd name="T5" fmla="*/ 2147483647 h 680"/>
                  <a:gd name="T6" fmla="*/ 2147483647 w 1776"/>
                  <a:gd name="T7" fmla="*/ 2147483647 h 680"/>
                  <a:gd name="T8" fmla="*/ 2147483647 w 1776"/>
                  <a:gd name="T9" fmla="*/ 2147483647 h 680"/>
                  <a:gd name="T10" fmla="*/ 2147483647 w 1776"/>
                  <a:gd name="T11" fmla="*/ 2147483647 h 680"/>
                  <a:gd name="T12" fmla="*/ 2147483647 w 1776"/>
                  <a:gd name="T13" fmla="*/ 2147483647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6"/>
                  <a:gd name="T22" fmla="*/ 0 h 680"/>
                  <a:gd name="T23" fmla="*/ 1776 w 1776"/>
                  <a:gd name="T24" fmla="*/ 680 h 6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6" h="680">
                    <a:moveTo>
                      <a:pt x="0" y="8"/>
                    </a:moveTo>
                    <a:cubicBezTo>
                      <a:pt x="252" y="8"/>
                      <a:pt x="504" y="8"/>
                      <a:pt x="624" y="8"/>
                    </a:cubicBezTo>
                    <a:cubicBezTo>
                      <a:pt x="744" y="8"/>
                      <a:pt x="688" y="8"/>
                      <a:pt x="720" y="8"/>
                    </a:cubicBezTo>
                    <a:cubicBezTo>
                      <a:pt x="752" y="8"/>
                      <a:pt x="776" y="0"/>
                      <a:pt x="816" y="8"/>
                    </a:cubicBezTo>
                    <a:cubicBezTo>
                      <a:pt x="856" y="16"/>
                      <a:pt x="912" y="32"/>
                      <a:pt x="960" y="56"/>
                    </a:cubicBezTo>
                    <a:cubicBezTo>
                      <a:pt x="1008" y="80"/>
                      <a:pt x="968" y="48"/>
                      <a:pt x="1104" y="152"/>
                    </a:cubicBezTo>
                    <a:cubicBezTo>
                      <a:pt x="1240" y="256"/>
                      <a:pt x="1508" y="468"/>
                      <a:pt x="1776" y="6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>
                <a:off x="6400800" y="2438400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1"/>
              <p:cNvSpPr>
                <a:spLocks noChangeShapeType="1"/>
              </p:cNvSpPr>
              <p:nvPr/>
            </p:nvSpPr>
            <p:spPr bwMode="auto">
              <a:xfrm>
                <a:off x="6705600" y="2979738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52"/>
              <p:cNvSpPr>
                <a:spLocks noChangeShapeType="1"/>
              </p:cNvSpPr>
              <p:nvPr/>
            </p:nvSpPr>
            <p:spPr bwMode="auto">
              <a:xfrm>
                <a:off x="6705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3"/>
              <p:cNvSpPr>
                <a:spLocks noChangeShapeType="1"/>
              </p:cNvSpPr>
              <p:nvPr/>
            </p:nvSpPr>
            <p:spPr bwMode="auto">
              <a:xfrm>
                <a:off x="7467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Object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3363913"/>
              <a:ext cx="17621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Object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895600"/>
              <a:ext cx="2809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Object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638" y="28082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Object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588" y="2527300"/>
              <a:ext cx="2794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534543" y="3429000"/>
          <a:ext cx="28352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66" name="Equation" r:id="rId7" imgW="1066680" imgH="419040" progId="Equation.3">
                  <p:embed/>
                </p:oleObj>
              </mc:Choice>
              <mc:Fallback>
                <p:oleObj name="Equation" r:id="rId7" imgW="1066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543" y="3429000"/>
                        <a:ext cx="2835275" cy="11144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343414"/>
              </p:ext>
            </p:extLst>
          </p:nvPr>
        </p:nvGraphicFramePr>
        <p:xfrm>
          <a:off x="1693863" y="2524125"/>
          <a:ext cx="564038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67" name="Equation" r:id="rId9" imgW="2044700" imgH="203200" progId="Equation.DSMT4">
                  <p:embed/>
                </p:oleObj>
              </mc:Choice>
              <mc:Fallback>
                <p:oleObj name="Equation" r:id="rId9" imgW="20447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2524125"/>
                        <a:ext cx="5640387" cy="5603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/>
          <p:nvPr/>
        </p:nvGrpSpPr>
        <p:grpSpPr>
          <a:xfrm>
            <a:off x="5340100" y="4773175"/>
            <a:ext cx="3352800" cy="1092200"/>
            <a:chOff x="5340350" y="3795713"/>
            <a:chExt cx="3352800" cy="1092200"/>
          </a:xfrm>
        </p:grpSpPr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5340350" y="3795721"/>
              <a:ext cx="3352800" cy="1092192"/>
              <a:chOff x="5340350" y="3414721"/>
              <a:chExt cx="3352800" cy="1092192"/>
            </a:xfrm>
          </p:grpSpPr>
          <p:sp>
            <p:nvSpPr>
              <p:cNvPr id="26" name="Freeform 63"/>
              <p:cNvSpPr>
                <a:spLocks/>
              </p:cNvSpPr>
              <p:nvPr/>
            </p:nvSpPr>
            <p:spPr bwMode="auto">
              <a:xfrm>
                <a:off x="5340350" y="4030663"/>
                <a:ext cx="3352800" cy="476250"/>
              </a:xfrm>
              <a:custGeom>
                <a:avLst/>
                <a:gdLst>
                  <a:gd name="T0" fmla="*/ 0 w 2112"/>
                  <a:gd name="T1" fmla="*/ 2147483647 h 300"/>
                  <a:gd name="T2" fmla="*/ 2147483647 w 2112"/>
                  <a:gd name="T3" fmla="*/ 2147483647 h 300"/>
                  <a:gd name="T4" fmla="*/ 2147483647 w 2112"/>
                  <a:gd name="T5" fmla="*/ 2147483647 h 300"/>
                  <a:gd name="T6" fmla="*/ 2147483647 w 2112"/>
                  <a:gd name="T7" fmla="*/ 2147483647 h 300"/>
                  <a:gd name="T8" fmla="*/ 2147483647 w 2112"/>
                  <a:gd name="T9" fmla="*/ 2147483647 h 300"/>
                  <a:gd name="T10" fmla="*/ 2147483647 w 2112"/>
                  <a:gd name="T11" fmla="*/ 2147483647 h 300"/>
                  <a:gd name="T12" fmla="*/ 2147483647 w 2112"/>
                  <a:gd name="T13" fmla="*/ 2147483647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300"/>
                  <a:gd name="T23" fmla="*/ 2112 w 211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300">
                    <a:moveTo>
                      <a:pt x="0" y="15"/>
                    </a:moveTo>
                    <a:cubicBezTo>
                      <a:pt x="300" y="15"/>
                      <a:pt x="599" y="15"/>
                      <a:pt x="742" y="15"/>
                    </a:cubicBezTo>
                    <a:cubicBezTo>
                      <a:pt x="885" y="15"/>
                      <a:pt x="806" y="17"/>
                      <a:pt x="856" y="15"/>
                    </a:cubicBezTo>
                    <a:cubicBezTo>
                      <a:pt x="906" y="13"/>
                      <a:pt x="995" y="0"/>
                      <a:pt x="1043" y="3"/>
                    </a:cubicBezTo>
                    <a:cubicBezTo>
                      <a:pt x="1091" y="6"/>
                      <a:pt x="1097" y="24"/>
                      <a:pt x="1142" y="36"/>
                    </a:cubicBezTo>
                    <a:cubicBezTo>
                      <a:pt x="1187" y="48"/>
                      <a:pt x="1151" y="32"/>
                      <a:pt x="1313" y="76"/>
                    </a:cubicBezTo>
                    <a:cubicBezTo>
                      <a:pt x="1475" y="120"/>
                      <a:pt x="1793" y="210"/>
                      <a:pt x="2112" y="3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5"/>
              <p:cNvSpPr>
                <a:spLocks noChangeShapeType="1"/>
              </p:cNvSpPr>
              <p:nvPr/>
            </p:nvSpPr>
            <p:spPr bwMode="auto">
              <a:xfrm>
                <a:off x="6330950" y="4049713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 flipV="1">
                <a:off x="6858000" y="3414721"/>
                <a:ext cx="363538" cy="1052510"/>
                <a:chOff x="4206" y="2239"/>
                <a:chExt cx="283" cy="728"/>
              </a:xfrm>
            </p:grpSpPr>
            <p:sp>
              <p:nvSpPr>
                <p:cNvPr id="29" name="Line 70"/>
                <p:cNvSpPr>
                  <a:spLocks noChangeShapeType="1"/>
                </p:cNvSpPr>
                <p:nvPr/>
              </p:nvSpPr>
              <p:spPr bwMode="auto">
                <a:xfrm>
                  <a:off x="4217" y="2250"/>
                  <a:ext cx="141" cy="706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358" y="2250"/>
                  <a:ext cx="131" cy="717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72"/>
                <p:cNvSpPr>
                  <a:spLocks noChangeShapeType="1"/>
                </p:cNvSpPr>
                <p:nvPr/>
              </p:nvSpPr>
              <p:spPr bwMode="auto">
                <a:xfrm>
                  <a:off x="4206" y="223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5" name="Object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788" y="4419600"/>
              <a:ext cx="44291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39624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“paraxial approximation”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029200" y="3962400"/>
            <a:ext cx="3048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686800" y="13716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558833"/>
              </p:ext>
            </p:extLst>
          </p:nvPr>
        </p:nvGraphicFramePr>
        <p:xfrm>
          <a:off x="8686800" y="1255174"/>
          <a:ext cx="421226" cy="42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68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86800" y="1255174"/>
                        <a:ext cx="421226" cy="421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0012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Strong focusing: quadrupole magnets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333885" cy="1027784"/>
          </a:xfrm>
        </p:spPr>
        <p:txBody>
          <a:bodyPr/>
          <a:lstStyle/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kick</a:t>
            </a:r>
            <a:br>
              <a:rPr lang="en-US" sz="2000" dirty="0" smtClean="0"/>
            </a:b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59130" y="9521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497130" y="17141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818" y="16903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263290" y="4465935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24400" y="10668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62400" y="18288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876800" y="16764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05400" y="15240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57800" y="13716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572000" y="18288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43400" y="18288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191000" y="18288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62400" y="11430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345" y="19086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085597"/>
              </p:ext>
            </p:extLst>
          </p:nvPr>
        </p:nvGraphicFramePr>
        <p:xfrm>
          <a:off x="911225" y="4640263"/>
          <a:ext cx="256381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6" name="Equation" r:id="rId6" imgW="1384300" imgH="431800" progId="Equation.DSMT4">
                  <p:embed/>
                </p:oleObj>
              </mc:Choice>
              <mc:Fallback>
                <p:oleObj name="Equation" r:id="rId6" imgW="1384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4640263"/>
                        <a:ext cx="2563813" cy="80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ight Arrow 87"/>
          <p:cNvSpPr/>
          <p:nvPr/>
        </p:nvSpPr>
        <p:spPr>
          <a:xfrm>
            <a:off x="3962400" y="4800600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90405"/>
              </p:ext>
            </p:extLst>
          </p:nvPr>
        </p:nvGraphicFramePr>
        <p:xfrm>
          <a:off x="6889407" y="5669632"/>
          <a:ext cx="197326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7" name="Equation" r:id="rId8" imgW="969120" imgH="383760" progId="">
                  <p:embed/>
                </p:oleObj>
              </mc:Choice>
              <mc:Fallback>
                <p:oleObj name="Equation" r:id="rId8" imgW="96912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407" y="5669632"/>
                        <a:ext cx="1973263" cy="795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54690" y="6155755"/>
            <a:ext cx="50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*or linear term in a gradient magnet</a:t>
            </a:r>
            <a:endParaRPr lang="en-US" sz="2000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12636" y="1558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41236" y="14065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793636" y="12541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07836" y="17113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879236" y="17113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26836" y="17113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498236" y="10255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574368"/>
              </p:ext>
            </p:extLst>
          </p:nvPr>
        </p:nvGraphicFramePr>
        <p:xfrm>
          <a:off x="4800600" y="838200"/>
          <a:ext cx="2159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8" name="Equation" r:id="rId10" imgW="190500" imgH="228600" progId="Equation.DSMT4">
                  <p:embed/>
                </p:oleObj>
              </mc:Choice>
              <mc:Fallback>
                <p:oleObj name="Equation" r:id="rId10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38200"/>
                        <a:ext cx="2159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980432"/>
              </p:ext>
            </p:extLst>
          </p:nvPr>
        </p:nvGraphicFramePr>
        <p:xfrm>
          <a:off x="7391400" y="838200"/>
          <a:ext cx="2174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9" name="Equation" r:id="rId12" imgW="190500" imgH="203200" progId="Equation.DSMT4">
                  <p:embed/>
                </p:oleObj>
              </mc:Choice>
              <mc:Fallback>
                <p:oleObj name="Equation" r:id="rId12" imgW="190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838200"/>
                        <a:ext cx="217487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1" y="5556953"/>
            <a:ext cx="25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with focal length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6397273" y="5880119"/>
            <a:ext cx="403189" cy="800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56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438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2672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700671"/>
              </p:ext>
            </p:extLst>
          </p:nvPr>
        </p:nvGraphicFramePr>
        <p:xfrm>
          <a:off x="7010400" y="4020127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0" name="Equation" r:id="rId14" imgW="127800" imgH="191880" progId="Equation.DSMT4">
                  <p:embed/>
                </p:oleObj>
              </mc:Choice>
              <mc:Fallback>
                <p:oleObj name="Equation" r:id="rId14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20127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565022"/>
              </p:ext>
            </p:extLst>
          </p:nvPr>
        </p:nvGraphicFramePr>
        <p:xfrm>
          <a:off x="5194300" y="3505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1" name="Equation" r:id="rId16" imgW="114300" imgH="165100" progId="Equation.DSMT4">
                  <p:embed/>
                </p:oleObj>
              </mc:Choice>
              <mc:Fallback>
                <p:oleObj name="Equation" r:id="rId1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94300" y="3505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12022"/>
              </p:ext>
            </p:extLst>
          </p:nvPr>
        </p:nvGraphicFramePr>
        <p:xfrm>
          <a:off x="4191000" y="2590800"/>
          <a:ext cx="114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2" name="Equation" r:id="rId18" imgW="571500" imgH="228600" progId="Equation.DSMT4">
                  <p:embed/>
                </p:oleObj>
              </mc:Choice>
              <mc:Fallback>
                <p:oleObj name="Equation" r:id="rId18" imgW="571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91000" y="2590800"/>
                        <a:ext cx="114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259446"/>
              </p:ext>
            </p:extLst>
          </p:nvPr>
        </p:nvGraphicFramePr>
        <p:xfrm>
          <a:off x="6705600" y="2590800"/>
          <a:ext cx="1143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3" name="Equation" r:id="rId20" imgW="571500" imgH="203200" progId="Equation.DSMT4">
                  <p:embed/>
                </p:oleObj>
              </mc:Choice>
              <mc:Fallback>
                <p:oleObj name="Equation" r:id="rId20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5600" y="2590800"/>
                        <a:ext cx="1143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973182"/>
              </p:ext>
            </p:extLst>
          </p:nvPr>
        </p:nvGraphicFramePr>
        <p:xfrm>
          <a:off x="5029200" y="3124200"/>
          <a:ext cx="1833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4" name="Equation" r:id="rId22" imgW="977900" imgH="203200" progId="Equation.DSMT4">
                  <p:embed/>
                </p:oleObj>
              </mc:Choice>
              <mc:Fallback>
                <p:oleObj name="Equation" r:id="rId22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029200" y="3124200"/>
                        <a:ext cx="183356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3842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8" grpId="0" animBg="1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Some important early synchrotrons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Berkeley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1954 (weak focusing)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6.2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895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486274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00" y="4800600"/>
            <a:ext cx="381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33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charm quark, CP violation,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26360376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46605" y="508041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4513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Extraction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169510"/>
          </a:xfrm>
        </p:spPr>
        <p:txBody>
          <a:bodyPr/>
          <a:lstStyle/>
          <a:p>
            <a:r>
              <a:rPr lang="en-US" sz="2000" dirty="0" smtClean="0"/>
              <a:t>We typically would like to extract (or inject) beam by switching a magnetic field on between two bunches </a:t>
            </a:r>
            <a:r>
              <a:rPr lang="en-US" sz="2000" smtClean="0"/>
              <a:t>(order ~10-100 ns)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Unfortunately, getting the required field in such a short time would result in prohibitively high inductive voltages, so we usually do it in two steps: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07895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3536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4688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27377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6990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87950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9475" y="538765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690155" y="565649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46605" y="508041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189421" y="458115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fast, weak “kicker”</a:t>
              </a:r>
              <a:endParaRPr lang="en-US" sz="20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01695" y="561808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slower (or DC) extraction magnet with zero field on beam path.</a:t>
              </a:r>
              <a:endParaRPr lang="en-US" sz="2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46605" y="527244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3536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81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</a:t>
            </a:r>
            <a:r>
              <a:rPr lang="en-US" dirty="0" smtClean="0"/>
              <a:t>other important accelerators </a:t>
            </a:r>
            <a:r>
              <a:rPr lang="en-US" dirty="0"/>
              <a:t>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762000"/>
            <a:ext cx="2971800" cy="29130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19500" y="723900"/>
            <a:ext cx="5257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LEP (at CERN):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chemeClr val="accent2"/>
                </a:solidFill>
              </a:rPr>
              <a:t> 27 km in circumference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Primarily at 2E=M</a:t>
            </a:r>
            <a:r>
              <a:rPr lang="en-US" sz="2000" baseline="-25000" dirty="0">
                <a:solidFill>
                  <a:schemeClr val="accent2"/>
                </a:solidFill>
              </a:rPr>
              <a:t>Z</a:t>
            </a:r>
            <a:r>
              <a:rPr lang="en-US" sz="2000" dirty="0">
                <a:solidFill>
                  <a:schemeClr val="accent2"/>
                </a:solidFill>
              </a:rPr>
              <a:t> (90 </a:t>
            </a:r>
            <a:r>
              <a:rPr lang="en-US" sz="2000" dirty="0" err="1">
                <a:solidFill>
                  <a:schemeClr val="accent2"/>
                </a:solidFill>
              </a:rPr>
              <a:t>GeV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Pushed to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=200GeV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L = 2E31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- </a:t>
            </a:r>
            <a:r>
              <a:rPr lang="en-US" sz="2000" b="1" dirty="0">
                <a:solidFill>
                  <a:srgbClr val="CC0000"/>
                </a:solidFill>
              </a:rPr>
              <a:t>Highest energy </a:t>
            </a:r>
            <a:r>
              <a:rPr lang="en-US" sz="2000" b="1" i="1" dirty="0">
                <a:solidFill>
                  <a:srgbClr val="CC0000"/>
                </a:solidFill>
              </a:rPr>
              <a:t>circular</a:t>
            </a:r>
            <a:r>
              <a:rPr lang="en-US" sz="2000" b="1" dirty="0">
                <a:solidFill>
                  <a:srgbClr val="CC0000"/>
                </a:solidFill>
              </a:rPr>
              <a:t>  </a:t>
            </a:r>
            <a:r>
              <a:rPr lang="en-US" sz="2000" b="1" dirty="0" err="1">
                <a:solidFill>
                  <a:srgbClr val="CC0000"/>
                </a:solidFill>
              </a:rPr>
              <a:t>e+e</a:t>
            </a:r>
            <a:r>
              <a:rPr lang="en-US" sz="2000" b="1" dirty="0">
                <a:solidFill>
                  <a:srgbClr val="CC0000"/>
                </a:solidFill>
              </a:rPr>
              <a:t>- collider that will ever be built.</a:t>
            </a:r>
            <a:br>
              <a:rPr lang="en-US" sz="2000" b="1" dirty="0">
                <a:solidFill>
                  <a:srgbClr val="CC0000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4076700"/>
            <a:ext cx="3581400" cy="227965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5143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SLC (at SLAC):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 km long LINAC accelerated electrons AND positrons on opposite phases.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polarized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3E30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Proof of principle for linear collider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17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B-Factories</a:t>
            </a:r>
            <a:endParaRPr lang="en-US" dirty="0"/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2057400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8763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- B-Factories collide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 at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 = M</a:t>
            </a:r>
            <a:r>
              <a:rPr lang="en-US" sz="2000" dirty="0" smtClean="0">
                <a:solidFill>
                  <a:schemeClr val="accent2"/>
                </a:solidFill>
              </a:rPr>
              <a:t>(</a:t>
            </a:r>
            <a:r>
              <a:rPr lang="en-US" sz="2000" smtClean="0">
                <a:solidFill>
                  <a:schemeClr val="accent2"/>
                </a:solidFill>
                <a:sym typeface="Symbol" pitchFamily="18" charset="2"/>
              </a:rPr>
              <a:t>ϒ(</a:t>
            </a: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4S)).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38300" y="22098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KEKB (Belle Experiment):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KEK (Japan)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- 8GeV e- x 3.5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3733800"/>
            <a:ext cx="3581400" cy="2668588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762500" y="2476500"/>
            <a:ext cx="952500" cy="2667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PEP-II (</a:t>
            </a:r>
            <a:r>
              <a:rPr lang="en-US" sz="2000" dirty="0" err="1">
                <a:solidFill>
                  <a:srgbClr val="009900"/>
                </a:solidFill>
              </a:rPr>
              <a:t>BaBar</a:t>
            </a:r>
            <a:r>
              <a:rPr lang="en-US" sz="2000" dirty="0">
                <a:solidFill>
                  <a:srgbClr val="009900"/>
                </a:solidFill>
              </a:rPr>
              <a:t> Experiment)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SLAC (USA)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- 9GeV e- x 3.1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1676400" y="5410200"/>
            <a:ext cx="3009900" cy="6096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14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Relativistic </a:t>
            </a:r>
            <a:r>
              <a:rPr lang="en-US" sz="2400" dirty="0"/>
              <a:t>Heavy Ion </a:t>
            </a:r>
            <a:r>
              <a:rPr lang="en-US" sz="2400" dirty="0" smtClean="0"/>
              <a:t>Collider (RHIC)</a:t>
            </a:r>
            <a:endParaRPr lang="en-US" sz="2400" baseline="30000" dirty="0"/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" y="1638300"/>
            <a:ext cx="5334000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Located at Brookhaven: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Can collide protons (at 28.1 GeV) and many types of ions up to Gold (at 11 GeV/amu).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Luminosity: 2E26 for Gold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237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7772400" cy="1738312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Locate at Jefferson Laboratory, Newport News, VA</a:t>
            </a:r>
          </a:p>
          <a:p>
            <a:r>
              <a:rPr lang="en-US" smtClean="0"/>
              <a:t>6GeV e- at 200 uA continuous current</a:t>
            </a:r>
          </a:p>
          <a:p>
            <a:r>
              <a:rPr lang="en-US" smtClean="0"/>
              <a:t>Nuclear physics, precision spectroscopy, etc</a:t>
            </a:r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723900"/>
            <a:ext cx="5440363" cy="4305300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666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855" y="12617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481151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1562113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1608151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34316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305063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161291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1973276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1751026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1751026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439260" y="779946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900568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2724163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426358" y="3234909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83" y="3506372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908309" y="3891691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6566345" y="4636275"/>
            <a:ext cx="1985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88316" y="2453987"/>
            <a:ext cx="151478" cy="279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547240" y="4345003"/>
            <a:ext cx="373791" cy="9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127764" y="4228495"/>
            <a:ext cx="477738" cy="7340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4341711" y="4835279"/>
            <a:ext cx="1985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crossing rate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485737" y="4322642"/>
            <a:ext cx="371946" cy="4417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3533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the LHC*…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7" name="Large Hadron R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762000"/>
            <a:ext cx="67056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6096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*Kate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McAlpine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(http://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www.youtube.com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/user/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alpinekat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15377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and energy in special </a:t>
            </a:r>
            <a:r>
              <a:rPr lang="en-US" dirty="0"/>
              <a:t>r</a:t>
            </a:r>
            <a:r>
              <a:rPr lang="en-US" dirty="0" smtClean="0"/>
              <a:t>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51825" cy="5553075"/>
          </a:xfrm>
        </p:spPr>
        <p:txBody>
          <a:bodyPr/>
          <a:lstStyle/>
          <a:p>
            <a:r>
              <a:rPr lang="en-US" dirty="0" smtClean="0"/>
              <a:t>Classically: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Relativistically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56300"/>
              </p:ext>
            </p:extLst>
          </p:nvPr>
        </p:nvGraphicFramePr>
        <p:xfrm>
          <a:off x="2709863" y="685800"/>
          <a:ext cx="3870325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61" name="Equation" r:id="rId3" imgW="2235200" imgH="1028700" progId="Equation.DSMT4">
                  <p:embed/>
                </p:oleObj>
              </mc:Choice>
              <mc:Fallback>
                <p:oleObj name="Equation" r:id="rId3" imgW="2235200" imgH="1028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9863" y="685800"/>
                        <a:ext cx="3870325" cy="178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77398"/>
              </p:ext>
            </p:extLst>
          </p:nvPr>
        </p:nvGraphicFramePr>
        <p:xfrm>
          <a:off x="457200" y="3276600"/>
          <a:ext cx="6062662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62" name="Equation" r:id="rId5" imgW="3429000" imgH="1638300" progId="Equation.DSMT4">
                  <p:embed/>
                </p:oleObj>
              </mc:Choice>
              <mc:Fallback>
                <p:oleObj name="Equation" r:id="rId5" imgW="3429000" imgH="163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3276600"/>
                        <a:ext cx="6062662" cy="289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885" y="4876800"/>
            <a:ext cx="2729163" cy="11652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00" y="3276600"/>
            <a:ext cx="27432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38600" y="2743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This is new!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429000" y="3048000"/>
            <a:ext cx="609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4085" y="6019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Visualizing the relationship</a:t>
            </a:r>
          </a:p>
        </p:txBody>
      </p:sp>
      <p:sp>
        <p:nvSpPr>
          <p:cNvPr id="10" name="Freeform 9"/>
          <p:cNvSpPr/>
          <p:nvPr/>
        </p:nvSpPr>
        <p:spPr>
          <a:xfrm>
            <a:off x="3100224" y="1511462"/>
            <a:ext cx="4120237" cy="3169159"/>
          </a:xfrm>
          <a:custGeom>
            <a:avLst/>
            <a:gdLst>
              <a:gd name="connsiteX0" fmla="*/ 0 w 1358316"/>
              <a:gd name="connsiteY0" fmla="*/ 3222354 h 3222354"/>
              <a:gd name="connsiteX1" fmla="*/ 1122993 w 1358316"/>
              <a:gd name="connsiteY1" fmla="*/ 2382653 h 3222354"/>
              <a:gd name="connsiteX2" fmla="*/ 1343394 w 1358316"/>
              <a:gd name="connsiteY2" fmla="*/ 850198 h 3222354"/>
              <a:gd name="connsiteX3" fmla="*/ 871107 w 1358316"/>
              <a:gd name="connsiteY3" fmla="*/ 0 h 3222354"/>
              <a:gd name="connsiteX0" fmla="*/ 0 w 4120237"/>
              <a:gd name="connsiteY0" fmla="*/ 3169159 h 3169159"/>
              <a:gd name="connsiteX1" fmla="*/ 3742689 w 4120237"/>
              <a:gd name="connsiteY1" fmla="*/ 2382653 h 3169159"/>
              <a:gd name="connsiteX2" fmla="*/ 3963090 w 4120237"/>
              <a:gd name="connsiteY2" fmla="*/ 850198 h 3169159"/>
              <a:gd name="connsiteX3" fmla="*/ 3490803 w 4120237"/>
              <a:gd name="connsiteY3" fmla="*/ 0 h 316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0237" h="3169159">
                <a:moveTo>
                  <a:pt x="0" y="3169159"/>
                </a:moveTo>
                <a:cubicBezTo>
                  <a:pt x="449547" y="2946988"/>
                  <a:pt x="3082174" y="2769147"/>
                  <a:pt x="3742689" y="2382653"/>
                </a:cubicBezTo>
                <a:cubicBezTo>
                  <a:pt x="4403204" y="1996160"/>
                  <a:pt x="4005071" y="1247307"/>
                  <a:pt x="3963090" y="850198"/>
                </a:cubicBezTo>
                <a:cubicBezTo>
                  <a:pt x="3921109" y="453089"/>
                  <a:pt x="3490803" y="0"/>
                  <a:pt x="3490803" y="0"/>
                </a:cubicBezTo>
              </a:path>
            </a:pathLst>
          </a:cu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39000" y="22860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Always right if you write it this way</a:t>
            </a:r>
          </a:p>
        </p:txBody>
      </p:sp>
    </p:spTree>
    <p:extLst>
      <p:ext uri="{BB962C8B-B14F-4D97-AF65-F5344CB8AC3E}">
        <p14:creationId xmlns:p14="http://schemas.microsoft.com/office/powerpoint/2010/main" val="25871673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 animBg="1"/>
      <p:bldP spid="18" grpId="0"/>
      <p:bldP spid="9" grpId="0"/>
      <p:bldP spid="10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“Compact” (ha </a:t>
            </a:r>
            <a:r>
              <a:rPr lang="en-US" dirty="0" err="1" smtClean="0"/>
              <a:t>ha</a:t>
            </a:r>
            <a:r>
              <a:rPr lang="en-US" dirty="0" smtClean="0"/>
              <a:t>) Linear Collider (CLIC)?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 smtClean="0"/>
              <a:t>Use low energy, high current electron beams to drive high energy accelerating structures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Up to 1.5 x 1.5 TeV,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62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300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 (~7 x LHC)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38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paths to the energy </a:t>
            </a:r>
            <a:r>
              <a:rPr lang="en-US" dirty="0"/>
              <a:t>f</a:t>
            </a:r>
            <a:r>
              <a:rPr lang="en-US" dirty="0" smtClean="0"/>
              <a:t>rontier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Leptons vs. Hadrons revisited</a:t>
            </a:r>
          </a:p>
          <a:p>
            <a:pPr lvl="1"/>
            <a:r>
              <a:rPr lang="en-US" dirty="0" smtClean="0"/>
              <a:t>Because 100% of the beam energy is available  </a:t>
            </a:r>
            <a:br>
              <a:rPr lang="en-US" dirty="0" smtClean="0"/>
            </a:br>
            <a:r>
              <a:rPr lang="en-US" dirty="0" smtClean="0"/>
              <a:t>to the reaction, a lepton collider is </a:t>
            </a:r>
            <a:br>
              <a:rPr lang="en-US" dirty="0" smtClean="0"/>
            </a:br>
            <a:r>
              <a:rPr lang="en-US" dirty="0" smtClean="0"/>
              <a:t>competitive with a hadron collider of ~5-10 </a:t>
            </a:r>
            <a:br>
              <a:rPr lang="en-US" dirty="0" smtClean="0"/>
            </a:br>
            <a:r>
              <a:rPr lang="en-US" dirty="0" smtClean="0"/>
              <a:t>times the beam energy (depending on the </a:t>
            </a:r>
            <a:br>
              <a:rPr lang="en-US" dirty="0" smtClean="0"/>
            </a:br>
            <a:r>
              <a:rPr lang="en-US" dirty="0" smtClean="0"/>
              <a:t>physics).</a:t>
            </a:r>
          </a:p>
          <a:p>
            <a:pPr lvl="1"/>
            <a:r>
              <a:rPr lang="en-US" dirty="0" smtClean="0"/>
              <a:t>A lepton collider of &gt;1 TeV/beam could compete with the discovery potential of the LHC</a:t>
            </a:r>
          </a:p>
          <a:p>
            <a:pPr lvl="2"/>
            <a:r>
              <a:rPr lang="en-US" dirty="0" smtClean="0"/>
              <a:t>A lower energy lepton collider could be very useful for precision tests, but I’m talking about direct </a:t>
            </a:r>
            <a:r>
              <a:rPr lang="en-US" i="1" dirty="0" smtClean="0"/>
              <a:t>energy frontier </a:t>
            </a:r>
            <a:r>
              <a:rPr lang="en-US" dirty="0" smtClean="0"/>
              <a:t>discoveries.</a:t>
            </a:r>
          </a:p>
          <a:p>
            <a:pPr lvl="1"/>
            <a:r>
              <a:rPr lang="en-US" dirty="0" smtClean="0"/>
              <a:t>Unfortunately, building such a collider is VERY, VERY hard</a:t>
            </a:r>
          </a:p>
          <a:p>
            <a:pPr lvl="2"/>
            <a:r>
              <a:rPr lang="en-US" dirty="0" smtClean="0"/>
              <a:t>Eventually,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will radiate away all of their energy each turn</a:t>
            </a:r>
          </a:p>
          <a:p>
            <a:pPr lvl="3"/>
            <a:r>
              <a:rPr lang="en-US" dirty="0" smtClean="0"/>
              <a:t>LEP reached 100 </a:t>
            </a:r>
            <a:r>
              <a:rPr lang="en-US" dirty="0" err="1" smtClean="0"/>
              <a:t>GeV</a:t>
            </a:r>
            <a:r>
              <a:rPr lang="en-US" dirty="0" smtClean="0"/>
              <a:t>/beam with a 27 km </a:t>
            </a:r>
            <a:r>
              <a:rPr lang="en-US" dirty="0" err="1" smtClean="0"/>
              <a:t>circuference</a:t>
            </a:r>
            <a:r>
              <a:rPr lang="en-US" dirty="0" smtClean="0"/>
              <a:t> synchrotron!</a:t>
            </a:r>
          </a:p>
          <a:p>
            <a:pPr lvl="2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Next discovery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870" y="1470345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799490" y="202980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4320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Linear Collider (ILC)</a:t>
            </a:r>
            <a:endParaRPr lang="en-US" dirty="0"/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 dirty="0" smtClean="0"/>
              <a:t>LEP was the limit of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Next step must be linear collider</a:t>
            </a:r>
          </a:p>
          <a:p>
            <a:pPr lvl="1"/>
            <a:r>
              <a:rPr lang="en-US" dirty="0" smtClean="0"/>
              <a:t>Proposed ILC 30 km long, 250 x 250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(NOT energy frontier)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000" dirty="0" smtClean="0"/>
              <a:t>We don’t yet know whether that’s high enough energy to be interesting</a:t>
            </a:r>
          </a:p>
          <a:p>
            <a:pPr lvl="1"/>
            <a:r>
              <a:rPr lang="en-US" sz="1800" dirty="0" smtClean="0"/>
              <a:t>Need to wait for LHC results</a:t>
            </a:r>
          </a:p>
          <a:p>
            <a:pPr lvl="1"/>
            <a:r>
              <a:rPr lang="en-US" sz="1800" dirty="0" smtClean="0"/>
              <a:t>What if we need more?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01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 smtClean="0"/>
              <a:t>Muons are pointlike, like electrons, but because they’re heavier, synchrotron radiation is much less of a problem.</a:t>
            </a:r>
          </a:p>
          <a:p>
            <a:r>
              <a:rPr lang="en-US" smtClean="0"/>
              <a:t>Unfortunately, muons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504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27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660120"/>
              </p:ext>
            </p:extLst>
          </p:nvPr>
        </p:nvGraphicFramePr>
        <p:xfrm>
          <a:off x="609600" y="4038600"/>
          <a:ext cx="8338207" cy="2385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/>
                <a:gridCol w="2057400"/>
                <a:gridCol w="1524000"/>
                <a:gridCol w="2067035"/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Example</a:t>
                      </a:r>
                      <a:endParaRPr lang="en-US" sz="14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Velocity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Velocity/</a:t>
                      </a:r>
                    </a:p>
                    <a:p>
                      <a:r>
                        <a:rPr lang="en-US" sz="1400" b="1" dirty="0" smtClean="0"/>
                        <a:t>Speed</a:t>
                      </a:r>
                      <a:r>
                        <a:rPr lang="en-US" sz="1400" b="1" baseline="0" dirty="0" smtClean="0"/>
                        <a:t> of light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Kinetic Energy/</a:t>
                      </a:r>
                      <a:r>
                        <a:rPr lang="en-US" sz="1400" b="1" i="1" dirty="0" smtClean="0"/>
                        <a:t>(mc</a:t>
                      </a:r>
                      <a:r>
                        <a:rPr lang="en-US" sz="1400" b="1" i="1" baseline="30000" dirty="0" smtClean="0"/>
                        <a:t>2</a:t>
                      </a:r>
                      <a:r>
                        <a:rPr lang="en-US" sz="1400" b="1" i="1" baseline="0" dirty="0" smtClean="0"/>
                        <a:t>)</a:t>
                      </a:r>
                      <a:endParaRPr lang="en-US" sz="14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r>
                        <a:rPr lang="en-US" sz="1400" baseline="0" dirty="0" smtClean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people)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24,791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Fermilab</a:t>
                      </a:r>
                      <a:r>
                        <a:rPr lang="en-US" sz="1400" baseline="0" dirty="0" smtClean="0"/>
                        <a:t> LINAC (K=400 MeV)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214,000,000</a:t>
                      </a:r>
                      <a:r>
                        <a:rPr lang="en-US" sz="1400" baseline="0" dirty="0" smtClean="0"/>
                        <a:t>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.71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.43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Kinetic energy</a:t>
            </a:r>
            <a:endParaRPr lang="en-US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9126471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74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07129"/>
              </p:ext>
            </p:extLst>
          </p:nvPr>
        </p:nvGraphicFramePr>
        <p:xfrm>
          <a:off x="838200" y="1295400"/>
          <a:ext cx="2438400" cy="121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5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1295400"/>
                        <a:ext cx="2438400" cy="121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927697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(and not particularly accurate) </a:t>
            </a:r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energy scales</a:t>
            </a:r>
          </a:p>
          <a:p>
            <a:r>
              <a:rPr lang="en-US" dirty="0" smtClean="0"/>
              <a:t>Motivation for particle accelerators</a:t>
            </a:r>
          </a:p>
          <a:p>
            <a:r>
              <a:rPr lang="en-US" dirty="0" smtClean="0"/>
              <a:t>Getting to higher energy</a:t>
            </a:r>
          </a:p>
          <a:p>
            <a:pPr lvl="1"/>
            <a:r>
              <a:rPr lang="en-US" dirty="0" smtClean="0"/>
              <a:t>Cyclotrons</a:t>
            </a:r>
          </a:p>
          <a:p>
            <a:pPr lvl="1"/>
            <a:r>
              <a:rPr lang="en-US" dirty="0"/>
              <a:t>Strong magnetic </a:t>
            </a:r>
            <a:r>
              <a:rPr lang="en-US" dirty="0" smtClean="0"/>
              <a:t>focusing</a:t>
            </a:r>
          </a:p>
          <a:p>
            <a:pPr lvl="1"/>
            <a:r>
              <a:rPr lang="en-US" dirty="0" smtClean="0"/>
              <a:t>Acceleration</a:t>
            </a:r>
          </a:p>
          <a:p>
            <a:pPr lvl="1"/>
            <a:r>
              <a:rPr lang="en-US" dirty="0" smtClean="0"/>
              <a:t>Colliding beams</a:t>
            </a:r>
          </a:p>
          <a:p>
            <a:r>
              <a:rPr lang="en-US" dirty="0" smtClean="0"/>
              <a:t>Superconducting magnets</a:t>
            </a:r>
          </a:p>
          <a:p>
            <a:r>
              <a:rPr lang="en-US" dirty="0" smtClean="0"/>
              <a:t>State of the art</a:t>
            </a:r>
          </a:p>
          <a:p>
            <a:r>
              <a:rPr lang="en-US" dirty="0"/>
              <a:t>Other uses for </a:t>
            </a:r>
            <a:r>
              <a:rPr lang="en-US" dirty="0" smtClean="0"/>
              <a:t>accelerators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45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427143" cy="441325"/>
          </a:xfrm>
        </p:spPr>
        <p:txBody>
          <a:bodyPr/>
          <a:lstStyle/>
          <a:p>
            <a:r>
              <a:rPr lang="en-US" dirty="0" smtClean="0"/>
              <a:t>Background: </a:t>
            </a:r>
            <a:r>
              <a:rPr lang="en-US" dirty="0"/>
              <a:t>e</a:t>
            </a:r>
            <a:r>
              <a:rPr lang="en-US" dirty="0" smtClean="0"/>
              <a:t>lectric </a:t>
            </a:r>
            <a:r>
              <a:rPr lang="en-US" dirty="0"/>
              <a:t>c</a:t>
            </a:r>
            <a:r>
              <a:rPr lang="en-US" dirty="0" smtClean="0"/>
              <a:t>harges and electric </a:t>
            </a:r>
            <a:r>
              <a:rPr lang="en-US" dirty="0"/>
              <a:t>f</a:t>
            </a:r>
            <a:r>
              <a:rPr lang="en-US" dirty="0" smtClean="0"/>
              <a:t>ields*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833775"/>
          </a:xfrm>
        </p:spPr>
        <p:txBody>
          <a:bodyPr/>
          <a:lstStyle/>
          <a:p>
            <a:r>
              <a:rPr lang="en-US" dirty="0" smtClean="0"/>
              <a:t>You’ve all learned (I hope) that </a:t>
            </a:r>
            <a:br>
              <a:rPr lang="en-US" dirty="0" smtClean="0"/>
            </a:br>
            <a:r>
              <a:rPr lang="en-US" dirty="0" smtClean="0"/>
              <a:t>like charges repel and opposite </a:t>
            </a:r>
            <a:br>
              <a:rPr lang="en-US" dirty="0" smtClean="0"/>
            </a:br>
            <a:r>
              <a:rPr lang="en-US" dirty="0" smtClean="0"/>
              <a:t>charges attract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can be interpreted as one charge creating an “electric field” which </a:t>
            </a:r>
            <a:r>
              <a:rPr lang="en-US" i="1" dirty="0" smtClean="0"/>
              <a:t>accelerates</a:t>
            </a:r>
            <a:r>
              <a:rPr lang="en-US" dirty="0" smtClean="0"/>
              <a:t> the other charge.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7400" y="61722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*we’ll get to magnetic fields shortly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85800"/>
            <a:ext cx="2980826" cy="183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8" y="3429000"/>
            <a:ext cx="2667000" cy="29275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95600" y="5181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351444"/>
              </p:ext>
            </p:extLst>
          </p:nvPr>
        </p:nvGraphicFramePr>
        <p:xfrm>
          <a:off x="3048000" y="5257800"/>
          <a:ext cx="152400" cy="19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1" name="Equation" r:id="rId5" imgW="127000" imgH="165100" progId="Equation.DSMT4">
                  <p:embed/>
                </p:oleObj>
              </mc:Choice>
              <mc:Fallback>
                <p:oleObj name="Equation" r:id="rId5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0" y="5257800"/>
                        <a:ext cx="152400" cy="19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270353"/>
              </p:ext>
            </p:extLst>
          </p:nvPr>
        </p:nvGraphicFramePr>
        <p:xfrm>
          <a:off x="3880278" y="4572000"/>
          <a:ext cx="254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2" name="Equation" r:id="rId7" imgW="1270000" imgH="393700" progId="Equation.DSMT4">
                  <p:embed/>
                </p:oleObj>
              </mc:Choice>
              <mc:Fallback>
                <p:oleObj name="Equation" r:id="rId7" imgW="1270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0278" y="4572000"/>
                        <a:ext cx="2540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27878" y="5791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Force [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Newtons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]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070778" y="5105400"/>
            <a:ext cx="381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75678" y="510540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75478" y="3657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Charge [Coulombs]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794678" y="4038600"/>
            <a:ext cx="762000" cy="8051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4278" y="3657600"/>
            <a:ext cx="314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“Electric Field” [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Newtons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/Coulomb]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                  or [Volts/Meter]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1878" y="5562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Mass [kg]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08878" y="4038600"/>
            <a:ext cx="3810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62800" y="5029200"/>
            <a:ext cx="177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Acceleration [m/s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]</a:t>
            </a:r>
          </a:p>
        </p:txBody>
      </p:sp>
      <p:cxnSp>
        <p:nvCxnSpPr>
          <p:cNvPr id="37" name="Straight Arrow Connector 36"/>
          <p:cNvCxnSpPr>
            <a:stCxn id="39" idx="1"/>
          </p:cNvCxnSpPr>
          <p:nvPr/>
        </p:nvCxnSpPr>
        <p:spPr>
          <a:xfrm flipH="1" flipV="1">
            <a:off x="6394878" y="5029200"/>
            <a:ext cx="7620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156878" y="4953000"/>
            <a:ext cx="1758522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61478" y="4267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means “change”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480478" y="4495800"/>
            <a:ext cx="3810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2646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3" grpId="0"/>
      <p:bldP spid="20" grpId="0"/>
      <p:bldP spid="24" grpId="0"/>
      <p:bldP spid="32" grpId="0"/>
      <p:bldP spid="36" grpId="0"/>
      <p:bldP spid="3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and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40224" cy="623568"/>
          </a:xfrm>
        </p:spPr>
        <p:txBody>
          <a:bodyPr/>
          <a:lstStyle/>
          <a:p>
            <a:r>
              <a:rPr lang="en-US" sz="1800" dirty="0" smtClean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If we could convert a kilogram of mass </a:t>
            </a:r>
            <a:br>
              <a:rPr lang="en-US" sz="1800" dirty="0" smtClean="0"/>
            </a:br>
            <a:r>
              <a:rPr lang="en-US" sz="1800" dirty="0" smtClean="0"/>
              <a:t>entirely to energy, it would supply all </a:t>
            </a:r>
            <a:br>
              <a:rPr lang="en-US" sz="1800" dirty="0" smtClean="0"/>
            </a:br>
            <a:r>
              <a:rPr lang="en-US" sz="1800" dirty="0" smtClean="0"/>
              <a:t>the electricity in the United States for </a:t>
            </a:r>
            <a:br>
              <a:rPr lang="en-US" sz="1800" dirty="0" smtClean="0"/>
            </a:br>
            <a:r>
              <a:rPr lang="en-US" sz="1800" i="1" dirty="0" smtClean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745731"/>
              </p:ext>
            </p:extLst>
          </p:nvPr>
        </p:nvGraphicFramePr>
        <p:xfrm>
          <a:off x="3886200" y="914400"/>
          <a:ext cx="1324299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11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1324299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399" y="1702675"/>
            <a:ext cx="2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Hydrogen Bomb (fusion)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16176956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0" grpId="0"/>
      <p:bldP spid="11" grpId="0"/>
      <p:bldP spid="13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done by electric </a:t>
            </a:r>
            <a:r>
              <a:rPr lang="en-US" dirty="0"/>
              <a:t>f</a:t>
            </a:r>
            <a:r>
              <a:rPr lang="en-US" dirty="0" smtClean="0"/>
              <a:t>ields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Voltage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195975"/>
          </a:xfrm>
        </p:spPr>
        <p:txBody>
          <a:bodyPr/>
          <a:lstStyle/>
          <a:p>
            <a:r>
              <a:rPr lang="en-US" sz="1800" dirty="0" smtClean="0"/>
              <a:t>“Work” is force over a distance.  </a:t>
            </a:r>
          </a:p>
          <a:p>
            <a:endParaRPr lang="en-US" sz="1800" dirty="0"/>
          </a:p>
          <a:p>
            <a:r>
              <a:rPr lang="en-US" sz="1800" dirty="0" smtClean="0"/>
              <a:t>For an electric field, this becomes</a:t>
            </a:r>
          </a:p>
          <a:p>
            <a:endParaRPr lang="en-US" sz="1400" dirty="0"/>
          </a:p>
          <a:p>
            <a:endParaRPr lang="en-US" sz="1100" dirty="0" smtClean="0"/>
          </a:p>
          <a:p>
            <a:endParaRPr lang="en-US" sz="1800" dirty="0"/>
          </a:p>
          <a:p>
            <a:r>
              <a:rPr lang="en-US" sz="1800" dirty="0" smtClean="0"/>
              <a:t>In practice, our sources of electric fields generally involve chemical or mechanical work, so we usually turn this relationship around.  For example, consider a plate capacitor: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974838"/>
              </p:ext>
            </p:extLst>
          </p:nvPr>
        </p:nvGraphicFramePr>
        <p:xfrm>
          <a:off x="2743200" y="1066800"/>
          <a:ext cx="36782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5" name="Equation" r:id="rId3" imgW="2298700" imgH="190500" progId="Equation.DSMT4">
                  <p:embed/>
                </p:oleObj>
              </mc:Choice>
              <mc:Fallback>
                <p:oleObj name="Equation" r:id="rId3" imgW="22987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1066800"/>
                        <a:ext cx="3678238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060646"/>
              </p:ext>
            </p:extLst>
          </p:nvPr>
        </p:nvGraphicFramePr>
        <p:xfrm>
          <a:off x="1295400" y="1752600"/>
          <a:ext cx="649658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6" name="Equation" r:id="rId5" imgW="4102100" imgH="241300" progId="Equation.DSMT4">
                  <p:embed/>
                </p:oleObj>
              </mc:Choice>
              <mc:Fallback>
                <p:oleObj name="Equation" r:id="rId5" imgW="4102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1752600"/>
                        <a:ext cx="649658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/>
          <p:cNvSpPr/>
          <p:nvPr/>
        </p:nvSpPr>
        <p:spPr>
          <a:xfrm>
            <a:off x="4088877" y="2120407"/>
            <a:ext cx="939635" cy="165593"/>
          </a:xfrm>
          <a:custGeom>
            <a:avLst/>
            <a:gdLst>
              <a:gd name="connsiteX0" fmla="*/ 0 w 939635"/>
              <a:gd name="connsiteY0" fmla="*/ 36703 h 565333"/>
              <a:gd name="connsiteX1" fmla="*/ 433113 w 939635"/>
              <a:gd name="connsiteY1" fmla="*/ 565230 h 565333"/>
              <a:gd name="connsiteX2" fmla="*/ 939635 w 939635"/>
              <a:gd name="connsiteY2" fmla="*/ 0 h 56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635" h="565333">
                <a:moveTo>
                  <a:pt x="0" y="36703"/>
                </a:moveTo>
                <a:cubicBezTo>
                  <a:pt x="138253" y="304025"/>
                  <a:pt x="276507" y="571347"/>
                  <a:pt x="433113" y="565230"/>
                </a:cubicBezTo>
                <a:cubicBezTo>
                  <a:pt x="589719" y="559113"/>
                  <a:pt x="939635" y="0"/>
                  <a:pt x="939635" y="0"/>
                </a:cubicBezTo>
              </a:path>
            </a:pathLst>
          </a:cu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3200" y="2362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Electric field over distance = “voltage change”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3962400"/>
            <a:ext cx="2740404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7" y="4343400"/>
            <a:ext cx="585216" cy="9144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272766" y="4038600"/>
            <a:ext cx="0" cy="6096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272766" y="4953000"/>
            <a:ext cx="1" cy="6858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95400" y="40386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95400" y="56388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38400" y="4038600"/>
            <a:ext cx="0" cy="1524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438400" y="5257800"/>
            <a:ext cx="0" cy="3810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59606"/>
              </p:ext>
            </p:extLst>
          </p:nvPr>
        </p:nvGraphicFramePr>
        <p:xfrm>
          <a:off x="586966" y="45720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7" name="Equation" r:id="rId9" imgW="152400" imgH="152400" progId="Equation.DSMT4">
                  <p:embed/>
                </p:oleObj>
              </mc:Choice>
              <mc:Fallback>
                <p:oleObj name="Equation" r:id="rId9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966" y="4572000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029200" y="3352800"/>
            <a:ext cx="3886200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The voltage of the source produces charge distributions on the two plates, resulting in a uniform field</a:t>
            </a:r>
          </a:p>
          <a:p>
            <a:endParaRPr lang="en-US" sz="1200" dirty="0">
              <a:solidFill>
                <a:srgbClr val="C00000"/>
              </a:solidFill>
              <a:latin typeface="+mn-lt"/>
            </a:endParaRPr>
          </a:p>
          <a:p>
            <a:endParaRPr lang="en-US" sz="105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The force felt by a charged particle between the plates will be</a:t>
            </a:r>
          </a:p>
          <a:p>
            <a:endParaRPr lang="en-US" sz="800" dirty="0">
              <a:solidFill>
                <a:srgbClr val="C00000"/>
              </a:solidFill>
              <a:latin typeface="+mn-lt"/>
            </a:endParaRPr>
          </a:p>
          <a:p>
            <a:endParaRPr lang="en-US" sz="14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And the total energy gained by a particle crossing the gap will be</a:t>
            </a:r>
          </a:p>
        </p:txBody>
      </p:sp>
      <p:sp>
        <p:nvSpPr>
          <p:cNvPr id="41" name="Oval 40"/>
          <p:cNvSpPr/>
          <p:nvPr/>
        </p:nvSpPr>
        <p:spPr>
          <a:xfrm>
            <a:off x="4114800" y="480060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078365"/>
              </p:ext>
            </p:extLst>
          </p:nvPr>
        </p:nvGraphicFramePr>
        <p:xfrm>
          <a:off x="4267200" y="4876800"/>
          <a:ext cx="152400" cy="19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8" name="Equation" r:id="rId11" imgW="127000" imgH="165100" progId="Equation.DSMT4">
                  <p:embed/>
                </p:oleObj>
              </mc:Choice>
              <mc:Fallback>
                <p:oleObj name="Equation" r:id="rId11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67200" y="4876800"/>
                        <a:ext cx="152400" cy="198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936652"/>
              </p:ext>
            </p:extLst>
          </p:nvPr>
        </p:nvGraphicFramePr>
        <p:xfrm>
          <a:off x="6543675" y="3810000"/>
          <a:ext cx="6286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69" name="Equation" r:id="rId13" imgW="431800" imgH="393700" progId="Equation.DSMT4">
                  <p:embed/>
                </p:oleObj>
              </mc:Choice>
              <mc:Fallback>
                <p:oleObj name="Equation" r:id="rId13" imgW="4318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43675" y="3810000"/>
                        <a:ext cx="62865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84140"/>
              </p:ext>
            </p:extLst>
          </p:nvPr>
        </p:nvGraphicFramePr>
        <p:xfrm>
          <a:off x="6553200" y="4572000"/>
          <a:ext cx="12192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70" name="Equation" r:id="rId15" imgW="838200" imgH="393700" progId="Equation.DSMT4">
                  <p:embed/>
                </p:oleObj>
              </mc:Choice>
              <mc:Fallback>
                <p:oleObj name="Equation" r:id="rId15" imgW="838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53200" y="4572000"/>
                        <a:ext cx="12192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611380"/>
              </p:ext>
            </p:extLst>
          </p:nvPr>
        </p:nvGraphicFramePr>
        <p:xfrm>
          <a:off x="5867400" y="5562600"/>
          <a:ext cx="247491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71" name="Equation" r:id="rId17" imgW="1701800" imgH="393700" progId="Equation.DSMT4">
                  <p:embed/>
                </p:oleObj>
              </mc:Choice>
              <mc:Fallback>
                <p:oleObj name="Equation" r:id="rId17" imgW="17018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67400" y="5562600"/>
                        <a:ext cx="2474912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8001000" y="5638800"/>
            <a:ext cx="3048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908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Which leads us to</a:t>
            </a:r>
            <a:r>
              <a:rPr lang="is-IS" sz="1800" dirty="0" smtClean="0">
                <a:solidFill>
                  <a:srgbClr val="C00000"/>
                </a:solidFill>
                <a:latin typeface="+mn-lt"/>
              </a:rPr>
              <a:t>…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8394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37" grpId="0"/>
      <p:bldP spid="41" grpId="0" animBg="1"/>
      <p:bldP spid="46" grpId="0" animBg="1"/>
      <p:bldP spid="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Glossary: standard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1800" dirty="0" smtClean="0"/>
              <a:t>I will use a lot of standard symbols, some of which make sense:</a:t>
            </a:r>
          </a:p>
          <a:p>
            <a:pPr lvl="1"/>
            <a:r>
              <a:rPr lang="en-US" sz="1600" dirty="0" smtClean="0"/>
              <a:t>E:  electric field </a:t>
            </a:r>
            <a:r>
              <a:rPr lang="en-US" sz="1600" i="1" dirty="0" smtClean="0"/>
              <a:t>or</a:t>
            </a:r>
            <a:r>
              <a:rPr lang="en-US" sz="1600" dirty="0" smtClean="0"/>
              <a:t> total energy</a:t>
            </a:r>
          </a:p>
          <a:p>
            <a:pPr lvl="1"/>
            <a:r>
              <a:rPr lang="en-US" sz="1600" dirty="0" smtClean="0"/>
              <a:t>K: kinetic energy</a:t>
            </a:r>
          </a:p>
          <a:p>
            <a:pPr lvl="1"/>
            <a:r>
              <a:rPr lang="en-US" sz="1600" dirty="0" smtClean="0"/>
              <a:t>m: mass</a:t>
            </a:r>
          </a:p>
          <a:p>
            <a:pPr lvl="1"/>
            <a:r>
              <a:rPr lang="en-US" sz="1600" dirty="0"/>
              <a:t>v: </a:t>
            </a:r>
            <a:r>
              <a:rPr lang="en-US" sz="1600" dirty="0" smtClean="0"/>
              <a:t>velocity</a:t>
            </a:r>
          </a:p>
          <a:p>
            <a:pPr lvl="1"/>
            <a:r>
              <a:rPr lang="en-US" sz="1600" dirty="0"/>
              <a:t>V: voltage</a:t>
            </a:r>
          </a:p>
          <a:p>
            <a:pPr lvl="1"/>
            <a:r>
              <a:rPr lang="en-US" sz="1600" dirty="0"/>
              <a:t>P: </a:t>
            </a:r>
            <a:r>
              <a:rPr lang="en-US" sz="1600" dirty="0" smtClean="0"/>
              <a:t>power</a:t>
            </a:r>
          </a:p>
          <a:p>
            <a:pPr lvl="1"/>
            <a:r>
              <a:rPr lang="en-US" sz="1600" dirty="0" smtClean="0"/>
              <a:t>e: fundamental electric charge</a:t>
            </a:r>
          </a:p>
          <a:p>
            <a:r>
              <a:rPr lang="en-US" sz="1800" dirty="0" smtClean="0"/>
              <a:t>some of which don’t</a:t>
            </a:r>
          </a:p>
          <a:p>
            <a:pPr lvl="1"/>
            <a:r>
              <a:rPr lang="en-US" sz="1600" dirty="0" smtClean="0"/>
              <a:t>p: momentum </a:t>
            </a:r>
          </a:p>
          <a:p>
            <a:pPr lvl="1"/>
            <a:r>
              <a:rPr lang="en-US" sz="1600" dirty="0" smtClean="0"/>
              <a:t>c: speed of light</a:t>
            </a:r>
          </a:p>
          <a:p>
            <a:pPr lvl="1"/>
            <a:r>
              <a:rPr lang="en-US" sz="1600" dirty="0" smtClean="0"/>
              <a:t>q: charge</a:t>
            </a:r>
          </a:p>
          <a:p>
            <a:pPr lvl="1"/>
            <a:r>
              <a:rPr lang="en-US" sz="1600" dirty="0" smtClean="0"/>
              <a:t>I: current</a:t>
            </a:r>
          </a:p>
          <a:p>
            <a:pPr lvl="1"/>
            <a:r>
              <a:rPr lang="en-US" sz="1600" dirty="0" smtClean="0"/>
              <a:t>B: magnetic field</a:t>
            </a:r>
          </a:p>
          <a:p>
            <a:r>
              <a:rPr lang="en-US" sz="1800" dirty="0" smtClean="0"/>
              <a:t>and some of which are </a:t>
            </a:r>
            <a:r>
              <a:rPr lang="en-US" sz="1800" dirty="0"/>
              <a:t>G</a:t>
            </a:r>
            <a:r>
              <a:rPr lang="en-US" sz="1800" dirty="0" smtClean="0"/>
              <a:t>reek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r</a:t>
            </a:r>
            <a:r>
              <a:rPr lang="en-US" sz="1600" dirty="0" smtClean="0"/>
              <a:t> (“rho”): curvature radius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 (“theta”): angle</a:t>
            </a:r>
          </a:p>
          <a:p>
            <a:pPr lvl="1"/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(“Lorentz gamma”):  “time dilation factor”</a:t>
            </a: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10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and Focusing: Magnetic Forces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2000" dirty="0" smtClean="0"/>
              <a:t>You might think you understand how </a:t>
            </a:r>
            <a:br>
              <a:rPr lang="en-US" sz="2000" dirty="0" smtClean="0"/>
            </a:br>
            <a:r>
              <a:rPr lang="en-US" sz="2000" dirty="0" smtClean="0"/>
              <a:t>magnets work, but the usual magnetic </a:t>
            </a:r>
            <a:br>
              <a:rPr lang="en-US" sz="2000" dirty="0" smtClean="0"/>
            </a:br>
            <a:r>
              <a:rPr lang="en-US" sz="2000" dirty="0" smtClean="0"/>
              <a:t>forces you’re familiar with are actually</a:t>
            </a:r>
            <a:br>
              <a:rPr lang="en-US" sz="2000" dirty="0" smtClean="0"/>
            </a:br>
            <a:r>
              <a:rPr lang="en-US" sz="2000" dirty="0" smtClean="0"/>
              <a:t>really complicated, involving the </a:t>
            </a:r>
            <a:br>
              <a:rPr lang="en-US" sz="2000" dirty="0" smtClean="0"/>
            </a:br>
            <a:r>
              <a:rPr lang="en-US" sz="2000" dirty="0" smtClean="0"/>
              <a:t>motion of electrons inside matter.</a:t>
            </a:r>
            <a:br>
              <a:rPr lang="en-US" sz="2000" dirty="0" smtClean="0"/>
            </a:b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At their most basic, magnetic </a:t>
            </a:r>
            <a:br>
              <a:rPr lang="en-US" sz="2000" dirty="0" smtClean="0"/>
            </a:br>
            <a:r>
              <a:rPr lang="en-US" sz="2000" dirty="0" smtClean="0"/>
              <a:t>forces are exerted by moving </a:t>
            </a:r>
            <a:br>
              <a:rPr lang="en-US" sz="2000" dirty="0" smtClean="0"/>
            </a:br>
            <a:r>
              <a:rPr lang="en-US" sz="2000" dirty="0" smtClean="0"/>
              <a:t>charges (currents) on other </a:t>
            </a:r>
            <a:br>
              <a:rPr lang="en-US" sz="2000" dirty="0" smtClean="0"/>
            </a:br>
            <a:r>
              <a:rPr lang="en-US" sz="2000" dirty="0" smtClean="0"/>
              <a:t>moving charges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As we did with electric force, we’ll look at this as one current creating a “magnetic field” and the other experiencing it.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609600"/>
            <a:ext cx="2430714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2971800"/>
            <a:ext cx="3609880" cy="213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5105400"/>
            <a:ext cx="1905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Parallel currents attract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5105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Opposite currents repel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64865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force between two currents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53"/>
          <a:stretch/>
        </p:blipFill>
        <p:spPr>
          <a:xfrm>
            <a:off x="2743200" y="914400"/>
            <a:ext cx="3506355" cy="469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3505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One current produces the 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429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other one experiences it</a:t>
            </a:r>
          </a:p>
        </p:txBody>
      </p:sp>
    </p:spTree>
    <p:extLst>
      <p:ext uri="{BB962C8B-B14F-4D97-AF65-F5344CB8AC3E}">
        <p14:creationId xmlns:p14="http://schemas.microsoft.com/office/powerpoint/2010/main" val="14731504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39080"/>
          </a:xfrm>
        </p:spPr>
        <p:txBody>
          <a:bodyPr/>
          <a:lstStyle/>
          <a:p>
            <a:r>
              <a:rPr lang="en-US" sz="2000" dirty="0" smtClean="0"/>
              <a:t>Cyclotrons rely on the fact that </a:t>
            </a:r>
            <a:br>
              <a:rPr lang="en-US" sz="2000" dirty="0" smtClean="0"/>
            </a:br>
            <a:r>
              <a:rPr lang="en-US" sz="2000" dirty="0" smtClean="0"/>
              <a:t>magnetic fields between two pole </a:t>
            </a:r>
            <a:br>
              <a:rPr lang="en-US" sz="2000" dirty="0" smtClean="0"/>
            </a:br>
            <a:r>
              <a:rPr lang="en-US" sz="2000" dirty="0" smtClean="0"/>
              <a:t>faces are never perfectly uniform.</a:t>
            </a:r>
          </a:p>
          <a:p>
            <a:r>
              <a:rPr lang="en-US" sz="2000" dirty="0" smtClean="0"/>
              <a:t>This prevents the particles from </a:t>
            </a:r>
            <a:br>
              <a:rPr lang="en-US" sz="2000" dirty="0" smtClean="0"/>
            </a:br>
            <a:r>
              <a:rPr lang="en-US" sz="2000" dirty="0" smtClean="0"/>
              <a:t>spiraling out of the pole gap.</a:t>
            </a:r>
          </a:p>
          <a:p>
            <a:r>
              <a:rPr lang="en-US" sz="2000" dirty="0" smtClean="0"/>
              <a:t>In early synchrotrons, radial field </a:t>
            </a:r>
            <a:br>
              <a:rPr lang="en-US" sz="2000" dirty="0" smtClean="0"/>
            </a:br>
            <a:r>
              <a:rPr lang="en-US" sz="2000" dirty="0" smtClean="0"/>
              <a:t>profiles were optimized to take advantage of this effect, but in </a:t>
            </a:r>
            <a:br>
              <a:rPr lang="en-US" sz="2000" dirty="0" smtClean="0"/>
            </a:br>
            <a:r>
              <a:rPr lang="en-US" sz="2000" dirty="0" smtClean="0"/>
              <a:t>any weak focused beams, </a:t>
            </a:r>
            <a:r>
              <a:rPr lang="en-US" sz="2000" i="1" dirty="0" smtClean="0"/>
              <a:t>the beam size grows with energy.</a:t>
            </a:r>
          </a:p>
          <a:p>
            <a:r>
              <a:rPr lang="en-US" sz="2000" dirty="0" smtClean="0"/>
              <a:t>The most famous weak </a:t>
            </a:r>
            <a:br>
              <a:rPr lang="en-US" sz="2000" dirty="0" smtClean="0"/>
            </a:br>
            <a:r>
              <a:rPr lang="en-US" sz="2000" dirty="0" smtClean="0"/>
              <a:t>focusing accelerator was the </a:t>
            </a:r>
            <a:br>
              <a:rPr lang="en-US" sz="2000" dirty="0" smtClean="0"/>
            </a:br>
            <a:r>
              <a:rPr lang="en-US" sz="2000" dirty="0" smtClean="0"/>
              <a:t>Berkeley </a:t>
            </a:r>
            <a:r>
              <a:rPr lang="en-US" sz="2000" dirty="0" err="1" smtClean="0"/>
              <a:t>Bevatron</a:t>
            </a:r>
            <a:r>
              <a:rPr lang="en-US" sz="2000" dirty="0" smtClean="0"/>
              <a:t>, which had </a:t>
            </a:r>
            <a:br>
              <a:rPr lang="en-US" sz="2000" dirty="0" smtClean="0"/>
            </a:br>
            <a:r>
              <a:rPr lang="en-US" sz="2000" dirty="0" smtClean="0"/>
              <a:t>a kinetic energy of 6.2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800" dirty="0" smtClean="0"/>
              <a:t>High enough to make antiprotons</a:t>
            </a:r>
            <a:br>
              <a:rPr lang="en-US" sz="1800" dirty="0" smtClean="0"/>
            </a:br>
            <a:r>
              <a:rPr lang="en-US" sz="1800" dirty="0" smtClean="0"/>
              <a:t>(and win a Nobel Prize)</a:t>
            </a:r>
          </a:p>
          <a:p>
            <a:pPr lvl="1"/>
            <a:r>
              <a:rPr lang="en-US" sz="1800" dirty="0" smtClean="0"/>
              <a:t>It had an aperture 12”x48”!</a:t>
            </a:r>
            <a:endParaRPr lang="en-US" sz="1800" dirty="0"/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27979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1" y="3544215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419600" y="4953000"/>
            <a:ext cx="3106535" cy="636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76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62937" cy="441325"/>
          </a:xfrm>
        </p:spPr>
        <p:txBody>
          <a:bodyPr/>
          <a:lstStyle/>
          <a:p>
            <a:r>
              <a:rPr lang="en-US" dirty="0" smtClean="0"/>
              <a:t>First proton </a:t>
            </a:r>
            <a:r>
              <a:rPr lang="en-US" dirty="0"/>
              <a:t>c</a:t>
            </a:r>
            <a:r>
              <a:rPr lang="en-US" dirty="0" smtClean="0"/>
              <a:t>ollider: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1971</a:t>
            </a:r>
          </a:p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+ 31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colliding proton beams.</a:t>
            </a:r>
          </a:p>
          <a:p>
            <a:pPr lvl="1"/>
            <a:r>
              <a:rPr lang="en-US" sz="1600" dirty="0" smtClean="0"/>
              <a:t>Highest CM Energy for 10 years</a:t>
            </a:r>
          </a:p>
          <a:p>
            <a:r>
              <a:rPr lang="en-US" sz="2000" dirty="0" smtClean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321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(same beam pipe)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800" dirty="0" smtClean="0"/>
              <a:t>Nobel Prize for Rubbia and Van der Meer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4184315" cy="31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05400"/>
            <a:ext cx="28194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4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</a:t>
            </a:r>
            <a:r>
              <a:rPr lang="en-US" dirty="0"/>
              <a:t>t</a:t>
            </a:r>
            <a:r>
              <a:rPr lang="en-US" dirty="0" smtClean="0"/>
              <a:t>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05200"/>
            <a:ext cx="3505200" cy="26289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657600"/>
            <a:ext cx="3149599" cy="2362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60887"/>
              </p:ext>
            </p:extLst>
          </p:nvPr>
        </p:nvGraphicFramePr>
        <p:xfrm>
          <a:off x="6553200" y="6019800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90" name="Equation" r:id="rId5" imgW="482400" imgH="190440" progId="Equation.3">
                  <p:embed/>
                </p:oleObj>
              </mc:Choice>
              <mc:Fallback>
                <p:oleObj name="Equation" r:id="rId5" imgW="48240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019800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200" y="167640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925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r>
              <a:rPr lang="en-US" sz="2000" dirty="0" smtClean="0"/>
              <a:t>”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871711"/>
            <a:chOff x="1519080" y="1399954"/>
            <a:chExt cx="690437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556260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424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Summer Intern Talk, June 29, 2017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Prebys: Particle Accelerators</a:t>
            </a:r>
          </a:p>
        </p:txBody>
      </p:sp>
      <p:pic>
        <p:nvPicPr>
          <p:cNvPr id="2" name="quen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952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energy of fundamental </a:t>
            </a:r>
            <a:r>
              <a:rPr lang="en-US" dirty="0"/>
              <a:t>p</a:t>
            </a:r>
            <a:r>
              <a:rPr lang="en-US" dirty="0" smtClean="0"/>
              <a:t>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138575"/>
          </a:xfrm>
        </p:spPr>
        <p:txBody>
          <a:bodyPr/>
          <a:lstStyle/>
          <a:p>
            <a:r>
              <a:rPr lang="en-US" dirty="0" smtClean="0"/>
              <a:t>The electron an proton have very tiny masses in our usual units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However, they are more reasonable if we express them in terms of their rest energy in </a:t>
            </a:r>
            <a:r>
              <a:rPr lang="en-US" dirty="0" err="1" smtClean="0"/>
              <a:t>eV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These energies establish a natural scale to which we can compare beam energy.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676337"/>
              </p:ext>
            </p:extLst>
          </p:nvPr>
        </p:nvGraphicFramePr>
        <p:xfrm>
          <a:off x="990600" y="3581400"/>
          <a:ext cx="739457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59" name="Equation" r:id="rId3" imgW="3708400" imgH="660400" progId="Equation.DSMT4">
                  <p:embed/>
                </p:oleObj>
              </mc:Choice>
              <mc:Fallback>
                <p:oleObj name="Equation" r:id="rId3" imgW="37084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3581400"/>
                        <a:ext cx="7394575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85000" y="47371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these!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375400" y="4660900"/>
            <a:ext cx="558800" cy="139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823200" y="4127500"/>
            <a:ext cx="762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8497"/>
              </p:ext>
            </p:extLst>
          </p:nvPr>
        </p:nvGraphicFramePr>
        <p:xfrm>
          <a:off x="2667000" y="1219200"/>
          <a:ext cx="44862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60" name="Equation" r:id="rId5" imgW="1993900" imgH="508000" progId="Equation.DSMT4">
                  <p:embed/>
                </p:oleObj>
              </mc:Choice>
              <mc:Fallback>
                <p:oleObj name="Equation" r:id="rId5" imgW="19939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7000" y="1219200"/>
                        <a:ext cx="4486275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0013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</a:t>
            </a:r>
            <a:r>
              <a:rPr lang="en-US" dirty="0"/>
              <a:t>s</a:t>
            </a:r>
            <a:r>
              <a:rPr lang="en-US" dirty="0" smtClean="0"/>
              <a:t>uperconducting </a:t>
            </a:r>
            <a:r>
              <a:rPr lang="en-US" dirty="0"/>
              <a:t>s</a:t>
            </a:r>
            <a:r>
              <a:rPr lang="en-US" dirty="0" smtClean="0"/>
              <a:t>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838200"/>
            <a:ext cx="4608601" cy="5179106"/>
          </a:xfrm>
        </p:spPr>
        <p:txBody>
          <a:bodyPr/>
          <a:lstStyle/>
          <a:p>
            <a:r>
              <a:rPr lang="en-US" sz="1800" dirty="0" smtClean="0"/>
              <a:t>The Fermilab Main Ring was completed in 1972 with normal magnets</a:t>
            </a:r>
          </a:p>
          <a:p>
            <a:r>
              <a:rPr lang="en-US" sz="1800" dirty="0" smtClean="0"/>
              <a:t>By the late 70s, serious plans began for a superconducting collider in the same tunnel, followed by construction</a:t>
            </a:r>
          </a:p>
          <a:p>
            <a:pPr lvl="1"/>
            <a:r>
              <a:rPr lang="en-US" sz="1800" dirty="0" smtClean="0"/>
              <a:t>Dubbed “Saver </a:t>
            </a:r>
            <a:r>
              <a:rPr lang="en-US" sz="1800" dirty="0" err="1" smtClean="0"/>
              <a:t>Doubler</a:t>
            </a:r>
            <a:r>
              <a:rPr lang="en-US" sz="1800" dirty="0" smtClean="0"/>
              <a:t>” </a:t>
            </a:r>
            <a:br>
              <a:rPr lang="en-US" sz="18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(later “</a:t>
            </a:r>
            <a:r>
              <a:rPr lang="en-US" sz="2000" dirty="0" err="1" smtClean="0">
                <a:solidFill>
                  <a:srgbClr val="FF0000"/>
                </a:solidFill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</a:rPr>
              <a:t>”)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Helen Edwards led the construction effort.</a:t>
            </a:r>
          </a:p>
          <a:p>
            <a:r>
              <a:rPr lang="en-US" sz="1800" dirty="0" smtClean="0"/>
              <a:t>1985 – First proton-antiproton collisions in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</a:t>
            </a:r>
          </a:p>
          <a:p>
            <a:pPr lvl="1"/>
            <a:r>
              <a:rPr lang="en-US" sz="1600" dirty="0" smtClean="0"/>
              <a:t>Most powerful accelerator in the world </a:t>
            </a:r>
            <a:r>
              <a:rPr lang="en-US" sz="1600" i="1" dirty="0" smtClean="0"/>
              <a:t>for the next quarter century</a:t>
            </a:r>
          </a:p>
          <a:p>
            <a:r>
              <a:rPr lang="en-US" sz="1800" dirty="0" smtClean="0"/>
              <a:t>1995 – Top quark discovery</a:t>
            </a:r>
          </a:p>
          <a:p>
            <a:r>
              <a:rPr lang="en-US" sz="1800" dirty="0" smtClean="0"/>
              <a:t>2011 –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shut down after successful LHC startup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979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Special Relativity*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two axioms of Special Relativity</a:t>
            </a:r>
          </a:p>
          <a:p>
            <a:pPr lvl="1"/>
            <a:r>
              <a:rPr lang="en-US" sz="1600" dirty="0" smtClean="0"/>
              <a:t>The laws of physics are the same in any “inertial” (non-accelerating) frame of reference</a:t>
            </a:r>
          </a:p>
          <a:p>
            <a:pPr lvl="1"/>
            <a:r>
              <a:rPr lang="en-US" sz="1600" dirty="0" smtClean="0"/>
              <a:t>The measured speed of light in a vacuum is the same in every inertial frame reference</a:t>
            </a:r>
          </a:p>
          <a:p>
            <a:r>
              <a:rPr lang="en-US" sz="2000" dirty="0" smtClean="0"/>
              <a:t>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6244877"/>
            <a:ext cx="5390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*See SMP lecture by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Mehreen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Sultana, March 11,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9400"/>
            <a:ext cx="3955715" cy="2691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971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aseline="-250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2286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Observer 1 is inside a spaceship.  He shines a light to a mirror on the other side and measures the time (T</a:t>
            </a:r>
            <a:r>
              <a:rPr lang="en-US" sz="1800" baseline="-25000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 it takes to return.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10000" y="2895600"/>
            <a:ext cx="838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58869" y="41148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Observer 2 is watching the spaceship go by. In his “frame”, the light travels a longer distance </a:t>
            </a:r>
            <a:r>
              <a:rPr lang="mr-IN" sz="1800" dirty="0" smtClean="0">
                <a:solidFill>
                  <a:srgbClr val="C00000"/>
                </a:solidFill>
                <a:latin typeface="+mn-lt"/>
              </a:rPr>
              <a:t>–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at the same velocity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 the time he measures (T</a:t>
            </a:r>
            <a:r>
              <a:rPr lang="en-US" sz="1800" baseline="-250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2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) is longer!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4953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433753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5" grpId="0"/>
      <p:bldP spid="1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876638"/>
          </a:xfrm>
        </p:spPr>
        <p:txBody>
          <a:bodyPr/>
          <a:lstStyle/>
          <a:p>
            <a:r>
              <a:rPr lang="en-US" dirty="0" smtClean="0"/>
              <a:t>If the speed of light is the same in both frames, then the measured time must be different!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4" t="5302" r="1801" b="4642"/>
          <a:stretch/>
        </p:blipFill>
        <p:spPr>
          <a:xfrm>
            <a:off x="838200" y="1524000"/>
            <a:ext cx="8130520" cy="267629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86567" y="2204666"/>
          <a:ext cx="1143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4" name="Equation" r:id="rId4" imgW="762000" imgH="622300" progId="Equation.DSMT4">
                  <p:embed/>
                </p:oleObj>
              </mc:Choice>
              <mc:Fallback>
                <p:oleObj name="Equation" r:id="rId4" imgW="762000" imgH="622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567" y="2204666"/>
                        <a:ext cx="1143000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058567" y="3347666"/>
          <a:ext cx="5524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5" name="Equation" r:id="rId6" imgW="368300" imgH="393700" progId="Equation.DSMT4">
                  <p:embed/>
                </p:oleObj>
              </mc:Choice>
              <mc:Fallback>
                <p:oleObj name="Equation" r:id="rId6" imgW="368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58567" y="3347666"/>
                        <a:ext cx="5524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811167" y="1976066"/>
          <a:ext cx="2057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6" name="Equation" r:id="rId8" imgW="1371600" imgH="736600" progId="Equation.DSMT4">
                  <p:embed/>
                </p:oleObj>
              </mc:Choice>
              <mc:Fallback>
                <p:oleObj name="Equation" r:id="rId8" imgW="1371600" imgH="73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1167" y="1976066"/>
                        <a:ext cx="2057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295400" y="4495800"/>
          <a:ext cx="6842126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7" name="Equation" r:id="rId10" imgW="3670300" imgH="660400" progId="Equation.DSMT4">
                  <p:embed/>
                </p:oleObj>
              </mc:Choice>
              <mc:Fallback>
                <p:oleObj name="Equation" r:id="rId10" imgW="36703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95400" y="4495800"/>
                        <a:ext cx="6842126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024388" y="1442665"/>
            <a:ext cx="152400" cy="2819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47800" y="5486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Lorentz “time dilation” factor (“gamma”)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096000" y="5105400"/>
            <a:ext cx="3048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6096000"/>
            <a:ext cx="792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We’re going to see a lot of this factor.  We’ll discuss the behavior shortly</a:t>
            </a:r>
          </a:p>
        </p:txBody>
      </p:sp>
      <p:sp>
        <p:nvSpPr>
          <p:cNvPr id="18" name="Freeform 17"/>
          <p:cNvSpPr/>
          <p:nvPr/>
        </p:nvSpPr>
        <p:spPr>
          <a:xfrm>
            <a:off x="985616" y="2204665"/>
            <a:ext cx="6679046" cy="455152"/>
          </a:xfrm>
          <a:custGeom>
            <a:avLst/>
            <a:gdLst>
              <a:gd name="connsiteX0" fmla="*/ 0 w 6679046"/>
              <a:gd name="connsiteY0" fmla="*/ 545500 h 545500"/>
              <a:gd name="connsiteX1" fmla="*/ 1122624 w 6679046"/>
              <a:gd name="connsiteY1" fmla="*/ 125912 h 545500"/>
              <a:gd name="connsiteX2" fmla="*/ 3617344 w 6679046"/>
              <a:gd name="connsiteY2" fmla="*/ 12510 h 545500"/>
              <a:gd name="connsiteX3" fmla="*/ 5068818 w 6679046"/>
              <a:gd name="connsiteY3" fmla="*/ 57871 h 545500"/>
              <a:gd name="connsiteX4" fmla="*/ 6679046 w 6679046"/>
              <a:gd name="connsiteY4" fmla="*/ 500140 h 54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9046" h="545500">
                <a:moveTo>
                  <a:pt x="0" y="545500"/>
                </a:moveTo>
                <a:cubicBezTo>
                  <a:pt x="259866" y="380122"/>
                  <a:pt x="519733" y="214744"/>
                  <a:pt x="1122624" y="125912"/>
                </a:cubicBezTo>
                <a:cubicBezTo>
                  <a:pt x="1725515" y="37080"/>
                  <a:pt x="2959645" y="23850"/>
                  <a:pt x="3617344" y="12510"/>
                </a:cubicBezTo>
                <a:cubicBezTo>
                  <a:pt x="4275043" y="1170"/>
                  <a:pt x="4558534" y="-23401"/>
                  <a:pt x="5068818" y="57871"/>
                </a:cubicBezTo>
                <a:cubicBezTo>
                  <a:pt x="5579102" y="139143"/>
                  <a:pt x="6679046" y="500140"/>
                  <a:pt x="6679046" y="50014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57588" y="182366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Substitute L and square both sides</a:t>
            </a:r>
          </a:p>
        </p:txBody>
      </p:sp>
    </p:spTree>
    <p:extLst>
      <p:ext uri="{BB962C8B-B14F-4D97-AF65-F5344CB8AC3E}">
        <p14:creationId xmlns:p14="http://schemas.microsoft.com/office/powerpoint/2010/main" val="14098639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18" grpId="0" animBg="1"/>
      <p:bldP spid="1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you didn’t believe me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7" name="Picture 6" descr="rochester 9.00.39 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85800"/>
            <a:ext cx="3497666" cy="5293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024" y="5966805"/>
            <a:ext cx="3427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Fermilab E-706 Rochester Group</a:t>
            </a:r>
          </a:p>
          <a:p>
            <a:pPr algn="ctr"/>
            <a:r>
              <a:rPr lang="en-US" sz="1600" dirty="0" smtClean="0">
                <a:latin typeface="+mn-lt"/>
              </a:rPr>
              <a:t>~1987</a:t>
            </a:r>
          </a:p>
        </p:txBody>
      </p:sp>
      <p:pic>
        <p:nvPicPr>
          <p:cNvPr id="11" name="Picture 10" descr="rochester 9.00.39 AM-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685800"/>
            <a:ext cx="1971316" cy="269965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209800" y="2438400"/>
            <a:ext cx="24384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3276600"/>
            <a:ext cx="99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Me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86400" y="2133600"/>
            <a:ext cx="1371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3614" y="3124200"/>
            <a:ext cx="231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n-lt"/>
              </a:rPr>
              <a:t>“Buck’s River Road Exxon”</a:t>
            </a:r>
          </a:p>
        </p:txBody>
      </p:sp>
      <p:pic>
        <p:nvPicPr>
          <p:cNvPr id="16" name="Picture 15" descr="kwan_and_me_o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54" y="4343400"/>
            <a:ext cx="2276771" cy="1595568"/>
          </a:xfrm>
          <a:prstGeom prst="rect">
            <a:avLst/>
          </a:prstGeom>
        </p:spPr>
      </p:pic>
      <p:pic>
        <p:nvPicPr>
          <p:cNvPr id="18" name="Picture 17" descr="kwan_and_me_recen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9016" r="8471" b="10166"/>
          <a:stretch/>
        </p:blipFill>
        <p:spPr>
          <a:xfrm>
            <a:off x="6564376" y="4343400"/>
            <a:ext cx="2557346" cy="160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52554" y="38862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The guy who hired me: Prof. Kwan Lai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600" y="594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Then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9000" y="594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0317441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/>
      <p:bldP spid="2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2000" dirty="0" smtClean="0"/>
              <a:t>We will use (mostly) SI units:</a:t>
            </a:r>
          </a:p>
          <a:p>
            <a:pPr lvl="1"/>
            <a:r>
              <a:rPr lang="en-US" sz="1800" dirty="0" smtClean="0"/>
              <a:t>Length: m (mm,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m,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Mass: kg</a:t>
            </a:r>
          </a:p>
          <a:p>
            <a:pPr lvl="1"/>
            <a:r>
              <a:rPr lang="en-US" sz="1800" dirty="0" smtClean="0"/>
              <a:t>Time: s (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, </a:t>
            </a:r>
            <a:r>
              <a:rPr lang="en-US" sz="1800" dirty="0"/>
              <a:t>n</a:t>
            </a:r>
            <a:r>
              <a:rPr lang="en-US" sz="1800" dirty="0" smtClean="0"/>
              <a:t>s,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Electrical units: Volts, Amps, </a:t>
            </a:r>
            <a:r>
              <a:rPr lang="en-US" sz="1800" dirty="0" err="1" smtClean="0"/>
              <a:t>etc</a:t>
            </a:r>
            <a:endParaRPr lang="en-US" sz="1800" dirty="0" smtClean="0"/>
          </a:p>
          <a:p>
            <a:r>
              <a:rPr lang="en-US" sz="2000" dirty="0" smtClean="0"/>
              <a:t>The exceptions be energy, mass, and momentum</a:t>
            </a:r>
          </a:p>
          <a:p>
            <a:pPr lvl="1"/>
            <a:r>
              <a:rPr lang="en-US" sz="1800" dirty="0" smtClean="0"/>
              <a:t>For energy, we will use electron-Volts [</a:t>
            </a:r>
            <a:r>
              <a:rPr lang="en-US" sz="1800" dirty="0" err="1" smtClean="0"/>
              <a:t>eV</a:t>
            </a:r>
            <a:r>
              <a:rPr lang="en-US" sz="1800" dirty="0"/>
              <a:t>]</a:t>
            </a:r>
            <a:endParaRPr lang="en-US" sz="1800" dirty="0" smtClean="0"/>
          </a:p>
          <a:p>
            <a:pPr lvl="1"/>
            <a:r>
              <a:rPr lang="en-US" sz="1800" dirty="0" smtClean="0"/>
              <a:t>For mass, we will use “equivalent energy” [</a:t>
            </a:r>
            <a:r>
              <a:rPr lang="en-US" sz="1800" dirty="0" err="1" smtClean="0"/>
              <a:t>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]</a:t>
            </a:r>
          </a:p>
          <a:p>
            <a:pPr lvl="2"/>
            <a:r>
              <a:rPr lang="en-US" sz="1800" dirty="0" smtClean="0"/>
              <a:t>Example: proton</a:t>
            </a:r>
          </a:p>
          <a:p>
            <a:pPr lvl="2"/>
            <a:endParaRPr lang="en-US" sz="2400" dirty="0"/>
          </a:p>
          <a:p>
            <a:pPr lvl="1"/>
            <a:r>
              <a:rPr lang="en-US" sz="1800" dirty="0" smtClean="0"/>
              <a:t>We will also use equivalent energy for momentum [</a:t>
            </a:r>
            <a:r>
              <a:rPr lang="en-US" sz="1800" dirty="0" err="1" smtClean="0"/>
              <a:t>eV</a:t>
            </a:r>
            <a:r>
              <a:rPr lang="en-US" sz="1800" dirty="0" smtClean="0"/>
              <a:t>/c]</a:t>
            </a:r>
          </a:p>
          <a:p>
            <a:pPr lvl="1"/>
            <a:endParaRPr lang="en-US" dirty="0"/>
          </a:p>
          <a:p>
            <a:pPr lvl="1"/>
            <a:endParaRPr lang="en-US" sz="500" dirty="0" smtClean="0"/>
          </a:p>
          <a:p>
            <a:pPr lvl="1"/>
            <a:endParaRPr lang="en-US" sz="1200" dirty="0"/>
          </a:p>
          <a:p>
            <a:pPr lvl="1"/>
            <a:r>
              <a:rPr lang="en-US" sz="1800" dirty="0" smtClean="0"/>
              <a:t>This looks weird, but it works very well with the relationship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286000" y="3733800"/>
          <a:ext cx="45720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4" name="Equation" r:id="rId3" imgW="2438400" imgH="254000" progId="Equation.DSMT4">
                  <p:embed/>
                </p:oleObj>
              </mc:Choice>
              <mc:Fallback>
                <p:oleObj name="Equation" r:id="rId3" imgW="2438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3733800"/>
                        <a:ext cx="457200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163224" y="4491375"/>
          <a:ext cx="41563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5" name="Equation" r:id="rId5" imgW="2540000" imgH="419100" progId="Equation.DSMT4">
                  <p:embed/>
                </p:oleObj>
              </mc:Choice>
              <mc:Fallback>
                <p:oleObj name="Equation" r:id="rId5" imgW="2540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3224" y="4491375"/>
                        <a:ext cx="41563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438400" y="5867400"/>
          <a:ext cx="2413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6" name="Equation" r:id="rId7" imgW="1206500" imgH="228600" progId="Equation.DSMT4">
                  <p:embed/>
                </p:oleObj>
              </mc:Choice>
              <mc:Fallback>
                <p:oleObj name="Equation" r:id="rId7" imgW="1206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38400" y="5867400"/>
                        <a:ext cx="2413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5691081"/>
            <a:ext cx="2119563" cy="904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200"/>
            <a:ext cx="4114800" cy="23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8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9" name="Picture 8" descr="lep_event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5" t="7424" r="9362" b="6460"/>
          <a:stretch/>
        </p:blipFill>
        <p:spPr>
          <a:xfrm>
            <a:off x="5079785" y="214194"/>
            <a:ext cx="2998912" cy="3124398"/>
          </a:xfrm>
          <a:prstGeom prst="rect">
            <a:avLst/>
          </a:prstGeom>
        </p:spPr>
      </p:pic>
      <p:pic>
        <p:nvPicPr>
          <p:cNvPr id="10" name="Picture 9" descr="CMS_higgs_eve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28" y="3161433"/>
            <a:ext cx="4999235" cy="2943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1258" y="917970"/>
            <a:ext cx="2631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err="1" smtClean="0">
                <a:solidFill>
                  <a:srgbClr val="C00000"/>
                </a:solidFill>
                <a:latin typeface="+mn-lt"/>
              </a:rPr>
              <a:t>+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US" sz="24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collision at the LEP collider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30060" y="1331057"/>
            <a:ext cx="642624" cy="7649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9407" y="3717183"/>
            <a:ext cx="26316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proton-proton collision at the LHC collider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28910" y="4268560"/>
            <a:ext cx="643229" cy="167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466850" y="6096000"/>
            <a:ext cx="621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So why don’t we stick to electrons??</a:t>
            </a:r>
          </a:p>
        </p:txBody>
      </p:sp>
    </p:spTree>
    <p:extLst>
      <p:ext uri="{BB962C8B-B14F-4D97-AF65-F5344CB8AC3E}">
        <p14:creationId xmlns:p14="http://schemas.microsoft.com/office/powerpoint/2010/main" val="9325442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acceleration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1" y="1068317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172" y="724081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6" y="4890517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252" y="1103924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7044" y="781519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860" y="3121859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3391" y="4936085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9348144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1" y="629749"/>
            <a:ext cx="8251825" cy="452775"/>
          </a:xfrm>
        </p:spPr>
        <p:txBody>
          <a:bodyPr/>
          <a:lstStyle/>
          <a:p>
            <a:r>
              <a:rPr lang="en-US" sz="1800" dirty="0" smtClean="0"/>
              <a:t>Because the velocity is changing quickly, the first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is generally a Drift Tube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(DTL), also known as an “Alvarez 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”, which can match the drift tube separation to the changing velocity.</a:t>
            </a:r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pPr marL="0" indent="0">
              <a:buNone/>
            </a:pPr>
            <a:endParaRPr lang="en-US" sz="3600" i="1" dirty="0" smtClean="0"/>
          </a:p>
          <a:p>
            <a:pPr marL="0" indent="0">
              <a:buNone/>
            </a:pPr>
            <a:endParaRPr lang="en-US" sz="1800" i="1" dirty="0"/>
          </a:p>
          <a:p>
            <a:r>
              <a:rPr lang="en-US" sz="1800" dirty="0" smtClean="0"/>
              <a:t>As energy gets higher, switch to </a:t>
            </a:r>
            <a:br>
              <a:rPr lang="en-US" sz="1800" dirty="0" smtClean="0"/>
            </a:br>
            <a:r>
              <a:rPr lang="en-US" sz="1800" dirty="0" smtClean="0"/>
              <a:t>“pi-cavities”, </a:t>
            </a:r>
            <a:r>
              <a:rPr lang="en-US" sz="1800" dirty="0"/>
              <a:t> </a:t>
            </a:r>
            <a:r>
              <a:rPr lang="en-US" sz="1800" dirty="0" smtClean="0"/>
              <a:t>which are more </a:t>
            </a:r>
            <a:br>
              <a:rPr lang="en-US" sz="1800" dirty="0" smtClean="0"/>
            </a:br>
            <a:r>
              <a:rPr lang="en-US" sz="1800" dirty="0" smtClean="0"/>
              <a:t>efficient</a:t>
            </a:r>
            <a:endParaRPr lang="en-US" sz="1600" dirty="0" smtClean="0"/>
          </a:p>
          <a:p>
            <a:r>
              <a:rPr lang="en-US" sz="1800" dirty="0" smtClean="0"/>
              <a:t>After that, beam goes to a series of progressively larger synchrotron rings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Summer Intern Talk, June 29,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Prebys: Particle Accelerators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4000"/>
            <a:ext cx="5867400" cy="3420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343400"/>
            <a:ext cx="2095500" cy="157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029200"/>
            <a:ext cx="1689100" cy="9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644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10395</TotalTime>
  <Words>6701</Words>
  <Application>Microsoft Macintosh PowerPoint</Application>
  <PresentationFormat>On-screen Show (4:3)</PresentationFormat>
  <Paragraphs>1172</Paragraphs>
  <Slides>97</Slides>
  <Notes>3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Opulent</vt:lpstr>
      <vt:lpstr>Equation</vt:lpstr>
      <vt:lpstr>Particle Accelerators </vt:lpstr>
      <vt:lpstr>Acknowledgments </vt:lpstr>
      <vt:lpstr>A little about me…</vt:lpstr>
      <vt:lpstr>Disclaimer</vt:lpstr>
      <vt:lpstr>Units of energy</vt:lpstr>
      <vt:lpstr>Understanding electron-volts</vt:lpstr>
      <vt:lpstr>Momentum and energy in special relativity</vt:lpstr>
      <vt:lpstr>Mass and Energy</vt:lpstr>
      <vt:lpstr>Rest energy of fundamental particles</vt:lpstr>
      <vt:lpstr>Kinetic energy</vt:lpstr>
      <vt:lpstr>Another way to look at energy…</vt:lpstr>
      <vt:lpstr>Wavelengths of other particles</vt:lpstr>
      <vt:lpstr>PowerPoint Presentation</vt:lpstr>
      <vt:lpstr>Where we are…</vt:lpstr>
      <vt:lpstr>State of the art: Large Hadron Collider (LHC)</vt:lpstr>
      <vt:lpstr>The main parts of an accelerator</vt:lpstr>
      <vt:lpstr>Rewind: some pre-history</vt:lpstr>
      <vt:lpstr>Natural particle acceleration</vt:lpstr>
      <vt:lpstr>Man-made particle acceleration</vt:lpstr>
      <vt:lpstr>Magnetic fields</vt:lpstr>
      <vt:lpstr>Forces in a magnetic field</vt:lpstr>
      <vt:lpstr>Motion in a magnetic field</vt:lpstr>
      <vt:lpstr>Fine beam tube/Helmholtz coil demonstration</vt:lpstr>
      <vt:lpstr>Demo (cont’d)</vt:lpstr>
      <vt:lpstr>The Cyclotron (1930’s)</vt:lpstr>
      <vt:lpstr>Round we go: the first cyclotrons</vt:lpstr>
      <vt:lpstr>Interlude: electrons vs. protons</vt:lpstr>
      <vt:lpstr>Synchrotron radiation</vt:lpstr>
      <vt:lpstr>Onward and upward!</vt:lpstr>
      <vt:lpstr>Understanding beam motion</vt:lpstr>
      <vt:lpstr>Strong focusing: magnetic gradients as lenses</vt:lpstr>
      <vt:lpstr>What about the other plane?</vt:lpstr>
      <vt:lpstr>Example of FODO cells</vt:lpstr>
      <vt:lpstr>Combined function vs. separated function</vt:lpstr>
      <vt:lpstr>Example: Fermilab Main Ring</vt:lpstr>
      <vt:lpstr>Review: cyclotrons and synchrotrons</vt:lpstr>
      <vt:lpstr>Longitudinal motion (acceleration)</vt:lpstr>
      <vt:lpstr>Examples of accelerating RF structures</vt:lpstr>
      <vt:lpstr>How RF Cavities Accelerate*</vt:lpstr>
      <vt:lpstr>Multi-stage acceleration</vt:lpstr>
      <vt:lpstr>Getting started: ion sources</vt:lpstr>
      <vt:lpstr>Example: Fermilab complex today</vt:lpstr>
      <vt:lpstr>Tricks of the trade: beam instrumentation</vt:lpstr>
      <vt:lpstr>Beam instrumentation (cont’d)</vt:lpstr>
      <vt:lpstr>Colliding beams</vt:lpstr>
      <vt:lpstr>The case for colliding beams</vt:lpstr>
      <vt:lpstr>First e+e- collider</vt:lpstr>
      <vt:lpstr>Summary: Evolution of the energy frontier</vt:lpstr>
      <vt:lpstr>State of the art: Large Hadron Collider (LHC)</vt:lpstr>
      <vt:lpstr>LHC layout and numbers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  <vt:lpstr>PowerPoint Presentation</vt:lpstr>
      <vt:lpstr>Backup</vt:lpstr>
      <vt:lpstr>Early stages</vt:lpstr>
      <vt:lpstr>Example beam parameters</vt:lpstr>
      <vt:lpstr>Review: basic trigonometry for small angles</vt:lpstr>
      <vt:lpstr>Thin lens approximation and magnetic “kick”</vt:lpstr>
      <vt:lpstr>Strong focusing: quadrupole magnets as lenses</vt:lpstr>
      <vt:lpstr>Some important early synchrotrons</vt:lpstr>
      <vt:lpstr>Injection and Extraction</vt:lpstr>
      <vt:lpstr>Some other important accelerators (past):</vt:lpstr>
      <vt:lpstr> B-Factories</vt:lpstr>
      <vt:lpstr>Relativistic Heavy Ion Collider (RHIC)</vt:lpstr>
      <vt:lpstr>Continuous Electron Beam Accelerator Facility (CEBAF)</vt:lpstr>
      <vt:lpstr>Colliding Beam Luminosity</vt:lpstr>
      <vt:lpstr>Explaining the LHC*…</vt:lpstr>
      <vt:lpstr>“Compact” (ha ha) Linear Collider (CLIC)?</vt:lpstr>
      <vt:lpstr>What next? </vt:lpstr>
      <vt:lpstr>Future Circular Collider (FCC)</vt:lpstr>
      <vt:lpstr>Other paths to the energy frontier</vt:lpstr>
      <vt:lpstr>International Linear Collider (ILC)</vt:lpstr>
      <vt:lpstr>Muon colliders?</vt:lpstr>
      <vt:lpstr>Wakefield accelerators?</vt:lpstr>
      <vt:lpstr>Kinetic energy</vt:lpstr>
      <vt:lpstr>Rough (and not particularly accurate) outline</vt:lpstr>
      <vt:lpstr>Background: electric charges and electric fields*</vt:lpstr>
      <vt:lpstr>Work done by electric fields  Voltage</vt:lpstr>
      <vt:lpstr>Glossary: standard symbols</vt:lpstr>
      <vt:lpstr>Steering and Focusing: Magnetic Forces</vt:lpstr>
      <vt:lpstr>Understanding the force between two currents</vt:lpstr>
      <vt:lpstr>Weak focusing</vt:lpstr>
      <vt:lpstr>First proton collider: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Tevatron: first superconducting synchrotron</vt:lpstr>
      <vt:lpstr>Review: Special Relativity*</vt:lpstr>
      <vt:lpstr>Time Dilation</vt:lpstr>
      <vt:lpstr>In case you didn’t believe me…</vt:lpstr>
      <vt:lpstr>Summary: Units</vt:lpstr>
      <vt:lpstr>Examples</vt:lpstr>
      <vt:lpstr>Initial acceleration</vt:lpstr>
      <vt:lpstr>Linear Acceleration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412</cp:revision>
  <dcterms:created xsi:type="dcterms:W3CDTF">2003-06-24T14:15:57Z</dcterms:created>
  <dcterms:modified xsi:type="dcterms:W3CDTF">2017-06-28T19:09:59Z</dcterms:modified>
</cp:coreProperties>
</file>