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1.xml" ContentType="application/vnd.openxmlformats-officedocument.presentationml.notesSlide+xml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notesSlides/notesSlide2.xml" ContentType="application/vnd.openxmlformats-officedocument.presentationml.notesSlide+xml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83"/>
  </p:notesMasterIdLst>
  <p:handoutMasterIdLst>
    <p:handoutMasterId r:id="rId84"/>
  </p:handoutMasterIdLst>
  <p:sldIdLst>
    <p:sldId id="271" r:id="rId2"/>
    <p:sldId id="525" r:id="rId3"/>
    <p:sldId id="455" r:id="rId4"/>
    <p:sldId id="447" r:id="rId5"/>
    <p:sldId id="280" r:id="rId6"/>
    <p:sldId id="282" r:id="rId7"/>
    <p:sldId id="545" r:id="rId8"/>
    <p:sldId id="547" r:id="rId9"/>
    <p:sldId id="456" r:id="rId10"/>
    <p:sldId id="457" r:id="rId11"/>
    <p:sldId id="511" r:id="rId12"/>
    <p:sldId id="527" r:id="rId13"/>
    <p:sldId id="464" r:id="rId14"/>
    <p:sldId id="460" r:id="rId15"/>
    <p:sldId id="461" r:id="rId16"/>
    <p:sldId id="537" r:id="rId17"/>
    <p:sldId id="462" r:id="rId18"/>
    <p:sldId id="463" r:id="rId19"/>
    <p:sldId id="513" r:id="rId20"/>
    <p:sldId id="544" r:id="rId21"/>
    <p:sldId id="552" r:id="rId22"/>
    <p:sldId id="555" r:id="rId23"/>
    <p:sldId id="517" r:id="rId24"/>
    <p:sldId id="518" r:id="rId25"/>
    <p:sldId id="556" r:id="rId26"/>
    <p:sldId id="520" r:id="rId27"/>
    <p:sldId id="521" r:id="rId28"/>
    <p:sldId id="557" r:id="rId29"/>
    <p:sldId id="558" r:id="rId30"/>
    <p:sldId id="563" r:id="rId31"/>
    <p:sldId id="564" r:id="rId32"/>
    <p:sldId id="565" r:id="rId33"/>
    <p:sldId id="445" r:id="rId34"/>
    <p:sldId id="314" r:id="rId35"/>
    <p:sldId id="560" r:id="rId36"/>
    <p:sldId id="562" r:id="rId37"/>
    <p:sldId id="559" r:id="rId38"/>
    <p:sldId id="398" r:id="rId39"/>
    <p:sldId id="577" r:id="rId40"/>
    <p:sldId id="400" r:id="rId41"/>
    <p:sldId id="578" r:id="rId42"/>
    <p:sldId id="414" r:id="rId43"/>
    <p:sldId id="454" r:id="rId44"/>
    <p:sldId id="566" r:id="rId45"/>
    <p:sldId id="589" r:id="rId46"/>
    <p:sldId id="586" r:id="rId47"/>
    <p:sldId id="587" r:id="rId48"/>
    <p:sldId id="500" r:id="rId49"/>
    <p:sldId id="501" r:id="rId50"/>
    <p:sldId id="502" r:id="rId51"/>
    <p:sldId id="503" r:id="rId52"/>
    <p:sldId id="588" r:id="rId53"/>
    <p:sldId id="534" r:id="rId54"/>
    <p:sldId id="591" r:id="rId55"/>
    <p:sldId id="592" r:id="rId56"/>
    <p:sldId id="593" r:id="rId57"/>
    <p:sldId id="579" r:id="rId58"/>
    <p:sldId id="580" r:id="rId59"/>
    <p:sldId id="581" r:id="rId60"/>
    <p:sldId id="582" r:id="rId61"/>
    <p:sldId id="583" r:id="rId62"/>
    <p:sldId id="584" r:id="rId63"/>
    <p:sldId id="585" r:id="rId64"/>
    <p:sldId id="548" r:id="rId65"/>
    <p:sldId id="549" r:id="rId66"/>
    <p:sldId id="535" r:id="rId67"/>
    <p:sldId id="536" r:id="rId68"/>
    <p:sldId id="554" r:id="rId69"/>
    <p:sldId id="538" r:id="rId70"/>
    <p:sldId id="539" r:id="rId71"/>
    <p:sldId id="571" r:id="rId72"/>
    <p:sldId id="572" r:id="rId73"/>
    <p:sldId id="573" r:id="rId74"/>
    <p:sldId id="574" r:id="rId75"/>
    <p:sldId id="575" r:id="rId76"/>
    <p:sldId id="540" r:id="rId77"/>
    <p:sldId id="541" r:id="rId78"/>
    <p:sldId id="542" r:id="rId79"/>
    <p:sldId id="543" r:id="rId80"/>
    <p:sldId id="594" r:id="rId81"/>
    <p:sldId id="595" r:id="rId82"/>
  </p:sldIdLst>
  <p:sldSz cx="9144000" cy="6858000" type="screen4x3"/>
  <p:notesSz cx="6858000" cy="9144000"/>
  <p:custDataLst>
    <p:tags r:id="rId8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6FF"/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1400" y="32"/>
      </p:cViewPr>
      <p:guideLst>
        <p:guide orient="horz" pos="4251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tags" Target="tags/tag1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image" Target="../media/image3.wmf"/><Relationship Id="rId2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4" Type="http://schemas.openxmlformats.org/officeDocument/2006/relationships/image" Target="../media/image63.wmf"/><Relationship Id="rId5" Type="http://schemas.openxmlformats.org/officeDocument/2006/relationships/image" Target="../media/image72.wmf"/><Relationship Id="rId6" Type="http://schemas.openxmlformats.org/officeDocument/2006/relationships/image" Target="../media/image73.emf"/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1" Type="http://schemas.openxmlformats.org/officeDocument/2006/relationships/image" Target="../media/image83.wmf"/><Relationship Id="rId2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image" Target="../media/image93.emf"/><Relationship Id="rId2" Type="http://schemas.openxmlformats.org/officeDocument/2006/relationships/image" Target="../media/image9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6" Type="http://schemas.openxmlformats.org/officeDocument/2006/relationships/image" Target="../media/image102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4" Type="http://schemas.openxmlformats.org/officeDocument/2006/relationships/image" Target="../media/image111.wmf"/><Relationship Id="rId5" Type="http://schemas.openxmlformats.org/officeDocument/2006/relationships/image" Target="../media/image112.wmf"/><Relationship Id="rId6" Type="http://schemas.openxmlformats.org/officeDocument/2006/relationships/image" Target="../media/image113.wmf"/><Relationship Id="rId1" Type="http://schemas.openxmlformats.org/officeDocument/2006/relationships/image" Target="../media/image108.wmf"/><Relationship Id="rId2" Type="http://schemas.openxmlformats.org/officeDocument/2006/relationships/image" Target="../media/image10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3.wmf"/><Relationship Id="rId3" Type="http://schemas.openxmlformats.org/officeDocument/2006/relationships/image" Target="../media/image11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Relationship Id="rId2" Type="http://schemas.openxmlformats.org/officeDocument/2006/relationships/image" Target="../media/image12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4" Type="http://schemas.openxmlformats.org/officeDocument/2006/relationships/image" Target="../media/image128.wmf"/><Relationship Id="rId1" Type="http://schemas.openxmlformats.org/officeDocument/2006/relationships/image" Target="../media/image125.wmf"/><Relationship Id="rId2" Type="http://schemas.openxmlformats.org/officeDocument/2006/relationships/image" Target="../media/image126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1" Type="http://schemas.openxmlformats.org/officeDocument/2006/relationships/image" Target="../media/image129.emf"/><Relationship Id="rId2" Type="http://schemas.openxmlformats.org/officeDocument/2006/relationships/image" Target="../media/image13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Relationship Id="rId2" Type="http://schemas.openxmlformats.org/officeDocument/2006/relationships/image" Target="../media/image164.emf"/><Relationship Id="rId3" Type="http://schemas.openxmlformats.org/officeDocument/2006/relationships/image" Target="../media/image16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Relationship Id="rId2" Type="http://schemas.openxmlformats.org/officeDocument/2006/relationships/image" Target="../media/image173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4" Type="http://schemas.openxmlformats.org/officeDocument/2006/relationships/image" Target="../media/image179.emf"/><Relationship Id="rId1" Type="http://schemas.openxmlformats.org/officeDocument/2006/relationships/image" Target="../media/image176.emf"/><Relationship Id="rId2" Type="http://schemas.openxmlformats.org/officeDocument/2006/relationships/image" Target="../media/image1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6/9/16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EB2A-877F-411F-A90D-72AC44042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6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  <p:sldLayoutId id="2147483769" r:id="rId13"/>
    <p:sldLayoutId id="2147483770" r:id="rId14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" charset="2"/>
        <a:buChar char="u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" charset="2"/>
        <a:buChar char="§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0.emf"/><Relationship Id="rId7" Type="http://schemas.openxmlformats.org/officeDocument/2006/relationships/image" Target="../media/image22.wmf"/><Relationship Id="rId8" Type="http://schemas.openxmlformats.org/officeDocument/2006/relationships/image" Target="../media/image23.wmf"/><Relationship Id="rId9" Type="http://schemas.openxmlformats.org/officeDocument/2006/relationships/image" Target="../media/image24.wmf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3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0.emf"/><Relationship Id="rId6" Type="http://schemas.openxmlformats.org/officeDocument/2006/relationships/image" Target="../media/image42.png"/><Relationship Id="rId7" Type="http://schemas.openxmlformats.org/officeDocument/2006/relationships/image" Target="../media/image43.emf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emf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24.wmf"/><Relationship Id="rId5" Type="http://schemas.openxmlformats.org/officeDocument/2006/relationships/image" Target="../media/image51.wmf"/><Relationship Id="rId6" Type="http://schemas.openxmlformats.org/officeDocument/2006/relationships/image" Target="../media/image52.w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48.wmf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49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56.emf"/><Relationship Id="rId14" Type="http://schemas.openxmlformats.org/officeDocument/2006/relationships/oleObject" Target="../embeddings/oleObject30.bin"/><Relationship Id="rId15" Type="http://schemas.openxmlformats.org/officeDocument/2006/relationships/image" Target="../media/image57.emf"/><Relationship Id="rId16" Type="http://schemas.openxmlformats.org/officeDocument/2006/relationships/oleObject" Target="../embeddings/oleObject31.bin"/><Relationship Id="rId17" Type="http://schemas.openxmlformats.org/officeDocument/2006/relationships/image" Target="../media/image5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2.png"/><Relationship Id="rId4" Type="http://schemas.openxmlformats.org/officeDocument/2006/relationships/image" Target="../media/image59.wmf"/><Relationship Id="rId5" Type="http://schemas.openxmlformats.org/officeDocument/2006/relationships/image" Target="../media/image60.w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54.emf"/><Relationship Id="rId10" Type="http://schemas.openxmlformats.org/officeDocument/2006/relationships/oleObject" Target="../embeddings/oleObject2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32.bin"/><Relationship Id="rId5" Type="http://schemas.openxmlformats.org/officeDocument/2006/relationships/image" Target="../media/image61.wmf"/><Relationship Id="rId6" Type="http://schemas.openxmlformats.org/officeDocument/2006/relationships/image" Target="../media/image59.w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e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66.e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67.e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6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9.emf"/><Relationship Id="rId4" Type="http://schemas.openxmlformats.org/officeDocument/2006/relationships/oleObject" Target="../embeddings/oleObject34.bin"/><Relationship Id="rId5" Type="http://schemas.openxmlformats.org/officeDocument/2006/relationships/image" Target="../media/image62.w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63.wmf"/><Relationship Id="rId8" Type="http://schemas.openxmlformats.org/officeDocument/2006/relationships/oleObject" Target="../embeddings/oleObject36.bin"/><Relationship Id="rId9" Type="http://schemas.openxmlformats.org/officeDocument/2006/relationships/image" Target="../media/image64.emf"/><Relationship Id="rId10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5.bin"/><Relationship Id="rId12" Type="http://schemas.openxmlformats.org/officeDocument/2006/relationships/image" Target="../media/image72.wmf"/><Relationship Id="rId13" Type="http://schemas.openxmlformats.org/officeDocument/2006/relationships/oleObject" Target="../embeddings/oleObject46.bin"/><Relationship Id="rId14" Type="http://schemas.openxmlformats.org/officeDocument/2006/relationships/image" Target="../media/image7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1.bin"/><Relationship Id="rId4" Type="http://schemas.openxmlformats.org/officeDocument/2006/relationships/image" Target="../media/image70.w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71.wmf"/><Relationship Id="rId7" Type="http://schemas.openxmlformats.org/officeDocument/2006/relationships/oleObject" Target="../embeddings/oleObject43.bin"/><Relationship Id="rId8" Type="http://schemas.openxmlformats.org/officeDocument/2006/relationships/image" Target="../media/image62.wmf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6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7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75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4" Type="http://schemas.openxmlformats.org/officeDocument/2006/relationships/oleObject" Target="../embeddings/oleObject49.bin"/><Relationship Id="rId5" Type="http://schemas.openxmlformats.org/officeDocument/2006/relationships/image" Target="../media/image76.e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77.emf"/><Relationship Id="rId8" Type="http://schemas.openxmlformats.org/officeDocument/2006/relationships/oleObject" Target="../embeddings/oleObject51.bin"/><Relationship Id="rId9" Type="http://schemas.openxmlformats.org/officeDocument/2006/relationships/image" Target="../media/image7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wmf"/><Relationship Id="rId6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4.bin"/><Relationship Id="rId20" Type="http://schemas.openxmlformats.org/officeDocument/2006/relationships/image" Target="../media/image90.emf"/><Relationship Id="rId10" Type="http://schemas.openxmlformats.org/officeDocument/2006/relationships/image" Target="../media/image85.emf"/><Relationship Id="rId11" Type="http://schemas.openxmlformats.org/officeDocument/2006/relationships/oleObject" Target="../embeddings/oleObject55.bin"/><Relationship Id="rId12" Type="http://schemas.openxmlformats.org/officeDocument/2006/relationships/image" Target="../media/image86.emf"/><Relationship Id="rId13" Type="http://schemas.openxmlformats.org/officeDocument/2006/relationships/oleObject" Target="../embeddings/oleObject56.bin"/><Relationship Id="rId14" Type="http://schemas.openxmlformats.org/officeDocument/2006/relationships/image" Target="../media/image87.emf"/><Relationship Id="rId15" Type="http://schemas.openxmlformats.org/officeDocument/2006/relationships/oleObject" Target="../embeddings/oleObject57.bin"/><Relationship Id="rId16" Type="http://schemas.openxmlformats.org/officeDocument/2006/relationships/image" Target="../media/image88.emf"/><Relationship Id="rId17" Type="http://schemas.openxmlformats.org/officeDocument/2006/relationships/oleObject" Target="../embeddings/oleObject58.bin"/><Relationship Id="rId18" Type="http://schemas.openxmlformats.org/officeDocument/2006/relationships/image" Target="../media/image89.emf"/><Relationship Id="rId19" Type="http://schemas.openxmlformats.org/officeDocument/2006/relationships/oleObject" Target="../embeddings/oleObject59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1.wmf"/><Relationship Id="rId4" Type="http://schemas.openxmlformats.org/officeDocument/2006/relationships/image" Target="../media/image92.wmf"/><Relationship Id="rId5" Type="http://schemas.openxmlformats.org/officeDocument/2006/relationships/oleObject" Target="../embeddings/oleObject52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53.bin"/><Relationship Id="rId8" Type="http://schemas.openxmlformats.org/officeDocument/2006/relationships/image" Target="../media/image8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93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62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63.bin"/><Relationship Id="rId10" Type="http://schemas.openxmlformats.org/officeDocument/2006/relationships/image" Target="../media/image9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7.bin"/><Relationship Id="rId20" Type="http://schemas.openxmlformats.org/officeDocument/2006/relationships/oleObject" Target="../embeddings/oleObject75.bin"/><Relationship Id="rId10" Type="http://schemas.openxmlformats.org/officeDocument/2006/relationships/image" Target="../media/image100.wmf"/><Relationship Id="rId11" Type="http://schemas.openxmlformats.org/officeDocument/2006/relationships/oleObject" Target="../embeddings/oleObject68.bin"/><Relationship Id="rId12" Type="http://schemas.openxmlformats.org/officeDocument/2006/relationships/image" Target="../media/image101.wmf"/><Relationship Id="rId13" Type="http://schemas.openxmlformats.org/officeDocument/2006/relationships/oleObject" Target="../embeddings/oleObject69.bin"/><Relationship Id="rId14" Type="http://schemas.openxmlformats.org/officeDocument/2006/relationships/image" Target="../media/image102.wmf"/><Relationship Id="rId15" Type="http://schemas.openxmlformats.org/officeDocument/2006/relationships/oleObject" Target="../embeddings/oleObject70.bin"/><Relationship Id="rId16" Type="http://schemas.openxmlformats.org/officeDocument/2006/relationships/oleObject" Target="../embeddings/oleObject71.bin"/><Relationship Id="rId17" Type="http://schemas.openxmlformats.org/officeDocument/2006/relationships/oleObject" Target="../embeddings/oleObject72.bin"/><Relationship Id="rId18" Type="http://schemas.openxmlformats.org/officeDocument/2006/relationships/oleObject" Target="../embeddings/oleObject73.bin"/><Relationship Id="rId19" Type="http://schemas.openxmlformats.org/officeDocument/2006/relationships/oleObject" Target="../embeddings/oleObject74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4.bin"/><Relationship Id="rId4" Type="http://schemas.openxmlformats.org/officeDocument/2006/relationships/image" Target="../media/image97.wmf"/><Relationship Id="rId5" Type="http://schemas.openxmlformats.org/officeDocument/2006/relationships/oleObject" Target="../embeddings/oleObject65.bin"/><Relationship Id="rId6" Type="http://schemas.openxmlformats.org/officeDocument/2006/relationships/image" Target="../media/image98.wmf"/><Relationship Id="rId7" Type="http://schemas.openxmlformats.org/officeDocument/2006/relationships/oleObject" Target="../embeddings/oleObject66.bin"/><Relationship Id="rId8" Type="http://schemas.openxmlformats.org/officeDocument/2006/relationships/image" Target="../media/image9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4" Type="http://schemas.openxmlformats.org/officeDocument/2006/relationships/image" Target="../media/image103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4" Type="http://schemas.openxmlformats.org/officeDocument/2006/relationships/image" Target="../media/image104.wmf"/><Relationship Id="rId5" Type="http://schemas.openxmlformats.org/officeDocument/2006/relationships/image" Target="../media/image107.png"/><Relationship Id="rId6" Type="http://schemas.openxmlformats.org/officeDocument/2006/relationships/oleObject" Target="../embeddings/oleObject78.bin"/><Relationship Id="rId7" Type="http://schemas.openxmlformats.org/officeDocument/2006/relationships/image" Target="../media/image105.emf"/><Relationship Id="rId8" Type="http://schemas.openxmlformats.org/officeDocument/2006/relationships/oleObject" Target="../embeddings/oleObject79.bin"/><Relationship Id="rId9" Type="http://schemas.openxmlformats.org/officeDocument/2006/relationships/image" Target="../media/image10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wmf"/><Relationship Id="rId12" Type="http://schemas.openxmlformats.org/officeDocument/2006/relationships/oleObject" Target="../embeddings/oleObject84.bin"/><Relationship Id="rId13" Type="http://schemas.openxmlformats.org/officeDocument/2006/relationships/image" Target="../media/image112.wmf"/><Relationship Id="rId14" Type="http://schemas.openxmlformats.org/officeDocument/2006/relationships/oleObject" Target="../embeddings/oleObject85.bin"/><Relationship Id="rId15" Type="http://schemas.openxmlformats.org/officeDocument/2006/relationships/image" Target="../media/image113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0.bin"/><Relationship Id="rId4" Type="http://schemas.openxmlformats.org/officeDocument/2006/relationships/image" Target="../media/image108.wmf"/><Relationship Id="rId5" Type="http://schemas.openxmlformats.org/officeDocument/2006/relationships/oleObject" Target="../embeddings/oleObject81.bin"/><Relationship Id="rId6" Type="http://schemas.openxmlformats.org/officeDocument/2006/relationships/image" Target="../media/image109.w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110.wmf"/><Relationship Id="rId9" Type="http://schemas.openxmlformats.org/officeDocument/2006/relationships/image" Target="../media/image114.wmf"/><Relationship Id="rId10" Type="http://schemas.openxmlformats.org/officeDocument/2006/relationships/oleObject" Target="../embeddings/oleObject8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4" Type="http://schemas.openxmlformats.org/officeDocument/2006/relationships/oleObject" Target="../embeddings/oleObject86.bin"/><Relationship Id="rId5" Type="http://schemas.openxmlformats.org/officeDocument/2006/relationships/image" Target="../media/image111.wmf"/><Relationship Id="rId6" Type="http://schemas.openxmlformats.org/officeDocument/2006/relationships/oleObject" Target="../embeddings/oleObject87.bin"/><Relationship Id="rId7" Type="http://schemas.openxmlformats.org/officeDocument/2006/relationships/image" Target="../media/image113.wmf"/><Relationship Id="rId8" Type="http://schemas.openxmlformats.org/officeDocument/2006/relationships/oleObject" Target="../embeddings/oleObject88.bin"/><Relationship Id="rId9" Type="http://schemas.openxmlformats.org/officeDocument/2006/relationships/image" Target="../media/image118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4" Type="http://schemas.openxmlformats.org/officeDocument/2006/relationships/image" Target="../media/image122.wmf"/><Relationship Id="rId5" Type="http://schemas.openxmlformats.org/officeDocument/2006/relationships/oleObject" Target="../embeddings/oleObject90.bin"/><Relationship Id="rId6" Type="http://schemas.openxmlformats.org/officeDocument/2006/relationships/image" Target="../media/image123.wmf"/><Relationship Id="rId7" Type="http://schemas.openxmlformats.org/officeDocument/2006/relationships/image" Target="../media/image124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4" Type="http://schemas.openxmlformats.org/officeDocument/2006/relationships/image" Target="../media/image125.wmf"/><Relationship Id="rId5" Type="http://schemas.openxmlformats.org/officeDocument/2006/relationships/oleObject" Target="../embeddings/oleObject92.bin"/><Relationship Id="rId6" Type="http://schemas.openxmlformats.org/officeDocument/2006/relationships/image" Target="../media/image126.wmf"/><Relationship Id="rId7" Type="http://schemas.openxmlformats.org/officeDocument/2006/relationships/oleObject" Target="../embeddings/oleObject93.bin"/><Relationship Id="rId8" Type="http://schemas.openxmlformats.org/officeDocument/2006/relationships/image" Target="../media/image127.wmf"/><Relationship Id="rId9" Type="http://schemas.openxmlformats.org/officeDocument/2006/relationships/oleObject" Target="../embeddings/oleObject94.bin"/><Relationship Id="rId10" Type="http://schemas.openxmlformats.org/officeDocument/2006/relationships/image" Target="../media/image128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0.bin"/><Relationship Id="rId12" Type="http://schemas.openxmlformats.org/officeDocument/2006/relationships/image" Target="../media/image13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5.bin"/><Relationship Id="rId4" Type="http://schemas.openxmlformats.org/officeDocument/2006/relationships/image" Target="../media/image129.emf"/><Relationship Id="rId5" Type="http://schemas.openxmlformats.org/officeDocument/2006/relationships/oleObject" Target="../embeddings/oleObject96.bin"/><Relationship Id="rId6" Type="http://schemas.openxmlformats.org/officeDocument/2006/relationships/image" Target="../media/image130.wmf"/><Relationship Id="rId7" Type="http://schemas.openxmlformats.org/officeDocument/2006/relationships/oleObject" Target="../embeddings/oleObject97.bin"/><Relationship Id="rId8" Type="http://schemas.openxmlformats.org/officeDocument/2006/relationships/image" Target="../media/image131.emf"/><Relationship Id="rId9" Type="http://schemas.openxmlformats.org/officeDocument/2006/relationships/oleObject" Target="../embeddings/oleObject98.bin"/><Relationship Id="rId10" Type="http://schemas.openxmlformats.org/officeDocument/2006/relationships/oleObject" Target="../embeddings/oleObject9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gif"/><Relationship Id="rId3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5" Type="http://schemas.openxmlformats.org/officeDocument/2006/relationships/oleObject" Target="../embeddings/oleObject101.bin"/><Relationship Id="rId6" Type="http://schemas.openxmlformats.org/officeDocument/2006/relationships/image" Target="../media/image137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prebys-hcpss-2014" TargetMode="External"/><Relationship Id="rId3" Type="http://schemas.openxmlformats.org/officeDocument/2006/relationships/hyperlink" Target="http://tinyurl.com/FNAL-concepts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4" Type="http://schemas.openxmlformats.org/officeDocument/2006/relationships/image" Target="../media/image157.w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5.wmf"/><Relationship Id="rId13" Type="http://schemas.openxmlformats.org/officeDocument/2006/relationships/image" Target="../media/image1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6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3.wmf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4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oleObject" Target="../embeddings/oleObject103.bin"/><Relationship Id="rId5" Type="http://schemas.openxmlformats.org/officeDocument/2006/relationships/image" Target="../media/image163.emf"/><Relationship Id="rId6" Type="http://schemas.openxmlformats.org/officeDocument/2006/relationships/oleObject" Target="../embeddings/oleObject104.bin"/><Relationship Id="rId7" Type="http://schemas.openxmlformats.org/officeDocument/2006/relationships/image" Target="../media/image164.emf"/><Relationship Id="rId8" Type="http://schemas.openxmlformats.org/officeDocument/2006/relationships/oleObject" Target="../embeddings/oleObject105.bin"/><Relationship Id="rId9" Type="http://schemas.openxmlformats.org/officeDocument/2006/relationships/image" Target="../media/image165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4" Type="http://schemas.openxmlformats.org/officeDocument/2006/relationships/image" Target="../media/image167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107.bin"/><Relationship Id="rId8" Type="http://schemas.openxmlformats.org/officeDocument/2006/relationships/image" Target="../media/image168.emf"/><Relationship Id="rId9" Type="http://schemas.openxmlformats.org/officeDocument/2006/relationships/image" Target="../media/image169.png"/><Relationship Id="rId10" Type="http://schemas.openxmlformats.org/officeDocument/2006/relationships/image" Target="../media/image170.png"/><Relationship Id="rId11" Type="http://schemas.openxmlformats.org/officeDocument/2006/relationships/image" Target="../media/image171.jpeg"/><Relationship Id="rId1" Type="http://schemas.openxmlformats.org/officeDocument/2006/relationships/vmlDrawing" Target="../drawings/vmlDrawing30.vml"/><Relationship Id="rId2" Type="http://schemas.microsoft.com/office/2007/relationships/media" Target="../media/media1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oleObject" Target="../embeddings/oleObject108.bin"/><Relationship Id="rId5" Type="http://schemas.openxmlformats.org/officeDocument/2006/relationships/image" Target="../media/image172.emf"/><Relationship Id="rId6" Type="http://schemas.openxmlformats.org/officeDocument/2006/relationships/oleObject" Target="../embeddings/oleObject109.bin"/><Relationship Id="rId7" Type="http://schemas.openxmlformats.org/officeDocument/2006/relationships/image" Target="../media/image173.emf"/><Relationship Id="rId8" Type="http://schemas.openxmlformats.org/officeDocument/2006/relationships/image" Target="../media/image175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4" Type="http://schemas.openxmlformats.org/officeDocument/2006/relationships/image" Target="../media/image176.emf"/><Relationship Id="rId5" Type="http://schemas.openxmlformats.org/officeDocument/2006/relationships/oleObject" Target="../embeddings/oleObject111.bin"/><Relationship Id="rId6" Type="http://schemas.openxmlformats.org/officeDocument/2006/relationships/image" Target="../media/image177.emf"/><Relationship Id="rId7" Type="http://schemas.openxmlformats.org/officeDocument/2006/relationships/oleObject" Target="../embeddings/oleObject112.bin"/><Relationship Id="rId8" Type="http://schemas.openxmlformats.org/officeDocument/2006/relationships/image" Target="../media/image178.emf"/><Relationship Id="rId9" Type="http://schemas.openxmlformats.org/officeDocument/2006/relationships/oleObject" Target="../embeddings/oleObject113.bin"/><Relationship Id="rId10" Type="http://schemas.openxmlformats.org/officeDocument/2006/relationships/image" Target="../media/image17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1.png"/><Relationship Id="rId1" Type="http://schemas.microsoft.com/office/2007/relationships/media" Target="file://localhost/Users/prebys/GoogleDrive/USPAS%202014/uspas_2012/quench.wmv" TargetMode="External"/><Relationship Id="rId2" Type="http://schemas.openxmlformats.org/officeDocument/2006/relationships/video" Target="file://localhost/Users/prebys/GoogleDrive/USPAS%202014/uspas_2012/quench.wmv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4" Type="http://schemas.openxmlformats.org/officeDocument/2006/relationships/image" Target="../media/image187.png"/><Relationship Id="rId5" Type="http://schemas.openxmlformats.org/officeDocument/2006/relationships/image" Target="../media/image188.jpeg"/><Relationship Id="rId6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4" Type="http://schemas.openxmlformats.org/officeDocument/2006/relationships/image" Target="../media/image191.jpg"/><Relationship Id="rId5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3.jpeg"/><Relationship Id="rId3" Type="http://schemas.openxmlformats.org/officeDocument/2006/relationships/image" Target="../media/image19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5.jpeg"/><Relationship Id="rId3" Type="http://schemas.openxmlformats.org/officeDocument/2006/relationships/image" Target="../media/image19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0.emf"/><Relationship Id="rId8" Type="http://schemas.openxmlformats.org/officeDocument/2006/relationships/image" Target="../media/image25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91491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Particle Accelerators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Eric </a:t>
            </a:r>
            <a:r>
              <a:rPr lang="en-US" dirty="0" err="1" smtClean="0">
                <a:solidFill>
                  <a:srgbClr val="FF0000"/>
                </a:solidFill>
              </a:rPr>
              <a:t>Prebys</a:t>
            </a:r>
            <a:r>
              <a:rPr lang="en-US" dirty="0" smtClean="0">
                <a:solidFill>
                  <a:srgbClr val="FF0000"/>
                </a:solidFill>
              </a:rPr>
              <a:t>, FNAL</a:t>
            </a:r>
          </a:p>
          <a:p>
            <a:pPr eaLnBrk="1" hangingPunct="1"/>
            <a:r>
              <a:rPr lang="en-US" dirty="0" smtClean="0"/>
              <a:t>Summer Lecture Series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Round and Round We Go: the First Cyclotrons</a:t>
            </a: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066800"/>
            <a:ext cx="2667000" cy="1819275"/>
          </a:xfrm>
        </p:spPr>
        <p:txBody>
          <a:bodyPr/>
          <a:lstStyle/>
          <a:p>
            <a:r>
              <a:rPr lang="en-US" sz="2000" dirty="0" smtClean="0"/>
              <a:t>~1930 (Berkeley)</a:t>
            </a:r>
          </a:p>
          <a:p>
            <a:pPr lvl="1"/>
            <a:r>
              <a:rPr lang="en-US" sz="1800" dirty="0" smtClean="0"/>
              <a:t>Lawrence and Livingston</a:t>
            </a:r>
          </a:p>
          <a:p>
            <a:pPr lvl="1"/>
            <a:r>
              <a:rPr lang="en-US" sz="1800" dirty="0" smtClean="0"/>
              <a:t>K=80 </a:t>
            </a:r>
            <a:r>
              <a:rPr lang="en-US" sz="1800" dirty="0" err="1"/>
              <a:t>k</a:t>
            </a:r>
            <a:r>
              <a:rPr lang="en-US" sz="1800" dirty="0" err="1" smtClean="0"/>
              <a:t>eV</a:t>
            </a:r>
            <a:endParaRPr lang="en-US" sz="1800" dirty="0" smtClean="0"/>
          </a:p>
          <a:p>
            <a:pPr lvl="1"/>
            <a:r>
              <a:rPr lang="en-US" sz="1800" dirty="0" smtClean="0"/>
              <a:t>Fit in your hand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2646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3863" y="3306763"/>
            <a:ext cx="406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69913" y="4381500"/>
            <a:ext cx="3276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1935 - 60”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~19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(D</a:t>
            </a:r>
            <a:r>
              <a:rPr lang="en-US" sz="4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Prototype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for many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072" y="762000"/>
            <a:ext cx="1621910" cy="2209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553200" y="2514600"/>
            <a:ext cx="9906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9862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0"/>
            <a:ext cx="7772400" cy="45950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Understanding Beam Motion: Beam “rigidity”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462665" y="625435"/>
            <a:ext cx="8449100" cy="33661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The </a:t>
            </a:r>
            <a:r>
              <a:rPr lang="en-US" sz="1800" dirty="0" err="1" smtClean="0"/>
              <a:t>relativistically</a:t>
            </a:r>
            <a:r>
              <a:rPr lang="en-US" sz="1800" dirty="0" smtClean="0"/>
              <a:t> correct  form of Newton’s Laws for a particle in an electromagnetic field is:</a:t>
            </a:r>
          </a:p>
          <a:p>
            <a:pPr>
              <a:lnSpc>
                <a:spcPct val="90000"/>
              </a:lnSpc>
              <a:buNone/>
            </a:pPr>
            <a:endParaRPr lang="en-US" sz="1200" dirty="0"/>
          </a:p>
          <a:p>
            <a:pPr>
              <a:lnSpc>
                <a:spcPct val="90000"/>
              </a:lnSpc>
              <a:buNone/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A particle of unit charge in a uniform </a:t>
            </a:r>
            <a:br>
              <a:rPr lang="en-US" sz="1800" dirty="0" smtClean="0"/>
            </a:br>
            <a:r>
              <a:rPr lang="en-US" sz="1800" dirty="0" smtClean="0"/>
              <a:t>magnetic field will move in a circle </a:t>
            </a:r>
            <a:br>
              <a:rPr lang="en-US" sz="1800" dirty="0" smtClean="0"/>
            </a:br>
            <a:r>
              <a:rPr lang="en-US" sz="1800" dirty="0" smtClean="0"/>
              <a:t>of radius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913007"/>
              </p:ext>
            </p:extLst>
          </p:nvPr>
        </p:nvGraphicFramePr>
        <p:xfrm>
          <a:off x="4060825" y="919816"/>
          <a:ext cx="391795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1" name="Equation" r:id="rId3" imgW="1905000" imgH="393700" progId="Equation.DSMT4">
                  <p:embed/>
                </p:oleObj>
              </mc:Choice>
              <mc:Fallback>
                <p:oleObj name="Equation" r:id="rId3" imgW="1905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919816"/>
                        <a:ext cx="3917950" cy="827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367709"/>
              </p:ext>
            </p:extLst>
          </p:nvPr>
        </p:nvGraphicFramePr>
        <p:xfrm>
          <a:off x="1905001" y="2438401"/>
          <a:ext cx="1676400" cy="210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2" name="Equation" r:id="rId5" imgW="941400" imgH="1179360" progId="Equation.DSMT4">
                  <p:embed/>
                </p:oleObj>
              </mc:Choice>
              <mc:Fallback>
                <p:oleObj name="Equation" r:id="rId5" imgW="94140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2438401"/>
                        <a:ext cx="1676400" cy="21007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30"/>
          <p:cNvGrpSpPr/>
          <p:nvPr/>
        </p:nvGrpSpPr>
        <p:grpSpPr>
          <a:xfrm>
            <a:off x="5410200" y="1600200"/>
            <a:ext cx="3134493" cy="1935281"/>
            <a:chOff x="4089205" y="360565"/>
            <a:chExt cx="3619500" cy="2171700"/>
          </a:xfrm>
        </p:grpSpPr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0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Object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ject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Arrow Connector 26"/>
            <p:cNvCxnSpPr>
              <a:stCxn id="25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ject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1447800" y="3505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195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constant for fixed energy!</a:t>
            </a:r>
          </a:p>
        </p:txBody>
      </p:sp>
      <p:cxnSp>
        <p:nvCxnSpPr>
          <p:cNvPr id="45" name="Straight Arrow Connector 44"/>
          <p:cNvCxnSpPr>
            <a:stCxn id="6" idx="1"/>
          </p:cNvCxnSpPr>
          <p:nvPr/>
        </p:nvCxnSpPr>
        <p:spPr>
          <a:xfrm flipH="1">
            <a:off x="3200400" y="3294966"/>
            <a:ext cx="419100" cy="2102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28800" y="3962400"/>
            <a:ext cx="914400" cy="533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819400" y="3886200"/>
            <a:ext cx="457200" cy="381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T-m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/s=V</a:t>
            </a:r>
          </a:p>
        </p:txBody>
      </p:sp>
      <p:cxnSp>
        <p:nvCxnSpPr>
          <p:cNvPr id="51" name="Straight Arrow Connector 50"/>
          <p:cNvCxnSpPr>
            <a:endCxn id="8" idx="2"/>
          </p:cNvCxnSpPr>
          <p:nvPr/>
        </p:nvCxnSpPr>
        <p:spPr>
          <a:xfrm>
            <a:off x="1524000" y="4038600"/>
            <a:ext cx="304800" cy="190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733800" y="3733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units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in our usual convention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3352800" y="3962400"/>
            <a:ext cx="3048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581628"/>
              </p:ext>
            </p:extLst>
          </p:nvPr>
        </p:nvGraphicFramePr>
        <p:xfrm>
          <a:off x="3048000" y="4648200"/>
          <a:ext cx="395128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3" name="Equation" r:id="rId10" imgW="2111760" imgH="411120" progId="Equation.DSMT4">
                  <p:embed/>
                </p:oleObj>
              </mc:Choice>
              <mc:Fallback>
                <p:oleObj name="Equation" r:id="rId10" imgW="211176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648200"/>
                        <a:ext cx="3951287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3048000" y="4648200"/>
            <a:ext cx="3962400" cy="8382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09600" y="4648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 “rigidity” = constant at a given momentum (even when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=0!)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590800" y="4876800"/>
            <a:ext cx="381000" cy="1143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162800" y="4724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19400" y="56388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If all magnetic fields are scaled with the momentum as particles accelerate, the trajectories remain the same 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                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“synchrotron” [E. McMillan, 1945]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799" y="6248400"/>
            <a:ext cx="2591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67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  <p:bldP spid="6" grpId="0"/>
      <p:bldP spid="8" grpId="0" animBg="1"/>
      <p:bldP spid="49" grpId="0" animBg="1"/>
      <p:bldP spid="9" grpId="0"/>
      <p:bldP spid="56" grpId="0"/>
      <p:bldP spid="52" grpId="0" animBg="1"/>
      <p:bldP spid="64" grpId="0"/>
      <p:bldP spid="5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 Parameters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3937314"/>
          </a:xfrm>
        </p:spPr>
        <p:txBody>
          <a:bodyPr/>
          <a:lstStyle/>
          <a:p>
            <a:r>
              <a:rPr lang="en-US" dirty="0" smtClean="0"/>
              <a:t>Compare Fermilab LINAC (K=400 </a:t>
            </a:r>
            <a:r>
              <a:rPr lang="en-US" dirty="0"/>
              <a:t>M</a:t>
            </a:r>
            <a:r>
              <a:rPr lang="en-US" dirty="0" smtClean="0"/>
              <a:t>eV) to LHC (K=7000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75683"/>
              </p:ext>
            </p:extLst>
          </p:nvPr>
        </p:nvGraphicFramePr>
        <p:xfrm>
          <a:off x="1108177" y="1844781"/>
          <a:ext cx="6985235" cy="2855655"/>
        </p:xfrm>
        <a:graphic>
          <a:graphicData uri="http://schemas.openxmlformats.org/drawingml/2006/table">
            <a:tbl>
              <a:tblPr/>
              <a:tblGrid>
                <a:gridCol w="1382864"/>
                <a:gridCol w="1244380"/>
                <a:gridCol w="1555758"/>
                <a:gridCol w="1295265"/>
                <a:gridCol w="1506968"/>
              </a:tblGrid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Symbol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 mass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/c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kinetic energy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energy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[GeV]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1.3382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momentum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[GeV/c]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beta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0.999999991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 gamma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beta-gamma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rigidity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ρ)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T-m]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23353.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434243"/>
              </p:ext>
            </p:extLst>
          </p:nvPr>
        </p:nvGraphicFramePr>
        <p:xfrm>
          <a:off x="4186005" y="2801552"/>
          <a:ext cx="74676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6" name="Equation" r:id="rId3" imgW="520920" imgH="182520" progId="">
                  <p:embed/>
                </p:oleObj>
              </mc:Choice>
              <mc:Fallback>
                <p:oleObj name="Equation" r:id="rId3" imgW="520920" imgH="182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005" y="2801552"/>
                        <a:ext cx="74676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2990"/>
              </p:ext>
            </p:extLst>
          </p:nvPr>
        </p:nvGraphicFramePr>
        <p:xfrm>
          <a:off x="4118080" y="3075478"/>
          <a:ext cx="889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7" name="Equation" r:id="rId5" imgW="877680" imgH="347400" progId="">
                  <p:embed/>
                </p:oleObj>
              </mc:Choice>
              <mc:Fallback>
                <p:oleObj name="Equation" r:id="rId5" imgW="877680" imgH="347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080" y="3075478"/>
                        <a:ext cx="889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04314"/>
              </p:ext>
            </p:extLst>
          </p:nvPr>
        </p:nvGraphicFramePr>
        <p:xfrm>
          <a:off x="4152342" y="3419827"/>
          <a:ext cx="74930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8" name="Equation" r:id="rId7" imgW="511920" imgH="219240" progId="">
                  <p:embed/>
                </p:oleObj>
              </mc:Choice>
              <mc:Fallback>
                <p:oleObj name="Equation" r:id="rId7" imgW="51192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342" y="3419827"/>
                        <a:ext cx="74930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95083"/>
              </p:ext>
            </p:extLst>
          </p:nvPr>
        </p:nvGraphicFramePr>
        <p:xfrm>
          <a:off x="4063442" y="3697640"/>
          <a:ext cx="85725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9" name="Equation" r:id="rId9" imgW="585000" imgH="219240" progId="">
                  <p:embed/>
                </p:oleObj>
              </mc:Choice>
              <mc:Fallback>
                <p:oleObj name="Equation" r:id="rId9" imgW="58500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442" y="3697640"/>
                        <a:ext cx="857250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55456"/>
              </p:ext>
            </p:extLst>
          </p:nvPr>
        </p:nvGraphicFramePr>
        <p:xfrm>
          <a:off x="3795900" y="4368232"/>
          <a:ext cx="14239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0" name="Equation" r:id="rId11" imgW="978120" imgH="191880" progId="">
                  <p:embed/>
                </p:oleObj>
              </mc:Choice>
              <mc:Fallback>
                <p:oleObj name="Equation" r:id="rId11" imgW="978120" imgH="191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900" y="4368232"/>
                        <a:ext cx="1423988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97569"/>
              </p:ext>
            </p:extLst>
          </p:nvPr>
        </p:nvGraphicFramePr>
        <p:xfrm>
          <a:off x="3985258" y="4029325"/>
          <a:ext cx="10937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1" name="Equation" r:id="rId13" imgW="749520" imgH="228240" progId="Equation.DSMT4">
                  <p:embed/>
                </p:oleObj>
              </mc:Choice>
              <mc:Fallback>
                <p:oleObj name="Equation" r:id="rId13" imgW="74952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258" y="4029325"/>
                        <a:ext cx="1093788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334000" y="4343400"/>
            <a:ext cx="28194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0" y="4953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This would be the radius of curvature in a 1 T magnetic field 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the field in Tesla needed to give a 1 m radius of curvature.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62600" y="4724400"/>
            <a:ext cx="2286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307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39080"/>
          </a:xfrm>
        </p:spPr>
        <p:txBody>
          <a:bodyPr/>
          <a:lstStyle/>
          <a:p>
            <a:r>
              <a:rPr lang="en-US" sz="2000" dirty="0" smtClean="0"/>
              <a:t>Cyclotrons relied on the fact that </a:t>
            </a:r>
            <a:br>
              <a:rPr lang="en-US" sz="2000" dirty="0" smtClean="0"/>
            </a:br>
            <a:r>
              <a:rPr lang="en-US" sz="2000" dirty="0" smtClean="0"/>
              <a:t>magnetic fields between two pole </a:t>
            </a:r>
            <a:br>
              <a:rPr lang="en-US" sz="2000" dirty="0" smtClean="0"/>
            </a:br>
            <a:r>
              <a:rPr lang="en-US" sz="2000" dirty="0" smtClean="0"/>
              <a:t>faces are never perfectly uniform.</a:t>
            </a:r>
          </a:p>
          <a:p>
            <a:r>
              <a:rPr lang="en-US" sz="2000" dirty="0" smtClean="0"/>
              <a:t>This prevents the particles from </a:t>
            </a:r>
            <a:br>
              <a:rPr lang="en-US" sz="2000" dirty="0" smtClean="0"/>
            </a:br>
            <a:r>
              <a:rPr lang="en-US" sz="2000" dirty="0" smtClean="0"/>
              <a:t>spiraling out of the pole gap.</a:t>
            </a:r>
          </a:p>
          <a:p>
            <a:r>
              <a:rPr lang="en-US" sz="2000" dirty="0" smtClean="0"/>
              <a:t>In early synchrotrons, radial field </a:t>
            </a:r>
            <a:br>
              <a:rPr lang="en-US" sz="2000" dirty="0" smtClean="0"/>
            </a:br>
            <a:r>
              <a:rPr lang="en-US" sz="2000" dirty="0" smtClean="0"/>
              <a:t>profiles were optimized to take advantage of this effect, but in </a:t>
            </a:r>
            <a:br>
              <a:rPr lang="en-US" sz="2000" dirty="0" smtClean="0"/>
            </a:br>
            <a:r>
              <a:rPr lang="en-US" sz="2000" dirty="0" smtClean="0"/>
              <a:t>any weak focused beams, </a:t>
            </a:r>
            <a:r>
              <a:rPr lang="en-US" sz="2000" i="1" dirty="0" smtClean="0"/>
              <a:t>the beam size grows with energy.</a:t>
            </a:r>
          </a:p>
          <a:p>
            <a:r>
              <a:rPr lang="en-US" sz="2000" dirty="0" smtClean="0"/>
              <a:t>The highest energy weak </a:t>
            </a:r>
            <a:br>
              <a:rPr lang="en-US" sz="2000" dirty="0" smtClean="0"/>
            </a:br>
            <a:r>
              <a:rPr lang="en-US" sz="2000" dirty="0" smtClean="0"/>
              <a:t>focusing accelerator was the </a:t>
            </a:r>
            <a:br>
              <a:rPr lang="en-US" sz="2000" dirty="0" smtClean="0"/>
            </a:br>
            <a:r>
              <a:rPr lang="en-US" sz="2000" dirty="0" smtClean="0"/>
              <a:t>Berkeley </a:t>
            </a:r>
            <a:r>
              <a:rPr lang="en-US" sz="2000" dirty="0" err="1" smtClean="0"/>
              <a:t>Bevatron</a:t>
            </a:r>
            <a:r>
              <a:rPr lang="en-US" sz="2000" dirty="0" smtClean="0"/>
              <a:t>, which had </a:t>
            </a:r>
            <a:br>
              <a:rPr lang="en-US" sz="2000" dirty="0" smtClean="0"/>
            </a:br>
            <a:r>
              <a:rPr lang="en-US" sz="2000" dirty="0" smtClean="0"/>
              <a:t>a kinetic energy of 6.2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smtClean="0"/>
              <a:t>High enough to make antiprotons</a:t>
            </a:r>
            <a:br>
              <a:rPr lang="en-US" sz="1600" dirty="0" smtClean="0"/>
            </a:br>
            <a:r>
              <a:rPr lang="en-US" sz="1600" dirty="0" smtClean="0"/>
              <a:t>(and win a Nobel Prize)</a:t>
            </a:r>
          </a:p>
          <a:p>
            <a:pPr lvl="1"/>
            <a:r>
              <a:rPr lang="en-US" sz="1600" dirty="0" smtClean="0"/>
              <a:t>It had an aperture 12”x48”!</a:t>
            </a:r>
            <a:endParaRPr lang="en-US" sz="1600" dirty="0"/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27979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1" y="3544215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765495" y="4849986"/>
            <a:ext cx="3379640" cy="576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894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62775"/>
          </a:xfrm>
        </p:spPr>
        <p:txBody>
          <a:bodyPr/>
          <a:lstStyle/>
          <a:p>
            <a:r>
              <a:rPr lang="en-US" sz="2000" dirty="0" smtClean="0"/>
              <a:t>Strong focusing utilizes alternating magnetic gradients to precisely control the focusing of a beam of particles</a:t>
            </a:r>
          </a:p>
          <a:p>
            <a:pPr lvl="1"/>
            <a:r>
              <a:rPr lang="en-US" sz="1800" dirty="0" smtClean="0"/>
              <a:t>The principle was first developed in 1949  by Nicholas </a:t>
            </a:r>
            <a:r>
              <a:rPr lang="en-US" sz="1800" dirty="0" err="1" smtClean="0"/>
              <a:t>Christofilos</a:t>
            </a:r>
            <a:r>
              <a:rPr lang="en-US" sz="1800" dirty="0" smtClean="0"/>
              <a:t>, a Greek-American engineer, who was working for an elevator company in Athens at the time.</a:t>
            </a:r>
          </a:p>
          <a:p>
            <a:pPr lvl="1"/>
            <a:r>
              <a:rPr lang="en-US" sz="1800" dirty="0" smtClean="0"/>
              <a:t>Rather than publish the idea, he applied for a patent, and it went largely ignored.</a:t>
            </a:r>
          </a:p>
          <a:p>
            <a:pPr lvl="1"/>
            <a:r>
              <a:rPr lang="en-US" sz="1800" dirty="0" smtClean="0"/>
              <a:t>The idea was independently invented in 1952 by Courant, Livingston and Snyder, who later acknowledged the priority of </a:t>
            </a:r>
            <a:r>
              <a:rPr lang="en-US" sz="1800" dirty="0" err="1" smtClean="0"/>
              <a:t>Christophilos</a:t>
            </a:r>
            <a:r>
              <a:rPr lang="en-US" sz="1800" dirty="0" smtClean="0"/>
              <a:t>’ work.</a:t>
            </a:r>
          </a:p>
          <a:p>
            <a:pPr lvl="1"/>
            <a:r>
              <a:rPr lang="en-US" sz="1800" dirty="0" smtClean="0"/>
              <a:t>Courant and Snyder wrote a follow-up paper in 1958, which contains the vast majority of the accelerator physics concepts and formalism in use to this day!</a:t>
            </a:r>
          </a:p>
          <a:p>
            <a:r>
              <a:rPr lang="en-US" sz="2000" dirty="0" smtClean="0"/>
              <a:t>Although the technique was originally formulated in terms of magnetic gradients, it’s much easier to understand in terms of the separate functions of dipole and quadrupole magnets.</a:t>
            </a:r>
          </a:p>
          <a:p>
            <a:pPr marL="2921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40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Function vs. Separated Function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was originally implemented by building magnets with non-parallel pole faces to introduce a linear magnetic gradient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685800" y="13716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931574"/>
              </p:ext>
            </p:extLst>
          </p:nvPr>
        </p:nvGraphicFramePr>
        <p:xfrm>
          <a:off x="3429000" y="1676400"/>
          <a:ext cx="1905000" cy="6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16" name="Equation" r:id="rId4" imgW="1152000" imgH="393120" progId="Equation.DSMT4">
                  <p:embed/>
                </p:oleObj>
              </mc:Choice>
              <mc:Fallback>
                <p:oleObj name="Equation" r:id="rId4" imgW="1152000" imgH="39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76400"/>
                        <a:ext cx="1905000" cy="6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954826" y="20574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880" y="32990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447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867400" y="14478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102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67400" y="2514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0000" y="2514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0228" y="3619570"/>
            <a:ext cx="8628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Later synchrotrons were built with physically separate dipole and quadrupole magnets. 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first “separated function” synchrotron was the Fermilab Main Ring (1972, 400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0" y="4320580"/>
            <a:ext cx="3621985" cy="16059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757" y="4462344"/>
            <a:ext cx="1012417" cy="9989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4" t="8634" r="13946" b="8165"/>
          <a:stretch/>
        </p:blipFill>
        <p:spPr>
          <a:xfrm>
            <a:off x="4965948" y="4562481"/>
            <a:ext cx="752620" cy="8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077" y="4444668"/>
            <a:ext cx="1048293" cy="10361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14879" y="472043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92517" y="472715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4469" y="545555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2763" y="54555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02249" y="546685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Fermilab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966" y="6096887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is also much easier to </a:t>
            </a:r>
            <a:r>
              <a:rPr lang="en-US" sz="1600" i="1" dirty="0" smtClean="0">
                <a:solidFill>
                  <a:srgbClr val="C00000"/>
                </a:solidFill>
                <a:latin typeface="+mn-lt"/>
              </a:rPr>
              <a:t>teach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using separated functions, so we will…</a:t>
            </a:r>
          </a:p>
        </p:txBody>
      </p:sp>
    </p:spTree>
    <p:extLst>
      <p:ext uri="{BB962C8B-B14F-4D97-AF65-F5344CB8AC3E}">
        <p14:creationId xmlns:p14="http://schemas.microsoft.com/office/powerpoint/2010/main" val="11018864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1" grpId="0"/>
      <p:bldP spid="42" grpId="0"/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62937" cy="441325"/>
          </a:xfrm>
        </p:spPr>
        <p:txBody>
          <a:bodyPr/>
          <a:lstStyle/>
          <a:p>
            <a:r>
              <a:rPr lang="en-US" dirty="0" smtClean="0"/>
              <a:t>Thin Lens Approximation and Magnetic “kick”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1668775"/>
          </a:xfrm>
        </p:spPr>
        <p:txBody>
          <a:bodyPr/>
          <a:lstStyle/>
          <a:p>
            <a:r>
              <a:rPr lang="en-US" sz="2000" dirty="0" smtClean="0"/>
              <a:t>If the path length through a </a:t>
            </a:r>
            <a:br>
              <a:rPr lang="en-US" sz="2000" dirty="0" smtClean="0"/>
            </a:br>
            <a:r>
              <a:rPr lang="en-US" sz="2000" dirty="0" smtClean="0"/>
              <a:t>transverse magnetic field is short </a:t>
            </a:r>
            <a:br>
              <a:rPr lang="en-US" sz="2000" dirty="0" smtClean="0"/>
            </a:br>
            <a:r>
              <a:rPr lang="en-US" sz="2000" dirty="0" smtClean="0"/>
              <a:t>compared to the bend radius of the particle, </a:t>
            </a:r>
            <a:br>
              <a:rPr lang="en-US" sz="2000" dirty="0" smtClean="0"/>
            </a:br>
            <a:r>
              <a:rPr lang="en-US" sz="2000" dirty="0" smtClean="0"/>
              <a:t>then we can think of the particle receiving a</a:t>
            </a:r>
            <a:br>
              <a:rPr lang="en-US" sz="2000" dirty="0" smtClean="0"/>
            </a:br>
            <a:r>
              <a:rPr lang="en-US" sz="2000" dirty="0" smtClean="0"/>
              <a:t>transverse “kick”, which is proportional to the integrated field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000" dirty="0" smtClean="0"/>
              <a:t>    and it will be bent through small angle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 this “thin lens approximation”, a </a:t>
            </a:r>
            <a:br>
              <a:rPr lang="en-US" sz="2000" dirty="0" smtClean="0"/>
            </a:br>
            <a:r>
              <a:rPr lang="en-US" sz="2000" dirty="0" smtClean="0"/>
              <a:t>dipole is the equivalent of a prism in </a:t>
            </a:r>
            <a:br>
              <a:rPr lang="en-US" sz="2000" dirty="0" smtClean="0"/>
            </a:br>
            <a:r>
              <a:rPr lang="en-US" sz="2000" dirty="0" smtClean="0"/>
              <a:t>classical optics.</a:t>
            </a:r>
            <a:endParaRPr lang="en-US" sz="180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5105400" y="990600"/>
            <a:ext cx="3775255" cy="1382580"/>
            <a:chOff x="5410200" y="2514600"/>
            <a:chExt cx="3352800" cy="1201738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410200" y="2514600"/>
              <a:ext cx="3352800" cy="922338"/>
              <a:chOff x="5410200" y="2133600"/>
              <a:chExt cx="3352800" cy="922338"/>
            </a:xfrm>
          </p:grpSpPr>
          <p:sp>
            <p:nvSpPr>
              <p:cNvPr id="15" name="Rectangle 45"/>
              <p:cNvSpPr>
                <a:spLocks noChangeArrowheads="1"/>
              </p:cNvSpPr>
              <p:nvPr/>
            </p:nvSpPr>
            <p:spPr bwMode="auto">
              <a:xfrm>
                <a:off x="6705600" y="2133600"/>
                <a:ext cx="762000" cy="6858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5410200" y="2438400"/>
                <a:ext cx="3352800" cy="457200"/>
              </a:xfrm>
              <a:custGeom>
                <a:avLst/>
                <a:gdLst>
                  <a:gd name="T0" fmla="*/ 0 w 1776"/>
                  <a:gd name="T1" fmla="*/ 2147483647 h 680"/>
                  <a:gd name="T2" fmla="*/ 2147483647 w 1776"/>
                  <a:gd name="T3" fmla="*/ 2147483647 h 680"/>
                  <a:gd name="T4" fmla="*/ 2147483647 w 1776"/>
                  <a:gd name="T5" fmla="*/ 2147483647 h 680"/>
                  <a:gd name="T6" fmla="*/ 2147483647 w 1776"/>
                  <a:gd name="T7" fmla="*/ 2147483647 h 680"/>
                  <a:gd name="T8" fmla="*/ 2147483647 w 1776"/>
                  <a:gd name="T9" fmla="*/ 2147483647 h 680"/>
                  <a:gd name="T10" fmla="*/ 2147483647 w 1776"/>
                  <a:gd name="T11" fmla="*/ 2147483647 h 680"/>
                  <a:gd name="T12" fmla="*/ 2147483647 w 1776"/>
                  <a:gd name="T13" fmla="*/ 2147483647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6"/>
                  <a:gd name="T22" fmla="*/ 0 h 680"/>
                  <a:gd name="T23" fmla="*/ 1776 w 1776"/>
                  <a:gd name="T24" fmla="*/ 680 h 6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6" h="680">
                    <a:moveTo>
                      <a:pt x="0" y="8"/>
                    </a:moveTo>
                    <a:cubicBezTo>
                      <a:pt x="252" y="8"/>
                      <a:pt x="504" y="8"/>
                      <a:pt x="624" y="8"/>
                    </a:cubicBezTo>
                    <a:cubicBezTo>
                      <a:pt x="744" y="8"/>
                      <a:pt x="688" y="8"/>
                      <a:pt x="720" y="8"/>
                    </a:cubicBezTo>
                    <a:cubicBezTo>
                      <a:pt x="752" y="8"/>
                      <a:pt x="776" y="0"/>
                      <a:pt x="816" y="8"/>
                    </a:cubicBezTo>
                    <a:cubicBezTo>
                      <a:pt x="856" y="16"/>
                      <a:pt x="912" y="32"/>
                      <a:pt x="960" y="56"/>
                    </a:cubicBezTo>
                    <a:cubicBezTo>
                      <a:pt x="1008" y="80"/>
                      <a:pt x="968" y="48"/>
                      <a:pt x="1104" y="152"/>
                    </a:cubicBezTo>
                    <a:cubicBezTo>
                      <a:pt x="1240" y="256"/>
                      <a:pt x="1508" y="468"/>
                      <a:pt x="1776" y="6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>
                <a:off x="6400800" y="2438400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1"/>
              <p:cNvSpPr>
                <a:spLocks noChangeShapeType="1"/>
              </p:cNvSpPr>
              <p:nvPr/>
            </p:nvSpPr>
            <p:spPr bwMode="auto">
              <a:xfrm>
                <a:off x="6705600" y="2979738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52"/>
              <p:cNvSpPr>
                <a:spLocks noChangeShapeType="1"/>
              </p:cNvSpPr>
              <p:nvPr/>
            </p:nvSpPr>
            <p:spPr bwMode="auto">
              <a:xfrm>
                <a:off x="6705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3"/>
              <p:cNvSpPr>
                <a:spLocks noChangeShapeType="1"/>
              </p:cNvSpPr>
              <p:nvPr/>
            </p:nvSpPr>
            <p:spPr bwMode="auto">
              <a:xfrm>
                <a:off x="7467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Object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3363913"/>
              <a:ext cx="17621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Object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895600"/>
              <a:ext cx="2809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Object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638" y="28082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Object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588" y="2527300"/>
              <a:ext cx="2794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18708"/>
              </p:ext>
            </p:extLst>
          </p:nvPr>
        </p:nvGraphicFramePr>
        <p:xfrm>
          <a:off x="5545655" y="3619500"/>
          <a:ext cx="28352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Equation" r:id="rId7" imgW="1066524" imgH="418893" progId="Equation.3">
                  <p:embed/>
                </p:oleObj>
              </mc:Choice>
              <mc:Fallback>
                <p:oleObj name="Equation" r:id="rId7" imgW="1066524" imgH="41889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655" y="3619500"/>
                        <a:ext cx="2835275" cy="11144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134577"/>
              </p:ext>
            </p:extLst>
          </p:nvPr>
        </p:nvGraphicFramePr>
        <p:xfrm>
          <a:off x="2133600" y="2819400"/>
          <a:ext cx="4800625" cy="59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Equation" r:id="rId9" imgW="1739510" imgH="216061" progId="Equation.DSMT4">
                  <p:embed/>
                </p:oleObj>
              </mc:Choice>
              <mc:Fallback>
                <p:oleObj name="Equation" r:id="rId9" imgW="1739510" imgH="21606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19400"/>
                        <a:ext cx="4800625" cy="59513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/>
          <p:nvPr/>
        </p:nvGrpSpPr>
        <p:grpSpPr>
          <a:xfrm>
            <a:off x="5351212" y="4963675"/>
            <a:ext cx="3352800" cy="1092200"/>
            <a:chOff x="5340350" y="3795713"/>
            <a:chExt cx="3352800" cy="1092200"/>
          </a:xfrm>
        </p:grpSpPr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5340350" y="3795721"/>
              <a:ext cx="3352800" cy="1092192"/>
              <a:chOff x="5340350" y="3414721"/>
              <a:chExt cx="3352800" cy="1092192"/>
            </a:xfrm>
          </p:grpSpPr>
          <p:sp>
            <p:nvSpPr>
              <p:cNvPr id="26" name="Freeform 63"/>
              <p:cNvSpPr>
                <a:spLocks/>
              </p:cNvSpPr>
              <p:nvPr/>
            </p:nvSpPr>
            <p:spPr bwMode="auto">
              <a:xfrm>
                <a:off x="5340350" y="4030663"/>
                <a:ext cx="3352800" cy="476250"/>
              </a:xfrm>
              <a:custGeom>
                <a:avLst/>
                <a:gdLst>
                  <a:gd name="T0" fmla="*/ 0 w 2112"/>
                  <a:gd name="T1" fmla="*/ 2147483647 h 300"/>
                  <a:gd name="T2" fmla="*/ 2147483647 w 2112"/>
                  <a:gd name="T3" fmla="*/ 2147483647 h 300"/>
                  <a:gd name="T4" fmla="*/ 2147483647 w 2112"/>
                  <a:gd name="T5" fmla="*/ 2147483647 h 300"/>
                  <a:gd name="T6" fmla="*/ 2147483647 w 2112"/>
                  <a:gd name="T7" fmla="*/ 2147483647 h 300"/>
                  <a:gd name="T8" fmla="*/ 2147483647 w 2112"/>
                  <a:gd name="T9" fmla="*/ 2147483647 h 300"/>
                  <a:gd name="T10" fmla="*/ 2147483647 w 2112"/>
                  <a:gd name="T11" fmla="*/ 2147483647 h 300"/>
                  <a:gd name="T12" fmla="*/ 2147483647 w 2112"/>
                  <a:gd name="T13" fmla="*/ 2147483647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300"/>
                  <a:gd name="T23" fmla="*/ 2112 w 211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300">
                    <a:moveTo>
                      <a:pt x="0" y="15"/>
                    </a:moveTo>
                    <a:cubicBezTo>
                      <a:pt x="300" y="15"/>
                      <a:pt x="599" y="15"/>
                      <a:pt x="742" y="15"/>
                    </a:cubicBezTo>
                    <a:cubicBezTo>
                      <a:pt x="885" y="15"/>
                      <a:pt x="806" y="17"/>
                      <a:pt x="856" y="15"/>
                    </a:cubicBezTo>
                    <a:cubicBezTo>
                      <a:pt x="906" y="13"/>
                      <a:pt x="995" y="0"/>
                      <a:pt x="1043" y="3"/>
                    </a:cubicBezTo>
                    <a:cubicBezTo>
                      <a:pt x="1091" y="6"/>
                      <a:pt x="1097" y="24"/>
                      <a:pt x="1142" y="36"/>
                    </a:cubicBezTo>
                    <a:cubicBezTo>
                      <a:pt x="1187" y="48"/>
                      <a:pt x="1151" y="32"/>
                      <a:pt x="1313" y="76"/>
                    </a:cubicBezTo>
                    <a:cubicBezTo>
                      <a:pt x="1475" y="120"/>
                      <a:pt x="1793" y="210"/>
                      <a:pt x="2112" y="3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5"/>
              <p:cNvSpPr>
                <a:spLocks noChangeShapeType="1"/>
              </p:cNvSpPr>
              <p:nvPr/>
            </p:nvSpPr>
            <p:spPr bwMode="auto">
              <a:xfrm>
                <a:off x="6330950" y="4049713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 flipV="1">
                <a:off x="6858000" y="3414721"/>
                <a:ext cx="363538" cy="1052510"/>
                <a:chOff x="4206" y="2239"/>
                <a:chExt cx="283" cy="728"/>
              </a:xfrm>
            </p:grpSpPr>
            <p:sp>
              <p:nvSpPr>
                <p:cNvPr id="29" name="Line 70"/>
                <p:cNvSpPr>
                  <a:spLocks noChangeShapeType="1"/>
                </p:cNvSpPr>
                <p:nvPr/>
              </p:nvSpPr>
              <p:spPr bwMode="auto">
                <a:xfrm>
                  <a:off x="4217" y="2250"/>
                  <a:ext cx="141" cy="706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358" y="2250"/>
                  <a:ext cx="131" cy="717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72"/>
                <p:cNvSpPr>
                  <a:spLocks noChangeShapeType="1"/>
                </p:cNvSpPr>
                <p:nvPr/>
              </p:nvSpPr>
              <p:spPr bwMode="auto">
                <a:xfrm>
                  <a:off x="4206" y="223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5" name="Object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788" y="4419600"/>
              <a:ext cx="44291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469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Quadrupole Magnets*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333885" cy="1027784"/>
          </a:xfrm>
        </p:spPr>
        <p:txBody>
          <a:bodyPr/>
          <a:lstStyle/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kick</a:t>
            </a:r>
            <a:br>
              <a:rPr lang="en-US" sz="2000" dirty="0" smtClean="0"/>
            </a:b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25" y="135513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59130" y="11807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497130" y="19427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818" y="19189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263290" y="4465935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24400" y="12954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62400" y="20574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876800" y="19050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05400" y="17526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57800" y="16002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572000" y="20574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43400" y="20574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191000" y="20574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62400" y="13716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345" y="21372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093806"/>
              </p:ext>
            </p:extLst>
          </p:nvPr>
        </p:nvGraphicFramePr>
        <p:xfrm>
          <a:off x="911225" y="4640263"/>
          <a:ext cx="256381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0" name="Equation" r:id="rId6" imgW="1384300" imgH="431800" progId="Equation.DSMT4">
                  <p:embed/>
                </p:oleObj>
              </mc:Choice>
              <mc:Fallback>
                <p:oleObj name="Equation" r:id="rId6" imgW="1384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4640263"/>
                        <a:ext cx="2563813" cy="80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ight Arrow 87"/>
          <p:cNvSpPr/>
          <p:nvPr/>
        </p:nvSpPr>
        <p:spPr>
          <a:xfrm>
            <a:off x="3962400" y="4800600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856849"/>
              </p:ext>
            </p:extLst>
          </p:nvPr>
        </p:nvGraphicFramePr>
        <p:xfrm>
          <a:off x="6889407" y="5669632"/>
          <a:ext cx="197326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1" name="Equation" r:id="rId8" imgW="969120" imgH="383760" progId="">
                  <p:embed/>
                </p:oleObj>
              </mc:Choice>
              <mc:Fallback>
                <p:oleObj name="Equation" r:id="rId8" imgW="96912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407" y="5669632"/>
                        <a:ext cx="1973263" cy="795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54690" y="6155755"/>
            <a:ext cx="50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*or quadrupole term in a gradient magnet</a:t>
            </a:r>
            <a:endParaRPr lang="en-US" sz="2000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12636" y="17875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41236" y="16351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793636" y="14827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07836" y="1939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879236" y="19399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26836" y="19399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498236" y="12541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94676"/>
              </p:ext>
            </p:extLst>
          </p:nvPr>
        </p:nvGraphicFramePr>
        <p:xfrm>
          <a:off x="5467350" y="2886075"/>
          <a:ext cx="31019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2" name="Equation" r:id="rId10" imgW="2095500" imgH="431800" progId="Equation.DSMT4">
                  <p:embed/>
                </p:oleObj>
              </mc:Choice>
              <mc:Fallback>
                <p:oleObj name="Equation" r:id="rId10" imgW="2095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2886075"/>
                        <a:ext cx="310197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9766"/>
              </p:ext>
            </p:extLst>
          </p:nvPr>
        </p:nvGraphicFramePr>
        <p:xfrm>
          <a:off x="4776588" y="962260"/>
          <a:ext cx="780276" cy="453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3" name="Equation" r:id="rId12" imgW="685440" imgH="393120" progId="">
                  <p:embed/>
                </p:oleObj>
              </mc:Choice>
              <mc:Fallback>
                <p:oleObj name="Equation" r:id="rId12" imgW="685440" imgH="393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588" y="962260"/>
                        <a:ext cx="780276" cy="4539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5792"/>
              </p:ext>
            </p:extLst>
          </p:nvPr>
        </p:nvGraphicFramePr>
        <p:xfrm>
          <a:off x="7320995" y="853312"/>
          <a:ext cx="7810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4" name="Equation" r:id="rId14" imgW="685440" imgH="411120" progId="">
                  <p:embed/>
                </p:oleObj>
              </mc:Choice>
              <mc:Fallback>
                <p:oleObj name="Equation" r:id="rId14" imgW="685440" imgH="411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995" y="853312"/>
                        <a:ext cx="7810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1" y="5556953"/>
            <a:ext cx="25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with focal length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6397273" y="5880119"/>
            <a:ext cx="403189" cy="800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56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438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2672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3210"/>
              </p:ext>
            </p:extLst>
          </p:nvPr>
        </p:nvGraphicFramePr>
        <p:xfrm>
          <a:off x="7010400" y="4020127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35" name="Equation" r:id="rId16" imgW="127800" imgH="191880" progId="Equation.DSMT4">
                  <p:embed/>
                </p:oleObj>
              </mc:Choice>
              <mc:Fallback>
                <p:oleObj name="Equation" r:id="rId16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20127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507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8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About the Other Plane?</a:t>
            </a:r>
            <a:endParaRPr lang="en-US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pairs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planes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-&gt;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6377035" y="2315255"/>
          <a:ext cx="14859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80" name="Equation" r:id="rId4" imgW="736370" imgH="393539" progId="">
                  <p:embed/>
                </p:oleObj>
              </mc:Choice>
              <mc:Fallback>
                <p:oleObj name="Equation" r:id="rId4" imgW="736370" imgH="3935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035" y="2315255"/>
                        <a:ext cx="1485900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108200" y="312176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Defocusing!</a:t>
            </a:r>
            <a:endParaRPr lang="en-US" sz="20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46715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 smtClean="0">
                <a:latin typeface="+mn-lt"/>
              </a:rPr>
              <a:t>regardless of the order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4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2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2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2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2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2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2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700761"/>
              </p:ext>
            </p:extLst>
          </p:nvPr>
        </p:nvGraphicFramePr>
        <p:xfrm>
          <a:off x="4019831" y="1120235"/>
          <a:ext cx="7810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81" name="Equation" r:id="rId7" imgW="685440" imgH="411120" progId="Equation.DSMT4">
                  <p:embed/>
                </p:oleObj>
              </mc:Choice>
              <mc:Fallback>
                <p:oleObj name="Equation" r:id="rId7" imgW="68544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831" y="1120235"/>
                        <a:ext cx="7810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2709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8257" y="124288"/>
            <a:ext cx="8579543" cy="441325"/>
          </a:xfrm>
        </p:spPr>
        <p:txBody>
          <a:bodyPr/>
          <a:lstStyle/>
          <a:p>
            <a:r>
              <a:rPr lang="en-US" dirty="0" smtClean="0"/>
              <a:t>Formalism: Coordinates and Conventions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609601"/>
            <a:ext cx="8251825" cy="533400"/>
          </a:xfrm>
        </p:spPr>
        <p:txBody>
          <a:bodyPr/>
          <a:lstStyle/>
          <a:p>
            <a:r>
              <a:rPr lang="en-US" sz="2000" dirty="0" smtClean="0"/>
              <a:t>We generally work in a right-handed coordinate system with </a:t>
            </a:r>
            <a:r>
              <a:rPr lang="en-US" sz="2000" i="1" dirty="0" smtClean="0"/>
              <a:t>x</a:t>
            </a:r>
            <a:r>
              <a:rPr lang="en-US" sz="2000" dirty="0" smtClean="0"/>
              <a:t> horizontal, </a:t>
            </a:r>
            <a:r>
              <a:rPr lang="en-US" sz="2000" i="1" dirty="0" smtClean="0"/>
              <a:t>y</a:t>
            </a:r>
            <a:r>
              <a:rPr lang="en-US" sz="2000" dirty="0" smtClean="0"/>
              <a:t> vertical, and </a:t>
            </a:r>
            <a:r>
              <a:rPr lang="en-US" sz="2000" i="1" dirty="0" smtClean="0"/>
              <a:t>s</a:t>
            </a:r>
            <a:r>
              <a:rPr lang="en-US" sz="2000" dirty="0" smtClean="0"/>
              <a:t> along the </a:t>
            </a:r>
            <a:r>
              <a:rPr lang="en-US" sz="2000" i="1" dirty="0" smtClean="0"/>
              <a:t>nominal</a:t>
            </a:r>
            <a:r>
              <a:rPr lang="en-US" sz="2000" dirty="0" smtClean="0"/>
              <a:t> trajectory (x=y=0).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914400" y="1676400"/>
            <a:ext cx="4858327" cy="1108364"/>
          </a:xfrm>
          <a:prstGeom prst="arc">
            <a:avLst>
              <a:gd name="adj1" fmla="val 5547893"/>
              <a:gd name="adj2" fmla="val 13224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1248007" cy="6477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10857" y="4773902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914400" y="4114800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75160"/>
              </p:ext>
            </p:extLst>
          </p:nvPr>
        </p:nvGraphicFramePr>
        <p:xfrm>
          <a:off x="914400" y="4876799"/>
          <a:ext cx="614482" cy="30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1" name="Equation" r:id="rId4" imgW="292123" imgH="139447" progId="Equation.3">
                  <p:embed/>
                </p:oleObj>
              </mc:Choice>
              <mc:Fallback>
                <p:oleObj name="Equation" r:id="rId4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76799"/>
                        <a:ext cx="614482" cy="304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8085"/>
              </p:ext>
            </p:extLst>
          </p:nvPr>
        </p:nvGraphicFramePr>
        <p:xfrm>
          <a:off x="540569" y="4419600"/>
          <a:ext cx="388398" cy="32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2" name="Equation" r:id="rId6" imgW="241124" imgH="203139" progId="Equation.3">
                  <p:embed/>
                </p:oleObj>
              </mc:Choice>
              <mc:Fallback>
                <p:oleObj name="Equation" r:id="rId6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69" y="4419600"/>
                        <a:ext cx="388398" cy="327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295400" y="4419600"/>
            <a:ext cx="1295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158019"/>
              </p:ext>
            </p:extLst>
          </p:nvPr>
        </p:nvGraphicFramePr>
        <p:xfrm>
          <a:off x="2819400" y="3886200"/>
          <a:ext cx="1295400" cy="70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3" name="Equation" r:id="rId8" imgW="712800" imgH="383760" progId="">
                  <p:embed/>
                </p:oleObj>
              </mc:Choice>
              <mc:Fallback>
                <p:oleObj name="Equation" r:id="rId8" imgW="71280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86200"/>
                        <a:ext cx="1295400" cy="7045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32345" y="3201151"/>
            <a:ext cx="450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Particle trajectory defined at any point in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by location in 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’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y,y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’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“phase space”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16969" y="4129628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64569" y="5425028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17146"/>
              </p:ext>
            </p:extLst>
          </p:nvPr>
        </p:nvGraphicFramePr>
        <p:xfrm>
          <a:off x="6083769" y="5501228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4" name="Equation" r:id="rId10" imgW="118800" imgH="118800" progId="">
                  <p:embed/>
                </p:oleObj>
              </mc:Choice>
              <mc:Fallback>
                <p:oleObj name="Equation" r:id="rId10" imgW="118800" imgH="11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769" y="5501228"/>
                        <a:ext cx="304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699474"/>
              </p:ext>
            </p:extLst>
          </p:nvPr>
        </p:nvGraphicFramePr>
        <p:xfrm>
          <a:off x="4559769" y="4129628"/>
          <a:ext cx="3952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5" name="Equation" r:id="rId12" imgW="155160" imgH="155160" progId="">
                  <p:embed/>
                </p:oleObj>
              </mc:Choice>
              <mc:Fallback>
                <p:oleObj name="Equation" r:id="rId12" imgW="15516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769" y="4129628"/>
                        <a:ext cx="3952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/>
          <p:cNvSpPr/>
          <p:nvPr/>
        </p:nvSpPr>
        <p:spPr>
          <a:xfrm>
            <a:off x="5321769" y="496782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43745" y="5969117"/>
            <a:ext cx="637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unique initial phase space point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unique trajectory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042804" y="4118555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890404" y="5413955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0171"/>
              </p:ext>
            </p:extLst>
          </p:nvPr>
        </p:nvGraphicFramePr>
        <p:xfrm>
          <a:off x="8108950" y="5443538"/>
          <a:ext cx="3048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6" name="Equation" r:id="rId14" imgW="118800" imgH="155160" progId="">
                  <p:embed/>
                </p:oleObj>
              </mc:Choice>
              <mc:Fallback>
                <p:oleObj name="Equation" r:id="rId14" imgW="11880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950" y="5443538"/>
                        <a:ext cx="304800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8705"/>
              </p:ext>
            </p:extLst>
          </p:nvPr>
        </p:nvGraphicFramePr>
        <p:xfrm>
          <a:off x="6584950" y="4073525"/>
          <a:ext cx="3952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27" name="Equation" r:id="rId16" imgW="155160" imgH="191880" progId="Equation.DSMT4">
                  <p:embed/>
                </p:oleObj>
              </mc:Choice>
              <mc:Fallback>
                <p:oleObj name="Equation" r:id="rId16" imgW="15516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950" y="4073525"/>
                        <a:ext cx="395288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6882388" y="4667534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72200" y="1752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(rather than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t)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is the independent variable</a:t>
            </a:r>
          </a:p>
        </p:txBody>
      </p:sp>
    </p:spTree>
    <p:extLst>
      <p:ext uri="{BB962C8B-B14F-4D97-AF65-F5344CB8AC3E}">
        <p14:creationId xmlns:p14="http://schemas.microsoft.com/office/powerpoint/2010/main" val="32467458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24" grpId="0"/>
      <p:bldP spid="3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805575"/>
          </a:xfrm>
        </p:spPr>
        <p:txBody>
          <a:bodyPr/>
          <a:lstStyle/>
          <a:p>
            <a:r>
              <a:rPr lang="en-US" dirty="0" smtClean="0"/>
              <a:t>This talk will focus primarily on the evolution of the highest energy particle accelerators</a:t>
            </a:r>
          </a:p>
          <a:p>
            <a:pPr lvl="1"/>
            <a:r>
              <a:rPr lang="en-US" dirty="0" smtClean="0"/>
              <a:t>This has largely driven the development of the technology; </a:t>
            </a:r>
            <a:r>
              <a:rPr lang="en-US" i="1" dirty="0" smtClean="0"/>
              <a:t>however</a:t>
            </a:r>
          </a:p>
          <a:p>
            <a:pPr lvl="1"/>
            <a:r>
              <a:rPr lang="en-US" dirty="0" smtClean="0"/>
              <a:t>High energy research machines are a tiny fraction (~1%) of the particle accelerators in use today.</a:t>
            </a:r>
          </a:p>
          <a:p>
            <a:r>
              <a:rPr lang="en-US" dirty="0" smtClean="0"/>
              <a:t>I’ll be fairly technical</a:t>
            </a:r>
          </a:p>
          <a:p>
            <a:pPr lvl="1"/>
            <a:r>
              <a:rPr lang="en-US" dirty="0" smtClean="0"/>
              <a:t>In the end, you should have a fairly quantitative understanding of most of the accelerator jargon you’ll hear in a typical high energy physics talk</a:t>
            </a:r>
            <a:r>
              <a:rPr lang="en-US" dirty="0"/>
              <a:t>:</a:t>
            </a:r>
            <a:endParaRPr lang="en-US" dirty="0" smtClean="0"/>
          </a:p>
          <a:p>
            <a:pPr lvl="2"/>
            <a:r>
              <a:rPr lang="en-US" dirty="0" smtClean="0"/>
              <a:t>“Lattice”</a:t>
            </a:r>
          </a:p>
          <a:p>
            <a:pPr lvl="2"/>
            <a:r>
              <a:rPr lang="en-US" dirty="0" smtClean="0"/>
              <a:t>“Beta function”</a:t>
            </a:r>
          </a:p>
          <a:p>
            <a:pPr lvl="2"/>
            <a:r>
              <a:rPr lang="en-US" dirty="0" smtClean="0"/>
              <a:t>“Tune”</a:t>
            </a:r>
          </a:p>
          <a:p>
            <a:pPr lvl="2"/>
            <a:r>
              <a:rPr lang="en-US" dirty="0" smtClean="0"/>
              <a:t>“Emittance”</a:t>
            </a:r>
          </a:p>
          <a:p>
            <a:pPr lvl="2"/>
            <a:r>
              <a:rPr lang="en-US" dirty="0" smtClean="0"/>
              <a:t>“RF”</a:t>
            </a:r>
          </a:p>
          <a:p>
            <a:pPr lvl="2"/>
            <a:r>
              <a:rPr lang="en-US" dirty="0" smtClean="0"/>
              <a:t>etc…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65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621712" cy="593435"/>
          </a:xfrm>
        </p:spPr>
        <p:txBody>
          <a:bodyPr/>
          <a:lstStyle/>
          <a:p>
            <a:r>
              <a:rPr lang="en-US" sz="2000" dirty="0" smtClean="0"/>
              <a:t>Dipoles </a:t>
            </a:r>
            <a:r>
              <a:rPr lang="en-US" sz="2000" i="1" dirty="0" smtClean="0"/>
              <a:t>define</a:t>
            </a:r>
            <a:r>
              <a:rPr lang="en-US" sz="2000" dirty="0" smtClean="0"/>
              <a:t> the trajectory, so the simplest magnetic “lattice” consists of quadrupoles and the spaces in between them (drifts). We can express each of these as a linear operation in phase space.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By combining these elements, we can represent an arbitrarily complex ring or line as the product of matrices.</a:t>
            </a:r>
            <a:endParaRPr lang="en-US" sz="2000" dirty="0"/>
          </a:p>
        </p:txBody>
      </p:sp>
      <p:graphicFrame>
        <p:nvGraphicFramePr>
          <p:cNvPr id="206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29594"/>
              </p:ext>
            </p:extLst>
          </p:nvPr>
        </p:nvGraphicFramePr>
        <p:xfrm>
          <a:off x="3581400" y="2667000"/>
          <a:ext cx="5383590" cy="122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69" name="Equation" r:id="rId3" imgW="2894773" imgH="660308" progId="Equation.3">
                  <p:embed/>
                </p:oleObj>
              </mc:Choice>
              <mc:Fallback>
                <p:oleObj name="Equation" r:id="rId3" imgW="2894773" imgH="6603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67000"/>
                        <a:ext cx="5383590" cy="1228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853" name="Object 5"/>
          <p:cNvGraphicFramePr>
            <a:graphicFrameLocks noChangeAspect="1"/>
          </p:cNvGraphicFramePr>
          <p:nvPr/>
        </p:nvGraphicFramePr>
        <p:xfrm>
          <a:off x="3266230" y="4235505"/>
          <a:ext cx="5764151" cy="88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70" name="Equation" r:id="rId5" imgW="2984064" imgH="456924" progId="Equation.3">
                  <p:embed/>
                </p:oleObj>
              </mc:Choice>
              <mc:Fallback>
                <p:oleObj name="Equation" r:id="rId5" imgW="2984064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230" y="4235505"/>
                        <a:ext cx="5764151" cy="883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0595" y="2284170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Quadrupole:</a:t>
            </a:r>
            <a:endParaRPr lang="en-US" sz="2000" dirty="0"/>
          </a:p>
        </p:txBody>
      </p:sp>
      <p:grpSp>
        <p:nvGrpSpPr>
          <p:cNvPr id="4" name="Group 11"/>
          <p:cNvGrpSpPr/>
          <p:nvPr/>
        </p:nvGrpSpPr>
        <p:grpSpPr>
          <a:xfrm>
            <a:off x="393785" y="2668220"/>
            <a:ext cx="3048000" cy="1143000"/>
            <a:chOff x="1345980" y="4623825"/>
            <a:chExt cx="3048000" cy="1143000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2641397" y="4623825"/>
              <a:ext cx="304801" cy="1143000"/>
              <a:chOff x="3077" y="2111"/>
              <a:chExt cx="176" cy="481"/>
            </a:xfrm>
          </p:grpSpPr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10857" y="4773902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79692" y="4236232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879692" y="4850712"/>
          <a:ext cx="46086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71" name="Equation" r:id="rId7" imgW="292123" imgH="139447" progId="Equation.3">
                  <p:embed/>
                </p:oleObj>
              </mc:Choice>
              <mc:Fallback>
                <p:oleObj name="Equation" r:id="rId7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92" y="4850712"/>
                        <a:ext cx="46086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87667" y="4543472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72" name="Equation" r:id="rId9" imgW="241124" imgH="203139" progId="Equation.3">
                  <p:embed/>
                </p:oleObj>
              </mc:Choice>
              <mc:Fallback>
                <p:oleObj name="Equation" r:id="rId9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67" y="4543472"/>
                        <a:ext cx="2413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4047" y="3967397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Drift:</a:t>
            </a:r>
            <a:endParaRPr lang="en-US" sz="2000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678805"/>
              </p:ext>
            </p:extLst>
          </p:nvPr>
        </p:nvGraphicFramePr>
        <p:xfrm>
          <a:off x="3352800" y="5943600"/>
          <a:ext cx="23574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73" name="Equation" r:id="rId11" imgW="1079201" imgH="228738" progId="Equation.3">
                  <p:embed/>
                </p:oleObj>
              </mc:Choice>
              <mc:Fallback>
                <p:oleObj name="Equation" r:id="rId11" imgW="1079201" imgH="2287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943600"/>
                        <a:ext cx="2357437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752932"/>
              </p:ext>
            </p:extLst>
          </p:nvPr>
        </p:nvGraphicFramePr>
        <p:xfrm>
          <a:off x="2209800" y="1828800"/>
          <a:ext cx="1689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74" name="Equation" r:id="rId13" imgW="969120" imgH="411120" progId="Equation.DSMT4">
                  <p:embed/>
                </p:oleObj>
              </mc:Choice>
              <mc:Fallback>
                <p:oleObj name="Equation" r:id="rId13" imgW="96912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828800"/>
                        <a:ext cx="16891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1905000" y="2438400"/>
            <a:ext cx="3048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5776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Transfer Matrix of a FODO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8606755" cy="1207915"/>
          </a:xfrm>
        </p:spPr>
        <p:txBody>
          <a:bodyPr/>
          <a:lstStyle/>
          <a:p>
            <a:r>
              <a:rPr lang="en-US" sz="2000" dirty="0" smtClean="0"/>
              <a:t>At the heart of every beam line or ring is the basic “FODO” cell, consisting of a focusing and a defocusing element, separated by drifts: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Can build this up to describe any beam line or ring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2042150" y="2319525"/>
            <a:ext cx="304800" cy="1143000"/>
            <a:chOff x="3077" y="2111"/>
            <a:chExt cx="176" cy="481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3761835" y="2357930"/>
            <a:ext cx="381000" cy="1066800"/>
            <a:chOff x="4267" y="2160"/>
            <a:chExt cx="240" cy="481"/>
          </a:xfrm>
        </p:grpSpPr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33035" y="1748330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85635" y="1748330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-f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95770" y="2895600"/>
            <a:ext cx="1694653" cy="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62400" y="2895600"/>
            <a:ext cx="1694653" cy="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49875" y="2332945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26275" y="2332945"/>
            <a:ext cx="73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056083"/>
              </p:ext>
            </p:extLst>
          </p:nvPr>
        </p:nvGraphicFramePr>
        <p:xfrm>
          <a:off x="990600" y="4038600"/>
          <a:ext cx="74295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60" name="Equation" r:id="rId3" imgW="4342711" imgH="914400" progId="Equation.DSMT4">
                  <p:embed/>
                </p:oleObj>
              </mc:Choice>
              <mc:Fallback>
                <p:oleObj name="Equation" r:id="rId3" imgW="4342711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038600"/>
                        <a:ext cx="7429500" cy="156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2200" y="3429000"/>
            <a:ext cx="21336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24200" y="3048000"/>
            <a:ext cx="895350" cy="13684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181350" y="3505200"/>
            <a:ext cx="781050" cy="7588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873" name="Freeform 207872"/>
          <p:cNvSpPr/>
          <p:nvPr/>
        </p:nvSpPr>
        <p:spPr>
          <a:xfrm>
            <a:off x="2351938" y="3023735"/>
            <a:ext cx="2569225" cy="1337163"/>
          </a:xfrm>
          <a:custGeom>
            <a:avLst/>
            <a:gdLst>
              <a:gd name="connsiteX0" fmla="*/ 2452736 w 2569225"/>
              <a:gd name="connsiteY0" fmla="*/ 0 h 1337163"/>
              <a:gd name="connsiteX1" fmla="*/ 2392257 w 2569225"/>
              <a:gd name="connsiteY1" fmla="*/ 450201 h 1337163"/>
              <a:gd name="connsiteX2" fmla="*/ 772780 w 2569225"/>
              <a:gd name="connsiteY2" fmla="*/ 967596 h 1337163"/>
              <a:gd name="connsiteX3" fmla="*/ 0 w 2569225"/>
              <a:gd name="connsiteY3" fmla="*/ 1337163 h 13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225" h="1337163">
                <a:moveTo>
                  <a:pt x="2452736" y="0"/>
                </a:moveTo>
                <a:cubicBezTo>
                  <a:pt x="2562493" y="144467"/>
                  <a:pt x="2672250" y="288935"/>
                  <a:pt x="2392257" y="450201"/>
                </a:cubicBezTo>
                <a:cubicBezTo>
                  <a:pt x="2112264" y="611467"/>
                  <a:pt x="1171489" y="819769"/>
                  <a:pt x="772780" y="967596"/>
                </a:cubicBezTo>
                <a:cubicBezTo>
                  <a:pt x="374070" y="1115423"/>
                  <a:pt x="0" y="1337163"/>
                  <a:pt x="0" y="1337163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75" name="TextBox 207874"/>
          <p:cNvSpPr txBox="1"/>
          <p:nvPr/>
        </p:nvSpPr>
        <p:spPr>
          <a:xfrm>
            <a:off x="6172200" y="23622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Remember: motion is usually drawn from left to right, but matrices act from right to left!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4847" y="5605041"/>
            <a:ext cx="3110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Sign of </a:t>
            </a:r>
            <a:r>
              <a:rPr lang="en-US" sz="1600" i="1" dirty="0" smtClean="0">
                <a:solidFill>
                  <a:srgbClr val="C00000"/>
                </a:solidFill>
                <a:latin typeface="+mn-lt"/>
              </a:rPr>
              <a:t>f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flips in other plane</a:t>
            </a:r>
          </a:p>
        </p:txBody>
      </p:sp>
    </p:spTree>
    <p:extLst>
      <p:ext uri="{BB962C8B-B14F-4D97-AF65-F5344CB8AC3E}">
        <p14:creationId xmlns:p14="http://schemas.microsoft.com/office/powerpoint/2010/main" val="18516658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/>
      <p:bldP spid="17" grpId="0"/>
      <p:bldP spid="23" grpId="0"/>
      <p:bldP spid="24" grpId="0"/>
      <p:bldP spid="207873" grpId="0" animBg="1"/>
      <p:bldP spid="20787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560917"/>
            <a:ext cx="8251825" cy="1914430"/>
          </a:xfrm>
        </p:spPr>
        <p:txBody>
          <a:bodyPr/>
          <a:lstStyle/>
          <a:p>
            <a:r>
              <a:rPr lang="en-US" sz="1800" dirty="0" smtClean="0"/>
              <a:t>You might think, “Start with a beam line, then make a ring out of it.”</a:t>
            </a:r>
          </a:p>
          <a:p>
            <a:pPr lvl="1"/>
            <a:r>
              <a:rPr lang="en-US" sz="1400" dirty="0" smtClean="0"/>
              <a:t>Difficult to solve general case, because it depends on the initial conditions</a:t>
            </a:r>
          </a:p>
          <a:p>
            <a:r>
              <a:rPr lang="en-US" sz="1800" dirty="0" smtClean="0"/>
              <a:t>Therefore, we initially solve for stable motion in a </a:t>
            </a:r>
            <a:r>
              <a:rPr lang="en-US" sz="1800" i="1" dirty="0" smtClean="0"/>
              <a:t>periodic </a:t>
            </a:r>
            <a:r>
              <a:rPr lang="en-US" sz="1800" dirty="0" smtClean="0"/>
              <a:t>system</a:t>
            </a:r>
          </a:p>
          <a:p>
            <a:r>
              <a:rPr lang="en-US" sz="1800" dirty="0" smtClean="0"/>
              <a:t>We can think of a ring made of identical FODO cells as just the same cell, over and over.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2286000"/>
            <a:ext cx="1847272" cy="1801091"/>
          </a:xfrm>
          <a:prstGeom prst="ellipse">
            <a:avLst/>
          </a:prstGeom>
          <a:noFill/>
          <a:ln w="635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60437" y="2138218"/>
            <a:ext cx="15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Periodic “cell”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11055" y="2563092"/>
            <a:ext cx="193964" cy="147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3400" y="4648200"/>
            <a:ext cx="8345483" cy="19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Our goal is to de</a:t>
            </a:r>
            <a:r>
              <a:rPr lang="en-US" sz="1800" dirty="0" smtClean="0">
                <a:latin typeface="+mn-lt"/>
              </a:rPr>
              <a:t>couple the problem into two parts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“lattice”: a mathematical description of the machine itself, based only on the magnetic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fields, 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which is identical for each identical cell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lang="en-US" sz="1600" baseline="0" dirty="0" smtClean="0">
                <a:solidFill>
                  <a:srgbClr val="6C6C6C"/>
                </a:solidFill>
                <a:latin typeface="+mn-lt"/>
              </a:rPr>
              <a:t>The “emittance”: </a:t>
            </a:r>
            <a:r>
              <a:rPr lang="en-US" sz="1600" dirty="0" smtClean="0">
                <a:solidFill>
                  <a:srgbClr val="6C6C6C"/>
                </a:solidFill>
                <a:latin typeface="+mn-lt"/>
              </a:rPr>
              <a:t> mathematical description for the ensemble of particles circulating in the machine.</a:t>
            </a:r>
          </a:p>
          <a:p>
            <a:pPr marL="285750" indent="-285750" eaLnBrk="0" hangingPunct="0">
              <a:spcBef>
                <a:spcPts val="600"/>
              </a:spcBef>
              <a:buClr>
                <a:schemeClr val="tx2"/>
              </a:buClr>
              <a:buSzPct val="85000"/>
              <a:buFont typeface="Wingdings" charset="2"/>
              <a:buChar char=""/>
            </a:pPr>
            <a:r>
              <a:rPr lang="en-US" sz="1800" dirty="0" smtClean="0">
                <a:latin typeface="+mn-lt"/>
              </a:rPr>
              <a:t>Extend</a:t>
            </a:r>
            <a:r>
              <a:rPr lang="en-US" sz="1600" dirty="0" smtClean="0">
                <a:latin typeface="+mn-lt"/>
              </a:rPr>
              <a:t> to beam lines by using boundary conditions (“matching”)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065179"/>
              </p:ext>
            </p:extLst>
          </p:nvPr>
        </p:nvGraphicFramePr>
        <p:xfrm>
          <a:off x="609600" y="4191000"/>
          <a:ext cx="3546768" cy="44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55" name="Equation" r:id="rId3" imgW="2031633" imgH="254092" progId="Equation.DSMT4">
                  <p:embed/>
                </p:oleObj>
              </mc:Choice>
              <mc:Fallback>
                <p:oleObj name="Equation" r:id="rId3" imgW="2031633" imgH="2540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91000"/>
                        <a:ext cx="3546768" cy="443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4114800" y="2895600"/>
            <a:ext cx="1143000" cy="5334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48400" y="2971800"/>
            <a:ext cx="19812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7000" y="3048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FODO Cell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732422" y="2660655"/>
            <a:ext cx="2816122" cy="583054"/>
          </a:xfrm>
          <a:custGeom>
            <a:avLst/>
            <a:gdLst>
              <a:gd name="connsiteX0" fmla="*/ 2490688 w 2816122"/>
              <a:gd name="connsiteY0" fmla="*/ 583054 h 583054"/>
              <a:gd name="connsiteX1" fmla="*/ 2778356 w 2816122"/>
              <a:gd name="connsiteY1" fmla="*/ 449736 h 583054"/>
              <a:gd name="connsiteX2" fmla="*/ 2736259 w 2816122"/>
              <a:gd name="connsiteY2" fmla="*/ 63814 h 583054"/>
              <a:gd name="connsiteX3" fmla="*/ 2083742 w 2816122"/>
              <a:gd name="connsiteY3" fmla="*/ 663 h 583054"/>
              <a:gd name="connsiteX4" fmla="*/ 1031296 w 2816122"/>
              <a:gd name="connsiteY4" fmla="*/ 21714 h 583054"/>
              <a:gd name="connsiteX5" fmla="*/ 98128 w 2816122"/>
              <a:gd name="connsiteY5" fmla="*/ 70831 h 583054"/>
              <a:gd name="connsiteX6" fmla="*/ 77079 w 2816122"/>
              <a:gd name="connsiteY6" fmla="*/ 484819 h 583054"/>
              <a:gd name="connsiteX7" fmla="*/ 533139 w 2816122"/>
              <a:gd name="connsiteY7" fmla="*/ 583054 h 58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6122" h="583054">
                <a:moveTo>
                  <a:pt x="2490688" y="583054"/>
                </a:moveTo>
                <a:cubicBezTo>
                  <a:pt x="2614058" y="559665"/>
                  <a:pt x="2737428" y="536276"/>
                  <a:pt x="2778356" y="449736"/>
                </a:cubicBezTo>
                <a:cubicBezTo>
                  <a:pt x="2819285" y="363196"/>
                  <a:pt x="2852028" y="138659"/>
                  <a:pt x="2736259" y="63814"/>
                </a:cubicBezTo>
                <a:cubicBezTo>
                  <a:pt x="2620490" y="-11032"/>
                  <a:pt x="2083742" y="663"/>
                  <a:pt x="2083742" y="663"/>
                </a:cubicBezTo>
                <a:lnTo>
                  <a:pt x="1031296" y="21714"/>
                </a:lnTo>
                <a:cubicBezTo>
                  <a:pt x="700360" y="33409"/>
                  <a:pt x="257164" y="-6353"/>
                  <a:pt x="98128" y="70831"/>
                </a:cubicBezTo>
                <a:cubicBezTo>
                  <a:pt x="-60908" y="148015"/>
                  <a:pt x="4577" y="399449"/>
                  <a:pt x="77079" y="484819"/>
                </a:cubicBezTo>
                <a:cubicBezTo>
                  <a:pt x="149581" y="570189"/>
                  <a:pt x="533139" y="583054"/>
                  <a:pt x="533139" y="583054"/>
                </a:cubicBezTo>
              </a:path>
            </a:pathLst>
          </a:custGeom>
          <a:ln w="1270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5029200"/>
            <a:ext cx="8382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5638800"/>
            <a:ext cx="1143000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50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  <p:bldP spid="11" grpId="0" build="allAtOnce"/>
      <p:bldP spid="9" grpId="0" animBg="1"/>
      <p:bldP spid="13" grpId="0" animBg="1"/>
      <p:bldP spid="14" grpId="0"/>
      <p:bldP spid="15" grpId="0" animBg="1"/>
      <p:bldP spid="16" grpId="0" uiExpan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General Solution: </a:t>
            </a:r>
            <a:r>
              <a:rPr lang="en-US" dirty="0" err="1" smtClean="0"/>
              <a:t>Betatron</a:t>
            </a:r>
            <a:r>
              <a:rPr lang="en-US" dirty="0" smtClean="0"/>
              <a:t> Motion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24260" y="625435"/>
            <a:ext cx="8567340" cy="746165"/>
          </a:xfrm>
        </p:spPr>
        <p:txBody>
          <a:bodyPr/>
          <a:lstStyle/>
          <a:p>
            <a:r>
              <a:rPr lang="en-US" sz="2000" dirty="0" smtClean="0"/>
              <a:t>We find (after a lot of algebra) that we can describe particle motion in terms of initial conditions and a “beta function” </a:t>
            </a:r>
            <a:r>
              <a:rPr lang="el-GR" sz="2000" i="1" dirty="0" smtClean="0"/>
              <a:t>β</a:t>
            </a:r>
            <a:r>
              <a:rPr lang="en-US" sz="2000" dirty="0" smtClean="0"/>
              <a:t>(s), which is only a function of location along the nominal path, and follows the periodicity of the machine.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other words, particles undergo “pseudo-harmonic” motion about the nominal trajectory, with a variable wavelength.</a:t>
            </a:r>
          </a:p>
          <a:p>
            <a:r>
              <a:rPr lang="en-US" sz="2000" dirty="0" smtClean="0"/>
              <a:t>Note: </a:t>
            </a:r>
            <a:r>
              <a:rPr lang="el-GR" sz="2000" dirty="0" smtClean="0"/>
              <a:t>β</a:t>
            </a:r>
            <a:r>
              <a:rPr lang="en-US" sz="2000" dirty="0" smtClean="0"/>
              <a:t> has units of [length], so the amplitude has units of [length]</a:t>
            </a:r>
            <a:r>
              <a:rPr lang="en-US" sz="2000" baseline="30000" dirty="0" smtClean="0"/>
              <a:t>1/2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34820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398360"/>
            <a:ext cx="1728787" cy="95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484813" y="3436162"/>
            <a:ext cx="3659187" cy="123110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The “betatron function” </a:t>
            </a:r>
            <a:r>
              <a:rPr lang="el-GR" sz="2000" i="1" dirty="0" smtClean="0"/>
              <a:t>β</a:t>
            </a:r>
            <a:r>
              <a:rPr lang="en-US" sz="2000" i="1" dirty="0" smtClean="0">
                <a:solidFill>
                  <a:srgbClr val="009900"/>
                </a:solidFill>
                <a:latin typeface="Symbol" pitchFamily="18" charset="2"/>
              </a:rPr>
              <a:t>(</a:t>
            </a:r>
            <a:r>
              <a:rPr lang="en-US" sz="2000" i="1" dirty="0" smtClean="0">
                <a:solidFill>
                  <a:srgbClr val="009900"/>
                </a:solidFill>
              </a:rPr>
              <a:t>s</a:t>
            </a:r>
            <a:r>
              <a:rPr lang="en-US" sz="2000" i="1" dirty="0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 sz="2000" dirty="0"/>
              <a:t> is </a:t>
            </a:r>
            <a:r>
              <a:rPr lang="en-US" sz="1800" dirty="0">
                <a:latin typeface="+mn-lt"/>
              </a:rPr>
              <a:t>effectively the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local wavenumber</a:t>
            </a:r>
            <a:r>
              <a:rPr lang="en-US" sz="1800" dirty="0">
                <a:latin typeface="+mn-lt"/>
              </a:rPr>
              <a:t> and  also defines the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beam envelope.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4586288" y="3323450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4951413" y="3969562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989013" y="3588562"/>
            <a:ext cx="1600200" cy="70788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Phase advance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589213" y="3740962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419100" y="2818625"/>
            <a:ext cx="1981200" cy="64633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Lateral deviation in one plane</a:t>
            </a:r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 flipV="1">
            <a:off x="2400300" y="3150412"/>
            <a:ext cx="442913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6569060" y="1935310"/>
            <a:ext cx="2446337" cy="1169988"/>
            <a:chOff x="6510338" y="1257300"/>
            <a:chExt cx="2446337" cy="1169988"/>
          </a:xfrm>
        </p:grpSpPr>
        <p:sp>
          <p:nvSpPr>
            <p:cNvPr id="34830" name="Freeform 19"/>
            <p:cNvSpPr>
              <a:spLocks/>
            </p:cNvSpPr>
            <p:nvPr/>
          </p:nvSpPr>
          <p:spPr bwMode="auto">
            <a:xfrm>
              <a:off x="6788150" y="1362075"/>
              <a:ext cx="2168525" cy="841375"/>
            </a:xfrm>
            <a:custGeom>
              <a:avLst/>
              <a:gdLst>
                <a:gd name="T0" fmla="*/ 0 w 1366"/>
                <a:gd name="T1" fmla="*/ 2147483647 h 530"/>
                <a:gd name="T2" fmla="*/ 2147483647 w 1366"/>
                <a:gd name="T3" fmla="*/ 2147483647 h 530"/>
                <a:gd name="T4" fmla="*/ 2147483647 w 1366"/>
                <a:gd name="T5" fmla="*/ 2147483647 h 530"/>
                <a:gd name="T6" fmla="*/ 2147483647 w 1366"/>
                <a:gd name="T7" fmla="*/ 2147483647 h 530"/>
                <a:gd name="T8" fmla="*/ 2147483647 w 1366"/>
                <a:gd name="T9" fmla="*/ 0 h 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6"/>
                <a:gd name="T16" fmla="*/ 0 h 530"/>
                <a:gd name="T17" fmla="*/ 1366 w 1366"/>
                <a:gd name="T18" fmla="*/ 530 h 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6" h="530">
                  <a:moveTo>
                    <a:pt x="0" y="530"/>
                  </a:moveTo>
                  <a:cubicBezTo>
                    <a:pt x="140" y="436"/>
                    <a:pt x="280" y="342"/>
                    <a:pt x="397" y="280"/>
                  </a:cubicBezTo>
                  <a:cubicBezTo>
                    <a:pt x="514" y="218"/>
                    <a:pt x="571" y="200"/>
                    <a:pt x="703" y="158"/>
                  </a:cubicBezTo>
                  <a:cubicBezTo>
                    <a:pt x="835" y="116"/>
                    <a:pt x="1077" y="56"/>
                    <a:pt x="1187" y="30"/>
                  </a:cubicBezTo>
                  <a:cubicBezTo>
                    <a:pt x="1297" y="4"/>
                    <a:pt x="1331" y="2"/>
                    <a:pt x="1366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20"/>
            <p:cNvSpPr>
              <a:spLocks/>
            </p:cNvSpPr>
            <p:nvPr/>
          </p:nvSpPr>
          <p:spPr bwMode="auto">
            <a:xfrm>
              <a:off x="6819900" y="1257300"/>
              <a:ext cx="2120900" cy="922338"/>
            </a:xfrm>
            <a:custGeom>
              <a:avLst/>
              <a:gdLst>
                <a:gd name="T0" fmla="*/ 0 w 1336"/>
                <a:gd name="T1" fmla="*/ 2147483647 h 581"/>
                <a:gd name="T2" fmla="*/ 2147483647 w 1336"/>
                <a:gd name="T3" fmla="*/ 2147483647 h 581"/>
                <a:gd name="T4" fmla="*/ 2147483647 w 1336"/>
                <a:gd name="T5" fmla="*/ 2147483647 h 581"/>
                <a:gd name="T6" fmla="*/ 2147483647 w 1336"/>
                <a:gd name="T7" fmla="*/ 2147483647 h 581"/>
                <a:gd name="T8" fmla="*/ 2147483647 w 1336"/>
                <a:gd name="T9" fmla="*/ 2147483647 h 581"/>
                <a:gd name="T10" fmla="*/ 2147483647 w 1336"/>
                <a:gd name="T11" fmla="*/ 0 h 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6"/>
                <a:gd name="T19" fmla="*/ 0 h 581"/>
                <a:gd name="T20" fmla="*/ 1336 w 1336"/>
                <a:gd name="T21" fmla="*/ 581 h 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6" h="581">
                  <a:moveTo>
                    <a:pt x="0" y="581"/>
                  </a:moveTo>
                  <a:cubicBezTo>
                    <a:pt x="46" y="482"/>
                    <a:pt x="92" y="384"/>
                    <a:pt x="219" y="331"/>
                  </a:cubicBezTo>
                  <a:cubicBezTo>
                    <a:pt x="346" y="278"/>
                    <a:pt x="645" y="280"/>
                    <a:pt x="760" y="265"/>
                  </a:cubicBezTo>
                  <a:cubicBezTo>
                    <a:pt x="875" y="250"/>
                    <a:pt x="848" y="254"/>
                    <a:pt x="907" y="239"/>
                  </a:cubicBezTo>
                  <a:cubicBezTo>
                    <a:pt x="966" y="224"/>
                    <a:pt x="1044" y="218"/>
                    <a:pt x="1116" y="178"/>
                  </a:cubicBezTo>
                  <a:cubicBezTo>
                    <a:pt x="1188" y="138"/>
                    <a:pt x="1262" y="69"/>
                    <a:pt x="133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1"/>
            <p:cNvSpPr>
              <a:spLocks noChangeShapeType="1"/>
            </p:cNvSpPr>
            <p:nvPr/>
          </p:nvSpPr>
          <p:spPr bwMode="auto">
            <a:xfrm flipV="1">
              <a:off x="6908800" y="2017713"/>
              <a:ext cx="461963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Text Box 22"/>
            <p:cNvSpPr txBox="1">
              <a:spLocks noChangeArrowheads="1"/>
            </p:cNvSpPr>
            <p:nvPr/>
          </p:nvSpPr>
          <p:spPr bwMode="auto">
            <a:xfrm>
              <a:off x="7054850" y="2122488"/>
              <a:ext cx="2270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</a:t>
              </a:r>
            </a:p>
          </p:txBody>
        </p:sp>
        <p:sp>
          <p:nvSpPr>
            <p:cNvPr id="34834" name="Line 23"/>
            <p:cNvSpPr>
              <a:spLocks noChangeShapeType="1"/>
            </p:cNvSpPr>
            <p:nvPr/>
          </p:nvSpPr>
          <p:spPr bwMode="auto">
            <a:xfrm flipH="1" flipV="1">
              <a:off x="6561138" y="1952625"/>
              <a:ext cx="153987" cy="250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Text Box 24"/>
            <p:cNvSpPr txBox="1">
              <a:spLocks noChangeArrowheads="1"/>
            </p:cNvSpPr>
            <p:nvPr/>
          </p:nvSpPr>
          <p:spPr bwMode="auto">
            <a:xfrm>
              <a:off x="6510338" y="1698625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x</a:t>
              </a: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21029"/>
              </p:ext>
            </p:extLst>
          </p:nvPr>
        </p:nvGraphicFramePr>
        <p:xfrm>
          <a:off x="2895600" y="2788760"/>
          <a:ext cx="376047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75" name="Equation" r:id="rId4" imgW="1782720" imgH="237600" progId="">
                  <p:embed/>
                </p:oleObj>
              </mc:Choice>
              <mc:Fallback>
                <p:oleObj name="Equation" r:id="rId4" imgW="1782720" imgH="237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788760"/>
                        <a:ext cx="376047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405866"/>
              </p:ext>
            </p:extLst>
          </p:nvPr>
        </p:nvGraphicFramePr>
        <p:xfrm>
          <a:off x="6184900" y="440166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76" name="Equation" r:id="rId6" imgW="100440" imgH="155160" progId="">
                  <p:embed/>
                </p:oleObj>
              </mc:Choice>
              <mc:Fallback>
                <p:oleObj name="Equation" r:id="rId6" imgW="10044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440166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108291"/>
              </p:ext>
            </p:extLst>
          </p:nvPr>
        </p:nvGraphicFramePr>
        <p:xfrm>
          <a:off x="4647108" y="2003351"/>
          <a:ext cx="53498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77" name="Equation" r:id="rId8" imgW="317500" imgH="203200" progId="Equation.DSMT4">
                  <p:embed/>
                </p:oleObj>
              </mc:Choice>
              <mc:Fallback>
                <p:oleObj name="Equation" r:id="rId8" imgW="317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108" y="2003351"/>
                        <a:ext cx="534988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4648200" y="240776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989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Understanding of 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85800"/>
            <a:ext cx="8355012" cy="1323130"/>
          </a:xfrm>
        </p:spPr>
        <p:txBody>
          <a:bodyPr/>
          <a:lstStyle/>
          <a:p>
            <a:r>
              <a:rPr lang="en-US" sz="1800" dirty="0" smtClean="0"/>
              <a:t>It’s important to remember that the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function represents a </a:t>
            </a:r>
            <a:r>
              <a:rPr lang="en-US" sz="1800" i="1" dirty="0" smtClean="0"/>
              <a:t>bounding envelope </a:t>
            </a:r>
            <a:r>
              <a:rPr lang="en-US" sz="1800" dirty="0" smtClean="0"/>
              <a:t>to the beam motion, not the beam motion itself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312" y="1866596"/>
            <a:ext cx="34099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1295400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Normalized particle trajectory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05000"/>
            <a:ext cx="3384183" cy="21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00600" y="1219200"/>
            <a:ext cx="420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Trajectories over multiple turns (or trajectories of multiple particles!)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3" name="Object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005" y="4037971"/>
            <a:ext cx="3500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ject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068" y="4520571"/>
            <a:ext cx="16430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23868" y="4596771"/>
            <a:ext cx="3502169" cy="861774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β</a:t>
            </a:r>
            <a:r>
              <a:rPr lang="en-US" sz="1800" i="1" dirty="0" smtClean="0">
                <a:solidFill>
                  <a:srgbClr val="009900"/>
                </a:solidFill>
                <a:latin typeface="Symbol" pitchFamily="18" charset="2"/>
              </a:rPr>
              <a:t>(</a:t>
            </a:r>
            <a:r>
              <a:rPr lang="en-US" sz="1800" i="1" dirty="0" smtClean="0">
                <a:solidFill>
                  <a:srgbClr val="009900"/>
                </a:solidFill>
              </a:rPr>
              <a:t>s</a:t>
            </a:r>
            <a:r>
              <a:rPr lang="en-US" sz="1800" i="1" dirty="0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 sz="1800" dirty="0"/>
              <a:t> </a:t>
            </a:r>
            <a:r>
              <a:rPr lang="en-US" sz="1600" dirty="0">
                <a:latin typeface="+mn-lt"/>
              </a:rPr>
              <a:t>is </a:t>
            </a:r>
            <a:r>
              <a:rPr lang="en-US" sz="1600" dirty="0" smtClean="0">
                <a:latin typeface="+mn-lt"/>
              </a:rPr>
              <a:t>also effectively </a:t>
            </a:r>
            <a:r>
              <a:rPr lang="en-US" sz="1600" dirty="0">
                <a:latin typeface="+mn-lt"/>
              </a:rPr>
              <a:t>the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local </a:t>
            </a:r>
            <a:r>
              <a:rPr lang="en-US" sz="1600" dirty="0" smtClean="0">
                <a:solidFill>
                  <a:srgbClr val="009900"/>
                </a:solidFill>
                <a:latin typeface="+mn-lt"/>
              </a:rPr>
              <a:t>wave number</a:t>
            </a:r>
            <a:r>
              <a:rPr lang="en-US" sz="1600" dirty="0" smtClean="0">
                <a:latin typeface="+mn-lt"/>
              </a:rPr>
              <a:t>  which determines the rate of </a:t>
            </a: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phase advance</a:t>
            </a:r>
            <a:endParaRPr 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3025343" y="4484059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3390468" y="5130171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71365" y="5663717"/>
            <a:ext cx="7848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  <a:latin typeface="+mn-lt"/>
              </a:rPr>
              <a:t>Closely spaced strong quads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small </a:t>
            </a:r>
            <a:r>
              <a:rPr lang="en-US" sz="1800" dirty="0" smtClean="0">
                <a:latin typeface="+mn-lt"/>
              </a:rPr>
              <a:t>β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small aperture, lots of wiggles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  <a:latin typeface="+mn-lt"/>
              </a:rPr>
              <a:t>Sparsely spaced weak quads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large </a:t>
            </a:r>
            <a:r>
              <a:rPr lang="en-US" sz="1800" dirty="0" smtClean="0">
                <a:latin typeface="+mn-lt"/>
              </a:rPr>
              <a:t>β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solidFill>
                  <a:srgbClr val="CC0000"/>
                </a:solidFill>
                <a:latin typeface="+mn-lt"/>
              </a:rPr>
              <a:t>large aperture, few wiggles</a:t>
            </a:r>
          </a:p>
        </p:txBody>
      </p:sp>
    </p:spTree>
    <p:extLst>
      <p:ext uri="{BB962C8B-B14F-4D97-AF65-F5344CB8AC3E}">
        <p14:creationId xmlns:p14="http://schemas.microsoft.com/office/powerpoint/2010/main" val="38053685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Particle Ensembles: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 particle returning to the same point over many terms traces an ellipse, defined by the “beta function”, </a:t>
            </a:r>
            <a:r>
              <a:rPr lang="el-GR" sz="1800" dirty="0" smtClean="0"/>
              <a:t>β</a:t>
            </a:r>
            <a:r>
              <a:rPr lang="en-US" sz="1800" dirty="0" smtClean="0"/>
              <a:t>, and two additional lattice parameters, </a:t>
            </a:r>
            <a:r>
              <a:rPr lang="el-GR" sz="1800" dirty="0" smtClean="0"/>
              <a:t>α</a:t>
            </a:r>
            <a:r>
              <a:rPr lang="en-US" sz="1800" dirty="0" smtClean="0"/>
              <a:t> and </a:t>
            </a:r>
            <a:r>
              <a:rPr lang="el-GR" sz="1800" dirty="0" smtClean="0"/>
              <a:t>γ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An ensemble of particles can characterized by a bounding ellipse, known as the “emittance”</a:t>
            </a:r>
          </a:p>
          <a:p>
            <a:pPr lvl="1"/>
            <a:r>
              <a:rPr lang="en-US" sz="1600" dirty="0" smtClean="0"/>
              <a:t>Definitions vary: RMS, 95%, 99%</a:t>
            </a:r>
            <a:r>
              <a:rPr lang="el-GR" sz="1600" dirty="0" smtClean="0"/>
              <a:t>, </a:t>
            </a:r>
            <a:r>
              <a:rPr lang="en-US" sz="1600" dirty="0" err="1" smtClean="0"/>
              <a:t>etc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057400" y="1676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219200" y="2590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 rot="2700000">
            <a:off x="1839119" y="1786731"/>
            <a:ext cx="457200" cy="1601788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631950" y="266065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257425" y="2065337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562225" y="2227262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282825" y="2617787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1922463" y="295275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1489075" y="308610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938338" y="232410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Object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88" y="2636837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113" y="1525587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678113" y="20145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830513" y="2014537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649538" y="16827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068513" y="1862137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893685"/>
              </p:ext>
            </p:extLst>
          </p:nvPr>
        </p:nvGraphicFramePr>
        <p:xfrm>
          <a:off x="2863295" y="2136462"/>
          <a:ext cx="430136" cy="30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2" name="Equation" r:id="rId5" imgW="355294" imgH="253939" progId="Equation.3">
                  <p:embed/>
                </p:oleObj>
              </mc:Choice>
              <mc:Fallback>
                <p:oleObj name="Equation" r:id="rId5" imgW="355294" imgH="2539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295" y="2136462"/>
                        <a:ext cx="430136" cy="307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224288"/>
              </p:ext>
            </p:extLst>
          </p:nvPr>
        </p:nvGraphicFramePr>
        <p:xfrm>
          <a:off x="2079218" y="1521600"/>
          <a:ext cx="4619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3" name="Equation" r:id="rId7" imgW="380633" imgH="253939" progId="Equation.DSMT4">
                  <p:embed/>
                </p:oleObj>
              </mc:Choice>
              <mc:Fallback>
                <p:oleObj name="Equation" r:id="rId7" imgW="380633" imgH="25393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218" y="1521600"/>
                        <a:ext cx="4619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834053"/>
              </p:ext>
            </p:extLst>
          </p:nvPr>
        </p:nvGraphicFramePr>
        <p:xfrm>
          <a:off x="4038600" y="1905000"/>
          <a:ext cx="4648200" cy="48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4" name="Equation" r:id="rId9" imgW="2184400" imgH="228600" progId="Equation.DSMT4">
                  <p:embed/>
                </p:oleObj>
              </mc:Choice>
              <mc:Fallback>
                <p:oleObj name="Equation" r:id="rId9" imgW="218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905000"/>
                        <a:ext cx="4648200" cy="4895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 flipV="1">
            <a:off x="6172200" y="2362200"/>
            <a:ext cx="152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687129"/>
              </p:ext>
            </p:extLst>
          </p:nvPr>
        </p:nvGraphicFramePr>
        <p:xfrm>
          <a:off x="6400800" y="2362200"/>
          <a:ext cx="8032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5" name="Equation" r:id="rId11" imgW="673100" imgH="444500" progId="Equation.DSMT4">
                  <p:embed/>
                </p:oleObj>
              </mc:Choice>
              <mc:Fallback>
                <p:oleObj name="Equation" r:id="rId11" imgW="6731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0800" y="2362200"/>
                        <a:ext cx="80327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810000" y="2971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 to be confused with relativistic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γ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!</a:t>
            </a:r>
          </a:p>
        </p:txBody>
      </p:sp>
      <p:graphicFrame>
        <p:nvGraphicFramePr>
          <p:cNvPr id="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748730"/>
              </p:ext>
            </p:extLst>
          </p:nvPr>
        </p:nvGraphicFramePr>
        <p:xfrm>
          <a:off x="1066800" y="5029200"/>
          <a:ext cx="37465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6" name="Equation" r:id="rId13" imgW="1346200" imgH="228600" progId="Equation.DSMT4">
                  <p:embed/>
                </p:oleObj>
              </mc:Choice>
              <mc:Fallback>
                <p:oleObj name="Equation" r:id="rId13" imgW="1346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029200"/>
                        <a:ext cx="374650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5"/>
          <p:cNvSpPr>
            <a:spLocks noChangeShapeType="1"/>
          </p:cNvSpPr>
          <p:nvPr/>
        </p:nvSpPr>
        <p:spPr bwMode="auto">
          <a:xfrm>
            <a:off x="6470315" y="4552082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5632115" y="5466482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Oval 7"/>
          <p:cNvSpPr>
            <a:spLocks noChangeArrowheads="1"/>
          </p:cNvSpPr>
          <p:nvPr/>
        </p:nvSpPr>
        <p:spPr bwMode="auto">
          <a:xfrm rot="2700000">
            <a:off x="6252034" y="4662413"/>
            <a:ext cx="457200" cy="1601788"/>
          </a:xfrm>
          <a:prstGeom prst="ellips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Object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603" y="5512519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028" y="4401269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7091028" y="489021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>
            <a:off x="7243428" y="4890219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7062453" y="4558432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6481428" y="4737819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6927515" y="5957019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Area = </a:t>
            </a:r>
            <a:r>
              <a:rPr lang="en-US" sz="2000" dirty="0" err="1" smtClean="0"/>
              <a:t>ε</a:t>
            </a:r>
            <a:r>
              <a:rPr lang="el-GR" sz="2000" dirty="0" smtClean="0"/>
              <a:t>π</a:t>
            </a:r>
            <a:endParaRPr lang="en-US" sz="2000" i="1" dirty="0">
              <a:latin typeface="Symbol" pitchFamily="18" charset="2"/>
            </a:endParaRPr>
          </a:p>
        </p:txBody>
      </p:sp>
      <p:sp>
        <p:nvSpPr>
          <p:cNvPr id="43" name="Freeform 25"/>
          <p:cNvSpPr>
            <a:spLocks/>
          </p:cNvSpPr>
          <p:nvPr/>
        </p:nvSpPr>
        <p:spPr bwMode="auto">
          <a:xfrm>
            <a:off x="6622715" y="5347419"/>
            <a:ext cx="304800" cy="838200"/>
          </a:xfrm>
          <a:custGeom>
            <a:avLst/>
            <a:gdLst>
              <a:gd name="T0" fmla="*/ 2147483647 w 240"/>
              <a:gd name="T1" fmla="*/ 2147483647 h 456"/>
              <a:gd name="T2" fmla="*/ 2147483647 w 240"/>
              <a:gd name="T3" fmla="*/ 2147483647 h 456"/>
              <a:gd name="T4" fmla="*/ 0 w 240"/>
              <a:gd name="T5" fmla="*/ 0 h 456"/>
              <a:gd name="T6" fmla="*/ 0 60000 65536"/>
              <a:gd name="T7" fmla="*/ 0 60000 65536"/>
              <a:gd name="T8" fmla="*/ 0 60000 65536"/>
              <a:gd name="T9" fmla="*/ 0 w 240"/>
              <a:gd name="T10" fmla="*/ 0 h 456"/>
              <a:gd name="T11" fmla="*/ 240 w 240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456">
                <a:moveTo>
                  <a:pt x="240" y="432"/>
                </a:moveTo>
                <a:cubicBezTo>
                  <a:pt x="164" y="444"/>
                  <a:pt x="88" y="456"/>
                  <a:pt x="48" y="384"/>
                </a:cubicBezTo>
                <a:cubicBezTo>
                  <a:pt x="8" y="312"/>
                  <a:pt x="4" y="156"/>
                  <a:pt x="0" y="0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spect="1" noChangeArrowheads="1"/>
          </p:cNvSpPr>
          <p:nvPr/>
        </p:nvSpPr>
        <p:spPr bwMode="auto">
          <a:xfrm rot="2700000">
            <a:off x="6323566" y="4718688"/>
            <a:ext cx="365454" cy="1441609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7"/>
          <p:cNvSpPr>
            <a:spLocks noChangeAspect="1" noChangeArrowheads="1"/>
          </p:cNvSpPr>
          <p:nvPr/>
        </p:nvSpPr>
        <p:spPr bwMode="auto">
          <a:xfrm rot="2700000">
            <a:off x="6351525" y="4879088"/>
            <a:ext cx="265206" cy="11532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"/>
          <p:cNvSpPr>
            <a:spLocks noChangeAspect="1" noChangeArrowheads="1"/>
          </p:cNvSpPr>
          <p:nvPr/>
        </p:nvSpPr>
        <p:spPr bwMode="auto">
          <a:xfrm rot="2700000">
            <a:off x="6404094" y="5020851"/>
            <a:ext cx="136127" cy="92263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015970"/>
              </p:ext>
            </p:extLst>
          </p:nvPr>
        </p:nvGraphicFramePr>
        <p:xfrm>
          <a:off x="6589713" y="4419600"/>
          <a:ext cx="3857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7" name="Equation" r:id="rId15" imgW="317500" imgH="254000" progId="Equation.DSMT4">
                  <p:embed/>
                </p:oleObj>
              </mc:Choice>
              <mc:Fallback>
                <p:oleObj name="Equation" r:id="rId15" imgW="317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3" y="4419600"/>
                        <a:ext cx="3857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812037"/>
              </p:ext>
            </p:extLst>
          </p:nvPr>
        </p:nvGraphicFramePr>
        <p:xfrm>
          <a:off x="7239000" y="5029200"/>
          <a:ext cx="3857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8" name="Equation" r:id="rId17" imgW="317500" imgH="254000" progId="Equation.DSMT4">
                  <p:embed/>
                </p:oleObj>
              </mc:Choice>
              <mc:Fallback>
                <p:oleObj name="Equation" r:id="rId17" imgW="317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029200"/>
                        <a:ext cx="3857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286000" y="5867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Units of length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419600" y="5562600"/>
            <a:ext cx="1524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77614"/>
              </p:ext>
            </p:extLst>
          </p:nvPr>
        </p:nvGraphicFramePr>
        <p:xfrm>
          <a:off x="5638800" y="1447800"/>
          <a:ext cx="863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9" name="Equation" r:id="rId19" imgW="723900" imgH="393700" progId="Equation.DSMT4">
                  <p:embed/>
                </p:oleObj>
              </mc:Choice>
              <mc:Fallback>
                <p:oleObj name="Equation" r:id="rId19" imgW="72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638800" y="1447800"/>
                        <a:ext cx="8636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5380182" y="1801091"/>
            <a:ext cx="219363" cy="2193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613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8" grpId="0"/>
      <p:bldP spid="31" grpId="0" animBg="1"/>
      <p:bldP spid="32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 animBg="1"/>
      <p:bldP spid="44" grpId="0" animBg="1"/>
      <p:bldP spid="45" grpId="0" animBg="1"/>
      <p:bldP spid="46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Emittance, Beam Size, and Adiabatic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524426"/>
          </a:xfrm>
        </p:spPr>
        <p:txBody>
          <a:bodyPr/>
          <a:lstStyle/>
          <a:p>
            <a:r>
              <a:rPr lang="en-US" sz="2000" dirty="0" smtClean="0"/>
              <a:t>If we use the </a:t>
            </a:r>
            <a:r>
              <a:rPr lang="en-US" sz="2000" dirty="0" err="1" smtClean="0"/>
              <a:t>Guassian</a:t>
            </a:r>
            <a:r>
              <a:rPr lang="en-US" sz="2000" dirty="0" smtClean="0"/>
              <a:t> definition emittance, then the beam size is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Emittance is constant at a constant energy, but as particles accelerate, the emittance decreases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This is known as “adiabatic damping”.  We therefore define a “normalized emittance”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which is constant with energy.  Thus, at a particular energy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574594"/>
              </p:ext>
            </p:extLst>
          </p:nvPr>
        </p:nvGraphicFramePr>
        <p:xfrm>
          <a:off x="3200400" y="1219200"/>
          <a:ext cx="12795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89" name="Equation" r:id="rId3" imgW="673100" imgH="254000" progId="Equation.DSMT4">
                  <p:embed/>
                </p:oleObj>
              </mc:Choice>
              <mc:Fallback>
                <p:oleObj name="Equation" r:id="rId3" imgW="6731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12795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493474"/>
              </p:ext>
            </p:extLst>
          </p:nvPr>
        </p:nvGraphicFramePr>
        <p:xfrm>
          <a:off x="3352800" y="4038600"/>
          <a:ext cx="148097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90" name="Equation" r:id="rId5" imgW="571500" imgH="203200" progId="Equation.DSMT4">
                  <p:embed/>
                </p:oleObj>
              </mc:Choice>
              <mc:Fallback>
                <p:oleObj name="Equation" r:id="rId5" imgW="571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1480971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981294"/>
              </p:ext>
            </p:extLst>
          </p:nvPr>
        </p:nvGraphicFramePr>
        <p:xfrm>
          <a:off x="3581400" y="2590800"/>
          <a:ext cx="91757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91" name="Equation" r:id="rId7" imgW="482600" imgH="419100" progId="Equation.DSMT4">
                  <p:embed/>
                </p:oleObj>
              </mc:Choice>
              <mc:Fallback>
                <p:oleObj name="Equation" r:id="rId7" imgW="482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90800"/>
                        <a:ext cx="917575" cy="8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1600" y="2667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Relativistic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γ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(yes, I know it’s confusing)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971800"/>
            <a:ext cx="533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24386"/>
              </p:ext>
            </p:extLst>
          </p:nvPr>
        </p:nvGraphicFramePr>
        <p:xfrm>
          <a:off x="3200400" y="5181600"/>
          <a:ext cx="2514600" cy="1040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92" name="Equation" r:id="rId9" imgW="1181100" imgH="482600" progId="Equation.DSMT4">
                  <p:embed/>
                </p:oleObj>
              </mc:Choice>
              <mc:Fallback>
                <p:oleObj name="Equation" r:id="rId9" imgW="11811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81600"/>
                        <a:ext cx="2514600" cy="10407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9342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85" y="133524"/>
            <a:ext cx="8262937" cy="441325"/>
          </a:xfrm>
        </p:spPr>
        <p:txBody>
          <a:bodyPr/>
          <a:lstStyle/>
          <a:p>
            <a:r>
              <a:rPr lang="en-US" dirty="0" smtClean="0"/>
              <a:t>Emittance and Beam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29" y="546686"/>
            <a:ext cx="8355012" cy="806505"/>
          </a:xfrm>
        </p:spPr>
        <p:txBody>
          <a:bodyPr/>
          <a:lstStyle/>
          <a:p>
            <a:r>
              <a:rPr lang="en-US" sz="1800" dirty="0" smtClean="0"/>
              <a:t>As we go through a lattice the shape in phase space varies, by the bounding emittance remains constant</a:t>
            </a:r>
            <a:endParaRPr lang="en-US" sz="1800" dirty="0"/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269171" y="1398893"/>
            <a:ext cx="304800" cy="1143000"/>
            <a:chOff x="3077" y="2111"/>
            <a:chExt cx="176" cy="481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725621" y="1437298"/>
            <a:ext cx="381000" cy="1066800"/>
            <a:chOff x="4267" y="2160"/>
            <a:chExt cx="240" cy="481"/>
          </a:xfrm>
        </p:grpSpPr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1461196" y="1974968"/>
            <a:ext cx="3507313" cy="4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V="1">
            <a:off x="4968509" y="2019084"/>
            <a:ext cx="3564040" cy="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8412501" y="1475703"/>
            <a:ext cx="304800" cy="1143000"/>
            <a:chOff x="3077" y="2111"/>
            <a:chExt cx="176" cy="481"/>
          </a:xfrm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1000336" y="3549573"/>
            <a:ext cx="741216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481869" y="3069511"/>
            <a:ext cx="9601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69906" y="2704663"/>
          <a:ext cx="152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1" name="Equation" r:id="rId3" imgW="152033" imgH="203261" progId="Equation.3">
                  <p:embed/>
                </p:oleObj>
              </mc:Choice>
              <mc:Fallback>
                <p:oleObj name="Equation" r:id="rId3" imgW="152033" imgH="20326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06" y="2704663"/>
                        <a:ext cx="152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7" name="Object 5"/>
          <p:cNvGraphicFramePr>
            <a:graphicFrameLocks noChangeAspect="1"/>
          </p:cNvGraphicFramePr>
          <p:nvPr/>
        </p:nvGraphicFramePr>
        <p:xfrm>
          <a:off x="8201026" y="3620221"/>
          <a:ext cx="1143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2" name="Equation" r:id="rId5" imgW="114231" imgH="139616" progId="Equation.3">
                  <p:embed/>
                </p:oleObj>
              </mc:Choice>
              <mc:Fallback>
                <p:oleObj name="Equation" r:id="rId5" imgW="114231" imgH="1396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026" y="3620221"/>
                        <a:ext cx="1143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422791" y="2819878"/>
            <a:ext cx="3494855" cy="460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 flipV="1">
            <a:off x="4917646" y="2781472"/>
            <a:ext cx="3686880" cy="499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1019538" y="4413685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 flipV="1">
            <a:off x="961931" y="4394483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1973264" y="4425756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3" name="Equation" r:id="rId7" imgW="126847" imgH="139531" progId="Equation.3">
                  <p:embed/>
                </p:oleObj>
              </mc:Choice>
              <mc:Fallback>
                <p:oleObj name="Equation" r:id="rId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4" y="4425756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9" name="Object 7"/>
          <p:cNvGraphicFramePr>
            <a:graphicFrameLocks noChangeAspect="1"/>
          </p:cNvGraphicFramePr>
          <p:nvPr/>
        </p:nvGraphicFramePr>
        <p:xfrm>
          <a:off x="1499601" y="3818408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4" name="Equation" r:id="rId9" imgW="164603" imgH="177815" progId="Equation.3">
                  <p:embed/>
                </p:oleObj>
              </mc:Choice>
              <mc:Fallback>
                <p:oleObj name="Equation" r:id="rId9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9601" y="3818408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1230766" y="4317673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16200000" flipH="1">
            <a:off x="2747763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2690156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6"/>
          <p:cNvGraphicFramePr>
            <a:graphicFrameLocks noChangeAspect="1"/>
          </p:cNvGraphicFramePr>
          <p:nvPr/>
        </p:nvGraphicFramePr>
        <p:xfrm>
          <a:off x="3701489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5" name="Equation" r:id="rId11" imgW="126847" imgH="139531" progId="Equation.3">
                  <p:embed/>
                </p:oleObj>
              </mc:Choice>
              <mc:Fallback>
                <p:oleObj name="Equation" r:id="rId11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1489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"/>
          <p:cNvGraphicFramePr>
            <a:graphicFrameLocks noChangeAspect="1"/>
          </p:cNvGraphicFramePr>
          <p:nvPr/>
        </p:nvGraphicFramePr>
        <p:xfrm>
          <a:off x="3227826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6" name="Equation" r:id="rId13" imgW="164603" imgH="177815" progId="Equation.3">
                  <p:embed/>
                </p:oleObj>
              </mc:Choice>
              <mc:Fallback>
                <p:oleObj name="Equation" r:id="rId13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826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Oval 61"/>
          <p:cNvSpPr/>
          <p:nvPr/>
        </p:nvSpPr>
        <p:spPr>
          <a:xfrm rot="1853510">
            <a:off x="2958991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495191" y="4356078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4437584" y="4336876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Object 6"/>
          <p:cNvGraphicFramePr>
            <a:graphicFrameLocks noChangeAspect="1"/>
          </p:cNvGraphicFramePr>
          <p:nvPr/>
        </p:nvGraphicFramePr>
        <p:xfrm>
          <a:off x="5448917" y="4368149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7" name="Equation" r:id="rId15" imgW="126847" imgH="139531" progId="Equation.3">
                  <p:embed/>
                </p:oleObj>
              </mc:Choice>
              <mc:Fallback>
                <p:oleObj name="Equation" r:id="rId15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917" y="4368149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"/>
          <p:cNvGraphicFramePr>
            <a:graphicFrameLocks noChangeAspect="1"/>
          </p:cNvGraphicFramePr>
          <p:nvPr/>
        </p:nvGraphicFramePr>
        <p:xfrm>
          <a:off x="4975254" y="3760801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8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54" y="3760801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Oval 66"/>
          <p:cNvSpPr/>
          <p:nvPr/>
        </p:nvSpPr>
        <p:spPr>
          <a:xfrm rot="5400000">
            <a:off x="4706419" y="4260066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6396238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 flipV="1">
            <a:off x="6338631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6"/>
          <p:cNvGraphicFramePr>
            <a:graphicFrameLocks noChangeAspect="1"/>
          </p:cNvGraphicFramePr>
          <p:nvPr/>
        </p:nvGraphicFramePr>
        <p:xfrm>
          <a:off x="7349964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09" name="Equation" r:id="rId17" imgW="126847" imgH="139531" progId="Equation.3">
                  <p:embed/>
                </p:oleObj>
              </mc:Choice>
              <mc:Fallback>
                <p:oleObj name="Equation" r:id="rId1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964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"/>
          <p:cNvGraphicFramePr>
            <a:graphicFrameLocks noChangeAspect="1"/>
          </p:cNvGraphicFramePr>
          <p:nvPr/>
        </p:nvGraphicFramePr>
        <p:xfrm>
          <a:off x="6876301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10" name="Equation" r:id="rId18" imgW="164603" imgH="177815" progId="Equation.3">
                  <p:embed/>
                </p:oleObj>
              </mc:Choice>
              <mc:Fallback>
                <p:oleObj name="Equation" r:id="rId18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301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Oval 73"/>
          <p:cNvSpPr/>
          <p:nvPr/>
        </p:nvSpPr>
        <p:spPr>
          <a:xfrm rot="18781640">
            <a:off x="6607466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rot="16200000" flipH="1">
            <a:off x="7932438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 flipV="1">
            <a:off x="7874831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6"/>
          <p:cNvGraphicFramePr>
            <a:graphicFrameLocks noChangeAspect="1"/>
          </p:cNvGraphicFramePr>
          <p:nvPr/>
        </p:nvGraphicFramePr>
        <p:xfrm>
          <a:off x="8886164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11" name="Equation" r:id="rId19" imgW="126847" imgH="139531" progId="Equation.3">
                  <p:embed/>
                </p:oleObj>
              </mc:Choice>
              <mc:Fallback>
                <p:oleObj name="Equation" r:id="rId19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164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"/>
          <p:cNvGraphicFramePr>
            <a:graphicFrameLocks noChangeAspect="1"/>
          </p:cNvGraphicFramePr>
          <p:nvPr/>
        </p:nvGraphicFramePr>
        <p:xfrm>
          <a:off x="8412501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12" name="Equation" r:id="rId20" imgW="164603" imgH="177815" progId="Equation.DSMT4">
                  <p:embed/>
                </p:oleObj>
              </mc:Choice>
              <mc:Fallback>
                <p:oleObj name="Equation" r:id="rId20" imgW="164603" imgH="1778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2501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Oval 78"/>
          <p:cNvSpPr/>
          <p:nvPr/>
        </p:nvSpPr>
        <p:spPr>
          <a:xfrm>
            <a:off x="8143666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large spatial distribution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small angular distribution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62400" y="5867400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small spatial distribution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large angular distribution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46716" y="4970558"/>
            <a:ext cx="126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β = max</a:t>
            </a:r>
            <a:br>
              <a:rPr lang="en-US" sz="1400" dirty="0" smtClean="0"/>
            </a:br>
            <a:r>
              <a:rPr lang="en-US" sz="1400" dirty="0" smtClean="0"/>
              <a:t>α =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maximum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574941" y="5008963"/>
            <a:ext cx="145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decreasing</a:t>
            </a:r>
            <a:br>
              <a:rPr lang="en-US" sz="1400" dirty="0" smtClean="0"/>
            </a:br>
            <a:r>
              <a:rPr lang="en-US" sz="1400" dirty="0" smtClean="0"/>
              <a:t>α &gt;0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focusing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4418381" y="5047368"/>
            <a:ext cx="126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min</a:t>
            </a:r>
            <a:br>
              <a:rPr lang="en-US" sz="1400" dirty="0" smtClean="0"/>
            </a:br>
            <a:r>
              <a:rPr lang="en-US" sz="1400" dirty="0" smtClean="0"/>
              <a:t>α =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minimum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6223416" y="5047368"/>
            <a:ext cx="1497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increasing</a:t>
            </a:r>
            <a:br>
              <a:rPr lang="en-US" sz="1400" dirty="0" smtClean="0"/>
            </a:br>
            <a:r>
              <a:rPr lang="en-US" sz="1400" dirty="0" smtClean="0"/>
              <a:t>α &lt;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defocusing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24603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7" grpId="0" animBg="1"/>
      <p:bldP spid="74" grpId="0" animBg="1"/>
      <p:bldP spid="79" grpId="0" animBg="1"/>
      <p:bldP spid="7" grpId="0"/>
      <p:bldP spid="83" grpId="0"/>
      <p:bldP spid="53" grpId="0"/>
      <p:bldP spid="54" grpId="0"/>
      <p:bldP spid="69" grpId="0"/>
      <p:bldP spid="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Betatron</a:t>
            </a:r>
            <a:r>
              <a:rPr lang="en-US" dirty="0" smtClean="0"/>
              <a:t> Tune</a:t>
            </a:r>
            <a:endParaRPr lang="en-US" dirty="0"/>
          </a:p>
        </p:txBody>
      </p:sp>
      <p:sp>
        <p:nvSpPr>
          <p:cNvPr id="2053" name="Content Placeholder 19"/>
          <p:cNvSpPr>
            <a:spLocks noGrp="1"/>
          </p:cNvSpPr>
          <p:nvPr>
            <p:ph sz="half" idx="1"/>
          </p:nvPr>
        </p:nvSpPr>
        <p:spPr>
          <a:xfrm>
            <a:off x="4725620" y="971080"/>
            <a:ext cx="4060371" cy="3648475"/>
          </a:xfrm>
        </p:spPr>
        <p:txBody>
          <a:bodyPr/>
          <a:lstStyle/>
          <a:p>
            <a:r>
              <a:rPr lang="en-US" sz="1800" dirty="0" smtClean="0"/>
              <a:t>As particles go around a ring, they will undergo a number of </a:t>
            </a:r>
            <a:r>
              <a:rPr lang="en-US" sz="1800" dirty="0" err="1" smtClean="0"/>
              <a:t>betatrons</a:t>
            </a:r>
            <a:r>
              <a:rPr lang="en-US" sz="1800" dirty="0" smtClean="0"/>
              <a:t> oscillations </a:t>
            </a:r>
            <a:r>
              <a:rPr lang="en-US" sz="1800" i="1" dirty="0" err="1" smtClean="0"/>
              <a:t>ν</a:t>
            </a:r>
            <a:r>
              <a:rPr lang="en-US" sz="1800" dirty="0" smtClean="0"/>
              <a:t> (sometimes </a:t>
            </a:r>
            <a:r>
              <a:rPr lang="en-US" sz="1800" i="1" dirty="0" smtClean="0"/>
              <a:t>Q</a:t>
            </a:r>
            <a:r>
              <a:rPr lang="en-US" sz="1800" dirty="0" smtClean="0"/>
              <a:t>) given by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This is referred to as the “tune”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45453" y="4479071"/>
            <a:ext cx="8218670" cy="1344175"/>
          </a:xfrm>
        </p:spPr>
        <p:txBody>
          <a:bodyPr/>
          <a:lstStyle/>
          <a:p>
            <a:r>
              <a:rPr lang="en-US" sz="1800" dirty="0" smtClean="0"/>
              <a:t>We can generally think of the tune in two parts:</a:t>
            </a:r>
            <a:endParaRPr lang="en-US" sz="1800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484375" y="1121040"/>
            <a:ext cx="2989263" cy="2971800"/>
            <a:chOff x="1409700" y="1047135"/>
            <a:chExt cx="3162300" cy="3143865"/>
          </a:xfrm>
        </p:grpSpPr>
        <p:sp>
          <p:nvSpPr>
            <p:cNvPr id="8" name="Oval 7"/>
            <p:cNvSpPr/>
            <p:nvPr/>
          </p:nvSpPr>
          <p:spPr>
            <a:xfrm>
              <a:off x="1409700" y="1181488"/>
              <a:ext cx="3123673" cy="30095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485273" y="1047135"/>
              <a:ext cx="3086727" cy="3101880"/>
            </a:xfrm>
            <a:custGeom>
              <a:avLst/>
              <a:gdLst>
                <a:gd name="connsiteX0" fmla="*/ 1332271 w 3087329"/>
                <a:gd name="connsiteY0" fmla="*/ 132736 h 3102078"/>
                <a:gd name="connsiteX1" fmla="*/ 2172929 w 3087329"/>
                <a:gd name="connsiteY1" fmla="*/ 162233 h 3102078"/>
                <a:gd name="connsiteX2" fmla="*/ 2659626 w 3087329"/>
                <a:gd name="connsiteY2" fmla="*/ 619433 h 3102078"/>
                <a:gd name="connsiteX3" fmla="*/ 2939845 w 3087329"/>
                <a:gd name="connsiteY3" fmla="*/ 1430594 h 3102078"/>
                <a:gd name="connsiteX4" fmla="*/ 3057832 w 3087329"/>
                <a:gd name="connsiteY4" fmla="*/ 1828800 h 3102078"/>
                <a:gd name="connsiteX5" fmla="*/ 2969342 w 3087329"/>
                <a:gd name="connsiteY5" fmla="*/ 2551471 h 3102078"/>
                <a:gd name="connsiteX6" fmla="*/ 2349910 w 3087329"/>
                <a:gd name="connsiteY6" fmla="*/ 2890684 h 3102078"/>
                <a:gd name="connsiteX7" fmla="*/ 1553497 w 3087329"/>
                <a:gd name="connsiteY7" fmla="*/ 2993923 h 3102078"/>
                <a:gd name="connsiteX8" fmla="*/ 978310 w 3087329"/>
                <a:gd name="connsiteY8" fmla="*/ 3067665 h 3102078"/>
                <a:gd name="connsiteX9" fmla="*/ 226142 w 3087329"/>
                <a:gd name="connsiteY9" fmla="*/ 2787446 h 3102078"/>
                <a:gd name="connsiteX10" fmla="*/ 19664 w 3087329"/>
                <a:gd name="connsiteY10" fmla="*/ 2064775 h 3102078"/>
                <a:gd name="connsiteX11" fmla="*/ 108155 w 3087329"/>
                <a:gd name="connsiteY11" fmla="*/ 1401097 h 3102078"/>
                <a:gd name="connsiteX12" fmla="*/ 299884 w 3087329"/>
                <a:gd name="connsiteY12" fmla="*/ 648930 h 3102078"/>
                <a:gd name="connsiteX13" fmla="*/ 742335 w 3087329"/>
                <a:gd name="connsiteY13" fmla="*/ 147484 h 3102078"/>
                <a:gd name="connsiteX14" fmla="*/ 1450258 w 3087329"/>
                <a:gd name="connsiteY14" fmla="*/ 0 h 310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87329" h="3102078">
                  <a:moveTo>
                    <a:pt x="1332271" y="132736"/>
                  </a:moveTo>
                  <a:cubicBezTo>
                    <a:pt x="1641987" y="106926"/>
                    <a:pt x="1951703" y="81117"/>
                    <a:pt x="2172929" y="162233"/>
                  </a:cubicBezTo>
                  <a:cubicBezTo>
                    <a:pt x="2394155" y="243349"/>
                    <a:pt x="2531807" y="408040"/>
                    <a:pt x="2659626" y="619433"/>
                  </a:cubicBezTo>
                  <a:cubicBezTo>
                    <a:pt x="2787445" y="830827"/>
                    <a:pt x="2873477" y="1229033"/>
                    <a:pt x="2939845" y="1430594"/>
                  </a:cubicBezTo>
                  <a:cubicBezTo>
                    <a:pt x="3006213" y="1632155"/>
                    <a:pt x="3052916" y="1641987"/>
                    <a:pt x="3057832" y="1828800"/>
                  </a:cubicBezTo>
                  <a:cubicBezTo>
                    <a:pt x="3062748" y="2015613"/>
                    <a:pt x="3087329" y="2374490"/>
                    <a:pt x="2969342" y="2551471"/>
                  </a:cubicBezTo>
                  <a:cubicBezTo>
                    <a:pt x="2851355" y="2728452"/>
                    <a:pt x="2585884" y="2816942"/>
                    <a:pt x="2349910" y="2890684"/>
                  </a:cubicBezTo>
                  <a:cubicBezTo>
                    <a:pt x="2113936" y="2964426"/>
                    <a:pt x="1553497" y="2993923"/>
                    <a:pt x="1553497" y="2993923"/>
                  </a:cubicBezTo>
                  <a:cubicBezTo>
                    <a:pt x="1324897" y="3023420"/>
                    <a:pt x="1199536" y="3102078"/>
                    <a:pt x="978310" y="3067665"/>
                  </a:cubicBezTo>
                  <a:cubicBezTo>
                    <a:pt x="757084" y="3033252"/>
                    <a:pt x="385916" y="2954594"/>
                    <a:pt x="226142" y="2787446"/>
                  </a:cubicBezTo>
                  <a:cubicBezTo>
                    <a:pt x="66368" y="2620298"/>
                    <a:pt x="39329" y="2295833"/>
                    <a:pt x="19664" y="2064775"/>
                  </a:cubicBezTo>
                  <a:cubicBezTo>
                    <a:pt x="0" y="1833717"/>
                    <a:pt x="61452" y="1637071"/>
                    <a:pt x="108155" y="1401097"/>
                  </a:cubicBezTo>
                  <a:cubicBezTo>
                    <a:pt x="154858" y="1165123"/>
                    <a:pt x="194187" y="857866"/>
                    <a:pt x="299884" y="648930"/>
                  </a:cubicBezTo>
                  <a:cubicBezTo>
                    <a:pt x="405581" y="439995"/>
                    <a:pt x="550606" y="255639"/>
                    <a:pt x="742335" y="147484"/>
                  </a:cubicBezTo>
                  <a:cubicBezTo>
                    <a:pt x="934064" y="39329"/>
                    <a:pt x="1192161" y="19664"/>
                    <a:pt x="1450258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455675" y="1121040"/>
            <a:ext cx="95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/>
              <a:t>Ideal orbit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1293875" y="184494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15"/>
          <p:cNvSpPr txBox="1">
            <a:spLocks noChangeArrowheads="1"/>
          </p:cNvSpPr>
          <p:nvPr/>
        </p:nvSpPr>
        <p:spPr bwMode="auto">
          <a:xfrm>
            <a:off x="4379975" y="663840"/>
            <a:ext cx="2171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Particle trajectory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998975" y="1044840"/>
            <a:ext cx="4191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660107"/>
              </p:ext>
            </p:extLst>
          </p:nvPr>
        </p:nvGraphicFramePr>
        <p:xfrm>
          <a:off x="5562600" y="2286000"/>
          <a:ext cx="2229572" cy="1034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2" name="Equation" r:id="rId3" imgW="901723" imgH="418893" progId="Equation.DSMT4">
                  <p:embed/>
                </p:oleObj>
              </mc:Choice>
              <mc:Fallback>
                <p:oleObj name="Equation" r:id="rId3" imgW="901723" imgH="41889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86000"/>
                        <a:ext cx="2229572" cy="10340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494034" y="4801146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9900"/>
                </a:solidFill>
              </a:rPr>
              <a:t>6</a:t>
            </a:r>
            <a:r>
              <a:rPr lang="en-US" dirty="0"/>
              <a:t>.</a:t>
            </a:r>
            <a:r>
              <a:rPr lang="en-US" dirty="0">
                <a:solidFill>
                  <a:srgbClr val="CC0000"/>
                </a:solidFill>
              </a:rPr>
              <a:t>7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823374" y="4953546"/>
            <a:ext cx="2289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  <a:latin typeface="+mn-lt"/>
              </a:rPr>
              <a:t>Integer : magnet/aperture optimization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529169" y="4996663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  <a:latin typeface="+mn-lt"/>
              </a:rPr>
              <a:t>Fraction: Beam Stability</a:t>
            </a: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H="1" flipV="1">
            <a:off x="5146106" y="5066597"/>
            <a:ext cx="304800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4265434" y="5105946"/>
            <a:ext cx="228600" cy="152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53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uiExpand="1" build="p"/>
      <p:bldP spid="32" grpId="0" build="p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Tune, Stability, and the Tune Plane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3013" y="958081"/>
            <a:ext cx="8483205" cy="5535084"/>
          </a:xfrm>
        </p:spPr>
        <p:txBody>
          <a:bodyPr/>
          <a:lstStyle/>
          <a:p>
            <a:r>
              <a:rPr lang="en-US" sz="1800" dirty="0" smtClean="0"/>
              <a:t>If the tune is an integer, or low order rational number, then the effect of any imperfection or perturbation will tend be reinforced on subsequent orbits.</a:t>
            </a:r>
          </a:p>
          <a:p>
            <a:r>
              <a:rPr lang="en-US" sz="1800" dirty="0" smtClean="0"/>
              <a:t>When we add the effects of coupling between the planes, we find this is also true for </a:t>
            </a:r>
            <a:r>
              <a:rPr lang="en-US" sz="1800" i="1" dirty="0" smtClean="0"/>
              <a:t>combinations</a:t>
            </a:r>
            <a:r>
              <a:rPr lang="en-US" sz="1800" dirty="0" smtClean="0"/>
              <a:t> of the tunes from both planes, so in general, we want to avoid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Many instabilities occur when something perturbs the tune of the beam, or part of the beam, until it falls onto a resonance, thus you will often hear effects characterized by the “tune shift” they produce.</a:t>
            </a:r>
          </a:p>
          <a:p>
            <a:pPr lvl="1"/>
            <a:r>
              <a:rPr lang="en-US" sz="1600" dirty="0" smtClean="0"/>
              <a:t>For example: the maximum tune shift sets the absolute luminosity limit in a collider</a:t>
            </a:r>
            <a:endParaRPr lang="en-US" sz="1600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30240" y="2555902"/>
          <a:ext cx="5683940" cy="49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49" name="Equation" r:id="rId3" imgW="2755326" imgH="241415" progId="Equation.DSMT4">
                  <p:embed/>
                </p:oleObj>
              </mc:Choice>
              <mc:Fallback>
                <p:oleObj name="Equation" r:id="rId3" imgW="2755326" imgH="2414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40" y="2555902"/>
                        <a:ext cx="5683940" cy="49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14370" y="343571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</a:rPr>
              <a:t>“small” integers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690570" y="305471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1528770" y="305471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09880" y="3362407"/>
            <a:ext cx="207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Avoid lines in the “tune plane”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5983750" y="3545284"/>
            <a:ext cx="387545" cy="171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44" y="2332181"/>
            <a:ext cx="2743156" cy="245918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6920"/>
              </p:ext>
            </p:extLst>
          </p:nvPr>
        </p:nvGraphicFramePr>
        <p:xfrm>
          <a:off x="8693149" y="4654549"/>
          <a:ext cx="266123" cy="30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0" name="Equation" r:id="rId6" imgW="177800" imgH="203200" progId="Equation.DSMT4">
                  <p:embed/>
                </p:oleObj>
              </mc:Choice>
              <mc:Fallback>
                <p:oleObj name="Equation" r:id="rId6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93149" y="4654549"/>
                        <a:ext cx="266123" cy="304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412669"/>
              </p:ext>
            </p:extLst>
          </p:nvPr>
        </p:nvGraphicFramePr>
        <p:xfrm>
          <a:off x="6443663" y="2478088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1" name="Equation" r:id="rId8" imgW="177800" imgH="228600" progId="Equation.DSMT4">
                  <p:embed/>
                </p:oleObj>
              </mc:Choice>
              <mc:Fallback>
                <p:oleObj name="Equation" r:id="rId8" imgW="177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43663" y="2478088"/>
                        <a:ext cx="266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3193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 animBg="1"/>
      <p:bldP spid="13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Relativity and Units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3776" y="690226"/>
            <a:ext cx="8640224" cy="2172896"/>
          </a:xfrm>
        </p:spPr>
        <p:txBody>
          <a:bodyPr/>
          <a:lstStyle/>
          <a:p>
            <a:r>
              <a:rPr lang="en-US" sz="1800" dirty="0" smtClean="0"/>
              <a:t>Basic Relativity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1800" dirty="0" smtClean="0"/>
              <a:t>Units</a:t>
            </a:r>
          </a:p>
          <a:p>
            <a:pPr lvl="1"/>
            <a:r>
              <a:rPr lang="en-US" sz="1800" dirty="0" smtClean="0"/>
              <a:t>For the most part, we will use SI units, except</a:t>
            </a:r>
          </a:p>
          <a:p>
            <a:pPr lvl="2"/>
            <a:r>
              <a:rPr lang="en-US" sz="1800" dirty="0" smtClean="0"/>
              <a:t>Energy: </a:t>
            </a:r>
            <a:r>
              <a:rPr lang="en-US" sz="1800" dirty="0" err="1" smtClean="0"/>
              <a:t>eV</a:t>
            </a:r>
            <a:r>
              <a:rPr lang="en-US" sz="1800" dirty="0" smtClean="0"/>
              <a:t> (</a:t>
            </a:r>
            <a:r>
              <a:rPr lang="en-US" sz="1800" dirty="0" err="1" smtClean="0"/>
              <a:t>keV</a:t>
            </a:r>
            <a:r>
              <a:rPr lang="en-US" sz="1800" dirty="0" smtClean="0"/>
              <a:t>, </a:t>
            </a:r>
            <a:r>
              <a:rPr lang="en-US" sz="1800" dirty="0" err="1" smtClean="0"/>
              <a:t>MeV</a:t>
            </a:r>
            <a:r>
              <a:rPr lang="en-US" sz="1800" dirty="0" smtClean="0"/>
              <a:t>, etc) [1 </a:t>
            </a:r>
            <a:r>
              <a:rPr lang="en-US" sz="1800" dirty="0" err="1" smtClean="0"/>
              <a:t>eV</a:t>
            </a:r>
            <a:r>
              <a:rPr lang="en-US" sz="1800" dirty="0" smtClean="0"/>
              <a:t> = 1.6x10</a:t>
            </a:r>
            <a:r>
              <a:rPr lang="en-US" sz="1800" baseline="30000" dirty="0" smtClean="0"/>
              <a:t>-19</a:t>
            </a:r>
            <a:r>
              <a:rPr lang="en-US" sz="1800" dirty="0" smtClean="0"/>
              <a:t> J]</a:t>
            </a:r>
          </a:p>
          <a:p>
            <a:pPr lvl="2"/>
            <a:r>
              <a:rPr lang="en-US" sz="1800" dirty="0" smtClean="0"/>
              <a:t>Mass: </a:t>
            </a:r>
            <a:r>
              <a:rPr lang="en-US" sz="1800" dirty="0" err="1" smtClean="0"/>
              <a:t>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                                   </a:t>
            </a:r>
            <a:r>
              <a:rPr lang="en-US" sz="1800" dirty="0" smtClean="0"/>
              <a:t>[proton = 1.67x10</a:t>
            </a:r>
            <a:r>
              <a:rPr lang="en-US" sz="1800" baseline="30000" dirty="0" smtClean="0"/>
              <a:t>-27</a:t>
            </a:r>
            <a:r>
              <a:rPr lang="en-US" sz="1800" dirty="0" smtClean="0"/>
              <a:t> kg = 938 </a:t>
            </a:r>
            <a:r>
              <a:rPr lang="en-US" sz="1800" dirty="0" err="1" smtClean="0"/>
              <a:t>MeV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]</a:t>
            </a:r>
          </a:p>
          <a:p>
            <a:pPr lvl="2"/>
            <a:r>
              <a:rPr lang="en-US" sz="1800" dirty="0" smtClean="0"/>
              <a:t>Momentum: </a:t>
            </a:r>
            <a:r>
              <a:rPr lang="en-US" sz="1800" dirty="0" err="1" smtClean="0"/>
              <a:t>eV</a:t>
            </a:r>
            <a:r>
              <a:rPr lang="en-US" sz="1800" dirty="0" smtClean="0"/>
              <a:t>/c	            [proton @ β=.9 = 1.94 </a:t>
            </a:r>
            <a:r>
              <a:rPr lang="en-US" sz="1800" dirty="0" err="1" smtClean="0"/>
              <a:t>GeV</a:t>
            </a:r>
            <a:r>
              <a:rPr lang="en-US" sz="1800" dirty="0" smtClean="0"/>
              <a:t>/c]</a:t>
            </a:r>
          </a:p>
          <a:p>
            <a:pPr lvl="1"/>
            <a:r>
              <a:rPr lang="en-US" sz="1800" dirty="0" smtClean="0"/>
              <a:t>In the US and Europe, we normally talk about the kinetic energy (</a:t>
            </a:r>
            <a:r>
              <a:rPr lang="en-US" sz="1800" i="1" dirty="0" smtClean="0"/>
              <a:t>K</a:t>
            </a:r>
            <a:r>
              <a:rPr lang="en-US" sz="1800" dirty="0" smtClean="0"/>
              <a:t>) of a particle beam, although we’ll see that momentum really makes more sense.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573020"/>
              </p:ext>
            </p:extLst>
          </p:nvPr>
        </p:nvGraphicFramePr>
        <p:xfrm>
          <a:off x="990601" y="1066800"/>
          <a:ext cx="3657600" cy="325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1" name="Equation" r:id="rId3" imgW="2171080" imgH="1930216" progId="Equation.3">
                  <p:embed/>
                </p:oleObj>
              </mc:Choice>
              <mc:Fallback>
                <p:oleObj name="Equation" r:id="rId3" imgW="2171080" imgH="19302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1" y="1066800"/>
                        <a:ext cx="3657600" cy="325120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991603"/>
              </p:ext>
            </p:extLst>
          </p:nvPr>
        </p:nvGraphicFramePr>
        <p:xfrm>
          <a:off x="5943600" y="1828800"/>
          <a:ext cx="1447800" cy="2495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2" name="Equation" r:id="rId5" imgW="639720" imgH="1179360" progId="Equation.DSMT4">
                  <p:embed/>
                </p:oleObj>
              </mc:Choice>
              <mc:Fallback>
                <p:oleObj name="Equation" r:id="rId5" imgW="63972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828800"/>
                        <a:ext cx="1447800" cy="249506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34000" y="1447800"/>
            <a:ext cx="301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Some Handy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7909" y="44196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These units make these relationships really easy to calculate</a:t>
            </a:r>
          </a:p>
        </p:txBody>
      </p:sp>
      <p:sp>
        <p:nvSpPr>
          <p:cNvPr id="4" name="Freeform 3"/>
          <p:cNvSpPr/>
          <p:nvPr/>
        </p:nvSpPr>
        <p:spPr>
          <a:xfrm>
            <a:off x="6321604" y="4368800"/>
            <a:ext cx="383996" cy="1032464"/>
          </a:xfrm>
          <a:custGeom>
            <a:avLst/>
            <a:gdLst>
              <a:gd name="connsiteX0" fmla="*/ 69775 w 530702"/>
              <a:gd name="connsiteY0" fmla="*/ 0 h 1995816"/>
              <a:gd name="connsiteX1" fmla="*/ 530290 w 530702"/>
              <a:gd name="connsiteY1" fmla="*/ 851362 h 1995816"/>
              <a:gd name="connsiteX2" fmla="*/ 0 w 530702"/>
              <a:gd name="connsiteY2" fmla="*/ 1995816 h 1995816"/>
              <a:gd name="connsiteX0" fmla="*/ 293055 w 547252"/>
              <a:gd name="connsiteY0" fmla="*/ 0 h 1995816"/>
              <a:gd name="connsiteX1" fmla="*/ 530290 w 547252"/>
              <a:gd name="connsiteY1" fmla="*/ 851362 h 1995816"/>
              <a:gd name="connsiteX2" fmla="*/ 0 w 547252"/>
              <a:gd name="connsiteY2" fmla="*/ 1995816 h 1995816"/>
              <a:gd name="connsiteX0" fmla="*/ 293055 w 543213"/>
              <a:gd name="connsiteY0" fmla="*/ 0 h 1995816"/>
              <a:gd name="connsiteX1" fmla="*/ 530290 w 543213"/>
              <a:gd name="connsiteY1" fmla="*/ 851362 h 1995816"/>
              <a:gd name="connsiteX2" fmla="*/ 0 w 543213"/>
              <a:gd name="connsiteY2" fmla="*/ 1995816 h 1995816"/>
              <a:gd name="connsiteX0" fmla="*/ 293055 w 538788"/>
              <a:gd name="connsiteY0" fmla="*/ 0 h 1995816"/>
              <a:gd name="connsiteX1" fmla="*/ 530290 w 538788"/>
              <a:gd name="connsiteY1" fmla="*/ 851362 h 1995816"/>
              <a:gd name="connsiteX2" fmla="*/ 0 w 538788"/>
              <a:gd name="connsiteY2" fmla="*/ 1995816 h 1995816"/>
              <a:gd name="connsiteX0" fmla="*/ 339237 w 541070"/>
              <a:gd name="connsiteY0" fmla="*/ 0 h 2275748"/>
              <a:gd name="connsiteX1" fmla="*/ 530290 w 541070"/>
              <a:gd name="connsiteY1" fmla="*/ 1131294 h 2275748"/>
              <a:gd name="connsiteX2" fmla="*/ 0 w 541070"/>
              <a:gd name="connsiteY2" fmla="*/ 2275748 h 2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070" h="2275748">
                <a:moveTo>
                  <a:pt x="339237" y="0"/>
                </a:moveTo>
                <a:cubicBezTo>
                  <a:pt x="452626" y="518776"/>
                  <a:pt x="579133" y="798658"/>
                  <a:pt x="530290" y="1131294"/>
                </a:cubicBezTo>
                <a:cubicBezTo>
                  <a:pt x="481448" y="1463930"/>
                  <a:pt x="0" y="2275748"/>
                  <a:pt x="0" y="2275748"/>
                </a:cubicBezTo>
              </a:path>
            </a:pathLst>
          </a:cu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723820" y="486830"/>
            <a:ext cx="175260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23820" y="1172630"/>
            <a:ext cx="17526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476420" y="486830"/>
            <a:ext cx="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394568"/>
              </p:ext>
            </p:extLst>
          </p:nvPr>
        </p:nvGraphicFramePr>
        <p:xfrm>
          <a:off x="6485820" y="48683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3" name="Equation" r:id="rId7" imgW="152400" imgH="152400" progId="Equation.DSMT4">
                  <p:embed/>
                </p:oleObj>
              </mc:Choice>
              <mc:Fallback>
                <p:oleObj name="Equation" r:id="rId7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85820" y="486830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61058"/>
              </p:ext>
            </p:extLst>
          </p:nvPr>
        </p:nvGraphicFramePr>
        <p:xfrm>
          <a:off x="7552620" y="715430"/>
          <a:ext cx="419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4" name="Equation" r:id="rId9" imgW="279400" imgH="190500" progId="Equation.DSMT4">
                  <p:embed/>
                </p:oleObj>
              </mc:Choice>
              <mc:Fallback>
                <p:oleObj name="Equation" r:id="rId9" imgW="279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52620" y="715430"/>
                        <a:ext cx="4191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272476"/>
              </p:ext>
            </p:extLst>
          </p:nvPr>
        </p:nvGraphicFramePr>
        <p:xfrm>
          <a:off x="6542970" y="1191680"/>
          <a:ext cx="3048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5" name="Equation" r:id="rId11" imgW="203200" imgH="165100" progId="Equation.DSMT4">
                  <p:embed/>
                </p:oleObj>
              </mc:Choice>
              <mc:Fallback>
                <p:oleObj name="Equation" r:id="rId11" imgW="203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42970" y="1191680"/>
                        <a:ext cx="3048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27699" y="0"/>
            <a:ext cx="25754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</p:spTree>
    <p:extLst>
      <p:ext uri="{BB962C8B-B14F-4D97-AF65-F5344CB8AC3E}">
        <p14:creationId xmlns:p14="http://schemas.microsoft.com/office/powerpoint/2010/main" val="80271292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12" grpId="0"/>
      <p:bldP spid="4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Motion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729695"/>
          </a:xfrm>
        </p:spPr>
        <p:txBody>
          <a:bodyPr/>
          <a:lstStyle/>
          <a:p>
            <a:r>
              <a:rPr lang="en-US" sz="1800" dirty="0" smtClean="0"/>
              <a:t>We will generally accelerate particles using structures that generate time-varying electric fields (RF cavities), either in a linear arrangement 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36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or located within a circulating ring</a:t>
            </a:r>
          </a:p>
          <a:p>
            <a:r>
              <a:rPr lang="en-US" sz="1800" dirty="0" smtClean="0"/>
              <a:t>In both cases, we want to phase the RF so a nominal</a:t>
            </a:r>
            <a:br>
              <a:rPr lang="en-US" sz="1800" dirty="0" smtClean="0"/>
            </a:br>
            <a:r>
              <a:rPr lang="en-US" sz="1800" dirty="0" smtClean="0"/>
              <a:t>arriving particle will see the same accelerating voltage</a:t>
            </a:r>
            <a:br>
              <a:rPr lang="en-US" sz="1800" dirty="0" smtClean="0"/>
            </a:br>
            <a:r>
              <a:rPr lang="en-US" sz="1800" dirty="0" smtClean="0"/>
              <a:t>and therefore get the same boost in energy</a:t>
            </a:r>
            <a:endParaRPr lang="en-US" sz="1800" baseline="-250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602140" y="1712975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09892"/>
              </p:ext>
            </p:extLst>
          </p:nvPr>
        </p:nvGraphicFramePr>
        <p:xfrm>
          <a:off x="1413055" y="2212240"/>
          <a:ext cx="149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86" name="Equation" r:id="rId3" imgW="1498320" imgH="228600" progId="Equation.3">
                  <p:embed/>
                </p:oleObj>
              </mc:Choice>
              <mc:Fallback>
                <p:oleObj name="Equation" r:id="rId3" imgW="1498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055" y="2212240"/>
                        <a:ext cx="1498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6"/>
          <p:cNvGrpSpPr/>
          <p:nvPr/>
        </p:nvGrpSpPr>
        <p:grpSpPr>
          <a:xfrm>
            <a:off x="1758700" y="1712975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250615" y="1712975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7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469953"/>
              </p:ext>
            </p:extLst>
          </p:nvPr>
        </p:nvGraphicFramePr>
        <p:xfrm>
          <a:off x="7000360" y="2212600"/>
          <a:ext cx="1536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87" name="Equation" r:id="rId5" imgW="1536480" imgH="228600" progId="Equation.3">
                  <p:embed/>
                </p:oleObj>
              </mc:Choice>
              <mc:Fallback>
                <p:oleObj name="Equation" r:id="rId5" imgW="1536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360" y="2212600"/>
                        <a:ext cx="1536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786783"/>
              </p:ext>
            </p:extLst>
          </p:nvPr>
        </p:nvGraphicFramePr>
        <p:xfrm>
          <a:off x="3377685" y="2212600"/>
          <a:ext cx="148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88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685" y="2212600"/>
                        <a:ext cx="1485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990600" y="1905000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43485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0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6925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35400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N</a:t>
            </a:r>
            <a:endParaRPr lang="en-US" sz="2000" dirty="0"/>
          </a:p>
        </p:txBody>
      </p:sp>
      <p:sp>
        <p:nvSpPr>
          <p:cNvPr id="37" name="Oval 36"/>
          <p:cNvSpPr/>
          <p:nvPr/>
        </p:nvSpPr>
        <p:spPr>
          <a:xfrm>
            <a:off x="6569060" y="3006545"/>
            <a:ext cx="2304300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337160" y="5042010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 3"/>
          <p:cNvSpPr>
            <a:spLocks/>
          </p:cNvSpPr>
          <p:nvPr/>
        </p:nvSpPr>
        <p:spPr bwMode="auto">
          <a:xfrm>
            <a:off x="731500" y="4389125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731500" y="5455925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960100" y="38557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Object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00" y="3855725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8"/>
          <p:cNvSpPr>
            <a:spLocks noChangeArrowheads="1"/>
          </p:cNvSpPr>
          <p:nvPr/>
        </p:nvSpPr>
        <p:spPr bwMode="auto">
          <a:xfrm>
            <a:off x="2690155" y="4773175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192360" y="435072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421320" y="4657960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265175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234451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459725" y="5810110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2524735" y="5852135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89" name="Equation" r:id="rId10" imgW="152280" imgH="228600" progId="Equation.3">
                  <p:embed/>
                </p:oleObj>
              </mc:Choice>
              <mc:Fallback>
                <p:oleObj name="Equation" r:id="rId10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735" y="5852135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1" name="Object 7"/>
          <p:cNvGraphicFramePr>
            <a:graphicFrameLocks noChangeAspect="1"/>
          </p:cNvGraphicFramePr>
          <p:nvPr/>
        </p:nvGraphicFramePr>
        <p:xfrm>
          <a:off x="3995738" y="4067175"/>
          <a:ext cx="20732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90" name="Equation" r:id="rId12" imgW="1015920" imgH="393480" progId="Equation.3">
                  <p:embed/>
                </p:oleObj>
              </mc:Choice>
              <mc:Fallback>
                <p:oleObj name="Equation" r:id="rId12" imgW="1015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067175"/>
                        <a:ext cx="207327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2" name="Object 8"/>
          <p:cNvGraphicFramePr>
            <a:graphicFrameLocks noChangeAspect="1"/>
          </p:cNvGraphicFramePr>
          <p:nvPr/>
        </p:nvGraphicFramePr>
        <p:xfrm>
          <a:off x="4303165" y="5464465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91" name="Equation" r:id="rId14" imgW="545760" imgH="215640" progId="Equation.DSMT4">
                  <p:embed/>
                </p:oleObj>
              </mc:Choice>
              <mc:Fallback>
                <p:oleObj name="Equation" r:id="rId14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165" y="5464465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9148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4" grpId="0"/>
      <p:bldP spid="35" grpId="0"/>
      <p:bldP spid="36" grpId="0"/>
      <p:bldP spid="37" grpId="0" animBg="1"/>
      <p:bldP spid="42" grpId="0" animBg="1"/>
      <p:bldP spid="43" grpId="0" animBg="1"/>
      <p:bldP spid="44" grpId="0" animBg="1"/>
      <p:bldP spid="47" grpId="0" animBg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Examples of Accelerating RF Structures</a:t>
            </a:r>
            <a:endParaRPr lang="en-US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876300"/>
            <a:ext cx="312420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3889860"/>
            <a:ext cx="3767325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762000" y="48006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1011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102" y="1278320"/>
            <a:ext cx="3397898" cy="254842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48075" y="817460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>
            <a:stCxn id="19" idx="3"/>
          </p:cNvCxnSpPr>
          <p:nvPr/>
        </p:nvCxnSpPr>
        <p:spPr>
          <a:xfrm>
            <a:off x="5683940" y="2031568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072735" y="173918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Biased ferrite frequency tuner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40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70" y="740650"/>
            <a:ext cx="8355012" cy="1131105"/>
          </a:xfrm>
        </p:spPr>
        <p:txBody>
          <a:bodyPr/>
          <a:lstStyle/>
          <a:p>
            <a:r>
              <a:rPr lang="en-US" sz="2000" dirty="0" smtClean="0"/>
              <a:t>A particle with a slightly different energy will arrive at a slightly different time, and experience a slightly different acceleration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Longitudinal motion about stable</a:t>
            </a:r>
            <a:br>
              <a:rPr lang="en-US" sz="2000" dirty="0" smtClean="0"/>
            </a:br>
            <a:r>
              <a:rPr lang="en-US" sz="2000" dirty="0" smtClean="0"/>
              <a:t>phase referred to as “synchrotron</a:t>
            </a:r>
            <a:br>
              <a:rPr lang="en-US" sz="2000" dirty="0" smtClean="0"/>
            </a:br>
            <a:r>
              <a:rPr lang="en-US" sz="2000" dirty="0" smtClean="0"/>
              <a:t>motion”.</a:t>
            </a:r>
          </a:p>
          <a:p>
            <a:pPr lvl="1"/>
            <a:r>
              <a:rPr lang="en-US" sz="1600" dirty="0" smtClean="0"/>
              <a:t>Takes many revolutions to complete one longitudinal cycle in a synchrotron, so multiple RF cavities are just seen as a vector sum.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838200" y="2362200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838200" y="34290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066800" y="18288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Objec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796855" y="2746250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99060" y="232379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28020" y="2631035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758450" y="37831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451210" y="37831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66425" y="3783185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654391"/>
              </p:ext>
            </p:extLst>
          </p:nvPr>
        </p:nvGraphicFramePr>
        <p:xfrm>
          <a:off x="2631435" y="3825210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62" name="Equation" r:id="rId4" imgW="152280" imgH="228600" progId="Equation.3">
                  <p:embed/>
                </p:oleObj>
              </mc:Choice>
              <mc:Fallback>
                <p:oleObj name="Equation" r:id="rId4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1435" y="3825210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662171"/>
              </p:ext>
            </p:extLst>
          </p:nvPr>
        </p:nvGraphicFramePr>
        <p:xfrm>
          <a:off x="4409865" y="3437540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63" name="Equation" r:id="rId6" imgW="545760" imgH="215640" progId="Equation.3">
                  <p:embed/>
                </p:oleObj>
              </mc:Choice>
              <mc:Fallback>
                <p:oleObj name="Equation" r:id="rId6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865" y="3437540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912070" y="2592630"/>
            <a:ext cx="152400" cy="152400"/>
          </a:xfrm>
          <a:prstGeom prst="ellipse">
            <a:avLst/>
          </a:prstGeom>
          <a:solidFill>
            <a:srgbClr val="009900">
              <a:alpha val="31000"/>
            </a:srgbClr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759920" y="193974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Off Energy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2681640" y="2323794"/>
            <a:ext cx="34564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8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559650"/>
              </p:ext>
            </p:extLst>
          </p:nvPr>
        </p:nvGraphicFramePr>
        <p:xfrm>
          <a:off x="5867400" y="2133600"/>
          <a:ext cx="11842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64" name="Equation" r:id="rId8" imgW="711200" imgH="419100" progId="Equation.DSMT4">
                  <p:embed/>
                </p:oleObj>
              </mc:Choice>
              <mc:Fallback>
                <p:oleObj name="Equation" r:id="rId8" imgW="711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33600"/>
                        <a:ext cx="1184275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38800" y="33528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“slip factor” = dependence of period on momentum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negative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linacs</a:t>
            </a:r>
            <a:endParaRPr lang="en-US" sz="16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positive for (relativistic)      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cyclotrons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goes from negative to     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positive in synchrotrons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(“transition”)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Stable point depends on sign.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553201" y="2819402"/>
            <a:ext cx="152399" cy="4571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48000" y="2819400"/>
            <a:ext cx="5334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3345193" y="2925778"/>
            <a:ext cx="2313286" cy="2484422"/>
          </a:xfrm>
          <a:custGeom>
            <a:avLst/>
            <a:gdLst>
              <a:gd name="connsiteX0" fmla="*/ 2313286 w 2313286"/>
              <a:gd name="connsiteY0" fmla="*/ 2347426 h 2347426"/>
              <a:gd name="connsiteX1" fmla="*/ 430906 w 2313286"/>
              <a:gd name="connsiteY1" fmla="*/ 1349486 h 2347426"/>
              <a:gd name="connsiteX2" fmla="*/ 0 w 2313286"/>
              <a:gd name="connsiteY2" fmla="*/ 0 h 2347426"/>
              <a:gd name="connsiteX0" fmla="*/ 2313286 w 2313286"/>
              <a:gd name="connsiteY0" fmla="*/ 2347426 h 2347426"/>
              <a:gd name="connsiteX1" fmla="*/ 612340 w 2313286"/>
              <a:gd name="connsiteY1" fmla="*/ 1285197 h 2347426"/>
              <a:gd name="connsiteX2" fmla="*/ 0 w 2313286"/>
              <a:gd name="connsiteY2" fmla="*/ 0 h 234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3286" h="2347426">
                <a:moveTo>
                  <a:pt x="2313286" y="2347426"/>
                </a:moveTo>
                <a:cubicBezTo>
                  <a:pt x="1564870" y="2044075"/>
                  <a:pt x="997888" y="1676435"/>
                  <a:pt x="612340" y="1285197"/>
                </a:cubicBezTo>
                <a:cubicBezTo>
                  <a:pt x="226792" y="893959"/>
                  <a:pt x="0" y="0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351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2" grpId="0" animBg="1"/>
      <p:bldP spid="13" grpId="0"/>
      <p:bldP spid="21" grpId="0" animBg="1"/>
      <p:bldP spid="22" grpId="0"/>
      <p:bldP spid="24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Some Important </a:t>
            </a:r>
            <a:r>
              <a:rPr lang="en-US" dirty="0"/>
              <a:t>E</a:t>
            </a:r>
            <a:r>
              <a:rPr lang="en-US" dirty="0" smtClean="0"/>
              <a:t>arly </a:t>
            </a:r>
            <a:r>
              <a:rPr lang="en-US" dirty="0"/>
              <a:t>S</a:t>
            </a:r>
            <a:r>
              <a:rPr lang="en-US" dirty="0" smtClean="0"/>
              <a:t>ynchrotrons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Berkeley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1954 (weak focusing)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6.2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895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26" y="4471064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1054" y="4671311"/>
            <a:ext cx="54829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Brookhaven Alternating Gradient Synchrotron (AGS)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33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charm quark, CP violation,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7998398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Getting the Most Energy: The </a:t>
            </a:r>
            <a:r>
              <a:rPr lang="en-US" dirty="0"/>
              <a:t>Case for </a:t>
            </a:r>
            <a:r>
              <a:rPr lang="en-US" dirty="0" smtClean="0"/>
              <a:t>Colliders</a:t>
            </a:r>
            <a:endParaRPr 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If beam hits a stationary proton, the “center of mass” energy is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0263229"/>
              </p:ext>
            </p:extLst>
          </p:nvPr>
        </p:nvGraphicFramePr>
        <p:xfrm>
          <a:off x="6019800" y="914400"/>
          <a:ext cx="2590800" cy="5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6" name="Equation" r:id="rId3" imgW="1409400" imgH="304560" progId="Equation.3">
                  <p:embed/>
                </p:oleObj>
              </mc:Choice>
              <mc:Fallback>
                <p:oleObj name="Equation" r:id="rId3" imgW="140940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90800" cy="5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8489525"/>
              </p:ext>
            </p:extLst>
          </p:nvPr>
        </p:nvGraphicFramePr>
        <p:xfrm>
          <a:off x="6477000" y="2286000"/>
          <a:ext cx="16500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7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86000"/>
                        <a:ext cx="1650045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800100" lvl="1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u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7620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29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7000" y="2057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91400" y="2057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5908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3554" y="6291263"/>
            <a:ext cx="2731246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E. Prebys, Accelerator Physics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Getting to the highest energies requires colliding beams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339975" y="4978940"/>
          <a:ext cx="27384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2" name="Equation" r:id="rId3" imgW="1473120" imgH="228600" progId="Equation.3">
                  <p:embed/>
                </p:oleObj>
              </mc:Choice>
              <mc:Fallback>
                <p:oleObj name="Equation" r:id="rId3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975" y="4978940"/>
                        <a:ext cx="2738438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462665" y="625435"/>
            <a:ext cx="407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The relationship of the beam to the rate of observed physics processes is given by the “Luminosity”</a:t>
            </a: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4362810" y="375345"/>
            <a:ext cx="80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7071085" y="1127820"/>
            <a:ext cx="1804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4777146" y="1481832"/>
            <a:ext cx="1797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“Luminosity”</a:t>
            </a:r>
            <a:endParaRPr lang="en-US" sz="2000" dirty="0">
              <a:latin typeface="+mn-lt"/>
            </a:endParaRPr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 flipV="1">
            <a:off x="6013810" y="894457"/>
            <a:ext cx="366712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>
            <a:off x="5196247" y="637282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Line 10"/>
          <p:cNvSpPr>
            <a:spLocks noChangeShapeType="1"/>
          </p:cNvSpPr>
          <p:nvPr/>
        </p:nvSpPr>
        <p:spPr bwMode="auto">
          <a:xfrm flipH="1" flipV="1">
            <a:off x="6886935" y="978595"/>
            <a:ext cx="242887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2958990" y="2276850"/>
            <a:ext cx="59772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for Luminosity is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Standard unit of cross section is “barn”=10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-24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2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Integrated luminosity is usually in barn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,where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nb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= 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fb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15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etc</a:t>
            </a:r>
          </a:p>
        </p:txBody>
      </p:sp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1524000" y="5532978"/>
            <a:ext cx="1855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Incident rate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1026198" y="6046155"/>
            <a:ext cx="285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number density</a:t>
            </a:r>
          </a:p>
        </p:txBody>
      </p:sp>
      <p:sp>
        <p:nvSpPr>
          <p:cNvPr id="3089" name="Rectangle 15"/>
          <p:cNvSpPr>
            <a:spLocks noChangeArrowheads="1"/>
          </p:cNvSpPr>
          <p:nvPr/>
        </p:nvSpPr>
        <p:spPr bwMode="auto">
          <a:xfrm>
            <a:off x="4187950" y="4696365"/>
            <a:ext cx="2107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</a:t>
            </a:r>
            <a:r>
              <a:rPr lang="en-US" sz="2000" dirty="0" smtClean="0">
                <a:solidFill>
                  <a:srgbClr val="009900"/>
                </a:solidFill>
                <a:latin typeface="+mn-lt"/>
              </a:rPr>
              <a:t> thickness</a:t>
            </a:r>
            <a:endParaRPr lang="en-US" sz="20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auto">
          <a:xfrm flipV="1">
            <a:off x="3365625" y="5391690"/>
            <a:ext cx="1555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auto">
          <a:xfrm flipV="1">
            <a:off x="3637738" y="5387654"/>
            <a:ext cx="127757" cy="5432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2" name="Line 18"/>
          <p:cNvSpPr>
            <a:spLocks noChangeShapeType="1"/>
          </p:cNvSpPr>
          <p:nvPr/>
        </p:nvSpPr>
        <p:spPr bwMode="auto">
          <a:xfrm flipH="1">
            <a:off x="4072063" y="4945603"/>
            <a:ext cx="13335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5736692" y="5228420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MiniBooNe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primary target:</a:t>
            </a:r>
          </a:p>
        </p:txBody>
      </p:sp>
      <p:graphicFrame>
        <p:nvGraphicFramePr>
          <p:cNvPr id="3075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59147" y="5919710"/>
          <a:ext cx="2253287" cy="53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3" name="Equation" r:id="rId5" imgW="990360" imgH="203040" progId="Equation.3">
                  <p:embed/>
                </p:oleObj>
              </mc:Choice>
              <mc:Fallback>
                <p:oleObj name="Equation" r:id="rId5" imgW="990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147" y="5919710"/>
                        <a:ext cx="2253287" cy="537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416910" y="318195"/>
          <a:ext cx="15906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4" name="Equation" r:id="rId7" imgW="507960" imgH="177480" progId="Equation.3">
                  <p:embed/>
                </p:oleObj>
              </mc:Choice>
              <mc:Fallback>
                <p:oleObj name="Equation" r:id="rId7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910" y="318195"/>
                        <a:ext cx="159067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688685" y="3275380"/>
          <a:ext cx="3379640" cy="46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5" name="Equation" r:id="rId9" imgW="1676160" imgH="228600" progId="Equation.DSMT4">
                  <p:embed/>
                </p:oleObj>
              </mc:Choice>
              <mc:Fallback>
                <p:oleObj name="Equation" r:id="rId9" imgW="1676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685" y="3275380"/>
                        <a:ext cx="3379640" cy="460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0553" y="4394740"/>
            <a:ext cx="31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For (thin) fixed target: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8EB2A-877F-411F-A90D-72AC44042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729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1" grpId="0"/>
      <p:bldP spid="13322" grpId="0"/>
      <p:bldP spid="3082" grpId="0" animBg="1"/>
      <p:bldP spid="3083" grpId="0" animBg="1"/>
      <p:bldP spid="3084" grpId="0" animBg="1"/>
      <p:bldP spid="13326" grpId="0"/>
      <p:bldP spid="3087" grpId="0"/>
      <p:bldP spid="3088" grpId="0"/>
      <p:bldP spid="3089" grpId="0"/>
      <p:bldP spid="3090" grpId="0" animBg="1"/>
      <p:bldP spid="3091" grpId="0" animBg="1"/>
      <p:bldP spid="3092" grpId="0" animBg="1"/>
      <p:bldP spid="3093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 of Colliding Beams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457200"/>
            <a:ext cx="8355012" cy="516625"/>
          </a:xfrm>
        </p:spPr>
        <p:txBody>
          <a:bodyPr/>
          <a:lstStyle/>
          <a:p>
            <a:r>
              <a:rPr lang="en-US" sz="2000" dirty="0" smtClean="0"/>
              <a:t>For equally intense Gaussian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Using                                we 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030141"/>
              </p:ext>
            </p:extLst>
          </p:nvPr>
        </p:nvGraphicFramePr>
        <p:xfrm>
          <a:off x="2698750" y="2819400"/>
          <a:ext cx="381952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56" name="Equation" r:id="rId3" imgW="1422400" imgH="431800" progId="Equation.DSMT4">
                  <p:embed/>
                </p:oleObj>
              </mc:Choice>
              <mc:Fallback>
                <p:oleObj name="Equation" r:id="rId3" imgW="1422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2819400"/>
                        <a:ext cx="3819525" cy="1158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253520"/>
              </p:ext>
            </p:extLst>
          </p:nvPr>
        </p:nvGraphicFramePr>
        <p:xfrm>
          <a:off x="3200400" y="914400"/>
          <a:ext cx="26447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57" name="Equation" r:id="rId5" imgW="901440" imgH="431640" progId="Equation.3">
                  <p:embed/>
                </p:oleObj>
              </mc:Choice>
              <mc:Fallback>
                <p:oleObj name="Equation" r:id="rId5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14400"/>
                        <a:ext cx="2644775" cy="1265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24600" y="762000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Geometrical factor: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crossing angle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5791200" y="1143000"/>
            <a:ext cx="460862" cy="268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43600" y="2286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4876800" y="609600"/>
            <a:ext cx="960125" cy="46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4600" y="19050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181600" y="2057400"/>
            <a:ext cx="1143000" cy="4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8200" y="8382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 frequency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6600" y="1066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000" y="3657600"/>
            <a:ext cx="26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Revolution frequency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3002540" y="3581400"/>
            <a:ext cx="314905" cy="276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5000" y="40386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Number of bunches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19600" y="3581400"/>
            <a:ext cx="234701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00800" y="3886200"/>
            <a:ext cx="264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Betatron function at collision point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want a small </a:t>
            </a:r>
            <a:r>
              <a:rPr lang="el-GR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β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*!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562600" y="3886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8200" y="3429000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019801" y="3657600"/>
            <a:ext cx="3809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90319" y="2883920"/>
            <a:ext cx="531627" cy="141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2590800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89838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58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968889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59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27509"/>
              </p:ext>
            </p:extLst>
          </p:nvPr>
        </p:nvGraphicFramePr>
        <p:xfrm>
          <a:off x="3402012" y="2590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60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590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74964"/>
              </p:ext>
            </p:extLst>
          </p:nvPr>
        </p:nvGraphicFramePr>
        <p:xfrm>
          <a:off x="1600200" y="2133600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61" name="Equation" r:id="rId11" imgW="1117600" imgH="444500" progId="Equation.DSMT4">
                  <p:embed/>
                </p:oleObj>
              </mc:Choice>
              <mc:Fallback>
                <p:oleObj name="Equation" r:id="rId11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648200" y="3581400"/>
            <a:ext cx="280739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7400" y="44958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bunch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4572000"/>
            <a:ext cx="2133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5800" y="5029200"/>
            <a:ext cx="769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p-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Luminosity (Tevatron):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        4.06x10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Hadronic Luminosity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(LHC):        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7.0x10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33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3665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2" grpId="0"/>
      <p:bldP spid="36" grpId="0"/>
      <p:bldP spid="39" grpId="0"/>
      <p:bldP spid="42" grpId="0"/>
      <p:bldP spid="48" grpId="0"/>
      <p:bldP spid="51" grpId="0"/>
      <p:bldP spid="57" grpId="0"/>
      <p:bldP spid="61" grpId="0"/>
      <p:bldP spid="28" grpId="0"/>
      <p:bldP spid="35" grpId="0"/>
      <p:bldP spid="8" grpId="0" animBg="1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 smtClean="0"/>
              <a:t>) at INFN,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, Italy (1961)</a:t>
            </a:r>
          </a:p>
          <a:p>
            <a:pPr lvl="1"/>
            <a:r>
              <a:rPr lang="en-US" sz="1600" dirty="0" smtClean="0"/>
              <a:t>250 MeV 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x 250 MeV e</a:t>
            </a:r>
            <a:r>
              <a:rPr lang="en-US" sz="1600" baseline="30000" dirty="0" smtClean="0"/>
              <a:t>-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It’s easier to collide </a:t>
            </a:r>
            <a:r>
              <a:rPr lang="en-US" sz="2000" dirty="0" err="1" smtClean="0"/>
              <a:t>e+e</a:t>
            </a:r>
            <a:r>
              <a:rPr lang="en-US" sz="2000" dirty="0" smtClean="0"/>
              <a:t>-, because synchrotron radiation naturally “cools” the beam to smaller size.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6952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59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62937" cy="441325"/>
          </a:xfrm>
        </p:spPr>
        <p:txBody>
          <a:bodyPr/>
          <a:lstStyle/>
          <a:p>
            <a:r>
              <a:rPr lang="en-US" dirty="0" smtClean="0"/>
              <a:t>First Proton Collider: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1971</a:t>
            </a:r>
          </a:p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+ 31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colliding proton beams.</a:t>
            </a:r>
          </a:p>
          <a:p>
            <a:pPr lvl="1"/>
            <a:r>
              <a:rPr lang="en-US" sz="1600" dirty="0" smtClean="0"/>
              <a:t>Highest CM Energy for 10 years</a:t>
            </a:r>
          </a:p>
          <a:p>
            <a:r>
              <a:rPr lang="en-US" sz="2000" dirty="0" smtClean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(same beam pipe)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800" dirty="0" smtClean="0"/>
              <a:t>Nobel Prize for Rubbia and Van der Meer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4184315" cy="31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42950" lvl="1" indent="-2857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u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05400"/>
            <a:ext cx="28194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552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 animBg="1"/>
      <p:bldP spid="14" grpId="0" animBg="1"/>
      <p:bldP spid="17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44958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 smtClean="0"/>
              <a:t>27 km in circumference</a:t>
            </a:r>
          </a:p>
          <a:p>
            <a:pPr eaLnBrk="1" hangingPunct="1"/>
            <a:r>
              <a:rPr lang="en-US" sz="1800" dirty="0" smtClean="0"/>
              <a:t>Currently colliding beams of 6.5 </a:t>
            </a:r>
            <a:r>
              <a:rPr lang="en-US" sz="1800" dirty="0" err="1" smtClean="0"/>
              <a:t>TeV</a:t>
            </a:r>
            <a:r>
              <a:rPr lang="en-US" sz="1800" dirty="0" smtClean="0"/>
              <a:t>/beam</a:t>
            </a:r>
          </a:p>
          <a:p>
            <a:pPr lvl="1" eaLnBrk="1" hangingPunct="1"/>
            <a:r>
              <a:rPr lang="en-US" sz="1400" dirty="0" smtClean="0"/>
              <a:t>Design energy of 7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eaLnBrk="1" hangingPunct="1"/>
            <a:r>
              <a:rPr lang="en-US" sz="1800" dirty="0" smtClean="0"/>
              <a:t>That’s where we are. Now let’s see how we got here…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5715000" cy="37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6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  <a:p>
            <a:pPr lvl="1"/>
            <a:endParaRPr lang="en-US" sz="1800" dirty="0">
              <a:sym typeface="Symbol"/>
            </a:endParaRPr>
          </a:p>
          <a:p>
            <a:pPr lvl="1"/>
            <a:endParaRPr lang="en-US" sz="1800" dirty="0" smtClean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pPr marL="292100" lvl="1" indent="0">
              <a:buNone/>
            </a:pPr>
            <a:endParaRPr lang="en-US" sz="1200" dirty="0" smtClean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r>
              <a:rPr lang="en-US" sz="2000" dirty="0" smtClean="0">
                <a:sym typeface="Symbol"/>
              </a:rPr>
              <a:t>R&amp;D into superconducting technology is absolutely critical in the quest for the highest energies (made </a:t>
            </a:r>
            <a:r>
              <a:rPr lang="en-US" sz="2000" dirty="0" err="1" smtClean="0">
                <a:sym typeface="Symbol"/>
              </a:rPr>
              <a:t>Tevatron</a:t>
            </a:r>
            <a:r>
              <a:rPr lang="en-US" sz="2000" dirty="0" smtClean="0">
                <a:sym typeface="Symbol"/>
              </a:rPr>
              <a:t> and LHC possible!)</a:t>
            </a:r>
          </a:p>
          <a:p>
            <a:r>
              <a:rPr lang="en-US" sz="2000" dirty="0" smtClean="0">
                <a:sym typeface="Symbol"/>
              </a:rPr>
              <a:t>Machine protection is one of the biggest challenges.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2362200" cy="17716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981200" cy="148590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872406"/>
              </p:ext>
            </p:extLst>
          </p:nvPr>
        </p:nvGraphicFramePr>
        <p:xfrm>
          <a:off x="7543800" y="4114800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3" name="Equation" r:id="rId5" imgW="482400" imgH="190440" progId="Equation.3">
                  <p:embed/>
                </p:oleObj>
              </mc:Choice>
              <mc:Fallback>
                <p:oleObj name="Equation" r:id="rId5" imgW="482400" imgH="1904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4114800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200" y="167640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27299" y="990600"/>
            <a:ext cx="4608601" cy="5179106"/>
          </a:xfrm>
        </p:spPr>
        <p:txBody>
          <a:bodyPr/>
          <a:lstStyle/>
          <a:p>
            <a:r>
              <a:rPr lang="en-US" sz="2000" dirty="0" smtClean="0"/>
              <a:t>1968 – Fermilab Construction Begins</a:t>
            </a:r>
          </a:p>
          <a:p>
            <a:r>
              <a:rPr lang="en-US" sz="2000" dirty="0" smtClean="0"/>
              <a:t>1972 – Beam in Main Ring </a:t>
            </a:r>
          </a:p>
          <a:p>
            <a:pPr lvl="1"/>
            <a:r>
              <a:rPr lang="en-US" sz="2000" dirty="0" smtClean="0"/>
              <a:t>(normal magnets)</a:t>
            </a:r>
          </a:p>
          <a:p>
            <a:r>
              <a:rPr lang="en-US" sz="2000" dirty="0" smtClean="0"/>
              <a:t>Plans soon began for a superconducting collider to share the ring.</a:t>
            </a:r>
          </a:p>
          <a:p>
            <a:pPr lvl="1"/>
            <a:r>
              <a:rPr lang="en-US" sz="2000" dirty="0" smtClean="0"/>
              <a:t>Dubbed “Saver </a:t>
            </a:r>
            <a:r>
              <a:rPr lang="en-US" sz="2000" dirty="0" err="1" smtClean="0"/>
              <a:t>Doubler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dirty="0" smtClean="0">
                <a:solidFill>
                  <a:srgbClr val="FF0000"/>
                </a:solidFill>
              </a:rPr>
              <a:t>(later “Tevatron”)</a:t>
            </a:r>
            <a:endParaRPr lang="en-US" dirty="0" smtClean="0"/>
          </a:p>
          <a:p>
            <a:r>
              <a:rPr lang="en-US" sz="2000" dirty="0" smtClean="0"/>
              <a:t>1985 – First proton-antiproton collisions in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Most powerful accelerator in the world </a:t>
            </a:r>
            <a:r>
              <a:rPr lang="en-US" sz="1800" i="1" dirty="0" smtClean="0"/>
              <a:t>for the next quarter century</a:t>
            </a:r>
          </a:p>
          <a:p>
            <a:r>
              <a:rPr lang="en-US" sz="2000" dirty="0" smtClean="0"/>
              <a:t>1995 – Top quark discovery</a:t>
            </a:r>
          </a:p>
          <a:p>
            <a:r>
              <a:rPr lang="en-US" sz="2000" dirty="0" smtClean="0"/>
              <a:t>2011 –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shut down after successful LHC startup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90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the present: Large Hadron Collider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49530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Straddles French/Swiss border near Geneva, Switzerland</a:t>
            </a:r>
          </a:p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9" y="762000"/>
            <a:ext cx="6437312" cy="426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343400" y="182880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912812" cy="2247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7 times Fermilab </a:t>
            </a:r>
            <a:r>
              <a:rPr lang="en-US" sz="1400" dirty="0" err="1" smtClean="0"/>
              <a:t>Tevatron</a:t>
            </a:r>
            <a:endParaRPr lang="en-US" sz="1400" dirty="0" smtClean="0"/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/>
              <a:t>Each beam has only 5x10</a:t>
            </a:r>
            <a:r>
              <a:rPr lang="en-US" sz="1600" baseline="30000" dirty="0" smtClean="0"/>
              <a:t>-10 </a:t>
            </a:r>
            <a:r>
              <a:rPr lang="en-US" sz="1600" dirty="0" smtClean="0"/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Ø"/>
            </a:pPr>
            <a:r>
              <a:rPr lang="en-US" sz="1800" dirty="0" smtClean="0"/>
              <a:t>27 km in circumference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800" dirty="0" smtClean="0"/>
              <a:t>2 “smaller” regions: ALICE and </a:t>
            </a:r>
            <a:r>
              <a:rPr lang="en-US" sz="1800" dirty="0" err="1" smtClean="0"/>
              <a:t>LHCb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235467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97" y="9783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640511"/>
            <a:ext cx="8355012" cy="5676900"/>
          </a:xfrm>
        </p:spPr>
        <p:txBody>
          <a:bodyPr/>
          <a:lstStyle/>
          <a:p>
            <a:r>
              <a:rPr lang="en-US" sz="1600" dirty="0" smtClean="0"/>
              <a:t>2008</a:t>
            </a:r>
          </a:p>
          <a:p>
            <a:pPr lvl="1"/>
            <a:r>
              <a:rPr lang="en-US" sz="1400" dirty="0" smtClean="0"/>
              <a:t>September 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First circulating beam</a:t>
            </a:r>
          </a:p>
          <a:p>
            <a:pPr lvl="1"/>
            <a:r>
              <a:rPr lang="en-US" sz="1400" dirty="0" smtClean="0"/>
              <a:t>September 19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BAD accident brings beam down for over a year (remember what I said about machine protection!)</a:t>
            </a:r>
          </a:p>
          <a:p>
            <a:r>
              <a:rPr lang="en-US" sz="1800" dirty="0" smtClean="0"/>
              <a:t>2009</a:t>
            </a:r>
          </a:p>
          <a:p>
            <a:pPr lvl="1"/>
            <a:r>
              <a:rPr lang="en-US" sz="1400" dirty="0" smtClean="0"/>
              <a:t>November 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Particles circulate again</a:t>
            </a:r>
          </a:p>
          <a:p>
            <a:r>
              <a:rPr lang="en-US" sz="1800" dirty="0" smtClean="0"/>
              <a:t>2010</a:t>
            </a:r>
          </a:p>
          <a:p>
            <a:pPr lvl="1"/>
            <a:r>
              <a:rPr lang="en-US" sz="1400" dirty="0" smtClean="0"/>
              <a:t>March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3.5 + 3.5 </a:t>
            </a:r>
            <a:r>
              <a:rPr lang="en-US" sz="1400" dirty="0" err="1" smtClean="0"/>
              <a:t>TeV</a:t>
            </a:r>
            <a:r>
              <a:rPr lang="en-US" sz="1400" dirty="0" smtClean="0"/>
              <a:t> collisions</a:t>
            </a:r>
          </a:p>
          <a:p>
            <a:pPr lvl="2"/>
            <a:r>
              <a:rPr lang="en-US" sz="1400" dirty="0" smtClean="0"/>
              <a:t>Energy limited by flaw which caused accident</a:t>
            </a:r>
          </a:p>
          <a:p>
            <a:r>
              <a:rPr lang="en-US" sz="1800" dirty="0" smtClean="0"/>
              <a:t>2012</a:t>
            </a:r>
          </a:p>
          <a:p>
            <a:pPr lvl="1"/>
            <a:r>
              <a:rPr lang="en-US" sz="1400" dirty="0" smtClean="0"/>
              <a:t>April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Energy increased to 4 + 4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lvl="1"/>
            <a:r>
              <a:rPr lang="en-US" sz="1400" dirty="0" smtClean="0"/>
              <a:t>July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Announced the discovery of the Higgs</a:t>
            </a:r>
          </a:p>
          <a:p>
            <a:r>
              <a:rPr lang="en-US" sz="1800" dirty="0" smtClean="0"/>
              <a:t>2013</a:t>
            </a:r>
          </a:p>
          <a:p>
            <a:pPr lvl="1"/>
            <a:r>
              <a:rPr lang="en-US" sz="1400" dirty="0" smtClean="0"/>
              <a:t>Feb. 14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Start 2 year shutdown to address</a:t>
            </a:r>
            <a:br>
              <a:rPr lang="en-US" sz="1400" dirty="0" smtClean="0"/>
            </a:br>
            <a:r>
              <a:rPr lang="en-US" sz="1400" dirty="0" smtClean="0"/>
              <a:t>design flaw and allow full energy operation</a:t>
            </a:r>
          </a:p>
          <a:p>
            <a:r>
              <a:rPr lang="en-US" sz="1800" dirty="0" smtClean="0"/>
              <a:t>2015</a:t>
            </a:r>
          </a:p>
          <a:p>
            <a:pPr lvl="1"/>
            <a:r>
              <a:rPr lang="en-US" sz="1600" dirty="0" smtClean="0"/>
              <a:t>Mar. 7: protons injected</a:t>
            </a:r>
          </a:p>
          <a:p>
            <a:pPr lvl="1"/>
            <a:r>
              <a:rPr lang="en-US" sz="1600" dirty="0" smtClean="0"/>
              <a:t>May 20: 6.5+6.5 </a:t>
            </a:r>
            <a:r>
              <a:rPr lang="en-US" sz="1600" dirty="0" err="1" smtClean="0"/>
              <a:t>TeV</a:t>
            </a:r>
            <a:r>
              <a:rPr lang="en-US" sz="1600" dirty="0" smtClean="0"/>
              <a:t> protons collided</a:t>
            </a:r>
          </a:p>
          <a:p>
            <a:endParaRPr lang="en-US" sz="18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pic>
        <p:nvPicPr>
          <p:cNvPr id="8" name="Picture 7" descr="higg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25" y="3551072"/>
            <a:ext cx="2814027" cy="1648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13" y="6138136"/>
            <a:ext cx="863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LHC will (probably) be the flagship of the Energy Frontier for at least the next 20 years!</a:t>
            </a:r>
          </a:p>
        </p:txBody>
      </p:sp>
    </p:spTree>
    <p:extLst>
      <p:ext uri="{BB962C8B-B14F-4D97-AF65-F5344CB8AC3E}">
        <p14:creationId xmlns:p14="http://schemas.microsoft.com/office/powerpoint/2010/main" val="32422471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Evolution of the Accelerator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~a factor of 10 every 15 years</a:t>
            </a:r>
            <a:endParaRPr lang="en-US" sz="2000" dirty="0">
              <a:latin typeface="+mn-lt"/>
            </a:endParaRPr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791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proton mass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8454" y="3712497"/>
            <a:ext cx="153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That trend will not continue</a:t>
            </a:r>
          </a:p>
        </p:txBody>
      </p:sp>
    </p:spTree>
    <p:extLst>
      <p:ext uri="{BB962C8B-B14F-4D97-AF65-F5344CB8AC3E}">
        <p14:creationId xmlns:p14="http://schemas.microsoft.com/office/powerpoint/2010/main" val="37252182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Today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LHC takes over the Energy Frontier, Fermilab focuses on intensity-based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41" y="2485557"/>
            <a:ext cx="7493256" cy="352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044" y="24968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No</a:t>
            </a:r>
            <a:r>
              <a:rPr lang="el-GR" sz="1600" dirty="0" smtClean="0">
                <a:latin typeface="+mn-lt"/>
              </a:rPr>
              <a:t>ν</a:t>
            </a:r>
            <a:r>
              <a:rPr lang="en-US" sz="1600" dirty="0" smtClean="0">
                <a:latin typeface="+mn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0861" y="322764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400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714" y="36181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8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601" y="4412008"/>
            <a:ext cx="173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</a:t>
            </a:r>
            <a:r>
              <a:rPr lang="en-US" sz="1800" dirty="0" err="1" smtClean="0">
                <a:latin typeface="+mn-lt"/>
              </a:rPr>
              <a:t>GeV+secondaries</a:t>
            </a:r>
            <a:endParaRPr lang="en-US" sz="16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542" y="1617929"/>
            <a:ext cx="1776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Recycler: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storage, now for proton pre-stacking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00780" y="5647431"/>
            <a:ext cx="1111284" cy="49897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21402" y="5670112"/>
            <a:ext cx="1236021" cy="453609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460700" y="4728873"/>
            <a:ext cx="934949" cy="5802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13341" y="3005160"/>
            <a:ext cx="1270039" cy="18371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35854" y="3288665"/>
            <a:ext cx="623680" cy="6400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09044" y="1592609"/>
            <a:ext cx="2628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Accumulator/</a:t>
            </a:r>
            <a:r>
              <a:rPr lang="en-US" sz="1600" b="1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accumulation, soon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and proton manipulation 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(Delivery Ring)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153180" y="2835056"/>
            <a:ext cx="1287733" cy="5379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87353" y="1813199"/>
            <a:ext cx="175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Neutrinos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397667" y="3322686"/>
            <a:ext cx="2233908" cy="64639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69763" y="2993820"/>
            <a:ext cx="16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~45 years old!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69315" y="2742759"/>
            <a:ext cx="590932" cy="873099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213788" y="1737375"/>
            <a:ext cx="3554408" cy="141106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01985" y="2169513"/>
            <a:ext cx="11377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LBNF*</a:t>
            </a:r>
          </a:p>
          <a:p>
            <a:pPr algn="ctr"/>
            <a:r>
              <a:rPr lang="en-US" sz="1600" dirty="0" smtClean="0">
                <a:latin typeface="+mn-lt"/>
              </a:rPr>
              <a:t>(120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2293" y="6155775"/>
            <a:ext cx="160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*proposed</a:t>
            </a:r>
          </a:p>
        </p:txBody>
      </p:sp>
    </p:spTree>
    <p:extLst>
      <p:ext uri="{BB962C8B-B14F-4D97-AF65-F5344CB8AC3E}">
        <p14:creationId xmlns:p14="http://schemas.microsoft.com/office/powerpoint/2010/main" val="255409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1" grpId="0"/>
      <p:bldP spid="18" grpId="0" animBg="1"/>
      <p:bldP spid="22" grpId="0" animBg="1"/>
      <p:bldP spid="23" grpId="0"/>
      <p:bldP spid="28" grpId="0"/>
      <p:bldP spid="29" grpId="0" animBg="1"/>
      <p:bldP spid="30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Future Accelerators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Circular Hadron Colliders</a:t>
            </a:r>
          </a:p>
          <a:p>
            <a:pPr lvl="1"/>
            <a:r>
              <a:rPr lang="en-US" sz="1800" dirty="0" smtClean="0"/>
              <a:t>“Future Circular Collider”: 100 km 50+50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proton collider, based at CERN</a:t>
            </a:r>
          </a:p>
          <a:p>
            <a:r>
              <a:rPr lang="en-US" sz="2000" dirty="0" smtClean="0"/>
              <a:t>Linear 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colliders</a:t>
            </a:r>
          </a:p>
          <a:p>
            <a:pPr lvl="1"/>
            <a:r>
              <a:rPr lang="en-US" sz="1800" dirty="0" smtClean="0"/>
              <a:t>“International Linear Collider” (ILC): Up to 500+500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</a:t>
            </a:r>
          </a:p>
          <a:p>
            <a:pPr lvl="2"/>
            <a:r>
              <a:rPr lang="en-US" sz="1800" dirty="0" smtClean="0"/>
              <a:t>Not energy frontier!</a:t>
            </a:r>
          </a:p>
          <a:p>
            <a:pPr lvl="1"/>
            <a:r>
              <a:rPr lang="en-US" sz="1800" dirty="0" smtClean="0"/>
              <a:t>“Compact Linear Collider” (CLIC): Up to 1.5 TeV+1.5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</a:t>
            </a:r>
          </a:p>
          <a:p>
            <a:r>
              <a:rPr lang="en-US" sz="2000" dirty="0" err="1" smtClean="0"/>
              <a:t>Muon</a:t>
            </a:r>
            <a:r>
              <a:rPr lang="en-US" sz="2000" dirty="0" smtClean="0"/>
              <a:t> collider?</a:t>
            </a:r>
          </a:p>
          <a:p>
            <a:pPr lvl="1"/>
            <a:r>
              <a:rPr lang="en-US" sz="1800" dirty="0" err="1" smtClean="0"/>
              <a:t>Muons</a:t>
            </a:r>
            <a:r>
              <a:rPr lang="en-US" sz="1800" dirty="0" smtClean="0"/>
              <a:t> are point-like, like electrons, but don’t radiate as much (good)</a:t>
            </a:r>
          </a:p>
          <a:p>
            <a:pPr lvl="1"/>
            <a:r>
              <a:rPr lang="en-US" sz="1800" dirty="0" smtClean="0"/>
              <a:t>but they are unstable (bad)</a:t>
            </a:r>
          </a:p>
          <a:p>
            <a:pPr lvl="1"/>
            <a:r>
              <a:rPr lang="en-US" sz="1800" dirty="0" smtClean="0"/>
              <a:t>R&amp;D to find a way to cool them and collide them before they decay</a:t>
            </a:r>
          </a:p>
          <a:p>
            <a:pPr lvl="1"/>
            <a:r>
              <a:rPr lang="en-US" sz="1800" dirty="0" smtClean="0"/>
              <a:t>Up to 5 TeV+5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  <a:r>
              <a:rPr lang="el-GR" sz="1800" dirty="0" smtClean="0"/>
              <a:t>μ</a:t>
            </a:r>
            <a:r>
              <a:rPr lang="en-US" sz="1800" baseline="30000" dirty="0" smtClean="0"/>
              <a:t>+</a:t>
            </a:r>
            <a:r>
              <a:rPr lang="el-GR" sz="1800" dirty="0" smtClean="0"/>
              <a:t>μ</a:t>
            </a:r>
            <a:r>
              <a:rPr lang="en-US" sz="1800" baseline="30000" dirty="0" smtClean="0"/>
              <a:t>-</a:t>
            </a:r>
          </a:p>
          <a:p>
            <a:r>
              <a:rPr lang="en-US" sz="2000" dirty="0" smtClean="0"/>
              <a:t>Even more exotic?</a:t>
            </a:r>
          </a:p>
          <a:p>
            <a:pPr lvl="1"/>
            <a:r>
              <a:rPr lang="en-US" sz="1800" dirty="0" smtClean="0"/>
              <a:t>Plasma </a:t>
            </a:r>
            <a:r>
              <a:rPr lang="en-US" sz="1800" dirty="0" err="1" smtClean="0"/>
              <a:t>wakefield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Dielectric </a:t>
            </a:r>
            <a:r>
              <a:rPr lang="en-US" sz="1800" dirty="0" err="1" smtClean="0"/>
              <a:t>wakefield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Huge fields, but also huge technical challenges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273" y="136082"/>
            <a:ext cx="3258727" cy="1927017"/>
          </a:xfrm>
          <a:prstGeom prst="rect">
            <a:avLst/>
          </a:prstGeom>
        </p:spPr>
      </p:pic>
      <p:pic>
        <p:nvPicPr>
          <p:cNvPr id="8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722" y="4598281"/>
            <a:ext cx="3673605" cy="12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1977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Research Machines: Just the Tip of the Iceberg</a:t>
            </a: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509000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86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</a:t>
            </a:r>
            <a:r>
              <a:rPr lang="en-US" dirty="0" err="1" smtClean="0"/>
              <a:t>Spallation</a:t>
            </a:r>
            <a:r>
              <a:rPr lang="en-US" dirty="0" smtClean="0"/>
              <a:t> Neutron Source </a:t>
            </a:r>
            <a:br>
              <a:rPr lang="en-US" dirty="0" smtClean="0"/>
            </a:br>
            <a:r>
              <a:rPr lang="en-US" dirty="0" smtClean="0"/>
              <a:t>(Oak Ridge, TN)</a:t>
            </a:r>
            <a:endParaRPr lang="en-US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Linac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loads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206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Rewind: Some 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685800"/>
            <a:ext cx="8001000" cy="5448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first artificial acceleration of particles </a:t>
            </a:r>
            <a:br>
              <a:rPr lang="en-US" sz="2000" dirty="0" smtClean="0"/>
            </a:br>
            <a:r>
              <a:rPr lang="en-US" sz="2000" dirty="0" smtClean="0"/>
              <a:t>was  done using “Crookes tubes”, in the </a:t>
            </a:r>
            <a:br>
              <a:rPr lang="en-US" sz="2000" dirty="0" smtClean="0"/>
            </a:br>
            <a:r>
              <a:rPr lang="en-US" sz="2000" dirty="0" smtClean="0"/>
              <a:t>latter half of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1" eaLnBrk="1" hangingPunct="1"/>
            <a:r>
              <a:rPr lang="en-US" sz="1600" dirty="0" smtClean="0"/>
              <a:t>These were used to produce the first X-rays (1875)</a:t>
            </a:r>
          </a:p>
          <a:p>
            <a:pPr lvl="1" eaLnBrk="1" hangingPunct="1"/>
            <a:r>
              <a:rPr lang="en-US" sz="1600" dirty="0" smtClean="0"/>
              <a:t>At the time no one understood what was going on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 this case, the “accelerator” was a </a:t>
            </a:r>
            <a:br>
              <a:rPr lang="en-US" sz="2000" dirty="0" smtClean="0"/>
            </a:br>
            <a:r>
              <a:rPr lang="en-US" sz="2000" dirty="0" smtClean="0"/>
              <a:t>naturally decaying 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 nucleus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5" y="3313785"/>
            <a:ext cx="419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64025" y="3582620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78505" y="4581150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95" y="471815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456621" y="6569077"/>
            <a:ext cx="2801333" cy="87476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 animBg="1"/>
      <p:bldP spid="225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</a:t>
            </a:r>
            <a:r>
              <a:rPr lang="en-US" dirty="0" smtClean="0"/>
              <a:t>sources</a:t>
            </a:r>
            <a:r>
              <a:rPr lang="en-US" dirty="0"/>
              <a:t>: </a:t>
            </a:r>
            <a:r>
              <a:rPr lang="en-US" dirty="0" smtClean="0"/>
              <a:t>too many to count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Put circulating electron beam through an “undulator”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Many applications in biophysics,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New proposed machines will use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very short bunches to create coherent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37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uses of accelerators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 dirty="0" smtClean="0"/>
              <a:t>Radioisotope production</a:t>
            </a:r>
          </a:p>
          <a:p>
            <a:r>
              <a:rPr lang="en-US" sz="2000" dirty="0" smtClean="0"/>
              <a:t>Medical treatment</a:t>
            </a:r>
          </a:p>
          <a:p>
            <a:r>
              <a:rPr lang="en-US" sz="2000" dirty="0" smtClean="0"/>
              <a:t>Electron welding</a:t>
            </a:r>
          </a:p>
          <a:p>
            <a:r>
              <a:rPr lang="en-US" sz="2000" dirty="0" smtClean="0"/>
              <a:t>Food sterilization</a:t>
            </a:r>
          </a:p>
          <a:p>
            <a:r>
              <a:rPr lang="en-US" sz="2000" dirty="0" smtClean="0"/>
              <a:t>Catalyzed polymerization </a:t>
            </a:r>
          </a:p>
          <a:p>
            <a:r>
              <a:rPr lang="en-US" sz="2000" dirty="0" smtClean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15130" y="3017395"/>
            <a:ext cx="3404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lucite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10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r>
              <a:rPr lang="en-US" dirty="0" smtClean="0"/>
              <a:t>Further Reading (in Order of Increasing Depth)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429299"/>
            <a:ext cx="8251825" cy="5553075"/>
          </a:xfrm>
        </p:spPr>
        <p:txBody>
          <a:bodyPr/>
          <a:lstStyle/>
          <a:p>
            <a:r>
              <a:rPr lang="en-US" sz="1600" dirty="0" smtClean="0"/>
              <a:t>My lectures at the 2014 Hadron Collider Physics Summer School</a:t>
            </a:r>
          </a:p>
          <a:p>
            <a:pPr lvl="1"/>
            <a:r>
              <a:rPr lang="en-US" sz="1600" dirty="0" smtClean="0"/>
              <a:t>More details about Fermilab and the LHC (including “The Incident)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hlinkClick r:id="rId2"/>
              </a:rPr>
              <a:t>http://tinyurl.com/prebys-hcpss-</a:t>
            </a:r>
            <a:r>
              <a:rPr lang="en-US" sz="1600" dirty="0" smtClean="0">
                <a:solidFill>
                  <a:srgbClr val="FF0000"/>
                </a:solidFill>
                <a:hlinkClick r:id="rId2"/>
              </a:rPr>
              <a:t>2014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Fermilab </a:t>
            </a:r>
            <a:r>
              <a:rPr lang="en-US" sz="1600" dirty="0"/>
              <a:t>“Accelerator Concepts” (“Rookie Book”)</a:t>
            </a:r>
          </a:p>
          <a:p>
            <a:pPr lvl="1"/>
            <a:r>
              <a:rPr lang="en-US" sz="1600" dirty="0">
                <a:hlinkClick r:id="rId3"/>
              </a:rPr>
              <a:t>http://tinyurl.com/FNAL-</a:t>
            </a:r>
            <a:r>
              <a:rPr lang="en-US" sz="1600" dirty="0" smtClean="0">
                <a:hlinkClick r:id="rId3"/>
              </a:rPr>
              <a:t>concepts</a:t>
            </a:r>
            <a:endParaRPr lang="en-US" sz="1600" dirty="0" smtClean="0"/>
          </a:p>
          <a:p>
            <a:pPr lvl="1"/>
            <a:r>
              <a:rPr lang="en-US" sz="1600" dirty="0" smtClean="0"/>
              <a:t>Particularly </a:t>
            </a:r>
            <a:r>
              <a:rPr lang="en-US" sz="1600" dirty="0"/>
              <a:t>chapters II-</a:t>
            </a:r>
            <a:r>
              <a:rPr lang="en-US" sz="1600" dirty="0" smtClean="0"/>
              <a:t>IV</a:t>
            </a:r>
          </a:p>
          <a:p>
            <a:r>
              <a:rPr lang="en-US" sz="1600" dirty="0"/>
              <a:t>Edmund Wilson, “Particle Accelerators”</a:t>
            </a:r>
          </a:p>
          <a:p>
            <a:pPr lvl="1"/>
            <a:r>
              <a:rPr lang="en-US" sz="1600" dirty="0"/>
              <a:t>Concise reference on a number of major topics</a:t>
            </a:r>
          </a:p>
          <a:p>
            <a:pPr lvl="1"/>
            <a:r>
              <a:rPr lang="en-US" sz="1600" dirty="0"/>
              <a:t>Available in paperback (important if  you are paying)</a:t>
            </a:r>
          </a:p>
          <a:p>
            <a:pPr lvl="1"/>
            <a:r>
              <a:rPr lang="en-US" sz="1600" dirty="0"/>
              <a:t>Good reference for a non-accelerator physicist</a:t>
            </a:r>
          </a:p>
          <a:p>
            <a:r>
              <a:rPr lang="en-US" sz="1600" dirty="0" smtClean="0"/>
              <a:t>Edwards </a:t>
            </a:r>
            <a:r>
              <a:rPr lang="en-US" sz="1600" dirty="0"/>
              <a:t>and </a:t>
            </a:r>
            <a:r>
              <a:rPr lang="en-US" sz="1600" dirty="0" err="1"/>
              <a:t>Syphers</a:t>
            </a:r>
            <a:r>
              <a:rPr lang="en-US" sz="1600" dirty="0"/>
              <a:t> “An Introduction to the Physics </a:t>
            </a:r>
            <a:r>
              <a:rPr lang="en-US" sz="1600" dirty="0" smtClean="0"/>
              <a:t>of </a:t>
            </a:r>
            <a:r>
              <a:rPr lang="en-US" sz="1600" dirty="0"/>
              <a:t>High Energy Accelerators</a:t>
            </a:r>
            <a:r>
              <a:rPr lang="en-US" sz="1600" dirty="0" smtClean="0"/>
              <a:t>”</a:t>
            </a:r>
          </a:p>
          <a:p>
            <a:pPr lvl="1"/>
            <a:r>
              <a:rPr lang="en-US" sz="1600" b="1" dirty="0" smtClean="0"/>
              <a:t>My personal favorite</a:t>
            </a:r>
          </a:p>
          <a:p>
            <a:pPr lvl="1"/>
            <a:r>
              <a:rPr lang="en-US" sz="1600" dirty="0" smtClean="0"/>
              <a:t>Concise. Scope and level just right to get a solid grasp of the topic</a:t>
            </a:r>
          </a:p>
          <a:p>
            <a:pPr lvl="1"/>
            <a:r>
              <a:rPr lang="en-US" sz="1600" dirty="0" smtClean="0"/>
              <a:t>Crazy expensive, for some reason.</a:t>
            </a:r>
          </a:p>
          <a:p>
            <a:r>
              <a:rPr lang="en-US" sz="1600" dirty="0" smtClean="0"/>
              <a:t>Helmut </a:t>
            </a:r>
            <a:r>
              <a:rPr lang="en-US" sz="1600" dirty="0" err="1" smtClean="0"/>
              <a:t>Wiedemann</a:t>
            </a:r>
            <a:r>
              <a:rPr lang="en-US" sz="1600" dirty="0" smtClean="0"/>
              <a:t>, “Particle Accelerator Physics”</a:t>
            </a:r>
          </a:p>
          <a:p>
            <a:pPr lvl="1"/>
            <a:r>
              <a:rPr lang="en-US" sz="1600" dirty="0" smtClean="0"/>
              <a:t>Probably the most complete and thorough book around (originally two volumes)</a:t>
            </a:r>
          </a:p>
          <a:p>
            <a:pPr lvl="1"/>
            <a:r>
              <a:rPr lang="en-US" sz="1600" dirty="0" smtClean="0"/>
              <a:t>Well written</a:t>
            </a:r>
          </a:p>
          <a:p>
            <a:pPr lvl="1"/>
            <a:r>
              <a:rPr lang="en-US" sz="1600" dirty="0" smtClean="0"/>
              <a:t>Scope and mathematical level very high</a:t>
            </a:r>
          </a:p>
          <a:p>
            <a:r>
              <a:rPr lang="en-US" sz="2000" dirty="0" smtClean="0"/>
              <a:t>US Particle Accelerator (USPAS) </a:t>
            </a:r>
            <a:r>
              <a:rPr lang="en-US" sz="2000" dirty="0" smtClean="0"/>
              <a:t>Course: </a:t>
            </a:r>
            <a:r>
              <a:rPr lang="en-US" sz="2000" dirty="0" smtClean="0"/>
              <a:t>http://</a:t>
            </a:r>
            <a:r>
              <a:rPr lang="en-US" sz="2000" dirty="0" err="1" smtClean="0"/>
              <a:t>uspas.fnal.gov</a:t>
            </a:r>
            <a:r>
              <a:rPr lang="en-US" sz="2000" dirty="0" smtClean="0"/>
              <a:t>/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333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250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562725" cy="555700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Going to higher energies = going back in time</a:t>
            </a:r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54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1605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762000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71114" cy="507274"/>
          </a:xfrm>
        </p:spPr>
        <p:txBody>
          <a:bodyPr/>
          <a:lstStyle/>
          <a:p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1" cy="5179106"/>
          </a:xfrm>
        </p:spPr>
        <p:txBody>
          <a:bodyPr/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place where our current understanding of physics breaks down. </a:t>
            </a:r>
            <a:endParaRPr lang="en-US" sz="1800" dirty="0" smtClean="0"/>
          </a:p>
          <a:p>
            <a:r>
              <a:rPr lang="en-US" sz="2000" dirty="0" smtClean="0"/>
              <a:t>In addition to high energy, we need high </a:t>
            </a:r>
            <a:br>
              <a:rPr lang="en-US" sz="2000" dirty="0" smtClean="0"/>
            </a:br>
            <a:r>
              <a:rPr lang="en-US" sz="2000" dirty="0" smtClean="0"/>
              <a:t>        “luminosity” </a:t>
            </a:r>
            <a:br>
              <a:rPr lang="en-US" sz="2000" dirty="0" smtClean="0"/>
            </a:br>
            <a:r>
              <a:rPr lang="en-US" sz="2000" dirty="0" smtClean="0"/>
              <a:t>that is, lots of particles interacting, to see rare processes.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 rot="20476670">
            <a:off x="3658647" y="664800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010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to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14400" y="2495550"/>
          <a:ext cx="694055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4" name="Equation" r:id="rId3" imgW="1866600" imgH="507960" progId="Equation.DSMT4">
                  <p:embed/>
                </p:oleObj>
              </mc:Choice>
              <mc:Fallback>
                <p:oleObj name="Equation" r:id="rId3" imgW="18666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95550"/>
                        <a:ext cx="694055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432175" y="253365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756549" y="1002838"/>
            <a:ext cx="33030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0033CC"/>
                </a:solidFill>
                <a:latin typeface="+mn-lt"/>
              </a:rPr>
              <a:t>Total beam </a:t>
            </a:r>
            <a:r>
              <a:rPr lang="en-US" sz="1800" dirty="0">
                <a:solidFill>
                  <a:srgbClr val="0033CC"/>
                </a:solidFill>
                <a:latin typeface="+mn-lt"/>
              </a:rPr>
              <a:t>current, </a:t>
            </a:r>
            <a:r>
              <a:rPr lang="en-US" sz="1800" dirty="0" smtClean="0">
                <a:solidFill>
                  <a:srgbClr val="0033CC"/>
                </a:solidFill>
                <a:latin typeface="+mn-lt"/>
              </a:rPr>
              <a:t>limited by machine protection(!), e</a:t>
            </a:r>
            <a:r>
              <a:rPr lang="en-US" sz="1800" baseline="30000" dirty="0">
                <a:solidFill>
                  <a:srgbClr val="0033CC"/>
                </a:solidFill>
                <a:latin typeface="+mn-lt"/>
              </a:rPr>
              <a:t>-</a:t>
            </a:r>
            <a:r>
              <a:rPr lang="en-US" sz="1800" dirty="0">
                <a:solidFill>
                  <a:srgbClr val="0033CC"/>
                </a:solidFill>
                <a:latin typeface="+mn-lt"/>
              </a:rPr>
              <a:t>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3622675" y="348615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6175" y="238125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87973" y="4652784"/>
            <a:ext cx="26289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l-GR" sz="1800" dirty="0">
                <a:solidFill>
                  <a:srgbClr val="FF0000"/>
                </a:solidFill>
                <a:latin typeface="+mn-lt"/>
              </a:rPr>
              <a:t>β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, limited by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magnet technology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4104" y="759875"/>
            <a:ext cx="4122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rgbClr val="00863D"/>
                </a:solidFill>
                <a:latin typeface="+mn-lt"/>
              </a:rPr>
              <a:t>“Brightness”, </a:t>
            </a:r>
            <a:r>
              <a:rPr lang="en-US" sz="1800" dirty="0">
                <a:solidFill>
                  <a:srgbClr val="00863D"/>
                </a:solidFill>
                <a:latin typeface="+mn-lt"/>
              </a:rPr>
              <a:t>limited by	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863D"/>
                </a:solidFill>
                <a:latin typeface="+mn-lt"/>
              </a:rPr>
              <a:t>Space charge blowup at low energy</a:t>
            </a:r>
            <a:endParaRPr lang="en-US" sz="1800" dirty="0">
              <a:solidFill>
                <a:srgbClr val="00863D"/>
              </a:solidFill>
              <a:latin typeface="+mn-lt"/>
            </a:endParaRP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863D"/>
                </a:solidFill>
                <a:latin typeface="+mn-lt"/>
              </a:rPr>
              <a:t>Max beam-beam tune</a:t>
            </a:r>
            <a:r>
              <a:rPr lang="en-US" sz="1800" dirty="0">
                <a:solidFill>
                  <a:srgbClr val="00863D"/>
                </a:solidFill>
                <a:latin typeface="+mn-lt"/>
              </a:rPr>
              <a:t>-shift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067050" y="1962150"/>
            <a:ext cx="6096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5180013" y="1944687"/>
            <a:ext cx="573088" cy="188913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71800" y="4267200"/>
            <a:ext cx="7239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04820" y="4894090"/>
            <a:ext cx="25527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latin typeface="+mn-lt"/>
              </a:rPr>
              <a:t>Geometric factor, related to crossing angle…</a:t>
            </a:r>
            <a:endParaRPr lang="en-US" sz="1800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V="1">
            <a:off x="6305550" y="4171950"/>
            <a:ext cx="9525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6019800"/>
            <a:ext cx="8572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Krakow, for a thorough discussion of luminosity factors. </a:t>
            </a:r>
          </a:p>
        </p:txBody>
      </p:sp>
      <p:sp>
        <p:nvSpPr>
          <p:cNvPr id="104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Summer Lecture Series, June 9, 2016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041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88476-1BC3-4F9C-ABE9-0870334EEAE5}" type="slidenum">
              <a:rPr lang="en-US" smtClean="0">
                <a:latin typeface="Arial" pitchFamily="34" charset="0"/>
              </a:rPr>
              <a:pPr/>
              <a:t>56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42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Accelerator Physics</a:t>
            </a:r>
          </a:p>
        </p:txBody>
      </p:sp>
    </p:spTree>
    <p:extLst>
      <p:ext uri="{BB962C8B-B14F-4D97-AF65-F5344CB8AC3E}">
        <p14:creationId xmlns:p14="http://schemas.microsoft.com/office/powerpoint/2010/main" val="27005562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770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808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Paths to the Energy Frontier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Leptons vs. Hadrons revisited</a:t>
            </a:r>
          </a:p>
          <a:p>
            <a:pPr lvl="1"/>
            <a:r>
              <a:rPr lang="en-US" dirty="0" smtClean="0"/>
              <a:t>Because 100% of the beam energy is available  </a:t>
            </a:r>
            <a:br>
              <a:rPr lang="en-US" dirty="0" smtClean="0"/>
            </a:br>
            <a:r>
              <a:rPr lang="en-US" dirty="0" smtClean="0"/>
              <a:t>to the reaction, a lepton collider is </a:t>
            </a:r>
            <a:br>
              <a:rPr lang="en-US" dirty="0" smtClean="0"/>
            </a:br>
            <a:r>
              <a:rPr lang="en-US" dirty="0" smtClean="0"/>
              <a:t>competitive with a hadron collider of ~5-10 </a:t>
            </a:r>
            <a:br>
              <a:rPr lang="en-US" dirty="0" smtClean="0"/>
            </a:br>
            <a:r>
              <a:rPr lang="en-US" dirty="0" smtClean="0"/>
              <a:t>times the beam energy (depending on the </a:t>
            </a:r>
            <a:br>
              <a:rPr lang="en-US" dirty="0" smtClean="0"/>
            </a:br>
            <a:r>
              <a:rPr lang="en-US" dirty="0" smtClean="0"/>
              <a:t>physics).</a:t>
            </a:r>
          </a:p>
          <a:p>
            <a:pPr lvl="1"/>
            <a:r>
              <a:rPr lang="en-US" dirty="0" smtClean="0"/>
              <a:t>A lepton collider of &gt;1 TeV/beam could compete with the discovery potential of the LHC</a:t>
            </a:r>
          </a:p>
          <a:p>
            <a:pPr lvl="2"/>
            <a:r>
              <a:rPr lang="en-US" dirty="0" smtClean="0"/>
              <a:t>A lower energy lepton collider could be very useful for precision tests, but I’m talking about direct </a:t>
            </a:r>
            <a:r>
              <a:rPr lang="en-US" i="1" dirty="0" smtClean="0"/>
              <a:t>energy frontier </a:t>
            </a:r>
            <a:r>
              <a:rPr lang="en-US" dirty="0" smtClean="0"/>
              <a:t>discoveries.</a:t>
            </a:r>
          </a:p>
          <a:p>
            <a:pPr lvl="1"/>
            <a:r>
              <a:rPr lang="en-US" dirty="0" smtClean="0"/>
              <a:t>Unfortunately, building such a collider is VERY, VERY hard</a:t>
            </a:r>
          </a:p>
          <a:p>
            <a:pPr lvl="2"/>
            <a:r>
              <a:rPr lang="en-US" dirty="0" smtClean="0"/>
              <a:t>Eventually,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will radiate away all of their energy each turn</a:t>
            </a:r>
          </a:p>
          <a:p>
            <a:pPr lvl="3"/>
            <a:r>
              <a:rPr lang="en-US" dirty="0" smtClean="0"/>
              <a:t>LEP reached 100 </a:t>
            </a:r>
            <a:r>
              <a:rPr lang="en-US" dirty="0" err="1" smtClean="0"/>
              <a:t>GeV</a:t>
            </a:r>
            <a:r>
              <a:rPr lang="en-US" dirty="0" smtClean="0"/>
              <a:t>/beam with a 27 km </a:t>
            </a:r>
            <a:r>
              <a:rPr lang="en-US" dirty="0" err="1" smtClean="0"/>
              <a:t>circuference</a:t>
            </a:r>
            <a:r>
              <a:rPr lang="en-US" dirty="0" smtClean="0"/>
              <a:t> synchrotron!</a:t>
            </a:r>
          </a:p>
          <a:p>
            <a:pPr lvl="2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Next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870" y="1470345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799490" y="202980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3474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Man-made Particle </a:t>
            </a:r>
            <a:r>
              <a:rPr lang="en-US" dirty="0"/>
              <a:t>A</a:t>
            </a:r>
            <a:r>
              <a:rPr lang="en-US" dirty="0" smtClean="0"/>
              <a:t>cceleration</a:t>
            </a:r>
            <a:endParaRPr lang="en-US" dirty="0"/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685800"/>
            <a:ext cx="831850" cy="2395538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75488" y="715963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87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488" y="715963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064375" y="968375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88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968375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76400" y="914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static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electric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vacuum tubes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537325" y="803275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7962900" y="685800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064375" y="1239838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89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1239838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224713" y="89852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189788" y="1136650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213600" y="1385888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002588" y="914400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0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2588" y="914400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6477000" y="2019300"/>
          <a:ext cx="20447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1" name="Equation" r:id="rId11" imgW="901440" imgH="177480" progId="Equation.3">
                  <p:embed/>
                </p:oleObj>
              </mc:Choice>
              <mc:Fallback>
                <p:oleObj name="Equation" r:id="rId11" imgW="9014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19300"/>
                        <a:ext cx="20447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275388" y="1592263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591425" y="1657350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800100" y="3124200"/>
            <a:ext cx="75819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Limited by magnitude of </a:t>
            </a: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CRT display ~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2000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MeVs</a:t>
            </a:r>
            <a:endParaRPr lang="en-US" sz="20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accelerating fields -&gt;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 Frequency (RF)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Bend particles so they see the same accelerating field over and over -&gt; 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cyclotrons, 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0" y="2628900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324600" y="48768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Old 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/>
      <p:bldP spid="1040" grpId="0"/>
      <p:bldP spid="104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Linear Collider (ILC)</a:t>
            </a:r>
            <a:endParaRPr lang="en-US" dirty="0"/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 dirty="0" smtClean="0"/>
              <a:t>LEP was the limit of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Next step must be linear collider</a:t>
            </a:r>
          </a:p>
          <a:p>
            <a:pPr lvl="1"/>
            <a:r>
              <a:rPr lang="en-US" dirty="0" smtClean="0"/>
              <a:t>Proposed ILC 30 km long, 250 x 250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(NOT energy frontier)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000" dirty="0" smtClean="0"/>
              <a:t>We don’t yet know whether that’s high enough energy to be interesting</a:t>
            </a:r>
          </a:p>
          <a:p>
            <a:pPr lvl="1"/>
            <a:r>
              <a:rPr lang="en-US" sz="1800" dirty="0" smtClean="0"/>
              <a:t>Need to wait for LHC results</a:t>
            </a:r>
          </a:p>
          <a:p>
            <a:pPr lvl="1"/>
            <a:r>
              <a:rPr lang="en-US" sz="1800" dirty="0" smtClean="0"/>
              <a:t>What if we need more?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254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“Compact” (ha </a:t>
            </a:r>
            <a:r>
              <a:rPr lang="en-US" dirty="0" err="1" smtClean="0"/>
              <a:t>ha</a:t>
            </a:r>
            <a:r>
              <a:rPr lang="en-US" dirty="0" smtClean="0"/>
              <a:t>) Linear Collider (CLIC)?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 smtClean="0"/>
              <a:t>Use low energy, high current electron beams to drive high energy accelerating structures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Up to 1.5 x 1.5 TeV,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675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 smtClean="0"/>
              <a:t>Muons are pointlike, like electrons, but because they’re heavier, synchrotron radiation is much less of a problem.</a:t>
            </a:r>
          </a:p>
          <a:p>
            <a:r>
              <a:rPr lang="en-US" smtClean="0"/>
              <a:t>Unfortunately, muons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69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67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of energy: Electron Volts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14400"/>
            <a:ext cx="8251825" cy="1519575"/>
          </a:xfrm>
        </p:spPr>
        <p:txBody>
          <a:bodyPr/>
          <a:lstStyle/>
          <a:p>
            <a:r>
              <a:rPr lang="en-US" sz="2000" dirty="0" smtClean="0"/>
              <a:t>An “electron-volt” is the energy gained by a particle</a:t>
            </a:r>
            <a:br>
              <a:rPr lang="en-US" sz="2000" dirty="0" smtClean="0"/>
            </a:br>
            <a:r>
              <a:rPr lang="en-US" sz="2000" dirty="0" smtClean="0"/>
              <a:t>of unit charge is accelerated over 1V potential</a:t>
            </a:r>
          </a:p>
          <a:p>
            <a:r>
              <a:rPr lang="en-US" sz="2000" dirty="0" smtClean="0"/>
              <a:t>It is </a:t>
            </a:r>
            <a:r>
              <a:rPr lang="en-US" sz="2000" i="1" dirty="0" smtClean="0"/>
              <a:t>really small</a:t>
            </a:r>
            <a:endParaRPr lang="en-US" sz="2000" dirty="0" smtClean="0"/>
          </a:p>
          <a:p>
            <a:pPr lvl="1"/>
            <a:r>
              <a:rPr lang="en-US" sz="1800" dirty="0" smtClean="0"/>
              <a:t>1eV =1.6x10</a:t>
            </a:r>
            <a:r>
              <a:rPr lang="en-US" sz="1800" baseline="30000" dirty="0" smtClean="0"/>
              <a:t>-19 </a:t>
            </a:r>
            <a:r>
              <a:rPr lang="en-US" sz="1800" dirty="0" smtClean="0"/>
              <a:t>(=.00000000000000000016) Joules</a:t>
            </a:r>
            <a:r>
              <a:rPr lang="en-US" sz="1800" dirty="0"/>
              <a:t> </a:t>
            </a:r>
            <a:r>
              <a:rPr lang="en-US" sz="1800" dirty="0" smtClean="0"/>
              <a:t>- our usual </a:t>
            </a:r>
            <a:br>
              <a:rPr lang="en-US" sz="1800" dirty="0" smtClean="0"/>
            </a:br>
            <a:r>
              <a:rPr lang="en-US" sz="1800" dirty="0" smtClean="0"/>
              <a:t>unit of energy.</a:t>
            </a:r>
          </a:p>
          <a:p>
            <a:pPr lvl="1"/>
            <a:r>
              <a:rPr lang="en-US" sz="1800" dirty="0" smtClean="0"/>
              <a:t>A 1 kg weight dropped 1m would have 6x10</a:t>
            </a:r>
            <a:r>
              <a:rPr lang="en-US" sz="1800" baseline="30000" dirty="0" smtClean="0"/>
              <a:t>18</a:t>
            </a:r>
            <a:r>
              <a:rPr lang="en-US" sz="1800" dirty="0" smtClean="0"/>
              <a:t> </a:t>
            </a:r>
            <a:r>
              <a:rPr lang="en-US" sz="1800" dirty="0" err="1" smtClean="0"/>
              <a:t>eV</a:t>
            </a:r>
            <a:r>
              <a:rPr lang="en-US" sz="1800" dirty="0" smtClean="0"/>
              <a:t> of energy!</a:t>
            </a:r>
            <a:endParaRPr lang="en-US" sz="2000" dirty="0" smtClean="0"/>
          </a:p>
          <a:p>
            <a:r>
              <a:rPr lang="en-US" sz="2000" dirty="0" smtClean="0"/>
              <a:t>On the other hand, it’s a very useful unit when talking about individual particles</a:t>
            </a:r>
          </a:p>
          <a:p>
            <a:pPr lvl="1"/>
            <a:r>
              <a:rPr lang="en-US" sz="1800" dirty="0" smtClean="0"/>
              <a:t>If we accelerate a proton using an electrical potential, we know exactly what the energy is.</a:t>
            </a:r>
          </a:p>
          <a:p>
            <a:pPr lvl="1"/>
            <a:r>
              <a:rPr lang="en-US" sz="1800" dirty="0" smtClean="0"/>
              <a:t>It’s also useful when thinking about mass/energy equivalence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696200" y="304800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7154994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65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845470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66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78487"/>
              </p:ext>
            </p:extLst>
          </p:nvPr>
        </p:nvGraphicFramePr>
        <p:xfrm>
          <a:off x="1752600" y="4648200"/>
          <a:ext cx="615076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67" name="Equation" r:id="rId8" imgW="3733800" imgH="647700" progId="Equation.DSMT4">
                  <p:embed/>
                </p:oleObj>
              </mc:Choice>
              <mc:Fallback>
                <p:oleObj name="Equation" r:id="rId8" imgW="37338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4648200"/>
                        <a:ext cx="6150768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7315200" y="2514600"/>
            <a:ext cx="3810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7654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way to look at energy…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51825" cy="663957"/>
          </a:xfrm>
        </p:spPr>
        <p:txBody>
          <a:bodyPr/>
          <a:lstStyle/>
          <a:p>
            <a:r>
              <a:rPr lang="en-US" sz="2000" dirty="0" smtClean="0"/>
              <a:t>Quantum mechanics tells us all particles have a wavelength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put the high equivalent mass and the small scales together, we have…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2000" dirty="0" smtClean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585332"/>
              </p:ext>
            </p:extLst>
          </p:nvPr>
        </p:nvGraphicFramePr>
        <p:xfrm>
          <a:off x="2247900" y="1595437"/>
          <a:ext cx="473075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87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595437"/>
                        <a:ext cx="473075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0" y="2895600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as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approaches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53200" y="2743200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114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40224" cy="623568"/>
          </a:xfrm>
        </p:spPr>
        <p:txBody>
          <a:bodyPr/>
          <a:lstStyle/>
          <a:p>
            <a:r>
              <a:rPr lang="en-US" sz="1800" dirty="0" smtClean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If we could convert a kilogram of mass </a:t>
            </a:r>
            <a:br>
              <a:rPr lang="en-US" sz="1800" dirty="0" smtClean="0"/>
            </a:br>
            <a:r>
              <a:rPr lang="en-US" sz="1800" dirty="0" smtClean="0"/>
              <a:t>entirely to energy, it would supply all </a:t>
            </a:r>
            <a:br>
              <a:rPr lang="en-US" sz="1800" dirty="0" smtClean="0"/>
            </a:br>
            <a:r>
              <a:rPr lang="en-US" sz="1800" dirty="0" smtClean="0"/>
              <a:t>the electricity in the United States for </a:t>
            </a:r>
            <a:br>
              <a:rPr lang="en-US" sz="1800" dirty="0" smtClean="0"/>
            </a:br>
            <a:r>
              <a:rPr lang="en-US" sz="1800" i="1" dirty="0" smtClean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460"/>
              </p:ext>
            </p:extLst>
          </p:nvPr>
        </p:nvGraphicFramePr>
        <p:xfrm>
          <a:off x="3886200" y="914400"/>
          <a:ext cx="1324299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5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1324299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399" y="1702675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Hydrogen Bomb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15613775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0" grpId="0"/>
      <p:bldP spid="11" grpId="0"/>
      <p:bldP spid="13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4904320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323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832001"/>
              </p:ext>
            </p:extLst>
          </p:nvPr>
        </p:nvGraphicFramePr>
        <p:xfrm>
          <a:off x="990600" y="1295400"/>
          <a:ext cx="2213085" cy="110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24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1295400"/>
                        <a:ext cx="2213085" cy="110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76830"/>
              </p:ext>
            </p:extLst>
          </p:nvPr>
        </p:nvGraphicFramePr>
        <p:xfrm>
          <a:off x="586828" y="4224721"/>
          <a:ext cx="8338207" cy="206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/>
                <a:gridCol w="2057400"/>
                <a:gridCol w="1524000"/>
                <a:gridCol w="2067035"/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Example</a:t>
                      </a:r>
                      <a:endParaRPr lang="en-US" sz="16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Velocity/</a:t>
                      </a:r>
                    </a:p>
                    <a:p>
                      <a:r>
                        <a:rPr lang="en-US" sz="1600" b="1" dirty="0" smtClean="0"/>
                        <a:t>Speed</a:t>
                      </a:r>
                      <a:r>
                        <a:rPr lang="en-US" sz="1600" b="1" baseline="0" dirty="0" smtClean="0"/>
                        <a:t> of light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Kinetic Energy/</a:t>
                      </a:r>
                      <a:r>
                        <a:rPr lang="en-US" sz="1600" b="1" i="1" dirty="0" smtClean="0"/>
                        <a:t>(mc</a:t>
                      </a:r>
                      <a:r>
                        <a:rPr lang="en-US" sz="1600" b="1" i="1" baseline="30000" dirty="0" smtClean="0"/>
                        <a:t>2</a:t>
                      </a:r>
                      <a:r>
                        <a:rPr lang="en-US" sz="1600" b="1" i="1" baseline="0" dirty="0" smtClean="0"/>
                        <a:t>)</a:t>
                      </a:r>
                      <a:endParaRPr lang="en-US" sz="16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r>
                        <a:rPr lang="en-US" sz="1400" baseline="0" dirty="0" smtClean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men)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24,791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33400" y="5562600"/>
            <a:ext cx="8458200" cy="990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0" y="3962400"/>
            <a:ext cx="8458200" cy="1600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1516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564024" cy="1443375"/>
          </a:xfrm>
        </p:spPr>
        <p:txBody>
          <a:bodyPr/>
          <a:lstStyle/>
          <a:p>
            <a:r>
              <a:rPr lang="en-US" sz="1600" dirty="0" smtClean="0"/>
              <a:t>If we go through the equations, keeping only terms which are linear in </a:t>
            </a:r>
            <a:r>
              <a:rPr lang="en-US" sz="1600" i="1" dirty="0" smtClean="0"/>
              <a:t>x </a:t>
            </a:r>
            <a:r>
              <a:rPr lang="en-US" sz="1600" dirty="0" smtClean="0"/>
              <a:t>and</a:t>
            </a:r>
            <a:r>
              <a:rPr lang="en-US" sz="1600" i="1" dirty="0" smtClean="0"/>
              <a:t> y, w</a:t>
            </a:r>
            <a:r>
              <a:rPr lang="en-US" sz="1600" dirty="0" smtClean="0"/>
              <a:t>e get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Most generic treatment of small deviation from equilibrium in periodic system</a:t>
            </a:r>
          </a:p>
          <a:p>
            <a:pPr lvl="1"/>
            <a:r>
              <a:rPr lang="en-US" sz="1200" dirty="0" smtClean="0"/>
              <a:t>“Hill’s Equation”, first used to study the stability of the lunar orbit</a:t>
            </a:r>
            <a:endParaRPr lang="en-US" sz="1200" dirty="0"/>
          </a:p>
          <a:p>
            <a:r>
              <a:rPr lang="en-US" sz="1600" dirty="0" smtClean="0"/>
              <a:t>Looks “</a:t>
            </a:r>
            <a:r>
              <a:rPr lang="en-US" sz="1600" dirty="0" err="1" smtClean="0"/>
              <a:t>kinda</a:t>
            </a:r>
            <a:r>
              <a:rPr lang="en-US" sz="1600" dirty="0" smtClean="0"/>
              <a:t> </a:t>
            </a:r>
            <a:r>
              <a:rPr lang="en-US" sz="1600" dirty="0" err="1" smtClean="0"/>
              <a:t>sorta</a:t>
            </a:r>
            <a:r>
              <a:rPr lang="en-US" sz="1600" dirty="0" smtClean="0"/>
              <a:t>” like a harmonic oscillator.  If K is constant, then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not surprisingly, this works!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535598"/>
              </p:ext>
            </p:extLst>
          </p:nvPr>
        </p:nvGraphicFramePr>
        <p:xfrm>
          <a:off x="1066800" y="1828800"/>
          <a:ext cx="406400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29" name="Equation" r:id="rId3" imgW="2006600" imgH="965200" progId="Equation.DSMT4">
                  <p:embed/>
                </p:oleObj>
              </mc:Choice>
              <mc:Fallback>
                <p:oleObj name="Equation" r:id="rId3" imgW="2006600" imgH="965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28800"/>
                        <a:ext cx="4064000" cy="197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/>
          <p:cNvSpPr/>
          <p:nvPr/>
        </p:nvSpPr>
        <p:spPr>
          <a:xfrm>
            <a:off x="1981200" y="2362200"/>
            <a:ext cx="7620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81200" y="1143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Local curvature due to dipole field (function of 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514600" y="1676400"/>
            <a:ext cx="2286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1828800" y="3276600"/>
            <a:ext cx="762000" cy="533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524000" y="3733800"/>
            <a:ext cx="3048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9600" y="39624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“Rigidity” </a:t>
            </a: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332361"/>
              </p:ext>
            </p:extLst>
          </p:nvPr>
        </p:nvGraphicFramePr>
        <p:xfrm>
          <a:off x="5791200" y="2133600"/>
          <a:ext cx="31369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30" name="Equation" r:id="rId5" imgW="978120" imgH="447840" progId="Equation.DSMT4">
                  <p:embed/>
                </p:oleObj>
              </mc:Choice>
              <mc:Fallback>
                <p:oleObj name="Equation" r:id="rId5" imgW="978120" imgH="447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133600"/>
                        <a:ext cx="3136900" cy="1447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ight Arrow 48"/>
          <p:cNvSpPr/>
          <p:nvPr/>
        </p:nvSpPr>
        <p:spPr>
          <a:xfrm>
            <a:off x="5029200" y="2667000"/>
            <a:ext cx="533400" cy="3810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86400" y="350520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Independent of energy for synchrotron!</a:t>
            </a: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1967"/>
              </p:ext>
            </p:extLst>
          </p:nvPr>
        </p:nvGraphicFramePr>
        <p:xfrm>
          <a:off x="838200" y="5181600"/>
          <a:ext cx="2971800" cy="66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31" name="Equation" r:id="rId7" imgW="1384300" imgH="304800" progId="Equation.DSMT4">
                  <p:embed/>
                </p:oleObj>
              </mc:Choice>
              <mc:Fallback>
                <p:oleObj name="Equation" r:id="rId7" imgW="13843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181600"/>
                        <a:ext cx="2971800" cy="660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3886200" y="5334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so try</a:t>
            </a: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769054"/>
              </p:ext>
            </p:extLst>
          </p:nvPr>
        </p:nvGraphicFramePr>
        <p:xfrm>
          <a:off x="5181600" y="5257800"/>
          <a:ext cx="35163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32" name="Equation" r:id="rId9" imgW="1638300" imgH="241300" progId="Equation.DSMT4">
                  <p:embed/>
                </p:oleObj>
              </mc:Choice>
              <mc:Fallback>
                <p:oleObj name="Equation" r:id="rId9" imgW="1638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257800"/>
                        <a:ext cx="3516313" cy="5222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>
          <a:xfrm>
            <a:off x="6553200" y="1981200"/>
            <a:ext cx="1371600" cy="1600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553200" y="1600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Periodic</a:t>
            </a:r>
          </a:p>
        </p:txBody>
      </p:sp>
    </p:spTree>
    <p:extLst>
      <p:ext uri="{BB962C8B-B14F-4D97-AF65-F5344CB8AC3E}">
        <p14:creationId xmlns:p14="http://schemas.microsoft.com/office/powerpoint/2010/main" val="5845902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r>
              <a:rPr lang="en-US" sz="2000" dirty="0" smtClean="0"/>
              <a:t>”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871711"/>
            <a:chOff x="1519080" y="1399954"/>
            <a:chExt cx="690437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556260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028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124200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Interlude: Electrons vs. Protons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400" dirty="0" smtClean="0"/>
              <a:t>Electrons are point-like</a:t>
            </a:r>
          </a:p>
          <a:p>
            <a:pPr lvl="1"/>
            <a:r>
              <a:rPr lang="en-US" dirty="0" smtClean="0"/>
              <a:t>Well-defined initial state</a:t>
            </a:r>
          </a:p>
          <a:p>
            <a:pPr lvl="1"/>
            <a:r>
              <a:rPr lang="en-US" dirty="0" smtClean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753100" cy="2971800"/>
          </a:xfrm>
        </p:spPr>
        <p:txBody>
          <a:bodyPr/>
          <a:lstStyle/>
          <a:p>
            <a:r>
              <a:rPr lang="en-US" sz="2400" dirty="0" smtClean="0"/>
              <a:t>Protons are made of quarks and gluons</a:t>
            </a:r>
          </a:p>
          <a:p>
            <a:pPr lvl="1"/>
            <a:r>
              <a:rPr lang="en-US" dirty="0" smtClean="0"/>
              <a:t>Interaction take place between these constituents.</a:t>
            </a:r>
          </a:p>
          <a:p>
            <a:pPr lvl="1"/>
            <a:r>
              <a:rPr lang="en-US" dirty="0" smtClean="0"/>
              <a:t>Only a small fraction of energy available, not well-defined.</a:t>
            </a:r>
          </a:p>
          <a:p>
            <a:pPr lvl="1"/>
            <a:r>
              <a:rPr lang="en-US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60960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So why not stick to electrons?</a:t>
            </a:r>
          </a:p>
        </p:txBody>
      </p:sp>
    </p:spTree>
    <p:extLst>
      <p:ext uri="{BB962C8B-B14F-4D97-AF65-F5344CB8AC3E}">
        <p14:creationId xmlns:p14="http://schemas.microsoft.com/office/powerpoint/2010/main" val="1220263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</p:spTree>
    <p:extLst>
      <p:ext uri="{BB962C8B-B14F-4D97-AF65-F5344CB8AC3E}">
        <p14:creationId xmlns:p14="http://schemas.microsoft.com/office/powerpoint/2010/main" val="23628912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2000" dirty="0" smtClean="0"/>
              <a:t>1994: </a:t>
            </a:r>
          </a:p>
          <a:p>
            <a:pPr lvl="1"/>
            <a:r>
              <a:rPr lang="en-US" sz="1800" dirty="0" smtClean="0"/>
              <a:t>The CERN Council formally approves the LHC</a:t>
            </a:r>
          </a:p>
          <a:p>
            <a:r>
              <a:rPr lang="en-US" sz="2000" dirty="0" smtClean="0"/>
              <a:t>2000: </a:t>
            </a:r>
          </a:p>
          <a:p>
            <a:pPr lvl="1"/>
            <a:r>
              <a:rPr lang="en-US" sz="1800" dirty="0" smtClean="0"/>
              <a:t>LEP completes its final run</a:t>
            </a:r>
          </a:p>
          <a:p>
            <a:pPr lvl="1"/>
            <a:r>
              <a:rPr lang="en-US" sz="1800" dirty="0" smtClean="0"/>
              <a:t>First dipole magnet delivered</a:t>
            </a:r>
          </a:p>
          <a:p>
            <a:r>
              <a:rPr lang="en-US" sz="2000" dirty="0" smtClean="0"/>
              <a:t>2007</a:t>
            </a:r>
          </a:p>
          <a:p>
            <a:pPr lvl="1"/>
            <a:r>
              <a:rPr lang="en-US" sz="1800" dirty="0" smtClean="0"/>
              <a:t>Last magnet delivered</a:t>
            </a:r>
          </a:p>
          <a:p>
            <a:pPr lvl="1"/>
            <a:r>
              <a:rPr lang="en-US" sz="1800" dirty="0" smtClean="0"/>
              <a:t>First sector cold</a:t>
            </a:r>
          </a:p>
          <a:p>
            <a:pPr lvl="1"/>
            <a:r>
              <a:rPr lang="en-US" sz="1800" dirty="0" smtClean="0"/>
              <a:t>All interconnections completed</a:t>
            </a:r>
          </a:p>
          <a:p>
            <a:r>
              <a:rPr lang="en-US" sz="2000" dirty="0" smtClean="0"/>
              <a:t>2008</a:t>
            </a:r>
          </a:p>
          <a:p>
            <a:pPr lvl="1"/>
            <a:r>
              <a:rPr lang="en-US" sz="1800" dirty="0" smtClean="0"/>
              <a:t>Accelerator complete</a:t>
            </a:r>
          </a:p>
          <a:p>
            <a:pPr lvl="1"/>
            <a:r>
              <a:rPr lang="en-US" sz="1800" dirty="0" smtClean="0"/>
              <a:t>Last public access</a:t>
            </a:r>
          </a:p>
          <a:p>
            <a:pPr lvl="1"/>
            <a:r>
              <a:rPr lang="en-US" sz="1800" dirty="0" smtClean="0"/>
              <a:t>Ring cold and under vacuum</a:t>
            </a:r>
          </a:p>
          <a:p>
            <a:pPr lvl="1"/>
            <a:r>
              <a:rPr lang="en-US" sz="1800" dirty="0" smtClean="0"/>
              <a:t>September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First circulating beam</a:t>
            </a:r>
          </a:p>
          <a:p>
            <a:pPr lvl="1"/>
            <a:r>
              <a:rPr lang="en-US" sz="1800" dirty="0" smtClean="0"/>
              <a:t>September 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BAD accident brings beam down for almost 2 years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0" y="5638800"/>
            <a:ext cx="73914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471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begins…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 dirty="0" smtClean="0"/>
              <a:t>9:35 – First beam injected</a:t>
            </a:r>
          </a:p>
          <a:p>
            <a:r>
              <a:rPr lang="en-US" sz="2000" dirty="0" smtClean="0"/>
              <a:t>9:58 – beam past CMS to point 6 dump</a:t>
            </a:r>
          </a:p>
          <a:p>
            <a:r>
              <a:rPr lang="en-US" sz="2000" dirty="0" smtClean="0"/>
              <a:t>10:15 – beam to point 1 (ATLAS)</a:t>
            </a:r>
          </a:p>
          <a:p>
            <a:r>
              <a:rPr lang="en-US" sz="2000" dirty="0" smtClean="0"/>
              <a:t>10:26 – First turn!</a:t>
            </a:r>
          </a:p>
          <a:p>
            <a:r>
              <a:rPr lang="en-US" sz="2000" dirty="0" smtClean="0"/>
              <a:t>…and there was much rejoicing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52500"/>
            <a:ext cx="3200400" cy="220608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24200"/>
            <a:ext cx="3429000" cy="25717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657601"/>
            <a:ext cx="3162300" cy="210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5350" y="582930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Commissioning proceeded smoothly and rapidly until September 19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th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, when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something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very bad happened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973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Ends: “The Incident”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685800"/>
            <a:ext cx="6172200" cy="5553075"/>
          </a:xfrm>
        </p:spPr>
        <p:txBody>
          <a:bodyPr/>
          <a:lstStyle/>
          <a:p>
            <a:r>
              <a:rPr lang="en-US" sz="2000" dirty="0" smtClean="0"/>
              <a:t>A quench </a:t>
            </a:r>
            <a:r>
              <a:rPr lang="en-US" sz="2000" dirty="0"/>
              <a:t>developed into an </a:t>
            </a:r>
            <a:r>
              <a:rPr lang="en-US" sz="2000" dirty="0" smtClean="0"/>
              <a:t>arc</a:t>
            </a:r>
          </a:p>
          <a:p>
            <a:r>
              <a:rPr lang="en-US" sz="2000" dirty="0" smtClean="0"/>
              <a:t>This caused Helium </a:t>
            </a:r>
            <a:r>
              <a:rPr lang="en-US" sz="2000" dirty="0"/>
              <a:t>to boil</a:t>
            </a:r>
          </a:p>
          <a:p>
            <a:r>
              <a:rPr lang="en-US" sz="2000" dirty="0"/>
              <a:t>The resulting pressure did a great deal of damage, and kept the machine off for more than a year.</a:t>
            </a:r>
          </a:p>
          <a:p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4" name="Picture 7" descr="Trs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2200040"/>
            <a:ext cx="3456450" cy="20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267200"/>
            <a:ext cx="4058553" cy="228428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655" y="0"/>
            <a:ext cx="2613345" cy="348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QQ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175" y="3979111"/>
            <a:ext cx="3227825" cy="242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7950" y="2315255"/>
            <a:ext cx="2655731" cy="199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569060" y="6309375"/>
            <a:ext cx="192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Secondary arcs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5665" y="4305605"/>
            <a:ext cx="322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Debris in beam vacuum pipe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020" y="62258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Clean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7385" y="62258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Insulation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8370" y="6225855"/>
            <a:ext cx="122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Soot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4166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Incident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272175"/>
          </a:xfrm>
        </p:spPr>
        <p:txBody>
          <a:bodyPr/>
          <a:lstStyle/>
          <a:p>
            <a:r>
              <a:rPr lang="en-US" sz="2000" dirty="0" smtClean="0"/>
              <a:t>The LHC was off for almost two years to repair the damage and partially address the cause.</a:t>
            </a:r>
          </a:p>
          <a:p>
            <a:r>
              <a:rPr lang="en-US" sz="2000" dirty="0" smtClean="0"/>
              <a:t>2010:  Came up at a reduced energy: 3.5 </a:t>
            </a:r>
            <a:r>
              <a:rPr lang="en-US" sz="2000" dirty="0" err="1" smtClean="0"/>
              <a:t>TeV</a:t>
            </a:r>
            <a:r>
              <a:rPr lang="en-US" sz="2000" dirty="0" smtClean="0"/>
              <a:t> + 3.5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2012:  Increased energy to 4 </a:t>
            </a:r>
            <a:r>
              <a:rPr lang="en-US" sz="2000" dirty="0" err="1" smtClean="0"/>
              <a:t>TeV</a:t>
            </a:r>
            <a:r>
              <a:rPr lang="en-US" sz="2000" dirty="0" smtClean="0"/>
              <a:t> + 4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Announced the discovery of Higgs particle July 4, 2012</a:t>
            </a:r>
          </a:p>
          <a:p>
            <a:pPr lvl="1"/>
            <a:r>
              <a:rPr lang="en-US" sz="1600" dirty="0" smtClean="0"/>
              <a:t>Responsible to giving particles mass</a:t>
            </a:r>
          </a:p>
          <a:p>
            <a:pPr lvl="1"/>
            <a:r>
              <a:rPr lang="en-US" sz="1600" dirty="0" smtClean="0"/>
              <a:t>Last piece of the “Standard Model”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dirty="0" smtClean="0"/>
              <a:t>2013 Nobel prize to Higgs and </a:t>
            </a:r>
            <a:r>
              <a:rPr lang="en-US" dirty="0" err="1" smtClean="0"/>
              <a:t>Englert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 descr="higg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3124199"/>
            <a:ext cx="4114800" cy="2410473"/>
          </a:xfrm>
          <a:prstGeom prst="rect">
            <a:avLst/>
          </a:prstGeom>
        </p:spPr>
      </p:pic>
      <p:pic>
        <p:nvPicPr>
          <p:cNvPr id="8" name="Picture 7" descr="650px-CMS_Higgs-eve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236" y="2514600"/>
            <a:ext cx="2563322" cy="2362200"/>
          </a:xfrm>
          <a:prstGeom prst="rect">
            <a:avLst/>
          </a:prstGeom>
        </p:spPr>
      </p:pic>
      <p:pic>
        <p:nvPicPr>
          <p:cNvPr id="9" name="Picture 8" descr="engl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768" y="5029200"/>
            <a:ext cx="1034910" cy="1450152"/>
          </a:xfrm>
          <a:prstGeom prst="rect">
            <a:avLst/>
          </a:prstGeom>
        </p:spPr>
      </p:pic>
      <p:pic>
        <p:nvPicPr>
          <p:cNvPr id="10" name="Picture 9" descr="higgs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5029200"/>
            <a:ext cx="1024168" cy="14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42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will be the centerpiece of the world’s energy frontier physics program for at least the next 15-20fd years.</a:t>
            </a:r>
          </a:p>
          <a:p>
            <a:r>
              <a:rPr lang="en-US" dirty="0" smtClean="0"/>
              <a:t>The machine is currently of to fix the issue which cause “the incident”</a:t>
            </a:r>
          </a:p>
          <a:p>
            <a:r>
              <a:rPr lang="en-US" dirty="0" smtClean="0"/>
              <a:t>Accelerator will come back up in 2015 at something close to the design energy</a:t>
            </a:r>
          </a:p>
          <a:p>
            <a:pPr lvl="1"/>
            <a:r>
              <a:rPr lang="en-US" dirty="0" smtClean="0"/>
              <a:t>At least 6.5 </a:t>
            </a:r>
            <a:r>
              <a:rPr lang="en-US" dirty="0" err="1" smtClean="0"/>
              <a:t>TeV</a:t>
            </a:r>
            <a:r>
              <a:rPr lang="en-US" dirty="0" smtClean="0"/>
              <a:t>/beam</a:t>
            </a:r>
          </a:p>
          <a:p>
            <a:r>
              <a:rPr lang="en-US" dirty="0" smtClean="0"/>
              <a:t>Planning major upgrades to increase luminosity in ~2023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97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</a:t>
            </a:r>
            <a:r>
              <a:rPr lang="en-US" dirty="0" smtClean="0"/>
              <a:t>other important accelerators </a:t>
            </a:r>
            <a:r>
              <a:rPr lang="en-US" dirty="0"/>
              <a:t>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762000"/>
            <a:ext cx="2971800" cy="29130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19500" y="723900"/>
            <a:ext cx="5257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LEP (at CERN):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27 km in circumference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e+e-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Primarily at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Pushed to E</a:t>
            </a:r>
            <a:r>
              <a:rPr lang="en-US" sz="2000" baseline="-25000">
                <a:solidFill>
                  <a:schemeClr val="accent2"/>
                </a:solidFill>
              </a:rPr>
              <a:t>CM</a:t>
            </a:r>
            <a:r>
              <a:rPr lang="en-US" sz="2000">
                <a:solidFill>
                  <a:schemeClr val="accent2"/>
                </a:solidFill>
              </a:rPr>
              <a:t>=200GeV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2E31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Highest energy </a:t>
            </a:r>
            <a:r>
              <a:rPr lang="en-US" sz="2000" b="1" i="1">
                <a:solidFill>
                  <a:srgbClr val="CC0000"/>
                </a:solidFill>
              </a:rPr>
              <a:t>circular</a:t>
            </a:r>
            <a:r>
              <a:rPr lang="en-US" sz="2000" b="1">
                <a:solidFill>
                  <a:srgbClr val="CC0000"/>
                </a:solidFill>
              </a:rPr>
              <a:t>  e+e- collider that will ever be built.</a:t>
            </a:r>
            <a:br>
              <a:rPr lang="en-US" sz="2000" b="1">
                <a:solidFill>
                  <a:srgbClr val="CC0000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4076700"/>
            <a:ext cx="3581400" cy="227965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5143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SLC (at SLAC):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 km long LINAC accelerated electrons AND positrons on opposite phases.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polarized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3E30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Proof of principle for linear collider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146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B-Factories</a:t>
            </a:r>
            <a:endParaRPr lang="en-US" dirty="0"/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2057400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8763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- B-Factories collide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 at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 = M</a:t>
            </a:r>
            <a:r>
              <a:rPr lang="en-US" sz="2000" dirty="0" smtClean="0">
                <a:solidFill>
                  <a:schemeClr val="accent2"/>
                </a:solidFill>
              </a:rPr>
              <a:t>(</a:t>
            </a:r>
            <a:r>
              <a:rPr lang="en-US" sz="2000" smtClean="0">
                <a:solidFill>
                  <a:schemeClr val="accent2"/>
                </a:solidFill>
                <a:sym typeface="Symbol" pitchFamily="18" charset="2"/>
              </a:rPr>
              <a:t>ϒ(</a:t>
            </a: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4S)).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38300" y="22098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KEKB (Belle Experiment):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KEK (Japan)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- 8GeV e- x 3.5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3733800"/>
            <a:ext cx="3581400" cy="2668588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762500" y="2476500"/>
            <a:ext cx="952500" cy="2667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PEP-II (</a:t>
            </a:r>
            <a:r>
              <a:rPr lang="en-US" sz="2000" dirty="0" err="1">
                <a:solidFill>
                  <a:srgbClr val="009900"/>
                </a:solidFill>
              </a:rPr>
              <a:t>BaBar</a:t>
            </a:r>
            <a:r>
              <a:rPr lang="en-US" sz="2000" dirty="0">
                <a:solidFill>
                  <a:srgbClr val="009900"/>
                </a:solidFill>
              </a:rPr>
              <a:t> Experiment)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SLAC (USA)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- 9GeV e- x 3.1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1676400" y="5410200"/>
            <a:ext cx="3009900" cy="6096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149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Relativistic </a:t>
            </a:r>
            <a:r>
              <a:rPr lang="en-US" sz="2400" dirty="0"/>
              <a:t>Heavy Ion </a:t>
            </a:r>
            <a:r>
              <a:rPr lang="en-US" sz="2400" dirty="0" smtClean="0"/>
              <a:t>Collider (RHIC)</a:t>
            </a:r>
            <a:endParaRPr lang="en-US" sz="2400" baseline="30000" dirty="0"/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" y="1638300"/>
            <a:ext cx="5334000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Located at Brookhaven: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Can collide protons (at 28.1 GeV) and many types of ions up to Gold (at 11 GeV/amu).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Luminosity: 2E26 for Gold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992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7772400" cy="1738312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Locate at Jefferson Laboratory, Newport News, VA</a:t>
            </a:r>
          </a:p>
          <a:p>
            <a:r>
              <a:rPr lang="en-US" smtClean="0"/>
              <a:t>6GeV e- at 200 uA continuous current</a:t>
            </a:r>
          </a:p>
          <a:p>
            <a:r>
              <a:rPr lang="en-US" smtClean="0"/>
              <a:t>Nuclear physics, precision spectroscopy, etc</a:t>
            </a:r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723900"/>
            <a:ext cx="5440363" cy="4305300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79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720775"/>
              </p:ext>
            </p:extLst>
          </p:nvPr>
        </p:nvGraphicFramePr>
        <p:xfrm>
          <a:off x="1752600" y="1219200"/>
          <a:ext cx="36100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89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36100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751702" y="1638318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188541" y="2000745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81000" y="2514600"/>
            <a:ext cx="88201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 Synchrotron radiation does not affect kinematics very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Energy limited by strength of magnetic fields and size of ring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Synchrotron radiation dominates kinematics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To to go higher energy, we have to </a:t>
            </a:r>
            <a:r>
              <a:rPr lang="en-US" sz="1800" i="1" dirty="0" smtClean="0">
                <a:solidFill>
                  <a:schemeClr val="accent2"/>
                </a:solidFill>
                <a:latin typeface="+mn-lt"/>
              </a:rPr>
              <a:t>lower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the magnetic field and go to </a:t>
            </a:r>
            <a:r>
              <a:rPr lang="en-US" sz="1800" i="1" dirty="0" smtClean="0">
                <a:solidFill>
                  <a:schemeClr val="accent2"/>
                </a:solidFill>
                <a:latin typeface="+mn-lt"/>
              </a:rPr>
              <a:t>huge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Eventually, we lose the benefit of a circular accelerator, because we lose all the energy each time around.</a:t>
            </a:r>
            <a:endParaRPr lang="en-US" sz="18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90916" y="1820901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225723" y="2051024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Lecture Series, June 9, 2016</a:t>
            </a:r>
            <a:endParaRPr lang="en-US" smtClean="0"/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1816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“energy frontier”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has belonged to proton (and/or antiproton)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machines, while electrons are used for precision studies and other purposes.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5181600"/>
            <a:ext cx="6096000" cy="914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6172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Now, back to the program…</a:t>
            </a:r>
          </a:p>
        </p:txBody>
      </p:sp>
    </p:spTree>
    <p:extLst>
      <p:ext uri="{BB962C8B-B14F-4D97-AF65-F5344CB8AC3E}">
        <p14:creationId xmlns:p14="http://schemas.microsoft.com/office/powerpoint/2010/main" val="218727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3078" grpId="0"/>
      <p:bldP spid="3079" grpId="0" animBg="1"/>
      <p:bldP spid="3082" grpId="0"/>
      <p:bldP spid="3083" grpId="0" animBg="1"/>
      <p:bldP spid="4" grpId="0"/>
      <p:bldP spid="5" grpId="0" animBg="1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Natural Particle </a:t>
            </a:r>
            <a:r>
              <a:rPr lang="en-US" dirty="0"/>
              <a:t>A</a:t>
            </a:r>
            <a:r>
              <a:rPr lang="en-US" dirty="0" smtClean="0"/>
              <a:t>cceleration</a:t>
            </a:r>
            <a:endParaRPr lang="en-US" dirty="0"/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555625" y="968375"/>
            <a:ext cx="4778375" cy="5146675"/>
          </a:xfrm>
        </p:spPr>
        <p:txBody>
          <a:bodyPr/>
          <a:lstStyle/>
          <a:p>
            <a:r>
              <a:rPr lang="en-US" sz="2400" dirty="0" smtClean="0"/>
              <a:t>Radioactive sources produce maximum energies of a few million electron volts (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 smtClean="0"/>
              <a:t>Not enough “luminosity”</a:t>
            </a:r>
          </a:p>
          <a:p>
            <a:r>
              <a:rPr lang="en-US" sz="2400" dirty="0" smtClean="0"/>
              <a:t>However, low energy cosmic rays are extremely useful for detector testing, commissioning, etc.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796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and Upward!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378804" cy="4262775"/>
          </a:xfrm>
        </p:spPr>
        <p:txBody>
          <a:bodyPr/>
          <a:lstStyle/>
          <a:p>
            <a:r>
              <a:rPr lang="en-US" sz="1800" dirty="0" smtClean="0"/>
              <a:t>Cyclotrons were limited by three problems</a:t>
            </a:r>
          </a:p>
          <a:p>
            <a:pPr lvl="1"/>
            <a:r>
              <a:rPr lang="en-US" sz="1600" dirty="0" smtClean="0"/>
              <a:t>Constant frequency breaks down at ~10% speed of light</a:t>
            </a:r>
          </a:p>
          <a:p>
            <a:pPr lvl="2"/>
            <a:r>
              <a:rPr lang="en-US" sz="1600" dirty="0" smtClean="0"/>
              <a:t>Solved with variable frequency “</a:t>
            </a:r>
            <a:r>
              <a:rPr lang="en-US" sz="1600" dirty="0" err="1" smtClean="0"/>
              <a:t>synchro</a:t>
            </a:r>
            <a:r>
              <a:rPr lang="en-US" sz="1600" dirty="0" smtClean="0"/>
              <a:t>-cyclotrons” </a:t>
            </a:r>
            <a:br>
              <a:rPr lang="en-US" sz="1600" dirty="0" smtClean="0"/>
            </a:b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dirty="0" smtClean="0"/>
              <a:t>phase stability (more about this later)</a:t>
            </a:r>
          </a:p>
          <a:p>
            <a:pPr lvl="1"/>
            <a:r>
              <a:rPr lang="en-US" sz="1600" dirty="0" smtClean="0"/>
              <a:t>As energy goes up, magnet gets huge</a:t>
            </a:r>
          </a:p>
          <a:p>
            <a:pPr lvl="1"/>
            <a:r>
              <a:rPr lang="en-US" sz="1600" dirty="0" smtClean="0"/>
              <a:t>Beams are not well focused and get larger with energy</a:t>
            </a:r>
          </a:p>
          <a:p>
            <a:r>
              <a:rPr lang="en-US" sz="1800" dirty="0" smtClean="0"/>
              <a:t>Two major advances allowed accelerators to go beyond the energies and intensities possible at cyclotrons</a:t>
            </a:r>
          </a:p>
          <a:p>
            <a:pPr lvl="1"/>
            <a:r>
              <a:rPr lang="en-US" sz="1600" dirty="0" smtClean="0"/>
              <a:t>“Synchrotron” – in which the magnetic field is increased as the energy increases (proportional to momentum), such that particles continue to follow the same path .</a:t>
            </a:r>
          </a:p>
          <a:p>
            <a:pPr lvl="1"/>
            <a:r>
              <a:rPr lang="en-US" sz="1600" dirty="0" smtClean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r>
              <a:rPr lang="en-US" sz="1800" dirty="0" smtClean="0"/>
              <a:t>Note: still plenty of uses for cyclotrons (simple, inexpensive, rapid cycling)</a:t>
            </a:r>
          </a:p>
          <a:p>
            <a:pPr lvl="1"/>
            <a:r>
              <a:rPr lang="en-US" sz="1600" dirty="0" smtClean="0"/>
              <a:t>Medical treatments</a:t>
            </a:r>
          </a:p>
          <a:p>
            <a:pPr lvl="1"/>
            <a:r>
              <a:rPr lang="en-US" sz="1600" dirty="0" smtClean="0"/>
              <a:t>Isotope production</a:t>
            </a:r>
          </a:p>
          <a:p>
            <a:pPr lvl="1"/>
            <a:r>
              <a:rPr lang="en-US" sz="1600" dirty="0" smtClean="0"/>
              <a:t>Nuclear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579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5241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Cyclotron (1930’s)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501070" y="740650"/>
            <a:ext cx="4262955" cy="1069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A charged particle in a uniform magnetic field will follow a circular path of radius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grpSp>
        <p:nvGrpSpPr>
          <p:cNvPr id="2" name="Group 30"/>
          <p:cNvGrpSpPr/>
          <p:nvPr/>
        </p:nvGrpSpPr>
        <p:grpSpPr>
          <a:xfrm>
            <a:off x="4876800" y="304800"/>
            <a:ext cx="3619500" cy="2171700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951796"/>
              </p:ext>
            </p:extLst>
          </p:nvPr>
        </p:nvGraphicFramePr>
        <p:xfrm>
          <a:off x="520700" y="1780241"/>
          <a:ext cx="3440113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6" name="Equation" r:id="rId6" imgW="1714500" imgH="1778000" progId="Equation.DSMT4">
                  <p:embed/>
                </p:oleObj>
              </mc:Choice>
              <mc:Fallback>
                <p:oleObj name="Equation" r:id="rId6" imgW="1714500" imgH="177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" y="1780241"/>
                        <a:ext cx="3440113" cy="35591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2895600"/>
            <a:ext cx="4149570" cy="2240768"/>
          </a:xfrm>
          <a:prstGeom prst="rect">
            <a:avLst/>
          </a:prstGeom>
          <a:noFill/>
        </p:spPr>
      </p:pic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46648"/>
              </p:ext>
            </p:extLst>
          </p:nvPr>
        </p:nvGraphicFramePr>
        <p:xfrm>
          <a:off x="762000" y="5791200"/>
          <a:ext cx="2767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7" name="Equation" r:id="rId9" imgW="1473200" imgH="203200" progId="Equation.DSMT4">
                  <p:embed/>
                </p:oleObj>
              </mc:Choice>
              <mc:Fallback>
                <p:oleObj name="Equation" r:id="rId9" imgW="1473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91200"/>
                        <a:ext cx="2767563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191000" y="2514600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1600" dirty="0" smtClean="0">
                <a:latin typeface="+mn-lt"/>
              </a:rPr>
              <a:t>Cyclotron Frequency”</a:t>
            </a:r>
            <a:endParaRPr lang="en-US" sz="16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657600" y="2895600"/>
            <a:ext cx="76200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8821" y="5449518"/>
            <a:ext cx="26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For a proton: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i.e. “RF” range</a:t>
            </a:r>
            <a:endParaRPr lang="en-US" sz="2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19600" y="5257800"/>
            <a:ext cx="441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Accelerating “DEES”: by applying a voltage which oscillates at </a:t>
            </a:r>
            <a:r>
              <a:rPr lang="en-US" sz="1400" i="1" dirty="0" smtClean="0">
                <a:latin typeface="+mn-lt"/>
              </a:rPr>
              <a:t>f</a:t>
            </a:r>
            <a:r>
              <a:rPr lang="en-US" sz="1400" i="1" baseline="-25000" dirty="0" smtClean="0">
                <a:latin typeface="+mn-lt"/>
              </a:rPr>
              <a:t>c</a:t>
            </a:r>
            <a:r>
              <a:rPr lang="en-US" sz="1400" dirty="0" smtClean="0">
                <a:latin typeface="+mn-lt"/>
              </a:rPr>
              <a:t>, we can accelerator the particle a little bit each time around, allowing us to get to high energies with a relatively small voltage.</a:t>
            </a:r>
            <a:endParaRPr lang="en-US" sz="14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48402" y="4953000"/>
            <a:ext cx="22859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48200" y="76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would not work for electrons!</a:t>
            </a:r>
          </a:p>
        </p:txBody>
      </p:sp>
      <p:sp>
        <p:nvSpPr>
          <p:cNvPr id="5" name="Freeform 4"/>
          <p:cNvSpPr/>
          <p:nvPr/>
        </p:nvSpPr>
        <p:spPr>
          <a:xfrm>
            <a:off x="3809999" y="360804"/>
            <a:ext cx="1082193" cy="1868495"/>
          </a:xfrm>
          <a:custGeom>
            <a:avLst/>
            <a:gdLst>
              <a:gd name="connsiteX0" fmla="*/ 1053481 w 1073402"/>
              <a:gd name="connsiteY0" fmla="*/ 0 h 432966"/>
              <a:gd name="connsiteX1" fmla="*/ 966894 w 1073402"/>
              <a:gd name="connsiteY1" fmla="*/ 339157 h 432966"/>
              <a:gd name="connsiteX2" fmla="*/ 230900 w 1073402"/>
              <a:gd name="connsiteY2" fmla="*/ 375237 h 432966"/>
              <a:gd name="connsiteX3" fmla="*/ 0 w 1073402"/>
              <a:gd name="connsiteY3" fmla="*/ 432966 h 432966"/>
              <a:gd name="connsiteX0" fmla="*/ 1183362 w 1187834"/>
              <a:gd name="connsiteY0" fmla="*/ 0 h 454614"/>
              <a:gd name="connsiteX1" fmla="*/ 966894 w 1187834"/>
              <a:gd name="connsiteY1" fmla="*/ 360805 h 454614"/>
              <a:gd name="connsiteX2" fmla="*/ 230900 w 1187834"/>
              <a:gd name="connsiteY2" fmla="*/ 396885 h 454614"/>
              <a:gd name="connsiteX3" fmla="*/ 0 w 1187834"/>
              <a:gd name="connsiteY3" fmla="*/ 454614 h 454614"/>
              <a:gd name="connsiteX0" fmla="*/ 1183362 w 1183362"/>
              <a:gd name="connsiteY0" fmla="*/ 0 h 454614"/>
              <a:gd name="connsiteX1" fmla="*/ 966894 w 1183362"/>
              <a:gd name="connsiteY1" fmla="*/ 360805 h 454614"/>
              <a:gd name="connsiteX2" fmla="*/ 230900 w 1183362"/>
              <a:gd name="connsiteY2" fmla="*/ 396885 h 454614"/>
              <a:gd name="connsiteX3" fmla="*/ 0 w 1183362"/>
              <a:gd name="connsiteY3" fmla="*/ 454614 h 454614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13334 w 1965796"/>
              <a:gd name="connsiteY2" fmla="*/ 396885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796" h="441225">
                <a:moveTo>
                  <a:pt x="1965796" y="0"/>
                </a:moveTo>
                <a:cubicBezTo>
                  <a:pt x="1933326" y="138309"/>
                  <a:pt x="1906182" y="291980"/>
                  <a:pt x="1749328" y="360805"/>
                </a:cubicBezTo>
                <a:cubicBezTo>
                  <a:pt x="1592474" y="429630"/>
                  <a:pt x="1208502" y="410706"/>
                  <a:pt x="1024674" y="412952"/>
                </a:cubicBezTo>
                <a:cubicBezTo>
                  <a:pt x="863525" y="412520"/>
                  <a:pt x="37281" y="431604"/>
                  <a:pt x="0" y="441225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85800" y="6291263"/>
            <a:ext cx="2931544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Lecture Series, June 9, 2016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Physics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65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3" grpId="0"/>
      <p:bldP spid="36" grpId="0"/>
      <p:bldP spid="37" grpId="0" animBg="1"/>
      <p:bldP spid="4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0000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5174</TotalTime>
  <Words>6175</Words>
  <Application>Microsoft Macintosh PowerPoint</Application>
  <PresentationFormat>On-screen Show (4:3)</PresentationFormat>
  <Paragraphs>1142</Paragraphs>
  <Slides>81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Opulent</vt:lpstr>
      <vt:lpstr>Equation</vt:lpstr>
      <vt:lpstr>MathType 6.0 Equation</vt:lpstr>
      <vt:lpstr>Particle Accelerators </vt:lpstr>
      <vt:lpstr>Comments</vt:lpstr>
      <vt:lpstr>Relativity and Units</vt:lpstr>
      <vt:lpstr>State of the Art: Large Hadron Collider (LHC)</vt:lpstr>
      <vt:lpstr>Rewind: Some Pre-History</vt:lpstr>
      <vt:lpstr>Man-made Particle Acceleration</vt:lpstr>
      <vt:lpstr>Interlude: Electrons vs. Protons</vt:lpstr>
      <vt:lpstr>Synchrotron Radiation</vt:lpstr>
      <vt:lpstr>The Cyclotron (1930’s)</vt:lpstr>
      <vt:lpstr>Round and Round We Go: the First Cyclotrons</vt:lpstr>
      <vt:lpstr>Understanding Beam Motion: Beam “rigidity”</vt:lpstr>
      <vt:lpstr>Example Beam Parameters</vt:lpstr>
      <vt:lpstr>Weak Focusing</vt:lpstr>
      <vt:lpstr>Strong Focusing</vt:lpstr>
      <vt:lpstr>Combined Function vs. Separated Function</vt:lpstr>
      <vt:lpstr>Thin Lens Approximation and Magnetic “kick”</vt:lpstr>
      <vt:lpstr>Quadrupole Magnets* as Lenses</vt:lpstr>
      <vt:lpstr>What About the Other Plane?</vt:lpstr>
      <vt:lpstr>Formalism: Coordinates and Conventions</vt:lpstr>
      <vt:lpstr>Transfer Matrices</vt:lpstr>
      <vt:lpstr>Example: Transfer Matrix of a FODO cell</vt:lpstr>
      <vt:lpstr>Periodic Systems</vt:lpstr>
      <vt:lpstr>General Solution: Betatron Motion</vt:lpstr>
      <vt:lpstr>Conceptual Understanding of β</vt:lpstr>
      <vt:lpstr>Characterizing Particle Ensembles: Emittance</vt:lpstr>
      <vt:lpstr>Emittance, Beam Size, and Adiabatic Damping</vt:lpstr>
      <vt:lpstr>Emittance and Beam Distributions</vt:lpstr>
      <vt:lpstr>Betatron Tune</vt:lpstr>
      <vt:lpstr>Tune, Stability, and the Tune Plane</vt:lpstr>
      <vt:lpstr>Longitudinal Motion</vt:lpstr>
      <vt:lpstr>Examples of Accelerating RF Structures</vt:lpstr>
      <vt:lpstr>Phase Stability</vt:lpstr>
      <vt:lpstr>Some Important Early Synchrotrons</vt:lpstr>
      <vt:lpstr>Getting the Most Energy: The Case for Colliders</vt:lpstr>
      <vt:lpstr>Luminosity</vt:lpstr>
      <vt:lpstr>Luminosity of Colliding Beams</vt:lpstr>
      <vt:lpstr>First e+e- Collider</vt:lpstr>
      <vt:lpstr>First Proton Collider: CERN Intersecting Storage Rings (ISR)</vt:lpstr>
      <vt:lpstr>SppS: First Proton-Antiproton Collider</vt:lpstr>
      <vt:lpstr>Superconductivity: Enabling Technology</vt:lpstr>
      <vt:lpstr>Tevatron: First Superconducting Synchrotron</vt:lpstr>
      <vt:lpstr>Back the present: Large Hadron Collider</vt:lpstr>
      <vt:lpstr>LHC Layout and Numbers</vt:lpstr>
      <vt:lpstr>Partial LHC Timeline </vt:lpstr>
      <vt:lpstr>Evolution of the Accelerator Energy Frontier</vt:lpstr>
      <vt:lpstr>Fermilab Accelerator Complex Today</vt:lpstr>
      <vt:lpstr>Possible Future Accelerators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  <vt:lpstr>Further Reading (in Order of Increasing Depth)</vt:lpstr>
      <vt:lpstr>Backup Slides</vt:lpstr>
      <vt:lpstr>Motivation</vt:lpstr>
      <vt:lpstr>Where We Are…</vt:lpstr>
      <vt:lpstr>Limits to Luminosity*</vt:lpstr>
      <vt:lpstr>What next? </vt:lpstr>
      <vt:lpstr>Future Circular Collider (FCC)</vt:lpstr>
      <vt:lpstr>Other Paths to the Energy Frontier</vt:lpstr>
      <vt:lpstr>International Linear Collider (ILC)</vt:lpstr>
      <vt:lpstr>“Compact” (ha ha) Linear Collider (CLIC)?</vt:lpstr>
      <vt:lpstr>Muon colliders?</vt:lpstr>
      <vt:lpstr>Wakefield accelerators?</vt:lpstr>
      <vt:lpstr>Units of energy: Electron Volts</vt:lpstr>
      <vt:lpstr>Another way to look at energy…</vt:lpstr>
      <vt:lpstr>Understanding Energy</vt:lpstr>
      <vt:lpstr>Kinetic Energy</vt:lpstr>
      <vt:lpstr>Equations of Motion</vt:lpstr>
      <vt:lpstr>When is a superconductor not a superconductor?</vt:lpstr>
      <vt:lpstr>Quench Example: MRI Magnet*</vt:lpstr>
      <vt:lpstr>Partial LHC Timeline </vt:lpstr>
      <vt:lpstr>It begins…</vt:lpstr>
      <vt:lpstr>It Ends: “The Incident”</vt:lpstr>
      <vt:lpstr>After the Incident</vt:lpstr>
      <vt:lpstr>Plans for LHC</vt:lpstr>
      <vt:lpstr>Some other important accelerators (past):</vt:lpstr>
      <vt:lpstr> B-Factories</vt:lpstr>
      <vt:lpstr>Relativistic Heavy Ion Collider (RHIC)</vt:lpstr>
      <vt:lpstr>Continuous Electron Beam Accelerator Facility (CEBAF)</vt:lpstr>
      <vt:lpstr>Natural Particle Acceleration</vt:lpstr>
      <vt:lpstr>Onward and Upward!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325</cp:revision>
  <dcterms:created xsi:type="dcterms:W3CDTF">2003-06-24T14:15:57Z</dcterms:created>
  <dcterms:modified xsi:type="dcterms:W3CDTF">2016-06-09T15:27:56Z</dcterms:modified>
</cp:coreProperties>
</file>