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1.xml" ContentType="application/vnd.openxmlformats-officedocument.presentationml.tags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67"/>
  </p:notesMasterIdLst>
  <p:handoutMasterIdLst>
    <p:handoutMasterId r:id="rId68"/>
  </p:handoutMasterIdLst>
  <p:sldIdLst>
    <p:sldId id="310" r:id="rId2"/>
    <p:sldId id="463" r:id="rId3"/>
    <p:sldId id="427" r:id="rId4"/>
    <p:sldId id="483" r:id="rId5"/>
    <p:sldId id="412" r:id="rId6"/>
    <p:sldId id="413" r:id="rId7"/>
    <p:sldId id="464" r:id="rId8"/>
    <p:sldId id="414" r:id="rId9"/>
    <p:sldId id="468" r:id="rId10"/>
    <p:sldId id="469" r:id="rId11"/>
    <p:sldId id="467" r:id="rId12"/>
    <p:sldId id="465" r:id="rId13"/>
    <p:sldId id="428" r:id="rId14"/>
    <p:sldId id="434" r:id="rId15"/>
    <p:sldId id="455" r:id="rId16"/>
    <p:sldId id="470" r:id="rId17"/>
    <p:sldId id="472" r:id="rId18"/>
    <p:sldId id="435" r:id="rId19"/>
    <p:sldId id="436" r:id="rId20"/>
    <p:sldId id="473" r:id="rId21"/>
    <p:sldId id="474" r:id="rId22"/>
    <p:sldId id="437" r:id="rId23"/>
    <p:sldId id="475" r:id="rId24"/>
    <p:sldId id="485" r:id="rId25"/>
    <p:sldId id="438" r:id="rId26"/>
    <p:sldId id="490" r:id="rId27"/>
    <p:sldId id="429" r:id="rId28"/>
    <p:sldId id="338" r:id="rId29"/>
    <p:sldId id="340" r:id="rId30"/>
    <p:sldId id="431" r:id="rId31"/>
    <p:sldId id="433" r:id="rId32"/>
    <p:sldId id="450" r:id="rId33"/>
    <p:sldId id="381" r:id="rId34"/>
    <p:sldId id="462" r:id="rId35"/>
    <p:sldId id="489" r:id="rId36"/>
    <p:sldId id="484" r:id="rId37"/>
    <p:sldId id="432" r:id="rId38"/>
    <p:sldId id="443" r:id="rId39"/>
    <p:sldId id="486" r:id="rId40"/>
    <p:sldId id="487" r:id="rId41"/>
    <p:sldId id="441" r:id="rId42"/>
    <p:sldId id="452" r:id="rId43"/>
    <p:sldId id="445" r:id="rId44"/>
    <p:sldId id="466" r:id="rId45"/>
    <p:sldId id="444" r:id="rId46"/>
    <p:sldId id="448" r:id="rId47"/>
    <p:sldId id="440" r:id="rId48"/>
    <p:sldId id="453" r:id="rId49"/>
    <p:sldId id="449" r:id="rId50"/>
    <p:sldId id="430" r:id="rId51"/>
    <p:sldId id="478" r:id="rId52"/>
    <p:sldId id="439" r:id="rId53"/>
    <p:sldId id="476" r:id="rId54"/>
    <p:sldId id="471" r:id="rId55"/>
    <p:sldId id="477" r:id="rId56"/>
    <p:sldId id="482" r:id="rId57"/>
    <p:sldId id="454" r:id="rId58"/>
    <p:sldId id="479" r:id="rId59"/>
    <p:sldId id="480" r:id="rId60"/>
    <p:sldId id="458" r:id="rId61"/>
    <p:sldId id="459" r:id="rId62"/>
    <p:sldId id="481" r:id="rId63"/>
    <p:sldId id="460" r:id="rId64"/>
    <p:sldId id="461" r:id="rId65"/>
    <p:sldId id="488" r:id="rId66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FF0000"/>
    <a:srgbClr val="33CC33"/>
    <a:srgbClr val="CC00CC"/>
    <a:srgbClr val="0033CC"/>
    <a:srgbClr val="E1F4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5" autoAdjust="0"/>
    <p:restoredTop sz="94702" autoAdjust="0"/>
  </p:normalViewPr>
  <p:slideViewPr>
    <p:cSldViewPr snapToGrid="0">
      <p:cViewPr varScale="1">
        <p:scale>
          <a:sx n="126" d="100"/>
          <a:sy n="126" d="100"/>
        </p:scale>
        <p:origin x="-1976" y="-104"/>
      </p:cViewPr>
      <p:guideLst>
        <p:guide orient="horz" pos="4070"/>
        <p:guide pos="56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wmf"/><Relationship Id="rId3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50.wmf"/><Relationship Id="rId5" Type="http://schemas.openxmlformats.org/officeDocument/2006/relationships/image" Target="../media/image51.wmf"/><Relationship Id="rId1" Type="http://schemas.openxmlformats.org/officeDocument/2006/relationships/image" Target="../media/image47.wmf"/><Relationship Id="rId2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74F1D395-84C9-498D-8979-63814D0B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A4C3B541-DDE5-43E3-AE79-6B4DEDD4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2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April 12, 2013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491E-AD7E-4E9C-920C-1398E9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April 12,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AC3F7C-8DA3-42DF-B6DB-94A47B95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B4E3-CEF4-4E8C-8855-45F0AB02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April 12,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D19CF-D100-4D0F-9924-3CDA90F9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D2E7-DA04-41D4-9D5E-88DABEB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169727"/>
            <a:ext cx="765966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31AD-3AB9-40FD-8767-8BFE0FD6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E063-86F0-4990-AF8F-6A5002823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5523-9E4D-4327-99D7-BC6DDE38B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April 12, 2013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2AA74-D689-4DF1-92F2-46CBB8F3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69863"/>
            <a:ext cx="75644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2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327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90ED6958-BBB7-49B1-A4E9-A5D6B292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7" name="Picture 4" descr="http://home.fnal.gov/~prebys/index_files/FNAL_logo_sm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3667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0" r:id="rId2"/>
    <p:sldLayoutId id="2147484808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9" r:id="rId9"/>
    <p:sldLayoutId id="2147484806" r:id="rId10"/>
    <p:sldLayoutId id="2147484810" r:id="rId11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2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25.emf"/><Relationship Id="rId8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oleObject" Target="../embeddings/oleObject8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30.wmf"/><Relationship Id="rId10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3.bin"/><Relationship Id="rId20" Type="http://schemas.openxmlformats.org/officeDocument/2006/relationships/oleObject" Target="../embeddings/oleObject20.bin"/><Relationship Id="rId21" Type="http://schemas.openxmlformats.org/officeDocument/2006/relationships/oleObject" Target="../embeddings/oleObject21.bin"/><Relationship Id="rId22" Type="http://schemas.openxmlformats.org/officeDocument/2006/relationships/oleObject" Target="../embeddings/oleObject22.bin"/><Relationship Id="rId23" Type="http://schemas.openxmlformats.org/officeDocument/2006/relationships/image" Target="../media/image42.emf"/><Relationship Id="rId24" Type="http://schemas.openxmlformats.org/officeDocument/2006/relationships/image" Target="../media/image35.png"/><Relationship Id="rId10" Type="http://schemas.openxmlformats.org/officeDocument/2006/relationships/image" Target="../media/image38.emf"/><Relationship Id="rId11" Type="http://schemas.openxmlformats.org/officeDocument/2006/relationships/oleObject" Target="../embeddings/oleObject14.bin"/><Relationship Id="rId12" Type="http://schemas.openxmlformats.org/officeDocument/2006/relationships/image" Target="../media/image39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40.emf"/><Relationship Id="rId15" Type="http://schemas.openxmlformats.org/officeDocument/2006/relationships/oleObject" Target="../embeddings/oleObject16.bin"/><Relationship Id="rId16" Type="http://schemas.openxmlformats.org/officeDocument/2006/relationships/oleObject" Target="../embeddings/oleObject17.bin"/><Relationship Id="rId17" Type="http://schemas.openxmlformats.org/officeDocument/2006/relationships/oleObject" Target="../embeddings/oleObject18.bin"/><Relationship Id="rId18" Type="http://schemas.openxmlformats.org/officeDocument/2006/relationships/image" Target="../media/image41.emf"/><Relationship Id="rId19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wmf"/><Relationship Id="rId12" Type="http://schemas.openxmlformats.org/officeDocument/2006/relationships/image" Target="../media/image44.wmf"/><Relationship Id="rId13" Type="http://schemas.openxmlformats.org/officeDocument/2006/relationships/image" Target="../media/image55.wmf"/><Relationship Id="rId14" Type="http://schemas.openxmlformats.org/officeDocument/2006/relationships/oleObject" Target="../embeddings/oleObject27.bin"/><Relationship Id="rId15" Type="http://schemas.openxmlformats.org/officeDocument/2006/relationships/image" Target="../media/image50.wmf"/><Relationship Id="rId16" Type="http://schemas.openxmlformats.org/officeDocument/2006/relationships/image" Target="../media/image56.wmf"/><Relationship Id="rId17" Type="http://schemas.openxmlformats.org/officeDocument/2006/relationships/oleObject" Target="../embeddings/oleObject28.bin"/><Relationship Id="rId18" Type="http://schemas.openxmlformats.org/officeDocument/2006/relationships/image" Target="../media/image51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7.w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8.wmf"/><Relationship Id="rId9" Type="http://schemas.openxmlformats.org/officeDocument/2006/relationships/image" Target="../media/image54.wmf"/><Relationship Id="rId10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0.e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7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7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71650" y="372036"/>
            <a:ext cx="6364441" cy="286816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Intensity Frontier at Fermilab</a:t>
            </a:r>
            <a:endParaRPr lang="en-US" dirty="0"/>
          </a:p>
        </p:txBody>
      </p:sp>
      <p:sp>
        <p:nvSpPr>
          <p:cNvPr id="15363" name="Subtitle 5"/>
          <p:cNvSpPr>
            <a:spLocks noGrp="1"/>
          </p:cNvSpPr>
          <p:nvPr>
            <p:ph type="subTitle" idx="1"/>
          </p:nvPr>
        </p:nvSpPr>
        <p:spPr>
          <a:xfrm>
            <a:off x="1793875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endParaRPr lang="en-US" dirty="0" smtClean="0"/>
          </a:p>
          <a:p>
            <a:pPr eaLnBrk="1" hangingPunct="1"/>
            <a:r>
              <a:rPr lang="en-US" dirty="0" smtClean="0"/>
              <a:t>Accelerator Physics Center</a:t>
            </a:r>
          </a:p>
          <a:p>
            <a:pPr eaLnBrk="1" hangingPunct="1"/>
            <a:r>
              <a:rPr lang="en-US" dirty="0" smtClean="0"/>
              <a:t>Fermilab</a:t>
            </a:r>
          </a:p>
          <a:p>
            <a:endParaRPr lang="en-US" dirty="0" smtClean="0"/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Probing Neutrino Mass Differences</a:t>
            </a: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12" t="25336" r="18646" b="24071"/>
          <a:stretch>
            <a:fillRect/>
          </a:stretch>
        </p:blipFill>
        <p:spPr bwMode="auto">
          <a:xfrm>
            <a:off x="386080" y="1590675"/>
            <a:ext cx="3662363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2237105" y="2733675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&amp; Reactors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4686618" y="1789113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Accelerators </a:t>
            </a:r>
            <a:r>
              <a:rPr lang="en-US" sz="2000">
                <a:latin typeface="Times New Roman" charset="0"/>
              </a:rPr>
              <a:t>use </a:t>
            </a:r>
            <a:r>
              <a:rPr lang="en-US" sz="2000">
                <a:latin typeface="Symbol" charset="0"/>
              </a:rPr>
              <a:t>p</a:t>
            </a:r>
            <a:r>
              <a:rPr lang="en-US" sz="2000">
                <a:latin typeface="Times New Roman" charset="0"/>
              </a:rPr>
              <a:t> decay to </a:t>
            </a:r>
            <a:r>
              <a:rPr lang="en-US" sz="2000" i="1">
                <a:latin typeface="Times New Roman" charset="0"/>
              </a:rPr>
              <a:t>directly</a:t>
            </a:r>
            <a:r>
              <a:rPr lang="en-US" sz="2000">
                <a:latin typeface="Times New Roman" charset="0"/>
              </a:rPr>
              <a:t> probe </a:t>
            </a:r>
            <a:r>
              <a:rPr lang="en-US" sz="2000">
                <a:latin typeface="Symbol" charset="0"/>
              </a:rPr>
              <a:t>n</a:t>
            </a:r>
            <a:r>
              <a:rPr lang="en-US" sz="2000" baseline="-15000">
                <a:latin typeface="Symbol" charset="0"/>
              </a:rPr>
              <a:t>m </a:t>
            </a:r>
            <a:r>
              <a:rPr lang="en-US" sz="2000">
                <a:latin typeface="Times New Roman" charset="0"/>
                <a:sym typeface="Symbol" charset="0"/>
              </a:rPr>
              <a:t> </a:t>
            </a:r>
            <a:r>
              <a:rPr lang="en-US" sz="2000">
                <a:latin typeface="Symbol" charset="0"/>
              </a:rPr>
              <a:t>n</a:t>
            </a:r>
            <a:r>
              <a:rPr lang="en-US" sz="2000" baseline="-15000">
                <a:latin typeface="Times New Roman" charset="0"/>
              </a:rPr>
              <a:t>e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4600893" y="2555875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Reactors</a:t>
            </a:r>
            <a:r>
              <a:rPr lang="en-US" sz="2000">
                <a:latin typeface="Times New Roman" charset="0"/>
              </a:rPr>
              <a:t> use use </a:t>
            </a:r>
            <a:r>
              <a:rPr lang="en-US" sz="2000" i="1">
                <a:latin typeface="Times New Roman" charset="0"/>
              </a:rPr>
              <a:t>disappearance</a:t>
            </a:r>
            <a:r>
              <a:rPr lang="en-US" sz="2000">
                <a:latin typeface="Times New Roman" charset="0"/>
              </a:rPr>
              <a:t> to probe  </a:t>
            </a:r>
            <a:r>
              <a:rPr lang="en-US" sz="2000">
                <a:latin typeface="Symbol" charset="0"/>
                <a:sym typeface="Symbol" charset="0"/>
              </a:rPr>
              <a:t>n</a:t>
            </a:r>
            <a:r>
              <a:rPr lang="en-US" sz="2000" baseline="-15000">
                <a:latin typeface="Times New Roman" charset="0"/>
                <a:sym typeface="Symbol" charset="0"/>
              </a:rPr>
              <a:t>e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>
                <a:latin typeface="Times New Roman" charset="0"/>
                <a:sym typeface="Symbol" charset="0"/>
              </a:rPr>
              <a:t>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>
                <a:latin typeface="Symbol" charset="0"/>
              </a:rPr>
              <a:t>? </a:t>
            </a:r>
            <a:endParaRPr lang="en-US" sz="2000" baseline="-15000">
              <a:latin typeface="Times New Roman" charset="0"/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4692968" y="3217863"/>
            <a:ext cx="441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</a:rPr>
              <a:t>Cerenkov detectors directly measure </a:t>
            </a:r>
            <a:r>
              <a:rPr lang="en-US" sz="2000" dirty="0">
                <a:latin typeface="Symbol" charset="0"/>
              </a:rPr>
              <a:t>n</a:t>
            </a:r>
            <a:r>
              <a:rPr lang="en-US" sz="2000" baseline="-15000" dirty="0">
                <a:latin typeface="Symbol" charset="0"/>
              </a:rPr>
              <a:t>m</a:t>
            </a:r>
            <a:r>
              <a:rPr lang="en-US" sz="2000" dirty="0">
                <a:latin typeface="Times New Roman" charset="0"/>
              </a:rPr>
              <a:t> and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2000" dirty="0">
                <a:latin typeface="Symbol" charset="0"/>
                <a:sym typeface="Symbol" charset="0"/>
              </a:rPr>
              <a:t>n</a:t>
            </a:r>
            <a:r>
              <a:rPr lang="en-US" sz="2000" baseline="-15000" dirty="0">
                <a:latin typeface="Times New Roman" charset="0"/>
                <a:sym typeface="Symbol" charset="0"/>
              </a:rPr>
              <a:t>e </a:t>
            </a:r>
            <a:r>
              <a:rPr lang="en-US" sz="2000" dirty="0">
                <a:latin typeface="Times New Roman" charset="0"/>
              </a:rPr>
              <a:t> content in </a:t>
            </a:r>
            <a:r>
              <a:rPr lang="en-US" sz="2000" dirty="0">
                <a:solidFill>
                  <a:schemeClr val="accent2"/>
                </a:solidFill>
                <a:latin typeface="Times New Roman" charset="0"/>
              </a:rPr>
              <a:t>atmospheric neutrinos.</a:t>
            </a:r>
            <a:r>
              <a:rPr lang="en-US" sz="2000" dirty="0">
                <a:latin typeface="Times New Roman" charset="0"/>
              </a:rPr>
              <a:t> Fit to </a:t>
            </a:r>
            <a:r>
              <a:rPr lang="en-US" sz="2000" dirty="0" err="1">
                <a:latin typeface="Symbol" charset="0"/>
              </a:rPr>
              <a:t>n</a:t>
            </a:r>
            <a:r>
              <a:rPr lang="en-US" sz="2000" baseline="-15000" dirty="0" err="1">
                <a:latin typeface="Times New Roman" charset="0"/>
              </a:rPr>
              <a:t>e</a:t>
            </a:r>
            <a:r>
              <a:rPr lang="en-US" sz="2000" dirty="0" err="1">
                <a:latin typeface="Times New Roman" charset="0"/>
                <a:sym typeface="Symbol" charset="0"/>
              </a:rPr>
              <a:t></a:t>
            </a:r>
            <a:r>
              <a:rPr lang="en-US" sz="2000" dirty="0" err="1">
                <a:latin typeface="Symbol" charset="0"/>
              </a:rPr>
              <a:t>n</a:t>
            </a:r>
            <a:r>
              <a:rPr lang="en-US" sz="2000" baseline="-15000" dirty="0" err="1">
                <a:latin typeface="Symbol" charset="0"/>
              </a:rPr>
              <a:t>m</a:t>
            </a:r>
            <a:r>
              <a:rPr lang="en-US" sz="2000" baseline="-15000" dirty="0">
                <a:latin typeface="Symbol" charset="0"/>
              </a:rPr>
              <a:t> </a:t>
            </a:r>
            <a:r>
              <a:rPr lang="en-US" sz="2000" dirty="0">
                <a:latin typeface="Times New Roman" charset="0"/>
                <a:sym typeface="Symbol" charset="0"/>
              </a:rPr>
              <a:t> </a:t>
            </a:r>
            <a:r>
              <a:rPr lang="en-US" sz="2000" dirty="0" err="1">
                <a:latin typeface="Symbol" charset="0"/>
                <a:sym typeface="Symbol" charset="0"/>
              </a:rPr>
              <a:t>n</a:t>
            </a:r>
            <a:r>
              <a:rPr lang="en-US" sz="2000" baseline="-15000" dirty="0" err="1">
                <a:latin typeface="Symbol" charset="0"/>
                <a:sym typeface="Symbol" charset="0"/>
              </a:rPr>
              <a:t>t</a:t>
            </a:r>
            <a:r>
              <a:rPr lang="en-US" sz="2000" baseline="-15000" dirty="0">
                <a:latin typeface="Symbol" charset="0"/>
                <a:sym typeface="Symbol" charset="0"/>
              </a:rPr>
              <a:t> </a:t>
            </a:r>
            <a:r>
              <a:rPr lang="en-US" sz="2000" dirty="0">
                <a:latin typeface="Times New Roman" charset="0"/>
              </a:rPr>
              <a:t>mixing hypotheses</a:t>
            </a: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4675505" y="5373688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Solar neutrino experiments </a:t>
            </a:r>
            <a:r>
              <a:rPr lang="en-US" sz="2000">
                <a:latin typeface="Times New Roman" charset="0"/>
              </a:rPr>
              <a:t>typically measure the disappearance of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2000">
                <a:latin typeface="Symbol" charset="0"/>
                <a:sym typeface="Symbol" charset="0"/>
              </a:rPr>
              <a:t>n</a:t>
            </a:r>
            <a:r>
              <a:rPr lang="en-US" sz="2000" baseline="-15000">
                <a:latin typeface="Times New Roman" charset="0"/>
                <a:sym typeface="Symbol" charset="0"/>
              </a:rPr>
              <a:t>e.</a:t>
            </a:r>
            <a:endParaRPr lang="en-US" sz="2000">
              <a:latin typeface="Times New Roman" charset="0"/>
            </a:endParaRPr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 flipH="1">
            <a:off x="3748405" y="2041525"/>
            <a:ext cx="963613" cy="3190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6" name="Line 10"/>
          <p:cNvSpPr>
            <a:spLocks noChangeShapeType="1"/>
          </p:cNvSpPr>
          <p:nvPr/>
        </p:nvSpPr>
        <p:spPr bwMode="auto">
          <a:xfrm flipH="1" flipV="1">
            <a:off x="3629343" y="2754313"/>
            <a:ext cx="949325" cy="730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 flipH="1">
            <a:off x="3837305" y="3754438"/>
            <a:ext cx="903288" cy="2555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Line 12"/>
          <p:cNvSpPr>
            <a:spLocks noChangeShapeType="1"/>
          </p:cNvSpPr>
          <p:nvPr/>
        </p:nvSpPr>
        <p:spPr bwMode="auto">
          <a:xfrm flipH="1" flipV="1">
            <a:off x="3742055" y="5218113"/>
            <a:ext cx="974725" cy="2825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2109" name="Group 13"/>
          <p:cNvGrpSpPr>
            <a:grpSpLocks/>
          </p:cNvGrpSpPr>
          <p:nvPr/>
        </p:nvGrpSpPr>
        <p:grpSpPr bwMode="auto">
          <a:xfrm>
            <a:off x="364490" y="756920"/>
            <a:ext cx="8558213" cy="838200"/>
            <a:chOff x="108" y="3364"/>
            <a:chExt cx="5391" cy="528"/>
          </a:xfrm>
        </p:grpSpPr>
        <p:sp>
          <p:nvSpPr>
            <p:cNvPr id="132110" name="Text Box 14"/>
            <p:cNvSpPr txBox="1">
              <a:spLocks noChangeArrowheads="1"/>
            </p:cNvSpPr>
            <p:nvPr/>
          </p:nvSpPr>
          <p:spPr bwMode="auto">
            <a:xfrm>
              <a:off x="216" y="3513"/>
              <a:ext cx="4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Different experiments probe different ranges of</a:t>
              </a:r>
              <a:r>
                <a:rPr lang="en-US" sz="2000">
                  <a:latin typeface="Times New Roman" charset="0"/>
                </a:rPr>
                <a:t> </a:t>
              </a:r>
            </a:p>
          </p:txBody>
        </p:sp>
        <p:graphicFrame>
          <p:nvGraphicFramePr>
            <p:cNvPr id="132111" name="Object 15"/>
            <p:cNvGraphicFramePr>
              <a:graphicFrameLocks noChangeAspect="1"/>
            </p:cNvGraphicFramePr>
            <p:nvPr/>
          </p:nvGraphicFramePr>
          <p:xfrm>
            <a:off x="4064" y="3398"/>
            <a:ext cx="216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3" name="Equation" r:id="rId4" imgW="177480" imgH="393480" progId="Equation.3">
                    <p:embed/>
                  </p:oleObj>
                </mc:Choice>
                <mc:Fallback>
                  <p:oleObj name="Equation" r:id="rId4" imgW="1774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4" y="3398"/>
                          <a:ext cx="216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112" name="Text Box 16"/>
            <p:cNvSpPr txBox="1">
              <a:spLocks noChangeArrowheads="1"/>
            </p:cNvSpPr>
            <p:nvPr/>
          </p:nvSpPr>
          <p:spPr bwMode="auto">
            <a:xfrm>
              <a:off x="4474" y="3398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charset="0"/>
                </a:rPr>
                <a:t>Path length</a:t>
              </a:r>
            </a:p>
          </p:txBody>
        </p:sp>
        <p:sp>
          <p:nvSpPr>
            <p:cNvPr id="132113" name="Text Box 17"/>
            <p:cNvSpPr txBox="1">
              <a:spLocks noChangeArrowheads="1"/>
            </p:cNvSpPr>
            <p:nvPr/>
          </p:nvSpPr>
          <p:spPr bwMode="auto">
            <a:xfrm>
              <a:off x="4522" y="3638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charset="0"/>
                </a:rPr>
                <a:t>Energy</a:t>
              </a:r>
            </a:p>
          </p:txBody>
        </p:sp>
        <p:sp>
          <p:nvSpPr>
            <p:cNvPr id="132114" name="Line 18"/>
            <p:cNvSpPr>
              <a:spLocks noChangeShapeType="1"/>
            </p:cNvSpPr>
            <p:nvPr/>
          </p:nvSpPr>
          <p:spPr bwMode="auto">
            <a:xfrm flipH="1">
              <a:off x="4330" y="349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5" name="Line 19"/>
            <p:cNvSpPr>
              <a:spLocks noChangeShapeType="1"/>
            </p:cNvSpPr>
            <p:nvPr/>
          </p:nvSpPr>
          <p:spPr bwMode="auto">
            <a:xfrm flipH="1">
              <a:off x="4282" y="3734"/>
              <a:ext cx="24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6" name="Rectangle 20"/>
            <p:cNvSpPr>
              <a:spLocks noChangeArrowheads="1"/>
            </p:cNvSpPr>
            <p:nvPr/>
          </p:nvSpPr>
          <p:spPr bwMode="auto">
            <a:xfrm>
              <a:off x="108" y="3364"/>
              <a:ext cx="5391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117" name="Text Box 21"/>
          <p:cNvSpPr txBox="1">
            <a:spLocks noChangeArrowheads="1"/>
          </p:cNvSpPr>
          <p:nvPr/>
        </p:nvSpPr>
        <p:spPr bwMode="auto">
          <a:xfrm>
            <a:off x="4718368" y="4352925"/>
            <a:ext cx="45386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</a:rPr>
              <a:t>Also probe with new generation of  </a:t>
            </a:r>
            <a:r>
              <a:rPr lang="ja-JP" altLang="en-US" sz="200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long baseline</a:t>
            </a:r>
            <a:r>
              <a:rPr lang="ja-JP" altLang="en-US" sz="20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accelerator and reactor</a:t>
            </a:r>
            <a:r>
              <a:rPr lang="en-US" sz="2000">
                <a:latin typeface="Times New Roman" charset="0"/>
              </a:rPr>
              <a:t> experiments, MINOS, T2K, etc</a:t>
            </a:r>
          </a:p>
        </p:txBody>
      </p:sp>
      <p:sp>
        <p:nvSpPr>
          <p:cNvPr id="132118" name="Line 22"/>
          <p:cNvSpPr>
            <a:spLocks noChangeShapeType="1"/>
          </p:cNvSpPr>
          <p:nvPr/>
        </p:nvSpPr>
        <p:spPr bwMode="auto">
          <a:xfrm flipH="1" flipV="1">
            <a:off x="3826193" y="4460875"/>
            <a:ext cx="906462" cy="279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4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48" y="640715"/>
            <a:ext cx="8251825" cy="812165"/>
          </a:xfrm>
        </p:spPr>
        <p:txBody>
          <a:bodyPr/>
          <a:lstStyle/>
          <a:p>
            <a:r>
              <a:rPr lang="en-US" dirty="0" smtClean="0"/>
              <a:t>Standard parameterization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sz="3200" dirty="0" smtClean="0"/>
          </a:p>
          <a:p>
            <a:r>
              <a:rPr lang="en-US" dirty="0" smtClean="0"/>
              <a:t>What we know                         What we don’t know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97"/>
          <a:stretch/>
        </p:blipFill>
        <p:spPr>
          <a:xfrm>
            <a:off x="914400" y="1148080"/>
            <a:ext cx="7564120" cy="13941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6640" y="386080"/>
            <a:ext cx="21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CP Violating Phase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85360" y="822960"/>
            <a:ext cx="121920" cy="3352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2976880"/>
            <a:ext cx="3848100" cy="360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0" y="3081020"/>
            <a:ext cx="4338320" cy="24638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05680" y="2966720"/>
            <a:ext cx="12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Hierarchy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7120" y="5730240"/>
            <a:ext cx="261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CP Phase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>
                <a:solidFill>
                  <a:srgbClr val="FF0000"/>
                </a:solidFill>
              </a:rPr>
              <a:t>CP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Majorana</a:t>
            </a:r>
            <a:r>
              <a:rPr lang="en-US" dirty="0" smtClean="0">
                <a:solidFill>
                  <a:srgbClr val="FF0000"/>
                </a:solidFill>
              </a:rPr>
              <a:t> vs. Dirac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567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Neutrinos: The Long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MINOS (2005-2012)</a:t>
            </a:r>
          </a:p>
          <a:p>
            <a:pPr lvl="1"/>
            <a:r>
              <a:rPr lang="en-US" dirty="0" smtClean="0"/>
              <a:t>300 kW 120 </a:t>
            </a:r>
            <a:r>
              <a:rPr lang="en-US" dirty="0" err="1" smtClean="0"/>
              <a:t>GeV</a:t>
            </a:r>
            <a:r>
              <a:rPr lang="en-US" dirty="0" smtClean="0"/>
              <a:t> protons-&gt;neutrinos-&gt;Sudan Mine</a:t>
            </a:r>
          </a:p>
          <a:p>
            <a:pPr lvl="1"/>
            <a:r>
              <a:rPr lang="en-US" dirty="0" smtClean="0"/>
              <a:t>Measure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-25000" dirty="0" smtClean="0"/>
              <a:t>23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(2013-&gt;?)</a:t>
            </a:r>
          </a:p>
          <a:p>
            <a:pPr lvl="1"/>
            <a:r>
              <a:rPr lang="en-US" dirty="0" smtClean="0"/>
              <a:t>700 kW 120 </a:t>
            </a:r>
            <a:r>
              <a:rPr lang="en-US" dirty="0" err="1" smtClean="0"/>
              <a:t>GeV</a:t>
            </a:r>
            <a:r>
              <a:rPr lang="en-US" dirty="0" smtClean="0"/>
              <a:t> protons-&gt;neutrinos</a:t>
            </a:r>
          </a:p>
          <a:p>
            <a:pPr lvl="1"/>
            <a:r>
              <a:rPr lang="en-US" dirty="0" smtClean="0"/>
              <a:t>New off-axis detector</a:t>
            </a:r>
          </a:p>
          <a:p>
            <a:pPr lvl="1"/>
            <a:r>
              <a:rPr lang="en-US" dirty="0" smtClean="0"/>
              <a:t>Measure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13</a:t>
            </a:r>
          </a:p>
          <a:p>
            <a:pPr lvl="1"/>
            <a:r>
              <a:rPr lang="en-US" dirty="0" smtClean="0"/>
              <a:t>Possibly measure hierarchy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endParaRPr lang="en-US" baseline="-25000" dirty="0" smtClean="0"/>
          </a:p>
          <a:p>
            <a:r>
              <a:rPr lang="en-US" dirty="0" smtClean="0"/>
              <a:t>Long Baseline Neutrino Experiment (LBNE, 2017-&gt;?)</a:t>
            </a:r>
          </a:p>
          <a:p>
            <a:pPr lvl="1"/>
            <a:r>
              <a:rPr lang="en-US" dirty="0" smtClean="0"/>
              <a:t>~2 MW 60-120 </a:t>
            </a:r>
            <a:r>
              <a:rPr lang="en-US" dirty="0" err="1" smtClean="0"/>
              <a:t>GeV</a:t>
            </a:r>
            <a:r>
              <a:rPr lang="en-US" dirty="0" smtClean="0"/>
              <a:t> protons-&gt;neutrinos</a:t>
            </a:r>
          </a:p>
          <a:p>
            <a:pPr lvl="1"/>
            <a:r>
              <a:rPr lang="en-US" dirty="0" smtClean="0"/>
              <a:t>Staged detector at </a:t>
            </a:r>
            <a:r>
              <a:rPr lang="en-US" dirty="0" err="1" smtClean="0"/>
              <a:t>Homestake</a:t>
            </a:r>
            <a:r>
              <a:rPr lang="en-US" dirty="0" smtClean="0"/>
              <a:t> mine</a:t>
            </a:r>
          </a:p>
          <a:p>
            <a:pPr lvl="1"/>
            <a:r>
              <a:rPr lang="en-US" dirty="0" smtClean="0"/>
              <a:t>Nail down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13</a:t>
            </a:r>
            <a:r>
              <a:rPr lang="en-US" dirty="0" smtClean="0"/>
              <a:t>, hierarchy,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endParaRPr lang="en-US" baseline="-25000" dirty="0" smtClean="0"/>
          </a:p>
          <a:p>
            <a:pPr lvl="1"/>
            <a:r>
              <a:rPr lang="en-US" dirty="0" smtClean="0"/>
              <a:t>Test </a:t>
            </a:r>
            <a:r>
              <a:rPr lang="en-US" dirty="0" err="1" smtClean="0"/>
              <a:t>unitarity</a:t>
            </a:r>
            <a:r>
              <a:rPr lang="en-US" dirty="0" smtClean="0"/>
              <a:t> of mixing matrix</a:t>
            </a:r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029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Context and Strategy</a:t>
            </a:r>
            <a:endParaRPr lang="en-US" dirty="0"/>
          </a:p>
        </p:txBody>
      </p:sp>
      <p:pic>
        <p:nvPicPr>
          <p:cNvPr id="7" name="Content Placeholder 6" descr="one-page-graphics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40" t="8842" r="12111" b="57240"/>
          <a:stretch/>
        </p:blipFill>
        <p:spPr>
          <a:xfrm>
            <a:off x="1254347" y="1607189"/>
            <a:ext cx="7769782" cy="43198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8600" y="925113"/>
            <a:ext cx="124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~Last decade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67759" y="1583670"/>
            <a:ext cx="180312" cy="5331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56910" y="952073"/>
            <a:ext cx="124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~This decade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84086" y="1555751"/>
            <a:ext cx="27912" cy="3258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63481" y="963354"/>
            <a:ext cx="124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~Next decade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5624493" y="1609685"/>
            <a:ext cx="62242" cy="2831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03504" y="1029516"/>
            <a:ext cx="124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Future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140520" y="1456327"/>
            <a:ext cx="32782" cy="5350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3123" y="2080069"/>
            <a:ext cx="124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Fermilab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Intensity Frontier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69" y="3878860"/>
            <a:ext cx="124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Energy Frontier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306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(~next decade) Physics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off-axis neutrino experiment</a:t>
            </a:r>
          </a:p>
          <a:p>
            <a:pPr lvl="1"/>
            <a:r>
              <a:rPr lang="en-US" dirty="0" smtClean="0"/>
              <a:t>Increase 120 </a:t>
            </a:r>
            <a:r>
              <a:rPr lang="en-US" dirty="0" err="1" smtClean="0"/>
              <a:t>GeV</a:t>
            </a:r>
            <a:r>
              <a:rPr lang="en-US" dirty="0" smtClean="0"/>
              <a:t> proton flux to existing </a:t>
            </a:r>
            <a:r>
              <a:rPr lang="en-US" dirty="0" err="1" smtClean="0"/>
              <a:t>NuMI</a:t>
            </a:r>
            <a:r>
              <a:rPr lang="en-US" dirty="0" smtClean="0"/>
              <a:t> neutrino line</a:t>
            </a:r>
          </a:p>
          <a:p>
            <a:pPr lvl="1"/>
            <a:r>
              <a:rPr lang="en-US" dirty="0" smtClean="0"/>
              <a:t>Build new near and far detectors 10 </a:t>
            </a:r>
            <a:r>
              <a:rPr lang="en-US" dirty="0" err="1" smtClean="0"/>
              <a:t>mrad</a:t>
            </a:r>
            <a:r>
              <a:rPr lang="en-US" dirty="0" smtClean="0"/>
              <a:t> off-axis</a:t>
            </a:r>
          </a:p>
          <a:p>
            <a:r>
              <a:rPr lang="en-US" dirty="0" smtClean="0"/>
              <a:t>g-2: anomalous magnetic moment of </a:t>
            </a:r>
            <a:r>
              <a:rPr lang="en-US" dirty="0" err="1" smtClean="0"/>
              <a:t>muon</a:t>
            </a:r>
            <a:endParaRPr lang="en-US" dirty="0" smtClean="0"/>
          </a:p>
          <a:p>
            <a:pPr lvl="1"/>
            <a:r>
              <a:rPr lang="en-US" dirty="0" smtClean="0"/>
              <a:t>Transport </a:t>
            </a:r>
            <a:r>
              <a:rPr lang="en-US" dirty="0" err="1" smtClean="0"/>
              <a:t>muon</a:t>
            </a:r>
            <a:r>
              <a:rPr lang="en-US" dirty="0" smtClean="0"/>
              <a:t> storage ring from BNL and repeat experiment</a:t>
            </a:r>
          </a:p>
          <a:p>
            <a:pPr lvl="1"/>
            <a:r>
              <a:rPr lang="en-US" dirty="0" smtClean="0"/>
              <a:t>Repeat experiment with increased sensitivity</a:t>
            </a:r>
          </a:p>
          <a:p>
            <a:r>
              <a:rPr lang="en-US" dirty="0" smtClean="0"/>
              <a:t>Mu2e: </a:t>
            </a:r>
            <a:r>
              <a:rPr lang="en-US" dirty="0" err="1" smtClean="0"/>
              <a:t>muon</a:t>
            </a:r>
            <a:r>
              <a:rPr lang="en-US" dirty="0" smtClean="0"/>
              <a:t> to electron conversion</a:t>
            </a:r>
          </a:p>
          <a:p>
            <a:pPr lvl="1"/>
            <a:r>
              <a:rPr lang="en-US" dirty="0" smtClean="0"/>
              <a:t>New experiment to measure the conversion to an electron of a </a:t>
            </a:r>
            <a:r>
              <a:rPr lang="en-US" dirty="0" err="1" smtClean="0"/>
              <a:t>muon</a:t>
            </a:r>
            <a:r>
              <a:rPr lang="en-US" dirty="0" smtClean="0"/>
              <a:t> which has been captured on a nucleus with a sensitivity of four orders of magnitude over previous experiments.</a:t>
            </a:r>
          </a:p>
          <a:p>
            <a:r>
              <a:rPr lang="en-US" dirty="0" smtClean="0"/>
              <a:t>(proposed) ORKA: </a:t>
            </a:r>
            <a:r>
              <a:rPr lang="en-US" dirty="0" err="1" smtClean="0"/>
              <a:t>K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pnn</a:t>
            </a:r>
            <a:endParaRPr lang="en-US" dirty="0" smtClean="0">
              <a:latin typeface="Symbol" charset="2"/>
              <a:cs typeface="Symbol" charset="2"/>
              <a:sym typeface="Wingdings"/>
            </a:endParaRP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First observed in BNL E-787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Sensitive to </a:t>
            </a:r>
            <a:r>
              <a:rPr lang="en-US" smtClean="0">
                <a:cs typeface="Symbol" charset="2"/>
                <a:sym typeface="Wingdings"/>
              </a:rPr>
              <a:t>BSM physics</a:t>
            </a:r>
            <a:endParaRPr lang="en-US" dirty="0" smtClean="0">
              <a:cs typeface="Symbol" charset="2"/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254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904240"/>
            <a:ext cx="4429750" cy="5166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537" y="812800"/>
            <a:ext cx="4488463" cy="256032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883920" y="1412240"/>
            <a:ext cx="4084320" cy="2946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708" y="3444240"/>
            <a:ext cx="3922530" cy="23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068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Off-Axis Beam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6088" y="803275"/>
            <a:ext cx="8251825" cy="2945765"/>
          </a:xfrm>
        </p:spPr>
        <p:txBody>
          <a:bodyPr/>
          <a:lstStyle/>
          <a:p>
            <a:r>
              <a:rPr lang="en-US" dirty="0" smtClean="0"/>
              <a:t>Off-Axis beam provides</a:t>
            </a:r>
            <a:br>
              <a:rPr lang="en-US" dirty="0" smtClean="0"/>
            </a:br>
            <a:r>
              <a:rPr lang="en-US" dirty="0" smtClean="0"/>
              <a:t>a narrower energy </a:t>
            </a:r>
            <a:br>
              <a:rPr lang="en-US" dirty="0" smtClean="0"/>
            </a:br>
            <a:r>
              <a:rPr lang="en-US" dirty="0" smtClean="0"/>
              <a:t>distribution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leads to a sharper</a:t>
            </a:r>
            <a:br>
              <a:rPr lang="en-US" dirty="0" smtClean="0"/>
            </a:br>
            <a:r>
              <a:rPr lang="en-US" dirty="0" smtClean="0"/>
              <a:t>oscillation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60" y="652780"/>
            <a:ext cx="4430078" cy="31090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4008120"/>
            <a:ext cx="83058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23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in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12800"/>
            <a:ext cx="8223461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887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751840" y="3418840"/>
            <a:ext cx="5638800" cy="2133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67" y="81931"/>
            <a:ext cx="7162800" cy="477299"/>
          </a:xfrm>
        </p:spPr>
        <p:txBody>
          <a:bodyPr/>
          <a:lstStyle/>
          <a:p>
            <a:r>
              <a:rPr lang="en-US" dirty="0" smtClean="0"/>
              <a:t>Muon g-2 Experiment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40" y="701040"/>
            <a:ext cx="71628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Measurement of the value of </a:t>
            </a:r>
            <a:r>
              <a:rPr lang="en-US" dirty="0" err="1" smtClean="0"/>
              <a:t>muon</a:t>
            </a:r>
            <a:r>
              <a:rPr lang="en-US" dirty="0" smtClean="0"/>
              <a:t> anomalous magnetic moment,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baseline="-25000" dirty="0" smtClean="0">
                <a:sym typeface="Symbol"/>
              </a:rPr>
              <a:t></a:t>
            </a:r>
            <a:r>
              <a:rPr lang="en-US" dirty="0" smtClean="0"/>
              <a:t>, where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an uncertainty of 16</a:t>
            </a:r>
            <a:r>
              <a:rPr lang="en-US" dirty="0" smtClean="0">
                <a:sym typeface="Symbol"/>
              </a:rPr>
              <a:t></a:t>
            </a:r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r>
              <a:rPr lang="en-US" dirty="0" smtClean="0"/>
              <a:t> (0.14 ppm)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Situation:</a:t>
            </a:r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839413" y="3464315"/>
            <a:ext cx="5398827" cy="1630925"/>
            <a:chOff x="2379195" y="4370914"/>
            <a:chExt cx="5983700" cy="1708588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808797"/>
                </p:ext>
              </p:extLst>
            </p:nvPr>
          </p:nvGraphicFramePr>
          <p:xfrm>
            <a:off x="2451045" y="4403102"/>
            <a:ext cx="5911850" cy="167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9" name="Equation" r:id="rId3" imgW="5726712" imgH="1562031" progId="Equation.3">
                    <p:embed/>
                  </p:oleObj>
                </mc:Choice>
                <mc:Fallback>
                  <p:oleObj name="Equation" r:id="rId3" imgW="5726712" imgH="156203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1045" y="4403102"/>
                          <a:ext cx="5911850" cy="167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379195" y="4370914"/>
              <a:ext cx="694055" cy="114300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39628" y="3322320"/>
            <a:ext cx="1828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Physics beyond the standard model?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err="1" smtClean="0">
                <a:solidFill>
                  <a:srgbClr val="FF0000"/>
                </a:solidFill>
              </a:rPr>
              <a:t>eg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76040" y="463804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638043" y="3718560"/>
            <a:ext cx="1904997" cy="100014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5293360" y="1229360"/>
            <a:ext cx="1752600" cy="1066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23611"/>
              </p:ext>
            </p:extLst>
          </p:nvPr>
        </p:nvGraphicFramePr>
        <p:xfrm>
          <a:off x="5369560" y="1275080"/>
          <a:ext cx="1600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0" name="Equation" r:id="rId5" imgW="694800" imgH="393120" progId="Equation.3">
                  <p:embed/>
                </p:oleObj>
              </mc:Choice>
              <mc:Fallback>
                <p:oleObj name="Equation" r:id="rId5" imgW="694800" imgH="393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560" y="1275080"/>
                        <a:ext cx="16002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849" y="5072736"/>
            <a:ext cx="2749389" cy="1195984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7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6096000" y="3810000"/>
            <a:ext cx="28194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05200" y="2057400"/>
            <a:ext cx="24384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554" y="92174"/>
            <a:ext cx="7162800" cy="420770"/>
          </a:xfrm>
        </p:spPr>
        <p:txBody>
          <a:bodyPr/>
          <a:lstStyle/>
          <a:p>
            <a:r>
              <a:rPr lang="en-US" dirty="0" smtClean="0"/>
              <a:t>g-2 Experimental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09600"/>
            <a:ext cx="7162800" cy="27432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Capture polarized 3.094 GeV/c muons in a uniform magnetic field</a:t>
            </a:r>
          </a:p>
          <a:p>
            <a:pPr lvl="1">
              <a:spcBef>
                <a:spcPts val="1800"/>
              </a:spcBef>
            </a:pPr>
            <a:r>
              <a:rPr lang="en-US" sz="1600" dirty="0" smtClean="0"/>
              <a:t>Use electric </a:t>
            </a:r>
            <a:r>
              <a:rPr lang="en-US" sz="1600" dirty="0" err="1" smtClean="0"/>
              <a:t>quadrupoles</a:t>
            </a:r>
            <a:r>
              <a:rPr lang="en-US" sz="1600" dirty="0" smtClean="0"/>
              <a:t> to focus.  “Magic” momentum cancels component of precession caused by E field</a:t>
            </a:r>
          </a:p>
          <a:p>
            <a:pPr marL="457200" lvl="1" indent="0">
              <a:spcBef>
                <a:spcPts val="1800"/>
              </a:spcBef>
              <a:buNone/>
            </a:pPr>
            <a:endParaRPr lang="en-US" sz="1800" dirty="0" smtClean="0"/>
          </a:p>
          <a:p>
            <a:pPr lvl="1">
              <a:spcBef>
                <a:spcPts val="1800"/>
              </a:spcBef>
            </a:pPr>
            <a:r>
              <a:rPr lang="en-US" sz="1600" dirty="0" smtClean="0"/>
              <a:t>Remaining precession directly proportional to </a:t>
            </a:r>
            <a:r>
              <a:rPr lang="en-US" sz="1600" i="1" dirty="0" smtClean="0"/>
              <a:t>a</a:t>
            </a:r>
            <a:r>
              <a:rPr lang="en-US" sz="1600" i="1" baseline="-25000" dirty="0" smtClean="0">
                <a:latin typeface="Symbol" pitchFamily="18" charset="2"/>
              </a:rPr>
              <a:t>m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Experimental apparatus will be moved from Brookhaven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3810000"/>
            <a:ext cx="2819399" cy="2497138"/>
          </a:xfrm>
          <a:prstGeom prst="rect">
            <a:avLst/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g-2-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2870450" cy="24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3472365" y="3881953"/>
            <a:ext cx="2455331" cy="2319024"/>
          </a:xfrm>
          <a:custGeom>
            <a:avLst/>
            <a:gdLst>
              <a:gd name="T0" fmla="*/ 0 w 1696"/>
              <a:gd name="T1" fmla="*/ 0 h 1680"/>
              <a:gd name="T2" fmla="*/ 766 w 1696"/>
              <a:gd name="T3" fmla="*/ 56 h 1680"/>
              <a:gd name="T4" fmla="*/ 1414 w 1696"/>
              <a:gd name="T5" fmla="*/ 337 h 1680"/>
              <a:gd name="T6" fmla="*/ 1768 w 1696"/>
              <a:gd name="T7" fmla="*/ 674 h 1680"/>
              <a:gd name="T8" fmla="*/ 1945 w 1696"/>
              <a:gd name="T9" fmla="*/ 1011 h 1680"/>
              <a:gd name="T10" fmla="*/ 2062 w 1696"/>
              <a:gd name="T11" fmla="*/ 1460 h 1680"/>
              <a:gd name="T12" fmla="*/ 2062 w 1696"/>
              <a:gd name="T13" fmla="*/ 1685 h 1680"/>
              <a:gd name="T14" fmla="*/ 2003 w 1696"/>
              <a:gd name="T15" fmla="*/ 1966 h 16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96" h="1680">
                <a:moveTo>
                  <a:pt x="0" y="0"/>
                </a:moveTo>
                <a:cubicBezTo>
                  <a:pt x="216" y="0"/>
                  <a:pt x="432" y="0"/>
                  <a:pt x="624" y="48"/>
                </a:cubicBezTo>
                <a:cubicBezTo>
                  <a:pt x="816" y="96"/>
                  <a:pt x="1016" y="200"/>
                  <a:pt x="1152" y="288"/>
                </a:cubicBezTo>
                <a:cubicBezTo>
                  <a:pt x="1288" y="376"/>
                  <a:pt x="1368" y="480"/>
                  <a:pt x="1440" y="576"/>
                </a:cubicBezTo>
                <a:cubicBezTo>
                  <a:pt x="1512" y="672"/>
                  <a:pt x="1544" y="752"/>
                  <a:pt x="1584" y="864"/>
                </a:cubicBezTo>
                <a:cubicBezTo>
                  <a:pt x="1624" y="976"/>
                  <a:pt x="1664" y="1152"/>
                  <a:pt x="1680" y="1248"/>
                </a:cubicBezTo>
                <a:cubicBezTo>
                  <a:pt x="1696" y="1344"/>
                  <a:pt x="1688" y="1368"/>
                  <a:pt x="1680" y="1440"/>
                </a:cubicBezTo>
                <a:cubicBezTo>
                  <a:pt x="1672" y="1512"/>
                  <a:pt x="1652" y="1596"/>
                  <a:pt x="1632" y="1680"/>
                </a:cubicBezTo>
              </a:path>
            </a:pathLst>
          </a:custGeom>
          <a:noFill/>
          <a:ln w="19050" cap="rnd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472365" y="3881953"/>
            <a:ext cx="47762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559692" y="4002269"/>
            <a:ext cx="438705" cy="17811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407619" y="4491788"/>
            <a:ext cx="285394" cy="27719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764951" y="5059159"/>
            <a:ext cx="158028" cy="39161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5862834" y="5808182"/>
            <a:ext cx="51890" cy="32438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472365" y="3912622"/>
            <a:ext cx="4776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4546720" y="4002269"/>
            <a:ext cx="332566" cy="2677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5398184" y="4496507"/>
            <a:ext cx="107318" cy="3314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667068" y="5062697"/>
            <a:ext cx="94345" cy="345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5590413" y="5812900"/>
            <a:ext cx="314877" cy="1533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 rot="1199615">
            <a:off x="4439402" y="4137919"/>
            <a:ext cx="136800" cy="205244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 rot="408345">
            <a:off x="3873332" y="3984576"/>
            <a:ext cx="136800" cy="205244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rot="1833019">
            <a:off x="4887542" y="4338445"/>
            <a:ext cx="136800" cy="204065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 rot="2940891">
            <a:off x="5220094" y="4615664"/>
            <a:ext cx="135650" cy="204021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 rot="4118301">
            <a:off x="5454777" y="4994304"/>
            <a:ext cx="136829" cy="204021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 rot="4266545">
            <a:off x="5573888" y="5442539"/>
            <a:ext cx="135650" cy="204021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 rot="6419045">
            <a:off x="5595115" y="5970984"/>
            <a:ext cx="135650" cy="204021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4031360" y="3899647"/>
            <a:ext cx="399787" cy="340894"/>
          </a:xfrm>
          <a:custGeom>
            <a:avLst/>
            <a:gdLst>
              <a:gd name="T0" fmla="*/ 0 w 282"/>
              <a:gd name="T1" fmla="*/ 0 h 240"/>
              <a:gd name="T2" fmla="*/ 137 w 282"/>
              <a:gd name="T3" fmla="*/ 36 h 240"/>
              <a:gd name="T4" fmla="*/ 191 w 282"/>
              <a:gd name="T5" fmla="*/ 72 h 240"/>
              <a:gd name="T6" fmla="*/ 224 w 282"/>
              <a:gd name="T7" fmla="*/ 98 h 240"/>
              <a:gd name="T8" fmla="*/ 274 w 282"/>
              <a:gd name="T9" fmla="*/ 163 h 240"/>
              <a:gd name="T10" fmla="*/ 321 w 282"/>
              <a:gd name="T11" fmla="*/ 242 h 240"/>
              <a:gd name="T12" fmla="*/ 339 w 282"/>
              <a:gd name="T13" fmla="*/ 289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2" h="240">
                <a:moveTo>
                  <a:pt x="0" y="0"/>
                </a:moveTo>
                <a:cubicBezTo>
                  <a:pt x="51" y="4"/>
                  <a:pt x="70" y="15"/>
                  <a:pt x="114" y="30"/>
                </a:cubicBezTo>
                <a:cubicBezTo>
                  <a:pt x="132" y="36"/>
                  <a:pt x="142" y="54"/>
                  <a:pt x="159" y="60"/>
                </a:cubicBezTo>
                <a:cubicBezTo>
                  <a:pt x="173" y="74"/>
                  <a:pt x="164" y="67"/>
                  <a:pt x="186" y="81"/>
                </a:cubicBezTo>
                <a:cubicBezTo>
                  <a:pt x="204" y="93"/>
                  <a:pt x="217" y="118"/>
                  <a:pt x="228" y="135"/>
                </a:cubicBezTo>
                <a:cubicBezTo>
                  <a:pt x="244" y="159"/>
                  <a:pt x="259" y="174"/>
                  <a:pt x="267" y="201"/>
                </a:cubicBezTo>
                <a:cubicBezTo>
                  <a:pt x="271" y="215"/>
                  <a:pt x="282" y="226"/>
                  <a:pt x="282" y="240"/>
                </a:cubicBezTo>
              </a:path>
            </a:pathLst>
          </a:custGeom>
          <a:noFill/>
          <a:ln w="1905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3540765" y="5382359"/>
            <a:ext cx="34082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3881587" y="5245530"/>
            <a:ext cx="1022465" cy="54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Momentum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Spin</a:t>
            </a: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3561993" y="5625350"/>
            <a:ext cx="3408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052587" y="3953907"/>
            <a:ext cx="476443" cy="33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333399"/>
                </a:solidFill>
              </a:rPr>
              <a:t>e</a:t>
            </a:r>
            <a:endParaRPr lang="en-US" sz="1600" b="1" baseline="30000">
              <a:solidFill>
                <a:srgbClr val="333399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6097517" y="3810000"/>
            <a:ext cx="0" cy="24971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" name="Picture 3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027" y="4728881"/>
            <a:ext cx="1528391" cy="3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732801"/>
              </p:ext>
            </p:extLst>
          </p:nvPr>
        </p:nvGraphicFramePr>
        <p:xfrm>
          <a:off x="3657600" y="2133600"/>
          <a:ext cx="20986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6" imgW="2093400" imgH="466200" progId="Equation.3">
                  <p:embed/>
                </p:oleObj>
              </mc:Choice>
              <mc:Fallback>
                <p:oleObj name="Equation" r:id="rId6" imgW="2093400" imgH="466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133600"/>
                        <a:ext cx="209867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/>
          <p:cNvSpPr/>
          <p:nvPr/>
        </p:nvSpPr>
        <p:spPr bwMode="auto">
          <a:xfrm>
            <a:off x="4572000" y="2057400"/>
            <a:ext cx="838200" cy="609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6324600" y="4191000"/>
            <a:ext cx="2362200" cy="1676400"/>
            <a:chOff x="2816" y="3580"/>
            <a:chExt cx="1332" cy="972"/>
          </a:xfrm>
        </p:grpSpPr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2816" y="3600"/>
              <a:ext cx="1305" cy="841"/>
            </a:xfrm>
            <a:custGeom>
              <a:avLst/>
              <a:gdLst>
                <a:gd name="T0" fmla="*/ 16 w 1305"/>
                <a:gd name="T1" fmla="*/ 0 h 841"/>
                <a:gd name="T2" fmla="*/ 40 w 1305"/>
                <a:gd name="T3" fmla="*/ 320 h 841"/>
                <a:gd name="T4" fmla="*/ 72 w 1305"/>
                <a:gd name="T5" fmla="*/ 112 h 841"/>
                <a:gd name="T6" fmla="*/ 96 w 1305"/>
                <a:gd name="T7" fmla="*/ 248 h 841"/>
                <a:gd name="T8" fmla="*/ 120 w 1305"/>
                <a:gd name="T9" fmla="*/ 320 h 841"/>
                <a:gd name="T10" fmla="*/ 144 w 1305"/>
                <a:gd name="T11" fmla="*/ 168 h 841"/>
                <a:gd name="T12" fmla="*/ 176 w 1305"/>
                <a:gd name="T13" fmla="*/ 432 h 841"/>
                <a:gd name="T14" fmla="*/ 200 w 1305"/>
                <a:gd name="T15" fmla="*/ 248 h 841"/>
                <a:gd name="T16" fmla="*/ 224 w 1305"/>
                <a:gd name="T17" fmla="*/ 384 h 841"/>
                <a:gd name="T18" fmla="*/ 240 w 1305"/>
                <a:gd name="T19" fmla="*/ 416 h 841"/>
                <a:gd name="T20" fmla="*/ 264 w 1305"/>
                <a:gd name="T21" fmla="*/ 312 h 841"/>
                <a:gd name="T22" fmla="*/ 288 w 1305"/>
                <a:gd name="T23" fmla="*/ 520 h 841"/>
                <a:gd name="T24" fmla="*/ 312 w 1305"/>
                <a:gd name="T25" fmla="*/ 360 h 841"/>
                <a:gd name="T26" fmla="*/ 344 w 1305"/>
                <a:gd name="T27" fmla="*/ 488 h 841"/>
                <a:gd name="T28" fmla="*/ 368 w 1305"/>
                <a:gd name="T29" fmla="*/ 496 h 841"/>
                <a:gd name="T30" fmla="*/ 392 w 1305"/>
                <a:gd name="T31" fmla="*/ 432 h 841"/>
                <a:gd name="T32" fmla="*/ 416 w 1305"/>
                <a:gd name="T33" fmla="*/ 592 h 841"/>
                <a:gd name="T34" fmla="*/ 448 w 1305"/>
                <a:gd name="T35" fmla="*/ 456 h 841"/>
                <a:gd name="T36" fmla="*/ 456 w 1305"/>
                <a:gd name="T37" fmla="*/ 576 h 841"/>
                <a:gd name="T38" fmla="*/ 488 w 1305"/>
                <a:gd name="T39" fmla="*/ 568 h 841"/>
                <a:gd name="T40" fmla="*/ 512 w 1305"/>
                <a:gd name="T41" fmla="*/ 528 h 841"/>
                <a:gd name="T42" fmla="*/ 536 w 1305"/>
                <a:gd name="T43" fmla="*/ 648 h 841"/>
                <a:gd name="T44" fmla="*/ 576 w 1305"/>
                <a:gd name="T45" fmla="*/ 584 h 841"/>
                <a:gd name="T46" fmla="*/ 592 w 1305"/>
                <a:gd name="T47" fmla="*/ 592 h 841"/>
                <a:gd name="T48" fmla="*/ 616 w 1305"/>
                <a:gd name="T49" fmla="*/ 672 h 841"/>
                <a:gd name="T50" fmla="*/ 640 w 1305"/>
                <a:gd name="T51" fmla="*/ 584 h 841"/>
                <a:gd name="T52" fmla="*/ 680 w 1305"/>
                <a:gd name="T53" fmla="*/ 656 h 841"/>
                <a:gd name="T54" fmla="*/ 696 w 1305"/>
                <a:gd name="T55" fmla="*/ 688 h 841"/>
                <a:gd name="T56" fmla="*/ 720 w 1305"/>
                <a:gd name="T57" fmla="*/ 624 h 841"/>
                <a:gd name="T58" fmla="*/ 744 w 1305"/>
                <a:gd name="T59" fmla="*/ 728 h 841"/>
                <a:gd name="T60" fmla="*/ 768 w 1305"/>
                <a:gd name="T61" fmla="*/ 656 h 841"/>
                <a:gd name="T62" fmla="*/ 800 w 1305"/>
                <a:gd name="T63" fmla="*/ 704 h 841"/>
                <a:gd name="T64" fmla="*/ 824 w 1305"/>
                <a:gd name="T65" fmla="*/ 728 h 841"/>
                <a:gd name="T66" fmla="*/ 848 w 1305"/>
                <a:gd name="T67" fmla="*/ 680 h 841"/>
                <a:gd name="T68" fmla="*/ 872 w 1305"/>
                <a:gd name="T69" fmla="*/ 744 h 841"/>
                <a:gd name="T70" fmla="*/ 904 w 1305"/>
                <a:gd name="T71" fmla="*/ 736 h 841"/>
                <a:gd name="T72" fmla="*/ 928 w 1305"/>
                <a:gd name="T73" fmla="*/ 704 h 841"/>
                <a:gd name="T74" fmla="*/ 952 w 1305"/>
                <a:gd name="T75" fmla="*/ 776 h 841"/>
                <a:gd name="T76" fmla="*/ 976 w 1305"/>
                <a:gd name="T77" fmla="*/ 744 h 841"/>
                <a:gd name="T78" fmla="*/ 1008 w 1305"/>
                <a:gd name="T79" fmla="*/ 752 h 841"/>
                <a:gd name="T80" fmla="*/ 1032 w 1305"/>
                <a:gd name="T81" fmla="*/ 800 h 841"/>
                <a:gd name="T82" fmla="*/ 1056 w 1305"/>
                <a:gd name="T83" fmla="*/ 760 h 841"/>
                <a:gd name="T84" fmla="*/ 1080 w 1305"/>
                <a:gd name="T85" fmla="*/ 784 h 841"/>
                <a:gd name="T86" fmla="*/ 1112 w 1305"/>
                <a:gd name="T87" fmla="*/ 800 h 841"/>
                <a:gd name="T88" fmla="*/ 1136 w 1305"/>
                <a:gd name="T89" fmla="*/ 768 h 841"/>
                <a:gd name="T90" fmla="*/ 1160 w 1305"/>
                <a:gd name="T91" fmla="*/ 808 h 841"/>
                <a:gd name="T92" fmla="*/ 1184 w 1305"/>
                <a:gd name="T93" fmla="*/ 808 h 841"/>
                <a:gd name="T94" fmla="*/ 1224 w 1305"/>
                <a:gd name="T95" fmla="*/ 784 h 841"/>
                <a:gd name="T96" fmla="*/ 1256 w 1305"/>
                <a:gd name="T97" fmla="*/ 832 h 841"/>
                <a:gd name="T98" fmla="*/ 1264 w 1305"/>
                <a:gd name="T99" fmla="*/ 808 h 841"/>
                <a:gd name="T100" fmla="*/ 1296 w 1305"/>
                <a:gd name="T101" fmla="*/ 816 h 8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05" h="841">
                  <a:moveTo>
                    <a:pt x="0" y="280"/>
                  </a:moveTo>
                  <a:lnTo>
                    <a:pt x="0" y="224"/>
                  </a:lnTo>
                  <a:lnTo>
                    <a:pt x="16" y="88"/>
                  </a:lnTo>
                  <a:lnTo>
                    <a:pt x="16" y="0"/>
                  </a:lnTo>
                  <a:lnTo>
                    <a:pt x="32" y="24"/>
                  </a:lnTo>
                  <a:lnTo>
                    <a:pt x="32" y="152"/>
                  </a:lnTo>
                  <a:lnTo>
                    <a:pt x="40" y="288"/>
                  </a:lnTo>
                  <a:lnTo>
                    <a:pt x="40" y="320"/>
                  </a:lnTo>
                  <a:lnTo>
                    <a:pt x="56" y="232"/>
                  </a:lnTo>
                  <a:lnTo>
                    <a:pt x="56" y="112"/>
                  </a:lnTo>
                  <a:lnTo>
                    <a:pt x="72" y="56"/>
                  </a:lnTo>
                  <a:lnTo>
                    <a:pt x="72" y="112"/>
                  </a:lnTo>
                  <a:lnTo>
                    <a:pt x="80" y="248"/>
                  </a:lnTo>
                  <a:lnTo>
                    <a:pt x="80" y="344"/>
                  </a:lnTo>
                  <a:lnTo>
                    <a:pt x="96" y="344"/>
                  </a:lnTo>
                  <a:lnTo>
                    <a:pt x="96" y="248"/>
                  </a:lnTo>
                  <a:lnTo>
                    <a:pt x="104" y="136"/>
                  </a:lnTo>
                  <a:lnTo>
                    <a:pt x="104" y="112"/>
                  </a:lnTo>
                  <a:lnTo>
                    <a:pt x="120" y="200"/>
                  </a:lnTo>
                  <a:lnTo>
                    <a:pt x="120" y="320"/>
                  </a:lnTo>
                  <a:lnTo>
                    <a:pt x="120" y="392"/>
                  </a:lnTo>
                  <a:lnTo>
                    <a:pt x="136" y="360"/>
                  </a:lnTo>
                  <a:lnTo>
                    <a:pt x="136" y="256"/>
                  </a:lnTo>
                  <a:lnTo>
                    <a:pt x="144" y="168"/>
                  </a:lnTo>
                  <a:lnTo>
                    <a:pt x="144" y="176"/>
                  </a:lnTo>
                  <a:lnTo>
                    <a:pt x="160" y="280"/>
                  </a:lnTo>
                  <a:lnTo>
                    <a:pt x="160" y="392"/>
                  </a:lnTo>
                  <a:lnTo>
                    <a:pt x="176" y="432"/>
                  </a:lnTo>
                  <a:lnTo>
                    <a:pt x="176" y="376"/>
                  </a:lnTo>
                  <a:lnTo>
                    <a:pt x="184" y="272"/>
                  </a:lnTo>
                  <a:lnTo>
                    <a:pt x="184" y="208"/>
                  </a:lnTo>
                  <a:lnTo>
                    <a:pt x="200" y="248"/>
                  </a:lnTo>
                  <a:lnTo>
                    <a:pt x="200" y="352"/>
                  </a:lnTo>
                  <a:lnTo>
                    <a:pt x="208" y="448"/>
                  </a:lnTo>
                  <a:lnTo>
                    <a:pt x="208" y="456"/>
                  </a:lnTo>
                  <a:lnTo>
                    <a:pt x="224" y="384"/>
                  </a:lnTo>
                  <a:lnTo>
                    <a:pt x="224" y="288"/>
                  </a:lnTo>
                  <a:lnTo>
                    <a:pt x="224" y="256"/>
                  </a:lnTo>
                  <a:lnTo>
                    <a:pt x="240" y="320"/>
                  </a:lnTo>
                  <a:lnTo>
                    <a:pt x="240" y="416"/>
                  </a:lnTo>
                  <a:lnTo>
                    <a:pt x="248" y="488"/>
                  </a:lnTo>
                  <a:lnTo>
                    <a:pt x="248" y="472"/>
                  </a:lnTo>
                  <a:lnTo>
                    <a:pt x="264" y="392"/>
                  </a:lnTo>
                  <a:lnTo>
                    <a:pt x="264" y="312"/>
                  </a:lnTo>
                  <a:lnTo>
                    <a:pt x="280" y="312"/>
                  </a:lnTo>
                  <a:lnTo>
                    <a:pt x="280" y="384"/>
                  </a:lnTo>
                  <a:lnTo>
                    <a:pt x="288" y="480"/>
                  </a:lnTo>
                  <a:lnTo>
                    <a:pt x="288" y="520"/>
                  </a:lnTo>
                  <a:lnTo>
                    <a:pt x="304" y="480"/>
                  </a:lnTo>
                  <a:lnTo>
                    <a:pt x="304" y="400"/>
                  </a:lnTo>
                  <a:lnTo>
                    <a:pt x="312" y="344"/>
                  </a:lnTo>
                  <a:lnTo>
                    <a:pt x="312" y="360"/>
                  </a:lnTo>
                  <a:lnTo>
                    <a:pt x="328" y="440"/>
                  </a:lnTo>
                  <a:lnTo>
                    <a:pt x="328" y="528"/>
                  </a:lnTo>
                  <a:lnTo>
                    <a:pt x="344" y="544"/>
                  </a:lnTo>
                  <a:lnTo>
                    <a:pt x="344" y="488"/>
                  </a:lnTo>
                  <a:lnTo>
                    <a:pt x="344" y="416"/>
                  </a:lnTo>
                  <a:lnTo>
                    <a:pt x="352" y="376"/>
                  </a:lnTo>
                  <a:lnTo>
                    <a:pt x="352" y="416"/>
                  </a:lnTo>
                  <a:lnTo>
                    <a:pt x="368" y="496"/>
                  </a:lnTo>
                  <a:lnTo>
                    <a:pt x="368" y="560"/>
                  </a:lnTo>
                  <a:lnTo>
                    <a:pt x="384" y="560"/>
                  </a:lnTo>
                  <a:lnTo>
                    <a:pt x="384" y="496"/>
                  </a:lnTo>
                  <a:lnTo>
                    <a:pt x="392" y="432"/>
                  </a:lnTo>
                  <a:lnTo>
                    <a:pt x="392" y="416"/>
                  </a:lnTo>
                  <a:lnTo>
                    <a:pt x="408" y="472"/>
                  </a:lnTo>
                  <a:lnTo>
                    <a:pt x="408" y="552"/>
                  </a:lnTo>
                  <a:lnTo>
                    <a:pt x="416" y="592"/>
                  </a:lnTo>
                  <a:lnTo>
                    <a:pt x="416" y="568"/>
                  </a:lnTo>
                  <a:lnTo>
                    <a:pt x="432" y="504"/>
                  </a:lnTo>
                  <a:lnTo>
                    <a:pt x="432" y="448"/>
                  </a:lnTo>
                  <a:lnTo>
                    <a:pt x="448" y="456"/>
                  </a:lnTo>
                  <a:lnTo>
                    <a:pt x="448" y="520"/>
                  </a:lnTo>
                  <a:lnTo>
                    <a:pt x="456" y="592"/>
                  </a:lnTo>
                  <a:lnTo>
                    <a:pt x="456" y="616"/>
                  </a:lnTo>
                  <a:lnTo>
                    <a:pt x="456" y="576"/>
                  </a:lnTo>
                  <a:lnTo>
                    <a:pt x="472" y="512"/>
                  </a:lnTo>
                  <a:lnTo>
                    <a:pt x="472" y="480"/>
                  </a:lnTo>
                  <a:lnTo>
                    <a:pt x="488" y="504"/>
                  </a:lnTo>
                  <a:lnTo>
                    <a:pt x="488" y="568"/>
                  </a:lnTo>
                  <a:lnTo>
                    <a:pt x="496" y="624"/>
                  </a:lnTo>
                  <a:lnTo>
                    <a:pt x="496" y="632"/>
                  </a:lnTo>
                  <a:lnTo>
                    <a:pt x="512" y="584"/>
                  </a:lnTo>
                  <a:lnTo>
                    <a:pt x="512" y="528"/>
                  </a:lnTo>
                  <a:lnTo>
                    <a:pt x="520" y="504"/>
                  </a:lnTo>
                  <a:lnTo>
                    <a:pt x="520" y="544"/>
                  </a:lnTo>
                  <a:lnTo>
                    <a:pt x="536" y="608"/>
                  </a:lnTo>
                  <a:lnTo>
                    <a:pt x="536" y="648"/>
                  </a:lnTo>
                  <a:lnTo>
                    <a:pt x="552" y="640"/>
                  </a:lnTo>
                  <a:lnTo>
                    <a:pt x="552" y="584"/>
                  </a:lnTo>
                  <a:lnTo>
                    <a:pt x="560" y="536"/>
                  </a:lnTo>
                  <a:lnTo>
                    <a:pt x="576" y="584"/>
                  </a:lnTo>
                  <a:lnTo>
                    <a:pt x="576" y="640"/>
                  </a:lnTo>
                  <a:lnTo>
                    <a:pt x="576" y="672"/>
                  </a:lnTo>
                  <a:lnTo>
                    <a:pt x="592" y="648"/>
                  </a:lnTo>
                  <a:lnTo>
                    <a:pt x="592" y="592"/>
                  </a:lnTo>
                  <a:lnTo>
                    <a:pt x="600" y="560"/>
                  </a:lnTo>
                  <a:lnTo>
                    <a:pt x="600" y="576"/>
                  </a:lnTo>
                  <a:lnTo>
                    <a:pt x="616" y="624"/>
                  </a:lnTo>
                  <a:lnTo>
                    <a:pt x="616" y="672"/>
                  </a:lnTo>
                  <a:lnTo>
                    <a:pt x="632" y="680"/>
                  </a:lnTo>
                  <a:lnTo>
                    <a:pt x="632" y="648"/>
                  </a:lnTo>
                  <a:lnTo>
                    <a:pt x="640" y="600"/>
                  </a:lnTo>
                  <a:lnTo>
                    <a:pt x="640" y="584"/>
                  </a:lnTo>
                  <a:lnTo>
                    <a:pt x="656" y="608"/>
                  </a:lnTo>
                  <a:lnTo>
                    <a:pt x="656" y="656"/>
                  </a:lnTo>
                  <a:lnTo>
                    <a:pt x="664" y="696"/>
                  </a:lnTo>
                  <a:lnTo>
                    <a:pt x="680" y="656"/>
                  </a:lnTo>
                  <a:lnTo>
                    <a:pt x="680" y="616"/>
                  </a:lnTo>
                  <a:lnTo>
                    <a:pt x="680" y="608"/>
                  </a:lnTo>
                  <a:lnTo>
                    <a:pt x="696" y="640"/>
                  </a:lnTo>
                  <a:lnTo>
                    <a:pt x="696" y="688"/>
                  </a:lnTo>
                  <a:lnTo>
                    <a:pt x="704" y="712"/>
                  </a:lnTo>
                  <a:lnTo>
                    <a:pt x="704" y="696"/>
                  </a:lnTo>
                  <a:lnTo>
                    <a:pt x="720" y="656"/>
                  </a:lnTo>
                  <a:lnTo>
                    <a:pt x="720" y="624"/>
                  </a:lnTo>
                  <a:lnTo>
                    <a:pt x="736" y="632"/>
                  </a:lnTo>
                  <a:lnTo>
                    <a:pt x="736" y="672"/>
                  </a:lnTo>
                  <a:lnTo>
                    <a:pt x="744" y="712"/>
                  </a:lnTo>
                  <a:lnTo>
                    <a:pt x="744" y="728"/>
                  </a:lnTo>
                  <a:lnTo>
                    <a:pt x="760" y="704"/>
                  </a:lnTo>
                  <a:lnTo>
                    <a:pt x="760" y="664"/>
                  </a:lnTo>
                  <a:lnTo>
                    <a:pt x="768" y="640"/>
                  </a:lnTo>
                  <a:lnTo>
                    <a:pt x="768" y="656"/>
                  </a:lnTo>
                  <a:lnTo>
                    <a:pt x="784" y="704"/>
                  </a:lnTo>
                  <a:lnTo>
                    <a:pt x="784" y="736"/>
                  </a:lnTo>
                  <a:lnTo>
                    <a:pt x="800" y="736"/>
                  </a:lnTo>
                  <a:lnTo>
                    <a:pt x="800" y="704"/>
                  </a:lnTo>
                  <a:lnTo>
                    <a:pt x="800" y="672"/>
                  </a:lnTo>
                  <a:lnTo>
                    <a:pt x="808" y="664"/>
                  </a:lnTo>
                  <a:lnTo>
                    <a:pt x="808" y="688"/>
                  </a:lnTo>
                  <a:lnTo>
                    <a:pt x="824" y="728"/>
                  </a:lnTo>
                  <a:lnTo>
                    <a:pt x="824" y="752"/>
                  </a:lnTo>
                  <a:lnTo>
                    <a:pt x="840" y="744"/>
                  </a:lnTo>
                  <a:lnTo>
                    <a:pt x="840" y="712"/>
                  </a:lnTo>
                  <a:lnTo>
                    <a:pt x="848" y="680"/>
                  </a:lnTo>
                  <a:lnTo>
                    <a:pt x="864" y="712"/>
                  </a:lnTo>
                  <a:lnTo>
                    <a:pt x="864" y="744"/>
                  </a:lnTo>
                  <a:lnTo>
                    <a:pt x="872" y="760"/>
                  </a:lnTo>
                  <a:lnTo>
                    <a:pt x="872" y="744"/>
                  </a:lnTo>
                  <a:lnTo>
                    <a:pt x="888" y="712"/>
                  </a:lnTo>
                  <a:lnTo>
                    <a:pt x="888" y="696"/>
                  </a:lnTo>
                  <a:lnTo>
                    <a:pt x="904" y="704"/>
                  </a:lnTo>
                  <a:lnTo>
                    <a:pt x="904" y="736"/>
                  </a:lnTo>
                  <a:lnTo>
                    <a:pt x="912" y="768"/>
                  </a:lnTo>
                  <a:lnTo>
                    <a:pt x="912" y="752"/>
                  </a:lnTo>
                  <a:lnTo>
                    <a:pt x="928" y="720"/>
                  </a:lnTo>
                  <a:lnTo>
                    <a:pt x="928" y="704"/>
                  </a:lnTo>
                  <a:lnTo>
                    <a:pt x="944" y="728"/>
                  </a:lnTo>
                  <a:lnTo>
                    <a:pt x="944" y="760"/>
                  </a:lnTo>
                  <a:lnTo>
                    <a:pt x="952" y="784"/>
                  </a:lnTo>
                  <a:lnTo>
                    <a:pt x="952" y="776"/>
                  </a:lnTo>
                  <a:lnTo>
                    <a:pt x="968" y="752"/>
                  </a:lnTo>
                  <a:lnTo>
                    <a:pt x="968" y="728"/>
                  </a:lnTo>
                  <a:lnTo>
                    <a:pt x="976" y="720"/>
                  </a:lnTo>
                  <a:lnTo>
                    <a:pt x="976" y="744"/>
                  </a:lnTo>
                  <a:lnTo>
                    <a:pt x="992" y="776"/>
                  </a:lnTo>
                  <a:lnTo>
                    <a:pt x="992" y="792"/>
                  </a:lnTo>
                  <a:lnTo>
                    <a:pt x="1008" y="784"/>
                  </a:lnTo>
                  <a:lnTo>
                    <a:pt x="1008" y="752"/>
                  </a:lnTo>
                  <a:lnTo>
                    <a:pt x="1016" y="736"/>
                  </a:lnTo>
                  <a:lnTo>
                    <a:pt x="1016" y="768"/>
                  </a:lnTo>
                  <a:lnTo>
                    <a:pt x="1032" y="792"/>
                  </a:lnTo>
                  <a:lnTo>
                    <a:pt x="1032" y="800"/>
                  </a:lnTo>
                  <a:lnTo>
                    <a:pt x="1048" y="784"/>
                  </a:lnTo>
                  <a:lnTo>
                    <a:pt x="1048" y="760"/>
                  </a:lnTo>
                  <a:lnTo>
                    <a:pt x="1056" y="744"/>
                  </a:lnTo>
                  <a:lnTo>
                    <a:pt x="1056" y="760"/>
                  </a:lnTo>
                  <a:lnTo>
                    <a:pt x="1072" y="784"/>
                  </a:lnTo>
                  <a:lnTo>
                    <a:pt x="1072" y="808"/>
                  </a:lnTo>
                  <a:lnTo>
                    <a:pt x="1080" y="808"/>
                  </a:lnTo>
                  <a:lnTo>
                    <a:pt x="1080" y="784"/>
                  </a:lnTo>
                  <a:lnTo>
                    <a:pt x="1096" y="768"/>
                  </a:lnTo>
                  <a:lnTo>
                    <a:pt x="1096" y="760"/>
                  </a:lnTo>
                  <a:lnTo>
                    <a:pt x="1112" y="776"/>
                  </a:lnTo>
                  <a:lnTo>
                    <a:pt x="1112" y="800"/>
                  </a:lnTo>
                  <a:lnTo>
                    <a:pt x="1120" y="816"/>
                  </a:lnTo>
                  <a:lnTo>
                    <a:pt x="1120" y="808"/>
                  </a:lnTo>
                  <a:lnTo>
                    <a:pt x="1136" y="792"/>
                  </a:lnTo>
                  <a:lnTo>
                    <a:pt x="1136" y="768"/>
                  </a:lnTo>
                  <a:lnTo>
                    <a:pt x="1152" y="792"/>
                  </a:lnTo>
                  <a:lnTo>
                    <a:pt x="1152" y="816"/>
                  </a:lnTo>
                  <a:lnTo>
                    <a:pt x="1160" y="824"/>
                  </a:lnTo>
                  <a:lnTo>
                    <a:pt x="1160" y="808"/>
                  </a:lnTo>
                  <a:lnTo>
                    <a:pt x="1176" y="792"/>
                  </a:lnTo>
                  <a:lnTo>
                    <a:pt x="1176" y="776"/>
                  </a:lnTo>
                  <a:lnTo>
                    <a:pt x="1184" y="784"/>
                  </a:lnTo>
                  <a:lnTo>
                    <a:pt x="1184" y="808"/>
                  </a:lnTo>
                  <a:lnTo>
                    <a:pt x="1200" y="824"/>
                  </a:lnTo>
                  <a:lnTo>
                    <a:pt x="1216" y="816"/>
                  </a:lnTo>
                  <a:lnTo>
                    <a:pt x="1216" y="792"/>
                  </a:lnTo>
                  <a:lnTo>
                    <a:pt x="1224" y="784"/>
                  </a:lnTo>
                  <a:lnTo>
                    <a:pt x="1224" y="800"/>
                  </a:lnTo>
                  <a:lnTo>
                    <a:pt x="1240" y="816"/>
                  </a:lnTo>
                  <a:lnTo>
                    <a:pt x="1240" y="832"/>
                  </a:lnTo>
                  <a:lnTo>
                    <a:pt x="1256" y="832"/>
                  </a:lnTo>
                  <a:lnTo>
                    <a:pt x="1256" y="816"/>
                  </a:lnTo>
                  <a:lnTo>
                    <a:pt x="1256" y="800"/>
                  </a:lnTo>
                  <a:lnTo>
                    <a:pt x="1264" y="800"/>
                  </a:lnTo>
                  <a:lnTo>
                    <a:pt x="1264" y="808"/>
                  </a:lnTo>
                  <a:lnTo>
                    <a:pt x="1280" y="832"/>
                  </a:lnTo>
                  <a:lnTo>
                    <a:pt x="1280" y="840"/>
                  </a:lnTo>
                  <a:lnTo>
                    <a:pt x="1296" y="832"/>
                  </a:lnTo>
                  <a:lnTo>
                    <a:pt x="1296" y="816"/>
                  </a:lnTo>
                  <a:lnTo>
                    <a:pt x="1304" y="808"/>
                  </a:lnTo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2828" y="4552"/>
              <a:ext cx="132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 flipV="1">
              <a:off x="2820" y="3580"/>
              <a:ext cx="0" cy="96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Freeform 49"/>
          <p:cNvSpPr/>
          <p:nvPr/>
        </p:nvSpPr>
        <p:spPr>
          <a:xfrm>
            <a:off x="5347229" y="1756870"/>
            <a:ext cx="2294568" cy="410573"/>
          </a:xfrm>
          <a:custGeom>
            <a:avLst/>
            <a:gdLst>
              <a:gd name="connsiteX0" fmla="*/ 2148440 w 2294568"/>
              <a:gd name="connsiteY0" fmla="*/ 0 h 410573"/>
              <a:gd name="connsiteX1" fmla="*/ 2157989 w 2294568"/>
              <a:gd name="connsiteY1" fmla="*/ 257802 h 410573"/>
              <a:gd name="connsiteX2" fmla="*/ 706598 w 2294568"/>
              <a:gd name="connsiteY2" fmla="*/ 362832 h 410573"/>
              <a:gd name="connsiteX3" fmla="*/ 0 w 2294568"/>
              <a:gd name="connsiteY3" fmla="*/ 410573 h 410573"/>
              <a:gd name="connsiteX4" fmla="*/ 0 w 2294568"/>
              <a:gd name="connsiteY4" fmla="*/ 410573 h 41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4568" h="410573">
                <a:moveTo>
                  <a:pt x="2148440" y="0"/>
                </a:moveTo>
                <a:cubicBezTo>
                  <a:pt x="2273368" y="98665"/>
                  <a:pt x="2398296" y="197330"/>
                  <a:pt x="2157989" y="257802"/>
                </a:cubicBezTo>
                <a:cubicBezTo>
                  <a:pt x="1917682" y="318274"/>
                  <a:pt x="706598" y="362832"/>
                  <a:pt x="706598" y="362832"/>
                </a:cubicBezTo>
                <a:lnTo>
                  <a:pt x="0" y="410573"/>
                </a:lnTo>
                <a:lnTo>
                  <a:pt x="0" y="410573"/>
                </a:ln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57278" y="3749040"/>
            <a:ext cx="2854960" cy="2524247"/>
            <a:chOff x="152400" y="926068"/>
            <a:chExt cx="2748464" cy="1842019"/>
          </a:xfrm>
        </p:grpSpPr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19" b="35088"/>
            <a:stretch>
              <a:fillRect/>
            </a:stretch>
          </p:blipFill>
          <p:spPr bwMode="auto">
            <a:xfrm>
              <a:off x="152400" y="990600"/>
              <a:ext cx="2748464" cy="17774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228600" y="926068"/>
              <a:ext cx="2667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N(e) </a:t>
              </a:r>
              <a:r>
                <a:rPr lang="en-US" sz="16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vrs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 time.  BNL 2001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71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Other Job: Director of LARP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63840"/>
            <a:ext cx="8681335" cy="1382580"/>
          </a:xfrm>
        </p:spPr>
        <p:txBody>
          <a:bodyPr/>
          <a:lstStyle/>
          <a:p>
            <a:r>
              <a:rPr lang="en-US" sz="2000" dirty="0" smtClean="0"/>
              <a:t>The US LHC Accelerator Research Program (LARP) coordinates US R&amp;D related to the LHC accelerator and injector chain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Brookhaven,  SLAC,  and Berkeley (with a little at J-Lab and UT Austin)</a:t>
            </a:r>
          </a:p>
          <a:p>
            <a:r>
              <a:rPr lang="en-US" sz="2000" dirty="0" smtClean="0"/>
              <a:t>LARP has contributed to the initial </a:t>
            </a:r>
            <a:br>
              <a:rPr lang="en-US" sz="2000" dirty="0" smtClean="0"/>
            </a:br>
            <a:r>
              <a:rPr lang="en-US" sz="2000" dirty="0" smtClean="0"/>
              <a:t>operation of the LHC, but much of </a:t>
            </a:r>
            <a:br>
              <a:rPr lang="en-US" sz="2000" dirty="0" smtClean="0"/>
            </a:br>
            <a:r>
              <a:rPr lang="en-US" sz="2000" dirty="0" smtClean="0"/>
              <a:t>the program is focused on future </a:t>
            </a:r>
            <a:br>
              <a:rPr lang="en-US" sz="2000" dirty="0" smtClean="0"/>
            </a:br>
            <a:r>
              <a:rPr lang="en-US" sz="2000" dirty="0" smtClean="0"/>
              <a:t>upgrades.</a:t>
            </a:r>
          </a:p>
          <a:p>
            <a:r>
              <a:rPr lang="en-US" sz="2000" dirty="0" smtClean="0"/>
              <a:t>The program is currently funded at</a:t>
            </a:r>
            <a:br>
              <a:rPr lang="en-US" sz="2000" dirty="0" smtClean="0"/>
            </a:br>
            <a:r>
              <a:rPr lang="en-US" sz="2000" dirty="0" smtClean="0"/>
              <a:t>a level of about $12-13M/year, divided</a:t>
            </a:r>
            <a:br>
              <a:rPr lang="en-US" sz="2000" dirty="0" smtClean="0"/>
            </a:br>
            <a:r>
              <a:rPr lang="en-US" sz="2000" dirty="0" smtClean="0"/>
              <a:t>among:</a:t>
            </a:r>
          </a:p>
          <a:p>
            <a:pPr lvl="1"/>
            <a:r>
              <a:rPr lang="en-US" sz="1600" dirty="0" smtClean="0"/>
              <a:t>~50%: Magnet </a:t>
            </a:r>
            <a:r>
              <a:rPr lang="en-US" sz="1600" dirty="0"/>
              <a:t>research (Nb</a:t>
            </a:r>
            <a:r>
              <a:rPr lang="en-US" sz="1600" baseline="-25000" dirty="0"/>
              <a:t>3</a:t>
            </a:r>
            <a:r>
              <a:rPr lang="en-US" sz="1600" dirty="0"/>
              <a:t>Sn quadrupoles)</a:t>
            </a:r>
          </a:p>
          <a:p>
            <a:pPr lvl="1"/>
            <a:r>
              <a:rPr lang="en-US" sz="1600" dirty="0" smtClean="0"/>
              <a:t>~25%: Accelerator research</a:t>
            </a:r>
          </a:p>
          <a:p>
            <a:pPr lvl="1"/>
            <a:r>
              <a:rPr lang="en-US" sz="1600" dirty="0" smtClean="0"/>
              <a:t>~25%: Programmatic activities, including</a:t>
            </a:r>
            <a:br>
              <a:rPr lang="en-US" sz="1600" dirty="0" smtClean="0"/>
            </a:br>
            <a:r>
              <a:rPr lang="en-US" sz="1600" dirty="0" smtClean="0"/>
              <a:t>support</a:t>
            </a:r>
            <a:r>
              <a:rPr lang="en-US" sz="1600" dirty="0"/>
              <a:t> </a:t>
            </a:r>
            <a:r>
              <a:rPr lang="en-US" sz="1600" dirty="0" smtClean="0"/>
              <a:t>for personnel at CERN</a:t>
            </a:r>
          </a:p>
          <a:p>
            <a:pPr lvl="2"/>
            <a:r>
              <a:rPr lang="en-US" sz="1600" dirty="0" smtClean="0"/>
              <a:t>Ask me about the </a:t>
            </a:r>
            <a:r>
              <a:rPr lang="en-US" sz="1600" dirty="0" err="1" smtClean="0"/>
              <a:t>Toohig</a:t>
            </a:r>
            <a:r>
              <a:rPr lang="en-US" sz="1600" dirty="0" smtClean="0"/>
              <a:t> Postdoctoral</a:t>
            </a:r>
            <a:br>
              <a:rPr lang="en-US" sz="1600" dirty="0" smtClean="0"/>
            </a:br>
            <a:r>
              <a:rPr lang="en-US" sz="1600" dirty="0" smtClean="0"/>
              <a:t>Fellowship!!</a:t>
            </a:r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r>
              <a:rPr lang="en-US" sz="1600" i="1" dirty="0" smtClean="0"/>
              <a:t>(I’m not going to say anything about LARP in this talk)</a:t>
            </a:r>
          </a:p>
        </p:txBody>
      </p:sp>
      <p:pic>
        <p:nvPicPr>
          <p:cNvPr id="7" name="Picture 2" descr="LARP'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892800"/>
            <a:ext cx="3810000" cy="2496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01695" y="4389125"/>
            <a:ext cx="35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NOT to be confused with this “LARP” (Live-Action Role Play), which has led to some interesting emails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golum-charac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830" y="5042010"/>
            <a:ext cx="974453" cy="1625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5745" y="5618085"/>
            <a:ext cx="203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“Dark Raven”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682805" y="5656490"/>
            <a:ext cx="422455" cy="107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578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8075" y="196455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Generic Beyond Standard Model CLFV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73725" y="4210050"/>
            <a:ext cx="2593975" cy="1868488"/>
            <a:chOff x="637" y="939"/>
            <a:chExt cx="1783" cy="1186"/>
          </a:xfrm>
        </p:grpSpPr>
        <p:pic>
          <p:nvPicPr>
            <p:cNvPr id="2079" name="Picture 4" descr="ana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1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2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3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4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5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057" name="Picture 16" descr="cont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2175" y="4648200"/>
            <a:ext cx="1676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31"/>
          <p:cNvSpPr txBox="1">
            <a:spLocks noChangeArrowheads="1"/>
          </p:cNvSpPr>
          <p:nvPr/>
        </p:nvSpPr>
        <p:spPr bwMode="auto">
          <a:xfrm>
            <a:off x="411163" y="82232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Flavor Changing Neutral Current</a:t>
            </a:r>
          </a:p>
        </p:txBody>
      </p:sp>
      <p:sp>
        <p:nvSpPr>
          <p:cNvPr id="2060" name="Content Placeholder 42"/>
          <p:cNvSpPr>
            <a:spLocks noGrp="1"/>
          </p:cNvSpPr>
          <p:nvPr>
            <p:ph sz="half" idx="1"/>
          </p:nvPr>
        </p:nvSpPr>
        <p:spPr>
          <a:xfrm>
            <a:off x="442913" y="3044825"/>
            <a:ext cx="4581525" cy="2771775"/>
          </a:xfrm>
        </p:spPr>
        <p:txBody>
          <a:bodyPr/>
          <a:lstStyle/>
          <a:p>
            <a:pPr marL="171450" indent="-171450"/>
            <a:r>
              <a:rPr lang="en-US" sz="1800" smtClean="0"/>
              <a:t>Mediated by massive neutral Boson, e.g.</a:t>
            </a:r>
          </a:p>
          <a:p>
            <a:pPr marL="400050" lvl="1" indent="-171450"/>
            <a:r>
              <a:rPr lang="en-US" sz="1600" smtClean="0"/>
              <a:t>Leptoquark</a:t>
            </a:r>
          </a:p>
          <a:p>
            <a:pPr marL="400050" lvl="1" indent="-171450"/>
            <a:r>
              <a:rPr lang="en-US" sz="1600" smtClean="0"/>
              <a:t>Z’</a:t>
            </a:r>
          </a:p>
          <a:p>
            <a:pPr marL="400050" lvl="1" indent="-171450"/>
            <a:r>
              <a:rPr lang="en-US" sz="1600" smtClean="0"/>
              <a:t>Composite</a:t>
            </a:r>
          </a:p>
          <a:p>
            <a:pPr marL="171450" indent="-171450"/>
            <a:r>
              <a:rPr lang="en-US" sz="1800" smtClean="0"/>
              <a:t>Approximated by “four fermi interaction”</a:t>
            </a:r>
          </a:p>
        </p:txBody>
      </p:sp>
      <p:sp>
        <p:nvSpPr>
          <p:cNvPr id="2061" name="TextBox 44"/>
          <p:cNvSpPr txBox="1">
            <a:spLocks noChangeArrowheads="1"/>
          </p:cNvSpPr>
          <p:nvPr/>
        </p:nvSpPr>
        <p:spPr bwMode="auto">
          <a:xfrm>
            <a:off x="4772025" y="933450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Dipole (penguin)</a:t>
            </a:r>
          </a:p>
        </p:txBody>
      </p:sp>
      <p:sp>
        <p:nvSpPr>
          <p:cNvPr id="2063" name="Content Placeholder 43"/>
          <p:cNvSpPr>
            <a:spLocks noGrp="1"/>
          </p:cNvSpPr>
          <p:nvPr>
            <p:ph sz="half" idx="2"/>
          </p:nvPr>
        </p:nvSpPr>
        <p:spPr>
          <a:xfrm>
            <a:off x="4867275" y="1562100"/>
            <a:ext cx="3810000" cy="4648200"/>
          </a:xfrm>
        </p:spPr>
        <p:txBody>
          <a:bodyPr/>
          <a:lstStyle/>
          <a:p>
            <a:r>
              <a:rPr lang="en-US" sz="2000" smtClean="0"/>
              <a:t>Can involve a real photon</a:t>
            </a:r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r>
              <a:rPr lang="en-US" sz="2000" smtClean="0"/>
              <a:t>Or a virtual photon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568950" y="2019300"/>
            <a:ext cx="2593975" cy="1495425"/>
            <a:chOff x="5511800" y="1828800"/>
            <a:chExt cx="2593975" cy="1495425"/>
          </a:xfrm>
        </p:grpSpPr>
        <p:pic>
          <p:nvPicPr>
            <p:cNvPr id="2067" name="Picture 4" descr="anapo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800" y="1943100"/>
              <a:ext cx="259397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Oval 5"/>
            <p:cNvSpPr>
              <a:spLocks noChangeArrowheads="1"/>
            </p:cNvSpPr>
            <p:nvPr/>
          </p:nvSpPr>
          <p:spPr bwMode="auto">
            <a:xfrm>
              <a:off x="6032632" y="254720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69" name="Oval 6"/>
            <p:cNvSpPr>
              <a:spLocks noChangeArrowheads="1"/>
            </p:cNvSpPr>
            <p:nvPr/>
          </p:nvSpPr>
          <p:spPr bwMode="auto">
            <a:xfrm>
              <a:off x="7282337" y="249521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0" name="Oval 7"/>
            <p:cNvSpPr>
              <a:spLocks noChangeArrowheads="1"/>
            </p:cNvSpPr>
            <p:nvPr/>
          </p:nvSpPr>
          <p:spPr bwMode="auto">
            <a:xfrm>
              <a:off x="6570922" y="1828800"/>
              <a:ext cx="542654" cy="409618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1" name="Text Box 8"/>
            <p:cNvSpPr txBox="1">
              <a:spLocks noChangeArrowheads="1"/>
            </p:cNvSpPr>
            <p:nvPr/>
          </p:nvSpPr>
          <p:spPr bwMode="auto">
            <a:xfrm>
              <a:off x="7276518" y="249049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2" name="Text Box 9"/>
            <p:cNvSpPr txBox="1">
              <a:spLocks noChangeArrowheads="1"/>
            </p:cNvSpPr>
            <p:nvPr/>
          </p:nvSpPr>
          <p:spPr bwMode="auto">
            <a:xfrm>
              <a:off x="6688763" y="1909148"/>
              <a:ext cx="308426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3" name="Text Box 10"/>
            <p:cNvSpPr txBox="1">
              <a:spLocks noChangeArrowheads="1"/>
            </p:cNvSpPr>
            <p:nvPr/>
          </p:nvSpPr>
          <p:spPr bwMode="auto">
            <a:xfrm>
              <a:off x="6166477" y="254563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sp>
        <p:nvSpPr>
          <p:cNvPr id="2064" name="Date Placeholder 4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2065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3987F-952B-42A3-9812-09E20F723E10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6" name="Footer Placeholder 4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1100" y="1641475"/>
            <a:ext cx="1843088" cy="1246104"/>
            <a:chOff x="1181100" y="1641475"/>
            <a:chExt cx="1843088" cy="1246104"/>
          </a:xfrm>
        </p:grpSpPr>
        <p:cxnSp>
          <p:nvCxnSpPr>
            <p:cNvPr id="2074" name="Straight Connector 6"/>
            <p:cNvCxnSpPr>
              <a:cxnSpLocks noChangeShapeType="1"/>
            </p:cNvCxnSpPr>
            <p:nvPr/>
          </p:nvCxnSpPr>
          <p:spPr bwMode="auto">
            <a:xfrm>
              <a:off x="1362075" y="1914524"/>
              <a:ext cx="847725" cy="276226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219325" y="1981200"/>
              <a:ext cx="771525" cy="21907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76" name="Straight Connector 12"/>
            <p:cNvCxnSpPr>
              <a:cxnSpLocks noChangeShapeType="1"/>
            </p:cNvCxnSpPr>
            <p:nvPr/>
          </p:nvCxnSpPr>
          <p:spPr bwMode="auto">
            <a:xfrm flipH="1">
              <a:off x="2171005" y="2209802"/>
              <a:ext cx="29274" cy="677777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44220"/>
                </p:ext>
              </p:extLst>
            </p:nvPr>
          </p:nvGraphicFramePr>
          <p:xfrm>
            <a:off x="1181100" y="1641475"/>
            <a:ext cx="276225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7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1100" y="1641475"/>
                          <a:ext cx="276225" cy="300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8475327"/>
                </p:ext>
              </p:extLst>
            </p:nvPr>
          </p:nvGraphicFramePr>
          <p:xfrm>
            <a:off x="2816225" y="1695450"/>
            <a:ext cx="207963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8" name="Equation" r:id="rId8" imgW="114120" imgH="139680" progId="Equation.3">
                    <p:embed/>
                  </p:oleObj>
                </mc:Choice>
                <mc:Fallback>
                  <p:oleObj name="Equation" r:id="rId8" imgW="1141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6225" y="1695450"/>
                          <a:ext cx="207963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99401"/>
                </p:ext>
              </p:extLst>
            </p:nvPr>
          </p:nvGraphicFramePr>
          <p:xfrm>
            <a:off x="1920875" y="2430297"/>
            <a:ext cx="207963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9" name="Equation" r:id="rId10" imgW="114120" imgH="177480" progId="Equation.3">
                    <p:embed/>
                  </p:oleObj>
                </mc:Choice>
                <mc:Fallback>
                  <p:oleObj name="Equation" r:id="rId10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875" y="2430297"/>
                          <a:ext cx="207963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655" y="1895261"/>
              <a:ext cx="762002" cy="49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2071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1460" y="5007510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29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>
            <a:off x="2553622" y="4573251"/>
            <a:ext cx="281075" cy="4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vs. Conversion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904068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nly the “dipole”-like reactions can lead to a decay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if we capture a </a:t>
            </a:r>
            <a:r>
              <a:rPr lang="en-US" dirty="0" err="1" smtClean="0"/>
              <a:t>muon</a:t>
            </a:r>
            <a:r>
              <a:rPr lang="en-US" dirty="0" smtClean="0"/>
              <a:t> on a nucleus, it could exchange either a virtual photon or other (unknown) neutral boson with the nucleus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57105" y="1780218"/>
            <a:ext cx="1134704" cy="1041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60614" y="1551183"/>
            <a:ext cx="1044766" cy="204455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98467" y="1738575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050169" y="1717754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 rot="17790485">
            <a:off x="3817000" y="1734909"/>
            <a:ext cx="281075" cy="9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114141"/>
              </p:ext>
            </p:extLst>
          </p:nvPr>
        </p:nvGraphicFramePr>
        <p:xfrm>
          <a:off x="1561519" y="1625668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6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519" y="1625668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944605"/>
              </p:ext>
            </p:extLst>
          </p:nvPr>
        </p:nvGraphicFramePr>
        <p:xfrm>
          <a:off x="4801342" y="1398422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7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342" y="1398422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7603"/>
              </p:ext>
            </p:extLst>
          </p:nvPr>
        </p:nvGraphicFramePr>
        <p:xfrm>
          <a:off x="4426692" y="2184235"/>
          <a:ext cx="2460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8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6692" y="2184235"/>
                        <a:ext cx="2460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919911"/>
              </p:ext>
            </p:extLst>
          </p:nvPr>
        </p:nvGraphicFramePr>
        <p:xfrm>
          <a:off x="3197967" y="1390485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" name="Equation" r:id="rId11" imgW="114300" imgH="177800" progId="Equation.3">
                  <p:embed/>
                </p:oleObj>
              </mc:Choice>
              <mc:Fallback>
                <p:oleObj name="Equation" r:id="rId11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7967" y="1390485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293111"/>
              </p:ext>
            </p:extLst>
          </p:nvPr>
        </p:nvGraphicFramePr>
        <p:xfrm>
          <a:off x="5787179" y="1684172"/>
          <a:ext cx="1316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" name="Equation" r:id="rId13" imgW="609600" imgH="165100" progId="Equation.3">
                  <p:embed/>
                </p:oleObj>
              </mc:Choice>
              <mc:Fallback>
                <p:oleObj name="Equation" r:id="rId13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7179" y="1684172"/>
                        <a:ext cx="1316038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1717672" y="4275009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28153" y="4164250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66006" y="4233366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317708" y="4212545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606814"/>
              </p:ext>
            </p:extLst>
          </p:nvPr>
        </p:nvGraphicFramePr>
        <p:xfrm>
          <a:off x="1412024" y="4085019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" name="Equation" r:id="rId15" imgW="139700" imgH="165100" progId="Equation.3">
                  <p:embed/>
                </p:oleObj>
              </mc:Choice>
              <mc:Fallback>
                <p:oleObj name="Equation" r:id="rId1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024" y="4085019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1060"/>
              </p:ext>
            </p:extLst>
          </p:nvPr>
        </p:nvGraphicFramePr>
        <p:xfrm>
          <a:off x="3621246" y="3966088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2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21246" y="3966088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077746"/>
              </p:ext>
            </p:extLst>
          </p:nvPr>
        </p:nvGraphicFramePr>
        <p:xfrm>
          <a:off x="2794731" y="4455495"/>
          <a:ext cx="3540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94731" y="4455495"/>
                        <a:ext cx="3540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712083"/>
              </p:ext>
            </p:extLst>
          </p:nvPr>
        </p:nvGraphicFramePr>
        <p:xfrm>
          <a:off x="2465506" y="3885276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4" name="Equation" r:id="rId19" imgW="114300" imgH="177800" progId="Equation.3">
                  <p:embed/>
                </p:oleObj>
              </mc:Choice>
              <mc:Fallback>
                <p:oleObj name="Equation" r:id="rId19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506" y="3885276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3715" y="4962108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5409517" y="4156733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619998" y="4035563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897229"/>
              </p:ext>
            </p:extLst>
          </p:nvPr>
        </p:nvGraphicFramePr>
        <p:xfrm>
          <a:off x="5103869" y="3966743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3869" y="3966743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484185"/>
              </p:ext>
            </p:extLst>
          </p:nvPr>
        </p:nvGraphicFramePr>
        <p:xfrm>
          <a:off x="7313091" y="3837401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6" name="Equation" r:id="rId21" imgW="114300" imgH="139700" progId="Equation.3">
                  <p:embed/>
                </p:oleObj>
              </mc:Choice>
              <mc:Fallback>
                <p:oleObj name="Equation" r:id="rId21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13091" y="3837401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354309"/>
              </p:ext>
            </p:extLst>
          </p:nvPr>
        </p:nvGraphicFramePr>
        <p:xfrm>
          <a:off x="6457922" y="4519026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7" name="Equation" r:id="rId22" imgW="114300" imgH="177800" progId="Equation.3">
                  <p:embed/>
                </p:oleObj>
              </mc:Choice>
              <mc:Fallback>
                <p:oleObj name="Equation" r:id="rId22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57922" y="4519026"/>
                        <a:ext cx="244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>
            <a:endCxn id="37" idx="0"/>
          </p:cNvCxnSpPr>
          <p:nvPr/>
        </p:nvCxnSpPr>
        <p:spPr>
          <a:xfrm>
            <a:off x="6307694" y="4246670"/>
            <a:ext cx="136293" cy="7154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99" y="3914396"/>
            <a:ext cx="762002" cy="4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23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27" y="183008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Mu2e: Experimental Signature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latin typeface="Arial" charset="0"/>
              </a:rPr>
              <a:t>+N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err="1" smtClean="0">
                <a:latin typeface="Arial" charset="0"/>
              </a:rPr>
              <a:t>e+N</a:t>
            </a:r>
            <a:endParaRPr lang="en-US" dirty="0">
              <a:latin typeface="Arial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687" y="4272261"/>
            <a:ext cx="8558212" cy="2125714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Similar to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>
                <a:sym typeface="Symbol" pitchFamily="18" charset="2"/>
              </a:rPr>
              <a:t>e</a:t>
            </a:r>
            <a:r>
              <a:rPr lang="en-US" sz="20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dirty="0" smtClean="0">
                <a:latin typeface="Symbol" pitchFamily="18" charset="2"/>
                <a:sym typeface="Symbol" pitchFamily="18" charset="2"/>
              </a:rPr>
              <a:t></a:t>
            </a:r>
            <a:r>
              <a:rPr lang="en-US" sz="2000" dirty="0" smtClean="0"/>
              <a:t>with important advantages:</a:t>
            </a:r>
            <a:endParaRPr lang="en-US" sz="2000" dirty="0" smtClean="0">
              <a:latin typeface="Symbol" pitchFamily="18" charset="2"/>
              <a:sym typeface="Symbol" pitchFamily="18" charset="2"/>
            </a:endParaRP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No combinatorial background.</a:t>
            </a:r>
          </a:p>
          <a:p>
            <a:pPr lvl="1" eaLnBrk="1" hangingPunct="1"/>
            <a:r>
              <a:rPr lang="en-US" sz="1800" dirty="0" smtClean="0">
                <a:sym typeface="Symbol" pitchFamily="18" charset="2"/>
              </a:rPr>
              <a:t>Because the virtual particle can be a photon </a:t>
            </a:r>
            <a:r>
              <a:rPr lang="en-US" sz="1800" i="1" dirty="0" smtClean="0">
                <a:sym typeface="Symbol" pitchFamily="18" charset="2"/>
              </a:rPr>
              <a:t>or</a:t>
            </a:r>
            <a:r>
              <a:rPr lang="en-US" sz="1800" dirty="0" smtClean="0">
                <a:sym typeface="Symbol" pitchFamily="18" charset="2"/>
              </a:rPr>
              <a:t> heavy neutral boson, this reaction is sensitive to a broader range of new physics.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Any signal would be </a:t>
            </a:r>
            <a:r>
              <a:rPr lang="en-US" sz="2000" i="1" dirty="0" smtClean="0">
                <a:sym typeface="Symbol" pitchFamily="18" charset="2"/>
              </a:rPr>
              <a:t>unambiguous evidence </a:t>
            </a:r>
            <a:r>
              <a:rPr lang="en-US" sz="2000" dirty="0" smtClean="0">
                <a:sym typeface="Symbol" pitchFamily="18" charset="2"/>
              </a:rPr>
              <a:t>of physics beyond the standard model.</a:t>
            </a: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187" y="1453764"/>
            <a:ext cx="2289918" cy="217091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968683" y="1939636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376378" y="2785606"/>
            <a:ext cx="138294" cy="244659"/>
          </a:xfrm>
          <a:prstGeom prst="line">
            <a:avLst/>
          </a:prstGeom>
          <a:noFill/>
          <a:ln w="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345846" y="3026820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308129" y="3018204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397930" y="3076785"/>
            <a:ext cx="522641" cy="7184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972654" y="3841775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7085424" y="2928611"/>
            <a:ext cx="303527" cy="4962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6170852" y="3788100"/>
            <a:ext cx="1740338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~105 </a:t>
            </a:r>
            <a:r>
              <a:rPr lang="en-US" dirty="0"/>
              <a:t>MeV e</a:t>
            </a:r>
            <a:r>
              <a:rPr lang="en-US" baseline="30000" dirty="0"/>
              <a:t>-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442576" y="820855"/>
            <a:ext cx="56546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When captured by a nucleus, a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This reaction recoils against the entire nucleus, producing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i="1" dirty="0">
                <a:sym typeface="Symbol" pitchFamily="18" charset="2"/>
              </a:rPr>
              <a:t>mono-energetic </a:t>
            </a:r>
            <a:r>
              <a:rPr lang="en-US" sz="2000" dirty="0">
                <a:sym typeface="Symbol" pitchFamily="18" charset="2"/>
              </a:rPr>
              <a:t>electron carrying most of the </a:t>
            </a:r>
            <a:r>
              <a:rPr lang="en-US" sz="2000" dirty="0" err="1">
                <a:sym typeface="Symbol" pitchFamily="18" charset="2"/>
              </a:rPr>
              <a:t>muon</a:t>
            </a:r>
            <a:r>
              <a:rPr lang="en-US" sz="2000" dirty="0">
                <a:sym typeface="Symbol" pitchFamily="18" charset="2"/>
              </a:rPr>
              <a:t> rest energy</a:t>
            </a: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718669"/>
              </p:ext>
            </p:extLst>
          </p:nvPr>
        </p:nvGraphicFramePr>
        <p:xfrm>
          <a:off x="2621263" y="3241524"/>
          <a:ext cx="2021656" cy="83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4" imgW="1257300" imgH="520700" progId="Equation.3">
                  <p:embed/>
                </p:oleObj>
              </mc:Choice>
              <mc:Fallback>
                <p:oleObj name="Equation" r:id="rId4" imgW="1257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1263" y="3241524"/>
                        <a:ext cx="2021656" cy="83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86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515938" y="171450"/>
            <a:ext cx="8077200" cy="514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Example Sensitivities*</a:t>
            </a:r>
          </a:p>
        </p:txBody>
      </p:sp>
      <p:pic>
        <p:nvPicPr>
          <p:cNvPr id="3080" name="Picture 5" descr="hi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9" b="5280"/>
          <a:stretch>
            <a:fillRect/>
          </a:stretch>
        </p:blipFill>
        <p:spPr bwMode="auto">
          <a:xfrm>
            <a:off x="4995863" y="2943225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 descr="point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280"/>
          <a:stretch>
            <a:fillRect/>
          </a:stretch>
        </p:blipFill>
        <p:spPr bwMode="auto">
          <a:xfrm>
            <a:off x="4995863" y="976313"/>
            <a:ext cx="2209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367588" y="1509713"/>
          <a:ext cx="15319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5" name="Equation" r:id="rId5" imgW="1079280" imgH="241200" progId="">
                  <p:embed/>
                </p:oleObj>
              </mc:Choice>
              <mc:Fallback>
                <p:oleObj name="Equation" r:id="rId5" imgW="107928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588" y="1509713"/>
                        <a:ext cx="1531937" cy="3429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364413" y="3498850"/>
          <a:ext cx="170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6" name="Equation" r:id="rId7" imgW="1180800" imgH="266400" progId="">
                  <p:embed/>
                </p:oleObj>
              </mc:Choice>
              <mc:Fallback>
                <p:oleObj name="Equation" r:id="rId7" imgW="1180800" imgH="26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413" y="3498850"/>
                        <a:ext cx="1704975" cy="377825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7281863" y="11287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Compositeness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254875" y="2787650"/>
            <a:ext cx="182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Second Higgs doublet </a:t>
            </a:r>
          </a:p>
        </p:txBody>
      </p:sp>
      <p:pic>
        <p:nvPicPr>
          <p:cNvPr id="3084" name="Picture 11" descr="new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4995863" y="4881563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77113" y="5413375"/>
          <a:ext cx="17668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7" name="Equation" r:id="rId10" imgW="1244520" imgH="482400" progId="">
                  <p:embed/>
                </p:oleObj>
              </mc:Choice>
              <mc:Fallback>
                <p:oleObj name="Equation" r:id="rId10" imgW="124452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13" y="5413375"/>
                        <a:ext cx="1766887" cy="6858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29488" y="4405313"/>
            <a:ext cx="160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Z’,        Anomalous Z    coupling</a:t>
            </a:r>
          </a:p>
        </p:txBody>
      </p:sp>
      <p:pic>
        <p:nvPicPr>
          <p:cNvPr id="3086" name="Picture 14" descr="susylo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5760"/>
          <a:stretch>
            <a:fillRect/>
          </a:stretch>
        </p:blipFill>
        <p:spPr bwMode="auto">
          <a:xfrm>
            <a:off x="2438400" y="962025"/>
            <a:ext cx="220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46063" y="1457325"/>
            <a:ext cx="2344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 defTabSz="865188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Predictions at 10</a:t>
            </a:r>
            <a:r>
              <a:rPr lang="en-US" baseline="30000">
                <a:solidFill>
                  <a:schemeClr val="tx2"/>
                </a:solidFill>
              </a:rPr>
              <a:t>-15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74663" y="1076325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Supersymmetry</a:t>
            </a:r>
          </a:p>
        </p:txBody>
      </p:sp>
      <p:pic>
        <p:nvPicPr>
          <p:cNvPr id="3089" name="Picture 17" descr="heavyn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0" b="5280"/>
          <a:stretch>
            <a:fillRect/>
          </a:stretch>
        </p:blipFill>
        <p:spPr bwMode="auto">
          <a:xfrm>
            <a:off x="2362200" y="2943225"/>
            <a:ext cx="2286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54025" y="3352800"/>
          <a:ext cx="1785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8" name="Equation" r:id="rId14" imgW="1257120" imgH="317160" progId="">
                  <p:embed/>
                </p:oleObj>
              </mc:Choice>
              <mc:Fallback>
                <p:oleObj name="Equation" r:id="rId14" imgW="125712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3352800"/>
                        <a:ext cx="1785938" cy="452438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457200" y="29892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Neutrinos</a:t>
            </a:r>
          </a:p>
        </p:txBody>
      </p:sp>
      <p:pic>
        <p:nvPicPr>
          <p:cNvPr id="3091" name="Picture 20" descr="leptoqua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0" b="7440"/>
          <a:stretch>
            <a:fillRect/>
          </a:stretch>
        </p:blipFill>
        <p:spPr bwMode="auto">
          <a:xfrm>
            <a:off x="2438400" y="4887913"/>
            <a:ext cx="2209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8463" y="5106988"/>
          <a:ext cx="19526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9" name="Equation" r:id="rId17" imgW="1371600" imgH="507960" progId="Equation.3">
                  <p:embed/>
                </p:oleObj>
              </mc:Choice>
              <mc:Fallback>
                <p:oleObj name="Equation" r:id="rId17" imgW="1371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106988"/>
                        <a:ext cx="1952625" cy="725487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2"/>
          <p:cNvSpPr txBox="1">
            <a:spLocks noChangeArrowheads="1"/>
          </p:cNvSpPr>
          <p:nvPr/>
        </p:nvSpPr>
        <p:spPr bwMode="auto">
          <a:xfrm>
            <a:off x="627063" y="47513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Leptoquarks</a:t>
            </a:r>
          </a:p>
        </p:txBody>
      </p:sp>
      <p:sp>
        <p:nvSpPr>
          <p:cNvPr id="3093" name="Text Box 23"/>
          <p:cNvSpPr txBox="1">
            <a:spLocks noChangeArrowheads="1"/>
          </p:cNvSpPr>
          <p:nvPr/>
        </p:nvSpPr>
        <p:spPr bwMode="auto">
          <a:xfrm>
            <a:off x="361950" y="6019800"/>
            <a:ext cx="2112963" cy="338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*After W. Marciano</a:t>
            </a:r>
          </a:p>
        </p:txBody>
      </p:sp>
      <p:sp>
        <p:nvSpPr>
          <p:cNvPr id="3094" name="Date Placeholder 2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3095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1BC70-4FB9-4ADF-8032-A6A26CB339A0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96" name="Footer Placeholder 2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</p:spTree>
    <p:extLst>
      <p:ext uri="{BB962C8B-B14F-4D97-AF65-F5344CB8AC3E}">
        <p14:creationId xmlns:p14="http://schemas.microsoft.com/office/powerpoint/2010/main" val="17631455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8297069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Beam Needs and Experimental Technique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Eliminate prompt beam backgrounds by using a primary beam consisting of short proton pulses with separation on the order of a </a:t>
            </a:r>
            <a:r>
              <a:rPr lang="en-US" dirty="0" err="1" smtClean="0"/>
              <a:t>muon</a:t>
            </a:r>
            <a:r>
              <a:rPr lang="en-US" dirty="0" smtClean="0"/>
              <a:t> life time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Design a transport channel to optimize the transport of right-sign, low momentum muons from the production target to the </a:t>
            </a:r>
            <a:r>
              <a:rPr lang="en-US" dirty="0" err="1" smtClean="0"/>
              <a:t>muon</a:t>
            </a:r>
            <a:r>
              <a:rPr lang="en-US" dirty="0" smtClean="0"/>
              <a:t> capture target.</a:t>
            </a:r>
          </a:p>
          <a:p>
            <a:pPr eaLnBrk="1" hangingPunct="1"/>
            <a:r>
              <a:rPr lang="en-US" dirty="0" smtClean="0"/>
              <a:t>Design a detector which is very insensitive to electrons from ordinary </a:t>
            </a:r>
            <a:r>
              <a:rPr lang="en-US" dirty="0" err="1" smtClean="0"/>
              <a:t>muon</a:t>
            </a:r>
            <a:r>
              <a:rPr lang="en-US" dirty="0" smtClean="0"/>
              <a:t> decays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000125" y="2024063"/>
            <a:ext cx="6551613" cy="2170112"/>
            <a:chOff x="1000125" y="2024063"/>
            <a:chExt cx="6551613" cy="2170112"/>
          </a:xfrm>
        </p:grpSpPr>
        <p:grpSp>
          <p:nvGrpSpPr>
            <p:cNvPr id="27656" name="Group 33"/>
            <p:cNvGrpSpPr>
              <a:grpSpLocks/>
            </p:cNvGrpSpPr>
            <p:nvPr/>
          </p:nvGrpSpPr>
          <p:grpSpPr bwMode="auto">
            <a:xfrm>
              <a:off x="1000125" y="2546350"/>
              <a:ext cx="6551613" cy="976313"/>
              <a:chOff x="640" y="1545"/>
              <a:chExt cx="3490" cy="615"/>
            </a:xfrm>
          </p:grpSpPr>
          <p:sp>
            <p:nvSpPr>
              <p:cNvPr id="27671" name="Line 4"/>
              <p:cNvSpPr>
                <a:spLocks noChangeShapeType="1"/>
              </p:cNvSpPr>
              <p:nvPr/>
            </p:nvSpPr>
            <p:spPr bwMode="auto">
              <a:xfrm>
                <a:off x="640" y="2160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5"/>
              <p:cNvSpPr>
                <a:spLocks noChangeShapeType="1"/>
              </p:cNvSpPr>
              <p:nvPr/>
            </p:nvSpPr>
            <p:spPr bwMode="auto">
              <a:xfrm flipV="1">
                <a:off x="1679" y="1552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6"/>
              <p:cNvSpPr>
                <a:spLocks noChangeShapeType="1"/>
              </p:cNvSpPr>
              <p:nvPr/>
            </p:nvSpPr>
            <p:spPr bwMode="auto">
              <a:xfrm>
                <a:off x="1769" y="1552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>
                <a:off x="1886" y="2153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V="1">
                <a:off x="2925" y="1545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>
                <a:off x="3014" y="1545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>
                <a:off x="3104" y="2145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Line 18"/>
            <p:cNvSpPr>
              <a:spLocks noChangeShapeType="1"/>
            </p:cNvSpPr>
            <p:nvPr/>
          </p:nvSpPr>
          <p:spPr bwMode="auto">
            <a:xfrm>
              <a:off x="2986088" y="2290763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21"/>
            <p:cNvSpPr>
              <a:spLocks noChangeShapeType="1"/>
            </p:cNvSpPr>
            <p:nvPr/>
          </p:nvSpPr>
          <p:spPr bwMode="auto">
            <a:xfrm>
              <a:off x="3289300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Line 22"/>
            <p:cNvSpPr>
              <a:spLocks noChangeShapeType="1"/>
            </p:cNvSpPr>
            <p:nvPr/>
          </p:nvSpPr>
          <p:spPr bwMode="auto">
            <a:xfrm>
              <a:off x="5286375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Line 23"/>
            <p:cNvSpPr>
              <a:spLocks noChangeShapeType="1"/>
            </p:cNvSpPr>
            <p:nvPr/>
          </p:nvSpPr>
          <p:spPr bwMode="auto">
            <a:xfrm>
              <a:off x="2981325" y="2408238"/>
              <a:ext cx="307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3289300" y="2408238"/>
              <a:ext cx="1997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Text Box 25"/>
            <p:cNvSpPr txBox="1">
              <a:spLocks noChangeArrowheads="1"/>
            </p:cNvSpPr>
            <p:nvPr/>
          </p:nvSpPr>
          <p:spPr bwMode="auto">
            <a:xfrm>
              <a:off x="2520950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~200 </a:t>
              </a:r>
              <a:r>
                <a:rPr lang="en-US" sz="1600" dirty="0"/>
                <a:t>ns</a:t>
              </a:r>
            </a:p>
          </p:txBody>
        </p:sp>
        <p:sp>
          <p:nvSpPr>
            <p:cNvPr id="27663" name="Text Box 26"/>
            <p:cNvSpPr txBox="1">
              <a:spLocks noChangeArrowheads="1"/>
            </p:cNvSpPr>
            <p:nvPr/>
          </p:nvSpPr>
          <p:spPr bwMode="auto">
            <a:xfrm>
              <a:off x="3557588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~1.5 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/>
                <a:t>s</a:t>
              </a:r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2947988" y="3597275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37496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52863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2943225" y="3714750"/>
              <a:ext cx="806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749675" y="3714750"/>
              <a:ext cx="153670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32"/>
            <p:cNvSpPr txBox="1">
              <a:spLocks noChangeArrowheads="1"/>
            </p:cNvSpPr>
            <p:nvPr/>
          </p:nvSpPr>
          <p:spPr bwMode="auto">
            <a:xfrm>
              <a:off x="2713038" y="3676650"/>
              <a:ext cx="1306512" cy="51752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Prompt backgrounds</a:t>
              </a:r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903663" y="3676650"/>
              <a:ext cx="1306512" cy="30480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</a:rPr>
                <a:t>live window</a:t>
              </a:r>
            </a:p>
          </p:txBody>
        </p:sp>
      </p:grpSp>
      <p:sp>
        <p:nvSpPr>
          <p:cNvPr id="27653" name="Date Placeholder 3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27654" name="Slide Number Placeholder 3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CA70D-7049-483D-AA75-CB2DBB586A66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5" name="Footer Placeholder 3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8526" y="2192421"/>
            <a:ext cx="283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Nothing at 10</a:t>
            </a:r>
            <a:r>
              <a:rPr lang="en-US" baseline="30000" dirty="0" smtClean="0">
                <a:solidFill>
                  <a:srgbClr val="FF0000"/>
                </a:solidFill>
              </a:rPr>
              <a:t>-10 </a:t>
            </a:r>
            <a:r>
              <a:rPr lang="en-US" dirty="0" smtClean="0">
                <a:solidFill>
                  <a:srgbClr val="FF0000"/>
                </a:solidFill>
              </a:rPr>
              <a:t>level!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25474" y="2553368"/>
            <a:ext cx="1243263" cy="8021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4918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Beam Line and Mu2e Detector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200401"/>
            <a:ext cx="8251825" cy="3200400"/>
          </a:xfrm>
        </p:spPr>
        <p:txBody>
          <a:bodyPr/>
          <a:lstStyle/>
          <a:p>
            <a:r>
              <a:rPr lang="en-US" sz="1800" dirty="0" smtClean="0"/>
              <a:t>Production Target</a:t>
            </a:r>
          </a:p>
          <a:p>
            <a:pPr lvl="1"/>
            <a:r>
              <a:rPr lang="en-US" sz="1600" dirty="0" smtClean="0"/>
              <a:t>Proton beam strikes target, producing mostly pions</a:t>
            </a:r>
          </a:p>
          <a:p>
            <a:r>
              <a:rPr lang="en-US" sz="1800" dirty="0" smtClean="0"/>
              <a:t>Production Solenoid</a:t>
            </a:r>
          </a:p>
          <a:p>
            <a:pPr lvl="1"/>
            <a:r>
              <a:rPr lang="en-US" sz="1600" dirty="0" smtClean="0"/>
              <a:t>Contains backwards pions/muons and reflects slow forward pions/muons</a:t>
            </a:r>
          </a:p>
          <a:p>
            <a:r>
              <a:rPr lang="en-US" sz="1800" dirty="0" smtClean="0"/>
              <a:t>Transport Solenoid</a:t>
            </a:r>
          </a:p>
          <a:p>
            <a:pPr lvl="1"/>
            <a:r>
              <a:rPr lang="en-US" sz="1600" dirty="0" smtClean="0"/>
              <a:t>Selects low momentum, negative muons</a:t>
            </a:r>
          </a:p>
          <a:p>
            <a:r>
              <a:rPr lang="en-US" sz="1800" dirty="0" smtClean="0"/>
              <a:t>Capture Target, Detector, and Detector Solenoid</a:t>
            </a:r>
          </a:p>
          <a:p>
            <a:pPr lvl="1"/>
            <a:r>
              <a:rPr lang="en-US" sz="1600" dirty="0" smtClean="0"/>
              <a:t>Capture muons on Aluminum target and wait for them to decay</a:t>
            </a:r>
          </a:p>
          <a:p>
            <a:pPr lvl="1"/>
            <a:r>
              <a:rPr lang="en-US" sz="1600" dirty="0" smtClean="0"/>
              <a:t>Detector blind to ordinary (Michel) decays, with E ≤ ½m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Optimized for E ~ 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Picture 7" descr="::Screen shot 2012-01-23 at 11.05.48 AM   Jan 2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79327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1371600" y="1981200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62600" y="2209800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733800" y="1143000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300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24 L -0.25833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375 -0.01134 0.0875 -0.02268 0.11718 -0.02685 C 0.14687 -0.03102 0.16111 -0.02963 0.17829 -0.02569 C 0.19548 -0.02176 0.20538 -0.01481 0.21996 -0.00324 C 0.23454 0.00834 0.24913 0.03311 0.26614 0.04422 C 0.28316 0.05533 0.29913 0.06273 0.3217 0.06366 C 0.34427 0.06459 0.37864 0.05463 0.40191 0.04931 C 0.42517 0.04398 0.44323 0.03773 0.46145 0.03172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092 0.00104 -0.00185 0.00278 -0.00347 C 0.00365 -0.00787 0.00521 -0.00856 0.00781 -0.01042 C 0.01198 -0.00926 0.01025 -0.00995 0.01285 -0.0088 C 0.01372 -0.00694 0.01459 -0.00509 0.01563 -0.00301 C 0.01632 0.0007 0.01736 0.00047 0.02032 0.00116 C 0.02153 0.00209 0.02257 0.00324 0.02136 0.00579 C 0.02084 0.00649 0.01945 0.00741 0.01945 0.00741 C 0.0158 0.00139 0.02014 -0.01204 0.02292 -0.01806 C 0.02362 -0.01991 0.02501 -0.02385 0.02692 -0.02385 C 0.03074 -0.02408 0.03456 -0.02431 0.03855 -0.02431 C 0.04272 -0.02385 0.0415 -0.02408 0.04411 -0.0213 C 0.04515 -0.01898 0.04515 -0.01759 0.04671 -0.01505 C 0.04619 -0.00926 0.04567 -0.00602 0.04133 -0.00463 C 0.04063 -0.0088 0.03976 -0.01366 0.0422 -0.01667 C 0.04341 -0.02315 0.04619 -0.02755 0.05105 -0.02917 C 0.05383 -0.03241 0.06095 -0.02871 0.06442 -0.02709 C 0.06651 -0.025 0.06876 -0.02408 0.07102 -0.02176 C 0.07224 -0.01852 0.07241 -0.01574 0.0738 -0.0125 C 0.07345 -0.01065 0.0738 -0.0081 0.07224 -0.00717 C 0.07119 -0.00671 0.06911 -0.00625 0.06911 -0.00625 C 0.06789 -0.00555 0.06668 -0.00509 0.06546 -0.00416 C 0.06303 -0.00046 0.06182 -0.00486 0.06043 -0.00671 C 0.05904 -0.01134 0.05852 -0.01736 0.0613 -0.02084 C 0.06216 -0.02454 0.0639 -0.02662 0.06598 -0.02917 C 0.06685 -0.03287 0.06842 -0.03403 0.07102 -0.03542 C 0.07849 -0.03496 0.08439 -0.03357 0.09168 -0.03125 C 0.09359 -0.02801 0.09568 -0.02547 0.09759 -0.02176 C 0.09828 -0.01806 0.09707 -0.02246 0.0995 -0.01875 C 0.10002 -0.01806 0.10002 -0.01667 0.10071 -0.01551 C 0.09984 -0.01319 0.0988 -0.01273 0.09707 -0.01181 C 0.09273 -0.01505 0.0955 -0.01227 0.09602 -0.025 C 0.09602 -0.02639 0.09585 -0.03588 0.09707 -0.03889 C 0.10002 -0.04746 0.10748 -0.04978 0.11391 -0.05093 C 0.11773 -0.0507 0.12294 -0.0514 0.12676 -0.04839 C 0.12797 -0.04607 0.12954 -0.04422 0.13075 -0.04167 C 0.13127 -0.04052 0.13179 -0.03936 0.13266 -0.03797 C 0.13318 -0.03727 0.13423 -0.03542 0.13423 -0.03542 C 0.13457 -0.03241 0.13492 -0.02963 0.13336 -0.02709 C 0.13284 -0.02454 0.13284 -0.02292 0.13075 -0.02176 C 0.12728 -0.02408 0.12398 -0.02686 0.12294 -0.03172 C 0.12329 -0.04515 0.12363 -0.05719 0.13544 -0.05927 C 0.13909 -0.05927 0.1436 -0.06135 0.14673 -0.05811 C 0.15107 -0.05394 0.14013 -0.05811 0.1509 -0.0551 C 0.15159 -0.05348 0.15402 -0.05093 0.15402 -0.05093 C 0.15228 -0.04075 0.15489 -0.05418 0.1502 -0.04167 C 0.14968 -0.04075 0.15072 -0.03982 0.15142 -0.03889 C 0.1535 -0.03565 0.15558 -0.03172 0.15801 -0.02848 C 0.1594 -0.02408 0.1561 -0.02662 0.15454 -0.02801 C 0.15333 -0.0301 0.15298 -0.03195 0.15246 -0.03426 C 0.15437 -0.04468 0.1568 -0.04561 0.1634 -0.05394 C 0.16791 -0.05996 0.17677 -0.07177 0.17677 -0.07177 C 0.17781 -0.07525 0.17972 -0.0771 0.1818 -0.07965 C 0.18476 -0.07918 0.1851 -0.07965 0.18684 -0.07687 C 0.18892 -0.0683 0.1917 -0.06043 0.19899 -0.05765 C 0.19986 -0.05348 0.20056 -0.04978 0.20056 -0.04515 " pathEditMode="relative" ptsTypes="fffffff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7162800" cy="685800"/>
          </a:xfrm>
        </p:spPr>
        <p:txBody>
          <a:bodyPr/>
          <a:lstStyle/>
          <a:p>
            <a:r>
              <a:rPr lang="en-US" dirty="0" smtClean="0"/>
              <a:t>ORKA </a:t>
            </a:r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i="1" dirty="0" smtClean="0">
                <a:latin typeface="Symbol" pitchFamily="18" charset="2"/>
                <a:sym typeface="Symbol"/>
              </a:rPr>
              <a:t></a:t>
            </a:r>
            <a:r>
              <a:rPr lang="en-US" i="1" dirty="0" smtClean="0">
                <a:latin typeface="Symbol" pitchFamily="18" charset="2"/>
              </a:rPr>
              <a:t>p</a:t>
            </a:r>
            <a:r>
              <a:rPr lang="en-US" baseline="30000" dirty="0" smtClean="0">
                <a:latin typeface="Symbol" pitchFamily="18" charset="2"/>
              </a:rPr>
              <a:t> 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i="1" dirty="0" err="1" smtClean="0">
                <a:latin typeface="Symbol" pitchFamily="18" charset="2"/>
              </a:rPr>
              <a:t>nn</a:t>
            </a:r>
            <a:r>
              <a:rPr lang="en-US" i="1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+mn-lt"/>
              </a:rPr>
              <a:t>experiment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" y="894080"/>
            <a:ext cx="3352800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Unique opportunity to collect 1000 event sample</a:t>
            </a:r>
          </a:p>
          <a:p>
            <a:endParaRPr lang="en-US" dirty="0" smtClean="0"/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generation experiment</a:t>
            </a:r>
          </a:p>
          <a:p>
            <a:endParaRPr lang="en-US" dirty="0" smtClean="0"/>
          </a:p>
          <a:p>
            <a:r>
              <a:rPr lang="en-US" dirty="0" smtClean="0"/>
              <a:t>Reuses </a:t>
            </a:r>
            <a:r>
              <a:rPr lang="en-US" dirty="0" err="1" smtClean="0"/>
              <a:t>Tevatron</a:t>
            </a:r>
            <a:r>
              <a:rPr lang="en-US" dirty="0" smtClean="0"/>
              <a:t> main ring magnets, CDF solenoid, and CDF infrastructure</a:t>
            </a:r>
          </a:p>
          <a:p>
            <a:endParaRPr lang="en-US" dirty="0" smtClean="0"/>
          </a:p>
          <a:p>
            <a:r>
              <a:rPr lang="en-US" dirty="0" smtClean="0"/>
              <a:t>Would be a day 1 experiment for Stage 1 Project X</a:t>
            </a:r>
          </a:p>
          <a:p>
            <a:endParaRPr lang="en-US" dirty="0" smtClean="0"/>
          </a:p>
          <a:p>
            <a:r>
              <a:rPr lang="en-US" dirty="0" smtClean="0"/>
              <a:t>Part of a greater Kaon program centered in CDF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14400" y="5692914"/>
            <a:ext cx="7315200" cy="707886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ORKA is a long term investment with returns up to and well beyond the start of the LBNE era.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476" y="76200"/>
            <a:ext cx="1311522" cy="12649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2590800" y="228600"/>
            <a:ext cx="228600" cy="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4920" y="2367280"/>
            <a:ext cx="5339080" cy="310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0" y="127000"/>
            <a:ext cx="2438400" cy="203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959600" y="508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  <a:cs typeface="Symbol" charset="2"/>
              </a:rPr>
              <a:t>ORKA</a:t>
            </a:r>
            <a:endParaRPr lang="en-US" sz="180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6600" y="355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FF"/>
                </a:solidFill>
                <a:latin typeface="+mn-lt"/>
                <a:cs typeface="Symbol" charset="2"/>
              </a:rPr>
              <a:t>CDF</a:t>
            </a:r>
            <a:endParaRPr lang="en-US" sz="1800" dirty="0" smtClean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6807200" y="889000"/>
            <a:ext cx="457200" cy="381000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622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Challenges for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proposed an exciting physics program this decade based on leveraging the capabilities of the existing accelerator complex. This involves:</a:t>
            </a:r>
          </a:p>
          <a:p>
            <a:pPr lvl="1"/>
            <a:r>
              <a:rPr lang="en-US" dirty="0" smtClean="0"/>
              <a:t>~Doubling total proton output (largely original) 8 </a:t>
            </a:r>
            <a:r>
              <a:rPr lang="en-US" dirty="0" err="1" smtClean="0"/>
              <a:t>GeV</a:t>
            </a:r>
            <a:r>
              <a:rPr lang="en-US" dirty="0" smtClean="0"/>
              <a:t> Proton Source to supply protons to the masses</a:t>
            </a:r>
          </a:p>
          <a:p>
            <a:pPr marL="530225" lvl="2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Proton Improvement Plan (PIP)</a:t>
            </a:r>
          </a:p>
          <a:p>
            <a:pPr lvl="1"/>
            <a:r>
              <a:rPr lang="en-US" dirty="0" smtClean="0"/>
              <a:t>Modifying Main Injector loading scheme to increase 120 </a:t>
            </a:r>
            <a:r>
              <a:rPr lang="en-US" dirty="0" err="1" smtClean="0"/>
              <a:t>GeV</a:t>
            </a:r>
            <a:r>
              <a:rPr lang="en-US" dirty="0" smtClean="0"/>
              <a:t> beam power from 300 kW to 700 kW for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and early LBNL</a:t>
            </a:r>
          </a:p>
          <a:p>
            <a:pPr marL="530225" lvl="2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Accelerator and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NuMI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Upgrade (ANU)</a:t>
            </a:r>
          </a:p>
          <a:p>
            <a:pPr lvl="1"/>
            <a:r>
              <a:rPr lang="en-US" dirty="0" smtClean="0">
                <a:ea typeface="Wingdings"/>
                <a:cs typeface="Wingdings"/>
                <a:sym typeface="Wingdings"/>
              </a:rPr>
              <a:t>Clever schemes to deliver beam structure required by various experiments</a:t>
            </a:r>
          </a:p>
          <a:p>
            <a:pPr marL="530225" lvl="2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Re-tasking hardware formerly used for anti-production and accumulation.</a:t>
            </a:r>
            <a:endParaRPr lang="en-US" dirty="0">
              <a:ea typeface="Wingdings"/>
              <a:cs typeface="Wingdings"/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53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42875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The Fermilab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39" y="744070"/>
            <a:ext cx="7594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Freeform 4"/>
          <p:cNvSpPr>
            <a:spLocks/>
          </p:cNvSpPr>
          <p:nvPr/>
        </p:nvSpPr>
        <p:spPr bwMode="auto">
          <a:xfrm>
            <a:off x="3993014" y="1369310"/>
            <a:ext cx="338138" cy="1203325"/>
          </a:xfrm>
          <a:custGeom>
            <a:avLst/>
            <a:gdLst>
              <a:gd name="T0" fmla="*/ 2147483647 w 117"/>
              <a:gd name="T1" fmla="*/ 2147483647 h 494"/>
              <a:gd name="T2" fmla="*/ 2147483647 w 117"/>
              <a:gd name="T3" fmla="*/ 2147483647 h 494"/>
              <a:gd name="T4" fmla="*/ 2147483647 w 117"/>
              <a:gd name="T5" fmla="*/ 2147483647 h 494"/>
              <a:gd name="T6" fmla="*/ 2147483647 w 117"/>
              <a:gd name="T7" fmla="*/ 2147483647 h 494"/>
              <a:gd name="T8" fmla="*/ 2147483647 w 117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494"/>
              <a:gd name="T17" fmla="*/ 117 w 117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494">
                <a:moveTo>
                  <a:pt x="60" y="494"/>
                </a:moveTo>
                <a:cubicBezTo>
                  <a:pt x="41" y="465"/>
                  <a:pt x="23" y="436"/>
                  <a:pt x="15" y="387"/>
                </a:cubicBezTo>
                <a:cubicBezTo>
                  <a:pt x="7" y="338"/>
                  <a:pt x="0" y="254"/>
                  <a:pt x="9" y="199"/>
                </a:cubicBezTo>
                <a:cubicBezTo>
                  <a:pt x="18" y="144"/>
                  <a:pt x="53" y="89"/>
                  <a:pt x="71" y="56"/>
                </a:cubicBezTo>
                <a:cubicBezTo>
                  <a:pt x="89" y="23"/>
                  <a:pt x="103" y="11"/>
                  <a:pt x="117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374014" y="1445510"/>
            <a:ext cx="266700" cy="23907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-3300000">
            <a:off x="3295308" y="1363754"/>
            <a:ext cx="154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Arial Unicode MS" pitchFamily="34" charset="-128"/>
              </a:rPr>
              <a:t>MiniBooNE/BNB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-4854802">
            <a:off x="4035877" y="1651885"/>
            <a:ext cx="841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NUMI</a:t>
            </a:r>
          </a:p>
        </p:txBody>
      </p:sp>
      <p:sp>
        <p:nvSpPr>
          <p:cNvPr id="4096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4096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75753-7295-4747-90BA-E4DFA853C60F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70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sp>
        <p:nvSpPr>
          <p:cNvPr id="11" name="Freeform 10"/>
          <p:cNvSpPr/>
          <p:nvPr/>
        </p:nvSpPr>
        <p:spPr>
          <a:xfrm>
            <a:off x="882567" y="1633730"/>
            <a:ext cx="7564510" cy="4690456"/>
          </a:xfrm>
          <a:custGeom>
            <a:avLst/>
            <a:gdLst>
              <a:gd name="connsiteX0" fmla="*/ 425356 w 7970293"/>
              <a:gd name="connsiteY0" fmla="*/ 2454323 h 4945039"/>
              <a:gd name="connsiteX1" fmla="*/ 1380699 w 7970293"/>
              <a:gd name="connsiteY1" fmla="*/ 529988 h 4945039"/>
              <a:gd name="connsiteX2" fmla="*/ 2745475 w 7970293"/>
              <a:gd name="connsiteY2" fmla="*/ 257033 h 4945039"/>
              <a:gd name="connsiteX3" fmla="*/ 4042012 w 7970293"/>
              <a:gd name="connsiteY3" fmla="*/ 830239 h 4945039"/>
              <a:gd name="connsiteX4" fmla="*/ 4669809 w 7970293"/>
              <a:gd name="connsiteY4" fmla="*/ 475397 h 4945039"/>
              <a:gd name="connsiteX5" fmla="*/ 6321189 w 7970293"/>
              <a:gd name="connsiteY5" fmla="*/ 38669 h 4945039"/>
              <a:gd name="connsiteX6" fmla="*/ 7522191 w 7970293"/>
              <a:gd name="connsiteY6" fmla="*/ 243385 h 4945039"/>
              <a:gd name="connsiteX7" fmla="*/ 7399362 w 7970293"/>
              <a:gd name="connsiteY7" fmla="*/ 1021308 h 4945039"/>
              <a:gd name="connsiteX8" fmla="*/ 4096603 w 7970293"/>
              <a:gd name="connsiteY8" fmla="*/ 1963003 h 4945039"/>
              <a:gd name="connsiteX9" fmla="*/ 2827362 w 7970293"/>
              <a:gd name="connsiteY9" fmla="*/ 4597021 h 4945039"/>
              <a:gd name="connsiteX10" fmla="*/ 398060 w 7970293"/>
              <a:gd name="connsiteY10" fmla="*/ 4051111 h 4945039"/>
              <a:gd name="connsiteX11" fmla="*/ 425356 w 7970293"/>
              <a:gd name="connsiteY11" fmla="*/ 2454323 h 4945039"/>
              <a:gd name="connsiteX0" fmla="*/ 400335 w 7945272"/>
              <a:gd name="connsiteY0" fmla="*/ 2454323 h 4699379"/>
              <a:gd name="connsiteX1" fmla="*/ 1355678 w 7945272"/>
              <a:gd name="connsiteY1" fmla="*/ 529988 h 4699379"/>
              <a:gd name="connsiteX2" fmla="*/ 2720454 w 7945272"/>
              <a:gd name="connsiteY2" fmla="*/ 257033 h 4699379"/>
              <a:gd name="connsiteX3" fmla="*/ 4016991 w 7945272"/>
              <a:gd name="connsiteY3" fmla="*/ 830239 h 4699379"/>
              <a:gd name="connsiteX4" fmla="*/ 4644788 w 7945272"/>
              <a:gd name="connsiteY4" fmla="*/ 475397 h 4699379"/>
              <a:gd name="connsiteX5" fmla="*/ 6296168 w 7945272"/>
              <a:gd name="connsiteY5" fmla="*/ 38669 h 4699379"/>
              <a:gd name="connsiteX6" fmla="*/ 7497170 w 7945272"/>
              <a:gd name="connsiteY6" fmla="*/ 243385 h 4699379"/>
              <a:gd name="connsiteX7" fmla="*/ 7374341 w 7945272"/>
              <a:gd name="connsiteY7" fmla="*/ 1021308 h 4699379"/>
              <a:gd name="connsiteX8" fmla="*/ 4071582 w 7945272"/>
              <a:gd name="connsiteY8" fmla="*/ 1963003 h 4699379"/>
              <a:gd name="connsiteX9" fmla="*/ 2638568 w 7945272"/>
              <a:gd name="connsiteY9" fmla="*/ 4351361 h 4699379"/>
              <a:gd name="connsiteX10" fmla="*/ 373039 w 7945272"/>
              <a:gd name="connsiteY10" fmla="*/ 4051111 h 4699379"/>
              <a:gd name="connsiteX11" fmla="*/ 400335 w 7945272"/>
              <a:gd name="connsiteY11" fmla="*/ 2454323 h 4699379"/>
              <a:gd name="connsiteX0" fmla="*/ 400335 w 7940723"/>
              <a:gd name="connsiteY0" fmla="*/ 2454323 h 4692555"/>
              <a:gd name="connsiteX1" fmla="*/ 1355678 w 7940723"/>
              <a:gd name="connsiteY1" fmla="*/ 529988 h 4692555"/>
              <a:gd name="connsiteX2" fmla="*/ 2720454 w 7940723"/>
              <a:gd name="connsiteY2" fmla="*/ 257033 h 4692555"/>
              <a:gd name="connsiteX3" fmla="*/ 4016991 w 7940723"/>
              <a:gd name="connsiteY3" fmla="*/ 830239 h 4692555"/>
              <a:gd name="connsiteX4" fmla="*/ 4644788 w 7940723"/>
              <a:gd name="connsiteY4" fmla="*/ 475397 h 4692555"/>
              <a:gd name="connsiteX5" fmla="*/ 6296168 w 7940723"/>
              <a:gd name="connsiteY5" fmla="*/ 38669 h 4692555"/>
              <a:gd name="connsiteX6" fmla="*/ 7497170 w 7940723"/>
              <a:gd name="connsiteY6" fmla="*/ 243385 h 4692555"/>
              <a:gd name="connsiteX7" fmla="*/ 7374341 w 7940723"/>
              <a:gd name="connsiteY7" fmla="*/ 1021308 h 4692555"/>
              <a:gd name="connsiteX8" fmla="*/ 4098878 w 7940723"/>
              <a:gd name="connsiteY8" fmla="*/ 2003946 h 4692555"/>
              <a:gd name="connsiteX9" fmla="*/ 2638568 w 7940723"/>
              <a:gd name="connsiteY9" fmla="*/ 4351361 h 4692555"/>
              <a:gd name="connsiteX10" fmla="*/ 373039 w 7940723"/>
              <a:gd name="connsiteY10" fmla="*/ 4051111 h 4692555"/>
              <a:gd name="connsiteX11" fmla="*/ 400335 w 7940723"/>
              <a:gd name="connsiteY11" fmla="*/ 2454323 h 4692555"/>
              <a:gd name="connsiteX0" fmla="*/ 359391 w 7899779"/>
              <a:gd name="connsiteY0" fmla="*/ 2454323 h 4665260"/>
              <a:gd name="connsiteX1" fmla="*/ 1314734 w 7899779"/>
              <a:gd name="connsiteY1" fmla="*/ 529988 h 4665260"/>
              <a:gd name="connsiteX2" fmla="*/ 2679510 w 7899779"/>
              <a:gd name="connsiteY2" fmla="*/ 257033 h 4665260"/>
              <a:gd name="connsiteX3" fmla="*/ 3976047 w 7899779"/>
              <a:gd name="connsiteY3" fmla="*/ 830239 h 4665260"/>
              <a:gd name="connsiteX4" fmla="*/ 4603844 w 7899779"/>
              <a:gd name="connsiteY4" fmla="*/ 475397 h 4665260"/>
              <a:gd name="connsiteX5" fmla="*/ 6255224 w 7899779"/>
              <a:gd name="connsiteY5" fmla="*/ 38669 h 4665260"/>
              <a:gd name="connsiteX6" fmla="*/ 7456226 w 7899779"/>
              <a:gd name="connsiteY6" fmla="*/ 243385 h 4665260"/>
              <a:gd name="connsiteX7" fmla="*/ 7333397 w 7899779"/>
              <a:gd name="connsiteY7" fmla="*/ 1021308 h 4665260"/>
              <a:gd name="connsiteX8" fmla="*/ 4057934 w 7899779"/>
              <a:gd name="connsiteY8" fmla="*/ 2003946 h 4665260"/>
              <a:gd name="connsiteX9" fmla="*/ 2597624 w 7899779"/>
              <a:gd name="connsiteY9" fmla="*/ 4351361 h 4665260"/>
              <a:gd name="connsiteX10" fmla="*/ 373039 w 7899779"/>
              <a:gd name="connsiteY10" fmla="*/ 3887338 h 4665260"/>
              <a:gd name="connsiteX11" fmla="*/ 359391 w 7899779"/>
              <a:gd name="connsiteY11" fmla="*/ 2454323 h 4665260"/>
              <a:gd name="connsiteX0" fmla="*/ 197845 w 7528590"/>
              <a:gd name="connsiteY0" fmla="*/ 2429735 h 4431520"/>
              <a:gd name="connsiteX1" fmla="*/ 1153188 w 7528590"/>
              <a:gd name="connsiteY1" fmla="*/ 505400 h 4431520"/>
              <a:gd name="connsiteX2" fmla="*/ 2517964 w 7528590"/>
              <a:gd name="connsiteY2" fmla="*/ 232445 h 4431520"/>
              <a:gd name="connsiteX3" fmla="*/ 3814501 w 7528590"/>
              <a:gd name="connsiteY3" fmla="*/ 805651 h 4431520"/>
              <a:gd name="connsiteX4" fmla="*/ 4442298 w 7528590"/>
              <a:gd name="connsiteY4" fmla="*/ 450809 h 4431520"/>
              <a:gd name="connsiteX5" fmla="*/ 6093678 w 7528590"/>
              <a:gd name="connsiteY5" fmla="*/ 14081 h 4431520"/>
              <a:gd name="connsiteX6" fmla="*/ 7294680 w 7528590"/>
              <a:gd name="connsiteY6" fmla="*/ 218797 h 4431520"/>
              <a:gd name="connsiteX7" fmla="*/ 7192671 w 7528590"/>
              <a:gd name="connsiteY7" fmla="*/ 1279259 h 4431520"/>
              <a:gd name="connsiteX8" fmla="*/ 3896388 w 7528590"/>
              <a:gd name="connsiteY8" fmla="*/ 1979358 h 4431520"/>
              <a:gd name="connsiteX9" fmla="*/ 2436078 w 7528590"/>
              <a:gd name="connsiteY9" fmla="*/ 4326773 h 4431520"/>
              <a:gd name="connsiteX10" fmla="*/ 211493 w 7528590"/>
              <a:gd name="connsiteY10" fmla="*/ 3862750 h 4431520"/>
              <a:gd name="connsiteX11" fmla="*/ 197845 w 7528590"/>
              <a:gd name="connsiteY11" fmla="*/ 2429735 h 4431520"/>
              <a:gd name="connsiteX0" fmla="*/ 197845 w 7527450"/>
              <a:gd name="connsiteY0" fmla="*/ 2387393 h 4389179"/>
              <a:gd name="connsiteX1" fmla="*/ 1153188 w 7527450"/>
              <a:gd name="connsiteY1" fmla="*/ 463058 h 4389179"/>
              <a:gd name="connsiteX2" fmla="*/ 2517964 w 7527450"/>
              <a:gd name="connsiteY2" fmla="*/ 190103 h 4389179"/>
              <a:gd name="connsiteX3" fmla="*/ 3814501 w 7527450"/>
              <a:gd name="connsiteY3" fmla="*/ 763309 h 4389179"/>
              <a:gd name="connsiteX4" fmla="*/ 4442298 w 7527450"/>
              <a:gd name="connsiteY4" fmla="*/ 408467 h 4389179"/>
              <a:gd name="connsiteX5" fmla="*/ 6114498 w 7527450"/>
              <a:gd name="connsiteY5" fmla="*/ 22192 h 4389179"/>
              <a:gd name="connsiteX6" fmla="*/ 7294680 w 7527450"/>
              <a:gd name="connsiteY6" fmla="*/ 176455 h 4389179"/>
              <a:gd name="connsiteX7" fmla="*/ 7192671 w 7527450"/>
              <a:gd name="connsiteY7" fmla="*/ 1236917 h 4389179"/>
              <a:gd name="connsiteX8" fmla="*/ 3896388 w 7527450"/>
              <a:gd name="connsiteY8" fmla="*/ 1937016 h 4389179"/>
              <a:gd name="connsiteX9" fmla="*/ 2436078 w 7527450"/>
              <a:gd name="connsiteY9" fmla="*/ 4284431 h 4389179"/>
              <a:gd name="connsiteX10" fmla="*/ 211493 w 7527450"/>
              <a:gd name="connsiteY10" fmla="*/ 3820408 h 4389179"/>
              <a:gd name="connsiteX11" fmla="*/ 197845 w 7527450"/>
              <a:gd name="connsiteY11" fmla="*/ 2387393 h 4389179"/>
              <a:gd name="connsiteX0" fmla="*/ 197845 w 7527450"/>
              <a:gd name="connsiteY0" fmla="*/ 2391129 h 4392915"/>
              <a:gd name="connsiteX1" fmla="*/ 1153188 w 7527450"/>
              <a:gd name="connsiteY1" fmla="*/ 466794 h 4392915"/>
              <a:gd name="connsiteX2" fmla="*/ 2517964 w 7527450"/>
              <a:gd name="connsiteY2" fmla="*/ 193839 h 4392915"/>
              <a:gd name="connsiteX3" fmla="*/ 3814501 w 7527450"/>
              <a:gd name="connsiteY3" fmla="*/ 767045 h 4392915"/>
              <a:gd name="connsiteX4" fmla="*/ 4494349 w 7527450"/>
              <a:gd name="connsiteY4" fmla="*/ 462656 h 4392915"/>
              <a:gd name="connsiteX5" fmla="*/ 6114498 w 7527450"/>
              <a:gd name="connsiteY5" fmla="*/ 25928 h 4392915"/>
              <a:gd name="connsiteX6" fmla="*/ 7294680 w 7527450"/>
              <a:gd name="connsiteY6" fmla="*/ 180191 h 4392915"/>
              <a:gd name="connsiteX7" fmla="*/ 7192671 w 7527450"/>
              <a:gd name="connsiteY7" fmla="*/ 1240653 h 4392915"/>
              <a:gd name="connsiteX8" fmla="*/ 3896388 w 7527450"/>
              <a:gd name="connsiteY8" fmla="*/ 1940752 h 4392915"/>
              <a:gd name="connsiteX9" fmla="*/ 2436078 w 7527450"/>
              <a:gd name="connsiteY9" fmla="*/ 4288167 h 4392915"/>
              <a:gd name="connsiteX10" fmla="*/ 211493 w 7527450"/>
              <a:gd name="connsiteY10" fmla="*/ 3824144 h 4392915"/>
              <a:gd name="connsiteX11" fmla="*/ 197845 w 7527450"/>
              <a:gd name="connsiteY11" fmla="*/ 2391129 h 4392915"/>
              <a:gd name="connsiteX0" fmla="*/ 197845 w 7489650"/>
              <a:gd name="connsiteY0" fmla="*/ 2391129 h 4392915"/>
              <a:gd name="connsiteX1" fmla="*/ 1153188 w 7489650"/>
              <a:gd name="connsiteY1" fmla="*/ 466794 h 4392915"/>
              <a:gd name="connsiteX2" fmla="*/ 2517964 w 7489650"/>
              <a:gd name="connsiteY2" fmla="*/ 193839 h 4392915"/>
              <a:gd name="connsiteX3" fmla="*/ 3814501 w 7489650"/>
              <a:gd name="connsiteY3" fmla="*/ 767045 h 4392915"/>
              <a:gd name="connsiteX4" fmla="*/ 4494349 w 7489650"/>
              <a:gd name="connsiteY4" fmla="*/ 462656 h 4392915"/>
              <a:gd name="connsiteX5" fmla="*/ 6114498 w 7489650"/>
              <a:gd name="connsiteY5" fmla="*/ 25928 h 4392915"/>
              <a:gd name="connsiteX6" fmla="*/ 7294680 w 7489650"/>
              <a:gd name="connsiteY6" fmla="*/ 180191 h 4392915"/>
              <a:gd name="connsiteX7" fmla="*/ 7192671 w 7489650"/>
              <a:gd name="connsiteY7" fmla="*/ 1240653 h 4392915"/>
              <a:gd name="connsiteX8" fmla="*/ 4455246 w 7489650"/>
              <a:gd name="connsiteY8" fmla="*/ 2416141 h 4392915"/>
              <a:gd name="connsiteX9" fmla="*/ 2436078 w 7489650"/>
              <a:gd name="connsiteY9" fmla="*/ 4288167 h 4392915"/>
              <a:gd name="connsiteX10" fmla="*/ 211493 w 7489650"/>
              <a:gd name="connsiteY10" fmla="*/ 3824144 h 4392915"/>
              <a:gd name="connsiteX11" fmla="*/ 197845 w 7489650"/>
              <a:gd name="connsiteY11" fmla="*/ 2391129 h 4392915"/>
              <a:gd name="connsiteX0" fmla="*/ 254912 w 7546717"/>
              <a:gd name="connsiteY0" fmla="*/ 2391129 h 4560566"/>
              <a:gd name="connsiteX1" fmla="*/ 1210255 w 7546717"/>
              <a:gd name="connsiteY1" fmla="*/ 466794 h 4560566"/>
              <a:gd name="connsiteX2" fmla="*/ 2575031 w 7546717"/>
              <a:gd name="connsiteY2" fmla="*/ 193839 h 4560566"/>
              <a:gd name="connsiteX3" fmla="*/ 3871568 w 7546717"/>
              <a:gd name="connsiteY3" fmla="*/ 767045 h 4560566"/>
              <a:gd name="connsiteX4" fmla="*/ 4551416 w 7546717"/>
              <a:gd name="connsiteY4" fmla="*/ 462656 h 4560566"/>
              <a:gd name="connsiteX5" fmla="*/ 6171565 w 7546717"/>
              <a:gd name="connsiteY5" fmla="*/ 25928 h 4560566"/>
              <a:gd name="connsiteX6" fmla="*/ 7351747 w 7546717"/>
              <a:gd name="connsiteY6" fmla="*/ 180191 h 4560566"/>
              <a:gd name="connsiteX7" fmla="*/ 7249738 w 7546717"/>
              <a:gd name="connsiteY7" fmla="*/ 1240653 h 4560566"/>
              <a:gd name="connsiteX8" fmla="*/ 4512313 w 7546717"/>
              <a:gd name="connsiteY8" fmla="*/ 2416141 h 4560566"/>
              <a:gd name="connsiteX9" fmla="*/ 3290035 w 7546717"/>
              <a:gd name="connsiteY9" fmla="*/ 4474189 h 4560566"/>
              <a:gd name="connsiteX10" fmla="*/ 268560 w 7546717"/>
              <a:gd name="connsiteY10" fmla="*/ 3824144 h 4560566"/>
              <a:gd name="connsiteX11" fmla="*/ 254912 w 7546717"/>
              <a:gd name="connsiteY11" fmla="*/ 2391129 h 4560566"/>
              <a:gd name="connsiteX0" fmla="*/ 254912 w 7519786"/>
              <a:gd name="connsiteY0" fmla="*/ 2391129 h 4560566"/>
              <a:gd name="connsiteX1" fmla="*/ 1210255 w 7519786"/>
              <a:gd name="connsiteY1" fmla="*/ 466794 h 4560566"/>
              <a:gd name="connsiteX2" fmla="*/ 2575031 w 7519786"/>
              <a:gd name="connsiteY2" fmla="*/ 193839 h 4560566"/>
              <a:gd name="connsiteX3" fmla="*/ 3871568 w 7519786"/>
              <a:gd name="connsiteY3" fmla="*/ 767045 h 4560566"/>
              <a:gd name="connsiteX4" fmla="*/ 4551416 w 7519786"/>
              <a:gd name="connsiteY4" fmla="*/ 462656 h 4560566"/>
              <a:gd name="connsiteX5" fmla="*/ 6171565 w 7519786"/>
              <a:gd name="connsiteY5" fmla="*/ 25928 h 4560566"/>
              <a:gd name="connsiteX6" fmla="*/ 7351747 w 7519786"/>
              <a:gd name="connsiteY6" fmla="*/ 180191 h 4560566"/>
              <a:gd name="connsiteX7" fmla="*/ 7249738 w 7519786"/>
              <a:gd name="connsiteY7" fmla="*/ 1240653 h 4560566"/>
              <a:gd name="connsiteX8" fmla="*/ 4926282 w 7519786"/>
              <a:gd name="connsiteY8" fmla="*/ 2819189 h 4560566"/>
              <a:gd name="connsiteX9" fmla="*/ 3290035 w 7519786"/>
              <a:gd name="connsiteY9" fmla="*/ 4474189 h 4560566"/>
              <a:gd name="connsiteX10" fmla="*/ 268560 w 7519786"/>
              <a:gd name="connsiteY10" fmla="*/ 3824144 h 4560566"/>
              <a:gd name="connsiteX11" fmla="*/ 254912 w 7519786"/>
              <a:gd name="connsiteY11" fmla="*/ 2391129 h 4560566"/>
              <a:gd name="connsiteX0" fmla="*/ 258653 w 7523527"/>
              <a:gd name="connsiteY0" fmla="*/ 2391129 h 4656177"/>
              <a:gd name="connsiteX1" fmla="*/ 1213996 w 7523527"/>
              <a:gd name="connsiteY1" fmla="*/ 466794 h 4656177"/>
              <a:gd name="connsiteX2" fmla="*/ 2578772 w 7523527"/>
              <a:gd name="connsiteY2" fmla="*/ 193839 h 4656177"/>
              <a:gd name="connsiteX3" fmla="*/ 3875309 w 7523527"/>
              <a:gd name="connsiteY3" fmla="*/ 767045 h 4656177"/>
              <a:gd name="connsiteX4" fmla="*/ 4555157 w 7523527"/>
              <a:gd name="connsiteY4" fmla="*/ 462656 h 4656177"/>
              <a:gd name="connsiteX5" fmla="*/ 6175306 w 7523527"/>
              <a:gd name="connsiteY5" fmla="*/ 25928 h 4656177"/>
              <a:gd name="connsiteX6" fmla="*/ 7355488 w 7523527"/>
              <a:gd name="connsiteY6" fmla="*/ 180191 h 4656177"/>
              <a:gd name="connsiteX7" fmla="*/ 7253479 w 7523527"/>
              <a:gd name="connsiteY7" fmla="*/ 1240653 h 4656177"/>
              <a:gd name="connsiteX8" fmla="*/ 4930023 w 7523527"/>
              <a:gd name="connsiteY8" fmla="*/ 2819189 h 4656177"/>
              <a:gd name="connsiteX9" fmla="*/ 3345523 w 7523527"/>
              <a:gd name="connsiteY9" fmla="*/ 4577534 h 4656177"/>
              <a:gd name="connsiteX10" fmla="*/ 272301 w 7523527"/>
              <a:gd name="connsiteY10" fmla="*/ 3824144 h 4656177"/>
              <a:gd name="connsiteX11" fmla="*/ 258653 w 7523527"/>
              <a:gd name="connsiteY11" fmla="*/ 2391129 h 4656177"/>
              <a:gd name="connsiteX0" fmla="*/ 258653 w 7520249"/>
              <a:gd name="connsiteY0" fmla="*/ 2391129 h 4656177"/>
              <a:gd name="connsiteX1" fmla="*/ 1213996 w 7520249"/>
              <a:gd name="connsiteY1" fmla="*/ 466794 h 4656177"/>
              <a:gd name="connsiteX2" fmla="*/ 2578772 w 7520249"/>
              <a:gd name="connsiteY2" fmla="*/ 193839 h 4656177"/>
              <a:gd name="connsiteX3" fmla="*/ 3875309 w 7520249"/>
              <a:gd name="connsiteY3" fmla="*/ 767045 h 4656177"/>
              <a:gd name="connsiteX4" fmla="*/ 4555157 w 7520249"/>
              <a:gd name="connsiteY4" fmla="*/ 462656 h 4656177"/>
              <a:gd name="connsiteX5" fmla="*/ 6175306 w 7520249"/>
              <a:gd name="connsiteY5" fmla="*/ 25928 h 4656177"/>
              <a:gd name="connsiteX6" fmla="*/ 7355488 w 7520249"/>
              <a:gd name="connsiteY6" fmla="*/ 180191 h 4656177"/>
              <a:gd name="connsiteX7" fmla="*/ 7253479 w 7520249"/>
              <a:gd name="connsiteY7" fmla="*/ 1240653 h 4656177"/>
              <a:gd name="connsiteX8" fmla="*/ 4981770 w 7520249"/>
              <a:gd name="connsiteY8" fmla="*/ 2643501 h 4656177"/>
              <a:gd name="connsiteX9" fmla="*/ 3345523 w 7520249"/>
              <a:gd name="connsiteY9" fmla="*/ 4577534 h 4656177"/>
              <a:gd name="connsiteX10" fmla="*/ 272301 w 7520249"/>
              <a:gd name="connsiteY10" fmla="*/ 3824144 h 4656177"/>
              <a:gd name="connsiteX11" fmla="*/ 258653 w 7520249"/>
              <a:gd name="connsiteY11" fmla="*/ 2391129 h 465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20249" h="4656177">
                <a:moveTo>
                  <a:pt x="258653" y="2391129"/>
                </a:moveTo>
                <a:cubicBezTo>
                  <a:pt x="415602" y="1831571"/>
                  <a:pt x="827310" y="833009"/>
                  <a:pt x="1213996" y="466794"/>
                </a:cubicBezTo>
                <a:cubicBezTo>
                  <a:pt x="1600682" y="100579"/>
                  <a:pt x="2135220" y="143797"/>
                  <a:pt x="2578772" y="193839"/>
                </a:cubicBezTo>
                <a:cubicBezTo>
                  <a:pt x="3022324" y="243881"/>
                  <a:pt x="3545912" y="722242"/>
                  <a:pt x="3875309" y="767045"/>
                </a:cubicBezTo>
                <a:cubicBezTo>
                  <a:pt x="4204706" y="811848"/>
                  <a:pt x="4171824" y="586175"/>
                  <a:pt x="4555157" y="462656"/>
                </a:cubicBezTo>
                <a:cubicBezTo>
                  <a:pt x="4938490" y="339137"/>
                  <a:pt x="5708584" y="73006"/>
                  <a:pt x="6175306" y="25928"/>
                </a:cubicBezTo>
                <a:cubicBezTo>
                  <a:pt x="6642028" y="-21150"/>
                  <a:pt x="7175793" y="-22263"/>
                  <a:pt x="7355488" y="180191"/>
                </a:cubicBezTo>
                <a:cubicBezTo>
                  <a:pt x="7535183" y="382645"/>
                  <a:pt x="7649099" y="830101"/>
                  <a:pt x="7253479" y="1240653"/>
                </a:cubicBezTo>
                <a:cubicBezTo>
                  <a:pt x="6857859" y="1651205"/>
                  <a:pt x="5633096" y="2087354"/>
                  <a:pt x="4981770" y="2643501"/>
                </a:cubicBezTo>
                <a:cubicBezTo>
                  <a:pt x="4330444" y="3199648"/>
                  <a:pt x="3959672" y="4263635"/>
                  <a:pt x="3345523" y="4577534"/>
                </a:cubicBezTo>
                <a:cubicBezTo>
                  <a:pt x="2731374" y="4891433"/>
                  <a:pt x="786779" y="4188545"/>
                  <a:pt x="272301" y="3824144"/>
                </a:cubicBezTo>
                <a:cubicBezTo>
                  <a:pt x="-242177" y="3459743"/>
                  <a:pt x="101704" y="2950687"/>
                  <a:pt x="258653" y="2391129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752717">
            <a:off x="354843" y="1337481"/>
            <a:ext cx="337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CC33"/>
                </a:solidFill>
              </a:rPr>
              <a:t>We will use all of this</a:t>
            </a:r>
            <a:endParaRPr lang="en-US" sz="2400" b="1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5128" y="141152"/>
            <a:ext cx="454394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Booster</a:t>
            </a: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525" y="1299709"/>
            <a:ext cx="3927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0075" y="1787525"/>
            <a:ext cx="8425996" cy="42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Accelerates </a:t>
            </a:r>
            <a:r>
              <a:rPr lang="en-US" dirty="0">
                <a:latin typeface="+mn-lt"/>
              </a:rPr>
              <a:t>the 400 MeV beam from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Linac</a:t>
            </a:r>
            <a:r>
              <a:rPr lang="en-US" dirty="0">
                <a:latin typeface="+mn-lt"/>
              </a:rPr>
              <a:t> to 8 </a:t>
            </a:r>
            <a:r>
              <a:rPr lang="en-US" dirty="0" err="1">
                <a:latin typeface="+mn-lt"/>
              </a:rPr>
              <a:t>GeV</a:t>
            </a:r>
            <a:endParaRPr lang="en-US" dirty="0"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Operates in a 15 Hz offset resonant circuit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Cannot make required beam structure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That’s why MECO wasn’t proposed there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Sets fundamental clock of accelerator </a:t>
            </a: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complex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 More </a:t>
            </a:r>
            <a:r>
              <a:rPr lang="en-US" dirty="0">
                <a:latin typeface="+mn-lt"/>
              </a:rPr>
              <a:t>or less original </a:t>
            </a:r>
            <a:r>
              <a:rPr lang="en-US" dirty="0" smtClean="0">
                <a:latin typeface="+mn-lt"/>
              </a:rPr>
              <a:t>equipment</a:t>
            </a:r>
          </a:p>
          <a:p>
            <a:pPr marL="571500" lvl="1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40+ years old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Supplying beam to neutrino program and Mu2e will require ~doubling output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Hardware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RF system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Radiation limits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+mn-lt"/>
                <a:sym typeface="Wingdings"/>
              </a:rPr>
              <a:t> </a:t>
            </a:r>
            <a:r>
              <a:rPr lang="en-US" dirty="0" smtClean="0">
                <a:latin typeface="+mn-lt"/>
                <a:sym typeface="Wingdings"/>
              </a:rPr>
              <a:t>Improve acceleration efficiency</a:t>
            </a:r>
            <a:endParaRPr lang="en-US" dirty="0">
              <a:latin typeface="+mn-lt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4353" y="2787197"/>
            <a:ext cx="3533287" cy="584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430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FC269-A968-410D-8E7D-3BE078982CEB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8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500" y="6128094"/>
            <a:ext cx="57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“Proton Improvement Plan” (whole separate talk)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Talk: Intensity Frontier at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Motivation</a:t>
            </a:r>
          </a:p>
          <a:p>
            <a:r>
              <a:rPr lang="en-US" dirty="0" smtClean="0"/>
              <a:t>Near Term Intensity Frontier Program</a:t>
            </a:r>
          </a:p>
          <a:p>
            <a:pPr lvl="1"/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endParaRPr lang="en-US" dirty="0" smtClean="0"/>
          </a:p>
          <a:p>
            <a:pPr lvl="1"/>
            <a:r>
              <a:rPr lang="en-US" dirty="0" smtClean="0"/>
              <a:t>g-2</a:t>
            </a:r>
          </a:p>
          <a:p>
            <a:pPr lvl="1"/>
            <a:r>
              <a:rPr lang="en-US" dirty="0" smtClean="0"/>
              <a:t>Mu2e</a:t>
            </a:r>
          </a:p>
          <a:p>
            <a:pPr lvl="1"/>
            <a:r>
              <a:rPr lang="en-US" dirty="0" smtClean="0"/>
              <a:t>ORKA</a:t>
            </a:r>
          </a:p>
          <a:p>
            <a:pPr lvl="1"/>
            <a:r>
              <a:rPr lang="en-US" dirty="0" smtClean="0"/>
              <a:t>Required accelerator modifications</a:t>
            </a:r>
          </a:p>
          <a:p>
            <a:r>
              <a:rPr lang="en-US" dirty="0" smtClean="0"/>
              <a:t>The Intensity Frontier with Project X</a:t>
            </a:r>
          </a:p>
          <a:p>
            <a:pPr lvl="1"/>
            <a:r>
              <a:rPr lang="en-US" dirty="0" smtClean="0"/>
              <a:t>Physics program</a:t>
            </a:r>
          </a:p>
          <a:p>
            <a:pPr lvl="1"/>
            <a:r>
              <a:rPr lang="en-US" dirty="0" smtClean="0"/>
              <a:t>Staged approach</a:t>
            </a:r>
          </a:p>
          <a:p>
            <a:pPr lvl="1"/>
            <a:r>
              <a:rPr lang="en-US" dirty="0" smtClean="0"/>
              <a:t>R&amp;D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16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501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Main Injector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Accelerates protons (or </a:t>
            </a:r>
            <a:r>
              <a:rPr lang="en-US" sz="1600" dirty="0" err="1" smtClean="0">
                <a:latin typeface="+mn-lt"/>
              </a:rPr>
              <a:t>pBars</a:t>
            </a:r>
            <a:r>
              <a:rPr lang="en-US" sz="1600" dirty="0" smtClean="0">
                <a:latin typeface="+mn-lt"/>
              </a:rPr>
              <a:t>) from 8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 to 120 or 150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Can hold up to 12 Booster batches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endParaRPr lang="en-US" sz="1600" dirty="0">
              <a:latin typeface="+mn-lt"/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Recycler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Permanent magnet 8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 storage ring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During </a:t>
            </a:r>
            <a:r>
              <a:rPr lang="en-US" sz="1600" dirty="0" err="1" smtClean="0">
                <a:latin typeface="+mn-lt"/>
              </a:rPr>
              <a:t>Tevatron</a:t>
            </a:r>
            <a:r>
              <a:rPr lang="en-US" sz="1600" dirty="0" smtClean="0">
                <a:latin typeface="+mn-lt"/>
              </a:rPr>
              <a:t> program, used to store </a:t>
            </a:r>
            <a:r>
              <a:rPr lang="en-US" sz="1600" dirty="0" err="1" smtClean="0">
                <a:latin typeface="+mn-lt"/>
              </a:rPr>
              <a:t>pBars</a:t>
            </a:r>
            <a:endParaRPr lang="en-US" sz="1600" dirty="0" smtClean="0">
              <a:latin typeface="+mn-lt"/>
            </a:endParaRP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Currently being configured to pre-stack protons for loading into the Main Injector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In the future, it will be used to re-bunch protons for the g-2 and Mu2e experiments.</a:t>
            </a:r>
            <a:endParaRPr lang="en-US" sz="1600" dirty="0">
              <a:latin typeface="+mn-lt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063295" y="1238250"/>
            <a:ext cx="1303588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2896818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047693" y="2971856"/>
            <a:ext cx="916364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3970"/>
            <a:ext cx="2808753" cy="868168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  <a:gd name="connsiteX0" fmla="*/ 10591 w 10591"/>
              <a:gd name="connsiteY0" fmla="*/ 6895 h 9153"/>
              <a:gd name="connsiteX1" fmla="*/ 6861 w 10591"/>
              <a:gd name="connsiteY1" fmla="*/ 84 h 9153"/>
              <a:gd name="connsiteX2" fmla="*/ 0 w 10591"/>
              <a:gd name="connsiteY2" fmla="*/ 9153 h 9153"/>
              <a:gd name="connsiteX0" fmla="*/ 10000 w 10000"/>
              <a:gd name="connsiteY0" fmla="*/ 8436 h 10903"/>
              <a:gd name="connsiteX1" fmla="*/ 7852 w 10000"/>
              <a:gd name="connsiteY1" fmla="*/ 82 h 10903"/>
              <a:gd name="connsiteX2" fmla="*/ 0 w 10000"/>
              <a:gd name="connsiteY2" fmla="*/ 10903 h 1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903">
                <a:moveTo>
                  <a:pt x="10000" y="8436"/>
                </a:moveTo>
                <a:cubicBezTo>
                  <a:pt x="9512" y="7798"/>
                  <a:pt x="9425" y="-935"/>
                  <a:pt x="7852" y="82"/>
                </a:cubicBezTo>
                <a:cubicBezTo>
                  <a:pt x="6279" y="1098"/>
                  <a:pt x="1349" y="8829"/>
                  <a:pt x="0" y="10903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</p:spTree>
    <p:extLst>
      <p:ext uri="{BB962C8B-B14F-4D97-AF65-F5344CB8AC3E}">
        <p14:creationId xmlns:p14="http://schemas.microsoft.com/office/powerpoint/2010/main" val="28721784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79" y="0"/>
            <a:ext cx="7162800" cy="5264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NO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time line improvements</a:t>
            </a:r>
            <a:endParaRPr lang="en-US" dirty="0"/>
          </a:p>
        </p:txBody>
      </p:sp>
      <p:pic>
        <p:nvPicPr>
          <p:cNvPr id="47107" name="Picture 4" descr="minos_timel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28" b="24496"/>
          <a:stretch>
            <a:fillRect/>
          </a:stretch>
        </p:blipFill>
        <p:spPr bwMode="auto">
          <a:xfrm>
            <a:off x="4290161" y="751759"/>
            <a:ext cx="4724400" cy="20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nova_timeli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9" t="14828" r="7996" b="28329"/>
          <a:stretch>
            <a:fillRect/>
          </a:stretch>
        </p:blipFill>
        <p:spPr bwMode="auto">
          <a:xfrm>
            <a:off x="4290160" y="2961559"/>
            <a:ext cx="4719637" cy="22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795360" y="751759"/>
            <a:ext cx="122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300 kW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7795360" y="2961559"/>
            <a:ext cx="122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700 kW</a:t>
            </a:r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603070" y="1113500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Tevatron</a:t>
            </a:r>
            <a:r>
              <a:rPr lang="en-US" sz="2000" dirty="0" smtClean="0"/>
              <a:t> era: </a:t>
            </a:r>
            <a:r>
              <a:rPr lang="en-US" sz="2000" dirty="0"/>
              <a:t>must allow time at injection energy to load protons into Main Injector</a:t>
            </a:r>
          </a:p>
        </p:txBody>
      </p:sp>
      <p:sp>
        <p:nvSpPr>
          <p:cNvPr id="47112" name="TextBox 13"/>
          <p:cNvSpPr txBox="1">
            <a:spLocks noChangeArrowheads="1"/>
          </p:cNvSpPr>
          <p:nvPr/>
        </p:nvSpPr>
        <p:spPr bwMode="auto">
          <a:xfrm>
            <a:off x="556360" y="3494959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Upgrade: a new transfer line will allow us to “</a:t>
            </a:r>
            <a:r>
              <a:rPr lang="en-US" sz="2000" dirty="0" err="1"/>
              <a:t>prestack</a:t>
            </a:r>
            <a:r>
              <a:rPr lang="en-US" sz="2000" dirty="0"/>
              <a:t>” in the Recycler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5966560" y="4409359"/>
            <a:ext cx="11430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63148" y="4866559"/>
            <a:ext cx="5908212" cy="1219201"/>
          </a:xfrm>
          <a:custGeom>
            <a:avLst/>
            <a:gdLst>
              <a:gd name="connsiteX0" fmla="*/ 5292290 w 5361271"/>
              <a:gd name="connsiteY0" fmla="*/ 0 h 1241659"/>
              <a:gd name="connsiteX1" fmla="*/ 5070909 w 5361271"/>
              <a:gd name="connsiteY1" fmla="*/ 529390 h 1241659"/>
              <a:gd name="connsiteX2" fmla="*/ 3550118 w 5361271"/>
              <a:gd name="connsiteY2" fmla="*/ 673768 h 1241659"/>
              <a:gd name="connsiteX3" fmla="*/ 1779069 w 5361271"/>
              <a:gd name="connsiteY3" fmla="*/ 519764 h 1241659"/>
              <a:gd name="connsiteX4" fmla="*/ 113899 w 5361271"/>
              <a:gd name="connsiteY4" fmla="*/ 885524 h 1241659"/>
              <a:gd name="connsiteX5" fmla="*/ 1095676 w 5361271"/>
              <a:gd name="connsiteY5" fmla="*/ 1241659 h 1241659"/>
              <a:gd name="connsiteX0" fmla="*/ 5292290 w 5438347"/>
              <a:gd name="connsiteY0" fmla="*/ 4813 h 1246472"/>
              <a:gd name="connsiteX1" fmla="*/ 5401450 w 5438347"/>
              <a:gd name="connsiteY1" fmla="*/ 88232 h 1246472"/>
              <a:gd name="connsiteX2" fmla="*/ 5070909 w 5438347"/>
              <a:gd name="connsiteY2" fmla="*/ 534203 h 1246472"/>
              <a:gd name="connsiteX3" fmla="*/ 3550118 w 5438347"/>
              <a:gd name="connsiteY3" fmla="*/ 678581 h 1246472"/>
              <a:gd name="connsiteX4" fmla="*/ 1779069 w 5438347"/>
              <a:gd name="connsiteY4" fmla="*/ 524577 h 1246472"/>
              <a:gd name="connsiteX5" fmla="*/ 113899 w 5438347"/>
              <a:gd name="connsiteY5" fmla="*/ 890337 h 1246472"/>
              <a:gd name="connsiteX6" fmla="*/ 1095676 w 5438347"/>
              <a:gd name="connsiteY6" fmla="*/ 1246472 h 1246472"/>
              <a:gd name="connsiteX0" fmla="*/ 5292290 w 5510366"/>
              <a:gd name="connsiteY0" fmla="*/ 4813 h 1246472"/>
              <a:gd name="connsiteX1" fmla="*/ 5473469 w 5510366"/>
              <a:gd name="connsiteY1" fmla="*/ 88232 h 1246472"/>
              <a:gd name="connsiteX2" fmla="*/ 5070909 w 5510366"/>
              <a:gd name="connsiteY2" fmla="*/ 534203 h 1246472"/>
              <a:gd name="connsiteX3" fmla="*/ 3550118 w 5510366"/>
              <a:gd name="connsiteY3" fmla="*/ 678581 h 1246472"/>
              <a:gd name="connsiteX4" fmla="*/ 1779069 w 5510366"/>
              <a:gd name="connsiteY4" fmla="*/ 524577 h 1246472"/>
              <a:gd name="connsiteX5" fmla="*/ 113899 w 5510366"/>
              <a:gd name="connsiteY5" fmla="*/ 890337 h 1246472"/>
              <a:gd name="connsiteX6" fmla="*/ 1095676 w 5510366"/>
              <a:gd name="connsiteY6" fmla="*/ 1246472 h 1246472"/>
              <a:gd name="connsiteX0" fmla="*/ 5402883 w 5620959"/>
              <a:gd name="connsiteY0" fmla="*/ 4813 h 1307432"/>
              <a:gd name="connsiteX1" fmla="*/ 5584062 w 5620959"/>
              <a:gd name="connsiteY1" fmla="*/ 88232 h 1307432"/>
              <a:gd name="connsiteX2" fmla="*/ 5181502 w 5620959"/>
              <a:gd name="connsiteY2" fmla="*/ 534203 h 1307432"/>
              <a:gd name="connsiteX3" fmla="*/ 3660711 w 5620959"/>
              <a:gd name="connsiteY3" fmla="*/ 678581 h 1307432"/>
              <a:gd name="connsiteX4" fmla="*/ 1889662 w 5620959"/>
              <a:gd name="connsiteY4" fmla="*/ 524577 h 1307432"/>
              <a:gd name="connsiteX5" fmla="*/ 224492 w 5620959"/>
              <a:gd name="connsiteY5" fmla="*/ 890337 h 1307432"/>
              <a:gd name="connsiteX6" fmla="*/ 542708 w 5620959"/>
              <a:gd name="connsiteY6" fmla="*/ 1307432 h 1307432"/>
              <a:gd name="connsiteX0" fmla="*/ 5402883 w 5548940"/>
              <a:gd name="connsiteY0" fmla="*/ 0 h 1302619"/>
              <a:gd name="connsiteX1" fmla="*/ 5512043 w 5548940"/>
              <a:gd name="connsiteY1" fmla="*/ 235819 h 1302619"/>
              <a:gd name="connsiteX2" fmla="*/ 5181502 w 5548940"/>
              <a:gd name="connsiteY2" fmla="*/ 529390 h 1302619"/>
              <a:gd name="connsiteX3" fmla="*/ 3660711 w 5548940"/>
              <a:gd name="connsiteY3" fmla="*/ 673768 h 1302619"/>
              <a:gd name="connsiteX4" fmla="*/ 1889662 w 5548940"/>
              <a:gd name="connsiteY4" fmla="*/ 519764 h 1302619"/>
              <a:gd name="connsiteX5" fmla="*/ 224492 w 5548940"/>
              <a:gd name="connsiteY5" fmla="*/ 885524 h 1302619"/>
              <a:gd name="connsiteX6" fmla="*/ 542708 w 5548940"/>
              <a:gd name="connsiteY6" fmla="*/ 1302619 h 1302619"/>
              <a:gd name="connsiteX0" fmla="*/ 5584063 w 5584694"/>
              <a:gd name="connsiteY0" fmla="*/ 0 h 1295400"/>
              <a:gd name="connsiteX1" fmla="*/ 5512043 w 5584694"/>
              <a:gd name="connsiteY1" fmla="*/ 228600 h 1295400"/>
              <a:gd name="connsiteX2" fmla="*/ 5181502 w 5584694"/>
              <a:gd name="connsiteY2" fmla="*/ 522171 h 1295400"/>
              <a:gd name="connsiteX3" fmla="*/ 3660711 w 5584694"/>
              <a:gd name="connsiteY3" fmla="*/ 666549 h 1295400"/>
              <a:gd name="connsiteX4" fmla="*/ 1889662 w 5584694"/>
              <a:gd name="connsiteY4" fmla="*/ 512545 h 1295400"/>
              <a:gd name="connsiteX5" fmla="*/ 224492 w 5584694"/>
              <a:gd name="connsiteY5" fmla="*/ 878305 h 1295400"/>
              <a:gd name="connsiteX6" fmla="*/ 542708 w 5584694"/>
              <a:gd name="connsiteY6" fmla="*/ 1295400 h 1295400"/>
              <a:gd name="connsiteX0" fmla="*/ 5584063 w 5584063"/>
              <a:gd name="connsiteY0" fmla="*/ 0 h 1295400"/>
              <a:gd name="connsiteX1" fmla="*/ 5181502 w 5584063"/>
              <a:gd name="connsiteY1" fmla="*/ 522171 h 1295400"/>
              <a:gd name="connsiteX2" fmla="*/ 3660711 w 5584063"/>
              <a:gd name="connsiteY2" fmla="*/ 666549 h 1295400"/>
              <a:gd name="connsiteX3" fmla="*/ 1889662 w 5584063"/>
              <a:gd name="connsiteY3" fmla="*/ 512545 h 1295400"/>
              <a:gd name="connsiteX4" fmla="*/ 224492 w 5584063"/>
              <a:gd name="connsiteY4" fmla="*/ 878305 h 1295400"/>
              <a:gd name="connsiteX5" fmla="*/ 542708 w 5584063"/>
              <a:gd name="connsiteY5" fmla="*/ 1295400 h 1295400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4063" h="1219201">
                <a:moveTo>
                  <a:pt x="5584063" y="0"/>
                </a:moveTo>
                <a:cubicBezTo>
                  <a:pt x="5531278" y="151298"/>
                  <a:pt x="5502061" y="347580"/>
                  <a:pt x="5181502" y="445972"/>
                </a:cubicBezTo>
                <a:cubicBezTo>
                  <a:pt x="4860943" y="544364"/>
                  <a:pt x="4209351" y="591954"/>
                  <a:pt x="3660711" y="590350"/>
                </a:cubicBezTo>
                <a:cubicBezTo>
                  <a:pt x="3112071" y="588746"/>
                  <a:pt x="2462365" y="401053"/>
                  <a:pt x="1889662" y="436346"/>
                </a:cubicBezTo>
                <a:cubicBezTo>
                  <a:pt x="1316959" y="471639"/>
                  <a:pt x="448984" y="671630"/>
                  <a:pt x="224492" y="802106"/>
                </a:cubicBezTo>
                <a:cubicBezTo>
                  <a:pt x="0" y="932582"/>
                  <a:pt x="542708" y="1219201"/>
                  <a:pt x="542708" y="121920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360" y="5857159"/>
            <a:ext cx="80772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Up to ~5x10</a:t>
            </a:r>
            <a:r>
              <a:rPr lang="en-US" baseline="30000" dirty="0" smtClean="0"/>
              <a:t>20</a:t>
            </a:r>
            <a:r>
              <a:rPr lang="en-US" dirty="0" smtClean="0"/>
              <a:t> protons/year that </a:t>
            </a:r>
            <a:r>
              <a:rPr lang="en-US" i="1" dirty="0" smtClean="0"/>
              <a:t>cannot</a:t>
            </a:r>
            <a:r>
              <a:rPr lang="en-US" dirty="0" smtClean="0"/>
              <a:t> be used by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1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Tight Fit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791362"/>
            <a:ext cx="7495540" cy="54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49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and 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Michigan State University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12, 2013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3" y="1045787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006733" y="561778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54533" y="1502987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462" y="3396749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64133" y="3865187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64133" y="5312987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1875970" y="4006660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986945" y="3020906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760979" y="2440298"/>
            <a:ext cx="1142370" cy="55771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370" h="557712">
                <a:moveTo>
                  <a:pt x="0" y="557712"/>
                </a:moveTo>
                <a:cubicBezTo>
                  <a:pt x="240793" y="550432"/>
                  <a:pt x="656302" y="475959"/>
                  <a:pt x="846697" y="383007"/>
                </a:cubicBezTo>
                <a:cubicBezTo>
                  <a:pt x="1037092" y="290055"/>
                  <a:pt x="1142370" y="0"/>
                  <a:pt x="1142370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543437" y="1192485"/>
            <a:ext cx="143804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826133" y="2493587"/>
            <a:ext cx="1066800" cy="609600"/>
            <a:chOff x="4419600" y="2895600"/>
            <a:chExt cx="1066800" cy="609600"/>
          </a:xfrm>
        </p:grpSpPr>
        <p:sp>
          <p:nvSpPr>
            <p:cNvPr id="23" name="Oval 22"/>
            <p:cNvSpPr/>
            <p:nvPr/>
          </p:nvSpPr>
          <p:spPr>
            <a:xfrm>
              <a:off x="4419600" y="33528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102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3124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00600" y="3276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40133" y="1121987"/>
            <a:ext cx="1371600" cy="381000"/>
            <a:chOff x="2133600" y="1524000"/>
            <a:chExt cx="1371600" cy="381000"/>
          </a:xfrm>
        </p:grpSpPr>
        <p:sp>
          <p:nvSpPr>
            <p:cNvPr id="27" name="Oval 26"/>
            <p:cNvSpPr/>
            <p:nvPr/>
          </p:nvSpPr>
          <p:spPr>
            <a:xfrm>
              <a:off x="2133600" y="1752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1600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956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290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1387733" y="2036387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25933" y="4474787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826133" y="2722187"/>
            <a:ext cx="838200" cy="381000"/>
            <a:chOff x="6477000" y="3630536"/>
            <a:chExt cx="838200" cy="381000"/>
          </a:xfrm>
        </p:grpSpPr>
        <p:sp>
          <p:nvSpPr>
            <p:cNvPr id="42" name="Oval 41"/>
            <p:cNvSpPr/>
            <p:nvPr/>
          </p:nvSpPr>
          <p:spPr>
            <a:xfrm>
              <a:off x="6477000" y="38591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36305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37829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 flipH="1">
            <a:off x="2213741" y="4444307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5442755" y="120316"/>
            <a:ext cx="3569483" cy="52256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Common to both:</a:t>
            </a:r>
          </a:p>
          <a:p>
            <a:pPr lvl="1"/>
            <a:r>
              <a:rPr lang="en-US" sz="1200" dirty="0" smtClean="0"/>
              <a:t>One Booster “batch” is injected into the Recycler (8 </a:t>
            </a:r>
            <a:r>
              <a:rPr lang="en-US" sz="1200" dirty="0" err="1" smtClean="0"/>
              <a:t>GeV</a:t>
            </a:r>
            <a:r>
              <a:rPr lang="en-US" sz="1200" dirty="0" smtClean="0"/>
              <a:t> storage ring).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4x10</a:t>
            </a:r>
            <a:r>
              <a:rPr lang="en-US" sz="1200" baseline="30000" dirty="0" smtClean="0">
                <a:solidFill>
                  <a:srgbClr val="0000FF"/>
                </a:solidFill>
              </a:rPr>
              <a:t>12</a:t>
            </a:r>
            <a:r>
              <a:rPr lang="en-US" sz="1200" dirty="0" smtClean="0">
                <a:solidFill>
                  <a:srgbClr val="0000FF"/>
                </a:solidFill>
              </a:rPr>
              <a:t> protons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r>
              <a:rPr lang="en-US" sz="1200" dirty="0" smtClean="0">
                <a:solidFill>
                  <a:srgbClr val="0000FF"/>
                </a:solidFill>
              </a:rPr>
              <a:t> long</a:t>
            </a:r>
          </a:p>
          <a:p>
            <a:pPr lvl="1"/>
            <a:r>
              <a:rPr lang="en-US" sz="1200" dirty="0" smtClean="0"/>
              <a:t>It is divided into 4 bunches of 10</a:t>
            </a:r>
            <a:r>
              <a:rPr lang="en-US" sz="1200" baseline="30000" dirty="0" smtClean="0"/>
              <a:t>12</a:t>
            </a:r>
            <a:r>
              <a:rPr lang="en-US" sz="1200" dirty="0" smtClean="0"/>
              <a:t> each</a:t>
            </a:r>
          </a:p>
          <a:p>
            <a:r>
              <a:rPr lang="en-US" sz="1600" dirty="0" smtClean="0"/>
              <a:t>g-2:</a:t>
            </a:r>
          </a:p>
          <a:p>
            <a:pPr lvl="1"/>
            <a:r>
              <a:rPr lang="en-US" sz="1200" dirty="0" smtClean="0"/>
              <a:t>Bunches are extracted to a </a:t>
            </a:r>
            <a:r>
              <a:rPr lang="en-US" sz="1200" dirty="0" err="1" smtClean="0"/>
              <a:t>muon</a:t>
            </a:r>
            <a:r>
              <a:rPr lang="en-US" sz="1200" dirty="0" smtClean="0"/>
              <a:t> production target (former </a:t>
            </a:r>
            <a:r>
              <a:rPr lang="en-US" sz="1200" dirty="0" err="1" smtClean="0"/>
              <a:t>pBar</a:t>
            </a:r>
            <a:r>
              <a:rPr lang="en-US" sz="1200" dirty="0" smtClean="0"/>
              <a:t> target location)</a:t>
            </a:r>
          </a:p>
          <a:p>
            <a:pPr lvl="1"/>
            <a:r>
              <a:rPr lang="en-US" sz="1200" dirty="0" err="1" smtClean="0"/>
              <a:t>Muons</a:t>
            </a:r>
            <a:r>
              <a:rPr lang="en-US" sz="1200" dirty="0" smtClean="0"/>
              <a:t> circulate in Delivery Ring until all </a:t>
            </a:r>
            <a:r>
              <a:rPr lang="en-US" sz="1200" dirty="0" err="1" smtClean="0"/>
              <a:t>pions</a:t>
            </a:r>
            <a:r>
              <a:rPr lang="en-US" sz="1200" dirty="0" smtClean="0"/>
              <a:t> decay away</a:t>
            </a:r>
          </a:p>
          <a:p>
            <a:pPr lvl="1"/>
            <a:r>
              <a:rPr lang="en-US" sz="1200" dirty="0" err="1" smtClean="0"/>
              <a:t>Muons</a:t>
            </a:r>
            <a:r>
              <a:rPr lang="en-US" sz="1200" dirty="0" smtClean="0"/>
              <a:t> are extracted to g-2 precession ring (transported from Brookhaven)</a:t>
            </a:r>
          </a:p>
          <a:p>
            <a:r>
              <a:rPr lang="en-US" sz="1600" dirty="0" smtClean="0"/>
              <a:t>Mu2e:</a:t>
            </a:r>
          </a:p>
          <a:p>
            <a:pPr lvl="1"/>
            <a:r>
              <a:rPr lang="en-US" sz="1200" dirty="0" smtClean="0"/>
              <a:t>Bunches are extracted directly to the Delivery Ring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Period = 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1200" dirty="0" smtClean="0"/>
              <a:t>As each bunch circulates, it is resonantly extracted to produce the desired beam structure.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Bunches of ~3x10</a:t>
            </a:r>
            <a:r>
              <a:rPr lang="en-US" sz="1200" baseline="30000" dirty="0" smtClean="0">
                <a:solidFill>
                  <a:srgbClr val="0000FF"/>
                </a:solidFill>
              </a:rPr>
              <a:t>7</a:t>
            </a:r>
            <a:r>
              <a:rPr lang="en-US" sz="1200" dirty="0" smtClean="0">
                <a:solidFill>
                  <a:srgbClr val="0000FF"/>
                </a:solidFill>
              </a:rPr>
              <a:t> protons each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Separated by 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05029" y="2040178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904914" y="3053425"/>
            <a:ext cx="76200" cy="152400"/>
          </a:xfrm>
          <a:prstGeom prst="ellipse">
            <a:avLst/>
          </a:prstGeom>
          <a:solidFill>
            <a:srgbClr val="FFFF00"/>
          </a:solidFill>
          <a:ln w="635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14212" y="5175890"/>
            <a:ext cx="256698" cy="243180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22612" y="4473739"/>
            <a:ext cx="76200" cy="152400"/>
          </a:xfrm>
          <a:prstGeom prst="ellipse">
            <a:avLst/>
          </a:prstGeom>
          <a:solidFill>
            <a:srgbClr val="FFFF00"/>
          </a:solidFill>
          <a:ln w="635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867" y="5041109"/>
            <a:ext cx="3506371" cy="15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98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169E-6 -3.01227E-6 C 0.01111 0.01899 0.0269 0.05302 0.0361 0.07757 C 0.0453 0.10211 0.05155 0.13314 0.05554 0.14772 " pathEditMode="relative" rAng="0" ptsTypes="aaa">
                                      <p:cBhvr>
                                        <p:cTn id="8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" y="7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091E-6 1.59991E-6 C 0.00521 0.01505 0.02413 0.06112 0.03107 0.08821 C 0.03801 0.1153 0.0394 0.13985 0.04218 0.16277 C 0.04495 0.18569 0.04114 0.21324 0.04808 0.22551 C 0.05502 0.23778 0.07064 0.24126 0.08418 0.23709 C 0.09737 0.23292 0.11993 0.21371 0.12878 0.20097 C 0.13763 0.18824 0.13954 0.17272 0.13694 0.16068 C 0.13433 0.14864 0.12635 0.13475 0.11333 0.1285 C 0.10066 0.12225 0.07151 0.11901 0.06057 0.12248 C 0.04964 0.12595 0.04947 0.13475 0.04721 0.14888 C 0.04495 0.163 0.04374 0.19264 0.04721 0.20676 C 0.05068 0.22088 0.0571 0.23223 0.06856 0.23315 C 0.08001 0.23408 0.1057 0.22551 0.11628 0.21278 C 0.12687 0.20004 0.1352 0.17087 0.13242 0.15675 C 0.12965 0.14262 0.11125 0.13244 0.09997 0.12734 C 0.08765 0.12225 0.07064 0.11739 0.06127 0.12549 C 0.0519 0.13359 0.04374 0.1586 0.04287 0.1755 C 0.042 0.1924 0.04495 0.21996 0.05606 0.22737 C 0.06717 0.23477 0.09615 0.22968 0.10969 0.21949 C 0.12323 0.20931 0.1385 0.18245 0.13694 0.1667 C 0.13537 0.15096 0.11316 0.13267 0.10014 0.12549 C 0.08713 0.11831 0.06908 0.1116 0.05919 0.12341 C 0.04929 0.13521 0.04443 0.18175 0.04062 0.19703 " pathEditMode="relative" rAng="0" ptsTypes="aaaaaaaaaaaaaaaaaaaaaaa">
                                      <p:cBhvr>
                                        <p:cTn id="10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7" y="12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6 0.01759 0.00173 0.03541 0.00521 0.05185 C 0.00868 0.06828 0.01788 0.08773 0.02048 0.09861 C 0.02309 0.10949 0.02326 0.11319 0.02118 0.11759 C 0.01909 0.12199 0.0118 0.12639 0.00764 0.12546 C 0.00347 0.12453 -0.00278 0.11759 -0.00417 0.1125 C -0.00556 0.1074 -0.00295 0.09838 -0.0007 0.0949 C 0.00156 0.09143 0.00573 0.09097 0.00902 0.0912 C 0.01232 0.09143 0.01684 0.09236 0.01909 0.09629 C 0.02135 0.10023 0.02413 0.10995 0.02291 0.11481 C 0.0217 0.11967 0.01562 0.125 0.01146 0.12592 C 0.00729 0.12685 0 0.12569 -0.00243 0.12083 C -0.00486 0.11597 -0.00486 0.10115 -0.00278 0.09629 C -0.0007 0.09143 0.0059 0.09143 0.00972 0.09166 C 0.01354 0.0919 0.01805 0.09398 0.02048 0.09768 C 0.02291 0.10139 0.02569 0.10902 0.02396 0.11389 C 0.02222 0.11875 0.01423 0.12639 0.00972 0.12685 C 0.00521 0.12731 -0.00087 0.12176 -0.00313 0.11713 C -0.00539 0.1125 -0.00608 0.10301 -0.00348 0.09861 C -0.00087 0.09421 0.00833 0.09051 0.0125 0.09074 C 0.01666 0.09097 0.02031 0.0956 0.02187 0.1 C 0.02343 0.1044 0.02448 0.11319 0.02222 0.11759 C 0.01996 0.12199 0.01232 0.12615 0.00798 0.12592 C 0.00364 0.12569 -0.00139 0.12014 -0.00348 0.1162 C -0.00556 0.11227 -0.00556 0.10648 -0.00417 0.10231 C -0.00278 0.09815 0.00034 0.0919 0.00451 0.0912 C 0.00868 0.09051 0.01475 0.09421 0.02083 0.09815 " pathEditMode="relative" ptsTypes="aaaaaaaaaaaaaaaaaaaaaaaaaaA">
                                      <p:cBhvr>
                                        <p:cTn id="1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1897 0.02239 0.03794 0.03611 0.07751 C 0.04982 0.11707 0.07273 0.19898 0.08228 0.23808 C 0.09183 0.27718 0.09061 0.28968 0.09339 0.31258 C 0.09617 0.33549 0.09235 0.36302 0.09929 0.37529 C 0.10623 0.38755 0.12186 0.39102 0.13522 0.38685 C 0.14859 0.38269 0.17115 0.36349 0.18 0.35076 C 0.18886 0.33803 0.19077 0.32253 0.18816 0.3105 C 0.18556 0.29847 0.17723 0.28459 0.16456 0.27834 C 0.15188 0.27209 0.12272 0.26885 0.11179 0.27232 C 0.10085 0.27579 0.10068 0.28459 0.09842 0.2987 C 0.09617 0.31281 0.09495 0.34243 0.09842 0.35654 C 0.10189 0.37066 0.10832 0.382 0.11977 0.38292 C 0.13123 0.38385 0.15692 0.37529 0.16751 0.36256 C 0.1781 0.34983 0.18643 0.32068 0.18365 0.30657 C 0.18087 0.29245 0.16247 0.28227 0.15067 0.27718 C 0.13887 0.27209 0.12186 0.26723 0.11248 0.27533 C 0.10311 0.28343 0.09495 0.30842 0.09408 0.32531 C 0.09321 0.3422 0.09617 0.36973 0.10727 0.37714 C 0.11838 0.38454 0.14737 0.37945 0.16091 0.36927 C 0.17445 0.35909 0.18973 0.33225 0.18816 0.31652 C 0.1866 0.30078 0.16438 0.2825 0.15136 0.27533 C 0.13835 0.26816 0.1196 0.26399 0.10953 0.27325 C 0.09946 0.2825 0.09061 0.31212 0.09113 0.33017 C 0.09165 0.34822 0.09929 0.37691 0.11248 0.382 C 0.12567 0.38709 0.14807 0.37413 0.17046 0.3614 " pathEditMode="relative" ptsTypes="aaaaaaaaaaaaaaaaaaaaaaaaaA">
                                      <p:cBhvr>
                                        <p:cTn id="13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  <p:bldP spid="35" grpId="0" animBg="1"/>
      <p:bldP spid="35" grpId="1" animBg="1"/>
      <p:bldP spid="35" grpId="2" animBg="1"/>
      <p:bldP spid="41" grpId="0" animBg="1"/>
      <p:bldP spid="41" grpId="1" animBg="1"/>
      <p:bldP spid="41" grpId="2" animBg="1"/>
      <p:bldP spid="48" grpId="0" animBg="1"/>
      <p:bldP spid="48" grpId="3" animBg="1"/>
      <p:bldP spid="48" grpId="4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159335" cy="986175"/>
          </a:xfrm>
        </p:spPr>
        <p:txBody>
          <a:bodyPr/>
          <a:lstStyle/>
          <a:p>
            <a:r>
              <a:rPr lang="en-US" sz="1800" dirty="0" smtClean="0"/>
              <a:t>Extracting all the beam at once is easy, but we want to extract it slowly over ~60 </a:t>
            </a:r>
            <a:r>
              <a:rPr lang="en-US" sz="1800" dirty="0" err="1" smtClean="0"/>
              <a:t>ms</a:t>
            </a:r>
            <a:r>
              <a:rPr lang="en-US" sz="1800" dirty="0" smtClean="0"/>
              <a:t> (~35,000 revolutions)</a:t>
            </a:r>
          </a:p>
          <a:p>
            <a:r>
              <a:rPr lang="en-US" sz="1800" dirty="0" smtClean="0"/>
              <a:t>Use nonlinear 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) magnets to drive a harmonic instability</a:t>
            </a:r>
          </a:p>
          <a:p>
            <a:r>
              <a:rPr lang="en-US" sz="1800" dirty="0" smtClean="0"/>
              <a:t>Extract unstable beam as it propagates outward</a:t>
            </a:r>
          </a:p>
          <a:p>
            <a:pPr lvl="1"/>
            <a:r>
              <a:rPr lang="en-US" sz="1600" dirty="0" smtClean="0"/>
              <a:t>Standard technique in accelerator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618884" y="5318408"/>
            <a:ext cx="1320800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Septum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519424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29552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15496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line extinction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set of resonant dipoles in the beam deflects beam such that only in-time beam is transmitted through a system or collimators:</a:t>
            </a:r>
          </a:p>
          <a:p>
            <a:pPr lvl="1"/>
            <a:r>
              <a:rPr lang="en-US" sz="2400" dirty="0"/>
              <a:t>Think miniature golf!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 resonant dipoles at two frequencies</a:t>
            </a:r>
          </a:p>
          <a:p>
            <a:pPr lvl="1"/>
            <a:r>
              <a:rPr lang="en-US" dirty="0" smtClean="0"/>
              <a:t>½ bunch frequency to sweep out of time beam into collimators</a:t>
            </a:r>
          </a:p>
          <a:p>
            <a:pPr lvl="1"/>
            <a:r>
              <a:rPr lang="en-US" dirty="0" smtClean="0"/>
              <a:t>High harmonic to reduce motion during transmission window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5" descr="collimator_fig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8296" y="3020122"/>
            <a:ext cx="3259269" cy="160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92020" y="2507705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At collimator:</a:t>
            </a:r>
          </a:p>
        </p:txBody>
      </p:sp>
      <p:pic>
        <p:nvPicPr>
          <p:cNvPr id="14" name="Picture 5" descr="phase_space_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548" y="2930471"/>
            <a:ext cx="2905173" cy="162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18871" y="2546564"/>
            <a:ext cx="2368550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latin typeface="+mn-lt"/>
              </a:rPr>
              <a:t>At dipole:</a:t>
            </a:r>
            <a:endParaRPr lang="en-US" sz="24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220" y="4522035"/>
            <a:ext cx="107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In time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9754" y="2819132"/>
            <a:ext cx="107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Out of time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98872" y="4499948"/>
            <a:ext cx="242957" cy="15460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72438" y="4422645"/>
            <a:ext cx="342347" cy="198781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083100" y="3406643"/>
            <a:ext cx="554381" cy="340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98491" y="3316086"/>
            <a:ext cx="466033" cy="2893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710432"/>
              </p:ext>
            </p:extLst>
          </p:nvPr>
        </p:nvGraphicFramePr>
        <p:xfrm>
          <a:off x="3823098" y="3879687"/>
          <a:ext cx="343696" cy="37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Equation" r:id="rId5" imgW="127000" imgH="139700" progId="Equation.3">
                  <p:embed/>
                </p:oleObj>
              </mc:Choice>
              <mc:Fallback>
                <p:oleObj name="Equation" r:id="rId5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3098" y="3879687"/>
                        <a:ext cx="343696" cy="378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94913"/>
              </p:ext>
            </p:extLst>
          </p:nvPr>
        </p:nvGraphicFramePr>
        <p:xfrm>
          <a:off x="2444246" y="2765639"/>
          <a:ext cx="41116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44246" y="2765639"/>
                        <a:ext cx="411163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2200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9738" y="169863"/>
            <a:ext cx="7789862" cy="441325"/>
          </a:xfrm>
        </p:spPr>
        <p:txBody>
          <a:bodyPr/>
          <a:lstStyle/>
          <a:p>
            <a:r>
              <a:rPr lang="en-US" dirty="0" smtClean="0"/>
              <a:t>Accelerator R&amp;D Areas for Near Term Program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control and loss reduction throughout complex</a:t>
            </a:r>
          </a:p>
          <a:p>
            <a:pPr lvl="1"/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Main Injector/Recycler</a:t>
            </a:r>
          </a:p>
          <a:p>
            <a:pPr lvl="1"/>
            <a:r>
              <a:rPr lang="en-US" dirty="0" smtClean="0"/>
              <a:t>Delivery Ring</a:t>
            </a:r>
          </a:p>
          <a:p>
            <a:pPr lvl="2"/>
            <a:r>
              <a:rPr lang="en-US" dirty="0" smtClean="0"/>
              <a:t>Intensity </a:t>
            </a:r>
            <a:r>
              <a:rPr lang="en-US" i="1" dirty="0" smtClean="0"/>
              <a:t>way</a:t>
            </a:r>
            <a:r>
              <a:rPr lang="en-US" dirty="0" smtClean="0"/>
              <a:t> beyond passive shielding limit</a:t>
            </a:r>
          </a:p>
          <a:p>
            <a:r>
              <a:rPr lang="en-US" dirty="0" smtClean="0"/>
              <a:t>Beam stacking and manipulation in Recycler</a:t>
            </a:r>
          </a:p>
          <a:p>
            <a:pPr lvl="1"/>
            <a:r>
              <a:rPr lang="en-US" dirty="0" smtClean="0"/>
              <a:t>Stacking for Neutrinos</a:t>
            </a:r>
          </a:p>
          <a:p>
            <a:pPr lvl="1"/>
            <a:r>
              <a:rPr lang="en-US" dirty="0" err="1" smtClean="0"/>
              <a:t>Rebunching</a:t>
            </a:r>
            <a:r>
              <a:rPr lang="en-US" dirty="0" smtClean="0"/>
              <a:t> for g-2 and Mu2e</a:t>
            </a:r>
          </a:p>
          <a:p>
            <a:r>
              <a:rPr lang="en-US" dirty="0" smtClean="0"/>
              <a:t>Resonant extraction from Delivery Ring</a:t>
            </a:r>
          </a:p>
          <a:p>
            <a:r>
              <a:rPr lang="en-US" dirty="0" smtClean="0"/>
              <a:t>Extinction and extinction monitoring for Mu2e</a:t>
            </a:r>
          </a:p>
          <a:p>
            <a:r>
              <a:rPr lang="en-US" dirty="0" smtClean="0"/>
              <a:t>Energy Deposition and Materials Science!!!</a:t>
            </a:r>
          </a:p>
          <a:p>
            <a:pPr lvl="1"/>
            <a:r>
              <a:rPr lang="en-US" dirty="0" err="1" smtClean="0"/>
              <a:t>Targetry</a:t>
            </a:r>
            <a:endParaRPr lang="en-US" dirty="0" smtClean="0"/>
          </a:p>
          <a:p>
            <a:pPr lvl="1"/>
            <a:r>
              <a:rPr lang="en-US" dirty="0" smtClean="0"/>
              <a:t>Collimation</a:t>
            </a:r>
          </a:p>
          <a:p>
            <a:pPr lvl="1"/>
            <a:r>
              <a:rPr lang="en-US" dirty="0" smtClean="0"/>
              <a:t>Longevity/shielding of superconducting magnets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214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8" y="345054"/>
            <a:ext cx="7659667" cy="463731"/>
          </a:xfrm>
        </p:spPr>
        <p:txBody>
          <a:bodyPr/>
          <a:lstStyle/>
          <a:p>
            <a:r>
              <a:rPr lang="en-US" dirty="0" smtClean="0"/>
              <a:t>Proton Demands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38" y="1204029"/>
            <a:ext cx="8665162" cy="48260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6947" y="735263"/>
            <a:ext cx="255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~80kW @ 8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488947" y="1270000"/>
            <a:ext cx="173790" cy="7887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783564"/>
      </p:ext>
    </p:extLst>
  </p:cSld>
  <p:clrMapOvr>
    <a:masterClrMapping/>
  </p:clrMapOvr>
  <p:transition xmlns:p14="http://schemas.microsoft.com/office/powerpoint/2010/main" advTm="34138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Near Term Physics</a:t>
            </a:r>
            <a:endParaRPr lang="en-US" dirty="0">
              <a:latin typeface="Arial" charset="0"/>
            </a:endParaRPr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Michigan State University Seminar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289513-1181-ED41-93C1-F29A4F327F28}" type="slidenum">
              <a:rPr lang="en-US" sz="1200">
                <a:solidFill>
                  <a:srgbClr val="FFFFFF"/>
                </a:solidFill>
              </a:rPr>
              <a:pPr eaLnBrk="1" hangingPunct="1"/>
              <a:t>38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379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115" y="725970"/>
            <a:ext cx="7238365" cy="587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ight Arrow 5"/>
          <p:cNvSpPr>
            <a:spLocks noChangeArrowheads="1"/>
          </p:cNvSpPr>
          <p:nvPr/>
        </p:nvSpPr>
        <p:spPr bwMode="auto">
          <a:xfrm rot="16200000" flipH="1">
            <a:off x="-977265" y="3274060"/>
            <a:ext cx="3937000" cy="1066800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Physics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112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Sensitivities in Near Term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6088" y="803275"/>
            <a:ext cx="8251825" cy="1543685"/>
          </a:xfrm>
        </p:spPr>
        <p:txBody>
          <a:bodyPr/>
          <a:lstStyle/>
          <a:p>
            <a:r>
              <a:rPr lang="en-US" dirty="0" smtClean="0"/>
              <a:t>g-2 will measure the anomalous magnetic moment of the </a:t>
            </a:r>
            <a:r>
              <a:rPr lang="en-US" dirty="0" err="1" smtClean="0"/>
              <a:t>muon</a:t>
            </a:r>
            <a:r>
              <a:rPr lang="en-US" dirty="0" smtClean="0"/>
              <a:t> to .14 ppm</a:t>
            </a:r>
          </a:p>
          <a:p>
            <a:pPr lvl="1"/>
            <a:r>
              <a:rPr lang="en-US" dirty="0" smtClean="0"/>
              <a:t>~factor of 4 better than previous experiment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Mu2e will measure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 eaLnBrk="1" hangingPunct="1"/>
            <a:r>
              <a:rPr lang="en-US" sz="1800" dirty="0"/>
              <a:t>Initial single event sensitivity of </a:t>
            </a:r>
            <a:r>
              <a:rPr lang="en-US" sz="1800" dirty="0" err="1"/>
              <a:t>R</a:t>
            </a:r>
            <a:r>
              <a:rPr lang="en-US" sz="1800" baseline="-25000" dirty="0" err="1">
                <a:latin typeface="Symbol" pitchFamily="18" charset="2"/>
              </a:rPr>
              <a:t>m</a:t>
            </a:r>
            <a:r>
              <a:rPr lang="en-US" sz="1800" baseline="-25000" dirty="0" err="1"/>
              <a:t>e</a:t>
            </a:r>
            <a:r>
              <a:rPr lang="en-US" sz="1800" dirty="0"/>
              <a:t>=2x10</a:t>
            </a:r>
            <a:r>
              <a:rPr lang="en-US" sz="1800" baseline="30000" dirty="0"/>
              <a:t>-17</a:t>
            </a:r>
          </a:p>
          <a:p>
            <a:pPr lvl="2" eaLnBrk="1" hangingPunct="1"/>
            <a:r>
              <a:rPr lang="en-US" sz="1800" dirty="0"/>
              <a:t>This represents an improvement of </a:t>
            </a:r>
            <a:r>
              <a:rPr lang="en-US" sz="1800" i="1" dirty="0"/>
              <a:t>four orders of magnitude</a:t>
            </a:r>
            <a:r>
              <a:rPr lang="en-US" sz="1800" dirty="0"/>
              <a:t> compared to the existing limit, or over a </a:t>
            </a:r>
            <a:r>
              <a:rPr lang="en-US" sz="1800" i="1" dirty="0"/>
              <a:t>factor of ten </a:t>
            </a:r>
            <a:r>
              <a:rPr lang="en-US" sz="1800" dirty="0"/>
              <a:t>in effective mass reach. For comparison</a:t>
            </a:r>
            <a:endParaRPr lang="en-US" sz="1000" dirty="0"/>
          </a:p>
          <a:p>
            <a:pPr lvl="3" eaLnBrk="1" hangingPunct="1"/>
            <a:r>
              <a:rPr lang="en-US" sz="1600" dirty="0" err="1"/>
              <a:t>TeV</a:t>
            </a:r>
            <a:r>
              <a:rPr lang="en-US" sz="1600" dirty="0"/>
              <a:t> -&gt; LHC = factor of 7</a:t>
            </a:r>
          </a:p>
          <a:p>
            <a:pPr lvl="3" eaLnBrk="1" hangingPunct="1"/>
            <a:r>
              <a:rPr lang="en-US" sz="1600" dirty="0"/>
              <a:t>LEP 200 -&gt; ILC = factor of 2.5</a:t>
            </a:r>
          </a:p>
          <a:p>
            <a:pPr marL="292100" lvl="1" indent="0">
              <a:buNone/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358303"/>
              </p:ext>
            </p:extLst>
          </p:nvPr>
        </p:nvGraphicFramePr>
        <p:xfrm>
          <a:off x="2415858" y="2908935"/>
          <a:ext cx="366553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Equation" r:id="rId3" imgW="2070100" imgH="546100" progId="Equation.3">
                  <p:embed/>
                </p:oleObj>
              </mc:Choice>
              <mc:Fallback>
                <p:oleObj name="Equation" r:id="rId3" imgW="20701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5858" y="2908935"/>
                        <a:ext cx="3665537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27377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and Apologies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talk represents the work of countless people</a:t>
            </a:r>
          </a:p>
          <a:p>
            <a:r>
              <a:rPr lang="en-US" dirty="0" smtClean="0"/>
              <a:t>I have borrowed particularly heavily from</a:t>
            </a:r>
          </a:p>
          <a:p>
            <a:pPr lvl="1"/>
            <a:r>
              <a:rPr lang="en-US" dirty="0" smtClean="0"/>
              <a:t>Vladimir </a:t>
            </a:r>
            <a:r>
              <a:rPr lang="en-US" dirty="0" err="1" smtClean="0"/>
              <a:t>Nagaslaev</a:t>
            </a:r>
            <a:endParaRPr lang="en-US" dirty="0"/>
          </a:p>
          <a:p>
            <a:pPr lvl="1"/>
            <a:r>
              <a:rPr lang="en-US" dirty="0" err="1" smtClean="0"/>
              <a:t>Veleri</a:t>
            </a:r>
            <a:r>
              <a:rPr lang="en-US" dirty="0" smtClean="0"/>
              <a:t> </a:t>
            </a:r>
            <a:r>
              <a:rPr lang="en-US" dirty="0" err="1" smtClean="0"/>
              <a:t>Lebedev</a:t>
            </a:r>
            <a:endParaRPr lang="en-US" dirty="0" smtClean="0"/>
          </a:p>
          <a:p>
            <a:pPr lvl="1"/>
            <a:r>
              <a:rPr lang="en-US" dirty="0" smtClean="0"/>
              <a:t>Steve Holmes</a:t>
            </a:r>
          </a:p>
          <a:p>
            <a:pPr lvl="1"/>
            <a:r>
              <a:rPr lang="en-US" dirty="0" smtClean="0"/>
              <a:t>Stuart Henderson</a:t>
            </a:r>
          </a:p>
          <a:p>
            <a:pPr lvl="1"/>
            <a:r>
              <a:rPr lang="en-US" dirty="0" smtClean="0"/>
              <a:t>Bob </a:t>
            </a:r>
            <a:r>
              <a:rPr lang="en-US" dirty="0" err="1" smtClean="0"/>
              <a:t>Tschirhart</a:t>
            </a:r>
            <a:endParaRPr lang="en-US" dirty="0" smtClean="0"/>
          </a:p>
          <a:p>
            <a:pPr lvl="1"/>
            <a:r>
              <a:rPr lang="en-US" dirty="0" err="1" smtClean="0"/>
              <a:t>Milind</a:t>
            </a:r>
            <a:r>
              <a:rPr lang="en-US" dirty="0" smtClean="0"/>
              <a:t> </a:t>
            </a:r>
            <a:r>
              <a:rPr lang="en-US" dirty="0" err="1" smtClean="0"/>
              <a:t>Diwan</a:t>
            </a:r>
            <a:endParaRPr lang="en-US" dirty="0" smtClean="0"/>
          </a:p>
          <a:p>
            <a:r>
              <a:rPr lang="en-US" dirty="0" smtClean="0"/>
              <a:t>I apologize in advance to the experiments that I will cover lightly or not at 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935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Sensitivities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1492880"/>
            <a:ext cx="8514398" cy="3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835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3649498"/>
          </a:xfrm>
        </p:spPr>
        <p:txBody>
          <a:bodyPr/>
          <a:lstStyle/>
          <a:p>
            <a:r>
              <a:rPr lang="en-US" dirty="0" smtClean="0"/>
              <a:t>The Intensity Frontier program at Fermilab is limited by the existing proton source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Linac</a:t>
            </a:r>
            <a:r>
              <a:rPr lang="en-US" dirty="0" smtClean="0"/>
              <a:t> and Booster are largely 40+ year old </a:t>
            </a:r>
            <a:r>
              <a:rPr lang="en-US" i="1" dirty="0" smtClean="0"/>
              <a:t>original </a:t>
            </a:r>
            <a:r>
              <a:rPr lang="en-US" dirty="0" smtClean="0"/>
              <a:t>equipment!</a:t>
            </a:r>
          </a:p>
          <a:p>
            <a:r>
              <a:rPr lang="en-US" dirty="0" smtClean="0"/>
              <a:t>In 2007, the Fermilab Long Range Steering Committee recommended the development of a new, high intensity proton source, based on superconducting </a:t>
            </a:r>
            <a:r>
              <a:rPr lang="en-US" dirty="0" err="1" smtClean="0"/>
              <a:t>linac</a:t>
            </a:r>
            <a:r>
              <a:rPr lang="en-US" dirty="0" smtClean="0"/>
              <a:t> technology developed for the ILC</a:t>
            </a:r>
          </a:p>
          <a:p>
            <a:r>
              <a:rPr lang="en-US" dirty="0" smtClean="0"/>
              <a:t>This project was temporarily named…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088559" y="4984686"/>
            <a:ext cx="38165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X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3" r="5667"/>
          <a:stretch/>
        </p:blipFill>
        <p:spPr>
          <a:xfrm>
            <a:off x="5415280" y="4280909"/>
            <a:ext cx="3413759" cy="21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348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344" y="392677"/>
            <a:ext cx="5791201" cy="460763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Project X Mission Goals</a:t>
            </a:r>
            <a:endParaRPr lang="en-US" sz="2800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523999"/>
            <a:ext cx="8102600" cy="4599709"/>
          </a:xfrm>
        </p:spPr>
        <p:txBody>
          <a:bodyPr>
            <a:normAutofit fontScale="92500" lnSpcReduction="20000"/>
          </a:bodyPr>
          <a:lstStyle/>
          <a:p>
            <a:pPr marL="280988" indent="-280988"/>
            <a:r>
              <a:rPr lang="en-US" altLang="ja-JP" dirty="0" smtClean="0">
                <a:ea typeface="ＭＳ Ｐゴシック" charset="-128"/>
              </a:rPr>
              <a:t>A neutrino beam for long baseline neutrino oscillation experiments</a:t>
            </a:r>
          </a:p>
          <a:p>
            <a:pPr marL="579438" lvl="1"/>
            <a:r>
              <a:rPr lang="en-US" altLang="ja-JP" dirty="0" smtClean="0">
                <a:ea typeface="ＭＳ Ｐゴシック" charset="-128"/>
              </a:rPr>
              <a:t>2 MW proton source at 60-120 </a:t>
            </a:r>
            <a:r>
              <a:rPr lang="en-US" altLang="ja-JP" dirty="0" err="1" smtClean="0">
                <a:ea typeface="ＭＳ Ｐゴシック" charset="-128"/>
              </a:rPr>
              <a:t>GeV</a:t>
            </a:r>
            <a:endParaRPr lang="en-US" altLang="ja-JP" dirty="0" smtClean="0">
              <a:ea typeface="ＭＳ Ｐゴシック" charset="-128"/>
            </a:endParaRPr>
          </a:p>
          <a:p>
            <a:pPr marL="280988" indent="-280988"/>
            <a:r>
              <a:rPr lang="en-US" altLang="ja-JP" dirty="0" smtClean="0">
                <a:ea typeface="ＭＳ Ｐゴシック" charset="-128"/>
              </a:rPr>
              <a:t>MW-class low energy proton </a:t>
            </a:r>
            <a:br>
              <a:rPr lang="en-US" altLang="ja-JP" dirty="0" smtClean="0">
                <a:ea typeface="ＭＳ Ｐゴシック" charset="-128"/>
              </a:rPr>
            </a:br>
            <a:r>
              <a:rPr lang="en-US" altLang="ja-JP" dirty="0" smtClean="0">
                <a:ea typeface="ＭＳ Ｐゴシック" charset="-128"/>
              </a:rPr>
              <a:t>beams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smtClean="0">
                <a:ea typeface="ＭＳ Ｐゴシック" charset="-128"/>
              </a:rPr>
              <a:t>for kaon, </a:t>
            </a:r>
            <a:r>
              <a:rPr lang="en-US" altLang="ja-JP" dirty="0" err="1" smtClean="0">
                <a:ea typeface="ＭＳ Ｐゴシック" charset="-128"/>
              </a:rPr>
              <a:t>muon</a:t>
            </a:r>
            <a:r>
              <a:rPr lang="en-US" altLang="ja-JP" dirty="0" smtClean="0">
                <a:ea typeface="ＭＳ Ｐゴシック" charset="-128"/>
              </a:rPr>
              <a:t>, neutrino, </a:t>
            </a:r>
            <a:br>
              <a:rPr lang="en-US" altLang="ja-JP" dirty="0" smtClean="0">
                <a:ea typeface="ＭＳ Ｐゴシック" charset="-128"/>
              </a:rPr>
            </a:br>
            <a:r>
              <a:rPr lang="en-US" altLang="ja-JP" dirty="0" smtClean="0">
                <a:ea typeface="ＭＳ Ｐゴシック" charset="-128"/>
              </a:rPr>
              <a:t>and nuclei based precision </a:t>
            </a:r>
            <a:br>
              <a:rPr lang="en-US" altLang="ja-JP" dirty="0" smtClean="0">
                <a:ea typeface="ＭＳ Ｐゴシック" charset="-128"/>
              </a:rPr>
            </a:br>
            <a:r>
              <a:rPr lang="en-US" altLang="ja-JP" dirty="0" smtClean="0">
                <a:ea typeface="ＭＳ Ｐゴシック" charset="-128"/>
              </a:rPr>
              <a:t>experiments</a:t>
            </a:r>
          </a:p>
          <a:p>
            <a:pPr marL="579438" lvl="1"/>
            <a:r>
              <a:rPr lang="en-US" altLang="ja-JP" u="sng" dirty="0" smtClean="0">
                <a:ea typeface="ＭＳ Ｐゴシック" charset="-128"/>
              </a:rPr>
              <a:t>Operations simultaneous</a:t>
            </a:r>
            <a:r>
              <a:rPr lang="en-US" altLang="ja-JP" dirty="0" smtClean="0">
                <a:ea typeface="ＭＳ Ｐゴシック" charset="-128"/>
              </a:rPr>
              <a:t> with the</a:t>
            </a:r>
          </a:p>
          <a:p>
            <a:pPr marL="579438" lvl="1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neutrino program</a:t>
            </a:r>
          </a:p>
          <a:p>
            <a:pPr marL="280988" indent="-280988"/>
            <a:r>
              <a:rPr lang="en-US" altLang="ja-JP" dirty="0" smtClean="0">
                <a:ea typeface="ＭＳ Ｐゴシック" charset="-128"/>
              </a:rPr>
              <a:t>A path toward a </a:t>
            </a:r>
            <a:r>
              <a:rPr lang="en-US" altLang="ja-JP" dirty="0" err="1" smtClean="0">
                <a:ea typeface="ＭＳ Ｐゴシック" charset="-128"/>
              </a:rPr>
              <a:t>muon</a:t>
            </a:r>
            <a:r>
              <a:rPr lang="en-US" altLang="ja-JP" dirty="0" smtClean="0">
                <a:ea typeface="ＭＳ Ｐゴシック" charset="-128"/>
              </a:rPr>
              <a:t> source for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possible future Neutrino Factory 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and/or a Muon Collider</a:t>
            </a:r>
          </a:p>
          <a:p>
            <a:pPr marL="579438" lvl="1"/>
            <a:r>
              <a:rPr lang="en-US" altLang="ja-JP" dirty="0" smtClean="0">
                <a:ea typeface="ＭＳ Ｐゴシック" charset="-128"/>
              </a:rPr>
              <a:t>Requires ~4 MW at ~5-15 </a:t>
            </a:r>
            <a:r>
              <a:rPr lang="en-US" altLang="ja-JP" dirty="0" err="1" smtClean="0">
                <a:ea typeface="ＭＳ Ｐゴシック" charset="-128"/>
              </a:rPr>
              <a:t>GeV</a:t>
            </a:r>
            <a:r>
              <a:rPr lang="en-US" altLang="ja-JP" dirty="0" smtClean="0">
                <a:ea typeface="ＭＳ Ｐゴシック" charset="-128"/>
              </a:rPr>
              <a:t> </a:t>
            </a:r>
          </a:p>
          <a:p>
            <a:pPr marL="280988" indent="-280988"/>
            <a:r>
              <a:rPr lang="en-US" dirty="0" smtClean="0">
                <a:ea typeface="ＭＳ Ｐゴシック" charset="-128"/>
              </a:rPr>
              <a:t>Possible missions beyond particle physics</a:t>
            </a:r>
          </a:p>
          <a:p>
            <a:pPr marL="579438" lvl="1"/>
            <a:r>
              <a:rPr lang="en-US" dirty="0" smtClean="0"/>
              <a:t>Energy and materials </a:t>
            </a:r>
            <a:r>
              <a:rPr lang="en-US" dirty="0" smtClean="0">
                <a:ea typeface="ＭＳ Ｐゴシック" charset="-128"/>
              </a:rPr>
              <a:t>applications</a:t>
            </a:r>
            <a:endParaRPr lang="en-US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060138"/>
            <a:ext cx="3962400" cy="29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713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Overview of Project X</a:t>
            </a:r>
            <a:endParaRPr 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9457" y="629487"/>
            <a:ext cx="8251825" cy="2103697"/>
          </a:xfrm>
        </p:spPr>
        <p:txBody>
          <a:bodyPr/>
          <a:lstStyle/>
          <a:p>
            <a:r>
              <a:rPr lang="en-US" dirty="0" smtClean="0"/>
              <a:t>The specifications of Project X have undergone many iterations since the initial proposal</a:t>
            </a:r>
          </a:p>
          <a:p>
            <a:r>
              <a:rPr lang="en-US" dirty="0" smtClean="0"/>
              <a:t>Current baseline</a:t>
            </a:r>
          </a:p>
          <a:p>
            <a:pPr lvl="1"/>
            <a:r>
              <a:rPr lang="en-US" sz="1800" dirty="0" smtClean="0"/>
              <a:t>3 </a:t>
            </a:r>
            <a:r>
              <a:rPr lang="en-US" sz="1800" dirty="0" err="1" smtClean="0"/>
              <a:t>GeV</a:t>
            </a:r>
            <a:r>
              <a:rPr lang="en-US" sz="1800" dirty="0" smtClean="0"/>
              <a:t> CW </a:t>
            </a:r>
            <a:r>
              <a:rPr lang="en-US" sz="1800" dirty="0" err="1" smtClean="0"/>
              <a:t>Linac</a:t>
            </a:r>
            <a:r>
              <a:rPr lang="en-US" sz="1800" dirty="0" smtClean="0"/>
              <a:t> will drive nuclear and rare decay program</a:t>
            </a:r>
          </a:p>
          <a:p>
            <a:pPr lvl="1"/>
            <a:r>
              <a:rPr lang="en-US" sz="1800" dirty="0" smtClean="0"/>
              <a:t>Pulsed </a:t>
            </a:r>
            <a:r>
              <a:rPr lang="en-US" sz="1800" dirty="0" err="1" smtClean="0"/>
              <a:t>linac</a:t>
            </a:r>
            <a:r>
              <a:rPr lang="en-US" sz="1800" dirty="0" smtClean="0"/>
              <a:t> will accelerate beam to 8 </a:t>
            </a:r>
            <a:r>
              <a:rPr lang="en-US" sz="1800" dirty="0" err="1" smtClean="0"/>
              <a:t>GeV</a:t>
            </a:r>
            <a:r>
              <a:rPr lang="en-US" sz="1800" dirty="0" smtClean="0"/>
              <a:t> for injection into the Recycler/Main Injector to drive a high energy neutrino program</a:t>
            </a:r>
          </a:p>
        </p:txBody>
      </p:sp>
      <p:sp>
        <p:nvSpPr>
          <p:cNvPr id="63496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63497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0C1BF3-EEF3-41A9-9ED8-02E174F1CD6D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3498" name="Footer Placeholder 1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211" y="3047408"/>
            <a:ext cx="6036612" cy="34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287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0" y="-152400"/>
            <a:ext cx="9448800" cy="71628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 eaLnBrk="1" hangingPunct="1">
              <a:buFont typeface="Wingdings" pitchFamily="2" charset="2"/>
              <a:buNone/>
            </a:pPr>
            <a:r>
              <a:rPr lang="en-US" smtClean="0"/>
              <a:t>			as;lkjfda;lskdjf;salkjfd</a:t>
            </a:r>
          </a:p>
        </p:txBody>
      </p:sp>
      <p:sp>
        <p:nvSpPr>
          <p:cNvPr id="614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CA909F-3001-4CF3-BCB6-61057A2C1726}" type="slidenum">
              <a:rPr lang="en-US" sz="1200" smtClean="0">
                <a:solidFill>
                  <a:srgbClr val="FFFFFF"/>
                </a:solidFill>
              </a:rPr>
              <a:pPr eaLnBrk="1" hangingPunct="1"/>
              <a:t>44</a:t>
            </a:fld>
            <a:endParaRPr lang="en-US" sz="1200" smtClean="0">
              <a:solidFill>
                <a:srgbClr val="FFFFFF"/>
              </a:solidFill>
            </a:endParaRPr>
          </a:p>
        </p:txBody>
      </p:sp>
      <p:pic>
        <p:nvPicPr>
          <p:cNvPr id="6150" name="Picture 6" descr="Project_X-Slide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1452563"/>
            <a:ext cx="3505200" cy="13665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MW @ 1 </a:t>
            </a:r>
            <a:r>
              <a:rPr lang="en-US" sz="1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MW @ 3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200 kW @ 8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MW @ 120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34365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917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619251" y="306584"/>
            <a:ext cx="6570662" cy="47784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Project X SRF </a:t>
            </a:r>
            <a:r>
              <a:rPr lang="en-US" dirty="0" err="1">
                <a:latin typeface="Arial" charset="0"/>
              </a:rPr>
              <a:t>Linac</a:t>
            </a:r>
            <a:r>
              <a:rPr lang="en-US" dirty="0">
                <a:latin typeface="Arial" charset="0"/>
              </a:rPr>
              <a:t> Technology Map</a:t>
            </a:r>
          </a:p>
        </p:txBody>
      </p:sp>
      <p:sp>
        <p:nvSpPr>
          <p:cNvPr id="20484" name="Footer Placeholder 35"/>
          <p:cNvSpPr txBox="1">
            <a:spLocks/>
          </p:cNvSpPr>
          <p:nvPr/>
        </p:nvSpPr>
        <p:spPr bwMode="auto">
          <a:xfrm>
            <a:off x="457200" y="6356350"/>
            <a:ext cx="3757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200">
              <a:solidFill>
                <a:srgbClr val="FFFFFF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200">
              <a:solidFill>
                <a:srgbClr val="FFFFFF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7213" y="3471863"/>
          <a:ext cx="8281987" cy="28384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46267"/>
                <a:gridCol w="801847"/>
                <a:gridCol w="1502052"/>
                <a:gridCol w="1558519"/>
                <a:gridCol w="2473302"/>
              </a:tblGrid>
              <a:tr h="379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marL="91443" marR="91443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marL="91443" marR="91443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9/6/1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47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10-42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16/18/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</a:tr>
              <a:tr h="407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42-160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36/20/4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/>
                </a:tc>
              </a:tr>
              <a:tr h="407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160-460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 /14/7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</a:tr>
              <a:tr h="407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460-3000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152/19/19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</a:tr>
              <a:tr h="407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ILC  1.3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=1.0)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1300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3000-8000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 /28 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1443" marR="91443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9-cell elliptical, quad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91443" marR="91443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20522" name="Slide Number Placeholder 4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grpSp>
        <p:nvGrpSpPr>
          <p:cNvPr id="20523" name="Group 10"/>
          <p:cNvGrpSpPr>
            <a:grpSpLocks/>
          </p:cNvGrpSpPr>
          <p:nvPr/>
        </p:nvGrpSpPr>
        <p:grpSpPr bwMode="auto">
          <a:xfrm>
            <a:off x="260350" y="1371600"/>
            <a:ext cx="9188450" cy="1884363"/>
            <a:chOff x="167918" y="1485905"/>
            <a:chExt cx="9188140" cy="188459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55246" y="1485905"/>
              <a:ext cx="1339805" cy="5937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=0.11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95051" y="1485905"/>
              <a:ext cx="1338217" cy="59379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=0.22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133268" y="1485905"/>
              <a:ext cx="1341393" cy="59379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=0.4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474661" y="1485905"/>
              <a:ext cx="1338217" cy="59379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=0.61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812878" y="1485905"/>
              <a:ext cx="1339805" cy="59379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=0.9</a:t>
              </a:r>
            </a:p>
          </p:txBody>
        </p:sp>
        <p:sp>
          <p:nvSpPr>
            <p:cNvPr id="17" name="Left-Right Arrow 16"/>
            <p:cNvSpPr/>
            <p:nvPr/>
          </p:nvSpPr>
          <p:spPr bwMode="auto">
            <a:xfrm>
              <a:off x="1795051" y="2436934"/>
              <a:ext cx="2679610" cy="355643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endParaRPr lang="en-US"/>
            </a:p>
          </p:txBody>
        </p:sp>
        <p:sp>
          <p:nvSpPr>
            <p:cNvPr id="20531" name="TextBox 42"/>
            <p:cNvSpPr txBox="1">
              <a:spLocks noChangeArrowheads="1"/>
            </p:cNvSpPr>
            <p:nvPr/>
          </p:nvSpPr>
          <p:spPr bwMode="auto">
            <a:xfrm>
              <a:off x="1856779" y="2674139"/>
              <a:ext cx="2537926" cy="64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/>
                <a:t>325 MHz</a:t>
              </a:r>
            </a:p>
            <a:p>
              <a:pPr algn="ctr"/>
              <a:r>
                <a:rPr lang="en-US"/>
                <a:t>10-160 MeV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4474661" y="2436934"/>
              <a:ext cx="2678022" cy="355643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152682" y="1485905"/>
              <a:ext cx="1738254" cy="593797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=1.0</a:t>
              </a:r>
            </a:p>
          </p:txBody>
        </p:sp>
        <p:sp>
          <p:nvSpPr>
            <p:cNvPr id="21" name="Left-Right Arrow 20"/>
            <p:cNvSpPr/>
            <p:nvPr/>
          </p:nvSpPr>
          <p:spPr bwMode="auto">
            <a:xfrm>
              <a:off x="7152682" y="2436934"/>
              <a:ext cx="1703331" cy="355643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endParaRPr lang="en-US"/>
            </a:p>
          </p:txBody>
        </p:sp>
        <p:sp>
          <p:nvSpPr>
            <p:cNvPr id="20535" name="TextBox 47"/>
            <p:cNvSpPr txBox="1">
              <a:spLocks noChangeArrowheads="1"/>
            </p:cNvSpPr>
            <p:nvPr/>
          </p:nvSpPr>
          <p:spPr bwMode="auto">
            <a:xfrm>
              <a:off x="7027694" y="2674139"/>
              <a:ext cx="2328364" cy="64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/>
                <a:t>1.3 GHz</a:t>
              </a:r>
            </a:p>
            <a:p>
              <a:pPr algn="ctr"/>
              <a:r>
                <a:rPr lang="en-US"/>
                <a:t>3-8 GeV</a:t>
              </a:r>
            </a:p>
          </p:txBody>
        </p:sp>
        <p:sp>
          <p:nvSpPr>
            <p:cNvPr id="20536" name="TextBox 47"/>
            <p:cNvSpPr txBox="1">
              <a:spLocks noChangeArrowheads="1"/>
            </p:cNvSpPr>
            <p:nvPr/>
          </p:nvSpPr>
          <p:spPr bwMode="auto">
            <a:xfrm>
              <a:off x="4663261" y="2724166"/>
              <a:ext cx="24228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/>
                <a:t>650 MHz</a:t>
              </a:r>
            </a:p>
            <a:p>
              <a:pPr algn="ctr"/>
              <a:r>
                <a:rPr lang="en-US"/>
                <a:t>0.16-3 GeV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40959" y="2273401"/>
              <a:ext cx="6641876" cy="1270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170145" y="2262287"/>
              <a:ext cx="1720792" cy="1111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39" name="TextBox 25"/>
            <p:cNvSpPr txBox="1">
              <a:spLocks noChangeArrowheads="1"/>
            </p:cNvSpPr>
            <p:nvPr/>
          </p:nvSpPr>
          <p:spPr bwMode="auto">
            <a:xfrm>
              <a:off x="3488658" y="2128171"/>
              <a:ext cx="72734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i="1">
                  <a:solidFill>
                    <a:srgbClr val="C00000"/>
                  </a:solidFill>
                </a:rPr>
                <a:t>CW</a:t>
              </a:r>
            </a:p>
          </p:txBody>
        </p:sp>
        <p:sp>
          <p:nvSpPr>
            <p:cNvPr id="20540" name="TextBox 26"/>
            <p:cNvSpPr txBox="1">
              <a:spLocks noChangeArrowheads="1"/>
            </p:cNvSpPr>
            <p:nvPr/>
          </p:nvSpPr>
          <p:spPr bwMode="auto">
            <a:xfrm>
              <a:off x="7451058" y="2093483"/>
              <a:ext cx="1099384" cy="404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i="1">
                  <a:solidFill>
                    <a:srgbClr val="C00000"/>
                  </a:solidFill>
                </a:rPr>
                <a:t>Pulsed</a:t>
              </a:r>
            </a:p>
          </p:txBody>
        </p:sp>
        <p:sp>
          <p:nvSpPr>
            <p:cNvPr id="28" name="Left-Right Arrow 27"/>
            <p:cNvSpPr/>
            <p:nvPr/>
          </p:nvSpPr>
          <p:spPr bwMode="auto">
            <a:xfrm>
              <a:off x="455246" y="2436934"/>
              <a:ext cx="1354091" cy="355643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Wingdings" pitchFamily="2" charset="2"/>
                <a:buNone/>
                <a:defRPr/>
              </a:pPr>
              <a:endParaRPr lang="en-US"/>
            </a:p>
          </p:txBody>
        </p:sp>
        <p:sp>
          <p:nvSpPr>
            <p:cNvPr id="20542" name="TextBox 42"/>
            <p:cNvSpPr txBox="1">
              <a:spLocks noChangeArrowheads="1"/>
            </p:cNvSpPr>
            <p:nvPr/>
          </p:nvSpPr>
          <p:spPr bwMode="auto">
            <a:xfrm>
              <a:off x="167918" y="2705105"/>
              <a:ext cx="1999782" cy="64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/>
                <a:t>162.5 MHz</a:t>
              </a:r>
            </a:p>
            <a:p>
              <a:pPr algn="ctr"/>
              <a:r>
                <a:rPr lang="en-US"/>
                <a:t>2.1-10 MeV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73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2"/>
          <p:cNvSpPr>
            <a:spLocks noGrp="1"/>
          </p:cNvSpPr>
          <p:nvPr>
            <p:ph type="title"/>
          </p:nvPr>
        </p:nvSpPr>
        <p:spPr>
          <a:xfrm>
            <a:off x="441643" y="111760"/>
            <a:ext cx="8113077" cy="46228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Operating Scenario for  High Power Campus </a:t>
            </a:r>
          </a:p>
        </p:txBody>
      </p:sp>
      <p:sp>
        <p:nvSpPr>
          <p:cNvPr id="23556" name="TextBox 12"/>
          <p:cNvSpPr txBox="1">
            <a:spLocks noChangeArrowheads="1"/>
          </p:cNvSpPr>
          <p:nvPr/>
        </p:nvSpPr>
        <p:spPr bwMode="auto">
          <a:xfrm>
            <a:off x="762000" y="1031240"/>
            <a:ext cx="75438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u="sng" dirty="0">
                <a:solidFill>
                  <a:srgbClr val="000000"/>
                </a:solidFill>
              </a:rPr>
              <a:t>1 </a:t>
            </a:r>
            <a:r>
              <a:rPr lang="en-US" sz="1800" u="sng" dirty="0" err="1">
                <a:solidFill>
                  <a:srgbClr val="000000"/>
                </a:solidFill>
                <a:latin typeface="Symbol" charset="0"/>
              </a:rPr>
              <a:t>m</a:t>
            </a:r>
            <a:r>
              <a:rPr lang="en-US" sz="1800" u="sng" dirty="0" err="1">
                <a:solidFill>
                  <a:srgbClr val="000000"/>
                </a:solidFill>
              </a:rPr>
              <a:t>sec</a:t>
            </a:r>
            <a:r>
              <a:rPr lang="en-US" sz="1800" u="sng" dirty="0">
                <a:solidFill>
                  <a:srgbClr val="000000"/>
                </a:solidFill>
              </a:rPr>
              <a:t> period at 3 </a:t>
            </a:r>
            <a:r>
              <a:rPr lang="en-US" sz="1800" u="sng" dirty="0" err="1">
                <a:solidFill>
                  <a:srgbClr val="000000"/>
                </a:solidFill>
              </a:rPr>
              <a:t>GeV</a:t>
            </a:r>
            <a:endParaRPr lang="en-US" sz="1800" u="sng" dirty="0">
              <a:solidFill>
                <a:srgbClr val="000000"/>
              </a:solidFill>
            </a:endParaRPr>
          </a:p>
          <a:p>
            <a:pPr algn="l" eaLnBrk="1" hangingPunct="1"/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1800" dirty="0">
                <a:solidFill>
                  <a:srgbClr val="CC0000"/>
                </a:solidFill>
              </a:rPr>
              <a:t>Muon pulses (12e7) 162.5 MHz, 80 </a:t>
            </a:r>
            <a:r>
              <a:rPr lang="en-US" sz="1800" dirty="0" err="1">
                <a:solidFill>
                  <a:srgbClr val="CC0000"/>
                </a:solidFill>
              </a:rPr>
              <a:t>nsec</a:t>
            </a:r>
            <a:r>
              <a:rPr lang="en-US" sz="1800" dirty="0">
                <a:solidFill>
                  <a:srgbClr val="CC0000"/>
                </a:solidFill>
              </a:rPr>
              <a:t>		700 kW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800" dirty="0">
                <a:solidFill>
                  <a:srgbClr val="003399"/>
                </a:solidFill>
              </a:rPr>
              <a:t>	</a:t>
            </a:r>
            <a:r>
              <a:rPr lang="en-US" sz="1800" dirty="0">
                <a:solidFill>
                  <a:srgbClr val="000099"/>
                </a:solidFill>
              </a:rPr>
              <a:t>Kaon pulses (12e7) 27 MHz			1540 kW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800" dirty="0">
                <a:solidFill>
                  <a:srgbClr val="FC110F"/>
                </a:solidFill>
              </a:rPr>
              <a:t>	</a:t>
            </a:r>
            <a:r>
              <a:rPr lang="en-US" sz="1800" dirty="0">
                <a:solidFill>
                  <a:srgbClr val="00B050"/>
                </a:solidFill>
              </a:rPr>
              <a:t>Nuclear pulses (12e7) 13.5 MHz			770 kW</a:t>
            </a:r>
          </a:p>
        </p:txBody>
      </p: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763588" y="2409190"/>
            <a:ext cx="70850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/>
              <a:t>Ion source and RFQ operate at 4.4 mA; 77% of bunches are </a:t>
            </a:r>
          </a:p>
          <a:p>
            <a:pPr algn="l" eaLnBrk="1" hangingPunct="1"/>
            <a:r>
              <a:rPr lang="en-US" sz="2000"/>
              <a:t>chopped @ 2.1 MeV </a:t>
            </a:r>
            <a:r>
              <a:rPr lang="en-US" sz="2000">
                <a:sym typeface="Symbol" charset="0"/>
              </a:rPr>
              <a:t></a:t>
            </a:r>
            <a:r>
              <a:rPr lang="en-US" sz="2000"/>
              <a:t> maintain 1 mA over 1 </a:t>
            </a:r>
            <a:r>
              <a:rPr lang="en-US" sz="2000">
                <a:latin typeface="Symbol" charset="0"/>
              </a:rPr>
              <a:t>m</a:t>
            </a:r>
            <a:r>
              <a:rPr lang="en-US" sz="2000"/>
              <a:t>sec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7519" y="3505200"/>
            <a:ext cx="8485505" cy="2625725"/>
            <a:chOff x="52899" y="3505200"/>
            <a:chExt cx="8910126" cy="2625725"/>
          </a:xfrm>
        </p:grpSpPr>
        <p:pic>
          <p:nvPicPr>
            <p:cNvPr id="23555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545"/>
            <a:stretch>
              <a:fillRect/>
            </a:stretch>
          </p:blipFill>
          <p:spPr bwMode="auto">
            <a:xfrm>
              <a:off x="6019800" y="3505200"/>
              <a:ext cx="2943225" cy="262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Box 8"/>
            <p:cNvSpPr txBox="1">
              <a:spLocks noChangeArrowheads="1"/>
            </p:cNvSpPr>
            <p:nvPr/>
          </p:nvSpPr>
          <p:spPr bwMode="auto">
            <a:xfrm>
              <a:off x="6172200" y="3581400"/>
              <a:ext cx="25511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00"/>
                  </a:solidFill>
                </a:rPr>
                <a:t>Separation scheme</a:t>
              </a:r>
            </a:p>
          </p:txBody>
        </p:sp>
        <p:sp>
          <p:nvSpPr>
            <p:cNvPr id="23559" name="TextBox 8"/>
            <p:cNvSpPr txBox="1">
              <a:spLocks noChangeArrowheads="1"/>
            </p:cNvSpPr>
            <p:nvPr/>
          </p:nvSpPr>
          <p:spPr bwMode="auto">
            <a:xfrm>
              <a:off x="6248400" y="5638800"/>
              <a:ext cx="25511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00"/>
                  </a:solidFill>
                </a:rPr>
                <a:t>Transverse </a:t>
              </a:r>
              <a:r>
                <a:rPr lang="en-US" sz="2000" dirty="0" err="1">
                  <a:solidFill>
                    <a:srgbClr val="000000"/>
                  </a:solidFill>
                </a:rPr>
                <a:t>rf</a:t>
              </a:r>
              <a:r>
                <a:rPr lang="en-US" sz="2000" dirty="0">
                  <a:solidFill>
                    <a:srgbClr val="000000"/>
                  </a:solidFill>
                </a:rPr>
                <a:t> splitter</a:t>
              </a:r>
            </a:p>
          </p:txBody>
        </p:sp>
        <p:sp>
          <p:nvSpPr>
            <p:cNvPr id="23560" name="Oval 13"/>
            <p:cNvSpPr>
              <a:spLocks noChangeArrowheads="1"/>
            </p:cNvSpPr>
            <p:nvPr/>
          </p:nvSpPr>
          <p:spPr bwMode="auto">
            <a:xfrm>
              <a:off x="60960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Oval 14"/>
            <p:cNvSpPr>
              <a:spLocks noChangeArrowheads="1"/>
            </p:cNvSpPr>
            <p:nvPr/>
          </p:nvSpPr>
          <p:spPr bwMode="auto">
            <a:xfrm>
              <a:off x="74676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Oval 15"/>
            <p:cNvSpPr>
              <a:spLocks noChangeArrowheads="1"/>
            </p:cNvSpPr>
            <p:nvPr/>
          </p:nvSpPr>
          <p:spPr bwMode="auto">
            <a:xfrm>
              <a:off x="87630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Oval 16"/>
            <p:cNvSpPr>
              <a:spLocks noChangeArrowheads="1"/>
            </p:cNvSpPr>
            <p:nvPr/>
          </p:nvSpPr>
          <p:spPr bwMode="auto">
            <a:xfrm>
              <a:off x="6781800" y="3962400"/>
              <a:ext cx="152400" cy="152400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4" name="Oval 21"/>
            <p:cNvSpPr>
              <a:spLocks noChangeArrowheads="1"/>
            </p:cNvSpPr>
            <p:nvPr/>
          </p:nvSpPr>
          <p:spPr bwMode="auto">
            <a:xfrm>
              <a:off x="8153400" y="5486400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2899" y="3505200"/>
              <a:ext cx="5890701" cy="2177509"/>
              <a:chOff x="215596" y="2286000"/>
              <a:chExt cx="8960102" cy="2918836"/>
            </a:xfrm>
            <a:noFill/>
          </p:grpSpPr>
          <p:sp>
            <p:nvSpPr>
              <p:cNvPr id="25" name="Curved Right Arrow 24"/>
              <p:cNvSpPr/>
              <p:nvPr/>
            </p:nvSpPr>
            <p:spPr>
              <a:xfrm>
                <a:off x="215596" y="2514600"/>
                <a:ext cx="409927" cy="1524000"/>
              </a:xfrm>
              <a:prstGeom prst="curvedRightArrow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2" charset="2"/>
                  <a:buNone/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Left Brace 25"/>
              <p:cNvSpPr/>
              <p:nvPr/>
            </p:nvSpPr>
            <p:spPr>
              <a:xfrm>
                <a:off x="830562" y="3238501"/>
                <a:ext cx="246529" cy="1409700"/>
              </a:xfrm>
              <a:prstGeom prst="leftBrace">
                <a:avLst>
                  <a:gd name="adj1" fmla="val 52187"/>
                  <a:gd name="adj2" fmla="val 50000"/>
                </a:avLst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buFont typeface="Wingdings" pitchFamily="2" charset="2"/>
                  <a:buNone/>
                  <a:defRPr/>
                </a:pPr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75573" y="4635268"/>
                <a:ext cx="1527557" cy="56956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buFont typeface="Wingdings" pitchFamily="2" charset="2"/>
                  <a:buNone/>
                  <a:defRPr/>
                </a:pPr>
                <a:r>
                  <a:rPr lang="en-US" dirty="0">
                    <a:ea typeface="+mn-ea"/>
                  </a:rPr>
                  <a:t> </a:t>
                </a:r>
                <a:r>
                  <a:rPr lang="en-US" sz="1600" dirty="0">
                    <a:ea typeface="+mn-ea"/>
                  </a:rPr>
                  <a:t>1 </a:t>
                </a:r>
                <a:r>
                  <a:rPr lang="en-US" sz="1600" dirty="0" err="1">
                    <a:latin typeface="Symbol" pitchFamily="18" charset="2"/>
                    <a:ea typeface="+mn-ea"/>
                  </a:rPr>
                  <a:t>m</a:t>
                </a:r>
                <a:r>
                  <a:rPr lang="en-US" sz="1600" dirty="0" err="1">
                    <a:ea typeface="+mn-ea"/>
                  </a:rPr>
                  <a:t>sec</a:t>
                </a:r>
                <a:endParaRPr lang="en-US" sz="1600" dirty="0">
                  <a:ea typeface="+mn-ea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4992669" y="4963336"/>
                <a:ext cx="2212649" cy="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1294180" y="4963336"/>
                <a:ext cx="2528006" cy="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707" y="2286000"/>
                <a:ext cx="7899991" cy="250507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205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Staged Approach to Project 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7" y="927214"/>
            <a:ext cx="8108648" cy="55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936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Plan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" y="736601"/>
            <a:ext cx="8229600" cy="4587536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2000" dirty="0" smtClean="0"/>
              <a:t>Stage 1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1 </a:t>
            </a:r>
            <a:r>
              <a:rPr lang="en-US" sz="1800" dirty="0" err="1" smtClean="0"/>
              <a:t>GeV</a:t>
            </a:r>
            <a:r>
              <a:rPr lang="en-US" sz="1800" dirty="0" smtClean="0"/>
              <a:t> × 1 mA CW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injecting into existing (upgraded) Booster</a:t>
            </a:r>
          </a:p>
          <a:p>
            <a:pPr lvl="1">
              <a:defRPr/>
            </a:pPr>
            <a:r>
              <a:rPr lang="en-US" sz="1800" dirty="0" smtClean="0"/>
              <a:t>Connection </a:t>
            </a:r>
            <a:r>
              <a:rPr lang="en-US" sz="1800" dirty="0"/>
              <a:t>to Muon Campus</a:t>
            </a:r>
          </a:p>
          <a:p>
            <a:pPr lvl="1">
              <a:defRPr/>
            </a:pPr>
            <a:r>
              <a:rPr lang="en-US" sz="1800" dirty="0" smtClean="0"/>
              <a:t>New High Power Spallation Campus (</a:t>
            </a:r>
            <a:r>
              <a:rPr lang="en-US" sz="1800" dirty="0"/>
              <a:t>1 </a:t>
            </a:r>
            <a:r>
              <a:rPr lang="en-US" sz="1800" dirty="0" err="1"/>
              <a:t>GeV</a:t>
            </a:r>
            <a:r>
              <a:rPr lang="en-US" sz="1800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Stage 2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Add 1-3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/>
              <a:t>× 1 mA CW </a:t>
            </a:r>
            <a:r>
              <a:rPr lang="en-US" sz="1800" dirty="0" err="1" smtClean="0"/>
              <a:t>linac</a:t>
            </a:r>
            <a:r>
              <a:rPr lang="en-US" sz="1800" dirty="0" smtClean="0"/>
              <a:t>, still injection into Booster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20 Hz Booster upgrade</a:t>
            </a:r>
          </a:p>
          <a:p>
            <a:pPr lvl="1">
              <a:defRPr/>
            </a:pPr>
            <a:r>
              <a:rPr lang="en-US" sz="1800" dirty="0" smtClean="0"/>
              <a:t>New High Power Muon and Kaon Campus (3 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Stage 3 (Reference Design)</a:t>
            </a:r>
          </a:p>
          <a:p>
            <a:pPr lvl="1"/>
            <a:r>
              <a:rPr lang="en-US" sz="1800" dirty="0" smtClean="0"/>
              <a:t>Add 3-8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/>
              <a:t>× 1 mA </a:t>
            </a:r>
            <a:r>
              <a:rPr lang="en-US" sz="1800" dirty="0" smtClean="0"/>
              <a:t>@4.3% duty factor pulsed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injecting into (upgraded) Recycler/MI</a:t>
            </a:r>
          </a:p>
          <a:p>
            <a:pPr lvl="1">
              <a:spcBef>
                <a:spcPts val="200"/>
              </a:spcBef>
              <a:defRPr/>
            </a:pPr>
            <a:r>
              <a:rPr lang="en-US" sz="1800" dirty="0" smtClean="0"/>
              <a:t>Connection to Short Baseline Neutrino Campus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Stage 4 (Beyond the Reference Design)</a:t>
            </a:r>
          </a:p>
          <a:p>
            <a:pPr lvl="1">
              <a:spcBef>
                <a:spcPts val="200"/>
              </a:spcBef>
              <a:defRPr/>
            </a:pPr>
            <a:r>
              <a:rPr lang="en-US" sz="1800" dirty="0" smtClean="0"/>
              <a:t>Current </a:t>
            </a:r>
            <a:r>
              <a:rPr lang="en-US" sz="1800" dirty="0"/>
              <a:t>upgrade of CW and pulsed </a:t>
            </a:r>
            <a:r>
              <a:rPr lang="en-US" sz="1800" dirty="0" err="1"/>
              <a:t>linac</a:t>
            </a:r>
            <a:r>
              <a:rPr lang="en-US" sz="1800" dirty="0"/>
              <a:t>: 5 mA x 10% </a:t>
            </a:r>
            <a:r>
              <a:rPr lang="en-US" sz="1800" dirty="0" smtClean="0"/>
              <a:t>DF = 4 MW @ 8 </a:t>
            </a:r>
            <a:r>
              <a:rPr lang="en-US" sz="1800" dirty="0" err="1" smtClean="0"/>
              <a:t>GeV</a:t>
            </a:r>
            <a:endParaRPr lang="en-US" sz="1800" dirty="0"/>
          </a:p>
          <a:p>
            <a:pPr lvl="1">
              <a:spcBef>
                <a:spcPts val="200"/>
              </a:spcBef>
              <a:defRPr/>
            </a:pPr>
            <a:r>
              <a:rPr lang="en-US" sz="1800" dirty="0"/>
              <a:t>Main Injector/Recycler upgrades</a:t>
            </a:r>
          </a:p>
          <a:p>
            <a:pPr lvl="1">
              <a:spcBef>
                <a:spcPts val="200"/>
              </a:spcBef>
              <a:defRPr/>
            </a:pPr>
            <a:r>
              <a:rPr lang="en-US" sz="1800" dirty="0"/>
              <a:t>LBNE target upgrade</a:t>
            </a:r>
          </a:p>
          <a:p>
            <a:pPr lvl="1">
              <a:spcBef>
                <a:spcPts val="200"/>
              </a:spcBef>
              <a:defRPr/>
            </a:pPr>
            <a:r>
              <a:rPr lang="en-US" sz="1800" dirty="0"/>
              <a:t>Step toward a NF or MC</a:t>
            </a:r>
          </a:p>
          <a:p>
            <a:pPr lvl="1">
              <a:spcBef>
                <a:spcPts val="200"/>
              </a:spcBef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Michigan State University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500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Increases beam power throughout the accelerator complex: </a:t>
            </a:r>
            <a:endParaRPr lang="en-US" dirty="0" smtClean="0"/>
          </a:p>
          <a:p>
            <a:pPr lvl="1"/>
            <a:r>
              <a:rPr lang="en-US" dirty="0" smtClean="0"/>
              <a:t>power </a:t>
            </a:r>
            <a:r>
              <a:rPr lang="en-US" dirty="0"/>
              <a:t>to </a:t>
            </a:r>
            <a:r>
              <a:rPr lang="en-US" dirty="0" err="1"/>
              <a:t>muon</a:t>
            </a:r>
            <a:r>
              <a:rPr lang="en-US" dirty="0"/>
              <a:t> experiments (Mu2e, </a:t>
            </a:r>
            <a:r>
              <a:rPr lang="en-US" i="1" dirty="0"/>
              <a:t>g</a:t>
            </a:r>
            <a:r>
              <a:rPr lang="en-US" dirty="0"/>
              <a:t>–2) × </a:t>
            </a:r>
            <a:r>
              <a:rPr lang="en-US" dirty="0" smtClean="0"/>
              <a:t>10</a:t>
            </a:r>
          </a:p>
          <a:p>
            <a:pPr lvl="1"/>
            <a:r>
              <a:rPr lang="en-US" dirty="0" smtClean="0"/>
              <a:t>power </a:t>
            </a:r>
            <a:r>
              <a:rPr lang="en-US" dirty="0"/>
              <a:t>to 8-GeV-based neutrino experiments (</a:t>
            </a:r>
            <a:r>
              <a:rPr lang="en-US" dirty="0" err="1"/>
              <a:t>MicroBooNE</a:t>
            </a:r>
            <a:r>
              <a:rPr lang="en-US" dirty="0"/>
              <a:t>) × </a:t>
            </a:r>
            <a:r>
              <a:rPr lang="en-US" dirty="0" smtClean="0"/>
              <a:t>3</a:t>
            </a:r>
            <a:endParaRPr lang="en-US" dirty="0"/>
          </a:p>
          <a:p>
            <a:pPr lvl="1"/>
            <a:r>
              <a:rPr lang="en-US" dirty="0" smtClean="0"/>
              <a:t>power </a:t>
            </a:r>
            <a:r>
              <a:rPr lang="en-US" dirty="0"/>
              <a:t>to MI experiments (LBNE, </a:t>
            </a:r>
            <a:r>
              <a:rPr lang="en-US" dirty="0" err="1"/>
              <a:t>SeaQuest</a:t>
            </a:r>
            <a:r>
              <a:rPr lang="en-US" dirty="0"/>
              <a:t>,...) × 1.5.</a:t>
            </a:r>
          </a:p>
          <a:p>
            <a:r>
              <a:rPr lang="en-US" dirty="0"/>
              <a:t>• Enables a suite of new (for Fermilab) </a:t>
            </a:r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electric</a:t>
            </a:r>
            <a:r>
              <a:rPr lang="en-US" dirty="0"/>
              <a:t>-dipole </a:t>
            </a:r>
            <a:r>
              <a:rPr lang="en-US" dirty="0" smtClean="0"/>
              <a:t>measurements</a:t>
            </a:r>
            <a:endParaRPr lang="en-US" dirty="0"/>
          </a:p>
          <a:p>
            <a:pPr lvl="1"/>
            <a:r>
              <a:rPr lang="en-US" dirty="0" err="1" smtClean="0"/>
              <a:t>ultracold</a:t>
            </a:r>
            <a:r>
              <a:rPr lang="en-US" dirty="0" smtClean="0"/>
              <a:t> </a:t>
            </a:r>
            <a:r>
              <a:rPr lang="en-US" dirty="0"/>
              <a:t>neutrons, e.g., </a:t>
            </a:r>
            <a:r>
              <a:rPr lang="en-US" i="1" dirty="0"/>
              <a:t>n</a:t>
            </a:r>
            <a:r>
              <a:rPr lang="en-US" dirty="0"/>
              <a:t>-</a:t>
            </a:r>
            <a:r>
              <a:rPr lang="en-US" i="1" dirty="0" err="1"/>
              <a:t>ñ</a:t>
            </a:r>
            <a:r>
              <a:rPr lang="en-US" i="1" dirty="0"/>
              <a:t> </a:t>
            </a:r>
            <a:r>
              <a:rPr lang="en-US" dirty="0"/>
              <a:t>oscillations.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45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Context (evolving slide)</a:t>
            </a:r>
            <a:endParaRPr lang="en-US" dirty="0"/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261" y="1592090"/>
            <a:ext cx="4057571" cy="38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229100" y="1100138"/>
            <a:ext cx="49149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err="1">
                <a:latin typeface="+mn-lt"/>
              </a:rPr>
              <a:t>Fermilab</a:t>
            </a:r>
            <a:endParaRPr lang="en-US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Built ~1970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200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proton beams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Eventually 400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1985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900GeV x 900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Most energetic in the world ever since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Upgraded in 1997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Main Injector-&gt; more intensity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x 980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p-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Intense neutrino program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Soon the </a:t>
            </a:r>
            <a:r>
              <a:rPr lang="en-US" sz="1600" i="1" dirty="0">
                <a:solidFill>
                  <a:schemeClr val="accent2"/>
                </a:solidFill>
                <a:latin typeface="+mn-lt"/>
              </a:rPr>
              <a:t>second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most powerful collider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What next???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FF0000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With the LHC now the highest energy collider, Fermilab must focus on different types of physics. 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153400" y="28765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53400" y="2847975"/>
            <a:ext cx="990600" cy="4286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67600" y="3248025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ntil </a:t>
            </a:r>
            <a:r>
              <a:rPr lang="en-US" dirty="0">
                <a:solidFill>
                  <a:srgbClr val="FF0000"/>
                </a:solidFill>
              </a:rPr>
              <a:t>recently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105400" y="4486275"/>
            <a:ext cx="46672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67300" y="4476750"/>
            <a:ext cx="428625" cy="161925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-2004349">
            <a:off x="4341271" y="3799955"/>
            <a:ext cx="885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awhile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47" name="Date Placeholder 2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April 12, 2013</a:t>
            </a:r>
            <a:endParaRPr lang="en-US">
              <a:latin typeface="Arial" pitchFamily="34" charset="0"/>
            </a:endParaRPr>
          </a:p>
        </p:txBody>
      </p:sp>
      <p:sp>
        <p:nvSpPr>
          <p:cNvPr id="39948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1C5BF4-783E-4226-B6E7-35CFD135553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9949" name="Footer Placeholder 2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Michigan State University Seminar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542825" y="4421437"/>
            <a:ext cx="3158319" cy="212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87389" y="4411400"/>
            <a:ext cx="3035768" cy="199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643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7958138" cy="92964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Example Research Program, definitive space of accelerator parameters on PXPS </a:t>
            </a:r>
            <a:r>
              <a:rPr lang="en-US" dirty="0" err="1">
                <a:latin typeface="Arial" charset="0"/>
              </a:rPr>
              <a:t>Indico</a:t>
            </a:r>
            <a:r>
              <a:rPr lang="en-US" dirty="0">
                <a:latin typeface="Arial" charset="0"/>
              </a:rPr>
              <a:t> site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510223" y="6167120"/>
            <a:ext cx="763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 b="1" dirty="0"/>
              <a:t>*  Operating point in range depends on MI energy for neutrinos.</a:t>
            </a:r>
          </a:p>
          <a:p>
            <a:pPr algn="l" eaLnBrk="1" hangingPunct="1"/>
            <a:r>
              <a:rPr lang="en-US" sz="1000" b="1" dirty="0"/>
              <a:t>** Operating point in range depends on MI injector slow-spill duty factor (</a:t>
            </a:r>
            <a:r>
              <a:rPr lang="en-US" sz="1000" b="1" dirty="0" err="1"/>
              <a:t>df</a:t>
            </a:r>
            <a:r>
              <a:rPr lang="en-US" sz="1000" b="1" dirty="0"/>
              <a:t>) for kaon program.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1066800"/>
            <a:ext cx="35814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050" dirty="0">
                <a:ea typeface="+mn-ea"/>
              </a:rPr>
              <a:t>                          </a:t>
            </a:r>
            <a:r>
              <a:rPr lang="en-US" sz="1100" b="1" dirty="0">
                <a:ea typeface="+mn-ea"/>
              </a:rPr>
              <a:t>Project X Campaign</a:t>
            </a:r>
            <a:endParaRPr lang="en-US" sz="1100" dirty="0">
              <a:ea typeface="+mn-ea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633023"/>
              </p:ext>
            </p:extLst>
          </p:nvPr>
        </p:nvGraphicFramePr>
        <p:xfrm>
          <a:off x="538163" y="1097280"/>
          <a:ext cx="8168956" cy="5035238"/>
        </p:xfrm>
        <a:graphic>
          <a:graphicData uri="http://schemas.openxmlformats.org/drawingml/2006/table">
            <a:tbl>
              <a:tblPr/>
              <a:tblGrid>
                <a:gridCol w="1657803"/>
                <a:gridCol w="1337097"/>
                <a:gridCol w="1583795"/>
                <a:gridCol w="1118359"/>
                <a:gridCol w="1026259"/>
                <a:gridCol w="1445643"/>
              </a:tblGrid>
              <a:tr h="918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Program: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Onset of  NOvA operations in 2013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Stage-1: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CW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Linac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driving Booster &amp; Muon, n/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edm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programs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Stage-2: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Upgrade to 3 GeV CW Linac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Stage-3: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Project X RDR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Stage-4: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Beyond RDR: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GeV power upgrade to 4MW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MI neutrinos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470-700 kW**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515-1200 kW**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1200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4C529C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2450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4C529C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4C529C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2450-4000 kW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GeV Neutrinos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 kW  +0-50kW**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0-42 kW* + 0-90 kW**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0-84 kW*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0-172 kW*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3000   kW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Muon program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e.g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, (g-2),  Mu2e-1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 kW 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0-20 kW* 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0-20 kW*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0-172 kW*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1000   kW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1-3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Muon program, e.g. Mu2e-2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-----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  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Kaon Program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0-30 kW**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(&lt;30% df from MI)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0-75  kW**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(&lt;45% df from MI)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1870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1870   kW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Nuclear edm ISOL program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none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0-900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0-900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0-1000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Ultra-cold neutron program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none 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0-900 kW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0-900 kW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0-1000 kW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 0-1000 kW</a:t>
                      </a: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</a:tr>
              <a:tr h="40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Nuclear technology applications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none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0-900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0-900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0-1000 kW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</a:tr>
              <a:tr h="440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# Programs: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 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CE"/>
                    </a:solidFill>
                  </a:tcPr>
                </a:tc>
              </a:tr>
              <a:tr h="440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max power: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735 kW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2222 kW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4284 kW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C529C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6492  kW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4C529C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C529C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C529C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11870kW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C529C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2283" marR="52283" marT="0" marB="0" horzOverflow="overflow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1E8"/>
                    </a:solidFill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3845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80" y="586232"/>
            <a:ext cx="8229600" cy="597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226" y="71120"/>
            <a:ext cx="6974746" cy="48768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The </a:t>
            </a:r>
            <a:r>
              <a:rPr lang="en-US" sz="3300" b="1" dirty="0" smtClean="0"/>
              <a:t>Beam</a:t>
            </a:r>
            <a:r>
              <a:rPr lang="en-US" sz="3200" b="1" dirty="0" smtClean="0"/>
              <a:t> Power Landscape</a:t>
            </a:r>
            <a:endParaRPr lang="en-US" sz="3200" b="1" dirty="0"/>
          </a:p>
        </p:txBody>
      </p:sp>
      <p:sp>
        <p:nvSpPr>
          <p:cNvPr id="8" name="Up Arrow 7"/>
          <p:cNvSpPr/>
          <p:nvPr/>
        </p:nvSpPr>
        <p:spPr bwMode="auto">
          <a:xfrm rot="2034827">
            <a:off x="3879542" y="1335683"/>
            <a:ext cx="381000" cy="143292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681521" y="3192272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447280" y="4636247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154154" y="4475480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34986" y="2703770"/>
            <a:ext cx="1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</a:rPr>
              <a:t>Project-X</a:t>
            </a:r>
            <a:endParaRPr lang="en-US" sz="2000" b="1" dirty="0">
              <a:solidFill>
                <a:srgbClr val="00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64307" y="3040380"/>
            <a:ext cx="528873" cy="219311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267561" y="3115140"/>
            <a:ext cx="517478" cy="1256433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42480" y="3115140"/>
            <a:ext cx="358253" cy="134782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27752" y="3192272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38624" y="2903825"/>
            <a:ext cx="965656" cy="27853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>
            <a:spLocks noChangeAspect="1"/>
          </p:cNvSpPr>
          <p:nvPr/>
        </p:nvSpPr>
        <p:spPr>
          <a:xfrm>
            <a:off x="6133592" y="4893056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447280" y="5057648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865880" y="2646680"/>
            <a:ext cx="2043104" cy="154311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831648" y="4189790"/>
            <a:ext cx="2659932" cy="1752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656080" y="894080"/>
            <a:ext cx="2043104" cy="154311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/>
      <p:bldP spid="16" grpId="0" animBg="1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4457" y="78287"/>
            <a:ext cx="7659667" cy="463731"/>
          </a:xfrm>
        </p:spPr>
        <p:txBody>
          <a:bodyPr/>
          <a:lstStyle/>
          <a:p>
            <a:r>
              <a:rPr lang="en-US" dirty="0" smtClean="0"/>
              <a:t>Evolution of the US Neutrino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6"/>
          <a:stretch/>
        </p:blipFill>
        <p:spPr>
          <a:xfrm>
            <a:off x="588370" y="722073"/>
            <a:ext cx="8038814" cy="57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552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058" y="78423"/>
            <a:ext cx="7564437" cy="441325"/>
          </a:xfrm>
        </p:spPr>
        <p:txBody>
          <a:bodyPr/>
          <a:lstStyle/>
          <a:p>
            <a:r>
              <a:rPr lang="en-US" dirty="0" smtClean="0"/>
              <a:t>Staged LBNE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6408" y="2956560"/>
            <a:ext cx="8251825" cy="2932430"/>
          </a:xfrm>
        </p:spPr>
        <p:txBody>
          <a:bodyPr/>
          <a:lstStyle/>
          <a:p>
            <a:r>
              <a:rPr lang="en-US" dirty="0" smtClean="0"/>
              <a:t>Initial concept</a:t>
            </a:r>
          </a:p>
          <a:p>
            <a:pPr lvl="1"/>
            <a:r>
              <a:rPr lang="en-US" dirty="0" smtClean="0"/>
              <a:t>New 2MW beam line</a:t>
            </a:r>
          </a:p>
          <a:p>
            <a:pPr lvl="1"/>
            <a:r>
              <a:rPr lang="en-US" dirty="0" smtClean="0"/>
              <a:t>Underground detector 1300 km away at Deep Underground </a:t>
            </a:r>
            <a:r>
              <a:rPr lang="en-US" dirty="0" err="1" smtClean="0"/>
              <a:t>Sience</a:t>
            </a:r>
            <a:r>
              <a:rPr lang="en-US" dirty="0" smtClean="0"/>
              <a:t> and Engineering Lab (DUSEL, </a:t>
            </a:r>
            <a:r>
              <a:rPr lang="en-US" dirty="0" err="1" smtClean="0"/>
              <a:t>Homestake</a:t>
            </a:r>
            <a:r>
              <a:rPr lang="en-US" dirty="0" smtClean="0"/>
              <a:t> Mine</a:t>
            </a:r>
          </a:p>
          <a:p>
            <a:pPr lvl="1"/>
            <a:r>
              <a:rPr lang="en-US" dirty="0" smtClean="0"/>
              <a:t>~$1.5B = too expensive</a:t>
            </a:r>
          </a:p>
          <a:p>
            <a:r>
              <a:rPr lang="en-US" dirty="0" smtClean="0"/>
              <a:t>Staged approach</a:t>
            </a:r>
          </a:p>
          <a:p>
            <a:pPr lvl="1"/>
            <a:r>
              <a:rPr lang="en-US" dirty="0" smtClean="0"/>
              <a:t>Start with 700 kW beam+ 10 </a:t>
            </a:r>
            <a:r>
              <a:rPr lang="en-US" dirty="0" err="1" smtClean="0"/>
              <a:t>kt</a:t>
            </a:r>
            <a:r>
              <a:rPr lang="en-US" dirty="0" smtClean="0"/>
              <a:t> LAR detector at surface</a:t>
            </a:r>
          </a:p>
          <a:p>
            <a:pPr lvl="1"/>
            <a:r>
              <a:rPr lang="en-US" dirty="0" smtClean="0"/>
              <a:t>Upgrade to Project X beam and 35 </a:t>
            </a:r>
            <a:r>
              <a:rPr lang="en-US" dirty="0" err="1" smtClean="0"/>
              <a:t>kt</a:t>
            </a:r>
            <a:r>
              <a:rPr lang="en-US" dirty="0" smtClean="0"/>
              <a:t> underground 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40" y="751841"/>
            <a:ext cx="755904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033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in Ultimate LBNE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999602"/>
            <a:ext cx="7152640" cy="53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968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97" y="78287"/>
            <a:ext cx="7659667" cy="463731"/>
          </a:xfrm>
        </p:spPr>
        <p:txBody>
          <a:bodyPr/>
          <a:lstStyle/>
          <a:p>
            <a:r>
              <a:rPr lang="en-US" dirty="0" smtClean="0"/>
              <a:t>Evolution of Neutrino Sensitivity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3432475"/>
            <a:ext cx="6045200" cy="324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632460"/>
            <a:ext cx="6089767" cy="26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151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9738" y="169863"/>
            <a:ext cx="8104822" cy="441325"/>
          </a:xfrm>
        </p:spPr>
        <p:txBody>
          <a:bodyPr/>
          <a:lstStyle/>
          <a:p>
            <a:r>
              <a:rPr lang="en-US" dirty="0" smtClean="0"/>
              <a:t>Other Uses for Project X Low Energy CW Beam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6089" y="803275"/>
            <a:ext cx="3536631" cy="5553075"/>
          </a:xfrm>
        </p:spPr>
        <p:txBody>
          <a:bodyPr/>
          <a:lstStyle/>
          <a:p>
            <a:r>
              <a:rPr lang="en-US" dirty="0" smtClean="0"/>
              <a:t>Test bed for Accelerator Driven Subcritical Reactor</a:t>
            </a:r>
          </a:p>
          <a:p>
            <a:r>
              <a:rPr lang="en-US" dirty="0" smtClean="0"/>
              <a:t>Driver for a </a:t>
            </a:r>
            <a:r>
              <a:rPr lang="en-US" dirty="0" err="1" smtClean="0"/>
              <a:t>muon</a:t>
            </a:r>
            <a:r>
              <a:rPr lang="en-US" dirty="0" smtClean="0"/>
              <a:t> based neutrino factory</a:t>
            </a:r>
          </a:p>
          <a:p>
            <a:r>
              <a:rPr lang="en-US" dirty="0" smtClean="0"/>
              <a:t>Neutrons, neutrons,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381" y="812800"/>
            <a:ext cx="493485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62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18" y="88583"/>
            <a:ext cx="7564437" cy="441325"/>
          </a:xfrm>
        </p:spPr>
        <p:txBody>
          <a:bodyPr/>
          <a:lstStyle/>
          <a:p>
            <a:r>
              <a:rPr lang="en-US" dirty="0" smtClean="0"/>
              <a:t>Project X R&amp;D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548640"/>
            <a:ext cx="8382000" cy="4724400"/>
          </a:xfrm>
        </p:spPr>
        <p:txBody>
          <a:bodyPr>
            <a:noAutofit/>
          </a:bodyPr>
          <a:lstStyle/>
          <a:p>
            <a:r>
              <a:rPr lang="en-US" dirty="0" smtClean="0"/>
              <a:t>Goal is to be prepared for a construction start in 2017</a:t>
            </a:r>
          </a:p>
          <a:p>
            <a:pPr lvl="1"/>
            <a:r>
              <a:rPr lang="en-US" sz="1800" dirty="0" smtClean="0"/>
              <a:t>Most likely, Stage 1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Goal of the R&amp;D Program is to mitigate risk: technical/cost/schedule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Technical Risks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sz="1800" dirty="0" smtClean="0"/>
              <a:t>Front End</a:t>
            </a:r>
          </a:p>
          <a:p>
            <a:pPr lvl="2">
              <a:spcBef>
                <a:spcPts val="0"/>
              </a:spcBef>
            </a:pPr>
            <a:r>
              <a:rPr lang="en-US" sz="1800" dirty="0" smtClean="0"/>
              <a:t>Unique capabilities of PX are enabled by the front end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CW ion source through </a:t>
            </a:r>
            <a:r>
              <a:rPr lang="en-US" sz="1800" dirty="0" smtClean="0"/>
              <a:t>SSR1</a:t>
            </a:r>
          </a:p>
          <a:p>
            <a:pPr lvl="1"/>
            <a:r>
              <a:rPr lang="en-US" sz="1800" dirty="0" smtClean="0"/>
              <a:t>H- </a:t>
            </a:r>
            <a:r>
              <a:rPr lang="en-US" sz="1800" dirty="0"/>
              <a:t>injection </a:t>
            </a:r>
            <a:r>
              <a:rPr lang="en-US" sz="1800" dirty="0" smtClean="0"/>
              <a:t>system</a:t>
            </a:r>
          </a:p>
          <a:p>
            <a:pPr lvl="2"/>
            <a:r>
              <a:rPr lang="en-US" sz="1800" dirty="0" smtClean="0"/>
              <a:t>Booster in Stage 1, 2; Recycler in Stage 3 </a:t>
            </a:r>
          </a:p>
          <a:p>
            <a:pPr lvl="1"/>
            <a:r>
              <a:rPr lang="en-US" sz="1800" dirty="0" smtClean="0"/>
              <a:t>High Intensity Recycler/Main Injector operations</a:t>
            </a:r>
          </a:p>
          <a:p>
            <a:pPr lvl="1"/>
            <a:r>
              <a:rPr lang="en-US" sz="1800" dirty="0" smtClean="0"/>
              <a:t>High </a:t>
            </a:r>
            <a:r>
              <a:rPr lang="en-US" sz="1800" dirty="0"/>
              <a:t>Power </a:t>
            </a:r>
            <a:r>
              <a:rPr lang="en-US" sz="1800" dirty="0" smtClean="0"/>
              <a:t>targets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dirty="0" smtClean="0"/>
              <a:t>Cost Risks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Superconducting </a:t>
            </a:r>
            <a:r>
              <a:rPr lang="en-US" sz="1800" dirty="0" err="1"/>
              <a:t>rf</a:t>
            </a:r>
            <a:r>
              <a:rPr lang="en-US" sz="1800" dirty="0"/>
              <a:t> </a:t>
            </a:r>
            <a:endParaRPr lang="en-US" sz="1800" dirty="0" smtClean="0"/>
          </a:p>
          <a:p>
            <a:pPr lvl="2">
              <a:spcBef>
                <a:spcPts val="0"/>
              </a:spcBef>
            </a:pPr>
            <a:r>
              <a:rPr lang="en-US" sz="1800" dirty="0" smtClean="0"/>
              <a:t>Cavities,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, </a:t>
            </a:r>
            <a:r>
              <a:rPr lang="en-US" sz="1800" dirty="0" err="1" smtClean="0"/>
              <a:t>rf</a:t>
            </a:r>
            <a:r>
              <a:rPr lang="en-US" sz="1800" dirty="0" smtClean="0"/>
              <a:t> sources – CW to long-pulse</a:t>
            </a:r>
            <a:endParaRPr lang="en-US" sz="1800" dirty="0"/>
          </a:p>
          <a:p>
            <a:pPr marL="509588">
              <a:spcBef>
                <a:spcPts val="18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b="1" i="1" dirty="0" smtClean="0">
                <a:solidFill>
                  <a:srgbClr val="C00000"/>
                </a:solidFill>
              </a:rPr>
              <a:t>All of these elements are required at Stage 1</a:t>
            </a:r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lvl="1"/>
            <a:endParaRPr lang="en-US" sz="1800" dirty="0"/>
          </a:p>
          <a:p>
            <a:pPr lvl="2"/>
            <a:endParaRPr lang="en-US" sz="1800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99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" y="690880"/>
            <a:ext cx="4658360" cy="319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1" y="3277102"/>
            <a:ext cx="2510166" cy="318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840" y="3007360"/>
            <a:ext cx="4118187" cy="308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522918">
            <a:off x="3598588" y="1836743"/>
            <a:ext cx="96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ASTA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22918">
            <a:off x="2144576" y="2059051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PXIE</a:t>
            </a:r>
            <a:endParaRPr lang="en-US" sz="2400" dirty="0">
              <a:solidFill>
                <a:srgbClr val="00009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39920" y="2550160"/>
            <a:ext cx="2184399" cy="25247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148080" y="1818640"/>
            <a:ext cx="883920" cy="2032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70218" y="98743"/>
            <a:ext cx="7564437" cy="441325"/>
          </a:xfrm>
        </p:spPr>
        <p:txBody>
          <a:bodyPr/>
          <a:lstStyle/>
          <a:p>
            <a:r>
              <a:rPr lang="en-US" dirty="0" smtClean="0"/>
              <a:t>Project X Injector Experiment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617529" y="548640"/>
            <a:ext cx="3394709" cy="2204720"/>
          </a:xfrm>
        </p:spPr>
        <p:txBody>
          <a:bodyPr/>
          <a:lstStyle/>
          <a:p>
            <a:r>
              <a:rPr lang="en-US" dirty="0" smtClean="0"/>
              <a:t>Being built in conjunction with the Advanced Superconducting Test Accelerator (ASTA)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900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0"/>
            <a:ext cx="746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SRF Test Facility Complex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charset="0"/>
              <a:ea typeface="+mj-ea"/>
              <a:cs typeface="+mj-cs"/>
            </a:endParaRPr>
          </a:p>
        </p:txBody>
      </p:sp>
      <p:pic>
        <p:nvPicPr>
          <p:cNvPr id="7" name="Picture 6" descr="NML_CMTF_PXIE_09MAY2012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9" y="1041400"/>
            <a:ext cx="7930305" cy="518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5754" y="812800"/>
            <a:ext cx="6067065" cy="342900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2220" y="10414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Cryomodule Test Facility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       (CMTF)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36219" y="1574800"/>
            <a:ext cx="990600" cy="5334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1619" y="2346980"/>
            <a:ext cx="210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Compressor Bldg. </a:t>
            </a:r>
            <a:r>
              <a:rPr lang="en-US" sz="1200" dirty="0">
                <a:solidFill>
                  <a:srgbClr val="FF0000"/>
                </a:solidFill>
              </a:rPr>
              <a:t>5,300 sq. ft. high </a:t>
            </a:r>
            <a:r>
              <a:rPr lang="en-US" sz="1200" dirty="0" smtClean="0">
                <a:solidFill>
                  <a:srgbClr val="FF0000"/>
                </a:solidFill>
              </a:rPr>
              <a:t>bay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1619" y="1193800"/>
            <a:ext cx="177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Cryomodule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Test Stand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7819" y="3327400"/>
            <a:ext cx="1733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PXIE Accelerator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6219" y="1270000"/>
            <a:ext cx="107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Cleanroom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7819" y="1651000"/>
            <a:ext cx="102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Cryogenic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Cold Boxes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24578" y="1619911"/>
            <a:ext cx="221441" cy="716889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4174497" y="2964890"/>
            <a:ext cx="197856" cy="36251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03419" y="2108200"/>
            <a:ext cx="1086408" cy="762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4646157" y="1408500"/>
            <a:ext cx="1100062" cy="444131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03419" y="2108200"/>
            <a:ext cx="1066800" cy="5334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19" y="4394200"/>
            <a:ext cx="294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Existing NML Building</a:t>
            </a:r>
          </a:p>
        </p:txBody>
      </p:sp>
      <p:sp>
        <p:nvSpPr>
          <p:cNvPr id="22" name="Oval 21"/>
          <p:cNvSpPr/>
          <p:nvPr/>
        </p:nvSpPr>
        <p:spPr>
          <a:xfrm>
            <a:off x="5032894" y="4470401"/>
            <a:ext cx="4066125" cy="1600199"/>
          </a:xfrm>
          <a:prstGeom prst="ellipse">
            <a:avLst/>
          </a:prstGeom>
          <a:noFill/>
          <a:ln w="12700" cmpd="sng">
            <a:solidFill>
              <a:srgbClr val="008000"/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879819" y="5308600"/>
            <a:ext cx="914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   </a:t>
            </a:r>
            <a:r>
              <a:rPr lang="en-US" sz="1200" dirty="0" smtClean="0">
                <a:solidFill>
                  <a:srgbClr val="008000"/>
                </a:solidFill>
              </a:rPr>
              <a:t>Beam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Absorbers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5819" y="4470400"/>
            <a:ext cx="142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Test Beam Lines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22419" y="5384800"/>
            <a:ext cx="959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IOTA Ring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432019" y="5384800"/>
            <a:ext cx="478906" cy="22472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65419" y="4699000"/>
            <a:ext cx="99391" cy="264258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65419" y="4699000"/>
            <a:ext cx="457200" cy="30480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032219" y="5080001"/>
            <a:ext cx="228600" cy="304799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98019" y="4775200"/>
            <a:ext cx="7162800" cy="3810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36218" y="4775200"/>
            <a:ext cx="5815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Proposed ASTA Accelerator (nominal 3 CM up to 6 CM)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184619" y="4165600"/>
            <a:ext cx="914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   </a:t>
            </a:r>
            <a:r>
              <a:rPr lang="en-US" sz="1200" dirty="0" smtClean="0">
                <a:solidFill>
                  <a:srgbClr val="008000"/>
                </a:solidFill>
              </a:rPr>
              <a:t>Pass Thru Line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8108419" y="4622800"/>
            <a:ext cx="457200" cy="30480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1" idx="1"/>
          </p:cNvCxnSpPr>
          <p:nvPr/>
        </p:nvCxnSpPr>
        <p:spPr>
          <a:xfrm flipH="1">
            <a:off x="6882339" y="2608590"/>
            <a:ext cx="159280" cy="791289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62165" y="866914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CMTF Main Bldg.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14,700 sq. ft. high bay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5,000 sq. ft. low bay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17757" y="1544124"/>
            <a:ext cx="893168" cy="5640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6E063-86F0-4990-AF8F-6A500282302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121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79" y="101831"/>
            <a:ext cx="7564437" cy="441325"/>
          </a:xfrm>
        </p:spPr>
        <p:txBody>
          <a:bodyPr/>
          <a:lstStyle/>
          <a:p>
            <a:r>
              <a:rPr lang="en-US" dirty="0" smtClean="0"/>
              <a:t>New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07" y="591621"/>
            <a:ext cx="8251825" cy="1872648"/>
          </a:xfrm>
        </p:spPr>
        <p:txBody>
          <a:bodyPr/>
          <a:lstStyle/>
          <a:p>
            <a:r>
              <a:rPr lang="en-US" sz="2000" dirty="0" smtClean="0"/>
              <a:t>To address the changing situation, the DOE’s High Energy Physics Advisory Panel (HEPAP) convened the Particle Physics Prioritization Panel (P5)</a:t>
            </a:r>
          </a:p>
          <a:p>
            <a:r>
              <a:rPr lang="en-US" sz="2000" dirty="0" smtClean="0"/>
              <a:t>In 2008, this panel released a report outlining a strategic plan for US particle physics focused on three “frontiers”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8695" y="2388659"/>
            <a:ext cx="4376873" cy="41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rved Up Arrow 7"/>
          <p:cNvSpPr/>
          <p:nvPr/>
        </p:nvSpPr>
        <p:spPr>
          <a:xfrm rot="7026657">
            <a:off x="2598564" y="3308550"/>
            <a:ext cx="1355795" cy="490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776380">
            <a:off x="828247" y="2978344"/>
            <a:ext cx="242748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Now that the LHC has taken over the energy frontier,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Fermilab’s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focus is shifting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713" y="3333566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Tevatron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0713" y="2873679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LHC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7071" y="4771014"/>
            <a:ext cx="98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Mu2e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430713" y="3363803"/>
            <a:ext cx="1042269" cy="29480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30713" y="3424276"/>
            <a:ext cx="996913" cy="205314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6516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Structure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6088" y="2590800"/>
            <a:ext cx="8251825" cy="3765550"/>
          </a:xfrm>
        </p:spPr>
        <p:txBody>
          <a:bodyPr/>
          <a:lstStyle/>
          <a:p>
            <a:r>
              <a:rPr lang="en-US" dirty="0"/>
              <a:t>30 kV ion source and LEBT (5 mA nominal, 10 mA max) </a:t>
            </a:r>
          </a:p>
          <a:p>
            <a:r>
              <a:rPr lang="en-US" dirty="0" smtClean="0"/>
              <a:t>Low Energy Beam Transport (LEBT) </a:t>
            </a:r>
            <a:r>
              <a:rPr lang="en-US" dirty="0"/>
              <a:t>with beam pre-chopping for machine </a:t>
            </a:r>
            <a:r>
              <a:rPr lang="en-US" dirty="0" smtClean="0"/>
              <a:t>tuning</a:t>
            </a:r>
          </a:p>
          <a:p>
            <a:r>
              <a:rPr lang="en-US" dirty="0" smtClean="0"/>
              <a:t>2.1 </a:t>
            </a:r>
            <a:r>
              <a:rPr lang="en-US" dirty="0"/>
              <a:t>MeV </a:t>
            </a:r>
            <a:r>
              <a:rPr lang="en-US" dirty="0" smtClean="0"/>
              <a:t>RFQ</a:t>
            </a:r>
          </a:p>
          <a:p>
            <a:r>
              <a:rPr lang="en-US" dirty="0" smtClean="0"/>
              <a:t>Medium Energy Beam Transport (MEBT, ~</a:t>
            </a:r>
            <a:r>
              <a:rPr lang="en-US" dirty="0"/>
              <a:t>10 m long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2 </a:t>
            </a:r>
            <a:r>
              <a:rPr lang="en-US" dirty="0"/>
              <a:t>SC cryomodules accelerating beam to 20-30 </a:t>
            </a:r>
            <a:r>
              <a:rPr lang="en-US" dirty="0" smtClean="0"/>
              <a:t>MeV</a:t>
            </a:r>
          </a:p>
          <a:p>
            <a:r>
              <a:rPr lang="en-US" dirty="0" smtClean="0"/>
              <a:t>High Energy Beam Transport (HEBT)</a:t>
            </a:r>
          </a:p>
          <a:p>
            <a:r>
              <a:rPr lang="en-US" dirty="0" smtClean="0"/>
              <a:t>50 </a:t>
            </a:r>
            <a:r>
              <a:rPr lang="en-US" dirty="0"/>
              <a:t>kW beam </a:t>
            </a:r>
            <a:r>
              <a:rPr lang="en-US" dirty="0" smtClean="0"/>
              <a:t>dump</a:t>
            </a:r>
          </a:p>
          <a:p>
            <a:r>
              <a:rPr lang="en-US" dirty="0" smtClean="0"/>
              <a:t>Total Length: ~40 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014902"/>
            <a:ext cx="8717280" cy="15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629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Validate the Project X concept and eliminate technical </a:t>
            </a:r>
            <a:r>
              <a:rPr lang="en-US" dirty="0" smtClean="0"/>
              <a:t>risks (</a:t>
            </a:r>
            <a:r>
              <a:rPr lang="en-US" dirty="0"/>
              <a:t>Most risks are related to the frontend)</a:t>
            </a:r>
          </a:p>
          <a:p>
            <a:pPr lvl="1"/>
            <a:r>
              <a:rPr lang="en-US" dirty="0" smtClean="0"/>
              <a:t>CW RFQ (</a:t>
            </a:r>
            <a:r>
              <a:rPr lang="en-US" dirty="0"/>
              <a:t>reliability,...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Bunch</a:t>
            </a:r>
            <a:r>
              <a:rPr lang="en-US" dirty="0"/>
              <a:t>-by-</a:t>
            </a:r>
            <a:r>
              <a:rPr lang="en-US" dirty="0" smtClean="0"/>
              <a:t>bunch chopper (kicker and absorber)</a:t>
            </a:r>
          </a:p>
          <a:p>
            <a:pPr lvl="1"/>
            <a:r>
              <a:rPr lang="en-US" dirty="0" smtClean="0"/>
              <a:t>MEBT</a:t>
            </a:r>
            <a:r>
              <a:rPr lang="en-US" dirty="0"/>
              <a:t>/</a:t>
            </a:r>
            <a:r>
              <a:rPr lang="en-US" dirty="0" smtClean="0"/>
              <a:t>HWR interface (</a:t>
            </a:r>
            <a:r>
              <a:rPr lang="en-US" dirty="0"/>
              <a:t>vacuum</a:t>
            </a:r>
            <a:r>
              <a:rPr lang="en-US" dirty="0" smtClean="0"/>
              <a:t>, differential pumping, micro-particle </a:t>
            </a:r>
            <a:r>
              <a:rPr lang="en-US" dirty="0"/>
              <a:t>migration to HWR through/from MEBT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</a:t>
            </a:r>
            <a:r>
              <a:rPr lang="en-US" dirty="0"/>
              <a:t>-</a:t>
            </a:r>
            <a:r>
              <a:rPr lang="en-US" dirty="0" smtClean="0"/>
              <a:t>current beam acceleration in HWR and SSR1</a:t>
            </a:r>
            <a:endParaRPr lang="en-US" dirty="0"/>
          </a:p>
          <a:p>
            <a:pPr lvl="2"/>
            <a:r>
              <a:rPr lang="en-US" dirty="0" smtClean="0"/>
              <a:t>Loss </a:t>
            </a:r>
            <a:r>
              <a:rPr lang="en-US" dirty="0"/>
              <a:t>of RFQ longitudinal tails</a:t>
            </a:r>
          </a:p>
          <a:p>
            <a:pPr lvl="2"/>
            <a:r>
              <a:rPr lang="en-US" dirty="0" smtClean="0"/>
              <a:t>Halo </a:t>
            </a:r>
            <a:r>
              <a:rPr lang="en-US" dirty="0"/>
              <a:t>generation by beam space </a:t>
            </a:r>
            <a:r>
              <a:rPr lang="en-US" dirty="0" smtClean="0"/>
              <a:t>charge</a:t>
            </a:r>
          </a:p>
          <a:p>
            <a:pPr lvl="1"/>
            <a:r>
              <a:rPr lang="en-US" dirty="0" smtClean="0"/>
              <a:t>Extinction for the removed bunches</a:t>
            </a:r>
            <a:r>
              <a:rPr lang="en-US" dirty="0"/>
              <a:t> </a:t>
            </a:r>
            <a:r>
              <a:rPr lang="en-US" dirty="0" smtClean="0"/>
              <a:t>&lt;</a:t>
            </a:r>
            <a:r>
              <a:rPr lang="en-US" dirty="0"/>
              <a:t>10</a:t>
            </a:r>
            <a:r>
              <a:rPr lang="en-US" baseline="30000" dirty="0"/>
              <a:t>-9</a:t>
            </a:r>
            <a:r>
              <a:rPr lang="en-US" dirty="0"/>
              <a:t> – as desired by -to-e experiment (no formal specification)</a:t>
            </a:r>
          </a:p>
          <a:p>
            <a:r>
              <a:rPr lang="en-US" dirty="0" smtClean="0"/>
              <a:t>Obtain </a:t>
            </a:r>
            <a:r>
              <a:rPr lang="en-US" dirty="0"/>
              <a:t>experience in design and operation of SC </a:t>
            </a:r>
            <a:r>
              <a:rPr lang="en-US" dirty="0" err="1"/>
              <a:t>cryo</a:t>
            </a:r>
            <a:r>
              <a:rPr lang="en-US" dirty="0"/>
              <a:t>-</a:t>
            </a:r>
            <a:r>
              <a:rPr lang="en-US" dirty="0" smtClean="0"/>
              <a:t>modules</a:t>
            </a:r>
          </a:p>
          <a:p>
            <a:pPr lvl="1"/>
            <a:r>
              <a:rPr lang="en-US" dirty="0" smtClean="0"/>
              <a:t>SSR1 </a:t>
            </a:r>
            <a:r>
              <a:rPr lang="en-US" dirty="0" err="1" smtClean="0"/>
              <a:t>cryomodule</a:t>
            </a:r>
            <a:r>
              <a:rPr lang="en-US" dirty="0" smtClean="0"/>
              <a:t> will be designed and built by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05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235056"/>
            <a:ext cx="2723302" cy="2534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840" y="863652"/>
            <a:ext cx="5141278" cy="2692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" y="4293581"/>
            <a:ext cx="3040380" cy="2167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960" y="4030742"/>
            <a:ext cx="4135120" cy="2352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8000" y="80264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 Source: 5-15 mA CW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0480" y="45720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162.5 MHz RFQ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3920" y="389128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162.5 MHz HWR String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78960" y="362712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325 MHz SSR String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671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by Bunch Chopping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Recall, experimental bunch structure to the three beam lines is produced by timing the bunches with respect to a fixed frequency deflecting cavity (~77% of bunches dumped!)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This is done with two kickers </a:t>
            </a:r>
            <a:br>
              <a:rPr lang="en-US" sz="1800" dirty="0" smtClean="0"/>
            </a:br>
            <a:r>
              <a:rPr lang="en-US" sz="1800" dirty="0" smtClean="0"/>
              <a:t>and a dump in the MEBT</a:t>
            </a:r>
          </a:p>
          <a:p>
            <a:endParaRPr lang="en-US" sz="1800" dirty="0"/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6" r="9246"/>
          <a:stretch>
            <a:fillRect/>
          </a:stretch>
        </p:blipFill>
        <p:spPr bwMode="auto">
          <a:xfrm>
            <a:off x="4094480" y="4354093"/>
            <a:ext cx="4853038" cy="21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1813560"/>
            <a:ext cx="7752080" cy="22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77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by Bunch Chopping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7204391" cy="3362325"/>
          </a:xfrm>
        </p:spPr>
        <p:txBody>
          <a:bodyPr/>
          <a:lstStyle/>
          <a:p>
            <a:r>
              <a:rPr lang="en-US" dirty="0" smtClean="0"/>
              <a:t>Kicker</a:t>
            </a:r>
          </a:p>
          <a:p>
            <a:pPr lvl="1"/>
            <a:r>
              <a:rPr lang="en-US" dirty="0" smtClean="0"/>
              <a:t>Remember,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&lt;&lt;1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Absorber</a:t>
            </a:r>
          </a:p>
          <a:p>
            <a:pPr lvl="1"/>
            <a:r>
              <a:rPr lang="en-US" dirty="0" smtClean="0"/>
              <a:t>Capacity: 10 mA @ 2.1MeV = 21kW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2 mm)</a:t>
            </a:r>
          </a:p>
          <a:p>
            <a:pPr lvl="1"/>
            <a:r>
              <a:rPr lang="en-US" dirty="0" smtClean="0"/>
              <a:t>Molybdenum alloy (TZM)</a:t>
            </a:r>
          </a:p>
          <a:p>
            <a:pPr lvl="1"/>
            <a:r>
              <a:rPr lang="en-US" dirty="0" err="1" smtClean="0"/>
              <a:t>T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</a:t>
            </a:r>
            <a:r>
              <a:rPr lang="en-US" dirty="0" smtClean="0"/>
              <a:t>= 1050° C on beam</a:t>
            </a:r>
            <a:br>
              <a:rPr lang="en-US" dirty="0" smtClean="0"/>
            </a:br>
            <a:r>
              <a:rPr lang="en-US" dirty="0" smtClean="0"/>
              <a:t>absorbing surface.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40" y="911860"/>
            <a:ext cx="58420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79" y="4563312"/>
            <a:ext cx="4601845" cy="19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05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8251825" cy="2478405"/>
          </a:xfrm>
        </p:spPr>
        <p:txBody>
          <a:bodyPr/>
          <a:lstStyle/>
          <a:p>
            <a:r>
              <a:rPr lang="en-US" dirty="0" smtClean="0"/>
              <a:t>In response to the startup of the LHC, Fermilab has proposed a broad, cutting edge intensity frontier research program, which will produce high quality scientific results for the next two decades.</a:t>
            </a:r>
          </a:p>
          <a:p>
            <a:r>
              <a:rPr lang="en-US" dirty="0" smtClean="0"/>
              <a:t>There are many exciting challenges and opportunities along the way.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8124" y="3800455"/>
            <a:ext cx="679763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your attention!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5745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the only remaining US HEP laboratory, Fermilab should continue to do first rate, cutting edge science.</a:t>
            </a:r>
          </a:p>
          <a:p>
            <a:pPr lvl="1"/>
            <a:r>
              <a:rPr lang="en-US" dirty="0" smtClean="0"/>
              <a:t>This will include contributions to all three frontiers.</a:t>
            </a:r>
          </a:p>
          <a:p>
            <a:r>
              <a:rPr lang="en-US" dirty="0" smtClean="0"/>
              <a:t>We should strive to keep the “A” in FNAL</a:t>
            </a:r>
          </a:p>
          <a:p>
            <a:pPr lvl="1"/>
            <a:r>
              <a:rPr lang="en-US" dirty="0" smtClean="0"/>
              <a:t>That is, support a domestic, accelerator-based program.</a:t>
            </a:r>
          </a:p>
          <a:p>
            <a:r>
              <a:rPr lang="en-US" dirty="0" smtClean="0"/>
              <a:t>We should form a coherent plan that will continue to produce physics results in both the near and far term.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80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85" y="172216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Intensity Frontier Topics</a:t>
            </a:r>
            <a:endParaRPr lang="en-US" dirty="0">
              <a:ea typeface="+mj-ea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28189" y="668923"/>
            <a:ext cx="8251825" cy="5381493"/>
          </a:xfrm>
        </p:spPr>
        <p:txBody>
          <a:bodyPr/>
          <a:lstStyle/>
          <a:p>
            <a:r>
              <a:rPr lang="en-US" sz="2000" dirty="0">
                <a:latin typeface="Trebuchet MS" charset="0"/>
              </a:rPr>
              <a:t>Neutrino </a:t>
            </a:r>
            <a:r>
              <a:rPr lang="en-US" sz="2000" dirty="0" smtClean="0">
                <a:latin typeface="Trebuchet MS" charset="0"/>
              </a:rPr>
              <a:t>Physics</a:t>
            </a:r>
          </a:p>
          <a:p>
            <a:pPr lvl="1"/>
            <a:r>
              <a:rPr lang="en-US" sz="1800" dirty="0" smtClean="0">
                <a:latin typeface="Symbol" charset="2"/>
                <a:cs typeface="Symbol" charset="2"/>
              </a:rPr>
              <a:t>q</a:t>
            </a:r>
            <a:r>
              <a:rPr lang="en-US" sz="1800" baseline="-25000" dirty="0" smtClean="0">
                <a:latin typeface="Trebuchet MS" charset="0"/>
              </a:rPr>
              <a:t>13</a:t>
            </a:r>
          </a:p>
          <a:p>
            <a:pPr lvl="1"/>
            <a:r>
              <a:rPr lang="en-US" sz="1800" dirty="0" smtClean="0">
                <a:latin typeface="Trebuchet MS" charset="0"/>
              </a:rPr>
              <a:t>Mass hierarchy</a:t>
            </a:r>
          </a:p>
          <a:p>
            <a:pPr lvl="1"/>
            <a:r>
              <a:rPr lang="en-US" sz="1800" dirty="0" smtClean="0">
                <a:latin typeface="Trebuchet MS" charset="0"/>
              </a:rPr>
              <a:t>CP-violation</a:t>
            </a:r>
          </a:p>
          <a:p>
            <a:pPr lvl="1"/>
            <a:r>
              <a:rPr lang="en-US" sz="1800" dirty="0" err="1" smtClean="0">
                <a:latin typeface="Trebuchet MS" charset="0"/>
              </a:rPr>
              <a:t>Majorana</a:t>
            </a:r>
            <a:r>
              <a:rPr lang="en-US" sz="1800" dirty="0" smtClean="0">
                <a:latin typeface="Trebuchet MS" charset="0"/>
              </a:rPr>
              <a:t> vs. Dirac</a:t>
            </a:r>
            <a:endParaRPr lang="en-US" sz="1800" dirty="0">
              <a:latin typeface="Trebuchet MS" charset="0"/>
            </a:endParaRPr>
          </a:p>
          <a:p>
            <a:r>
              <a:rPr lang="en-US" sz="2000" dirty="0">
                <a:latin typeface="Trebuchet MS" charset="0"/>
              </a:rPr>
              <a:t>Precision measurements</a:t>
            </a:r>
          </a:p>
          <a:p>
            <a:pPr lvl="1"/>
            <a:r>
              <a:rPr lang="en-US" sz="1800" dirty="0">
                <a:latin typeface="Trebuchet MS" charset="0"/>
              </a:rPr>
              <a:t>Muon to </a:t>
            </a:r>
            <a:r>
              <a:rPr lang="en-US" sz="1800" dirty="0" smtClean="0">
                <a:latin typeface="Trebuchet MS" charset="0"/>
              </a:rPr>
              <a:t>electron conversion</a:t>
            </a:r>
            <a:endParaRPr lang="en-US" sz="1800" dirty="0">
              <a:latin typeface="Trebuchet MS" charset="0"/>
            </a:endParaRPr>
          </a:p>
          <a:p>
            <a:pPr lvl="1"/>
            <a:r>
              <a:rPr lang="en-US" sz="1800" dirty="0">
                <a:latin typeface="Trebuchet MS" charset="0"/>
              </a:rPr>
              <a:t>Anomalous </a:t>
            </a:r>
            <a:r>
              <a:rPr lang="en-US" sz="1800" dirty="0" err="1">
                <a:latin typeface="Trebuchet MS" charset="0"/>
              </a:rPr>
              <a:t>muon</a:t>
            </a:r>
            <a:r>
              <a:rPr lang="en-US" sz="1800" dirty="0">
                <a:latin typeface="Trebuchet MS" charset="0"/>
              </a:rPr>
              <a:t> magnetic moment (g-2). </a:t>
            </a:r>
          </a:p>
          <a:p>
            <a:pPr lvl="1"/>
            <a:r>
              <a:rPr lang="en-US" sz="1800" dirty="0">
                <a:latin typeface="Trebuchet MS" charset="0"/>
              </a:rPr>
              <a:t>Precision kaon </a:t>
            </a:r>
            <a:r>
              <a:rPr lang="en-US" sz="1800" dirty="0" smtClean="0">
                <a:latin typeface="Trebuchet MS" charset="0"/>
              </a:rPr>
              <a:t>physics</a:t>
            </a:r>
          </a:p>
          <a:p>
            <a:pPr lvl="1"/>
            <a:r>
              <a:rPr lang="en-US" sz="1800" dirty="0" smtClean="0">
                <a:latin typeface="Trebuchet MS" charset="0"/>
              </a:rPr>
              <a:t>Electric Dipole Moment (EDM)</a:t>
            </a:r>
            <a:endParaRPr lang="en-US" sz="1800" dirty="0">
              <a:latin typeface="Trebuchet MS" charset="0"/>
            </a:endParaRPr>
          </a:p>
          <a:p>
            <a:r>
              <a:rPr lang="en-US" sz="2000" dirty="0" smtClean="0">
                <a:latin typeface="Trebuchet MS" charset="0"/>
              </a:rPr>
              <a:t>Advanced Muon Program</a:t>
            </a:r>
            <a:endParaRPr lang="en-US" sz="2000" dirty="0">
              <a:latin typeface="Trebuchet MS" charset="0"/>
            </a:endParaRPr>
          </a:p>
          <a:p>
            <a:pPr lvl="1"/>
            <a:r>
              <a:rPr lang="en-US" sz="1800" dirty="0">
                <a:latin typeface="Trebuchet MS" charset="0"/>
              </a:rPr>
              <a:t>Muon based neutrino factory</a:t>
            </a:r>
          </a:p>
          <a:p>
            <a:pPr lvl="1"/>
            <a:r>
              <a:rPr lang="en-US" sz="1800" dirty="0">
                <a:latin typeface="Trebuchet MS" charset="0"/>
              </a:rPr>
              <a:t>Muon </a:t>
            </a:r>
            <a:r>
              <a:rPr lang="en-US" sz="1800" dirty="0" smtClean="0">
                <a:latin typeface="Trebuchet MS" charset="0"/>
              </a:rPr>
              <a:t>collider</a:t>
            </a:r>
          </a:p>
          <a:p>
            <a:r>
              <a:rPr lang="en-US" sz="2000" dirty="0" smtClean="0">
                <a:latin typeface="Trebuchet MS" charset="0"/>
              </a:rPr>
              <a:t>Applied Physics</a:t>
            </a:r>
            <a:endParaRPr lang="en-US" sz="2000" dirty="0">
              <a:latin typeface="Trebuchet MS" charset="0"/>
            </a:endParaRPr>
          </a:p>
          <a:p>
            <a:pPr lvl="1"/>
            <a:r>
              <a:rPr lang="en-US" sz="1800" dirty="0">
                <a:latin typeface="Trebuchet MS" charset="0"/>
              </a:rPr>
              <a:t>Accelerator-driven sub-critical nuclear </a:t>
            </a:r>
            <a:r>
              <a:rPr lang="en-US" sz="1800" dirty="0" smtClean="0">
                <a:latin typeface="Trebuchet MS" charset="0"/>
              </a:rPr>
              <a:t>reactors</a:t>
            </a:r>
          </a:p>
          <a:p>
            <a:pPr lvl="1"/>
            <a:r>
              <a:rPr lang="en-US" sz="1800" dirty="0" smtClean="0">
                <a:latin typeface="Trebuchet MS" charset="0"/>
              </a:rPr>
              <a:t>Neutron spallation</a:t>
            </a:r>
            <a:endParaRPr lang="en-US" sz="1800" dirty="0">
              <a:latin typeface="Trebuchet MS" charset="0"/>
            </a:endParaRP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April 12, 2013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4F0B04-3DC2-AB46-A240-646BFB49EB89}" type="slidenum">
              <a:rPr lang="en-US">
                <a:solidFill>
                  <a:schemeClr val="tx2"/>
                </a:solidFill>
              </a:rPr>
              <a:pPr eaLnBrk="1" hangingPunct="1"/>
              <a:t>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434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mtClean="0">
                <a:solidFill>
                  <a:schemeClr val="tx2"/>
                </a:solidFill>
              </a:rPr>
              <a:t>Michigan State University Seminar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320" y="772160"/>
            <a:ext cx="2840522" cy="167426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23920" y="1198880"/>
            <a:ext cx="23063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Overarching theme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108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Theory of Neutrino Oscillations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8305" y="964565"/>
            <a:ext cx="85344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Neutrinos are produced and detected as </a:t>
            </a:r>
            <a:r>
              <a:rPr lang="en-US" sz="1800" i="1" dirty="0">
                <a:solidFill>
                  <a:schemeClr val="accent2"/>
                </a:solidFill>
              </a:rPr>
              <a:t>weak </a:t>
            </a:r>
            <a:r>
              <a:rPr lang="en-US" sz="1800" i="1" dirty="0" err="1">
                <a:solidFill>
                  <a:schemeClr val="accent2"/>
                </a:solidFill>
              </a:rPr>
              <a:t>eigenstates</a:t>
            </a:r>
            <a:r>
              <a:rPr lang="en-US" sz="1800" dirty="0"/>
              <a:t> (</a:t>
            </a:r>
            <a:r>
              <a:rPr lang="en-US" sz="1800" dirty="0"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sym typeface="Symbol" charset="0"/>
              </a:rPr>
              <a:t>e </a:t>
            </a:r>
            <a:r>
              <a:rPr lang="en-US" sz="1800" dirty="0">
                <a:sym typeface="Symbol" charset="0"/>
              </a:rPr>
              <a:t>,</a:t>
            </a:r>
            <a:r>
              <a:rPr lang="en-US" sz="1800" dirty="0"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latin typeface="Symbol" charset="0"/>
                <a:sym typeface="Symbol" charset="0"/>
              </a:rPr>
              <a:t>m</a:t>
            </a:r>
            <a:r>
              <a:rPr lang="en-US" sz="1800" dirty="0">
                <a:sym typeface="Symbol" charset="0"/>
              </a:rPr>
              <a:t>, or </a:t>
            </a:r>
            <a:r>
              <a:rPr lang="en-US" sz="1800" dirty="0" err="1">
                <a:latin typeface="Symbol" charset="0"/>
                <a:sym typeface="Symbol" charset="0"/>
              </a:rPr>
              <a:t>n</a:t>
            </a:r>
            <a:r>
              <a:rPr lang="en-US" sz="1800" baseline="-15000" dirty="0" err="1">
                <a:latin typeface="Symbol" charset="0"/>
                <a:sym typeface="Symbol" charset="0"/>
              </a:rPr>
              <a:t>t</a:t>
            </a:r>
            <a:r>
              <a:rPr lang="en-US" sz="1800" baseline="-15000" dirty="0">
                <a:latin typeface="Symbol" charset="0"/>
                <a:sym typeface="Symbol" charset="0"/>
              </a:rPr>
              <a:t> </a:t>
            </a:r>
            <a:r>
              <a:rPr lang="en-US" sz="1800" dirty="0">
                <a:sym typeface="Symbol" charset="0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ym typeface="Symbol" charset="0"/>
              </a:rPr>
              <a:t>These can be represented as </a:t>
            </a:r>
            <a:r>
              <a:rPr lang="en-US" sz="1800" i="1" dirty="0">
                <a:solidFill>
                  <a:schemeClr val="accent2"/>
                </a:solidFill>
                <a:sym typeface="Symbol" charset="0"/>
              </a:rPr>
              <a:t>linear combination of mass </a:t>
            </a:r>
            <a:r>
              <a:rPr lang="en-US" sz="1800" i="1" dirty="0" err="1">
                <a:solidFill>
                  <a:schemeClr val="accent2"/>
                </a:solidFill>
                <a:sym typeface="Symbol" charset="0"/>
              </a:rPr>
              <a:t>eigenstates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ym typeface="Symbol" charset="0"/>
              </a:rPr>
              <a:t>If the above 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matrix is not diagonal</a:t>
            </a:r>
            <a:r>
              <a:rPr lang="en-US" sz="1800" dirty="0">
                <a:sym typeface="Symbol" charset="0"/>
              </a:rPr>
              <a:t> </a:t>
            </a:r>
            <a:r>
              <a:rPr lang="en-US" sz="1800" i="1" dirty="0">
                <a:solidFill>
                  <a:srgbClr val="CC0000"/>
                </a:solidFill>
                <a:sym typeface="Symbol" charset="0"/>
              </a:rPr>
              <a:t>and</a:t>
            </a:r>
            <a:r>
              <a:rPr lang="en-US" sz="1800" dirty="0">
                <a:sym typeface="Symbol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the masses are not equal</a:t>
            </a:r>
            <a:r>
              <a:rPr lang="en-US" sz="1800" dirty="0">
                <a:sym typeface="Symbol" charset="0"/>
              </a:rPr>
              <a:t>, then the net weak flavor content will </a:t>
            </a:r>
            <a:r>
              <a:rPr lang="en-US" sz="1800" i="1" dirty="0">
                <a:solidFill>
                  <a:srgbClr val="CC0000"/>
                </a:solidFill>
                <a:sym typeface="Symbol" charset="0"/>
              </a:rPr>
              <a:t>oscillate </a:t>
            </a:r>
            <a:r>
              <a:rPr lang="en-US" sz="1800" dirty="0">
                <a:sym typeface="Symbol" charset="0"/>
              </a:rPr>
              <a:t>as the neutrinos propagate.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  <a:sym typeface="Symbol" charset="0"/>
              </a:rPr>
              <a:t>Example: 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if there is mixing between the </a:t>
            </a:r>
            <a:r>
              <a:rPr lang="en-US" sz="1800" dirty="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solidFill>
                  <a:schemeClr val="accent2"/>
                </a:solidFill>
                <a:sym typeface="Symbol" charset="0"/>
              </a:rPr>
              <a:t>e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 and </a:t>
            </a:r>
            <a:r>
              <a:rPr lang="en-US" sz="1800" dirty="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solidFill>
                  <a:schemeClr val="accent2"/>
                </a:solidFill>
                <a:latin typeface="Symbol" charset="0"/>
                <a:sym typeface="Symbol" charset="0"/>
              </a:rPr>
              <a:t>m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:</a:t>
            </a:r>
            <a:br>
              <a:rPr lang="en-US" sz="1800" dirty="0">
                <a:solidFill>
                  <a:schemeClr val="accent2"/>
                </a:solidFill>
                <a:sym typeface="Symbol" charset="0"/>
              </a:rPr>
            </a:b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/>
            </a:r>
            <a:br>
              <a:rPr lang="en-US" sz="1800" dirty="0">
                <a:solidFill>
                  <a:schemeClr val="accent2"/>
                </a:solidFill>
                <a:sym typeface="Symbol" charset="0"/>
              </a:rPr>
            </a:br>
            <a:r>
              <a:rPr lang="en-US" sz="1800" dirty="0">
                <a:sym typeface="Symbol" charset="0"/>
              </a:rPr>
              <a:t/>
            </a:r>
            <a:br>
              <a:rPr lang="en-US" sz="1800" dirty="0">
                <a:sym typeface="Symbol" charset="0"/>
              </a:rPr>
            </a:br>
            <a:r>
              <a:rPr lang="en-US" sz="1800" dirty="0">
                <a:sym typeface="Symbol" charset="0"/>
              </a:rPr>
              <a:t/>
            </a:r>
            <a:br>
              <a:rPr lang="en-US" sz="1800" dirty="0">
                <a:sym typeface="Symbol" charset="0"/>
              </a:rPr>
            </a:br>
            <a:r>
              <a:rPr lang="en-US" sz="1800" dirty="0">
                <a:sym typeface="Symbol" charset="0"/>
              </a:rPr>
              <a:t/>
            </a:r>
            <a:br>
              <a:rPr lang="en-US" sz="1800" dirty="0">
                <a:sym typeface="Symbol" charset="0"/>
              </a:rPr>
            </a:br>
            <a:r>
              <a:rPr lang="en-US" sz="1800" dirty="0">
                <a:sym typeface="Symbol" charset="0"/>
              </a:rPr>
              <a:t/>
            </a:r>
            <a:br>
              <a:rPr lang="en-US" sz="1800" dirty="0">
                <a:sym typeface="Symbol" charset="0"/>
              </a:rPr>
            </a:b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then the probability that a </a:t>
            </a:r>
            <a:r>
              <a:rPr lang="en-US" sz="1800" dirty="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solidFill>
                  <a:schemeClr val="accent2"/>
                </a:solidFill>
                <a:sym typeface="Symbol" charset="0"/>
              </a:rPr>
              <a:t>e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 will be detected as a </a:t>
            </a:r>
            <a:r>
              <a:rPr lang="en-US" sz="1800" dirty="0">
                <a:solidFill>
                  <a:schemeClr val="accent2"/>
                </a:solidFill>
                <a:latin typeface="Symbol" charset="0"/>
                <a:sym typeface="Symbol" charset="0"/>
              </a:rPr>
              <a:t>n</a:t>
            </a:r>
            <a:r>
              <a:rPr lang="en-US" sz="1800" baseline="-15000" dirty="0">
                <a:solidFill>
                  <a:schemeClr val="accent2"/>
                </a:solidFill>
                <a:latin typeface="Symbol" charset="0"/>
                <a:sym typeface="Symbol" charset="0"/>
              </a:rPr>
              <a:t>m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 after a distance </a:t>
            </a:r>
            <a:r>
              <a:rPr lang="en-US" sz="1800" i="1" dirty="0">
                <a:solidFill>
                  <a:schemeClr val="accent2"/>
                </a:solidFill>
                <a:sym typeface="Symbol" charset="0"/>
              </a:rPr>
              <a:t>L</a:t>
            </a:r>
            <a:r>
              <a:rPr lang="en-US" sz="1800" dirty="0">
                <a:solidFill>
                  <a:schemeClr val="accent2"/>
                </a:solidFill>
                <a:sym typeface="Symbol" charset="0"/>
              </a:rPr>
              <a:t> is: </a:t>
            </a:r>
          </a:p>
        </p:txBody>
      </p:sp>
      <p:graphicFrame>
        <p:nvGraphicFramePr>
          <p:cNvPr id="183300" name="Object 4"/>
          <p:cNvGraphicFramePr>
            <a:graphicFrameLocks noChangeAspect="1"/>
          </p:cNvGraphicFramePr>
          <p:nvPr/>
        </p:nvGraphicFramePr>
        <p:xfrm>
          <a:off x="903288" y="4038600"/>
          <a:ext cx="5334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Equation" r:id="rId3" imgW="2628720" imgH="431640" progId="Equation.3">
                  <p:embed/>
                </p:oleObj>
              </mc:Choice>
              <mc:Fallback>
                <p:oleObj name="Equation" r:id="rId3" imgW="2628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038600"/>
                        <a:ext cx="53340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1" name="Object 5"/>
          <p:cNvGraphicFramePr>
            <a:graphicFrameLocks noChangeAspect="1"/>
          </p:cNvGraphicFramePr>
          <p:nvPr/>
        </p:nvGraphicFramePr>
        <p:xfrm>
          <a:off x="2801938" y="2603500"/>
          <a:ext cx="3581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8" name="Equation" r:id="rId5" imgW="1752480" imgH="482400" progId="Equation.3">
                  <p:embed/>
                </p:oleObj>
              </mc:Choice>
              <mc:Fallback>
                <p:oleObj name="Equation" r:id="rId5" imgW="1752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2603500"/>
                        <a:ext cx="35814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2" name="Object 6"/>
          <p:cNvGraphicFramePr>
            <a:graphicFrameLocks noChangeAspect="1"/>
          </p:cNvGraphicFramePr>
          <p:nvPr/>
        </p:nvGraphicFramePr>
        <p:xfrm>
          <a:off x="1978025" y="4860925"/>
          <a:ext cx="21637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9" name="Equation" r:id="rId7" imgW="1066680" imgH="228600" progId="Equation.3">
                  <p:embed/>
                </p:oleObj>
              </mc:Choice>
              <mc:Fallback>
                <p:oleObj name="Equation" r:id="rId7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25" y="4860925"/>
                        <a:ext cx="2163763" cy="463550"/>
                      </a:xfrm>
                      <a:prstGeom prst="rect">
                        <a:avLst/>
                      </a:prstGeom>
                      <a:solidFill>
                        <a:srgbClr val="66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3" name="Line 7"/>
          <p:cNvSpPr>
            <a:spLocks noChangeShapeType="1"/>
          </p:cNvSpPr>
          <p:nvPr/>
        </p:nvSpPr>
        <p:spPr bwMode="auto">
          <a:xfrm flipV="1">
            <a:off x="4179888" y="4648200"/>
            <a:ext cx="838200" cy="4572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637338" y="39116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  <a:latin typeface="Times New Roman" charset="0"/>
              </a:rPr>
              <a:t>Distance in </a:t>
            </a:r>
            <a:r>
              <a:rPr lang="en-US" sz="2000" i="1">
                <a:solidFill>
                  <a:srgbClr val="009900"/>
                </a:solidFill>
                <a:latin typeface="Times New Roman" charset="0"/>
              </a:rPr>
              <a:t>km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6667500" y="4721225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  <a:latin typeface="Times New Roman" charset="0"/>
              </a:rPr>
              <a:t>Energy in GeV</a:t>
            </a:r>
            <a:endParaRPr lang="en-US" sz="2000" i="1">
              <a:solidFill>
                <a:srgbClr val="009900"/>
              </a:solidFill>
              <a:latin typeface="Times New Roman" charset="0"/>
            </a:endParaRPr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 flipH="1" flipV="1">
            <a:off x="6224588" y="4710113"/>
            <a:ext cx="457200" cy="1682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6211888" y="4106863"/>
            <a:ext cx="457200" cy="152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6670675" y="2865438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  <a:latin typeface="Times New Roman" charset="0"/>
              </a:rPr>
              <a:t>Mass eigenstates</a:t>
            </a:r>
            <a:endParaRPr lang="en-US" sz="2000" i="1">
              <a:solidFill>
                <a:srgbClr val="009900"/>
              </a:solidFill>
              <a:latin typeface="Times New Roman" charset="0"/>
            </a:endParaRP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228600" y="2925763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  <a:latin typeface="Times New Roman" charset="0"/>
              </a:rPr>
              <a:t>Flavor eigenstates</a:t>
            </a:r>
            <a:endParaRPr lang="en-US" sz="2000" i="1">
              <a:solidFill>
                <a:srgbClr val="009900"/>
              </a:solidFill>
              <a:latin typeface="Times New Roman" charset="0"/>
            </a:endParaRPr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>
            <a:off x="2479675" y="3154363"/>
            <a:ext cx="3048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1" name="Line 15"/>
          <p:cNvSpPr>
            <a:spLocks noChangeShapeType="1"/>
          </p:cNvSpPr>
          <p:nvPr/>
        </p:nvSpPr>
        <p:spPr bwMode="auto">
          <a:xfrm flipH="1">
            <a:off x="6365875" y="3094038"/>
            <a:ext cx="3048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2" name="Text Box 16"/>
          <p:cNvSpPr txBox="1">
            <a:spLocks noChangeArrowheads="1"/>
          </p:cNvSpPr>
          <p:nvPr/>
        </p:nvSpPr>
        <p:spPr bwMode="auto">
          <a:xfrm>
            <a:off x="4230688" y="5122863"/>
            <a:ext cx="4730750" cy="650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Only measure </a:t>
            </a:r>
            <a:r>
              <a:rPr lang="en-US" i="1">
                <a:solidFill>
                  <a:srgbClr val="CC0000"/>
                </a:solidFill>
              </a:rPr>
              <a:t>magnitude</a:t>
            </a:r>
            <a:r>
              <a:rPr lang="en-US"/>
              <a:t> of the </a:t>
            </a:r>
            <a:r>
              <a:rPr lang="en-US" i="1">
                <a:solidFill>
                  <a:srgbClr val="CC0000"/>
                </a:solidFill>
              </a:rPr>
              <a:t>difference</a:t>
            </a:r>
            <a:r>
              <a:rPr lang="en-US"/>
              <a:t> of the squares of the masses.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12,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Michigan State University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231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11"/>
  <p:tag name="PICTUREFILESIZE" val="6151"/>
  <p:tag name="SOURCE" val="\documentclass{slides}\pagestyle{empty}&#10;\begin{document}&#10;$\omega_a={q\over m}a_{\mu}B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24198</TotalTime>
  <Words>4364</Words>
  <Application>Microsoft Macintosh PowerPoint</Application>
  <PresentationFormat>On-screen Show (4:3)</PresentationFormat>
  <Paragraphs>894</Paragraphs>
  <Slides>65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Opulent</vt:lpstr>
      <vt:lpstr>Equation</vt:lpstr>
      <vt:lpstr>The Intensity Frontier at Fermilab</vt:lpstr>
      <vt:lpstr>My Other Job: Director of LARP</vt:lpstr>
      <vt:lpstr>Today’s Talk: Intensity Frontier at Fermilab</vt:lpstr>
      <vt:lpstr>Acknowledgments and Apologies</vt:lpstr>
      <vt:lpstr>Context (evolving slide)</vt:lpstr>
      <vt:lpstr>New Directions</vt:lpstr>
      <vt:lpstr>Priorities</vt:lpstr>
      <vt:lpstr>Intensity Frontier Topics</vt:lpstr>
      <vt:lpstr>Theory of Neutrino Oscillations</vt:lpstr>
      <vt:lpstr>Probing Neutrino Mass Differences</vt:lpstr>
      <vt:lpstr>Neutrino Questions</vt:lpstr>
      <vt:lpstr>Neutrinos: The Long Game</vt:lpstr>
      <vt:lpstr>Long Term Context and Strategy</vt:lpstr>
      <vt:lpstr>Near Term (~next decade) Physics Program</vt:lpstr>
      <vt:lpstr>NOnA Experiment</vt:lpstr>
      <vt:lpstr>Motivation for Off-Axis Beam</vt:lpstr>
      <vt:lpstr>Events in NOnA</vt:lpstr>
      <vt:lpstr>Muon g-2 Experiment Goal</vt:lpstr>
      <vt:lpstr>g-2 Experimental Technique</vt:lpstr>
      <vt:lpstr>Generic Beyond Standard Model CLFV</vt:lpstr>
      <vt:lpstr>Decay vs. Conversion</vt:lpstr>
      <vt:lpstr>Mu2e: Experimental Signature of m+N  e+N</vt:lpstr>
      <vt:lpstr>PowerPoint Presentation</vt:lpstr>
      <vt:lpstr>Mu2e Beam Needs and Experimental Technique</vt:lpstr>
      <vt:lpstr>Muon Beam Line and Mu2e Detector</vt:lpstr>
      <vt:lpstr>ORKA K+p +nn  experiment</vt:lpstr>
      <vt:lpstr>Near Term Challenges for Fermilab</vt:lpstr>
      <vt:lpstr>The Fermilab Accelerator Complex</vt:lpstr>
      <vt:lpstr>Booster</vt:lpstr>
      <vt:lpstr>Main Injector/Recycler</vt:lpstr>
      <vt:lpstr>NOnA time line improvements</vt:lpstr>
      <vt:lpstr>A Tight Fit</vt:lpstr>
      <vt:lpstr>g-2 and Mu2e Proton Delivery</vt:lpstr>
      <vt:lpstr>Resonant Extraction</vt:lpstr>
      <vt:lpstr>Beam line extinction</vt:lpstr>
      <vt:lpstr>Accelerator R&amp;D Areas for Near Term Program</vt:lpstr>
      <vt:lpstr>Proton Demands</vt:lpstr>
      <vt:lpstr>Near Term Physics</vt:lpstr>
      <vt:lpstr>Experimental Sensitivities in Near Term</vt:lpstr>
      <vt:lpstr>Example NOnA Sensitivities</vt:lpstr>
      <vt:lpstr>Moving Forward</vt:lpstr>
      <vt:lpstr>Project X Mission Goals</vt:lpstr>
      <vt:lpstr>Overview of Project X</vt:lpstr>
      <vt:lpstr>PowerPoint Presentation</vt:lpstr>
      <vt:lpstr>Project X SRF Linac Technology Map</vt:lpstr>
      <vt:lpstr>Operating Scenario for  High Power Campus </vt:lpstr>
      <vt:lpstr>Staged Approach to Project X</vt:lpstr>
      <vt:lpstr>Staging Plan</vt:lpstr>
      <vt:lpstr>Stage 1</vt:lpstr>
      <vt:lpstr>Example Research Program, definitive space of accelerator parameters on PXPS Indico site</vt:lpstr>
      <vt:lpstr>The Beam Power Landscape</vt:lpstr>
      <vt:lpstr>Evolution of the US Neutrino Program</vt:lpstr>
      <vt:lpstr>Staged LBNE</vt:lpstr>
      <vt:lpstr>Signals in Ultimate LBNE</vt:lpstr>
      <vt:lpstr>Evolution of Neutrino Sensitivity</vt:lpstr>
      <vt:lpstr>Other Uses for Project X Low Energy CW Beam</vt:lpstr>
      <vt:lpstr>Project X R&amp;D Program</vt:lpstr>
      <vt:lpstr>Project X Injector Experiment</vt:lpstr>
      <vt:lpstr>PowerPoint Presentation</vt:lpstr>
      <vt:lpstr>PXIE Structure</vt:lpstr>
      <vt:lpstr>PXIE Goals</vt:lpstr>
      <vt:lpstr>Test Components</vt:lpstr>
      <vt:lpstr>Bunch by Bunch Chopping</vt:lpstr>
      <vt:lpstr>Bunch by Bunch Chopping</vt:lpstr>
      <vt:lpstr>Conclusion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Accelerator Division</cp:lastModifiedBy>
  <cp:revision>1249</cp:revision>
  <dcterms:created xsi:type="dcterms:W3CDTF">2003-09-15T21:58:19Z</dcterms:created>
  <dcterms:modified xsi:type="dcterms:W3CDTF">2013-06-03T19:08:21Z</dcterms:modified>
</cp:coreProperties>
</file>