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168" r:id="rId1"/>
  </p:sldMasterIdLst>
  <p:notesMasterIdLst>
    <p:notesMasterId r:id="rId67"/>
  </p:notesMasterIdLst>
  <p:handoutMasterIdLst>
    <p:handoutMasterId r:id="rId68"/>
  </p:handoutMasterIdLst>
  <p:sldIdLst>
    <p:sldId id="256" r:id="rId2"/>
    <p:sldId id="497" r:id="rId3"/>
    <p:sldId id="420" r:id="rId4"/>
    <p:sldId id="485" r:id="rId5"/>
    <p:sldId id="486" r:id="rId6"/>
    <p:sldId id="500" r:id="rId7"/>
    <p:sldId id="501" r:id="rId8"/>
    <p:sldId id="502" r:id="rId9"/>
    <p:sldId id="503" r:id="rId10"/>
    <p:sldId id="372" r:id="rId11"/>
    <p:sldId id="487" r:id="rId12"/>
    <p:sldId id="488" r:id="rId13"/>
    <p:sldId id="433" r:id="rId14"/>
    <p:sldId id="441" r:id="rId15"/>
    <p:sldId id="442" r:id="rId16"/>
    <p:sldId id="443" r:id="rId17"/>
    <p:sldId id="489" r:id="rId18"/>
    <p:sldId id="311" r:id="rId19"/>
    <p:sldId id="314" r:id="rId20"/>
    <p:sldId id="506" r:id="rId21"/>
    <p:sldId id="507" r:id="rId22"/>
    <p:sldId id="462" r:id="rId23"/>
    <p:sldId id="440" r:id="rId24"/>
    <p:sldId id="447" r:id="rId25"/>
    <p:sldId id="479" r:id="rId26"/>
    <p:sldId id="495" r:id="rId27"/>
    <p:sldId id="291" r:id="rId28"/>
    <p:sldId id="421" r:id="rId29"/>
    <p:sldId id="313" r:id="rId30"/>
    <p:sldId id="317" r:id="rId31"/>
    <p:sldId id="324" r:id="rId32"/>
    <p:sldId id="463" r:id="rId33"/>
    <p:sldId id="464" r:id="rId34"/>
    <p:sldId id="468" r:id="rId35"/>
    <p:sldId id="490" r:id="rId36"/>
    <p:sldId id="491" r:id="rId37"/>
    <p:sldId id="494" r:id="rId38"/>
    <p:sldId id="450" r:id="rId39"/>
    <p:sldId id="470" r:id="rId40"/>
    <p:sldId id="451" r:id="rId41"/>
    <p:sldId id="452" r:id="rId42"/>
    <p:sldId id="478" r:id="rId43"/>
    <p:sldId id="453" r:id="rId44"/>
    <p:sldId id="459" r:id="rId45"/>
    <p:sldId id="493" r:id="rId46"/>
    <p:sldId id="471" r:id="rId47"/>
    <p:sldId id="474" r:id="rId48"/>
    <p:sldId id="492" r:id="rId49"/>
    <p:sldId id="475" r:id="rId50"/>
    <p:sldId id="496" r:id="rId51"/>
    <p:sldId id="509" r:id="rId52"/>
    <p:sldId id="510" r:id="rId53"/>
    <p:sldId id="511" r:id="rId54"/>
    <p:sldId id="512" r:id="rId55"/>
    <p:sldId id="476" r:id="rId56"/>
    <p:sldId id="477" r:id="rId57"/>
    <p:sldId id="465" r:id="rId58"/>
    <p:sldId id="467" r:id="rId59"/>
    <p:sldId id="504" r:id="rId60"/>
    <p:sldId id="505" r:id="rId61"/>
    <p:sldId id="466" r:id="rId62"/>
    <p:sldId id="480" r:id="rId63"/>
    <p:sldId id="508" r:id="rId64"/>
    <p:sldId id="484" r:id="rId65"/>
    <p:sldId id="513" r:id="rId66"/>
  </p:sldIdLst>
  <p:sldSz cx="9144000" cy="6858000" type="screen4x3"/>
  <p:notesSz cx="6946900" cy="9220200"/>
  <p:embeddedFontLst>
    <p:embeddedFont>
      <p:font typeface="Trebuchet MS" pitchFamily="34" charset="0"/>
      <p:regular r:id="rId69"/>
      <p:bold r:id="rId70"/>
      <p:italic r:id="rId71"/>
      <p:boldItalic r:id="rId72"/>
    </p:embeddedFont>
    <p:embeddedFont>
      <p:font typeface="Wingdings 2" pitchFamily="18" charset="2"/>
      <p:regular r:id="rId73"/>
    </p:embeddedFont>
    <p:embeddedFont>
      <p:font typeface="Comic Sans MS" pitchFamily="66" charset="0"/>
      <p:regular r:id="rId74"/>
      <p:bold r:id="rId75"/>
    </p:embeddedFont>
    <p:embeddedFont>
      <p:font typeface="Arial Unicode MS" pitchFamily="34" charset="-128"/>
      <p:regular r:id="rId76"/>
    </p:embeddedFont>
    <p:embeddedFont>
      <p:font typeface="Helvetica" pitchFamily="34" charset="0"/>
      <p:regular r:id="rId77"/>
      <p:bold r:id="rId78"/>
      <p:italic r:id="rId79"/>
      <p:boldItalic r:id="rId80"/>
    </p:embeddedFont>
    <p:embeddedFont>
      <p:font typeface="Calibri" pitchFamily="34" charset="0"/>
      <p:regular r:id="rId81"/>
      <p:bold r:id="rId82"/>
      <p:italic r:id="rId83"/>
      <p:boldItalic r:id="rId84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0000"/>
    <a:srgbClr val="00863D"/>
    <a:srgbClr val="FF1F1F"/>
    <a:srgbClr val="0033CC"/>
    <a:srgbClr val="E1F4FF"/>
    <a:srgbClr val="CCECFF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618" autoAdjust="0"/>
    <p:restoredTop sz="94678" autoAdjust="0"/>
  </p:normalViewPr>
  <p:slideViewPr>
    <p:cSldViewPr>
      <p:cViewPr varScale="1">
        <p:scale>
          <a:sx n="103" d="100"/>
          <a:sy n="103" d="100"/>
        </p:scale>
        <p:origin x="-1050" y="-102"/>
      </p:cViewPr>
      <p:guideLst>
        <p:guide orient="horz" pos="21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6" Type="http://schemas.openxmlformats.org/officeDocument/2006/relationships/font" Target="fonts/font8.fntdata"/><Relationship Id="rId84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4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835CB02D-5B49-4318-B975-15F85E847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1688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79913"/>
            <a:ext cx="55562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81E21F48-7B7D-4D17-963F-E4B54F8A6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11/4/2011</a:t>
            </a:r>
            <a:endParaRPr/>
          </a:p>
        </p:txBody>
      </p:sp>
      <p:pic>
        <p:nvPicPr>
          <p:cNvPr id="8" name="Picture 7" descr="larp_dipole_logo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885120" cy="1174645"/>
          </a:xfrm>
          <a:prstGeom prst="rect">
            <a:avLst/>
          </a:prstGeom>
        </p:spPr>
      </p:pic>
      <p:pic>
        <p:nvPicPr>
          <p:cNvPr id="9" name="Picture 8" descr="FNAL_logo_sm.gi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1" y="5963730"/>
            <a:ext cx="871913" cy="89427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50A0F-4EA5-435C-85F9-4E71F4F66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11/4/2011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7F2DA8D8-062D-44EF-8ABF-274CAC3DC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64008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143000"/>
            <a:ext cx="8229600" cy="2490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786188"/>
            <a:ext cx="8229600" cy="2492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52500"/>
            <a:ext cx="3810000" cy="529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8EB2A-877F-411F-A90D-72AC44042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52500"/>
            <a:ext cx="3810000" cy="529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BD11E-0C7A-4C15-8608-D4DD60468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3B0A4-69D1-47F4-86CA-51B2BDF8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11/4/2011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87C5ED-258C-47A8-A226-2F0A9FBD1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52400"/>
            <a:ext cx="8371114" cy="507274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172" y="968829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286" y="968829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AE464-6553-4A35-8200-5213FB041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BEAE9-E2B3-4F1F-860B-35EF030A3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90500"/>
            <a:ext cx="8490857" cy="463731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FF18-A22C-40F5-A9EF-DA8A389C1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8EB70-9AF5-4CCB-BFBA-CAE7601D4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8E912-8B87-4388-A19B-CB2B0D139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11/4/2011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0333CB-9D89-4915-9BE2-B69F3ABCC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6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39738" y="152400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27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46088" y="800100"/>
            <a:ext cx="8355012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ABBCAF62-CDDC-4729-80F6-80D232966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arp_dipole_logo.gif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2" y="1"/>
            <a:ext cx="384462" cy="510220"/>
          </a:xfrm>
          <a:prstGeom prst="rect">
            <a:avLst/>
          </a:prstGeom>
        </p:spPr>
      </p:pic>
      <p:pic>
        <p:nvPicPr>
          <p:cNvPr id="10" name="Picture 9" descr="FNAL_logo_sm.gif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0" y="6462250"/>
            <a:ext cx="385855" cy="3957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60" r:id="rId1"/>
    <p:sldLayoutId id="2147484853" r:id="rId2"/>
    <p:sldLayoutId id="2147484861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62" r:id="rId9"/>
    <p:sldLayoutId id="2147484859" r:id="rId10"/>
    <p:sldLayoutId id="2147484863" r:id="rId11"/>
    <p:sldLayoutId id="2147484864" r:id="rId12"/>
    <p:sldLayoutId id="2147484865" r:id="rId13"/>
    <p:sldLayoutId id="2147484866" r:id="rId14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prebys\My%20Documents\MIT%20lecture\quench.wmv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10.bin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png"/><Relationship Id="rId9" Type="http://schemas.openxmlformats.org/officeDocument/2006/relationships/oleObject" Target="../embeddings/oleObject1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emf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640" y="747665"/>
            <a:ext cx="6300568" cy="9144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The Energy Frontier: </a:t>
            </a:r>
            <a:r>
              <a:rPr lang="en-US" dirty="0" err="1" smtClean="0"/>
              <a:t>Tevatron</a:t>
            </a:r>
            <a:r>
              <a:rPr lang="en-US" dirty="0" err="1" smtClean="0">
                <a:sym typeface="Symbol"/>
              </a:rPr>
              <a:t></a:t>
            </a:r>
            <a:r>
              <a:rPr lang="en-US" dirty="0" err="1" smtClean="0"/>
              <a:t>LHC</a:t>
            </a:r>
            <a:r>
              <a:rPr lang="en-US" dirty="0" smtClean="0">
                <a:sym typeface="Symbol"/>
              </a:rPr>
              <a:t>  </a:t>
            </a:r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18435" name="Subtitle 2"/>
          <p:cNvSpPr>
            <a:spLocks noGrp="1"/>
          </p:cNvSpPr>
          <p:nvPr>
            <p:ph type="subTitle" idx="1"/>
          </p:nvPr>
        </p:nvSpPr>
        <p:spPr>
          <a:xfrm>
            <a:off x="1038740" y="1969610"/>
            <a:ext cx="7604190" cy="1101725"/>
          </a:xfrm>
        </p:spPr>
        <p:txBody>
          <a:bodyPr/>
          <a:lstStyle/>
          <a:p>
            <a:pPr algn="l"/>
            <a:r>
              <a:rPr lang="en-US" dirty="0" smtClean="0"/>
              <a:t>Eric </a:t>
            </a:r>
            <a:r>
              <a:rPr lang="en-US" dirty="0" err="1" smtClean="0"/>
              <a:t>Prebys</a:t>
            </a:r>
            <a:endParaRPr lang="en-US" dirty="0" smtClean="0"/>
          </a:p>
          <a:p>
            <a:pPr algn="l"/>
            <a:r>
              <a:rPr lang="en-US" dirty="0" smtClean="0"/>
              <a:t>Fermi National Accelerator Laboratory</a:t>
            </a:r>
          </a:p>
          <a:p>
            <a:pPr algn="l"/>
            <a:r>
              <a:rPr lang="en-US" dirty="0" smtClean="0"/>
              <a:t>Director, US LHC Accelerator Research Program (LARP)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0"/>
            <a:ext cx="8371114" cy="507274"/>
          </a:xfrm>
        </p:spPr>
        <p:txBody>
          <a:bodyPr/>
          <a:lstStyle/>
          <a:p>
            <a:r>
              <a:rPr lang="en-US" dirty="0" smtClean="0"/>
              <a:t>Evolution of the Energy Frontier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8755" y="2353660"/>
            <a:ext cx="168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~a factor of 10 every 15 years</a:t>
            </a:r>
            <a:endParaRPr lang="en-US" dirty="0"/>
          </a:p>
        </p:txBody>
      </p:sp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548625"/>
            <a:ext cx="6644065" cy="60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Luminosity</a:t>
            </a:r>
            <a:endParaRPr 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ph sz="quarter" idx="2"/>
          </p:nvPr>
        </p:nvGraphicFramePr>
        <p:xfrm>
          <a:off x="1339975" y="4978940"/>
          <a:ext cx="2738438" cy="493713"/>
        </p:xfrm>
        <a:graphic>
          <a:graphicData uri="http://schemas.openxmlformats.org/presentationml/2006/ole">
            <p:oleObj spid="_x0000_s331778" name="Equation" r:id="rId3" imgW="1473120" imgH="228600" progId="Equation.3">
              <p:embed/>
            </p:oleObj>
          </a:graphicData>
        </a:graphic>
      </p:graphicFrame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462665" y="625435"/>
            <a:ext cx="4076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latin typeface="+mn-lt"/>
              </a:rPr>
              <a:t>The relationship of the beam to the rate of observed physics processes is given by the “Luminosity”</a:t>
            </a:r>
          </a:p>
        </p:txBody>
      </p:sp>
      <p:sp>
        <p:nvSpPr>
          <p:cNvPr id="13320" name="Text Box 5"/>
          <p:cNvSpPr txBox="1">
            <a:spLocks noChangeArrowheads="1"/>
          </p:cNvSpPr>
          <p:nvPr/>
        </p:nvSpPr>
        <p:spPr bwMode="auto">
          <a:xfrm>
            <a:off x="4362810" y="375345"/>
            <a:ext cx="808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Rate</a:t>
            </a:r>
          </a:p>
        </p:txBody>
      </p:sp>
      <p:sp>
        <p:nvSpPr>
          <p:cNvPr id="13321" name="Text Box 6"/>
          <p:cNvSpPr txBox="1">
            <a:spLocks noChangeArrowheads="1"/>
          </p:cNvSpPr>
          <p:nvPr/>
        </p:nvSpPr>
        <p:spPr bwMode="auto">
          <a:xfrm>
            <a:off x="7071085" y="1127820"/>
            <a:ext cx="1804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Cross-section </a:t>
            </a:r>
            <a:r>
              <a:rPr lang="en-US" dirty="0">
                <a:solidFill>
                  <a:srgbClr val="CC0000"/>
                </a:solidFill>
                <a:latin typeface="+mn-lt"/>
              </a:rPr>
              <a:t>(“physics”)</a:t>
            </a:r>
          </a:p>
        </p:txBody>
      </p:sp>
      <p:sp>
        <p:nvSpPr>
          <p:cNvPr id="13322" name="Text Box 7"/>
          <p:cNvSpPr txBox="1">
            <a:spLocks noChangeArrowheads="1"/>
          </p:cNvSpPr>
          <p:nvPr/>
        </p:nvSpPr>
        <p:spPr bwMode="auto">
          <a:xfrm>
            <a:off x="4777146" y="1481832"/>
            <a:ext cx="17970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“Luminosity”</a:t>
            </a:r>
            <a:endParaRPr lang="en-US" sz="2000" dirty="0">
              <a:latin typeface="+mn-lt"/>
            </a:endParaRPr>
          </a:p>
        </p:txBody>
      </p:sp>
      <p:sp>
        <p:nvSpPr>
          <p:cNvPr id="3082" name="Line 8"/>
          <p:cNvSpPr>
            <a:spLocks noChangeShapeType="1"/>
          </p:cNvSpPr>
          <p:nvPr/>
        </p:nvSpPr>
        <p:spPr bwMode="auto">
          <a:xfrm flipV="1">
            <a:off x="6013810" y="894457"/>
            <a:ext cx="366712" cy="625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3" name="Line 9"/>
          <p:cNvSpPr>
            <a:spLocks noChangeShapeType="1"/>
          </p:cNvSpPr>
          <p:nvPr/>
        </p:nvSpPr>
        <p:spPr bwMode="auto">
          <a:xfrm>
            <a:off x="5196247" y="637282"/>
            <a:ext cx="266700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Line 10"/>
          <p:cNvSpPr>
            <a:spLocks noChangeShapeType="1"/>
          </p:cNvSpPr>
          <p:nvPr/>
        </p:nvSpPr>
        <p:spPr bwMode="auto">
          <a:xfrm flipH="1" flipV="1">
            <a:off x="6886935" y="978595"/>
            <a:ext cx="242887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Text Box 11"/>
          <p:cNvSpPr txBox="1">
            <a:spLocks noChangeArrowheads="1"/>
          </p:cNvSpPr>
          <p:nvPr/>
        </p:nvSpPr>
        <p:spPr bwMode="auto">
          <a:xfrm>
            <a:off x="2958990" y="2276850"/>
            <a:ext cx="597729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Standard unit for Luminosity is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cm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-2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br>
              <a:rPr lang="en-US" sz="2000" baseline="30000" dirty="0" smtClean="0">
                <a:solidFill>
                  <a:schemeClr val="accent2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Standard unit of cross section is “barn”=10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-24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cm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2</a:t>
            </a:r>
            <a:br>
              <a:rPr lang="en-US" sz="2000" baseline="30000" dirty="0" smtClean="0">
                <a:solidFill>
                  <a:schemeClr val="accent2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Integrated luminosity is usually in barn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,where</a:t>
            </a:r>
          </a:p>
          <a:p>
            <a:pPr algn="l">
              <a:spcBef>
                <a:spcPct val="50000"/>
              </a:spcBef>
              <a:defRPr/>
            </a:pP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nb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= 10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9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, fb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=10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15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, etc</a:t>
            </a:r>
          </a:p>
        </p:txBody>
      </p:sp>
      <p:sp>
        <p:nvSpPr>
          <p:cNvPr id="3087" name="Text Box 13"/>
          <p:cNvSpPr txBox="1">
            <a:spLocks noChangeArrowheads="1"/>
          </p:cNvSpPr>
          <p:nvPr/>
        </p:nvSpPr>
        <p:spPr bwMode="auto">
          <a:xfrm>
            <a:off x="1798763" y="5532978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</a:rPr>
              <a:t>Incident rate</a:t>
            </a:r>
          </a:p>
        </p:txBody>
      </p:sp>
      <p:sp>
        <p:nvSpPr>
          <p:cNvPr id="3088" name="Text Box 14"/>
          <p:cNvSpPr txBox="1">
            <a:spLocks noChangeArrowheads="1"/>
          </p:cNvSpPr>
          <p:nvPr/>
        </p:nvSpPr>
        <p:spPr bwMode="auto">
          <a:xfrm>
            <a:off x="1026198" y="6046155"/>
            <a:ext cx="285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Target number density</a:t>
            </a:r>
          </a:p>
        </p:txBody>
      </p:sp>
      <p:sp>
        <p:nvSpPr>
          <p:cNvPr id="3089" name="Rectangle 15"/>
          <p:cNvSpPr>
            <a:spLocks noChangeArrowheads="1"/>
          </p:cNvSpPr>
          <p:nvPr/>
        </p:nvSpPr>
        <p:spPr bwMode="auto">
          <a:xfrm>
            <a:off x="4187950" y="4696365"/>
            <a:ext cx="21071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Target </a:t>
            </a:r>
            <a:r>
              <a:rPr lang="en-US" sz="2000" dirty="0" smtClean="0">
                <a:solidFill>
                  <a:srgbClr val="009900"/>
                </a:solidFill>
              </a:rPr>
              <a:t> thickness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3090" name="Line 16"/>
          <p:cNvSpPr>
            <a:spLocks noChangeShapeType="1"/>
          </p:cNvSpPr>
          <p:nvPr/>
        </p:nvSpPr>
        <p:spPr bwMode="auto">
          <a:xfrm flipV="1">
            <a:off x="3365625" y="5391690"/>
            <a:ext cx="15557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3091" name="Line 17"/>
          <p:cNvSpPr>
            <a:spLocks noChangeShapeType="1"/>
          </p:cNvSpPr>
          <p:nvPr/>
        </p:nvSpPr>
        <p:spPr bwMode="auto">
          <a:xfrm flipV="1">
            <a:off x="3637738" y="5387654"/>
            <a:ext cx="127757" cy="5432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3092" name="Line 18"/>
          <p:cNvSpPr>
            <a:spLocks noChangeShapeType="1"/>
          </p:cNvSpPr>
          <p:nvPr/>
        </p:nvSpPr>
        <p:spPr bwMode="auto">
          <a:xfrm flipH="1">
            <a:off x="4072063" y="4945603"/>
            <a:ext cx="13335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3093" name="Text Box 19"/>
          <p:cNvSpPr txBox="1">
            <a:spLocks noChangeArrowheads="1"/>
          </p:cNvSpPr>
          <p:nvPr/>
        </p:nvSpPr>
        <p:spPr bwMode="auto">
          <a:xfrm>
            <a:off x="5736692" y="5228420"/>
            <a:ext cx="291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Comic Sans MS" pitchFamily="66" charset="0"/>
              </a:rPr>
              <a:t>Example: </a:t>
            </a:r>
            <a:r>
              <a:rPr lang="en-US" sz="2000" dirty="0" err="1">
                <a:solidFill>
                  <a:schemeClr val="accent2"/>
                </a:solidFill>
                <a:latin typeface="Comic Sans MS" pitchFamily="66" charset="0"/>
              </a:rPr>
              <a:t>MiniBooNe</a:t>
            </a:r>
            <a:r>
              <a:rPr lang="en-US" sz="2000" dirty="0">
                <a:solidFill>
                  <a:schemeClr val="accent2"/>
                </a:solidFill>
                <a:latin typeface="Comic Sans MS" pitchFamily="66" charset="0"/>
              </a:rPr>
              <a:t> primary target: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6159147" y="5919710"/>
          <a:ext cx="2253287" cy="537428"/>
        </p:xfrm>
        <a:graphic>
          <a:graphicData uri="http://schemas.openxmlformats.org/presentationml/2006/ole">
            <p:oleObj spid="_x0000_s331779" name="Equation" r:id="rId4" imgW="990360" imgH="203040" progId="Equation.3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5416910" y="318195"/>
          <a:ext cx="1590675" cy="646112"/>
        </p:xfrm>
        <a:graphic>
          <a:graphicData uri="http://schemas.openxmlformats.org/presentationml/2006/ole">
            <p:oleObj spid="_x0000_s331780" name="Equation" r:id="rId5" imgW="507960" imgH="177480" progId="Equation.3">
              <p:embed/>
            </p:oleObj>
          </a:graphicData>
        </a:graphic>
      </p:graphicFrame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28EB2A-877F-411F-A90D-72AC4404211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3688685" y="3275380"/>
          <a:ext cx="3379640" cy="460860"/>
        </p:xfrm>
        <a:graphic>
          <a:graphicData uri="http://schemas.openxmlformats.org/presentationml/2006/ole">
            <p:oleObj spid="_x0000_s331781" name="Equation" r:id="rId6" imgW="1676160" imgH="228600" progId="Equation.3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80553" y="4394740"/>
            <a:ext cx="31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For (thin) fixed target:</a:t>
            </a:r>
            <a:endParaRPr lang="en-US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6" grpId="0"/>
      <p:bldP spid="3087" grpId="0"/>
      <p:bldP spid="3088" grpId="0"/>
      <p:bldP spid="3089" grpId="0"/>
      <p:bldP spid="3090" grpId="0" animBg="1"/>
      <p:bldP spid="3091" grpId="0" animBg="1"/>
      <p:bldP spid="3092" grpId="0" animBg="1"/>
      <p:bldP spid="309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5855" y="12617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/>
              <a:t>Colliding Beam Luminosity</a:t>
            </a:r>
          </a:p>
        </p:txBody>
      </p:sp>
      <p:pic>
        <p:nvPicPr>
          <p:cNvPr id="38915" name="Object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063" y="1322388"/>
            <a:ext cx="1497012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2963" y="1403350"/>
            <a:ext cx="1195387" cy="1190625"/>
            <a:chOff x="776" y="966"/>
            <a:chExt cx="753" cy="750"/>
          </a:xfrm>
        </p:grpSpPr>
        <p:sp>
          <p:nvSpPr>
            <p:cNvPr id="38940" name="Oval 5"/>
            <p:cNvSpPr>
              <a:spLocks noChangeArrowheads="1"/>
            </p:cNvSpPr>
            <p:nvPr/>
          </p:nvSpPr>
          <p:spPr bwMode="auto">
            <a:xfrm>
              <a:off x="815" y="1002"/>
              <a:ext cx="696" cy="68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1" name="Oval 6"/>
            <p:cNvSpPr>
              <a:spLocks noChangeArrowheads="1"/>
            </p:cNvSpPr>
            <p:nvPr/>
          </p:nvSpPr>
          <p:spPr bwMode="auto">
            <a:xfrm>
              <a:off x="1143" y="966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2" name="Oval 7"/>
            <p:cNvSpPr>
              <a:spLocks noChangeArrowheads="1"/>
            </p:cNvSpPr>
            <p:nvPr/>
          </p:nvSpPr>
          <p:spPr bwMode="auto">
            <a:xfrm>
              <a:off x="1473" y="1308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3" name="Oval 8"/>
            <p:cNvSpPr>
              <a:spLocks noChangeArrowheads="1"/>
            </p:cNvSpPr>
            <p:nvPr/>
          </p:nvSpPr>
          <p:spPr bwMode="auto">
            <a:xfrm>
              <a:off x="776" y="1292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4" name="Oval 9"/>
            <p:cNvSpPr>
              <a:spLocks noChangeArrowheads="1"/>
            </p:cNvSpPr>
            <p:nvPr/>
          </p:nvSpPr>
          <p:spPr bwMode="auto">
            <a:xfrm>
              <a:off x="1134" y="165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5" name="Oval 10"/>
            <p:cNvSpPr>
              <a:spLocks noChangeArrowheads="1"/>
            </p:cNvSpPr>
            <p:nvPr/>
          </p:nvSpPr>
          <p:spPr bwMode="auto">
            <a:xfrm>
              <a:off x="1387" y="108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6" name="Oval 11"/>
            <p:cNvSpPr>
              <a:spLocks noChangeArrowheads="1"/>
            </p:cNvSpPr>
            <p:nvPr/>
          </p:nvSpPr>
          <p:spPr bwMode="auto">
            <a:xfrm>
              <a:off x="885" y="1080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7" name="Oval 12"/>
            <p:cNvSpPr>
              <a:spLocks noChangeArrowheads="1"/>
            </p:cNvSpPr>
            <p:nvPr/>
          </p:nvSpPr>
          <p:spPr bwMode="auto">
            <a:xfrm>
              <a:off x="891" y="1549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8" name="Oval 13"/>
            <p:cNvSpPr>
              <a:spLocks noChangeArrowheads="1"/>
            </p:cNvSpPr>
            <p:nvPr/>
          </p:nvSpPr>
          <p:spPr bwMode="auto">
            <a:xfrm>
              <a:off x="1390" y="1555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38917" name="Oval 14"/>
          <p:cNvSpPr>
            <a:spLocks noChangeArrowheads="1"/>
          </p:cNvSpPr>
          <p:nvPr/>
        </p:nvSpPr>
        <p:spPr bwMode="auto">
          <a:xfrm>
            <a:off x="3143250" y="1449388"/>
            <a:ext cx="665163" cy="296862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8" name="Oval 15"/>
          <p:cNvSpPr>
            <a:spLocks noChangeArrowheads="1"/>
          </p:cNvSpPr>
          <p:nvPr/>
        </p:nvSpPr>
        <p:spPr bwMode="auto">
          <a:xfrm>
            <a:off x="3178175" y="2184400"/>
            <a:ext cx="665163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9" name="Oval 16"/>
          <p:cNvSpPr>
            <a:spLocks noChangeArrowheads="1"/>
          </p:cNvSpPr>
          <p:nvPr/>
        </p:nvSpPr>
        <p:spPr bwMode="auto">
          <a:xfrm>
            <a:off x="4325938" y="2146300"/>
            <a:ext cx="665162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0" name="Oval 17"/>
          <p:cNvSpPr>
            <a:spLocks noChangeArrowheads="1"/>
          </p:cNvSpPr>
          <p:nvPr/>
        </p:nvSpPr>
        <p:spPr bwMode="auto">
          <a:xfrm>
            <a:off x="4337050" y="1454150"/>
            <a:ext cx="665163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1" name="Oval 18"/>
          <p:cNvSpPr>
            <a:spLocks noChangeArrowheads="1"/>
          </p:cNvSpPr>
          <p:nvPr/>
        </p:nvSpPr>
        <p:spPr bwMode="auto">
          <a:xfrm>
            <a:off x="3724275" y="1814513"/>
            <a:ext cx="665163" cy="296862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2" name="Line 19"/>
          <p:cNvSpPr>
            <a:spLocks noChangeShapeType="1"/>
          </p:cNvSpPr>
          <p:nvPr/>
        </p:nvSpPr>
        <p:spPr bwMode="auto">
          <a:xfrm>
            <a:off x="3856038" y="1592263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Line 20"/>
          <p:cNvSpPr>
            <a:spLocks noChangeShapeType="1"/>
          </p:cNvSpPr>
          <p:nvPr/>
        </p:nvSpPr>
        <p:spPr bwMode="auto">
          <a:xfrm flipH="1" flipV="1">
            <a:off x="4152900" y="1592263"/>
            <a:ext cx="13176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Line 21"/>
          <p:cNvSpPr>
            <a:spLocks noChangeShapeType="1"/>
          </p:cNvSpPr>
          <p:nvPr/>
        </p:nvSpPr>
        <p:spPr bwMode="auto">
          <a:xfrm>
            <a:off x="5021263" y="23082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5" name="Line 22"/>
          <p:cNvSpPr>
            <a:spLocks noChangeShapeType="1"/>
          </p:cNvSpPr>
          <p:nvPr/>
        </p:nvSpPr>
        <p:spPr bwMode="auto">
          <a:xfrm flipH="1">
            <a:off x="2887663" y="23082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Text Box 23"/>
          <p:cNvSpPr txBox="1">
            <a:spLocks noChangeArrowheads="1"/>
          </p:cNvSpPr>
          <p:nvPr/>
        </p:nvSpPr>
        <p:spPr bwMode="auto">
          <a:xfrm>
            <a:off x="381000" y="838200"/>
            <a:ext cx="573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Circulating beams typically “bunched”</a:t>
            </a:r>
          </a:p>
        </p:txBody>
      </p:sp>
      <p:sp>
        <p:nvSpPr>
          <p:cNvPr id="14353" name="Text Box 24"/>
          <p:cNvSpPr txBox="1">
            <a:spLocks noChangeArrowheads="1"/>
          </p:cNvSpPr>
          <p:nvPr/>
        </p:nvSpPr>
        <p:spPr bwMode="auto">
          <a:xfrm>
            <a:off x="5964238" y="993775"/>
            <a:ext cx="3179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latin typeface="+mn-lt"/>
              </a:rPr>
              <a:t>(number of interactions)</a:t>
            </a:r>
          </a:p>
        </p:txBody>
      </p:sp>
      <p:sp>
        <p:nvSpPr>
          <p:cNvPr id="14354" name="Text Box 25"/>
          <p:cNvSpPr txBox="1">
            <a:spLocks noChangeArrowheads="1"/>
          </p:cNvSpPr>
          <p:nvPr/>
        </p:nvSpPr>
        <p:spPr bwMode="auto">
          <a:xfrm>
            <a:off x="6519863" y="2565400"/>
            <a:ext cx="2378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Cross-sectional area of beam</a:t>
            </a:r>
          </a:p>
        </p:txBody>
      </p:sp>
      <p:sp>
        <p:nvSpPr>
          <p:cNvPr id="38929" name="Line 26"/>
          <p:cNvSpPr>
            <a:spLocks noChangeShapeType="1"/>
          </p:cNvSpPr>
          <p:nvPr/>
        </p:nvSpPr>
        <p:spPr bwMode="auto">
          <a:xfrm flipH="1" flipV="1">
            <a:off x="6669088" y="2209800"/>
            <a:ext cx="204787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6" name="Text Box 27"/>
          <p:cNvSpPr txBox="1">
            <a:spLocks noChangeArrowheads="1"/>
          </p:cNvSpPr>
          <p:nvPr/>
        </p:nvSpPr>
        <p:spPr bwMode="auto">
          <a:xfrm>
            <a:off x="381000" y="27813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Total Luminosity:</a:t>
            </a:r>
          </a:p>
        </p:txBody>
      </p:sp>
      <p:pic>
        <p:nvPicPr>
          <p:cNvPr id="38931" name="Objec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1925" y="3052763"/>
            <a:ext cx="3814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7" name="Text Box 29"/>
          <p:cNvSpPr txBox="1">
            <a:spLocks noChangeArrowheads="1"/>
          </p:cNvSpPr>
          <p:nvPr/>
        </p:nvSpPr>
        <p:spPr bwMode="auto">
          <a:xfrm>
            <a:off x="6653213" y="3997325"/>
            <a:ext cx="2109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Circumference of machine</a:t>
            </a:r>
          </a:p>
        </p:txBody>
      </p:sp>
      <p:sp>
        <p:nvSpPr>
          <p:cNvPr id="14358" name="Text Box 30"/>
          <p:cNvSpPr txBox="1">
            <a:spLocks noChangeArrowheads="1"/>
          </p:cNvSpPr>
          <p:nvPr/>
        </p:nvSpPr>
        <p:spPr bwMode="auto">
          <a:xfrm>
            <a:off x="3957520" y="4389125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Number of bunches</a:t>
            </a:r>
          </a:p>
        </p:txBody>
      </p:sp>
      <p:sp>
        <p:nvSpPr>
          <p:cNvPr id="38934" name="Line 31"/>
          <p:cNvSpPr>
            <a:spLocks noChangeShapeType="1"/>
          </p:cNvSpPr>
          <p:nvPr/>
        </p:nvSpPr>
        <p:spPr bwMode="auto">
          <a:xfrm flipV="1">
            <a:off x="5815013" y="3774645"/>
            <a:ext cx="216377" cy="6036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5" name="Line 32"/>
          <p:cNvSpPr>
            <a:spLocks noChangeShapeType="1"/>
          </p:cNvSpPr>
          <p:nvPr/>
        </p:nvSpPr>
        <p:spPr bwMode="auto">
          <a:xfrm flipH="1" flipV="1">
            <a:off x="6500813" y="3921125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Text Box 33"/>
          <p:cNvSpPr txBox="1">
            <a:spLocks noChangeArrowheads="1"/>
          </p:cNvSpPr>
          <p:nvPr/>
        </p:nvSpPr>
        <p:spPr bwMode="auto">
          <a:xfrm>
            <a:off x="457200" y="5042010"/>
            <a:ext cx="868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Record </a:t>
            </a:r>
            <a:r>
              <a:rPr lang="en-US" sz="2400" dirty="0" err="1">
                <a:solidFill>
                  <a:schemeClr val="accent2"/>
                </a:solidFill>
                <a:latin typeface="+mn-lt"/>
              </a:rPr>
              <a:t>e+e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- Luminosity (KEK-B):  	  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   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2.11x10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400" dirty="0">
                <a:solidFill>
                  <a:srgbClr val="CC0000"/>
                </a:solidFill>
                <a:latin typeface="+mn-lt"/>
              </a:rPr>
              <a:t>cm</a:t>
            </a:r>
            <a:r>
              <a:rPr lang="en-US" sz="24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4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400" baseline="30000" dirty="0">
                <a:solidFill>
                  <a:srgbClr val="CC0000"/>
                </a:solidFill>
                <a:latin typeface="+mn-lt"/>
              </a:rPr>
              <a:t>-1 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/>
            </a:r>
            <a:br>
              <a:rPr lang="en-US" sz="2400" baseline="30000" dirty="0" smtClean="0">
                <a:solidFill>
                  <a:srgbClr val="CC0000"/>
                </a:solidFill>
                <a:latin typeface="+mn-lt"/>
              </a:rPr>
            </a:b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Record p-</a:t>
            </a:r>
            <a:r>
              <a:rPr lang="en-US" sz="2400" dirty="0" err="1" smtClean="0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 Luminosity (Tevatron): 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         </a:t>
            </a:r>
            <a:r>
              <a:rPr lang="en-US" sz="2400" dirty="0" smtClean="0">
                <a:solidFill>
                  <a:srgbClr val="CC0000"/>
                </a:solidFill>
              </a:rPr>
              <a:t>4.06x10</a:t>
            </a:r>
            <a:r>
              <a:rPr lang="en-US" sz="2400" baseline="30000" dirty="0" smtClean="0">
                <a:solidFill>
                  <a:srgbClr val="CC0000"/>
                </a:solidFill>
              </a:rPr>
              <a:t>32</a:t>
            </a:r>
            <a:r>
              <a:rPr lang="en-US" sz="2400" dirty="0" smtClean="0">
                <a:solidFill>
                  <a:srgbClr val="CC0000"/>
                </a:solidFill>
              </a:rPr>
              <a:t> cm</a:t>
            </a:r>
            <a:r>
              <a:rPr lang="en-US" sz="2400" baseline="30000" dirty="0" smtClean="0">
                <a:solidFill>
                  <a:srgbClr val="CC0000"/>
                </a:solidFill>
              </a:rPr>
              <a:t>-2</a:t>
            </a:r>
            <a:r>
              <a:rPr lang="en-US" sz="2400" dirty="0" smtClean="0">
                <a:solidFill>
                  <a:srgbClr val="CC0000"/>
                </a:solidFill>
              </a:rPr>
              <a:t>s</a:t>
            </a:r>
            <a:r>
              <a:rPr lang="en-US" sz="2400" baseline="30000" dirty="0" smtClean="0">
                <a:solidFill>
                  <a:srgbClr val="CC0000"/>
                </a:solidFill>
              </a:rPr>
              <a:t>-1 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/>
            </a:r>
            <a:br>
              <a:rPr lang="en-US" sz="2400" baseline="30000" dirty="0" smtClean="0">
                <a:solidFill>
                  <a:srgbClr val="CC0000"/>
                </a:solidFill>
                <a:latin typeface="+mn-lt"/>
              </a:rPr>
            </a:b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Record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Hadronic Luminosity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(LHC):              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3.60x10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>33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400" dirty="0">
                <a:solidFill>
                  <a:srgbClr val="CC0000"/>
                </a:solidFill>
                <a:latin typeface="+mn-lt"/>
              </a:rPr>
              <a:t>cm</a:t>
            </a:r>
            <a:r>
              <a:rPr lang="en-US" sz="24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4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400" baseline="30000" dirty="0">
                <a:solidFill>
                  <a:srgbClr val="CC0000"/>
                </a:solidFill>
                <a:latin typeface="+mn-lt"/>
              </a:rPr>
              <a:t>-1</a:t>
            </a:r>
            <a:br>
              <a:rPr lang="en-US" sz="2400" baseline="30000" dirty="0">
                <a:solidFill>
                  <a:srgbClr val="CC0000"/>
                </a:solidFill>
                <a:latin typeface="+mn-lt"/>
              </a:rPr>
            </a:br>
            <a:r>
              <a:rPr lang="en-US" sz="2400" dirty="0">
                <a:solidFill>
                  <a:schemeClr val="accent2"/>
                </a:solidFill>
                <a:latin typeface="+mn-lt"/>
              </a:rPr>
              <a:t>LHC Design Luminosity:			      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1.00x10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>-1</a:t>
            </a:r>
            <a:endParaRPr lang="en-US" sz="2400" baseline="300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6" grpId="0"/>
      <p:bldP spid="14357" grpId="0"/>
      <p:bldP spid="14358" grpId="0"/>
      <p:bldP spid="38934" grpId="0" animBg="1"/>
      <p:bldP spid="38935" grpId="0" animBg="1"/>
      <p:bldP spid="143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History: CERN Intersecting Storage Rings (ISR)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93720" y="1623965"/>
            <a:ext cx="3650280" cy="3571665"/>
          </a:xfrm>
        </p:spPr>
        <p:txBody>
          <a:bodyPr/>
          <a:lstStyle/>
          <a:p>
            <a:r>
              <a:rPr lang="en-US" sz="2000" dirty="0" smtClean="0"/>
              <a:t>First hadron collider (p-p)</a:t>
            </a:r>
          </a:p>
          <a:p>
            <a:r>
              <a:rPr lang="en-US" sz="2000" dirty="0" smtClean="0"/>
              <a:t>Highest CM Energy for 10 years</a:t>
            </a:r>
          </a:p>
          <a:p>
            <a:pPr lvl="1"/>
            <a:r>
              <a:rPr lang="en-US" sz="1600" dirty="0" smtClean="0"/>
              <a:t>Until </a:t>
            </a:r>
            <a:r>
              <a:rPr lang="en-US" sz="1600" dirty="0" err="1" smtClean="0"/>
              <a:t>SppS</a:t>
            </a:r>
            <a:endParaRPr lang="en-US" sz="1600" dirty="0" smtClean="0"/>
          </a:p>
          <a:p>
            <a:r>
              <a:rPr lang="en-US" sz="2000" dirty="0" smtClean="0"/>
              <a:t>Reached it’s design luminosity within the first year.</a:t>
            </a:r>
          </a:p>
          <a:p>
            <a:pPr lvl="1"/>
            <a:r>
              <a:rPr lang="en-US" sz="1600" dirty="0" smtClean="0"/>
              <a:t>Increased it by a factor of 28 over the next 10 years</a:t>
            </a:r>
          </a:p>
          <a:p>
            <a:r>
              <a:rPr lang="en-US" sz="2000" dirty="0" smtClean="0"/>
              <a:t>Its peak luminosity in 1982 was 140x10</a:t>
            </a:r>
            <a:r>
              <a:rPr lang="en-US" sz="2000" baseline="30000" dirty="0" smtClean="0"/>
              <a:t>30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</a:t>
            </a:r>
          </a:p>
          <a:p>
            <a:pPr lvl="1"/>
            <a:r>
              <a:rPr lang="en-US" sz="1600" dirty="0" smtClean="0"/>
              <a:t>a record that was not broken for 23 years!!</a:t>
            </a:r>
            <a:endParaRPr lang="en-US" sz="1600" dirty="0"/>
          </a:p>
        </p:txBody>
      </p:sp>
      <p:pic>
        <p:nvPicPr>
          <p:cNvPr id="10" name="Picture 9" descr="CERN_i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666" y="1547155"/>
            <a:ext cx="5016894" cy="397300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799490" y="2776115"/>
            <a:ext cx="115215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SppS</a:t>
            </a:r>
            <a:r>
              <a:rPr lang="en-US" dirty="0" smtClean="0"/>
              <a:t>: First proton-antiproton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5705" y="855865"/>
            <a:ext cx="5338295" cy="2897735"/>
          </a:xfrm>
        </p:spPr>
        <p:txBody>
          <a:bodyPr/>
          <a:lstStyle/>
          <a:p>
            <a:r>
              <a:rPr lang="en-US" sz="1800" dirty="0" smtClean="0"/>
              <a:t>Protons from the SPS were used to produce antiprotons, which were collected</a:t>
            </a:r>
          </a:p>
          <a:p>
            <a:r>
              <a:rPr lang="en-US" sz="1800" dirty="0" smtClean="0"/>
              <a:t>These were injected in the opposite direction and accelerated</a:t>
            </a:r>
          </a:p>
          <a:p>
            <a:r>
              <a:rPr lang="en-US" sz="1800" dirty="0" smtClean="0"/>
              <a:t>First collisions in 1981</a:t>
            </a:r>
          </a:p>
          <a:p>
            <a:r>
              <a:rPr lang="en-US" sz="1800" dirty="0" smtClean="0"/>
              <a:t>Discovery of W and Z in 1983</a:t>
            </a:r>
          </a:p>
          <a:p>
            <a:pPr lvl="1"/>
            <a:r>
              <a:rPr lang="en-US" sz="1400" dirty="0" smtClean="0"/>
              <a:t>Nobel Prize for Rubbia and Van </a:t>
            </a:r>
            <a:r>
              <a:rPr lang="en-US" sz="1400" dirty="0" err="1" smtClean="0"/>
              <a:t>der</a:t>
            </a:r>
            <a:r>
              <a:rPr lang="en-US" sz="1400" dirty="0" smtClean="0"/>
              <a:t> Meer</a:t>
            </a:r>
            <a:endParaRPr lang="en-US" sz="1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85120" y="241385"/>
            <a:ext cx="153620" cy="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26" name="Picture 2" descr="http://www.cosmiclight.com/ofquasarsandquanta/images/cernacc.gif"/>
          <p:cNvPicPr>
            <a:picLocks noChangeAspect="1" noChangeArrowheads="1"/>
          </p:cNvPicPr>
          <p:nvPr/>
        </p:nvPicPr>
        <p:blipFill>
          <a:blip r:embed="rId2" cstate="print"/>
          <a:srcRect t="20502"/>
          <a:stretch>
            <a:fillRect/>
          </a:stretch>
        </p:blipFill>
        <p:spPr bwMode="auto">
          <a:xfrm>
            <a:off x="462665" y="894270"/>
            <a:ext cx="3333750" cy="3127321"/>
          </a:xfrm>
          <a:prstGeom prst="rect">
            <a:avLst/>
          </a:prstGeom>
          <a:noFill/>
        </p:spPr>
      </p:pic>
      <p:pic>
        <p:nvPicPr>
          <p:cNvPr id="10" name="Picture 5" descr="SP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9545" y="3236975"/>
            <a:ext cx="4378170" cy="325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2665" y="4389125"/>
            <a:ext cx="4032525" cy="1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 initially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270+270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n-US" dirty="0" smtClean="0">
                <a:latin typeface="+mn-lt"/>
              </a:rPr>
              <a:t>Raised to 315+315 </a:t>
            </a:r>
            <a:r>
              <a:rPr lang="en-US" dirty="0" err="1" smtClean="0">
                <a:latin typeface="+mn-lt"/>
              </a:rPr>
              <a:t>GeV</a:t>
            </a:r>
            <a:endParaRPr lang="en-US" dirty="0" smtClean="0">
              <a:latin typeface="+mn-lt"/>
            </a:endParaRP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dirty="0" smtClean="0">
                <a:latin typeface="+mn-lt"/>
              </a:rPr>
              <a:t>Limited by power loss in 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magnets!</a:t>
            </a: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lang="en-US" dirty="0" smtClean="0">
                <a:latin typeface="+mn-lt"/>
              </a:rPr>
              <a:t>Peak luminosity: 5.5x10</a:t>
            </a:r>
            <a:r>
              <a:rPr lang="en-US" baseline="30000" dirty="0" smtClean="0">
                <a:latin typeface="+mn-lt"/>
              </a:rPr>
              <a:t>30</a:t>
            </a:r>
            <a:r>
              <a:rPr lang="en-US" dirty="0" smtClean="0">
                <a:latin typeface="+mn-lt"/>
              </a:rPr>
              <a:t>cm</a:t>
            </a:r>
            <a:r>
              <a:rPr lang="en-US" baseline="30000" dirty="0" smtClean="0">
                <a:latin typeface="+mn-lt"/>
              </a:rPr>
              <a:t>-2</a:t>
            </a:r>
            <a:r>
              <a:rPr lang="en-US" dirty="0" smtClean="0">
                <a:latin typeface="+mn-lt"/>
              </a:rPr>
              <a:t>s</a:t>
            </a:r>
            <a:r>
              <a:rPr lang="en-US" baseline="30000" dirty="0" smtClean="0">
                <a:latin typeface="+mn-lt"/>
              </a:rPr>
              <a:t>-1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dirty="0" smtClean="0">
                <a:latin typeface="+mn-lt"/>
              </a:rPr>
              <a:t>~.2% of current LHC</a:t>
            </a:r>
          </a:p>
        </p:txBody>
      </p:sp>
      <p:sp>
        <p:nvSpPr>
          <p:cNvPr id="12" name="Oval 11"/>
          <p:cNvSpPr/>
          <p:nvPr/>
        </p:nvSpPr>
        <p:spPr>
          <a:xfrm>
            <a:off x="5877770" y="894270"/>
            <a:ext cx="499265" cy="268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562225" y="677863"/>
            <a:ext cx="3457575" cy="750887"/>
          </a:xfrm>
          <a:custGeom>
            <a:avLst/>
            <a:gdLst>
              <a:gd name="connsiteX0" fmla="*/ 3457575 w 3457575"/>
              <a:gd name="connsiteY0" fmla="*/ 217487 h 750887"/>
              <a:gd name="connsiteX1" fmla="*/ 2676525 w 3457575"/>
              <a:gd name="connsiteY1" fmla="*/ 74612 h 750887"/>
              <a:gd name="connsiteX2" fmla="*/ 1400175 w 3457575"/>
              <a:gd name="connsiteY2" fmla="*/ 112712 h 750887"/>
              <a:gd name="connsiteX3" fmla="*/ 0 w 3457575"/>
              <a:gd name="connsiteY3" fmla="*/ 750887 h 75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7575" h="750887">
                <a:moveTo>
                  <a:pt x="3457575" y="217487"/>
                </a:moveTo>
                <a:cubicBezTo>
                  <a:pt x="3238500" y="154780"/>
                  <a:pt x="3019425" y="92074"/>
                  <a:pt x="2676525" y="74612"/>
                </a:cubicBezTo>
                <a:cubicBezTo>
                  <a:pt x="2333625" y="57150"/>
                  <a:pt x="1846262" y="0"/>
                  <a:pt x="1400175" y="112712"/>
                </a:cubicBezTo>
                <a:cubicBezTo>
                  <a:pt x="954088" y="225424"/>
                  <a:pt x="477044" y="488155"/>
                  <a:pt x="0" y="750887"/>
                </a:cubicBez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85745" y="5157225"/>
            <a:ext cx="107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design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Superconductivity: Enabling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4" y="625435"/>
            <a:ext cx="8487505" cy="3955715"/>
          </a:xfrm>
        </p:spPr>
        <p:txBody>
          <a:bodyPr/>
          <a:lstStyle/>
          <a:p>
            <a:r>
              <a:rPr lang="en-US" sz="2000" dirty="0" smtClean="0"/>
              <a:t>The maximum </a:t>
            </a:r>
            <a:r>
              <a:rPr lang="en-US" sz="2000" dirty="0" err="1" smtClean="0"/>
              <a:t>SppS</a:t>
            </a:r>
            <a:r>
              <a:rPr lang="en-US" sz="2000" dirty="0" smtClean="0"/>
              <a:t> energy was limited by the maximum power loss that the conventional magnets could support in DC operation</a:t>
            </a:r>
          </a:p>
          <a:p>
            <a:pPr lvl="1"/>
            <a:r>
              <a:rPr lang="en-US" sz="1800" dirty="0" smtClean="0"/>
              <a:t>P = I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R</a:t>
            </a:r>
            <a:r>
              <a:rPr lang="en-US" sz="1800" dirty="0" smtClean="0">
                <a:sym typeface="Symbol"/>
              </a:rPr>
              <a:t>B</a:t>
            </a:r>
            <a:r>
              <a:rPr lang="en-US" sz="1800" baseline="30000" dirty="0" smtClean="0">
                <a:sym typeface="Symbol"/>
              </a:rPr>
              <a:t>2</a:t>
            </a:r>
          </a:p>
          <a:p>
            <a:pPr lvl="1"/>
            <a:r>
              <a:rPr lang="en-US" sz="1800" dirty="0" smtClean="0">
                <a:sym typeface="Symbol"/>
              </a:rPr>
              <a:t>Maximum practical DC field in conventional magnets ~1T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  <a:sym typeface="Symbol"/>
              </a:rPr>
              <a:t>LHC made out of such magnets would be roughly the size of Rhode Island!</a:t>
            </a:r>
          </a:p>
          <a:p>
            <a:r>
              <a:rPr lang="en-US" sz="2000" dirty="0" smtClean="0">
                <a:sym typeface="Symbol"/>
              </a:rPr>
              <a:t>Highest energy colliders only possible using superconducting magnets</a:t>
            </a:r>
          </a:p>
          <a:p>
            <a:r>
              <a:rPr lang="en-US" sz="2200" dirty="0" smtClean="0">
                <a:sym typeface="Symbol"/>
              </a:rPr>
              <a:t>Must take the bad with the good</a:t>
            </a:r>
          </a:p>
          <a:p>
            <a:pPr lvl="1"/>
            <a:r>
              <a:rPr lang="en-US" sz="1800" dirty="0" smtClean="0">
                <a:sym typeface="Symbol"/>
              </a:rPr>
              <a:t>Conventional magnets are		Superconducting magnets are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simple and naturally dissipate		complex and represent a great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energy as they operate		deal of stored energy which must 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					be handled if something goes wrong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9170" y="4350720"/>
            <a:ext cx="2590800" cy="1943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4455" y="4649947"/>
            <a:ext cx="2381110" cy="178583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aphicFrame>
        <p:nvGraphicFramePr>
          <p:cNvPr id="210946" name="Object 2"/>
          <p:cNvGraphicFramePr>
            <a:graphicFrameLocks noChangeAspect="1"/>
          </p:cNvGraphicFramePr>
          <p:nvPr/>
        </p:nvGraphicFramePr>
        <p:xfrm>
          <a:off x="7452375" y="5157225"/>
          <a:ext cx="1270130" cy="499265"/>
        </p:xfrm>
        <a:graphic>
          <a:graphicData uri="http://schemas.openxmlformats.org/presentationml/2006/ole">
            <p:oleObj spid="_x0000_s210946" name="Equation" r:id="rId5" imgW="482400" imgH="190440" progId="Equation.3">
              <p:embed/>
            </p:oleObj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766965" y="740650"/>
            <a:ext cx="11521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2665" y="2353660"/>
            <a:ext cx="8449100" cy="38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Content Placeholder 9"/>
          <p:cNvSpPr>
            <a:spLocks noGrp="1"/>
          </p:cNvSpPr>
          <p:nvPr>
            <p:ph idx="1"/>
          </p:nvPr>
        </p:nvSpPr>
        <p:spPr>
          <a:xfrm>
            <a:off x="539475" y="740650"/>
            <a:ext cx="8251825" cy="768100"/>
          </a:xfrm>
        </p:spPr>
        <p:txBody>
          <a:bodyPr/>
          <a:lstStyle/>
          <a:p>
            <a:r>
              <a:rPr lang="en-US" sz="2000" dirty="0" smtClean="0"/>
              <a:t>Superconductor can change phase back to normal conductor by crossing the “critical surface”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When this happens, the conductor heats quickly, causing the surrounding conductor to go normal and dumping lots of heat into the liquid Helium</a:t>
            </a:r>
            <a:r>
              <a:rPr lang="en-US" sz="2000" dirty="0" smtClean="0">
                <a:sym typeface="Symbol"/>
              </a:rPr>
              <a:t></a:t>
            </a:r>
            <a:r>
              <a:rPr lang="en-US" sz="2000" dirty="0" smtClean="0"/>
              <a:t>“quench</a:t>
            </a:r>
          </a:p>
          <a:p>
            <a:pPr lvl="1"/>
            <a:r>
              <a:rPr lang="en-US" sz="1600" dirty="0" smtClean="0"/>
              <a:t>all of the energy stored in the magnet must be dissipated in some way</a:t>
            </a:r>
          </a:p>
          <a:p>
            <a:r>
              <a:rPr lang="en-US" sz="2000" dirty="0" smtClean="0"/>
              <a:t>Dealing with quenches is the single biggest issue for any superconducting synchrotron!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When is a superconductor not a superconductor?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519080" y="1399954"/>
            <a:ext cx="6904375" cy="2758741"/>
            <a:chOff x="1519080" y="1399954"/>
            <a:chExt cx="6904375" cy="2758741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519080" y="1399954"/>
              <a:ext cx="3398565" cy="2758741"/>
              <a:chOff x="2209799" y="1485900"/>
              <a:chExt cx="3647207" cy="2998232"/>
            </a:xfrm>
          </p:grpSpPr>
          <p:pic>
            <p:nvPicPr>
              <p:cNvPr id="24588" name="Picture 4" descr="http://www.ebyte.it/library/educards/nmr/Superconductivity_StateDiagram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09799" y="1485900"/>
                <a:ext cx="3647207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352527" y="2019201"/>
                <a:ext cx="2439406" cy="876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90" name="TextBox 10"/>
              <p:cNvSpPr txBox="1">
                <a:spLocks noChangeArrowheads="1"/>
              </p:cNvSpPr>
              <p:nvPr/>
            </p:nvSpPr>
            <p:spPr bwMode="auto">
              <a:xfrm>
                <a:off x="4305300" y="4114800"/>
                <a:ext cx="685800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b="1"/>
                  <a:t>T</a:t>
                </a:r>
                <a:r>
                  <a:rPr lang="en-US" b="1" baseline="-25000"/>
                  <a:t>c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800068" y="2790604"/>
              <a:ext cx="1104900" cy="317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428717" y="1780954"/>
              <a:ext cx="1828800" cy="923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push the B field (current) too high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266230" y="3390595"/>
              <a:ext cx="17145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94455" y="2968140"/>
              <a:ext cx="3429000" cy="9239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increase the temp, through heat leaks, deposited energy or </a:t>
              </a:r>
              <a:r>
                <a:rPr lang="en-US" i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mechanical deformation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16285" y="5426060"/>
            <a:ext cx="8103455" cy="652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uiExpand="1" build="p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3143" y="2286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Quench Example: MRI Magnet*</a:t>
            </a:r>
            <a:endParaRPr lang="en-US" dirty="0"/>
          </a:p>
        </p:txBody>
      </p:sp>
      <p:pic>
        <p:nvPicPr>
          <p:cNvPr id="10" name="quenc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32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723900" y="6019800"/>
            <a:ext cx="4762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*pulled off the web.  We recover our Helium.</a:t>
            </a:r>
          </a:p>
        </p:txBody>
      </p:sp>
      <p:sp>
        <p:nvSpPr>
          <p:cNvPr id="2560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11/4/2011</a:t>
            </a: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78C6B0-DDC7-4F25-9489-EB25151B2F68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5607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Energy Frontier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85" y="51022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Milestones on the Road to a Superconducting Collider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46088" y="1104900"/>
            <a:ext cx="8469312" cy="5553075"/>
          </a:xfrm>
        </p:spPr>
        <p:txBody>
          <a:bodyPr/>
          <a:lstStyle/>
          <a:p>
            <a:r>
              <a:rPr lang="en-US" dirty="0" smtClean="0"/>
              <a:t>1911 – superconductivity discovered by Heike </a:t>
            </a:r>
            <a:r>
              <a:rPr lang="en-US" dirty="0" err="1" smtClean="0"/>
              <a:t>Kamerlingh</a:t>
            </a:r>
            <a:r>
              <a:rPr lang="en-US" dirty="0" smtClean="0"/>
              <a:t> </a:t>
            </a:r>
            <a:r>
              <a:rPr lang="en-US" dirty="0" err="1" smtClean="0"/>
              <a:t>Onnes</a:t>
            </a:r>
            <a:endParaRPr lang="en-US" dirty="0" smtClean="0"/>
          </a:p>
          <a:p>
            <a:r>
              <a:rPr lang="en-US" dirty="0" smtClean="0"/>
              <a:t>1957 – superconductivity explained by Bardeen, Cooper, and Schrieffer </a:t>
            </a:r>
          </a:p>
          <a:p>
            <a:pPr lvl="1"/>
            <a:r>
              <a:rPr lang="en-US" sz="1800" dirty="0" smtClean="0"/>
              <a:t>1972 Nobel Prize (the second for Bardeen!)</a:t>
            </a:r>
          </a:p>
          <a:p>
            <a:r>
              <a:rPr lang="en-US" dirty="0" smtClean="0"/>
              <a:t>1962 – First commercially available superconducting wire</a:t>
            </a:r>
          </a:p>
          <a:p>
            <a:pPr lvl="1"/>
            <a:r>
              <a:rPr lang="en-US" sz="1800" dirty="0" err="1" smtClean="0"/>
              <a:t>NbTi</a:t>
            </a:r>
            <a:r>
              <a:rPr lang="en-US" sz="1800" dirty="0" smtClean="0"/>
              <a:t>, the “industry standard” since</a:t>
            </a:r>
          </a:p>
          <a:p>
            <a:r>
              <a:rPr lang="en-US" dirty="0" smtClean="0"/>
              <a:t>1978 – Construction began on ISABELLE, first superconducting collider (200 GeV+200 </a:t>
            </a:r>
            <a:r>
              <a:rPr lang="en-US" dirty="0" err="1" smtClean="0"/>
              <a:t>GeV</a:t>
            </a:r>
            <a:r>
              <a:rPr lang="en-US" dirty="0" smtClean="0"/>
              <a:t>) at Brookhaven.</a:t>
            </a:r>
          </a:p>
          <a:p>
            <a:pPr lvl="1"/>
            <a:r>
              <a:rPr lang="en-US" dirty="0" smtClean="0"/>
              <a:t>1983, project cancelled due to design problems, budget overruns, and competition from…</a:t>
            </a:r>
          </a:p>
          <a:p>
            <a:endParaRPr lang="en-US" sz="2000" dirty="0" smtClean="0"/>
          </a:p>
          <a:p>
            <a:pPr lvl="1"/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Fermilab: A brief history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35399" y="779055"/>
            <a:ext cx="4608601" cy="5179106"/>
          </a:xfrm>
        </p:spPr>
        <p:txBody>
          <a:bodyPr/>
          <a:lstStyle/>
          <a:p>
            <a:r>
              <a:rPr lang="en-US" sz="1800" dirty="0" smtClean="0"/>
              <a:t>1968 – Construction Begins</a:t>
            </a:r>
          </a:p>
          <a:p>
            <a:r>
              <a:rPr lang="en-US" sz="1800" dirty="0" smtClean="0"/>
              <a:t>1972 – First 200 </a:t>
            </a:r>
            <a:r>
              <a:rPr lang="en-US" sz="1800" dirty="0" err="1" smtClean="0"/>
              <a:t>GeV</a:t>
            </a:r>
            <a:r>
              <a:rPr lang="en-US" sz="1800" dirty="0" smtClean="0"/>
              <a:t> beam in the Main Ring (400 </a:t>
            </a:r>
            <a:r>
              <a:rPr lang="en-US" sz="1800" dirty="0" err="1" smtClean="0"/>
              <a:t>GeV</a:t>
            </a:r>
            <a:r>
              <a:rPr lang="en-US" sz="1800" dirty="0" smtClean="0"/>
              <a:t> later that year)</a:t>
            </a:r>
          </a:p>
          <a:p>
            <a:r>
              <a:rPr lang="en-US" sz="1800" dirty="0" smtClean="0"/>
              <a:t>Original director soon began to plan for a superconducting ring to share the tunnel with the Main Ring</a:t>
            </a:r>
          </a:p>
          <a:p>
            <a:pPr lvl="1"/>
            <a:r>
              <a:rPr lang="en-US" sz="1600" dirty="0" smtClean="0"/>
              <a:t>Dubbed “Saver </a:t>
            </a:r>
            <a:r>
              <a:rPr lang="en-US" sz="1600" dirty="0" err="1" smtClean="0"/>
              <a:t>Doubler</a:t>
            </a:r>
            <a:r>
              <a:rPr lang="en-US" sz="1600" dirty="0" smtClean="0"/>
              <a:t>” </a:t>
            </a:r>
            <a:r>
              <a:rPr lang="en-US" sz="1600" dirty="0" smtClean="0">
                <a:solidFill>
                  <a:srgbClr val="FF0000"/>
                </a:solidFill>
              </a:rPr>
              <a:t>(later “Tevatron”)</a:t>
            </a:r>
            <a:endParaRPr lang="en-US" sz="1600" dirty="0" smtClean="0"/>
          </a:p>
          <a:p>
            <a:r>
              <a:rPr lang="en-US" sz="1800" dirty="0" smtClean="0"/>
              <a:t>1982 – Magnet installation complete</a:t>
            </a:r>
          </a:p>
          <a:p>
            <a:r>
              <a:rPr lang="en-US" sz="1800" dirty="0" smtClean="0"/>
              <a:t>1985 – First proton-antiproton collisions observed at CDF (1.6 TeV </a:t>
            </a:r>
            <a:r>
              <a:rPr lang="en-US" sz="1800" dirty="0" err="1" smtClean="0"/>
              <a:t>CoM</a:t>
            </a:r>
            <a:r>
              <a:rPr lang="en-US" sz="1800" dirty="0" smtClean="0"/>
              <a:t>). Most powerful accelerator in the world for the next quarter century</a:t>
            </a:r>
          </a:p>
          <a:p>
            <a:r>
              <a:rPr lang="en-US" sz="1800" dirty="0" smtClean="0"/>
              <a:t>Late 1990’s – major upgrades to increase luminosity, including separate ring (Main Injector) to replace Main Ring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9" name="Picture 8" descr="tev_tun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310" y="3659430"/>
            <a:ext cx="3133462" cy="249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1320" y="3851455"/>
            <a:ext cx="13825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Main 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20585" y="5694895"/>
            <a:ext cx="11521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Tevatron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83650" y="4350720"/>
            <a:ext cx="614480" cy="384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536536" y="5464465"/>
            <a:ext cx="422455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pic>
        <p:nvPicPr>
          <p:cNvPr id="405506" name="Picture 2" descr="http://www.torrocpost.com/wp-content/uploads/fermi-acceleratorcomplex.jpg"/>
          <p:cNvPicPr>
            <a:picLocks noChangeAspect="1" noChangeArrowheads="1"/>
          </p:cNvPicPr>
          <p:nvPr/>
        </p:nvPicPr>
        <p:blipFill>
          <a:blip r:embed="rId4" cstate="print"/>
          <a:srcRect l="2563" r="1762"/>
          <a:stretch>
            <a:fillRect/>
          </a:stretch>
        </p:blipFill>
        <p:spPr bwMode="auto">
          <a:xfrm>
            <a:off x="462665" y="1047889"/>
            <a:ext cx="3931120" cy="1958655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3035800" y="2929735"/>
            <a:ext cx="352522" cy="822036"/>
          </a:xfrm>
          <a:custGeom>
            <a:avLst/>
            <a:gdLst>
              <a:gd name="connsiteX0" fmla="*/ 0 w 352522"/>
              <a:gd name="connsiteY0" fmla="*/ 0 h 822036"/>
              <a:gd name="connsiteX1" fmla="*/ 350982 w 352522"/>
              <a:gd name="connsiteY1" fmla="*/ 443345 h 822036"/>
              <a:gd name="connsiteX2" fmla="*/ 9237 w 352522"/>
              <a:gd name="connsiteY2" fmla="*/ 822036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2" h="822036">
                <a:moveTo>
                  <a:pt x="0" y="0"/>
                </a:moveTo>
                <a:cubicBezTo>
                  <a:pt x="174721" y="153169"/>
                  <a:pt x="349443" y="306339"/>
                  <a:pt x="350982" y="443345"/>
                </a:cubicBezTo>
                <a:cubicBezTo>
                  <a:pt x="352522" y="580351"/>
                  <a:pt x="64655" y="760460"/>
                  <a:pt x="9237" y="822036"/>
                </a:cubicBezTo>
              </a:path>
            </a:pathLst>
          </a:cu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3435405"/>
          </a:xfrm>
        </p:spPr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A brief history of the energy frontier</a:t>
            </a:r>
          </a:p>
          <a:p>
            <a:r>
              <a:rPr lang="en-US" dirty="0" smtClean="0"/>
              <a:t>Superconductivity: an enabling technology</a:t>
            </a:r>
          </a:p>
          <a:p>
            <a:r>
              <a:rPr lang="en-US" dirty="0" smtClean="0"/>
              <a:t>Fermilab Tevatron</a:t>
            </a:r>
          </a:p>
          <a:p>
            <a:r>
              <a:rPr lang="en-US" dirty="0" smtClean="0"/>
              <a:t>CERN LHC</a:t>
            </a:r>
          </a:p>
          <a:p>
            <a:r>
              <a:rPr lang="en-US" dirty="0" smtClean="0"/>
              <a:t>The future</a:t>
            </a:r>
          </a:p>
          <a:p>
            <a:r>
              <a:rPr lang="en-US" dirty="0" smtClean="0"/>
              <a:t>Crazy stuff (if time permits)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3470" y="548625"/>
            <a:ext cx="5071007" cy="463731"/>
          </a:xfrm>
        </p:spPr>
        <p:txBody>
          <a:bodyPr/>
          <a:lstStyle/>
          <a:p>
            <a:r>
              <a:rPr lang="en-US" dirty="0" smtClean="0"/>
              <a:t>Production and Storage of Antiprotons</a:t>
            </a:r>
            <a:endParaRPr lang="en-US" dirty="0"/>
          </a:p>
        </p:txBody>
      </p:sp>
      <p:pic>
        <p:nvPicPr>
          <p:cNvPr id="61443" name="Picture 3" descr="D:\My Documents\pba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6910" y="1355130"/>
            <a:ext cx="3118100" cy="2513076"/>
          </a:xfrm>
          <a:prstGeom prst="rect">
            <a:avLst/>
          </a:prstGeom>
          <a:noFill/>
        </p:spPr>
      </p:pic>
      <p:pic>
        <p:nvPicPr>
          <p:cNvPr id="61444" name="Picture 4" descr="D:\My Documents\tar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80" y="1969610"/>
            <a:ext cx="3857625" cy="2182812"/>
          </a:xfrm>
          <a:prstGeom prst="rect">
            <a:avLst/>
          </a:prstGeom>
          <a:noFill/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76280" y="4611210"/>
            <a:ext cx="44029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6688" indent="-166688" algn="l">
              <a:spcBef>
                <a:spcPct val="50000"/>
              </a:spcBef>
              <a:buFontTx/>
              <a:buChar char="•"/>
            </a:pPr>
            <a:r>
              <a:rPr lang="en-US" sz="1600" dirty="0" smtClean="0"/>
              <a:t>120 </a:t>
            </a:r>
            <a:r>
              <a:rPr lang="en-US" sz="1600" dirty="0" err="1"/>
              <a:t>GeV</a:t>
            </a:r>
            <a:r>
              <a:rPr lang="en-US" sz="1600" dirty="0"/>
              <a:t> protons strike a target, producing many things, including antiprotons.</a:t>
            </a:r>
          </a:p>
          <a:p>
            <a:pPr marL="166688" indent="-166688" algn="l">
              <a:spcBef>
                <a:spcPct val="50000"/>
              </a:spcBef>
              <a:buFontTx/>
              <a:buChar char="•"/>
            </a:pPr>
            <a:r>
              <a:rPr lang="en-US" sz="1600" dirty="0"/>
              <a:t> a Lithium lens focuses these </a:t>
            </a:r>
            <a:r>
              <a:rPr lang="en-US" sz="1600" dirty="0" smtClean="0"/>
              <a:t>particles (a bit)</a:t>
            </a:r>
            <a:endParaRPr lang="en-US" sz="1600" dirty="0"/>
          </a:p>
          <a:p>
            <a:pPr marL="166688" indent="-166688" algn="l">
              <a:spcBef>
                <a:spcPct val="50000"/>
              </a:spcBef>
              <a:buFontTx/>
              <a:buChar char="•"/>
            </a:pPr>
            <a:r>
              <a:rPr lang="en-US" sz="1600" dirty="0"/>
              <a:t> a bend magnet selects the negative particles around 8 </a:t>
            </a:r>
            <a:r>
              <a:rPr lang="en-US" sz="1600" dirty="0" err="1"/>
              <a:t>GeV</a:t>
            </a:r>
            <a:r>
              <a:rPr lang="en-US" sz="1600" dirty="0"/>
              <a:t>.  Everything but antiprotons decays away.</a:t>
            </a: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2843775" y="4657960"/>
            <a:ext cx="806505" cy="2428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Freeform 7"/>
          <p:cNvSpPr>
            <a:spLocks/>
          </p:cNvSpPr>
          <p:nvPr/>
        </p:nvSpPr>
        <p:spPr bwMode="auto">
          <a:xfrm>
            <a:off x="1163668" y="3291997"/>
            <a:ext cx="2235200" cy="1374775"/>
          </a:xfrm>
          <a:custGeom>
            <a:avLst/>
            <a:gdLst/>
            <a:ahLst/>
            <a:cxnLst>
              <a:cxn ang="0">
                <a:pos x="1259" y="866"/>
              </a:cxn>
              <a:cxn ang="0">
                <a:pos x="1299" y="749"/>
              </a:cxn>
              <a:cxn ang="0">
                <a:pos x="606" y="637"/>
              </a:cxn>
              <a:cxn ang="0">
                <a:pos x="0" y="0"/>
              </a:cxn>
            </a:cxnLst>
            <a:rect l="0" t="0" r="r" b="b"/>
            <a:pathLst>
              <a:path w="1408" h="866">
                <a:moveTo>
                  <a:pt x="1259" y="866"/>
                </a:moveTo>
                <a:cubicBezTo>
                  <a:pt x="1333" y="826"/>
                  <a:pt x="1408" y="787"/>
                  <a:pt x="1299" y="749"/>
                </a:cubicBezTo>
                <a:cubicBezTo>
                  <a:pt x="1190" y="711"/>
                  <a:pt x="822" y="762"/>
                  <a:pt x="606" y="637"/>
                </a:cubicBezTo>
                <a:cubicBezTo>
                  <a:pt x="390" y="512"/>
                  <a:pt x="195" y="256"/>
                  <a:pt x="0" y="0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693095" y="5290660"/>
            <a:ext cx="1382580" cy="250615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Freeform 9"/>
          <p:cNvSpPr>
            <a:spLocks/>
          </p:cNvSpPr>
          <p:nvPr/>
        </p:nvSpPr>
        <p:spPr bwMode="auto">
          <a:xfrm>
            <a:off x="401668" y="2104547"/>
            <a:ext cx="1157287" cy="3194050"/>
          </a:xfrm>
          <a:custGeom>
            <a:avLst/>
            <a:gdLst/>
            <a:ahLst/>
            <a:cxnLst>
              <a:cxn ang="0">
                <a:pos x="260" y="2012"/>
              </a:cxn>
              <a:cxn ang="0">
                <a:pos x="82" y="1869"/>
              </a:cxn>
              <a:cxn ang="0">
                <a:pos x="6" y="1395"/>
              </a:cxn>
              <a:cxn ang="0">
                <a:pos x="46" y="268"/>
              </a:cxn>
              <a:cxn ang="0">
                <a:pos x="245" y="8"/>
              </a:cxn>
              <a:cxn ang="0">
                <a:pos x="729" y="319"/>
              </a:cxn>
            </a:cxnLst>
            <a:rect l="0" t="0" r="r" b="b"/>
            <a:pathLst>
              <a:path w="729" h="2012">
                <a:moveTo>
                  <a:pt x="260" y="2012"/>
                </a:moveTo>
                <a:cubicBezTo>
                  <a:pt x="192" y="1992"/>
                  <a:pt x="124" y="1972"/>
                  <a:pt x="82" y="1869"/>
                </a:cubicBezTo>
                <a:cubicBezTo>
                  <a:pt x="40" y="1766"/>
                  <a:pt x="12" y="1662"/>
                  <a:pt x="6" y="1395"/>
                </a:cubicBezTo>
                <a:cubicBezTo>
                  <a:pt x="0" y="1128"/>
                  <a:pt x="6" y="499"/>
                  <a:pt x="46" y="268"/>
                </a:cubicBezTo>
                <a:cubicBezTo>
                  <a:pt x="86" y="37"/>
                  <a:pt x="131" y="0"/>
                  <a:pt x="245" y="8"/>
                </a:cubicBezTo>
                <a:cubicBezTo>
                  <a:pt x="359" y="16"/>
                  <a:pt x="628" y="254"/>
                  <a:pt x="729" y="319"/>
                </a:cubicBezTo>
              </a:path>
            </a:pathLst>
          </a:custGeom>
          <a:noFill/>
          <a:ln w="25400" cap="flat" cmpd="sng">
            <a:solidFill>
              <a:srgbClr val="FF99CC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0" name="Freeform 10"/>
          <p:cNvSpPr>
            <a:spLocks/>
          </p:cNvSpPr>
          <p:nvPr/>
        </p:nvSpPr>
        <p:spPr bwMode="auto">
          <a:xfrm>
            <a:off x="3727090" y="883797"/>
            <a:ext cx="5261402" cy="2885807"/>
          </a:xfrm>
          <a:custGeom>
            <a:avLst/>
            <a:gdLst>
              <a:gd name="connsiteX0" fmla="*/ 0 w 10000"/>
              <a:gd name="connsiteY0" fmla="*/ 8741 h 9997"/>
              <a:gd name="connsiteX1" fmla="*/ 1845 w 10000"/>
              <a:gd name="connsiteY1" fmla="*/ 8775 h 9997"/>
              <a:gd name="connsiteX2" fmla="*/ 2474 w 10000"/>
              <a:gd name="connsiteY2" fmla="*/ 1402 h 9997"/>
              <a:gd name="connsiteX3" fmla="*/ 5624 w 10000"/>
              <a:gd name="connsiteY3" fmla="*/ 364 h 9997"/>
              <a:gd name="connsiteX4" fmla="*/ 6489 w 10000"/>
              <a:gd name="connsiteY4" fmla="*/ 818 h 9997"/>
              <a:gd name="connsiteX5" fmla="*/ 8670 w 10000"/>
              <a:gd name="connsiteY5" fmla="*/ 3242 h 9997"/>
              <a:gd name="connsiteX6" fmla="*/ 9784 w 10000"/>
              <a:gd name="connsiteY6" fmla="*/ 7424 h 9997"/>
              <a:gd name="connsiteX7" fmla="*/ 9960 w 10000"/>
              <a:gd name="connsiteY7" fmla="*/ 8293 h 9997"/>
              <a:gd name="connsiteX8" fmla="*/ 9549 w 10000"/>
              <a:gd name="connsiteY8" fmla="*/ 8775 h 9997"/>
              <a:gd name="connsiteX0" fmla="*/ 0 w 10000"/>
              <a:gd name="connsiteY0" fmla="*/ 8669 h 9925"/>
              <a:gd name="connsiteX1" fmla="*/ 1845 w 10000"/>
              <a:gd name="connsiteY1" fmla="*/ 8703 h 9925"/>
              <a:gd name="connsiteX2" fmla="*/ 2474 w 10000"/>
              <a:gd name="connsiteY2" fmla="*/ 1327 h 9925"/>
              <a:gd name="connsiteX3" fmla="*/ 6489 w 10000"/>
              <a:gd name="connsiteY3" fmla="*/ 743 h 9925"/>
              <a:gd name="connsiteX4" fmla="*/ 8670 w 10000"/>
              <a:gd name="connsiteY4" fmla="*/ 3168 h 9925"/>
              <a:gd name="connsiteX5" fmla="*/ 9784 w 10000"/>
              <a:gd name="connsiteY5" fmla="*/ 7351 h 9925"/>
              <a:gd name="connsiteX6" fmla="*/ 9960 w 10000"/>
              <a:gd name="connsiteY6" fmla="*/ 8220 h 9925"/>
              <a:gd name="connsiteX7" fmla="*/ 9549 w 10000"/>
              <a:gd name="connsiteY7" fmla="*/ 8703 h 9925"/>
              <a:gd name="connsiteX0" fmla="*/ 0 w 9930"/>
              <a:gd name="connsiteY0" fmla="*/ 8735 h 10000"/>
              <a:gd name="connsiteX1" fmla="*/ 1845 w 9930"/>
              <a:gd name="connsiteY1" fmla="*/ 8769 h 10000"/>
              <a:gd name="connsiteX2" fmla="*/ 2474 w 9930"/>
              <a:gd name="connsiteY2" fmla="*/ 1337 h 10000"/>
              <a:gd name="connsiteX3" fmla="*/ 6489 w 9930"/>
              <a:gd name="connsiteY3" fmla="*/ 749 h 10000"/>
              <a:gd name="connsiteX4" fmla="*/ 8670 w 9930"/>
              <a:gd name="connsiteY4" fmla="*/ 3192 h 10000"/>
              <a:gd name="connsiteX5" fmla="*/ 9784 w 9930"/>
              <a:gd name="connsiteY5" fmla="*/ 7407 h 10000"/>
              <a:gd name="connsiteX6" fmla="*/ 9549 w 9930"/>
              <a:gd name="connsiteY6" fmla="*/ 8769 h 10000"/>
              <a:gd name="connsiteX0" fmla="*/ 0 w 10000"/>
              <a:gd name="connsiteY0" fmla="*/ 10512 h 12075"/>
              <a:gd name="connsiteX1" fmla="*/ 1858 w 10000"/>
              <a:gd name="connsiteY1" fmla="*/ 10546 h 12075"/>
              <a:gd name="connsiteX2" fmla="*/ 2389 w 10000"/>
              <a:gd name="connsiteY2" fmla="*/ 1337 h 12075"/>
              <a:gd name="connsiteX3" fmla="*/ 6535 w 10000"/>
              <a:gd name="connsiteY3" fmla="*/ 2526 h 12075"/>
              <a:gd name="connsiteX4" fmla="*/ 8731 w 10000"/>
              <a:gd name="connsiteY4" fmla="*/ 4969 h 12075"/>
              <a:gd name="connsiteX5" fmla="*/ 9853 w 10000"/>
              <a:gd name="connsiteY5" fmla="*/ 9184 h 12075"/>
              <a:gd name="connsiteX6" fmla="*/ 9616 w 10000"/>
              <a:gd name="connsiteY6" fmla="*/ 10546 h 12075"/>
              <a:gd name="connsiteX0" fmla="*/ 0 w 10000"/>
              <a:gd name="connsiteY0" fmla="*/ 10875 h 12438"/>
              <a:gd name="connsiteX1" fmla="*/ 1858 w 10000"/>
              <a:gd name="connsiteY1" fmla="*/ 10909 h 12438"/>
              <a:gd name="connsiteX2" fmla="*/ 2389 w 10000"/>
              <a:gd name="connsiteY2" fmla="*/ 1700 h 12438"/>
              <a:gd name="connsiteX3" fmla="*/ 6660 w 10000"/>
              <a:gd name="connsiteY3" fmla="*/ 707 h 12438"/>
              <a:gd name="connsiteX4" fmla="*/ 8731 w 10000"/>
              <a:gd name="connsiteY4" fmla="*/ 5332 h 12438"/>
              <a:gd name="connsiteX5" fmla="*/ 9853 w 10000"/>
              <a:gd name="connsiteY5" fmla="*/ 9547 h 12438"/>
              <a:gd name="connsiteX6" fmla="*/ 9616 w 10000"/>
              <a:gd name="connsiteY6" fmla="*/ 10909 h 12438"/>
              <a:gd name="connsiteX0" fmla="*/ 0 w 10305"/>
              <a:gd name="connsiteY0" fmla="*/ 10875 h 12438"/>
              <a:gd name="connsiteX1" fmla="*/ 1858 w 10305"/>
              <a:gd name="connsiteY1" fmla="*/ 10909 h 12438"/>
              <a:gd name="connsiteX2" fmla="*/ 2389 w 10305"/>
              <a:gd name="connsiteY2" fmla="*/ 1700 h 12438"/>
              <a:gd name="connsiteX3" fmla="*/ 6660 w 10305"/>
              <a:gd name="connsiteY3" fmla="*/ 707 h 12438"/>
              <a:gd name="connsiteX4" fmla="*/ 9773 w 10305"/>
              <a:gd name="connsiteY4" fmla="*/ 2859 h 12438"/>
              <a:gd name="connsiteX5" fmla="*/ 9853 w 10305"/>
              <a:gd name="connsiteY5" fmla="*/ 9547 h 12438"/>
              <a:gd name="connsiteX6" fmla="*/ 9616 w 10305"/>
              <a:gd name="connsiteY6" fmla="*/ 10909 h 12438"/>
              <a:gd name="connsiteX0" fmla="*/ 0 w 10365"/>
              <a:gd name="connsiteY0" fmla="*/ 10875 h 12438"/>
              <a:gd name="connsiteX1" fmla="*/ 1858 w 10365"/>
              <a:gd name="connsiteY1" fmla="*/ 10909 h 12438"/>
              <a:gd name="connsiteX2" fmla="*/ 2389 w 10365"/>
              <a:gd name="connsiteY2" fmla="*/ 1700 h 12438"/>
              <a:gd name="connsiteX3" fmla="*/ 6660 w 10365"/>
              <a:gd name="connsiteY3" fmla="*/ 707 h 12438"/>
              <a:gd name="connsiteX4" fmla="*/ 9773 w 10365"/>
              <a:gd name="connsiteY4" fmla="*/ 2859 h 12438"/>
              <a:gd name="connsiteX5" fmla="*/ 10211 w 10365"/>
              <a:gd name="connsiteY5" fmla="*/ 9646 h 12438"/>
              <a:gd name="connsiteX6" fmla="*/ 9616 w 10365"/>
              <a:gd name="connsiteY6" fmla="*/ 10909 h 12438"/>
              <a:gd name="connsiteX0" fmla="*/ 0 w 10365"/>
              <a:gd name="connsiteY0" fmla="*/ 10875 h 12438"/>
              <a:gd name="connsiteX1" fmla="*/ 1858 w 10365"/>
              <a:gd name="connsiteY1" fmla="*/ 10909 h 12438"/>
              <a:gd name="connsiteX2" fmla="*/ 2389 w 10365"/>
              <a:gd name="connsiteY2" fmla="*/ 1700 h 12438"/>
              <a:gd name="connsiteX3" fmla="*/ 6660 w 10365"/>
              <a:gd name="connsiteY3" fmla="*/ 707 h 12438"/>
              <a:gd name="connsiteX4" fmla="*/ 9773 w 10365"/>
              <a:gd name="connsiteY4" fmla="*/ 2859 h 12438"/>
              <a:gd name="connsiteX5" fmla="*/ 10211 w 10365"/>
              <a:gd name="connsiteY5" fmla="*/ 9646 h 12438"/>
              <a:gd name="connsiteX6" fmla="*/ 9556 w 10365"/>
              <a:gd name="connsiteY6" fmla="*/ 9480 h 12438"/>
              <a:gd name="connsiteX0" fmla="*/ 0 w 10365"/>
              <a:gd name="connsiteY0" fmla="*/ 10875 h 12438"/>
              <a:gd name="connsiteX1" fmla="*/ 1858 w 10365"/>
              <a:gd name="connsiteY1" fmla="*/ 10909 h 12438"/>
              <a:gd name="connsiteX2" fmla="*/ 2389 w 10365"/>
              <a:gd name="connsiteY2" fmla="*/ 1700 h 12438"/>
              <a:gd name="connsiteX3" fmla="*/ 6660 w 10365"/>
              <a:gd name="connsiteY3" fmla="*/ 707 h 12438"/>
              <a:gd name="connsiteX4" fmla="*/ 9773 w 10365"/>
              <a:gd name="connsiteY4" fmla="*/ 2859 h 12438"/>
              <a:gd name="connsiteX5" fmla="*/ 10211 w 10365"/>
              <a:gd name="connsiteY5" fmla="*/ 6832 h 12438"/>
              <a:gd name="connsiteX6" fmla="*/ 9556 w 10365"/>
              <a:gd name="connsiteY6" fmla="*/ 9480 h 12438"/>
              <a:gd name="connsiteX0" fmla="*/ 0 w 10365"/>
              <a:gd name="connsiteY0" fmla="*/ 10875 h 12438"/>
              <a:gd name="connsiteX1" fmla="*/ 1858 w 10365"/>
              <a:gd name="connsiteY1" fmla="*/ 10909 h 12438"/>
              <a:gd name="connsiteX2" fmla="*/ 2389 w 10365"/>
              <a:gd name="connsiteY2" fmla="*/ 1700 h 12438"/>
              <a:gd name="connsiteX3" fmla="*/ 6660 w 10365"/>
              <a:gd name="connsiteY3" fmla="*/ 707 h 12438"/>
              <a:gd name="connsiteX4" fmla="*/ 9773 w 10365"/>
              <a:gd name="connsiteY4" fmla="*/ 2859 h 12438"/>
              <a:gd name="connsiteX5" fmla="*/ 10211 w 10365"/>
              <a:gd name="connsiteY5" fmla="*/ 6832 h 12438"/>
              <a:gd name="connsiteX6" fmla="*/ 9556 w 10365"/>
              <a:gd name="connsiteY6" fmla="*/ 8818 h 12438"/>
              <a:gd name="connsiteX0" fmla="*/ 0 w 10365"/>
              <a:gd name="connsiteY0" fmla="*/ 10875 h 12438"/>
              <a:gd name="connsiteX1" fmla="*/ 1858 w 10365"/>
              <a:gd name="connsiteY1" fmla="*/ 10909 h 12438"/>
              <a:gd name="connsiteX2" fmla="*/ 2389 w 10365"/>
              <a:gd name="connsiteY2" fmla="*/ 1700 h 12438"/>
              <a:gd name="connsiteX3" fmla="*/ 6660 w 10365"/>
              <a:gd name="connsiteY3" fmla="*/ 707 h 12438"/>
              <a:gd name="connsiteX4" fmla="*/ 9773 w 10365"/>
              <a:gd name="connsiteY4" fmla="*/ 1866 h 12438"/>
              <a:gd name="connsiteX5" fmla="*/ 10211 w 10365"/>
              <a:gd name="connsiteY5" fmla="*/ 6832 h 12438"/>
              <a:gd name="connsiteX6" fmla="*/ 9556 w 10365"/>
              <a:gd name="connsiteY6" fmla="*/ 8818 h 12438"/>
              <a:gd name="connsiteX0" fmla="*/ 0 w 10365"/>
              <a:gd name="connsiteY0" fmla="*/ 10875 h 12438"/>
              <a:gd name="connsiteX1" fmla="*/ 1858 w 10365"/>
              <a:gd name="connsiteY1" fmla="*/ 10909 h 12438"/>
              <a:gd name="connsiteX2" fmla="*/ 2389 w 10365"/>
              <a:gd name="connsiteY2" fmla="*/ 1700 h 12438"/>
              <a:gd name="connsiteX3" fmla="*/ 6660 w 10365"/>
              <a:gd name="connsiteY3" fmla="*/ 707 h 12438"/>
              <a:gd name="connsiteX4" fmla="*/ 9773 w 10365"/>
              <a:gd name="connsiteY4" fmla="*/ 1866 h 12438"/>
              <a:gd name="connsiteX5" fmla="*/ 10211 w 10365"/>
              <a:gd name="connsiteY5" fmla="*/ 6666 h 12438"/>
              <a:gd name="connsiteX6" fmla="*/ 9556 w 10365"/>
              <a:gd name="connsiteY6" fmla="*/ 8818 h 12438"/>
              <a:gd name="connsiteX0" fmla="*/ 0 w 10365"/>
              <a:gd name="connsiteY0" fmla="*/ 10875 h 12438"/>
              <a:gd name="connsiteX1" fmla="*/ 1858 w 10365"/>
              <a:gd name="connsiteY1" fmla="*/ 10909 h 12438"/>
              <a:gd name="connsiteX2" fmla="*/ 2389 w 10365"/>
              <a:gd name="connsiteY2" fmla="*/ 1700 h 12438"/>
              <a:gd name="connsiteX3" fmla="*/ 6660 w 10365"/>
              <a:gd name="connsiteY3" fmla="*/ 707 h 12438"/>
              <a:gd name="connsiteX4" fmla="*/ 9773 w 10365"/>
              <a:gd name="connsiteY4" fmla="*/ 1866 h 12438"/>
              <a:gd name="connsiteX5" fmla="*/ 10211 w 10365"/>
              <a:gd name="connsiteY5" fmla="*/ 6666 h 12438"/>
              <a:gd name="connsiteX6" fmla="*/ 9556 w 10365"/>
              <a:gd name="connsiteY6" fmla="*/ 8818 h 12438"/>
              <a:gd name="connsiteX0" fmla="*/ 0 w 10365"/>
              <a:gd name="connsiteY0" fmla="*/ 10875 h 12438"/>
              <a:gd name="connsiteX1" fmla="*/ 1858 w 10365"/>
              <a:gd name="connsiteY1" fmla="*/ 10909 h 12438"/>
              <a:gd name="connsiteX2" fmla="*/ 2389 w 10365"/>
              <a:gd name="connsiteY2" fmla="*/ 1700 h 12438"/>
              <a:gd name="connsiteX3" fmla="*/ 6660 w 10365"/>
              <a:gd name="connsiteY3" fmla="*/ 707 h 12438"/>
              <a:gd name="connsiteX4" fmla="*/ 9773 w 10365"/>
              <a:gd name="connsiteY4" fmla="*/ 1866 h 12438"/>
              <a:gd name="connsiteX5" fmla="*/ 10211 w 10365"/>
              <a:gd name="connsiteY5" fmla="*/ 6666 h 12438"/>
              <a:gd name="connsiteX6" fmla="*/ 9556 w 10365"/>
              <a:gd name="connsiteY6" fmla="*/ 8818 h 12438"/>
              <a:gd name="connsiteX0" fmla="*/ 0 w 10365"/>
              <a:gd name="connsiteY0" fmla="*/ 10875 h 12438"/>
              <a:gd name="connsiteX1" fmla="*/ 1858 w 10365"/>
              <a:gd name="connsiteY1" fmla="*/ 10909 h 12438"/>
              <a:gd name="connsiteX2" fmla="*/ 2389 w 10365"/>
              <a:gd name="connsiteY2" fmla="*/ 1700 h 12438"/>
              <a:gd name="connsiteX3" fmla="*/ 6660 w 10365"/>
              <a:gd name="connsiteY3" fmla="*/ 707 h 12438"/>
              <a:gd name="connsiteX4" fmla="*/ 9773 w 10365"/>
              <a:gd name="connsiteY4" fmla="*/ 1866 h 12438"/>
              <a:gd name="connsiteX5" fmla="*/ 10211 w 10365"/>
              <a:gd name="connsiteY5" fmla="*/ 6666 h 12438"/>
              <a:gd name="connsiteX6" fmla="*/ 9556 w 10365"/>
              <a:gd name="connsiteY6" fmla="*/ 8818 h 12438"/>
              <a:gd name="connsiteX0" fmla="*/ 0 w 10365"/>
              <a:gd name="connsiteY0" fmla="*/ 10875 h 12438"/>
              <a:gd name="connsiteX1" fmla="*/ 1858 w 10365"/>
              <a:gd name="connsiteY1" fmla="*/ 10909 h 12438"/>
              <a:gd name="connsiteX2" fmla="*/ 2389 w 10365"/>
              <a:gd name="connsiteY2" fmla="*/ 1700 h 12438"/>
              <a:gd name="connsiteX3" fmla="*/ 6660 w 10365"/>
              <a:gd name="connsiteY3" fmla="*/ 707 h 12438"/>
              <a:gd name="connsiteX4" fmla="*/ 9773 w 10365"/>
              <a:gd name="connsiteY4" fmla="*/ 1866 h 12438"/>
              <a:gd name="connsiteX5" fmla="*/ 10211 w 10365"/>
              <a:gd name="connsiteY5" fmla="*/ 6666 h 12438"/>
              <a:gd name="connsiteX6" fmla="*/ 9556 w 10365"/>
              <a:gd name="connsiteY6" fmla="*/ 8818 h 12438"/>
              <a:gd name="connsiteX0" fmla="*/ 0 w 10365"/>
              <a:gd name="connsiteY0" fmla="*/ 10875 h 12438"/>
              <a:gd name="connsiteX1" fmla="*/ 1858 w 10365"/>
              <a:gd name="connsiteY1" fmla="*/ 10909 h 12438"/>
              <a:gd name="connsiteX2" fmla="*/ 2389 w 10365"/>
              <a:gd name="connsiteY2" fmla="*/ 1700 h 12438"/>
              <a:gd name="connsiteX3" fmla="*/ 6660 w 10365"/>
              <a:gd name="connsiteY3" fmla="*/ 707 h 12438"/>
              <a:gd name="connsiteX4" fmla="*/ 9773 w 10365"/>
              <a:gd name="connsiteY4" fmla="*/ 1866 h 12438"/>
              <a:gd name="connsiteX5" fmla="*/ 10211 w 10365"/>
              <a:gd name="connsiteY5" fmla="*/ 6666 h 12438"/>
              <a:gd name="connsiteX6" fmla="*/ 9556 w 10365"/>
              <a:gd name="connsiteY6" fmla="*/ 8818 h 12438"/>
              <a:gd name="connsiteX0" fmla="*/ 0 w 10328"/>
              <a:gd name="connsiteY0" fmla="*/ 10875 h 12438"/>
              <a:gd name="connsiteX1" fmla="*/ 1858 w 10328"/>
              <a:gd name="connsiteY1" fmla="*/ 10909 h 12438"/>
              <a:gd name="connsiteX2" fmla="*/ 2389 w 10328"/>
              <a:gd name="connsiteY2" fmla="*/ 1700 h 12438"/>
              <a:gd name="connsiteX3" fmla="*/ 6660 w 10328"/>
              <a:gd name="connsiteY3" fmla="*/ 707 h 12438"/>
              <a:gd name="connsiteX4" fmla="*/ 9773 w 10328"/>
              <a:gd name="connsiteY4" fmla="*/ 1866 h 12438"/>
              <a:gd name="connsiteX5" fmla="*/ 9991 w 10328"/>
              <a:gd name="connsiteY5" fmla="*/ 6666 h 12438"/>
              <a:gd name="connsiteX6" fmla="*/ 9556 w 10328"/>
              <a:gd name="connsiteY6" fmla="*/ 8818 h 12438"/>
              <a:gd name="connsiteX0" fmla="*/ 0 w 10328"/>
              <a:gd name="connsiteY0" fmla="*/ 10875 h 12438"/>
              <a:gd name="connsiteX1" fmla="*/ 1858 w 10328"/>
              <a:gd name="connsiteY1" fmla="*/ 10909 h 12438"/>
              <a:gd name="connsiteX2" fmla="*/ 2389 w 10328"/>
              <a:gd name="connsiteY2" fmla="*/ 1700 h 12438"/>
              <a:gd name="connsiteX3" fmla="*/ 6660 w 10328"/>
              <a:gd name="connsiteY3" fmla="*/ 707 h 12438"/>
              <a:gd name="connsiteX4" fmla="*/ 9773 w 10328"/>
              <a:gd name="connsiteY4" fmla="*/ 1535 h 12438"/>
              <a:gd name="connsiteX5" fmla="*/ 9991 w 10328"/>
              <a:gd name="connsiteY5" fmla="*/ 6666 h 12438"/>
              <a:gd name="connsiteX6" fmla="*/ 9556 w 10328"/>
              <a:gd name="connsiteY6" fmla="*/ 8818 h 12438"/>
              <a:gd name="connsiteX0" fmla="*/ 0 w 10328"/>
              <a:gd name="connsiteY0" fmla="*/ 10875 h 12438"/>
              <a:gd name="connsiteX1" fmla="*/ 1858 w 10328"/>
              <a:gd name="connsiteY1" fmla="*/ 10909 h 12438"/>
              <a:gd name="connsiteX2" fmla="*/ 2389 w 10328"/>
              <a:gd name="connsiteY2" fmla="*/ 1700 h 12438"/>
              <a:gd name="connsiteX3" fmla="*/ 6660 w 10328"/>
              <a:gd name="connsiteY3" fmla="*/ 707 h 12438"/>
              <a:gd name="connsiteX4" fmla="*/ 9773 w 10328"/>
              <a:gd name="connsiteY4" fmla="*/ 1535 h 12438"/>
              <a:gd name="connsiteX5" fmla="*/ 9991 w 10328"/>
              <a:gd name="connsiteY5" fmla="*/ 6666 h 12438"/>
              <a:gd name="connsiteX6" fmla="*/ 9484 w 10328"/>
              <a:gd name="connsiteY6" fmla="*/ 8818 h 12438"/>
              <a:gd name="connsiteX0" fmla="*/ 0 w 10328"/>
              <a:gd name="connsiteY0" fmla="*/ 10875 h 12438"/>
              <a:gd name="connsiteX1" fmla="*/ 1858 w 10328"/>
              <a:gd name="connsiteY1" fmla="*/ 10909 h 12438"/>
              <a:gd name="connsiteX2" fmla="*/ 2389 w 10328"/>
              <a:gd name="connsiteY2" fmla="*/ 1700 h 12438"/>
              <a:gd name="connsiteX3" fmla="*/ 6660 w 10328"/>
              <a:gd name="connsiteY3" fmla="*/ 707 h 12438"/>
              <a:gd name="connsiteX4" fmla="*/ 9773 w 10328"/>
              <a:gd name="connsiteY4" fmla="*/ 1535 h 12438"/>
              <a:gd name="connsiteX5" fmla="*/ 9991 w 10328"/>
              <a:gd name="connsiteY5" fmla="*/ 6666 h 12438"/>
              <a:gd name="connsiteX6" fmla="*/ 9484 w 10328"/>
              <a:gd name="connsiteY6" fmla="*/ 8818 h 12438"/>
              <a:gd name="connsiteX0" fmla="*/ 0 w 10328"/>
              <a:gd name="connsiteY0" fmla="*/ 10875 h 12438"/>
              <a:gd name="connsiteX1" fmla="*/ 1858 w 10328"/>
              <a:gd name="connsiteY1" fmla="*/ 10909 h 12438"/>
              <a:gd name="connsiteX2" fmla="*/ 2389 w 10328"/>
              <a:gd name="connsiteY2" fmla="*/ 1700 h 12438"/>
              <a:gd name="connsiteX3" fmla="*/ 6660 w 10328"/>
              <a:gd name="connsiteY3" fmla="*/ 707 h 12438"/>
              <a:gd name="connsiteX4" fmla="*/ 9773 w 10328"/>
              <a:gd name="connsiteY4" fmla="*/ 1535 h 12438"/>
              <a:gd name="connsiteX5" fmla="*/ 9991 w 10328"/>
              <a:gd name="connsiteY5" fmla="*/ 6666 h 12438"/>
              <a:gd name="connsiteX6" fmla="*/ 8977 w 10328"/>
              <a:gd name="connsiteY6" fmla="*/ 7328 h 12438"/>
              <a:gd name="connsiteX0" fmla="*/ 0 w 10316"/>
              <a:gd name="connsiteY0" fmla="*/ 10875 h 12438"/>
              <a:gd name="connsiteX1" fmla="*/ 1858 w 10316"/>
              <a:gd name="connsiteY1" fmla="*/ 10909 h 12438"/>
              <a:gd name="connsiteX2" fmla="*/ 2389 w 10316"/>
              <a:gd name="connsiteY2" fmla="*/ 1700 h 12438"/>
              <a:gd name="connsiteX3" fmla="*/ 6660 w 10316"/>
              <a:gd name="connsiteY3" fmla="*/ 707 h 12438"/>
              <a:gd name="connsiteX4" fmla="*/ 9773 w 10316"/>
              <a:gd name="connsiteY4" fmla="*/ 1535 h 12438"/>
              <a:gd name="connsiteX5" fmla="*/ 9918 w 10316"/>
              <a:gd name="connsiteY5" fmla="*/ 4349 h 12438"/>
              <a:gd name="connsiteX6" fmla="*/ 8977 w 10316"/>
              <a:gd name="connsiteY6" fmla="*/ 7328 h 12438"/>
              <a:gd name="connsiteX0" fmla="*/ 0 w 9918"/>
              <a:gd name="connsiteY0" fmla="*/ 10875 h 12438"/>
              <a:gd name="connsiteX1" fmla="*/ 1858 w 9918"/>
              <a:gd name="connsiteY1" fmla="*/ 10909 h 12438"/>
              <a:gd name="connsiteX2" fmla="*/ 2389 w 9918"/>
              <a:gd name="connsiteY2" fmla="*/ 1700 h 12438"/>
              <a:gd name="connsiteX3" fmla="*/ 6660 w 9918"/>
              <a:gd name="connsiteY3" fmla="*/ 707 h 12438"/>
              <a:gd name="connsiteX4" fmla="*/ 9267 w 9918"/>
              <a:gd name="connsiteY4" fmla="*/ 1535 h 12438"/>
              <a:gd name="connsiteX5" fmla="*/ 9918 w 9918"/>
              <a:gd name="connsiteY5" fmla="*/ 4349 h 12438"/>
              <a:gd name="connsiteX6" fmla="*/ 8977 w 9918"/>
              <a:gd name="connsiteY6" fmla="*/ 7328 h 1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18" h="12438">
                <a:moveTo>
                  <a:pt x="0" y="10875"/>
                </a:moveTo>
                <a:cubicBezTo>
                  <a:pt x="309" y="10882"/>
                  <a:pt x="1460" y="12438"/>
                  <a:pt x="1858" y="10909"/>
                </a:cubicBezTo>
                <a:cubicBezTo>
                  <a:pt x="2256" y="9380"/>
                  <a:pt x="1589" y="3400"/>
                  <a:pt x="2389" y="1700"/>
                </a:cubicBezTo>
                <a:cubicBezTo>
                  <a:pt x="3189" y="0"/>
                  <a:pt x="5514" y="735"/>
                  <a:pt x="6660" y="707"/>
                </a:cubicBezTo>
                <a:cubicBezTo>
                  <a:pt x="7806" y="680"/>
                  <a:pt x="8724" y="928"/>
                  <a:pt x="9267" y="1535"/>
                </a:cubicBezTo>
                <a:cubicBezTo>
                  <a:pt x="9810" y="2142"/>
                  <a:pt x="9869" y="3413"/>
                  <a:pt x="9918" y="4349"/>
                </a:cubicBezTo>
                <a:cubicBezTo>
                  <a:pt x="9821" y="5993"/>
                  <a:pt x="9299" y="7208"/>
                  <a:pt x="8977" y="7328"/>
                </a:cubicBezTo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4917645" y="3966670"/>
            <a:ext cx="403701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4950" indent="-234950" algn="l"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sz="1600" dirty="0"/>
              <a:t>The antiproton ring consists of 2 parts – the D</a:t>
            </a:r>
            <a:r>
              <a:rPr lang="en-US" sz="1600" dirty="0" smtClean="0"/>
              <a:t>ebuncher (trades </a:t>
            </a:r>
            <a:r>
              <a:rPr lang="en-US" sz="1600" dirty="0" smtClean="0">
                <a:latin typeface="Symbol" pitchFamily="18" charset="2"/>
              </a:rPr>
              <a:t>D</a:t>
            </a:r>
            <a:r>
              <a:rPr lang="en-US" sz="1600" dirty="0" smtClean="0"/>
              <a:t>E for </a:t>
            </a:r>
            <a:r>
              <a:rPr lang="en-US" sz="1600" dirty="0" err="1" smtClean="0">
                <a:latin typeface="Symbol" pitchFamily="18" charset="2"/>
              </a:rPr>
              <a:t>D</a:t>
            </a:r>
            <a:r>
              <a:rPr lang="en-US" sz="1600" dirty="0" err="1" smtClean="0"/>
              <a:t>t</a:t>
            </a:r>
            <a:r>
              <a:rPr lang="en-US" sz="1600" dirty="0" smtClean="0"/>
              <a:t>)</a:t>
            </a:r>
            <a:br>
              <a:rPr lang="en-US" sz="1600" dirty="0" smtClean="0"/>
            </a:br>
            <a:r>
              <a:rPr lang="en-US" sz="1600" dirty="0" smtClean="0"/>
              <a:t>– the Accumulator</a:t>
            </a:r>
            <a:r>
              <a:rPr lang="en-US" sz="1600" dirty="0"/>
              <a:t> </a:t>
            </a:r>
            <a:r>
              <a:rPr lang="en-US" sz="1600" dirty="0" smtClean="0"/>
              <a:t>(stores and cools)</a:t>
            </a:r>
          </a:p>
          <a:p>
            <a:pPr marL="234950" indent="-234950" algn="l">
              <a:spcBef>
                <a:spcPct val="50000"/>
              </a:spcBef>
              <a:buFontTx/>
              <a:buChar char="•"/>
            </a:pPr>
            <a:r>
              <a:rPr lang="en-US" sz="1600" dirty="0" smtClean="0"/>
              <a:t>Takes about one day to make ~3x10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 antiprotons to inject and accelerate in Tevatron.</a:t>
            </a:r>
          </a:p>
          <a:p>
            <a:pPr marL="234950" indent="-234950" algn="l">
              <a:spcBef>
                <a:spcPct val="50000"/>
              </a:spcBef>
              <a:buFontTx/>
              <a:buChar char="•"/>
            </a:pPr>
            <a:r>
              <a:rPr lang="en-US" sz="1600" dirty="0" smtClean="0"/>
              <a:t>These collide while we make more</a:t>
            </a:r>
          </a:p>
          <a:p>
            <a:pPr marL="692150" lvl="1" indent="-234950" algn="l">
              <a:spcBef>
                <a:spcPct val="50000"/>
              </a:spcBef>
              <a:buFontTx/>
              <a:buChar char="•"/>
            </a:pPr>
            <a:r>
              <a:rPr lang="en-US" sz="1600" dirty="0" smtClean="0"/>
              <a:t>“stack and store” cycle</a:t>
            </a:r>
            <a:endParaRPr lang="en-US" sz="1600" dirty="0"/>
          </a:p>
        </p:txBody>
      </p:sp>
      <p:pic>
        <p:nvPicPr>
          <p:cNvPr id="61452" name="Picture 12" descr="FNAL Layout_v3                                                 0000949CMacOS                          B40D01FE:"/>
          <p:cNvPicPr>
            <a:picLocks noChangeAspect="1" noChangeArrowheads="1"/>
          </p:cNvPicPr>
          <p:nvPr/>
        </p:nvPicPr>
        <p:blipFill>
          <a:blip r:embed="rId4" cstate="print"/>
          <a:srcRect t="4968"/>
          <a:stretch>
            <a:fillRect/>
          </a:stretch>
        </p:blipFill>
        <p:spPr bwMode="auto">
          <a:xfrm>
            <a:off x="501070" y="202980"/>
            <a:ext cx="222885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53" name="Freeform 13"/>
          <p:cNvSpPr>
            <a:spLocks/>
          </p:cNvSpPr>
          <p:nvPr/>
        </p:nvSpPr>
        <p:spPr bwMode="auto">
          <a:xfrm>
            <a:off x="1747258" y="234730"/>
            <a:ext cx="1666875" cy="217488"/>
          </a:xfrm>
          <a:custGeom>
            <a:avLst/>
            <a:gdLst/>
            <a:ahLst/>
            <a:cxnLst>
              <a:cxn ang="0">
                <a:pos x="1050" y="122"/>
              </a:cxn>
              <a:cxn ang="0">
                <a:pos x="862" y="40"/>
              </a:cxn>
              <a:cxn ang="0">
                <a:pos x="546" y="20"/>
              </a:cxn>
              <a:cxn ang="0">
                <a:pos x="219" y="20"/>
              </a:cxn>
              <a:cxn ang="0">
                <a:pos x="0" y="137"/>
              </a:cxn>
            </a:cxnLst>
            <a:rect l="0" t="0" r="r" b="b"/>
            <a:pathLst>
              <a:path w="1050" h="137">
                <a:moveTo>
                  <a:pt x="1050" y="122"/>
                </a:moveTo>
                <a:cubicBezTo>
                  <a:pt x="998" y="89"/>
                  <a:pt x="946" y="57"/>
                  <a:pt x="862" y="40"/>
                </a:cubicBezTo>
                <a:cubicBezTo>
                  <a:pt x="778" y="23"/>
                  <a:pt x="653" y="23"/>
                  <a:pt x="546" y="20"/>
                </a:cubicBezTo>
                <a:cubicBezTo>
                  <a:pt x="439" y="17"/>
                  <a:pt x="310" y="0"/>
                  <a:pt x="219" y="20"/>
                </a:cubicBezTo>
                <a:cubicBezTo>
                  <a:pt x="128" y="40"/>
                  <a:pt x="64" y="88"/>
                  <a:pt x="0" y="137"/>
                </a:cubicBezTo>
              </a:path>
            </a:pathLst>
          </a:custGeom>
          <a:noFill/>
          <a:ln w="9525" cap="flat" cmpd="sng">
            <a:solidFill>
              <a:srgbClr val="0099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pBar</a:t>
            </a:r>
            <a:r>
              <a:rPr lang="en-US" dirty="0" smtClean="0"/>
              <a:t> in Pictures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12674" name="Picture 2" descr="http://agni.phys.iit.edu/~vpa/images/92-0287-01.jpg"/>
          <p:cNvPicPr>
            <a:picLocks noChangeAspect="1" noChangeArrowheads="1"/>
          </p:cNvPicPr>
          <p:nvPr/>
        </p:nvPicPr>
        <p:blipFill>
          <a:blip r:embed="rId2" cstate="print"/>
          <a:srcRect l="18144" t="34216" r="18016" b="10772"/>
          <a:stretch>
            <a:fillRect/>
          </a:stretch>
        </p:blipFill>
        <p:spPr bwMode="auto">
          <a:xfrm>
            <a:off x="539476" y="1124700"/>
            <a:ext cx="2447148" cy="2112275"/>
          </a:xfrm>
          <a:prstGeom prst="rect">
            <a:avLst/>
          </a:prstGeom>
          <a:noFill/>
        </p:spPr>
      </p:pic>
      <p:pic>
        <p:nvPicPr>
          <p:cNvPr id="412676" name="Picture 4" descr="http://agni.phys.iit.edu/~vpa/images/88-0316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550" y="4273910"/>
            <a:ext cx="2104930" cy="2104930"/>
          </a:xfrm>
          <a:prstGeom prst="rect">
            <a:avLst/>
          </a:prstGeom>
          <a:noFill/>
        </p:spPr>
      </p:pic>
      <p:pic>
        <p:nvPicPr>
          <p:cNvPr id="8" name="Picture 7" descr="Target 7 After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074205" y="1124700"/>
            <a:ext cx="1606531" cy="20738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475" y="702245"/>
            <a:ext cx="238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accent3"/>
                </a:solidFill>
              </a:rPr>
              <a:t>Production Target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3040" y="3390595"/>
            <a:ext cx="218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6715" y="3429000"/>
            <a:ext cx="218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8740" y="3928265"/>
            <a:ext cx="238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accent3"/>
                </a:solidFill>
              </a:rPr>
              <a:t>Lithium Lens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412678" name="Picture 6" descr="http://t2.gstatic.com/images?q=tbn:ANd9GcSKgXbhJ_tR5un3RE7qDqiPv_MhXssFtbcjkRSGDj2Odu-m7E7YUHxj0jrkl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3290" y="855865"/>
            <a:ext cx="2803565" cy="263438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224885" y="510220"/>
            <a:ext cx="238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accent3"/>
                </a:solidFill>
              </a:rPr>
              <a:t>From Above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412680" name="Picture 8" descr="http://tdserver1.fnal.gov/AcceleratorSupport/pbar-magnets/PbarSourceTunn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811" y="4197100"/>
            <a:ext cx="3840500" cy="2094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648810" y="3813050"/>
            <a:ext cx="238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accent3"/>
                </a:solidFill>
              </a:rPr>
              <a:t>In Tunnel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8935" y="5925325"/>
            <a:ext cx="134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Accumulator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6434643" y="5752503"/>
            <a:ext cx="345645" cy="153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79240" y="4312315"/>
            <a:ext cx="1344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Debuncher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4648810" y="4811580"/>
            <a:ext cx="460860" cy="153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 at the Tevatron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55172" y="4005075"/>
            <a:ext cx="4060371" cy="2110203"/>
          </a:xfrm>
        </p:spPr>
        <p:txBody>
          <a:bodyPr/>
          <a:lstStyle/>
          <a:p>
            <a:r>
              <a:rPr lang="en-US" dirty="0" smtClean="0"/>
              <a:t>540 authors</a:t>
            </a:r>
          </a:p>
          <a:p>
            <a:r>
              <a:rPr lang="en-US" dirty="0" smtClean="0"/>
              <a:t>15 countries</a:t>
            </a:r>
          </a:p>
          <a:p>
            <a:r>
              <a:rPr lang="en-US" dirty="0" smtClean="0"/>
              <a:t>535 papers</a:t>
            </a:r>
          </a:p>
          <a:p>
            <a:r>
              <a:rPr lang="en-US" dirty="0" smtClean="0"/>
              <a:t>500 PhD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35286" y="4043480"/>
            <a:ext cx="4172275" cy="2104454"/>
          </a:xfrm>
        </p:spPr>
        <p:txBody>
          <a:bodyPr/>
          <a:lstStyle/>
          <a:p>
            <a:r>
              <a:rPr lang="en-US" dirty="0" smtClean="0"/>
              <a:t>550 authors</a:t>
            </a:r>
          </a:p>
          <a:p>
            <a:r>
              <a:rPr lang="en-US" dirty="0" smtClean="0"/>
              <a:t>18 countries</a:t>
            </a:r>
          </a:p>
          <a:p>
            <a:r>
              <a:rPr lang="en-US" dirty="0" smtClean="0"/>
              <a:t>(as of 2009)</a:t>
            </a:r>
          </a:p>
          <a:p>
            <a:pPr lvl="1"/>
            <a:r>
              <a:rPr lang="en-US" dirty="0" smtClean="0"/>
              <a:t>&gt;250 papers</a:t>
            </a:r>
          </a:p>
          <a:p>
            <a:pPr lvl="1"/>
            <a:r>
              <a:rPr lang="en-US" dirty="0" smtClean="0"/>
              <a:t>&gt;250 PhD students</a:t>
            </a:r>
            <a:endParaRPr lang="en-US" dirty="0"/>
          </a:p>
        </p:txBody>
      </p:sp>
      <p:pic>
        <p:nvPicPr>
          <p:cNvPr id="247810" name="Picture 2" descr="http://www-cdf.fnal.gov/experiment/photographs/central_832x57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095" y="1201510"/>
            <a:ext cx="3791974" cy="2611540"/>
          </a:xfrm>
          <a:prstGeom prst="rect">
            <a:avLst/>
          </a:prstGeom>
          <a:noFill/>
        </p:spPr>
      </p:pic>
      <p:pic>
        <p:nvPicPr>
          <p:cNvPr id="247812" name="Picture 4" descr="http://www-d0.fnal.gov/Run2Physics/top/top_public_web_pages/detector_pictures/dzero_photo_calorime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100" y="1163105"/>
            <a:ext cx="2984262" cy="261154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7880" y="779055"/>
            <a:ext cx="387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CDF (Collider Detector at Fermilab)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79240" y="740650"/>
            <a:ext cx="3878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D0 (named for interaction point)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Fermilab Luminosity</a:t>
            </a:r>
            <a:endParaRPr lang="en-US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120" y="779055"/>
            <a:ext cx="7647265" cy="5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1730030" y="5656490"/>
            <a:ext cx="30724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76410" y="5733300"/>
            <a:ext cx="57607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87 Run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5675" y="4005075"/>
            <a:ext cx="57607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Run 0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90890" y="3928265"/>
            <a:ext cx="38405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35800" y="3697835"/>
            <a:ext cx="6528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Run 1a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189420" y="3582620"/>
            <a:ext cx="38405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27091" y="3621025"/>
            <a:ext cx="53767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Run 1b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650280" y="3544215"/>
            <a:ext cx="61448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61085" y="3659430"/>
            <a:ext cx="72969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Run II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608935" y="3621025"/>
            <a:ext cx="264994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9600" y="1700775"/>
            <a:ext cx="695130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38004" y="1316725"/>
            <a:ext cx="165141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ISR (pp) record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43775" y="2545685"/>
            <a:ext cx="560713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53109" y="2584090"/>
            <a:ext cx="13441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SppS</a:t>
            </a:r>
            <a:r>
              <a:rPr lang="en-US" sz="1600" dirty="0" smtClean="0"/>
              <a:t> record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3765497" y="6078947"/>
            <a:ext cx="384050" cy="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995925" y="5541275"/>
            <a:ext cx="16514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Discovery of top quark (1995)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266230" y="4465935"/>
            <a:ext cx="261154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Main Injector Construction</a:t>
            </a:r>
            <a:endParaRPr lang="en-US" sz="1600" dirty="0"/>
          </a:p>
        </p:txBody>
      </p:sp>
      <p:sp>
        <p:nvSpPr>
          <p:cNvPr id="31" name="Left-Right Arrow 30"/>
          <p:cNvSpPr/>
          <p:nvPr/>
        </p:nvSpPr>
        <p:spPr>
          <a:xfrm>
            <a:off x="3957520" y="4888390"/>
            <a:ext cx="1190555" cy="192025"/>
          </a:xfrm>
          <a:prstGeom prst="left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5685745" y="1969611"/>
            <a:ext cx="2765160" cy="38404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611875" y="1777585"/>
            <a:ext cx="20354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Original Run II Goal</a:t>
            </a:r>
            <a:endParaRPr lang="en-US" sz="16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665" y="126170"/>
            <a:ext cx="8490857" cy="463731"/>
          </a:xfrm>
        </p:spPr>
        <p:txBody>
          <a:bodyPr/>
          <a:lstStyle/>
          <a:p>
            <a:r>
              <a:rPr lang="en-US" dirty="0" smtClean="0"/>
              <a:t>Run II: The road to peak luminosity</a:t>
            </a:r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8610600" y="6324600"/>
            <a:ext cx="533400" cy="457200"/>
          </a:xfrm>
          <a:prstGeom prst="rect">
            <a:avLst/>
          </a:prstGeom>
          <a:noFill/>
        </p:spPr>
        <p:txBody>
          <a:bodyPr vert="horz" tIns="0" bIns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CB48CC-1A2B-4FD1-B238-0D8C2408B13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840" y="587030"/>
            <a:ext cx="5556313" cy="590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eft Brace 5"/>
          <p:cNvSpPr>
            <a:spLocks/>
          </p:cNvSpPr>
          <p:nvPr/>
        </p:nvSpPr>
        <p:spPr bwMode="auto">
          <a:xfrm>
            <a:off x="1422790" y="990600"/>
            <a:ext cx="381000" cy="5433990"/>
          </a:xfrm>
          <a:prstGeom prst="leftBrace">
            <a:avLst>
              <a:gd name="adj1" fmla="val 8342"/>
              <a:gd name="adj2" fmla="val 50000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eft Brace 11"/>
          <p:cNvSpPr/>
          <p:nvPr/>
        </p:nvSpPr>
        <p:spPr bwMode="auto">
          <a:xfrm>
            <a:off x="7452375" y="1066800"/>
            <a:ext cx="381000" cy="5396195"/>
          </a:xfrm>
          <a:prstGeom prst="leftBrac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 rot="5400000">
            <a:off x="-1863758" y="3374312"/>
            <a:ext cx="5791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C00000"/>
                </a:solidFill>
                <a:latin typeface="+mn-lt"/>
              </a:rPr>
              <a:t>Some 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30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 steps, no “silver bullet”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 rot="5400000">
            <a:off x="5363682" y="3443823"/>
            <a:ext cx="579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C00000"/>
                </a:solidFill>
                <a:latin typeface="+mn-lt"/>
              </a:rPr>
              <a:t>Overall factor of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30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 luminosity increase</a:t>
            </a:r>
            <a:endParaRPr lang="en-US" sz="1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Tevatron End Game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764025" y="548625"/>
            <a:ext cx="4172275" cy="5179106"/>
          </a:xfrm>
        </p:spPr>
        <p:txBody>
          <a:bodyPr/>
          <a:lstStyle/>
          <a:p>
            <a:r>
              <a:rPr lang="en-US" sz="2400" dirty="0" smtClean="0"/>
              <a:t>The Tevatron integrated over ~10 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per experiment</a:t>
            </a:r>
          </a:p>
          <a:p>
            <a:r>
              <a:rPr lang="en-US" sz="2400" dirty="0" smtClean="0"/>
              <a:t>It set a p-</a:t>
            </a:r>
            <a:r>
              <a:rPr lang="en-US" sz="2400" dirty="0" err="1" smtClean="0"/>
              <a:t>pbar</a:t>
            </a:r>
            <a:r>
              <a:rPr lang="en-US" sz="2400" dirty="0" smtClean="0"/>
              <a:t> luminosity record</a:t>
            </a:r>
          </a:p>
          <a:p>
            <a:pPr lvl="1"/>
            <a:r>
              <a:rPr lang="en-US" sz="2000" dirty="0" smtClean="0"/>
              <a:t>4.05x10</a:t>
            </a:r>
            <a:r>
              <a:rPr lang="en-US" sz="2000" baseline="30000" dirty="0" smtClean="0"/>
              <a:t>32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</a:t>
            </a:r>
            <a:endParaRPr lang="en-US" sz="2000" dirty="0" smtClean="0"/>
          </a:p>
          <a:p>
            <a:r>
              <a:rPr lang="en-US" sz="2400" dirty="0" smtClean="0"/>
              <a:t>However, as there were no plans to increase the peak luminosity, the doubling time would be 3-5 years</a:t>
            </a:r>
          </a:p>
          <a:p>
            <a:r>
              <a:rPr lang="en-US" sz="2400" dirty="0" smtClean="0"/>
              <a:t>Tevatron turned off permanently on September 29</a:t>
            </a:r>
            <a:r>
              <a:rPr lang="en-US" sz="2400" baseline="30000" dirty="0" smtClean="0"/>
              <a:t>th, </a:t>
            </a:r>
            <a:r>
              <a:rPr lang="en-US" sz="2400" dirty="0" smtClean="0"/>
              <a:t>2011, in light of successful startup of LHC…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88770" name="Picture 2" descr="http://www-bd.fnal.gov/pplot/today/IntegratedLuminos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475" y="3505810"/>
            <a:ext cx="4147740" cy="2765160"/>
          </a:xfrm>
          <a:prstGeom prst="rect">
            <a:avLst/>
          </a:prstGeom>
          <a:noFill/>
        </p:spPr>
      </p:pic>
      <p:pic>
        <p:nvPicPr>
          <p:cNvPr id="288772" name="Picture 4" descr="http://www-bd.fnal.gov/pplot/today/FYPeakLuminosi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475" y="697348"/>
            <a:ext cx="4109335" cy="273955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CERN: A brief history</a:t>
            </a:r>
            <a:endParaRPr lang="en-US" dirty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647700" y="419100"/>
            <a:ext cx="8251825" cy="5553075"/>
          </a:xfrm>
        </p:spPr>
        <p:txBody>
          <a:bodyPr/>
          <a:lstStyle/>
          <a:p>
            <a:r>
              <a:rPr lang="en-US" sz="2000" dirty="0" smtClean="0"/>
              <a:t>1951 –The “</a:t>
            </a:r>
            <a:r>
              <a:rPr lang="fr-FR" sz="2000" dirty="0" smtClean="0"/>
              <a:t>Conseil Européen pour la Recherche Nucléaire</a:t>
            </a:r>
            <a:r>
              <a:rPr lang="en-US" sz="2000" dirty="0" smtClean="0"/>
              <a:t>” (CERN) established in a UNSESCO resolution proposed by I.I. Rabi to “establish a regional laboratory”</a:t>
            </a:r>
          </a:p>
          <a:p>
            <a:pPr lvl="1"/>
            <a:r>
              <a:rPr lang="en-US" sz="1600" dirty="0" smtClean="0"/>
              <a:t>Geneva (+ a bit of France) chosen as site.</a:t>
            </a:r>
          </a:p>
          <a:p>
            <a:r>
              <a:rPr lang="en-US" sz="2000" dirty="0" smtClean="0"/>
              <a:t>1957 – first accelerator operation (600 </a:t>
            </a:r>
            <a:r>
              <a:rPr lang="en-US" sz="2000" dirty="0" err="1" smtClean="0"/>
              <a:t>MeV</a:t>
            </a:r>
            <a:r>
              <a:rPr lang="en-US" sz="2000" dirty="0" smtClean="0"/>
              <a:t> </a:t>
            </a:r>
            <a:r>
              <a:rPr lang="en-US" sz="2000" dirty="0" err="1" smtClean="0"/>
              <a:t>synchro</a:t>
            </a:r>
            <a:r>
              <a:rPr lang="en-US" sz="2000" dirty="0" smtClean="0"/>
              <a:t>-cyclotron)</a:t>
            </a:r>
          </a:p>
          <a:p>
            <a:r>
              <a:rPr lang="en-US" sz="2000" dirty="0" smtClean="0"/>
              <a:t>1959 – 28 </a:t>
            </a:r>
            <a:r>
              <a:rPr lang="en-US" sz="2000" dirty="0" err="1" smtClean="0"/>
              <a:t>GeV</a:t>
            </a:r>
            <a:r>
              <a:rPr lang="en-US" sz="2000" dirty="0" smtClean="0"/>
              <a:t> proton synchrotron (PS) cements the tradition of extremely unimaginative acronyms</a:t>
            </a:r>
          </a:p>
          <a:p>
            <a:pPr lvl="1"/>
            <a:r>
              <a:rPr lang="en-US" sz="1800" dirty="0" smtClean="0"/>
              <a:t>PS (and acronym policy) still in use today!</a:t>
            </a:r>
          </a:p>
          <a:p>
            <a:r>
              <a:rPr lang="en-US" sz="2000" dirty="0" smtClean="0"/>
              <a:t>1971 – Intersecting Storage Rings (ISR) – first proton-proton collider</a:t>
            </a:r>
          </a:p>
          <a:p>
            <a:r>
              <a:rPr lang="en-US" sz="2000" dirty="0" smtClean="0"/>
              <a:t>1983 – </a:t>
            </a:r>
            <a:r>
              <a:rPr lang="en-US" sz="2000" dirty="0" err="1" smtClean="0"/>
              <a:t>SppS</a:t>
            </a:r>
            <a:r>
              <a:rPr lang="en-US" sz="2000" dirty="0" smtClean="0"/>
              <a:t> becomes first proton-antiproton collider </a:t>
            </a:r>
          </a:p>
          <a:p>
            <a:pPr lvl="1"/>
            <a:r>
              <a:rPr lang="en-US" sz="1800" dirty="0" smtClean="0"/>
              <a:t>Discovers W+Z particles: 1984 Nobel Prize for Rubbia and van </a:t>
            </a:r>
            <a:r>
              <a:rPr lang="en-US" sz="1800" dirty="0" err="1" smtClean="0"/>
              <a:t>der</a:t>
            </a:r>
            <a:r>
              <a:rPr lang="en-US" sz="1800" dirty="0" smtClean="0"/>
              <a:t> Meer</a:t>
            </a:r>
          </a:p>
          <a:p>
            <a:r>
              <a:rPr lang="en-US" sz="2000" dirty="0" smtClean="0"/>
              <a:t>1989 – 27 km Large Electron Positron (LEP) collider begins operation at CM energy of 90 </a:t>
            </a:r>
            <a:r>
              <a:rPr lang="en-US" sz="2000" dirty="0" err="1" smtClean="0"/>
              <a:t>GeV</a:t>
            </a:r>
            <a:r>
              <a:rPr lang="en-US" sz="2000" dirty="0" smtClean="0"/>
              <a:t> (Z mass)</a:t>
            </a:r>
          </a:p>
          <a:p>
            <a:pPr lvl="1"/>
            <a:r>
              <a:rPr lang="en-US" dirty="0" smtClean="0"/>
              <a:t>Unprecedented tests of Standard Model</a:t>
            </a:r>
            <a:endParaRPr lang="en-US" sz="1800" dirty="0" smtClean="0"/>
          </a:p>
          <a:p>
            <a:r>
              <a:rPr lang="en-US" sz="2000" dirty="0" smtClean="0"/>
              <a:t>1990 – Tim Berners-Lee invents the World Wide Web </a:t>
            </a:r>
          </a:p>
          <a:p>
            <a:r>
              <a:rPr lang="en-US" sz="2000" dirty="0" smtClean="0"/>
              <a:t>2000 – Dan Brown writes “Angels and Demons” (There’s no such thing as bad publicity!).</a:t>
            </a:r>
          </a:p>
        </p:txBody>
      </p:sp>
      <p:sp>
        <p:nvSpPr>
          <p:cNvPr id="3174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11/4/2011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356289-490E-4E4E-88E1-DC3AC44EF8AE}" type="slidenum">
              <a:rPr lang="en-US" smtClean="0">
                <a:latin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175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Energy Frontier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LHC: Location, Location, Location…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71500" y="52197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smtClean="0"/>
              <a:t>Tunnel originally dug for LEP</a:t>
            </a:r>
          </a:p>
          <a:p>
            <a:pPr lvl="1" eaLnBrk="1" hangingPunct="1"/>
            <a:r>
              <a:rPr lang="en-US" sz="1800" smtClean="0"/>
              <a:t>Built in 1980’s as an electron positron collider </a:t>
            </a:r>
          </a:p>
          <a:p>
            <a:pPr lvl="1" eaLnBrk="1" hangingPunct="1"/>
            <a:r>
              <a:rPr lang="en-US" sz="1800" smtClean="0"/>
              <a:t>Max 100 GeV/beam, but 27 km in circumference!!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8" y="762000"/>
            <a:ext cx="67786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267200" y="1905000"/>
            <a:ext cx="1300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 Unicode MS" pitchFamily="34" charset="-128"/>
              </a:rPr>
              <a:t>/LHC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478088" y="990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My House (1990-1992)</a:t>
            </a:r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4878388" y="1409700"/>
            <a:ext cx="1143000" cy="24765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Partial LHC Timeline 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5676900"/>
          </a:xfrm>
        </p:spPr>
        <p:txBody>
          <a:bodyPr/>
          <a:lstStyle/>
          <a:p>
            <a:r>
              <a:rPr lang="en-US" sz="1800" dirty="0" smtClean="0"/>
              <a:t>1994: </a:t>
            </a:r>
          </a:p>
          <a:p>
            <a:pPr lvl="1"/>
            <a:r>
              <a:rPr lang="en-US" sz="1600" dirty="0" smtClean="0"/>
              <a:t>The CERN Council formally approves the LHC</a:t>
            </a:r>
          </a:p>
          <a:p>
            <a:r>
              <a:rPr lang="en-US" sz="1800" dirty="0" smtClean="0"/>
              <a:t>1995: </a:t>
            </a:r>
          </a:p>
          <a:p>
            <a:pPr lvl="1"/>
            <a:r>
              <a:rPr lang="en-US" sz="1600" dirty="0" smtClean="0"/>
              <a:t>LHC Technical Design Report</a:t>
            </a:r>
          </a:p>
          <a:p>
            <a:r>
              <a:rPr lang="en-US" sz="1800" dirty="0" smtClean="0"/>
              <a:t>2000: </a:t>
            </a:r>
          </a:p>
          <a:p>
            <a:pPr lvl="1"/>
            <a:r>
              <a:rPr lang="en-US" sz="1600" dirty="0" smtClean="0"/>
              <a:t>LEP completes its final run</a:t>
            </a:r>
          </a:p>
          <a:p>
            <a:pPr lvl="1"/>
            <a:r>
              <a:rPr lang="en-US" sz="1600" dirty="0" smtClean="0"/>
              <a:t>First dipole delivered</a:t>
            </a:r>
          </a:p>
          <a:p>
            <a:r>
              <a:rPr lang="en-US" sz="1800" dirty="0" smtClean="0"/>
              <a:t>2005</a:t>
            </a:r>
          </a:p>
          <a:p>
            <a:pPr lvl="1"/>
            <a:r>
              <a:rPr lang="en-US" sz="1600" dirty="0" smtClean="0"/>
              <a:t>Civil engineering complete (CMS cavern)</a:t>
            </a:r>
          </a:p>
          <a:p>
            <a:pPr lvl="1"/>
            <a:r>
              <a:rPr lang="en-US" sz="1600" dirty="0" smtClean="0"/>
              <a:t>First dipole lowered into tunnel</a:t>
            </a:r>
          </a:p>
          <a:p>
            <a:r>
              <a:rPr lang="en-US" sz="1800" dirty="0" smtClean="0"/>
              <a:t>2007</a:t>
            </a:r>
          </a:p>
          <a:p>
            <a:pPr lvl="1"/>
            <a:r>
              <a:rPr lang="en-US" sz="1600" dirty="0" smtClean="0"/>
              <a:t>Last magnet delivered</a:t>
            </a:r>
          </a:p>
          <a:p>
            <a:pPr lvl="1"/>
            <a:r>
              <a:rPr lang="en-US" sz="1600" dirty="0" smtClean="0"/>
              <a:t>First sector cold</a:t>
            </a:r>
          </a:p>
          <a:p>
            <a:pPr lvl="1"/>
            <a:r>
              <a:rPr lang="en-US" sz="1600" dirty="0" smtClean="0"/>
              <a:t>All interconnections completed</a:t>
            </a:r>
          </a:p>
          <a:p>
            <a:r>
              <a:rPr lang="en-US" sz="1800" dirty="0" smtClean="0"/>
              <a:t>2008</a:t>
            </a:r>
          </a:p>
          <a:p>
            <a:pPr lvl="1"/>
            <a:r>
              <a:rPr lang="en-US" sz="1600" dirty="0" smtClean="0"/>
              <a:t>Accelerator complete</a:t>
            </a:r>
          </a:p>
          <a:p>
            <a:pPr lvl="1"/>
            <a:r>
              <a:rPr lang="en-US" sz="1600" dirty="0" smtClean="0"/>
              <a:t>Last public access</a:t>
            </a:r>
          </a:p>
          <a:p>
            <a:pPr lvl="1"/>
            <a:r>
              <a:rPr lang="en-US" sz="1600" dirty="0" smtClean="0"/>
              <a:t>Ring cold and under vacuum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304800"/>
            <a:ext cx="7543800" cy="51816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Layout</a:t>
            </a:r>
            <a:endParaRPr lang="en-US" dirty="0"/>
          </a:p>
        </p:txBody>
      </p:sp>
      <p:sp>
        <p:nvSpPr>
          <p:cNvPr id="33796" name="Content Placeholder 6"/>
          <p:cNvSpPr>
            <a:spLocks noGrp="1"/>
          </p:cNvSpPr>
          <p:nvPr>
            <p:ph idx="1"/>
          </p:nvPr>
        </p:nvSpPr>
        <p:spPr>
          <a:xfrm>
            <a:off x="685800" y="5257800"/>
            <a:ext cx="8251825" cy="1008063"/>
          </a:xfrm>
        </p:spPr>
        <p:txBody>
          <a:bodyPr/>
          <a:lstStyle/>
          <a:p>
            <a:r>
              <a:rPr lang="en-US" sz="2000" smtClean="0"/>
              <a:t>8 crossing interaction points (IP’s)</a:t>
            </a:r>
          </a:p>
          <a:p>
            <a:r>
              <a:rPr lang="en-US" sz="2000" smtClean="0"/>
              <a:t>Accelerator sectors labeled by which points they go between</a:t>
            </a:r>
          </a:p>
          <a:p>
            <a:pPr lvl="1"/>
            <a:r>
              <a:rPr lang="en-US" sz="1800" smtClean="0"/>
              <a:t>ie, sector 3-4 goes from point 3 to point 4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about LARP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4" y="663840"/>
            <a:ext cx="8681335" cy="1382580"/>
          </a:xfrm>
        </p:spPr>
        <p:txBody>
          <a:bodyPr/>
          <a:lstStyle/>
          <a:p>
            <a:r>
              <a:rPr lang="en-US" sz="2000" dirty="0" smtClean="0"/>
              <a:t>The US LHC Accelerator Research Program (LARP) coordinates US R&amp;D related to the LHC accelerator and injector chain at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, Brookhaven,  SLAC,  and Berkeley (with a little at J-Lab and UT Austin)</a:t>
            </a:r>
          </a:p>
          <a:p>
            <a:r>
              <a:rPr lang="en-US" sz="2000" dirty="0" smtClean="0"/>
              <a:t>LARP has contributed to the initial </a:t>
            </a:r>
            <a:br>
              <a:rPr lang="en-US" sz="2000" dirty="0" smtClean="0"/>
            </a:br>
            <a:r>
              <a:rPr lang="en-US" sz="2000" dirty="0" smtClean="0"/>
              <a:t>operation of the LHC, but much of </a:t>
            </a:r>
            <a:br>
              <a:rPr lang="en-US" sz="2000" dirty="0" smtClean="0"/>
            </a:br>
            <a:r>
              <a:rPr lang="en-US" sz="2000" dirty="0" smtClean="0"/>
              <a:t>the program is focused on future </a:t>
            </a:r>
            <a:br>
              <a:rPr lang="en-US" sz="2000" dirty="0" smtClean="0"/>
            </a:br>
            <a:r>
              <a:rPr lang="en-US" sz="2000" dirty="0" smtClean="0"/>
              <a:t>upgrades.</a:t>
            </a:r>
          </a:p>
          <a:p>
            <a:r>
              <a:rPr lang="en-US" sz="2000" dirty="0" smtClean="0"/>
              <a:t>The program is currently funded at</a:t>
            </a:r>
            <a:br>
              <a:rPr lang="en-US" sz="2000" dirty="0" smtClean="0"/>
            </a:br>
            <a:r>
              <a:rPr lang="en-US" sz="2000" dirty="0" smtClean="0"/>
              <a:t>a level of about $12-13M/year, divided</a:t>
            </a:r>
            <a:br>
              <a:rPr lang="en-US" sz="2000" dirty="0" smtClean="0"/>
            </a:br>
            <a:r>
              <a:rPr lang="en-US" sz="2000" dirty="0" smtClean="0"/>
              <a:t>among:</a:t>
            </a:r>
          </a:p>
          <a:p>
            <a:pPr lvl="1"/>
            <a:r>
              <a:rPr lang="en-US" sz="1600" dirty="0" smtClean="0"/>
              <a:t>Accelerator research</a:t>
            </a:r>
          </a:p>
          <a:p>
            <a:pPr lvl="1"/>
            <a:r>
              <a:rPr lang="en-US" sz="1600" dirty="0" smtClean="0"/>
              <a:t>Magnet research</a:t>
            </a:r>
          </a:p>
          <a:p>
            <a:pPr lvl="1"/>
            <a:r>
              <a:rPr lang="en-US" sz="1600" dirty="0" smtClean="0"/>
              <a:t>Programmatic activities, including support</a:t>
            </a:r>
            <a:br>
              <a:rPr lang="en-US" sz="1600" dirty="0" smtClean="0"/>
            </a:br>
            <a:r>
              <a:rPr lang="en-US" sz="1600" dirty="0" smtClean="0"/>
              <a:t>for personnel at CERN</a:t>
            </a:r>
          </a:p>
          <a:p>
            <a:pPr lvl="1">
              <a:buNone/>
            </a:pPr>
            <a:endParaRPr lang="en-US" sz="1600" dirty="0" smtClean="0"/>
          </a:p>
          <a:p>
            <a:pPr lvl="1">
              <a:buNone/>
            </a:pPr>
            <a:endParaRPr lang="en-US" sz="1600" dirty="0" smtClean="0"/>
          </a:p>
          <a:p>
            <a:pPr lvl="1">
              <a:buNone/>
            </a:pPr>
            <a:endParaRPr lang="en-US" sz="1600" dirty="0" smtClean="0"/>
          </a:p>
          <a:p>
            <a:pPr lvl="1">
              <a:buNone/>
            </a:pPr>
            <a:r>
              <a:rPr lang="en-US" sz="1600" i="1" dirty="0" smtClean="0"/>
              <a:t>(I’m not going to say much specifically about LARP in this talk)</a:t>
            </a:r>
          </a:p>
        </p:txBody>
      </p:sp>
      <p:pic>
        <p:nvPicPr>
          <p:cNvPr id="7" name="Picture 2" descr="LARP'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892800"/>
            <a:ext cx="3810000" cy="24963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01695" y="4389125"/>
            <a:ext cx="353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NOT to be confused with this “LARP” (Live-Action Role Play), which has led to some interesting emails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golum-charac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4830" y="5042010"/>
            <a:ext cx="974453" cy="16251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85745" y="5618085"/>
            <a:ext cx="203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C00CC"/>
                </a:solidFill>
              </a:rPr>
              <a:t>“Dark Raven”</a:t>
            </a:r>
            <a:endParaRPr lang="en-US" dirty="0">
              <a:solidFill>
                <a:srgbClr val="CC00CC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682805" y="5656490"/>
            <a:ext cx="422455" cy="1078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Experiments</a:t>
            </a:r>
            <a:endParaRPr lang="en-US" dirty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46088" y="495300"/>
            <a:ext cx="8251825" cy="544513"/>
          </a:xfrm>
        </p:spPr>
        <p:txBody>
          <a:bodyPr/>
          <a:lstStyle/>
          <a:p>
            <a:r>
              <a:rPr lang="en-US" dirty="0" smtClean="0"/>
              <a:t>Huge, general purpose experiments: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  <a:p>
            <a:r>
              <a:rPr lang="en-US" dirty="0" smtClean="0"/>
              <a:t>“Medium” special purpose experiments: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90600"/>
            <a:ext cx="3124200" cy="176371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990600"/>
            <a:ext cx="2833688" cy="18827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685800" y="278130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Compact Muon Solenoid (CMS)</a:t>
            </a:r>
          </a:p>
        </p:txBody>
      </p:sp>
      <p:sp>
        <p:nvSpPr>
          <p:cNvPr id="35847" name="TextBox 7"/>
          <p:cNvSpPr txBox="1">
            <a:spLocks noChangeArrowheads="1"/>
          </p:cNvSpPr>
          <p:nvPr/>
        </p:nvSpPr>
        <p:spPr bwMode="auto">
          <a:xfrm>
            <a:off x="4572000" y="2819400"/>
            <a:ext cx="4152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A Toroidal LHC ApparatuS (ATLAS)</a:t>
            </a:r>
          </a:p>
        </p:txBody>
      </p:sp>
      <p:pic>
        <p:nvPicPr>
          <p:cNvPr id="358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581400"/>
            <a:ext cx="3314700" cy="202406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5849" name="TextBox 9"/>
          <p:cNvSpPr txBox="1">
            <a:spLocks noChangeArrowheads="1"/>
          </p:cNvSpPr>
          <p:nvPr/>
        </p:nvSpPr>
        <p:spPr bwMode="auto">
          <a:xfrm>
            <a:off x="647700" y="5562600"/>
            <a:ext cx="365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 Large Ion Collider Experiment (ALICE)</a:t>
            </a:r>
          </a:p>
        </p:txBody>
      </p:sp>
      <p:pic>
        <p:nvPicPr>
          <p:cNvPr id="358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657600"/>
            <a:ext cx="2352675" cy="1849438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5851" name="TextBox 11"/>
          <p:cNvSpPr txBox="1">
            <a:spLocks noChangeArrowheads="1"/>
          </p:cNvSpPr>
          <p:nvPr/>
        </p:nvSpPr>
        <p:spPr bwMode="auto">
          <a:xfrm>
            <a:off x="5029200" y="571500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 physics at the LHC (LHCb)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Nominal LHC Parameters Compared to Tevatron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2665" y="702245"/>
          <a:ext cx="5568726" cy="496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490"/>
                <a:gridCol w="1689820"/>
                <a:gridCol w="1651416"/>
              </a:tblGrid>
              <a:tr h="5879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Parameter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Tevatron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“nominal” LHC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Circumference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6.28 km (2*PI)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 km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Energy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980 </a:t>
                      </a:r>
                      <a:r>
                        <a:rPr lang="en-US" sz="1600" dirty="0" err="1" smtClean="0"/>
                        <a:t>GeV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7 </a:t>
                      </a:r>
                      <a:r>
                        <a:rPr lang="en-US" sz="1600" dirty="0" err="1" smtClean="0"/>
                        <a:t>TeV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2808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Protons/bunch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275x10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115x10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pBar</a:t>
                      </a:r>
                      <a:r>
                        <a:rPr lang="en-US" sz="1600" dirty="0" smtClean="0"/>
                        <a:t>/bunch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Stored</a:t>
                      </a:r>
                      <a:r>
                        <a:rPr lang="en-US" sz="1600" baseline="0" dirty="0" smtClean="0"/>
                        <a:t> beam energy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1.6 + .5 MJ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366+366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MJ*</a:t>
                      </a:r>
                      <a:endParaRPr 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Magnet stored energy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400 MJ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10 GJ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Peak luminosity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3.3x10</a:t>
                      </a:r>
                      <a:r>
                        <a:rPr lang="en-US" sz="1600" baseline="30000" dirty="0" smtClean="0"/>
                        <a:t>32</a:t>
                      </a:r>
                      <a:r>
                        <a:rPr lang="en-US" sz="1600" baseline="0" dirty="0" smtClean="0"/>
                        <a:t>  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1.0x10</a:t>
                      </a:r>
                      <a:r>
                        <a:rPr lang="en-US" sz="1600" baseline="30000" dirty="0" smtClean="0"/>
                        <a:t>34</a:t>
                      </a:r>
                      <a:r>
                        <a:rPr lang="en-US" sz="1600" baseline="0" dirty="0" smtClean="0"/>
                        <a:t> 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Main Dipoles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780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1232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Bend Field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4.2 T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8.3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Main </a:t>
                      </a:r>
                      <a:r>
                        <a:rPr lang="en-US" sz="1600" dirty="0" err="1" smtClean="0"/>
                        <a:t>Quadrupoles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~200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~600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8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Operating temperature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4.2 K (liquid He)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1.9K (</a:t>
                      </a:r>
                      <a:r>
                        <a:rPr lang="en-US" sz="1600" baseline="0" dirty="0" err="1" smtClean="0"/>
                        <a:t>superfluid</a:t>
                      </a:r>
                      <a:r>
                        <a:rPr lang="en-US" sz="1600" baseline="0" dirty="0" smtClean="0"/>
                        <a:t> He)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873" name="TextBox 4"/>
          <p:cNvSpPr txBox="1">
            <a:spLocks noChangeArrowheads="1"/>
          </p:cNvSpPr>
          <p:nvPr/>
        </p:nvSpPr>
        <p:spPr bwMode="auto">
          <a:xfrm>
            <a:off x="501070" y="5733300"/>
            <a:ext cx="617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*Each beam = TVG@150 km/hr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 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very scary numbers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874" name="TextBox 7"/>
          <p:cNvSpPr txBox="1">
            <a:spLocks noChangeArrowheads="1"/>
          </p:cNvSpPr>
          <p:nvPr/>
        </p:nvSpPr>
        <p:spPr bwMode="auto">
          <a:xfrm>
            <a:off x="693095" y="6117350"/>
            <a:ext cx="8065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1.0x10</a:t>
            </a:r>
            <a:r>
              <a:rPr lang="en-US" sz="2400" baseline="30000" dirty="0"/>
              <a:t>34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/>
              <a:t> ~ 50 </a:t>
            </a:r>
            <a:r>
              <a:rPr lang="en-US" sz="2400" dirty="0" smtClean="0"/>
              <a:t>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/yr= ~5 x total TeV data</a:t>
            </a:r>
            <a:endParaRPr lang="en-US" sz="2400" baseline="30000" dirty="0"/>
          </a:p>
        </p:txBody>
      </p:sp>
      <p:pic>
        <p:nvPicPr>
          <p:cNvPr id="6" name="Picture 5" descr="reac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69794" y="625434"/>
            <a:ext cx="3074205" cy="3785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8630" y="4504340"/>
            <a:ext cx="2534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Increase in cross section of up to 5 orders of magnitude for some physics processes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Eric </a:t>
            </a:r>
            <a:r>
              <a:rPr lang="en-US" dirty="0" err="1" smtClean="0"/>
              <a:t>Prebys</a:t>
            </a:r>
            <a:r>
              <a:rPr lang="en-US" dirty="0" smtClean="0"/>
              <a:t> - Energy Frontier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379975" y="3083355"/>
            <a:ext cx="1651415" cy="6912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73" grpId="0"/>
      <p:bldP spid="34874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Startup and “Incident”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Note: because of a known problem with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magnet de-training, initial operation was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always limited to 5 TeV/beam</a:t>
            </a:r>
          </a:p>
          <a:p>
            <a:r>
              <a:rPr lang="en-US" sz="1800" dirty="0" smtClean="0"/>
              <a:t>On September 10, 2008 a worldwide</a:t>
            </a:r>
            <a:br>
              <a:rPr lang="en-US" sz="1800" dirty="0" smtClean="0"/>
            </a:br>
            <a:r>
              <a:rPr lang="en-US" sz="1800" dirty="0" smtClean="0"/>
              <a:t>media event was planned for the </a:t>
            </a:r>
            <a:br>
              <a:rPr lang="en-US" sz="1800" dirty="0" smtClean="0"/>
            </a:br>
            <a:r>
              <a:rPr lang="en-US" sz="1800" dirty="0" smtClean="0"/>
              <a:t>of the LHC</a:t>
            </a:r>
          </a:p>
          <a:p>
            <a:pPr lvl="1"/>
            <a:r>
              <a:rPr lang="en-US" sz="1800" dirty="0" smtClean="0"/>
              <a:t>9:35 CET: First beam injected</a:t>
            </a:r>
          </a:p>
          <a:p>
            <a:pPr lvl="1"/>
            <a:r>
              <a:rPr lang="en-US" sz="1800" dirty="0" smtClean="0"/>
              <a:t>10:26 CET: First full turn (&lt;1 hour)</a:t>
            </a:r>
          </a:p>
          <a:p>
            <a:r>
              <a:rPr lang="en-US" sz="1800" dirty="0" smtClean="0"/>
              <a:t>Commissioning was proceeding</a:t>
            </a:r>
            <a:br>
              <a:rPr lang="en-US" sz="1800" dirty="0" smtClean="0"/>
            </a:br>
            <a:r>
              <a:rPr lang="en-US" sz="1800" dirty="0" smtClean="0"/>
              <a:t>very smoothly, until…</a:t>
            </a:r>
          </a:p>
          <a:p>
            <a:pPr lvl="1"/>
            <a:r>
              <a:rPr lang="en-US" sz="1800" dirty="0" smtClean="0"/>
              <a:t>September 19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,  sector 3-4 was </a:t>
            </a:r>
            <a:br>
              <a:rPr lang="en-US" sz="1800" dirty="0" smtClean="0"/>
            </a:br>
            <a:r>
              <a:rPr lang="en-US" sz="1800" dirty="0" smtClean="0"/>
              <a:t>being ramped (without beam) to</a:t>
            </a:r>
            <a:br>
              <a:rPr lang="en-US" sz="1800" dirty="0" smtClean="0"/>
            </a:br>
            <a:r>
              <a:rPr lang="en-US" sz="1800" dirty="0" smtClean="0"/>
              <a:t>the equivalent of 5.5 TeV for the</a:t>
            </a:r>
            <a:br>
              <a:rPr lang="en-US" sz="1800" dirty="0" smtClean="0"/>
            </a:br>
            <a:r>
              <a:rPr lang="en-US" sz="1800" dirty="0" smtClean="0"/>
              <a:t>first time </a:t>
            </a:r>
          </a:p>
          <a:p>
            <a:pPr lvl="2"/>
            <a:r>
              <a:rPr lang="en-US" sz="1800" dirty="0" smtClean="0"/>
              <a:t>All other sectors had been commissioned to this field prior to start up</a:t>
            </a:r>
          </a:p>
          <a:p>
            <a:pPr lvl="2"/>
            <a:r>
              <a:rPr lang="en-US" sz="1800" dirty="0" smtClean="0"/>
              <a:t>A quench developed in a superconducting interconnect</a:t>
            </a:r>
          </a:p>
          <a:p>
            <a:pPr lvl="2"/>
            <a:r>
              <a:rPr lang="en-US" sz="1800" dirty="0" smtClean="0">
                <a:solidFill>
                  <a:srgbClr val="FF0000"/>
                </a:solidFill>
              </a:rPr>
              <a:t>The resulting arc burned through the beam pipe and Helium transport lines, causing Helium to boil and rupture into the insulation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3097" y="2008015"/>
            <a:ext cx="3870904" cy="257313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1390" y="0"/>
            <a:ext cx="3112610" cy="214557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3525" y="5733300"/>
            <a:ext cx="7949835" cy="652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Collateral Damage </a:t>
            </a:r>
            <a:r>
              <a:rPr lang="en-US" dirty="0" smtClean="0"/>
              <a:t>f</a:t>
            </a:r>
            <a:r>
              <a:rPr lang="en-US" dirty="0" smtClean="0"/>
              <a:t>rom </a:t>
            </a:r>
            <a:r>
              <a:rPr lang="en-US" dirty="0" smtClean="0"/>
              <a:t>Incident</a:t>
            </a:r>
            <a:endParaRPr lang="en-US" dirty="0"/>
          </a:p>
        </p:txBody>
      </p:sp>
      <p:pic>
        <p:nvPicPr>
          <p:cNvPr id="4" name="Picture 7" descr="Trsp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1815990"/>
            <a:ext cx="3456450" cy="203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08310" y="702245"/>
            <a:ext cx="3418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At the subsector boundary, pressure was transferred to the cold mass and magnet stands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15" y="4005075"/>
            <a:ext cx="4399730" cy="247630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0655" y="0"/>
            <a:ext cx="2613345" cy="348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QQB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8673" y="3621025"/>
            <a:ext cx="3705327" cy="277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25" y="1892800"/>
            <a:ext cx="2655731" cy="199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93720" y="5963730"/>
            <a:ext cx="192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Secondary arcs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3524" y="4043480"/>
            <a:ext cx="3226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Debris in beam vacuum pipe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3525" y="6155755"/>
            <a:ext cx="12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Clean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1320" y="6155755"/>
            <a:ext cx="12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Insulation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19115" y="6155755"/>
            <a:ext cx="12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Soot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60" y="0"/>
            <a:ext cx="8262937" cy="441325"/>
          </a:xfrm>
        </p:spPr>
        <p:txBody>
          <a:bodyPr/>
          <a:lstStyle/>
          <a:p>
            <a:r>
              <a:rPr lang="en-US" dirty="0" smtClean="0"/>
              <a:t>Issues and Improvements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4260" y="587030"/>
            <a:ext cx="8355012" cy="5676900"/>
          </a:xfrm>
        </p:spPr>
        <p:txBody>
          <a:bodyPr/>
          <a:lstStyle/>
          <a:p>
            <a:r>
              <a:rPr lang="en-US" sz="2000" dirty="0" smtClean="0"/>
              <a:t>Bad joints</a:t>
            </a:r>
          </a:p>
          <a:p>
            <a:pPr lvl="1"/>
            <a:r>
              <a:rPr lang="en-US" sz="1800" dirty="0" smtClean="0"/>
              <a:t>Test for high resistance and look for signatures of heat loss in joints</a:t>
            </a:r>
          </a:p>
          <a:p>
            <a:pPr lvl="1"/>
            <a:r>
              <a:rPr lang="en-US" sz="1800" dirty="0" smtClean="0"/>
              <a:t>Warm up to repair any with signs of problems (additional three sectors)</a:t>
            </a:r>
          </a:p>
          <a:p>
            <a:r>
              <a:rPr lang="en-US" sz="2000" dirty="0" smtClean="0"/>
              <a:t>Quench protection</a:t>
            </a:r>
          </a:p>
          <a:p>
            <a:pPr lvl="1"/>
            <a:r>
              <a:rPr lang="en-US" sz="1800" dirty="0" smtClean="0"/>
              <a:t>Old system sensitive to 1V</a:t>
            </a:r>
          </a:p>
          <a:p>
            <a:pPr lvl="1"/>
            <a:r>
              <a:rPr lang="en-US" sz="1800" dirty="0" smtClean="0"/>
              <a:t>New system sensitive to .3 mV (factor &gt;3000)</a:t>
            </a:r>
          </a:p>
          <a:p>
            <a:r>
              <a:rPr lang="en-US" sz="2000" dirty="0" smtClean="0"/>
              <a:t>Pressure relief</a:t>
            </a:r>
          </a:p>
          <a:p>
            <a:pPr lvl="1"/>
            <a:r>
              <a:rPr lang="en-US" sz="1800" dirty="0" smtClean="0"/>
              <a:t>Warm sectors (4 out of 8)</a:t>
            </a:r>
          </a:p>
          <a:p>
            <a:pPr lvl="2"/>
            <a:r>
              <a:rPr lang="en-US" sz="1800" dirty="0" smtClean="0"/>
              <a:t>Install 200mm relief flanges</a:t>
            </a:r>
          </a:p>
          <a:p>
            <a:pPr lvl="2"/>
            <a:r>
              <a:rPr lang="en-US" sz="1800" dirty="0" smtClean="0"/>
              <a:t>Enough capacity to handle even the maximum credible incident (MCI)</a:t>
            </a:r>
          </a:p>
          <a:p>
            <a:pPr lvl="1"/>
            <a:r>
              <a:rPr lang="en-US" sz="1800" dirty="0" smtClean="0"/>
              <a:t>Cold sectors</a:t>
            </a:r>
          </a:p>
          <a:p>
            <a:pPr lvl="2"/>
            <a:r>
              <a:rPr lang="en-US" sz="1800" dirty="0" smtClean="0"/>
              <a:t>Reconfigure service flanges as relief flanges</a:t>
            </a:r>
          </a:p>
          <a:p>
            <a:pPr lvl="2"/>
            <a:r>
              <a:rPr lang="en-US" sz="1800" dirty="0" smtClean="0"/>
              <a:t>Reinforce floor mounts</a:t>
            </a:r>
          </a:p>
          <a:p>
            <a:pPr lvl="2"/>
            <a:r>
              <a:rPr lang="en-US" sz="1800" dirty="0" smtClean="0"/>
              <a:t>Enough to handle what happened, but not worst case</a:t>
            </a:r>
          </a:p>
          <a:p>
            <a:r>
              <a:rPr lang="en-US" sz="2200" dirty="0" smtClean="0"/>
              <a:t>Beam re-started on November 20, 2009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Still limited to 3.5 TeV/beam until joints fully repaired/rebuilt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Commissioning began…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Digression: All the Beam Physics U Need 2 Know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439815"/>
          </a:xfrm>
        </p:spPr>
        <p:txBody>
          <a:bodyPr/>
          <a:lstStyle/>
          <a:p>
            <a:r>
              <a:rPr lang="en-US" dirty="0" smtClean="0"/>
              <a:t>Transverse beam size </a:t>
            </a:r>
            <a:br>
              <a:rPr lang="en-US" dirty="0" smtClean="0"/>
            </a:br>
            <a:r>
              <a:rPr lang="en-US" dirty="0" smtClean="0"/>
              <a:t>is given by</a:t>
            </a:r>
            <a:endParaRPr lang="en-US" sz="2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9475" y="1700775"/>
          <a:ext cx="3149210" cy="807707"/>
        </p:xfrm>
        <a:graphic>
          <a:graphicData uri="http://schemas.openxmlformats.org/presentationml/2006/ole">
            <p:oleObj spid="_x0000_s332802" name="Equation" r:id="rId3" imgW="990360" imgH="253800" progId="Equation.3">
              <p:embed/>
            </p:oleObj>
          </a:graphicData>
        </a:graphic>
      </p:graphicFrame>
      <p:pic>
        <p:nvPicPr>
          <p:cNvPr id="275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7818" y="779055"/>
            <a:ext cx="3138060" cy="195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64360" y="2545685"/>
            <a:ext cx="337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Trajectories over multiple turns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7395" y="2545685"/>
            <a:ext cx="2381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0070C0"/>
                </a:solidFill>
              </a:rPr>
              <a:t>Betatron</a:t>
            </a:r>
            <a:r>
              <a:rPr lang="en-US" dirty="0" smtClean="0">
                <a:solidFill>
                  <a:srgbClr val="0070C0"/>
                </a:solidFill>
              </a:rPr>
              <a:t> function: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envelope determined by optics of machine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3112613" y="2468878"/>
            <a:ext cx="345643" cy="192023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5052063" y="2065622"/>
            <a:ext cx="537669" cy="422456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68"/>
          <p:cNvGrpSpPr/>
          <p:nvPr/>
        </p:nvGrpSpPr>
        <p:grpSpPr>
          <a:xfrm>
            <a:off x="2762111" y="3870975"/>
            <a:ext cx="2514600" cy="2328863"/>
            <a:chOff x="2762111" y="3870975"/>
            <a:chExt cx="2514600" cy="2328863"/>
          </a:xfrm>
        </p:grpSpPr>
        <p:sp>
          <p:nvSpPr>
            <p:cNvPr id="45" name="Line 5"/>
            <p:cNvSpPr>
              <a:spLocks noChangeShapeType="1"/>
            </p:cNvSpPr>
            <p:nvPr/>
          </p:nvSpPr>
          <p:spPr bwMode="auto">
            <a:xfrm>
              <a:off x="3600311" y="4371038"/>
              <a:ext cx="0" cy="1828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6"/>
            <p:cNvSpPr>
              <a:spLocks noChangeShapeType="1"/>
            </p:cNvSpPr>
            <p:nvPr/>
          </p:nvSpPr>
          <p:spPr bwMode="auto">
            <a:xfrm>
              <a:off x="2762111" y="5285438"/>
              <a:ext cx="2057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Oval 7"/>
            <p:cNvSpPr>
              <a:spLocks noChangeArrowheads="1"/>
            </p:cNvSpPr>
            <p:nvPr/>
          </p:nvSpPr>
          <p:spPr bwMode="auto">
            <a:xfrm rot="2700000">
              <a:off x="3382030" y="4481369"/>
              <a:ext cx="457200" cy="1601788"/>
            </a:xfrm>
            <a:prstGeom prst="ellips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8" name="Object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76511" y="3870975"/>
              <a:ext cx="481013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Object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4711" y="4709175"/>
              <a:ext cx="401638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Object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30599" y="5331475"/>
              <a:ext cx="282575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Object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05024" y="4220225"/>
              <a:ext cx="33813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Line 19"/>
            <p:cNvSpPr>
              <a:spLocks noChangeShapeType="1"/>
            </p:cNvSpPr>
            <p:nvPr/>
          </p:nvSpPr>
          <p:spPr bwMode="auto">
            <a:xfrm>
              <a:off x="4221024" y="4709175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20"/>
            <p:cNvSpPr>
              <a:spLocks noChangeShapeType="1"/>
            </p:cNvSpPr>
            <p:nvPr/>
          </p:nvSpPr>
          <p:spPr bwMode="auto">
            <a:xfrm>
              <a:off x="4373424" y="4709175"/>
              <a:ext cx="0" cy="5334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21"/>
            <p:cNvSpPr>
              <a:spLocks noChangeShapeType="1"/>
            </p:cNvSpPr>
            <p:nvPr/>
          </p:nvSpPr>
          <p:spPr bwMode="auto">
            <a:xfrm>
              <a:off x="4192449" y="4377388"/>
              <a:ext cx="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22"/>
            <p:cNvSpPr>
              <a:spLocks noChangeShapeType="1"/>
            </p:cNvSpPr>
            <p:nvPr/>
          </p:nvSpPr>
          <p:spPr bwMode="auto">
            <a:xfrm>
              <a:off x="3611424" y="4556775"/>
              <a:ext cx="533400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24"/>
            <p:cNvSpPr txBox="1">
              <a:spLocks noChangeArrowheads="1"/>
            </p:cNvSpPr>
            <p:nvPr/>
          </p:nvSpPr>
          <p:spPr bwMode="auto">
            <a:xfrm>
              <a:off x="4057511" y="5775975"/>
              <a:ext cx="1219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Area = </a:t>
              </a:r>
              <a:r>
                <a:rPr lang="en-US" i="1" dirty="0">
                  <a:latin typeface="Symbol" pitchFamily="18" charset="2"/>
                </a:rPr>
                <a:t>e</a:t>
              </a:r>
            </a:p>
          </p:txBody>
        </p:sp>
        <p:sp>
          <p:nvSpPr>
            <p:cNvPr id="57" name="Freeform 25"/>
            <p:cNvSpPr>
              <a:spLocks/>
            </p:cNvSpPr>
            <p:nvPr/>
          </p:nvSpPr>
          <p:spPr bwMode="auto">
            <a:xfrm>
              <a:off x="3752711" y="5166375"/>
              <a:ext cx="304800" cy="838200"/>
            </a:xfrm>
            <a:custGeom>
              <a:avLst/>
              <a:gdLst>
                <a:gd name="T0" fmla="*/ 2147483647 w 240"/>
                <a:gd name="T1" fmla="*/ 2147483647 h 456"/>
                <a:gd name="T2" fmla="*/ 2147483647 w 240"/>
                <a:gd name="T3" fmla="*/ 2147483647 h 456"/>
                <a:gd name="T4" fmla="*/ 0 w 240"/>
                <a:gd name="T5" fmla="*/ 0 h 456"/>
                <a:gd name="T6" fmla="*/ 0 60000 65536"/>
                <a:gd name="T7" fmla="*/ 0 60000 65536"/>
                <a:gd name="T8" fmla="*/ 0 60000 65536"/>
                <a:gd name="T9" fmla="*/ 0 w 240"/>
                <a:gd name="T10" fmla="*/ 0 h 456"/>
                <a:gd name="T11" fmla="*/ 240 w 240"/>
                <a:gd name="T12" fmla="*/ 456 h 4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456">
                  <a:moveTo>
                    <a:pt x="240" y="432"/>
                  </a:moveTo>
                  <a:cubicBezTo>
                    <a:pt x="164" y="444"/>
                    <a:pt x="88" y="456"/>
                    <a:pt x="48" y="384"/>
                  </a:cubicBezTo>
                  <a:cubicBezTo>
                    <a:pt x="8" y="312"/>
                    <a:pt x="4" y="15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009900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Oval 7"/>
            <p:cNvSpPr>
              <a:spLocks noChangeAspect="1" noChangeArrowheads="1"/>
            </p:cNvSpPr>
            <p:nvPr/>
          </p:nvSpPr>
          <p:spPr bwMode="auto">
            <a:xfrm rot="2700000">
              <a:off x="3453562" y="4537644"/>
              <a:ext cx="365454" cy="144160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7"/>
            <p:cNvSpPr>
              <a:spLocks noChangeAspect="1" noChangeArrowheads="1"/>
            </p:cNvSpPr>
            <p:nvPr/>
          </p:nvSpPr>
          <p:spPr bwMode="auto">
            <a:xfrm rot="2700000">
              <a:off x="3481521" y="4698044"/>
              <a:ext cx="265206" cy="115328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7"/>
            <p:cNvSpPr>
              <a:spLocks noChangeAspect="1" noChangeArrowheads="1"/>
            </p:cNvSpPr>
            <p:nvPr/>
          </p:nvSpPr>
          <p:spPr bwMode="auto">
            <a:xfrm rot="2700000">
              <a:off x="3534090" y="4839807"/>
              <a:ext cx="136127" cy="9226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01070" y="3429000"/>
            <a:ext cx="2419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Emittance: area of the ensemble of particle in phase space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rot="5400000" flipH="1" flipV="1">
            <a:off x="1634018" y="2718508"/>
            <a:ext cx="1036934" cy="3840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267699" y="4235504"/>
            <a:ext cx="921723" cy="80650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6547" name="Object 3"/>
          <p:cNvGraphicFramePr>
            <a:graphicFrameLocks noChangeAspect="1"/>
          </p:cNvGraphicFramePr>
          <p:nvPr/>
        </p:nvGraphicFramePr>
        <p:xfrm>
          <a:off x="6530655" y="4465935"/>
          <a:ext cx="1754354" cy="1525525"/>
        </p:xfrm>
        <a:graphic>
          <a:graphicData uri="http://schemas.openxmlformats.org/presentationml/2006/ole">
            <p:oleObj spid="_x0000_s332803" name="Equation" r:id="rId9" imgW="482400" imgH="419040" progId="Equation.3">
              <p:embed/>
            </p:oleObj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5839365" y="3275380"/>
            <a:ext cx="2957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Note: emittance shrinks with increasing beam energy </a:t>
            </a:r>
            <a:r>
              <a:rPr lang="en-US" sz="2000" dirty="0" smtClean="0">
                <a:sym typeface="Symbol"/>
              </a:rPr>
              <a:t>”normalized emittance”</a:t>
            </a:r>
            <a:endParaRPr lang="en-US" sz="2000" dirty="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7106730" y="4504340"/>
            <a:ext cx="422455" cy="3456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93720" y="6155755"/>
            <a:ext cx="276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Usual relativistic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 &amp;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 flipH="1" flipV="1">
            <a:off x="7221945" y="5925325"/>
            <a:ext cx="230430" cy="230430"/>
          </a:xfrm>
          <a:prstGeom prst="straightConnector1">
            <a:avLst/>
          </a:prstGeom>
          <a:ln>
            <a:solidFill>
              <a:srgbClr val="FF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5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61" grpId="0"/>
      <p:bldP spid="66" grpId="0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Collider Luminosity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977485"/>
          </a:xfrm>
        </p:spPr>
        <p:txBody>
          <a:bodyPr/>
          <a:lstStyle/>
          <a:p>
            <a:r>
              <a:rPr lang="en-US" dirty="0" smtClean="0"/>
              <a:t>For identical, Gaussian colliding beams, luminosity is given by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graphicFrame>
        <p:nvGraphicFramePr>
          <p:cNvPr id="167938" name="Object 4"/>
          <p:cNvGraphicFramePr>
            <a:graphicFrameLocks noChangeAspect="1"/>
          </p:cNvGraphicFramePr>
          <p:nvPr/>
        </p:nvGraphicFramePr>
        <p:xfrm>
          <a:off x="577880" y="2737710"/>
          <a:ext cx="8065050" cy="1529380"/>
        </p:xfrm>
        <a:graphic>
          <a:graphicData uri="http://schemas.openxmlformats.org/presentationml/2006/ole">
            <p:oleObj spid="_x0000_s333826" name="Equation" r:id="rId3" imgW="2514600" imgH="4824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44510" y="5042010"/>
            <a:ext cx="25527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Geometric factor, related to crossing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angle.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2766964" y="4350722"/>
            <a:ext cx="1190557" cy="11521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307575" y="2545684"/>
            <a:ext cx="422455" cy="1920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1070" y="1662370"/>
            <a:ext cx="25527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Revolution frequency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5675" y="1623965"/>
            <a:ext cx="25527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Number of bunches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1979663" y="2296054"/>
            <a:ext cx="960126" cy="3072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2728563" y="2584092"/>
            <a:ext cx="422453" cy="19202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58990" y="2008015"/>
            <a:ext cx="25527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Bunch size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2665" y="4696365"/>
            <a:ext cx="1477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Transverse beam size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1826043" y="4254707"/>
            <a:ext cx="576073" cy="384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803900" y="2584090"/>
            <a:ext cx="5146270" cy="17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917645" y="4465935"/>
            <a:ext cx="1976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Betatron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function at collision point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6607465" y="4273912"/>
            <a:ext cx="384050" cy="1536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223750" y="4773175"/>
            <a:ext cx="1920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Normalized beam emittance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16200000" flipV="1">
            <a:off x="7221946" y="4350721"/>
            <a:ext cx="614479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22" grpId="0"/>
      <p:bldP spid="24" grpId="0"/>
      <p:bldP spid="23" grpId="0" animBg="1"/>
      <p:bldP spid="30" grpId="0"/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90500"/>
            <a:ext cx="6837637" cy="463731"/>
          </a:xfrm>
        </p:spPr>
        <p:txBody>
          <a:bodyPr/>
          <a:lstStyle/>
          <a:p>
            <a:r>
              <a:rPr lang="en-US" dirty="0" smtClean="0"/>
              <a:t>Limits to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C9FA3-8426-4C5C-8E62-0AF2AB6B414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pSp>
        <p:nvGrpSpPr>
          <p:cNvPr id="3" name="Group 34"/>
          <p:cNvGrpSpPr/>
          <p:nvPr/>
        </p:nvGrpSpPr>
        <p:grpSpPr>
          <a:xfrm>
            <a:off x="616286" y="817461"/>
            <a:ext cx="2688349" cy="4262955"/>
            <a:chOff x="1153956" y="894271"/>
            <a:chExt cx="2688349" cy="4262955"/>
          </a:xfrm>
        </p:grpSpPr>
        <p:cxnSp>
          <p:nvCxnSpPr>
            <p:cNvPr id="8" name="Straight Connector 7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5"/>
          <p:cNvGrpSpPr/>
          <p:nvPr/>
        </p:nvGrpSpPr>
        <p:grpSpPr>
          <a:xfrm flipH="1">
            <a:off x="3304635" y="817460"/>
            <a:ext cx="2688336" cy="4262955"/>
            <a:chOff x="1153956" y="894271"/>
            <a:chExt cx="2688349" cy="4262955"/>
          </a:xfrm>
        </p:grpSpPr>
        <p:cxnSp>
          <p:nvCxnSpPr>
            <p:cNvPr id="37" name="Straight Connector 36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1307575" y="5426060"/>
          <a:ext cx="2027784" cy="806505"/>
        </p:xfrm>
        <a:graphic>
          <a:graphicData uri="http://schemas.openxmlformats.org/presentationml/2006/ole">
            <p:oleObj spid="_x0000_s339970" name="Equation" r:id="rId3" imgW="1117440" imgH="444240" progId="Equation.3">
              <p:embed/>
            </p:oleObj>
          </a:graphicData>
        </a:graphic>
      </p:graphicFrame>
      <p:grpSp>
        <p:nvGrpSpPr>
          <p:cNvPr id="9" name="Group 82"/>
          <p:cNvGrpSpPr/>
          <p:nvPr/>
        </p:nvGrpSpPr>
        <p:grpSpPr>
          <a:xfrm>
            <a:off x="2958992" y="894269"/>
            <a:ext cx="3033994" cy="4147745"/>
            <a:chOff x="2958992" y="894269"/>
            <a:chExt cx="3033994" cy="4147745"/>
          </a:xfrm>
        </p:grpSpPr>
        <p:cxnSp>
          <p:nvCxnSpPr>
            <p:cNvPr id="47" name="Straight Connector 46"/>
            <p:cNvCxnSpPr/>
            <p:nvPr/>
          </p:nvCxnSpPr>
          <p:spPr>
            <a:xfrm rot="16200000" flipH="1">
              <a:off x="1077145" y="2776116"/>
              <a:ext cx="4147743" cy="384049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1576409" y="2968142"/>
              <a:ext cx="3878908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2555739" y="2296053"/>
              <a:ext cx="2803565" cy="614480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4207152" y="3678634"/>
              <a:ext cx="384053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4303166" y="3851456"/>
              <a:ext cx="768100" cy="307240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783227" y="4024280"/>
              <a:ext cx="384053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5109674" y="4005079"/>
              <a:ext cx="345643" cy="115212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5301696" y="3736244"/>
              <a:ext cx="499266" cy="268835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6200000" flipH="1">
              <a:off x="5474518" y="3870659"/>
              <a:ext cx="729697" cy="307239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Arrow Connector 65"/>
          <p:cNvCxnSpPr/>
          <p:nvPr/>
        </p:nvCxnSpPr>
        <p:spPr>
          <a:xfrm flipV="1">
            <a:off x="2037270" y="5042010"/>
            <a:ext cx="1190556" cy="5760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419850" y="5579680"/>
            <a:ext cx="33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ym typeface="Symbol"/>
              </a:rPr>
              <a:t> small </a:t>
            </a:r>
            <a:r>
              <a:rPr lang="en-US" sz="1600" dirty="0" smtClean="0">
                <a:latin typeface="Symbol" pitchFamily="18" charset="2"/>
                <a:sym typeface="Symbol"/>
              </a:rPr>
              <a:t>b</a:t>
            </a:r>
            <a:r>
              <a:rPr lang="en-US" sz="1600" dirty="0" smtClean="0">
                <a:sym typeface="Symbol"/>
              </a:rPr>
              <a:t>* means large </a:t>
            </a:r>
            <a:r>
              <a:rPr lang="en-US" sz="1600" dirty="0" smtClean="0">
                <a:latin typeface="Symbol" pitchFamily="18" charset="2"/>
                <a:sym typeface="Symbol"/>
              </a:rPr>
              <a:t>b</a:t>
            </a:r>
            <a:r>
              <a:rPr lang="en-US" sz="1600" dirty="0" smtClean="0">
                <a:sym typeface="Symbol"/>
              </a:rPr>
              <a:t> </a:t>
            </a:r>
            <a:br>
              <a:rPr lang="en-US" sz="1600" dirty="0" smtClean="0">
                <a:sym typeface="Symbol"/>
              </a:rPr>
            </a:br>
            <a:r>
              <a:rPr lang="en-US" sz="1600" dirty="0" smtClean="0">
                <a:sym typeface="Symbol"/>
              </a:rPr>
              <a:t>    (aperture) at focusing triplet</a:t>
            </a:r>
            <a:endParaRPr lang="en-US" sz="1600" dirty="0"/>
          </a:p>
        </p:txBody>
      </p:sp>
      <p:sp>
        <p:nvSpPr>
          <p:cNvPr id="71" name="Freeform 70"/>
          <p:cNvSpPr/>
          <p:nvPr/>
        </p:nvSpPr>
        <p:spPr>
          <a:xfrm>
            <a:off x="3713019" y="894271"/>
            <a:ext cx="4987520" cy="4915840"/>
          </a:xfrm>
          <a:custGeom>
            <a:avLst/>
            <a:gdLst>
              <a:gd name="connsiteX0" fmla="*/ 4590473 w 5138498"/>
              <a:gd name="connsiteY0" fmla="*/ 4405746 h 4405746"/>
              <a:gd name="connsiteX1" fmla="*/ 4867564 w 5138498"/>
              <a:gd name="connsiteY1" fmla="*/ 3722255 h 4405746"/>
              <a:gd name="connsiteX2" fmla="*/ 4738255 w 5138498"/>
              <a:gd name="connsiteY2" fmla="*/ 1958109 h 4405746"/>
              <a:gd name="connsiteX3" fmla="*/ 2466109 w 5138498"/>
              <a:gd name="connsiteY3" fmla="*/ 637309 h 4405746"/>
              <a:gd name="connsiteX4" fmla="*/ 0 w 5138498"/>
              <a:gd name="connsiteY4" fmla="*/ 0 h 4405746"/>
              <a:gd name="connsiteX0" fmla="*/ 4590473 w 5092316"/>
              <a:gd name="connsiteY0" fmla="*/ 4405746 h 4405746"/>
              <a:gd name="connsiteX1" fmla="*/ 4738255 w 5092316"/>
              <a:gd name="connsiteY1" fmla="*/ 1958109 h 4405746"/>
              <a:gd name="connsiteX2" fmla="*/ 2466109 w 5092316"/>
              <a:gd name="connsiteY2" fmla="*/ 637309 h 4405746"/>
              <a:gd name="connsiteX3" fmla="*/ 0 w 5092316"/>
              <a:gd name="connsiteY3" fmla="*/ 0 h 4405746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5027528"/>
              <a:gd name="connsiteY0" fmla="*/ 4819961 h 4819961"/>
              <a:gd name="connsiteX1" fmla="*/ 5012975 w 5027528"/>
              <a:gd name="connsiteY1" fmla="*/ 2598259 h 4819961"/>
              <a:gd name="connsiteX2" fmla="*/ 2466109 w 5027528"/>
              <a:gd name="connsiteY2" fmla="*/ 637309 h 4819961"/>
              <a:gd name="connsiteX3" fmla="*/ 0 w 5027528"/>
              <a:gd name="connsiteY3" fmla="*/ 0 h 4819961"/>
              <a:gd name="connsiteX0" fmla="*/ 2553426 w 5072480"/>
              <a:gd name="connsiteY0" fmla="*/ 4819961 h 4819961"/>
              <a:gd name="connsiteX1" fmla="*/ 5012975 w 5072480"/>
              <a:gd name="connsiteY1" fmla="*/ 2598259 h 4819961"/>
              <a:gd name="connsiteX2" fmla="*/ 2910457 w 5072480"/>
              <a:gd name="connsiteY2" fmla="*/ 753118 h 4819961"/>
              <a:gd name="connsiteX3" fmla="*/ 0 w 5072480"/>
              <a:gd name="connsiteY3" fmla="*/ 0 h 4819961"/>
              <a:gd name="connsiteX0" fmla="*/ 2553426 w 5151821"/>
              <a:gd name="connsiteY0" fmla="*/ 4819961 h 4819961"/>
              <a:gd name="connsiteX1" fmla="*/ 5092316 w 5151821"/>
              <a:gd name="connsiteY1" fmla="*/ 2861851 h 4819961"/>
              <a:gd name="connsiteX2" fmla="*/ 2910457 w 5151821"/>
              <a:gd name="connsiteY2" fmla="*/ 753118 h 4819961"/>
              <a:gd name="connsiteX3" fmla="*/ 0 w 5151821"/>
              <a:gd name="connsiteY3" fmla="*/ 0 h 481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1821" h="4819961">
                <a:moveTo>
                  <a:pt x="2553426" y="4819961"/>
                </a:moveTo>
                <a:cubicBezTo>
                  <a:pt x="3408173" y="4619443"/>
                  <a:pt x="5032811" y="3539658"/>
                  <a:pt x="5092316" y="2861851"/>
                </a:cubicBezTo>
                <a:cubicBezTo>
                  <a:pt x="5151821" y="2184044"/>
                  <a:pt x="3759176" y="1230093"/>
                  <a:pt x="2910457" y="753118"/>
                </a:cubicBezTo>
                <a:cubicBezTo>
                  <a:pt x="2061738" y="276143"/>
                  <a:pt x="838200" y="155479"/>
                  <a:pt x="0" y="0"/>
                </a:cubicBezTo>
              </a:path>
            </a:pathLst>
          </a:cu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424260" y="5118820"/>
            <a:ext cx="683609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 flipH="1" flipV="1">
            <a:off x="-1726420" y="3044950"/>
            <a:ext cx="44549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837895" y="5042010"/>
            <a:ext cx="26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77880" y="817460"/>
            <a:ext cx="26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879239" y="2315255"/>
            <a:ext cx="2419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600" dirty="0" smtClean="0">
                <a:solidFill>
                  <a:srgbClr val="FF0000"/>
                </a:solidFill>
              </a:rPr>
              <a:t> distortion of off-momentum particles 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 1/</a:t>
            </a: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* </a:t>
            </a:r>
            <a:br>
              <a:rPr lang="en-US" sz="1600" dirty="0" smtClean="0">
                <a:solidFill>
                  <a:srgbClr val="FF0000"/>
                </a:solidFill>
                <a:sym typeface="Symbol"/>
              </a:rPr>
            </a:br>
            <a:r>
              <a:rPr lang="en-US" sz="1600" dirty="0" smtClean="0">
                <a:solidFill>
                  <a:srgbClr val="FF0000"/>
                </a:solidFill>
                <a:sym typeface="Symbol"/>
              </a:rPr>
              <a:t>(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a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ffects collimation)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rot="5400000">
            <a:off x="4552798" y="3256177"/>
            <a:ext cx="345645" cy="230430"/>
          </a:xfrm>
          <a:prstGeom prst="straightConnector1">
            <a:avLst/>
          </a:prstGeom>
          <a:ln>
            <a:solidFill>
              <a:srgbClr val="FF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8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Commissioning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3397000"/>
          </a:xfrm>
        </p:spPr>
        <p:txBody>
          <a:bodyPr/>
          <a:lstStyle/>
          <a:p>
            <a:r>
              <a:rPr lang="en-US" dirty="0" smtClean="0"/>
              <a:t>Push bunch intensity</a:t>
            </a:r>
          </a:p>
          <a:p>
            <a:pPr lvl="1"/>
            <a:r>
              <a:rPr lang="en-US" dirty="0" smtClean="0"/>
              <a:t>Achieved nominal bunch intensity of &gt;1.1x10</a:t>
            </a:r>
            <a:r>
              <a:rPr lang="en-US" baseline="30000" dirty="0" smtClean="0"/>
              <a:t>11 </a:t>
            </a:r>
            <a:r>
              <a:rPr lang="en-US" dirty="0" smtClean="0"/>
              <a:t>much faster than anticipated.</a:t>
            </a:r>
          </a:p>
          <a:p>
            <a:pPr lvl="2"/>
            <a:r>
              <a:rPr lang="en-US" dirty="0" smtClean="0"/>
              <a:t>Remember: L</a:t>
            </a:r>
            <a:r>
              <a:rPr lang="en-US" dirty="0" smtClean="0">
                <a:sym typeface="Symbol"/>
              </a:rPr>
              <a:t>N</a:t>
            </a:r>
            <a:r>
              <a:rPr lang="en-US" baseline="-25000" dirty="0" smtClean="0">
                <a:sym typeface="Symbol"/>
              </a:rPr>
              <a:t>b</a:t>
            </a:r>
            <a:r>
              <a:rPr lang="en-US" baseline="30000" dirty="0" smtClean="0">
                <a:sym typeface="Symbol"/>
              </a:rPr>
              <a:t>2</a:t>
            </a:r>
          </a:p>
          <a:p>
            <a:pPr lvl="2"/>
            <a:r>
              <a:rPr lang="en-US" dirty="0" smtClean="0">
                <a:sym typeface="Symbol"/>
              </a:rPr>
              <a:t>Rules out </a:t>
            </a:r>
            <a:r>
              <a:rPr lang="en-US" i="1" dirty="0" smtClean="0">
                <a:sym typeface="Symbol"/>
              </a:rPr>
              <a:t>many</a:t>
            </a:r>
            <a:r>
              <a:rPr lang="en-US" dirty="0" smtClean="0">
                <a:sym typeface="Symbol"/>
              </a:rPr>
              <a:t> potential accelerator problems</a:t>
            </a:r>
            <a:endParaRPr lang="en-US" dirty="0" smtClean="0"/>
          </a:p>
          <a:p>
            <a:r>
              <a:rPr lang="en-US" dirty="0" smtClean="0"/>
              <a:t>Increase number of bunches</a:t>
            </a:r>
          </a:p>
          <a:p>
            <a:pPr lvl="1"/>
            <a:r>
              <a:rPr lang="en-US" dirty="0" smtClean="0"/>
              <a:t>Go from single bunches to “bunch trains”, with gradually reduced spacing.</a:t>
            </a:r>
          </a:p>
          <a:p>
            <a:r>
              <a:rPr lang="en-US" dirty="0" smtClean="0"/>
              <a:t>At all points, must carefully verify</a:t>
            </a:r>
          </a:p>
          <a:p>
            <a:pPr lvl="1"/>
            <a:r>
              <a:rPr lang="en-US" dirty="0" smtClean="0"/>
              <a:t>Beam collimation</a:t>
            </a:r>
          </a:p>
          <a:p>
            <a:pPr lvl="1"/>
            <a:r>
              <a:rPr lang="en-US" dirty="0" smtClean="0"/>
              <a:t>Beam protection</a:t>
            </a:r>
          </a:p>
          <a:p>
            <a:pPr lvl="1"/>
            <a:r>
              <a:rPr lang="en-US" dirty="0" smtClean="0"/>
              <a:t>Beam abort</a:t>
            </a:r>
          </a:p>
          <a:p>
            <a:r>
              <a:rPr lang="en-US" dirty="0" smtClean="0"/>
              <a:t>Remember:</a:t>
            </a:r>
          </a:p>
          <a:p>
            <a:pPr lvl="1"/>
            <a:r>
              <a:rPr lang="en-US" dirty="0" err="1" smtClean="0"/>
              <a:t>TeV</a:t>
            </a:r>
            <a:r>
              <a:rPr lang="en-US" dirty="0" smtClean="0"/>
              <a:t>=1 week for cold repair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LHC=3 months for cold repair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6" descr="Dump-11b.b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810" y="3582620"/>
            <a:ext cx="3917310" cy="238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725620" y="5925325"/>
            <a:ext cx="391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Example: beam sweeping over abort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Significant Milestones</a:t>
            </a:r>
            <a:endParaRPr lang="en-US" dirty="0"/>
          </a:p>
        </p:txBody>
      </p:sp>
      <p:sp>
        <p:nvSpPr>
          <p:cNvPr id="43011" name="Content Placeholder 5"/>
          <p:cNvSpPr>
            <a:spLocks noGrp="1"/>
          </p:cNvSpPr>
          <p:nvPr>
            <p:ph idx="1"/>
          </p:nvPr>
        </p:nvSpPr>
        <p:spPr>
          <a:xfrm>
            <a:off x="395288" y="552450"/>
            <a:ext cx="8353425" cy="5676900"/>
          </a:xfrm>
        </p:spPr>
        <p:txBody>
          <a:bodyPr/>
          <a:lstStyle/>
          <a:p>
            <a:r>
              <a:rPr lang="en-US" sz="2800" dirty="0" smtClean="0"/>
              <a:t>Sunday, November 29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2009: </a:t>
            </a:r>
          </a:p>
          <a:p>
            <a:pPr lvl="1"/>
            <a:r>
              <a:rPr lang="en-US" sz="2400" dirty="0" smtClean="0"/>
              <a:t>Both beams accelerated to 1.18 </a:t>
            </a:r>
            <a:r>
              <a:rPr lang="en-US" sz="2400" dirty="0" err="1" smtClean="0"/>
              <a:t>TeV</a:t>
            </a:r>
            <a:r>
              <a:rPr lang="en-US" sz="2400" dirty="0" smtClean="0"/>
              <a:t> simultaneously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Highest Energy Accelerator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Monday, December 14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, 2009</a:t>
            </a:r>
          </a:p>
          <a:p>
            <a:pPr lvl="1"/>
            <a:r>
              <a:rPr lang="en-US" sz="2400" dirty="0" smtClean="0"/>
              <a:t>Stable 2x2 at 1.18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pPr lvl="1"/>
            <a:r>
              <a:rPr lang="en-US" sz="2400" dirty="0" smtClean="0"/>
              <a:t>Collisions in all four experiments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Highest Energy Collider</a:t>
            </a:r>
          </a:p>
          <a:p>
            <a:r>
              <a:rPr lang="en-US" sz="2800" dirty="0" smtClean="0"/>
              <a:t>Tuesday, March 30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2010</a:t>
            </a:r>
          </a:p>
          <a:p>
            <a:pPr lvl="1"/>
            <a:r>
              <a:rPr lang="en-US" sz="2400" dirty="0" smtClean="0"/>
              <a:t>Collisions at 3.5+3.5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Reaches target energy for 2010-2012</a:t>
            </a:r>
          </a:p>
          <a:p>
            <a:r>
              <a:rPr lang="en-US" sz="2800" dirty="0" smtClean="0"/>
              <a:t>Friday, April 22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, 2011</a:t>
            </a:r>
          </a:p>
          <a:p>
            <a:pPr lvl="1"/>
            <a:r>
              <a:rPr lang="en-US" sz="2400" dirty="0" smtClean="0"/>
              <a:t>Luminosity reaches 4.67x10</a:t>
            </a:r>
            <a:r>
              <a:rPr lang="en-US" sz="2400" baseline="30000" dirty="0" smtClean="0"/>
              <a:t>32</a:t>
            </a:r>
            <a:r>
              <a:rPr lang="en-US" sz="2400" dirty="0" smtClean="0"/>
              <a:t>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Highest luminosity hadron collider in the world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F2354-4F7D-4A71-83D4-43648E66DE5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164575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Goal: It’s all about energy and collision rate</a:t>
            </a:r>
            <a:endParaRPr lang="en-US" dirty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647700" y="614363"/>
            <a:ext cx="8251825" cy="663957"/>
          </a:xfrm>
        </p:spPr>
        <p:txBody>
          <a:bodyPr/>
          <a:lstStyle/>
          <a:p>
            <a:r>
              <a:rPr lang="en-US" dirty="0" smtClean="0"/>
              <a:t>To probe smaller scales, we must go to higher energy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  <a:p>
            <a:r>
              <a:rPr lang="en-US" dirty="0" smtClean="0"/>
              <a:t>To discover new particles, we need enough energy available to create them</a:t>
            </a:r>
          </a:p>
          <a:p>
            <a:pPr lvl="1"/>
            <a:r>
              <a:rPr lang="en-US" dirty="0" smtClean="0"/>
              <a:t>The Higgs particle, the last piece of the Standard Model probably has a mass of about 150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i="1" dirty="0" smtClean="0"/>
              <a:t>just at the limit </a:t>
            </a:r>
            <a:r>
              <a:rPr lang="en-US" dirty="0" smtClean="0"/>
              <a:t>of the Fermilab Tevatron</a:t>
            </a:r>
          </a:p>
          <a:p>
            <a:pPr lvl="1"/>
            <a:r>
              <a:rPr lang="en-US" dirty="0" smtClean="0"/>
              <a:t>Many theories beyond the Standard Model, such as </a:t>
            </a:r>
            <a:r>
              <a:rPr lang="en-US" dirty="0" err="1" smtClean="0"/>
              <a:t>SuperSymmetry</a:t>
            </a:r>
            <a:r>
              <a:rPr lang="en-US" dirty="0" smtClean="0"/>
              <a:t>, predict a “zoo” of particles in the range of a few hundred </a:t>
            </a:r>
            <a:r>
              <a:rPr lang="en-US" dirty="0" err="1" smtClean="0"/>
              <a:t>GeV</a:t>
            </a:r>
            <a:r>
              <a:rPr lang="en-US" dirty="0" smtClean="0"/>
              <a:t> to a few TeV</a:t>
            </a:r>
          </a:p>
          <a:p>
            <a:pPr lvl="1"/>
            <a:r>
              <a:rPr lang="en-US" dirty="0" smtClean="0"/>
              <a:t>Of course, we also hope for surprises.</a:t>
            </a:r>
          </a:p>
          <a:p>
            <a:r>
              <a:rPr lang="en-US" dirty="0" smtClean="0"/>
              <a:t>The rarer a process is, the more collisions (luminosity) we need to observe it.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2270125" y="1158875"/>
          <a:ext cx="3954463" cy="1219200"/>
        </p:xfrm>
        <a:graphic>
          <a:graphicData uri="http://schemas.openxmlformats.org/presentationml/2006/ole">
            <p:oleObj spid="_x0000_s328706" name="Equation" r:id="rId3" imgW="1358640" imgH="419040" progId="Equation.3">
              <p:embed/>
            </p:oleObj>
          </a:graphicData>
        </a:graphic>
      </p:graphicFrame>
      <p:sp>
        <p:nvSpPr>
          <p:cNvPr id="10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11/4/2011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AE25B-088C-414E-8FF7-4F191AE5903B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031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Energy Frontier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0655" y="1508750"/>
            <a:ext cx="2189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~size of proton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5800962" y="1431943"/>
            <a:ext cx="844908" cy="192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Performance*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C9FA3-8426-4C5C-8E62-0AF2AB6B414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475" y="625435"/>
            <a:ext cx="6975475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455963" y="1735097"/>
            <a:ext cx="1455737" cy="2093913"/>
            <a:chOff x="0" y="0"/>
            <a:chExt cx="1303" cy="1876"/>
          </a:xfrm>
        </p:grpSpPr>
        <p:sp>
          <p:nvSpPr>
            <p:cNvPr id="10" name="AutoShape 4"/>
            <p:cNvSpPr>
              <a:spLocks/>
            </p:cNvSpPr>
            <p:nvPr/>
          </p:nvSpPr>
          <p:spPr bwMode="auto">
            <a:xfrm rot="3751534">
              <a:off x="-239" y="530"/>
              <a:ext cx="1374" cy="296"/>
            </a:xfrm>
            <a:prstGeom prst="leftArrow">
              <a:avLst>
                <a:gd name="adj1" fmla="val 22398"/>
                <a:gd name="adj2" fmla="val 34298"/>
              </a:avLst>
            </a:prstGeom>
            <a:solidFill>
              <a:srgbClr val="9999FF"/>
            </a:solidFill>
            <a:ln w="12700">
              <a:solidFill>
                <a:srgbClr val="00007D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5"/>
            <p:cNvSpPr>
              <a:spLocks/>
            </p:cNvSpPr>
            <p:nvPr/>
          </p:nvSpPr>
          <p:spPr bwMode="auto">
            <a:xfrm>
              <a:off x="533" y="1346"/>
              <a:ext cx="770" cy="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/>
            <a:lstStyle/>
            <a:p>
              <a:pPr>
                <a:spcBef>
                  <a:spcPts val="850"/>
                </a:spcBef>
              </a:pPr>
              <a:r>
                <a:rPr lang="en-US" sz="1500">
                  <a:solidFill>
                    <a:srgbClr val="00007D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Bunch trains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269975" y="3035260"/>
            <a:ext cx="2222500" cy="2068512"/>
            <a:chOff x="0" y="0"/>
            <a:chExt cx="1990" cy="1853"/>
          </a:xfrm>
        </p:grpSpPr>
        <p:sp>
          <p:nvSpPr>
            <p:cNvPr id="13" name="Rectangle 7"/>
            <p:cNvSpPr>
              <a:spLocks/>
            </p:cNvSpPr>
            <p:nvPr/>
          </p:nvSpPr>
          <p:spPr bwMode="auto">
            <a:xfrm>
              <a:off x="726" y="1261"/>
              <a:ext cx="1264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/>
            <a:lstStyle/>
            <a:p>
              <a:pPr>
                <a:spcBef>
                  <a:spcPts val="850"/>
                </a:spcBef>
              </a:pPr>
              <a:r>
                <a:rPr lang="en-US" sz="1500">
                  <a:solidFill>
                    <a:srgbClr val="00007D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Nominal bunch commissioning</a:t>
              </a:r>
            </a:p>
          </p:txBody>
        </p:sp>
        <p:sp>
          <p:nvSpPr>
            <p:cNvPr id="14" name="AutoShape 8"/>
            <p:cNvSpPr>
              <a:spLocks/>
            </p:cNvSpPr>
            <p:nvPr/>
          </p:nvSpPr>
          <p:spPr bwMode="auto">
            <a:xfrm rot="3211848">
              <a:off x="-160" y="493"/>
              <a:ext cx="1374" cy="296"/>
            </a:xfrm>
            <a:prstGeom prst="leftArrow">
              <a:avLst>
                <a:gd name="adj1" fmla="val 22398"/>
                <a:gd name="adj2" fmla="val 34298"/>
              </a:avLst>
            </a:prstGeom>
            <a:solidFill>
              <a:srgbClr val="9999FF"/>
            </a:solidFill>
            <a:ln w="12700">
              <a:solidFill>
                <a:srgbClr val="00007D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593575" y="2876510"/>
            <a:ext cx="1570038" cy="2259012"/>
            <a:chOff x="0" y="0"/>
            <a:chExt cx="1406" cy="2024"/>
          </a:xfrm>
        </p:grpSpPr>
        <p:sp>
          <p:nvSpPr>
            <p:cNvPr id="16" name="Rectangle 10"/>
            <p:cNvSpPr>
              <a:spLocks/>
            </p:cNvSpPr>
            <p:nvPr/>
          </p:nvSpPr>
          <p:spPr bwMode="auto">
            <a:xfrm>
              <a:off x="0" y="0"/>
              <a:ext cx="1392" cy="2024"/>
            </a:xfrm>
            <a:prstGeom prst="rect">
              <a:avLst/>
            </a:prstGeom>
            <a:solidFill>
              <a:srgbClr val="FF00FF">
                <a:alpha val="1882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294" y="1236"/>
              <a:ext cx="1112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spcBef>
                  <a:spcPts val="850"/>
                </a:spcBef>
              </a:pPr>
              <a:r>
                <a:rPr lang="en-US" sz="1700" b="1">
                  <a:solidFill>
                    <a:srgbClr val="FF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Initial luminosity run</a:t>
              </a: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3844650" y="1595397"/>
            <a:ext cx="1662113" cy="1973263"/>
            <a:chOff x="0" y="0"/>
            <a:chExt cx="1490" cy="1768"/>
          </a:xfrm>
        </p:grpSpPr>
        <p:sp>
          <p:nvSpPr>
            <p:cNvPr id="19" name="Rectangle 13"/>
            <p:cNvSpPr>
              <a:spLocks/>
            </p:cNvSpPr>
            <p:nvPr/>
          </p:nvSpPr>
          <p:spPr bwMode="auto">
            <a:xfrm>
              <a:off x="0" y="0"/>
              <a:ext cx="1464" cy="1768"/>
            </a:xfrm>
            <a:prstGeom prst="rect">
              <a:avLst/>
            </a:prstGeom>
            <a:solidFill>
              <a:srgbClr val="0000FF">
                <a:alpha val="1882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14"/>
            <p:cNvSpPr>
              <a:spLocks/>
            </p:cNvSpPr>
            <p:nvPr/>
          </p:nvSpPr>
          <p:spPr bwMode="auto">
            <a:xfrm>
              <a:off x="362" y="768"/>
              <a:ext cx="1128" cy="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spcBef>
                  <a:spcPts val="850"/>
                </a:spcBef>
              </a:pPr>
              <a:r>
                <a:rPr lang="en-US" sz="1700" b="1">
                  <a:solidFill>
                    <a:srgbClr val="00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Nominal bunch operation</a:t>
              </a:r>
              <a:br>
                <a:rPr lang="en-US" sz="1700" b="1">
                  <a:solidFill>
                    <a:srgbClr val="00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</a:br>
              <a:r>
                <a:rPr lang="en-US" sz="1700" b="1">
                  <a:solidFill>
                    <a:srgbClr val="00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(up to 48)</a:t>
              </a: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113188" y="947697"/>
            <a:ext cx="2725737" cy="1677988"/>
            <a:chOff x="0" y="0"/>
            <a:chExt cx="2442" cy="1504"/>
          </a:xfrm>
        </p:grpSpPr>
        <p:sp>
          <p:nvSpPr>
            <p:cNvPr id="22" name="Rectangle 16"/>
            <p:cNvSpPr>
              <a:spLocks/>
            </p:cNvSpPr>
            <p:nvPr/>
          </p:nvSpPr>
          <p:spPr bwMode="auto">
            <a:xfrm>
              <a:off x="0" y="0"/>
              <a:ext cx="1088" cy="1504"/>
            </a:xfrm>
            <a:prstGeom prst="rect">
              <a:avLst/>
            </a:prstGeom>
            <a:solidFill>
              <a:srgbClr val="00FF00">
                <a:alpha val="1882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17"/>
            <p:cNvSpPr>
              <a:spLocks/>
            </p:cNvSpPr>
            <p:nvPr/>
          </p:nvSpPr>
          <p:spPr bwMode="auto">
            <a:xfrm>
              <a:off x="1162" y="164"/>
              <a:ext cx="1280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spcBef>
                  <a:spcPts val="850"/>
                </a:spcBef>
              </a:pPr>
              <a:r>
                <a:rPr lang="en-US" sz="1700" b="1">
                  <a:solidFill>
                    <a:srgbClr val="00B050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Performance ramp-up</a:t>
              </a:r>
              <a:br>
                <a:rPr lang="en-US" sz="1700" b="1">
                  <a:solidFill>
                    <a:srgbClr val="00B050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</a:br>
              <a:r>
                <a:rPr lang="en-US" sz="1500" b="1">
                  <a:solidFill>
                    <a:srgbClr val="00B050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(368 bunches)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77880" y="6309375"/>
            <a:ext cx="51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*From presentation by DG to CERN staff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4" name="Picture 4" descr="Lumi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1255" y="279790"/>
            <a:ext cx="4542745" cy="4542745"/>
          </a:xfrm>
          <a:prstGeom prst="rect">
            <a:avLst/>
          </a:prstGeom>
          <a:noFill/>
        </p:spPr>
      </p:pic>
      <p:pic>
        <p:nvPicPr>
          <p:cNvPr id="322562" name="Picture 2" descr="Lumich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550" y="817460"/>
            <a:ext cx="3955715" cy="395571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Performance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half" idx="1"/>
          </p:nvPr>
        </p:nvSpPr>
        <p:spPr>
          <a:xfrm>
            <a:off x="693094" y="4811580"/>
            <a:ext cx="7258545" cy="1574784"/>
          </a:xfrm>
        </p:spPr>
        <p:txBody>
          <a:bodyPr/>
          <a:lstStyle/>
          <a:p>
            <a:r>
              <a:rPr lang="en-US" sz="2400" dirty="0" smtClean="0"/>
              <a:t>Peak Luminosity:</a:t>
            </a:r>
          </a:p>
          <a:p>
            <a:pPr lvl="1"/>
            <a:r>
              <a:rPr lang="en-US" sz="2000" dirty="0" smtClean="0"/>
              <a:t>~3.6x10</a:t>
            </a:r>
            <a:r>
              <a:rPr lang="en-US" sz="2000" baseline="30000" dirty="0" smtClean="0"/>
              <a:t>33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(36% of nominal)</a:t>
            </a:r>
          </a:p>
          <a:p>
            <a:r>
              <a:rPr lang="en-US" sz="2400" dirty="0" smtClean="0"/>
              <a:t>Integrated Luminosity:</a:t>
            </a:r>
          </a:p>
          <a:p>
            <a:pPr lvl="1"/>
            <a:r>
              <a:rPr lang="en-US" sz="2000" dirty="0" smtClean="0"/>
              <a:t>~6.7 fb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/experiment</a:t>
            </a:r>
          </a:p>
          <a:p>
            <a:pPr lvl="1"/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424260" y="3928265"/>
            <a:ext cx="4224550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4260" y="3889860"/>
            <a:ext cx="176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Tevatron </a:t>
            </a:r>
            <a:b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Record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Term Plan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Switch now to ion running</a:t>
            </a:r>
          </a:p>
          <a:p>
            <a:pPr lvl="1"/>
            <a:r>
              <a:rPr lang="en-US" dirty="0" err="1" smtClean="0"/>
              <a:t>Pb-Pb</a:t>
            </a:r>
            <a:r>
              <a:rPr lang="en-US" dirty="0" smtClean="0"/>
              <a:t> and </a:t>
            </a:r>
            <a:r>
              <a:rPr lang="en-US" dirty="0" err="1" smtClean="0"/>
              <a:t>Pb</a:t>
            </a:r>
            <a:r>
              <a:rPr lang="en-US" dirty="0" smtClean="0"/>
              <a:t>-p</a:t>
            </a:r>
          </a:p>
          <a:p>
            <a:r>
              <a:rPr lang="en-US" dirty="0" smtClean="0"/>
              <a:t>Accumulate luminosity at 3.5 TeV+3.5 TeV in 2012</a:t>
            </a:r>
          </a:p>
          <a:p>
            <a:pPr lvl="1"/>
            <a:r>
              <a:rPr lang="en-US" dirty="0" smtClean="0"/>
              <a:t>Beams bigger at this energy, so luminosity limit ~5x1033 cm-2s-1</a:t>
            </a:r>
          </a:p>
          <a:p>
            <a:r>
              <a:rPr lang="en-US" dirty="0" smtClean="0"/>
              <a:t>Shut down for ~15 months starting in 2013</a:t>
            </a:r>
          </a:p>
          <a:p>
            <a:pPr lvl="1"/>
            <a:r>
              <a:rPr lang="en-US" dirty="0" smtClean="0"/>
              <a:t>Repair joint problem</a:t>
            </a:r>
          </a:p>
          <a:p>
            <a:pPr lvl="2"/>
            <a:r>
              <a:rPr lang="en-US" dirty="0" smtClean="0"/>
              <a:t>Open all junctions to </a:t>
            </a:r>
            <a:r>
              <a:rPr lang="en-US" dirty="0" err="1" smtClean="0"/>
              <a:t>resolder</a:t>
            </a:r>
            <a:r>
              <a:rPr lang="en-US" dirty="0" smtClean="0"/>
              <a:t> and clamp ~10,000 joints!</a:t>
            </a:r>
          </a:p>
          <a:p>
            <a:pPr lvl="1"/>
            <a:r>
              <a:rPr lang="en-US" dirty="0" smtClean="0"/>
              <a:t>Miscellaneous collimation improvements</a:t>
            </a:r>
          </a:p>
          <a:p>
            <a:r>
              <a:rPr lang="en-US" dirty="0" smtClean="0"/>
              <a:t>This will enable running at the 7 TeV+ 7 TeV design energy.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Nice Work, but…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305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475" y="1086295"/>
            <a:ext cx="6183205" cy="518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991515" y="1201510"/>
            <a:ext cx="19586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3000 fb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marL="168275" indent="-168275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~150 years at present luminosity</a:t>
            </a:r>
          </a:p>
          <a:p>
            <a:pPr marL="168275" indent="-168275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~50 years at design luminosity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453845" y="1547155"/>
            <a:ext cx="53767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68325" y="4081885"/>
            <a:ext cx="1574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future begins now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2665" y="164575"/>
            <a:ext cx="8262937" cy="441325"/>
          </a:xfrm>
        </p:spPr>
        <p:txBody>
          <a:bodyPr/>
          <a:lstStyle/>
          <a:p>
            <a:r>
              <a:rPr lang="en-US" dirty="0" smtClean="0"/>
              <a:t>The Case for New </a:t>
            </a:r>
            <a:r>
              <a:rPr lang="en-US" dirty="0" err="1" smtClean="0"/>
              <a:t>Quadupoles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2665" y="625435"/>
            <a:ext cx="8355012" cy="363005"/>
          </a:xfrm>
        </p:spPr>
        <p:txBody>
          <a:bodyPr/>
          <a:lstStyle/>
          <a:p>
            <a:r>
              <a:rPr lang="en-US" dirty="0" smtClean="0"/>
              <a:t>High Luminosity LHC </a:t>
            </a:r>
            <a:r>
              <a:rPr lang="en-US" dirty="0" smtClean="0"/>
              <a:t>Proposal: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*=55 cm 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*=10 cm</a:t>
            </a:r>
            <a:endParaRPr lang="en-US" dirty="0" smtClean="0"/>
          </a:p>
          <a:p>
            <a:r>
              <a:rPr lang="en-US" dirty="0" smtClean="0"/>
              <a:t>Just like classical optics</a:t>
            </a:r>
          </a:p>
          <a:p>
            <a:pPr lvl="1"/>
            <a:r>
              <a:rPr lang="en-US" dirty="0" smtClean="0"/>
              <a:t>Small, intense focus</a:t>
            </a:r>
            <a:r>
              <a:rPr lang="en-US" dirty="0" smtClean="0">
                <a:sym typeface="Symbol"/>
              </a:rPr>
              <a:t>  big, powerful lens</a:t>
            </a:r>
            <a:endParaRPr lang="en-US" dirty="0" smtClean="0"/>
          </a:p>
          <a:p>
            <a:pPr lvl="1"/>
            <a:r>
              <a:rPr lang="en-US" dirty="0" smtClean="0"/>
              <a:t>Small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*</a:t>
            </a:r>
            <a:r>
              <a:rPr lang="en-US" dirty="0" smtClean="0">
                <a:sym typeface="Symbol"/>
              </a:rPr>
              <a:t>huge </a:t>
            </a:r>
            <a:r>
              <a:rPr lang="en-US" dirty="0" smtClean="0"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ym typeface="Symbol"/>
              </a:rPr>
              <a:t> at focusing quad</a:t>
            </a: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>
              <a:buNone/>
            </a:pPr>
            <a:endParaRPr lang="en-US" dirty="0" smtClean="0">
              <a:sym typeface="Symbol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sym typeface="Symbol"/>
              </a:rPr>
              <a:t>Need bigger quads to go to smaller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310" y="2353660"/>
            <a:ext cx="4070930" cy="361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93720" y="2161635"/>
            <a:ext cx="32260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Existing quads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70 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Proposed for upgrade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At least 120 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Field 70% higher at pole face</a:t>
            </a:r>
          </a:p>
          <a:p>
            <a:pPr marL="228600" indent="-114300" algn="l"/>
            <a:endParaRPr lang="en-US" dirty="0" smtClean="0"/>
          </a:p>
          <a:p>
            <a:pPr marL="228600" indent="-114300" algn="l">
              <a:buFont typeface="Symbol" pitchFamily="18" charset="2"/>
              <a:buChar char="Þ"/>
            </a:pPr>
            <a:r>
              <a:rPr lang="en-US" dirty="0" smtClean="0">
                <a:solidFill>
                  <a:srgbClr val="FF1F1F"/>
                </a:solidFill>
                <a:sym typeface="Symbol"/>
              </a:rPr>
              <a:t>Beyond the limit of </a:t>
            </a:r>
            <a:r>
              <a:rPr lang="en-US" dirty="0" err="1" smtClean="0">
                <a:solidFill>
                  <a:srgbClr val="FF1F1F"/>
                </a:solidFill>
                <a:sym typeface="Symbol"/>
              </a:rPr>
              <a:t>NbTi</a:t>
            </a:r>
            <a:endParaRPr lang="en-US" dirty="0" smtClean="0">
              <a:solidFill>
                <a:srgbClr val="FF1F1F"/>
              </a:solidFill>
              <a:sym typeface="Symbol"/>
            </a:endParaRPr>
          </a:p>
          <a:p>
            <a:pPr marL="228600" indent="-114300" algn="l">
              <a:buFont typeface="Symbol" pitchFamily="18" charset="2"/>
              <a:buChar char="Þ"/>
            </a:pPr>
            <a:r>
              <a:rPr lang="en-US" dirty="0" smtClean="0">
                <a:solidFill>
                  <a:srgbClr val="FF1F1F"/>
                </a:solidFill>
                <a:sym typeface="Symbol"/>
              </a:rPr>
              <a:t>Must go to Nb</a:t>
            </a:r>
            <a:r>
              <a:rPr lang="en-US" baseline="-25000" dirty="0" smtClean="0">
                <a:solidFill>
                  <a:srgbClr val="FF1F1F"/>
                </a:solidFill>
                <a:sym typeface="Symbol"/>
              </a:rPr>
              <a:t>3</a:t>
            </a:r>
            <a:r>
              <a:rPr lang="en-US" dirty="0" smtClean="0">
                <a:solidFill>
                  <a:srgbClr val="FF1F1F"/>
                </a:solidFill>
                <a:sym typeface="Symbol"/>
              </a:rPr>
              <a:t>Sn (LARP)</a:t>
            </a:r>
            <a:endParaRPr lang="en-US" dirty="0" smtClean="0">
              <a:solidFill>
                <a:srgbClr val="FF1F1F"/>
              </a:solidFill>
            </a:endParaRPr>
          </a:p>
          <a:p>
            <a:pPr marL="228600" indent="-114300" algn="l"/>
            <a:endParaRPr lang="en-US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Motivation for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46088" y="652463"/>
            <a:ext cx="8251825" cy="871537"/>
          </a:xfrm>
        </p:spPr>
        <p:txBody>
          <a:bodyPr/>
          <a:lstStyle/>
          <a:p>
            <a:r>
              <a:rPr lang="en-US" sz="2000" dirty="0" smtClean="0"/>
              <a:t>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can be used to increase aperture/gradient and/or increase heat load margin, relative to </a:t>
            </a:r>
            <a:r>
              <a:rPr lang="en-US" sz="2000" dirty="0" err="1" smtClean="0"/>
              <a:t>NbTi</a:t>
            </a:r>
            <a:endParaRPr lang="en-US" sz="2000" dirty="0" smtClean="0"/>
          </a:p>
        </p:txBody>
      </p:sp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2057400"/>
            <a:ext cx="4955620" cy="33923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90900" y="2286000"/>
            <a:ext cx="11811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Arial" charset="0"/>
              </a:rPr>
              <a:t>120 mm aperture</a:t>
            </a:r>
          </a:p>
        </p:txBody>
      </p:sp>
      <p:sp>
        <p:nvSpPr>
          <p:cNvPr id="28679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11/4/2011</a:t>
            </a:r>
          </a:p>
        </p:txBody>
      </p:sp>
      <p:sp>
        <p:nvSpPr>
          <p:cNvPr id="28680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8835DE-B6DE-49E5-84E8-CCD3F7BE9631}" type="slidenum">
              <a:rPr lang="en-US" smtClean="0">
                <a:latin typeface="Arial" pitchFamily="34" charset="0"/>
              </a:rPr>
              <a:pPr/>
              <a:t>45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8681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Energy Frontier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0335" y="1508750"/>
            <a:ext cx="1592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3"/>
                </a:solidFill>
              </a:rPr>
              <a:t>Limit of </a:t>
            </a:r>
            <a:r>
              <a:rPr lang="en-US" dirty="0" err="1" smtClean="0">
                <a:solidFill>
                  <a:schemeClr val="accent3"/>
                </a:solidFill>
              </a:rPr>
              <a:t>NbTi</a:t>
            </a:r>
            <a:r>
              <a:rPr lang="en-US" dirty="0" smtClean="0">
                <a:solidFill>
                  <a:schemeClr val="accent3"/>
                </a:solidFill>
              </a:rPr>
              <a:t> magnets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1943100"/>
            <a:ext cx="1181100" cy="4572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61950" y="2800350"/>
            <a:ext cx="1676400" cy="4191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957855" y="1777585"/>
            <a:ext cx="418614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Very attractive, but no one has ever built accelerator quality magnets out of Nb</a:t>
            </a:r>
            <a:r>
              <a:rPr kumimoji="0" lang="en-US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</a:t>
            </a:r>
            <a:endParaRPr lang="en-US" dirty="0" smtClean="0">
              <a:latin typeface="+mn-lt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Whereas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NbTi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remains pliable in its superconducting state, Nb</a:t>
            </a:r>
            <a:r>
              <a:rPr kumimoji="0" lang="en-US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 must be reacted at high temperature, causing it to become brittle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baseline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Must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wind coil on a mandrel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React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noProof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Carefully transfer to magnet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Plan (after 2013 shutdown)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663840"/>
            <a:ext cx="8355012" cy="5676900"/>
          </a:xfrm>
        </p:spPr>
        <p:txBody>
          <a:bodyPr/>
          <a:lstStyle/>
          <a:p>
            <a:r>
              <a:rPr lang="en-US" sz="2000" dirty="0" smtClean="0"/>
              <a:t>Increase energy to 7 TeV/beam (or close to it)</a:t>
            </a:r>
          </a:p>
          <a:p>
            <a:r>
              <a:rPr lang="en-US" sz="2000" dirty="0" smtClean="0"/>
              <a:t>Increase luminosity to nominal 1x10</a:t>
            </a:r>
            <a:r>
              <a:rPr lang="en-US" sz="2000" baseline="30000" dirty="0" smtClean="0"/>
              <a:t>34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</a:t>
            </a:r>
            <a:endParaRPr lang="en-US" sz="1800" baseline="30000" dirty="0" smtClean="0"/>
          </a:p>
          <a:p>
            <a:r>
              <a:rPr lang="en-US" sz="2000" dirty="0" smtClean="0"/>
              <a:t>Run!</a:t>
            </a:r>
          </a:p>
          <a:p>
            <a:r>
              <a:rPr lang="en-US" sz="2000" dirty="0" smtClean="0"/>
              <a:t>Shut down in ~2016</a:t>
            </a:r>
          </a:p>
          <a:p>
            <a:pPr lvl="1"/>
            <a:r>
              <a:rPr lang="en-US" sz="1800" dirty="0" smtClean="0"/>
              <a:t>Tie in new LINAC</a:t>
            </a:r>
          </a:p>
          <a:p>
            <a:pPr lvl="1"/>
            <a:r>
              <a:rPr lang="en-US" sz="1800" dirty="0" smtClean="0"/>
              <a:t>Increase Booster energy 1.4-&gt;2.0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pPr lvl="1"/>
            <a:r>
              <a:rPr lang="en-US" sz="1800" dirty="0" smtClean="0"/>
              <a:t>Finalize collimation system (LHC collimation is a talk in itself)</a:t>
            </a:r>
          </a:p>
          <a:p>
            <a:r>
              <a:rPr lang="en-US" sz="2000" dirty="0" smtClean="0"/>
              <a:t>Shut down in ~2021</a:t>
            </a:r>
          </a:p>
          <a:p>
            <a:pPr lvl="1"/>
            <a:r>
              <a:rPr lang="en-US" sz="1800" dirty="0" smtClean="0"/>
              <a:t>Full luminosity: &gt;5x10</a:t>
            </a:r>
            <a:r>
              <a:rPr lang="en-US" sz="1800" baseline="30000" dirty="0" smtClean="0"/>
              <a:t>34</a:t>
            </a:r>
            <a:r>
              <a:rPr lang="en-US" sz="1800" dirty="0" smtClean="0"/>
              <a:t> leveled</a:t>
            </a:r>
          </a:p>
          <a:p>
            <a:pPr lvl="2"/>
            <a:r>
              <a:rPr lang="en-US" sz="1800" dirty="0" smtClean="0"/>
              <a:t>New inner triplets based on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</a:t>
            </a:r>
          </a:p>
          <a:p>
            <a:pPr lvl="2"/>
            <a:r>
              <a:rPr lang="en-US" sz="1800" dirty="0" smtClean="0"/>
              <a:t>Smaller </a:t>
            </a:r>
            <a:r>
              <a:rPr lang="en-US" sz="1800" dirty="0" smtClean="0">
                <a:latin typeface="Symbol" pitchFamily="18" charset="2"/>
              </a:rPr>
              <a:t>b</a:t>
            </a:r>
            <a:r>
              <a:rPr lang="en-US" sz="1800" dirty="0" smtClean="0"/>
              <a:t> means must compensate for crossing angle</a:t>
            </a:r>
          </a:p>
          <a:p>
            <a:pPr lvl="3"/>
            <a:r>
              <a:rPr lang="en-US" sz="1800" dirty="0" smtClean="0"/>
              <a:t>Crab cavities base line option</a:t>
            </a:r>
          </a:p>
          <a:p>
            <a:pPr lvl="3"/>
            <a:r>
              <a:rPr lang="en-US" sz="1800" dirty="0" smtClean="0"/>
              <a:t>Other solutions considered as backup</a:t>
            </a:r>
          </a:p>
          <a:p>
            <a:r>
              <a:rPr lang="en-US" dirty="0" smtClean="0"/>
              <a:t>If everything goes well, could reach 3000 fb</a:t>
            </a:r>
            <a:r>
              <a:rPr lang="en-US" baseline="30000" dirty="0" smtClean="0"/>
              <a:t>-1</a:t>
            </a:r>
            <a:r>
              <a:rPr lang="en-US" dirty="0" smtClean="0"/>
              <a:t> by 2030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702245"/>
            <a:ext cx="8355012" cy="5676900"/>
          </a:xfrm>
        </p:spPr>
        <p:txBody>
          <a:bodyPr/>
          <a:lstStyle/>
          <a:p>
            <a:r>
              <a:rPr lang="en-US" dirty="0" smtClean="0"/>
              <a:t>The energy of Hadron colliders is limited by feasible size and magnet technology. Options:</a:t>
            </a:r>
          </a:p>
          <a:p>
            <a:pPr lvl="1"/>
            <a:r>
              <a:rPr lang="en-US" sz="1800" dirty="0" smtClean="0"/>
              <a:t>Get very large (</a:t>
            </a:r>
            <a:r>
              <a:rPr lang="en-US" sz="1800" dirty="0" err="1" smtClean="0"/>
              <a:t>eg</a:t>
            </a:r>
            <a:r>
              <a:rPr lang="en-US" sz="1800" dirty="0" smtClean="0"/>
              <a:t>, VLHC &gt; 100 km circumference)</a:t>
            </a:r>
          </a:p>
          <a:p>
            <a:pPr lvl="1"/>
            <a:r>
              <a:rPr lang="en-US" sz="1800" dirty="0" smtClean="0"/>
              <a:t>More powerful magnets (requires new technology)</a:t>
            </a:r>
          </a:p>
          <a:p>
            <a:r>
              <a:rPr lang="en-US" dirty="0" smtClean="0"/>
              <a:t>In October 2010, a workshop was organized to discuss the potential to build a higher energy synchrotron in the existing LHC tunnel.</a:t>
            </a:r>
          </a:p>
          <a:p>
            <a:r>
              <a:rPr lang="en-US" dirty="0" smtClean="0"/>
              <a:t>Nominal specification</a:t>
            </a:r>
          </a:p>
          <a:p>
            <a:pPr lvl="1"/>
            <a:r>
              <a:rPr lang="en-US" dirty="0" smtClean="0"/>
              <a:t>Energy: 16.5+16.5 TeV</a:t>
            </a:r>
          </a:p>
          <a:p>
            <a:pPr lvl="1"/>
            <a:r>
              <a:rPr lang="en-US" dirty="0" smtClean="0"/>
              <a:t>Luminosity: at least 2x10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Construction to begin: ~2030</a:t>
            </a:r>
            <a:endParaRPr lang="en-US" baseline="30000" dirty="0" smtClean="0"/>
          </a:p>
          <a:p>
            <a:r>
              <a:rPr lang="en-US" dirty="0" smtClean="0"/>
              <a:t>This is beyond the limit of </a:t>
            </a:r>
            <a:br>
              <a:rPr lang="en-US" dirty="0" smtClean="0"/>
            </a:br>
            <a:r>
              <a:rPr lang="en-US" dirty="0" err="1" smtClean="0"/>
              <a:t>NbTi</a:t>
            </a:r>
            <a:r>
              <a:rPr lang="en-US" dirty="0" smtClean="0"/>
              <a:t> magnets</a:t>
            </a:r>
          </a:p>
          <a:p>
            <a:r>
              <a:rPr lang="en-US" dirty="0" smtClean="0"/>
              <a:t>Must utilize alternative</a:t>
            </a:r>
            <a:br>
              <a:rPr lang="en-US" dirty="0" smtClean="0"/>
            </a:br>
            <a:r>
              <a:rPr lang="en-US" dirty="0" smtClean="0"/>
              <a:t>superconductors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7645" y="3275380"/>
            <a:ext cx="3533260" cy="303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46605" y="5272440"/>
            <a:ext cx="691290" cy="30724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4260" y="0"/>
            <a:ext cx="8262937" cy="441325"/>
          </a:xfrm>
        </p:spPr>
        <p:txBody>
          <a:bodyPr/>
          <a:lstStyle/>
          <a:p>
            <a:r>
              <a:rPr lang="en-US" dirty="0" smtClean="0"/>
              <a:t>Superconductor Options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4260" y="510220"/>
            <a:ext cx="8355012" cy="2957185"/>
          </a:xfrm>
        </p:spPr>
        <p:txBody>
          <a:bodyPr/>
          <a:lstStyle/>
          <a:p>
            <a:r>
              <a:rPr lang="en-US" sz="1800" dirty="0" smtClean="0"/>
              <a:t>Traditional</a:t>
            </a:r>
          </a:p>
          <a:p>
            <a:pPr lvl="1"/>
            <a:r>
              <a:rPr lang="en-US" sz="1600" dirty="0" err="1" smtClean="0"/>
              <a:t>NbTi</a:t>
            </a:r>
            <a:endParaRPr lang="en-US" sz="1600" dirty="0" smtClean="0"/>
          </a:p>
          <a:p>
            <a:pPr lvl="2"/>
            <a:r>
              <a:rPr lang="en-US" sz="1600" dirty="0" smtClean="0"/>
              <a:t>Basis of ALL superconducting accelerator magnets to date</a:t>
            </a:r>
          </a:p>
          <a:p>
            <a:pPr lvl="2"/>
            <a:r>
              <a:rPr lang="en-US" sz="1600" dirty="0" smtClean="0"/>
              <a:t>Largest practical field ~8T</a:t>
            </a:r>
          </a:p>
          <a:p>
            <a:pPr lvl="1"/>
            <a:r>
              <a:rPr lang="en-US" sz="1600" dirty="0" smtClean="0"/>
              <a:t>Nb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Sn</a:t>
            </a:r>
          </a:p>
          <a:p>
            <a:pPr lvl="2"/>
            <a:r>
              <a:rPr lang="en-US" sz="1600" dirty="0" smtClean="0"/>
              <a:t>Advanced R&amp;D</a:t>
            </a:r>
          </a:p>
          <a:p>
            <a:pPr lvl="2"/>
            <a:r>
              <a:rPr lang="en-US" sz="1600" dirty="0" smtClean="0"/>
              <a:t>Being developed for large aperture/high gradient quadrupoles</a:t>
            </a:r>
          </a:p>
          <a:p>
            <a:pPr lvl="2"/>
            <a:r>
              <a:rPr lang="en-US" sz="1600" dirty="0" smtClean="0"/>
              <a:t>Larges practical field ~</a:t>
            </a:r>
            <a:r>
              <a:rPr lang="en-US" sz="1600" dirty="0" smtClean="0"/>
              <a:t>14T</a:t>
            </a:r>
            <a:endParaRPr lang="en-US" sz="1600" dirty="0" smtClean="0"/>
          </a:p>
          <a:p>
            <a:r>
              <a:rPr lang="en-US" sz="1800" dirty="0" smtClean="0"/>
              <a:t>High Temperature</a:t>
            </a:r>
          </a:p>
          <a:p>
            <a:pPr lvl="1"/>
            <a:r>
              <a:rPr lang="en-US" sz="1600" dirty="0" smtClean="0"/>
              <a:t>Industry is interested in operating HTS at moderate fields at LN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temperatures.  We’re interested in operating them at high fields at </a:t>
            </a:r>
            <a:r>
              <a:rPr lang="en-US" sz="1600" dirty="0" err="1" smtClean="0"/>
              <a:t>LHe</a:t>
            </a:r>
            <a:r>
              <a:rPr lang="en-US" sz="1600" dirty="0" smtClean="0"/>
              <a:t> temperatures.</a:t>
            </a:r>
          </a:p>
          <a:p>
            <a:pPr lvl="2"/>
            <a:r>
              <a:rPr lang="en-US" sz="1600" dirty="0" smtClean="0"/>
              <a:t>MnB</a:t>
            </a:r>
            <a:r>
              <a:rPr lang="en-US" sz="1600" baseline="-25000" dirty="0" smtClean="0"/>
              <a:t>2</a:t>
            </a:r>
          </a:p>
          <a:p>
            <a:pPr lvl="3"/>
            <a:r>
              <a:rPr lang="en-US" sz="1600" dirty="0" smtClean="0"/>
              <a:t>promising for power transmission</a:t>
            </a:r>
          </a:p>
          <a:p>
            <a:pPr lvl="3"/>
            <a:r>
              <a:rPr lang="en-US" sz="1600" dirty="0" smtClean="0"/>
              <a:t>can’t support magnetic field.</a:t>
            </a:r>
          </a:p>
          <a:p>
            <a:pPr lvl="2"/>
            <a:r>
              <a:rPr lang="en-US" sz="1600" dirty="0" smtClean="0"/>
              <a:t>YBCO</a:t>
            </a:r>
          </a:p>
          <a:p>
            <a:pPr lvl="3"/>
            <a:r>
              <a:rPr lang="en-US" sz="1600" dirty="0" smtClean="0"/>
              <a:t>very high field at </a:t>
            </a:r>
            <a:r>
              <a:rPr lang="en-US" sz="1600" dirty="0" err="1" smtClean="0"/>
              <a:t>LHe</a:t>
            </a:r>
            <a:endParaRPr lang="en-US" sz="1600" dirty="0" smtClean="0"/>
          </a:p>
          <a:p>
            <a:pPr lvl="3"/>
            <a:r>
              <a:rPr lang="en-US" sz="1600" dirty="0" smtClean="0"/>
              <a:t>no cable (only tape)</a:t>
            </a:r>
          </a:p>
          <a:p>
            <a:pPr lvl="2"/>
            <a:r>
              <a:rPr lang="en-US" sz="1600" dirty="0" smtClean="0"/>
              <a:t>BSCCO (2212)</a:t>
            </a:r>
          </a:p>
          <a:p>
            <a:pPr lvl="3"/>
            <a:r>
              <a:rPr lang="en-US" sz="1600" dirty="0" smtClean="0"/>
              <a:t>strands demonstrated</a:t>
            </a:r>
          </a:p>
          <a:p>
            <a:pPr lvl="3"/>
            <a:r>
              <a:rPr lang="en-US" sz="1600" dirty="0" err="1" smtClean="0"/>
              <a:t>unmeasureably</a:t>
            </a:r>
            <a:r>
              <a:rPr lang="en-US" sz="1600" dirty="0" smtClean="0"/>
              <a:t> high field at </a:t>
            </a:r>
            <a:r>
              <a:rPr lang="en-US" sz="1600" dirty="0" err="1" smtClean="0"/>
              <a:t>LHe</a:t>
            </a:r>
            <a:endParaRPr lang="en-US" sz="16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3525" y="5579680"/>
            <a:ext cx="3840500" cy="921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02430" y="5541275"/>
            <a:ext cx="2995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Focusing on this, but very expensive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sym typeface="Symbol"/>
              </a:rPr>
              <a:t> pursue hybrid design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Designs</a:t>
            </a:r>
            <a:endParaRPr lang="en-US" dirty="0"/>
          </a:p>
        </p:txBody>
      </p:sp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881" y="813184"/>
            <a:ext cx="3840500" cy="288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5" descr="New24TPotFull 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50" y="395005"/>
            <a:ext cx="2550843" cy="253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25620" y="2891330"/>
            <a:ext cx="42116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dirty="0">
                <a:latin typeface="Calibri" pitchFamily="34" charset="0"/>
              </a:rPr>
              <a:t>P. McIntyre 2005 – 24T </a:t>
            </a:r>
            <a:r>
              <a:rPr lang="fr-CH" dirty="0" err="1">
                <a:latin typeface="Calibri" pitchFamily="34" charset="0"/>
              </a:rPr>
              <a:t>ss</a:t>
            </a:r>
            <a:r>
              <a:rPr lang="fr-CH" dirty="0">
                <a:latin typeface="Calibri" pitchFamily="34" charset="0"/>
              </a:rPr>
              <a:t> Tripler, a lot of Bi-2212 , Je = 800 A/mm2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6" name="Picture 5" descr="20T_iron_v3.JPG"/>
          <p:cNvPicPr>
            <a:picLocks noChangeAspect="1"/>
          </p:cNvPicPr>
          <p:nvPr/>
        </p:nvPicPr>
        <p:blipFill>
          <a:blip r:embed="rId4" cstate="print"/>
          <a:srcRect r="22323"/>
          <a:stretch>
            <a:fillRect/>
          </a:stretch>
        </p:blipFill>
        <p:spPr bwMode="auto">
          <a:xfrm>
            <a:off x="693095" y="3774645"/>
            <a:ext cx="2726755" cy="261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 r="3546"/>
          <a:stretch>
            <a:fillRect/>
          </a:stretch>
        </p:blipFill>
        <p:spPr bwMode="auto">
          <a:xfrm>
            <a:off x="3573470" y="3813050"/>
            <a:ext cx="330283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56438" y="4005075"/>
            <a:ext cx="20875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fr-CH" dirty="0">
                <a:latin typeface="Calibri" pitchFamily="34" charset="0"/>
              </a:rPr>
              <a:t>E. </a:t>
            </a:r>
            <a:r>
              <a:rPr lang="fr-CH" dirty="0" err="1">
                <a:latin typeface="Calibri" pitchFamily="34" charset="0"/>
              </a:rPr>
              <a:t>Todesco</a:t>
            </a:r>
            <a:r>
              <a:rPr lang="fr-CH" dirty="0">
                <a:latin typeface="Calibri" pitchFamily="34" charset="0"/>
              </a:rPr>
              <a:t> 2010</a:t>
            </a:r>
          </a:p>
          <a:p>
            <a:pPr algn="l"/>
            <a:r>
              <a:rPr lang="fr-CH" dirty="0">
                <a:latin typeface="Calibri" pitchFamily="34" charset="0"/>
              </a:rPr>
              <a:t>20 T, 80% </a:t>
            </a:r>
            <a:r>
              <a:rPr lang="fr-CH" dirty="0" err="1">
                <a:latin typeface="Calibri" pitchFamily="34" charset="0"/>
              </a:rPr>
              <a:t>ss</a:t>
            </a:r>
            <a:endParaRPr lang="fr-CH" dirty="0">
              <a:latin typeface="Calibri" pitchFamily="34" charset="0"/>
            </a:endParaRPr>
          </a:p>
          <a:p>
            <a:pPr algn="l"/>
            <a:r>
              <a:rPr lang="fr-CH" dirty="0">
                <a:latin typeface="Calibri" pitchFamily="34" charset="0"/>
              </a:rPr>
              <a:t>30% </a:t>
            </a:r>
            <a:r>
              <a:rPr lang="fr-CH" dirty="0" err="1">
                <a:latin typeface="Calibri" pitchFamily="34" charset="0"/>
              </a:rPr>
              <a:t>NbTi</a:t>
            </a:r>
            <a:endParaRPr lang="fr-CH" dirty="0">
              <a:latin typeface="Calibri" pitchFamily="34" charset="0"/>
            </a:endParaRPr>
          </a:p>
          <a:p>
            <a:pPr algn="l"/>
            <a:r>
              <a:rPr lang="fr-CH" dirty="0">
                <a:latin typeface="Calibri" pitchFamily="34" charset="0"/>
              </a:rPr>
              <a:t>55 %</a:t>
            </a:r>
            <a:r>
              <a:rPr lang="fr-CH" dirty="0" err="1">
                <a:latin typeface="Calibri" pitchFamily="34" charset="0"/>
              </a:rPr>
              <a:t>NbSn</a:t>
            </a:r>
            <a:endParaRPr lang="fr-CH" dirty="0">
              <a:latin typeface="Calibri" pitchFamily="34" charset="0"/>
            </a:endParaRPr>
          </a:p>
          <a:p>
            <a:pPr algn="l"/>
            <a:r>
              <a:rPr lang="fr-CH" dirty="0">
                <a:latin typeface="Calibri" pitchFamily="34" charset="0"/>
              </a:rPr>
              <a:t>15 %HTS </a:t>
            </a:r>
          </a:p>
          <a:p>
            <a:pPr algn="l"/>
            <a:r>
              <a:rPr lang="fr-CH" dirty="0">
                <a:latin typeface="Calibri" pitchFamily="34" charset="0"/>
              </a:rPr>
              <a:t>All Je &lt; 400 A/mm2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0"/>
            <a:ext cx="7334250" cy="62103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457200" y="6210300"/>
            <a:ext cx="822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We’re currently probing down </a:t>
            </a:r>
            <a:r>
              <a:rPr lang="en-US" dirty="0"/>
              <a:t>to a few picoseconds after the Big Bang</a:t>
            </a:r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11/4/2011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Energy Frontier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Paths to the Energy Frontier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Leptons vs. Hadrons revisited</a:t>
            </a:r>
          </a:p>
          <a:p>
            <a:pPr lvl="1"/>
            <a:r>
              <a:rPr lang="en-US" dirty="0" smtClean="0"/>
              <a:t>Because 100% of the beam energy is available  </a:t>
            </a:r>
            <a:br>
              <a:rPr lang="en-US" dirty="0" smtClean="0"/>
            </a:br>
            <a:r>
              <a:rPr lang="en-US" dirty="0" smtClean="0"/>
              <a:t>to the reaction, a lepton collider is </a:t>
            </a:r>
            <a:br>
              <a:rPr lang="en-US" dirty="0" smtClean="0"/>
            </a:br>
            <a:r>
              <a:rPr lang="en-US" dirty="0" smtClean="0"/>
              <a:t>competitive with a hadron collider of ~5-10 </a:t>
            </a:r>
            <a:br>
              <a:rPr lang="en-US" dirty="0" smtClean="0"/>
            </a:br>
            <a:r>
              <a:rPr lang="en-US" dirty="0" smtClean="0"/>
              <a:t>times the beam energy (depending on the </a:t>
            </a:r>
            <a:br>
              <a:rPr lang="en-US" dirty="0" smtClean="0"/>
            </a:br>
            <a:r>
              <a:rPr lang="en-US" dirty="0" smtClean="0"/>
              <a:t>physics).</a:t>
            </a:r>
          </a:p>
          <a:p>
            <a:pPr lvl="1"/>
            <a:r>
              <a:rPr lang="en-US" dirty="0" smtClean="0"/>
              <a:t>A lepton collider of &gt;1 TeV/beam could compete with the discovery potential of the LHC</a:t>
            </a:r>
          </a:p>
          <a:p>
            <a:pPr lvl="2"/>
            <a:r>
              <a:rPr lang="en-US" dirty="0" smtClean="0"/>
              <a:t>A lower energy lepton collider could be very useful for precision tests, but I’m talking about direct </a:t>
            </a:r>
            <a:r>
              <a:rPr lang="en-US" i="1" dirty="0" smtClean="0"/>
              <a:t>energy frontier </a:t>
            </a:r>
            <a:r>
              <a:rPr lang="en-US" dirty="0" smtClean="0"/>
              <a:t>discoveries.</a:t>
            </a:r>
          </a:p>
          <a:p>
            <a:pPr lvl="1"/>
            <a:r>
              <a:rPr lang="en-US" dirty="0" smtClean="0"/>
              <a:t>Unfortunately, building such a collider is VERY, VERY hard</a:t>
            </a:r>
          </a:p>
          <a:p>
            <a:pPr lvl="2"/>
            <a:r>
              <a:rPr lang="en-US" dirty="0" smtClean="0"/>
              <a:t>Eventually, 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 will radiate away all of their energy each turn</a:t>
            </a:r>
          </a:p>
          <a:p>
            <a:pPr lvl="3"/>
            <a:r>
              <a:rPr lang="en-US" dirty="0" smtClean="0"/>
              <a:t>LEP reached 100 </a:t>
            </a:r>
            <a:r>
              <a:rPr lang="en-US" dirty="0" err="1" smtClean="0"/>
              <a:t>GeV</a:t>
            </a:r>
            <a:r>
              <a:rPr lang="en-US" dirty="0" smtClean="0"/>
              <a:t>/beam with a 27 km </a:t>
            </a:r>
            <a:r>
              <a:rPr lang="en-US" dirty="0" err="1" smtClean="0"/>
              <a:t>circuference</a:t>
            </a:r>
            <a:r>
              <a:rPr lang="en-US" dirty="0" smtClean="0"/>
              <a:t> synchrotron!</a:t>
            </a:r>
          </a:p>
          <a:p>
            <a:pPr lvl="2">
              <a:buNone/>
            </a:pPr>
            <a:r>
              <a:rPr lang="en-US" dirty="0" smtClean="0">
                <a:sym typeface="Symbol"/>
              </a:rPr>
              <a:t> </a:t>
            </a:r>
            <a:r>
              <a:rPr lang="en-US" dirty="0" smtClean="0"/>
              <a:t>Next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 will be linear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870" y="1470345"/>
            <a:ext cx="1441864" cy="13057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6799490" y="202980"/>
            <a:ext cx="2150680" cy="1152150"/>
            <a:chOff x="1143000" y="800100"/>
            <a:chExt cx="3200400" cy="16764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3429000" y="-495300"/>
            <a:ext cx="2590800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International Linear Collider (ILC)</a:t>
            </a:r>
            <a:endParaRPr lang="en-US" dirty="0"/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571500"/>
          </a:xfrm>
        </p:spPr>
        <p:txBody>
          <a:bodyPr/>
          <a:lstStyle/>
          <a:p>
            <a:r>
              <a:rPr lang="en-US" dirty="0" smtClean="0"/>
              <a:t>LEP was the limit of 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</a:t>
            </a:r>
          </a:p>
          <a:p>
            <a:pPr lvl="1"/>
            <a:r>
              <a:rPr lang="en-US" dirty="0" smtClean="0"/>
              <a:t>Next step must be linear collider</a:t>
            </a:r>
          </a:p>
          <a:p>
            <a:pPr lvl="1"/>
            <a:r>
              <a:rPr lang="en-US" dirty="0" smtClean="0"/>
              <a:t>Proposed ILC 30 km long, 250 x 250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 </a:t>
            </a:r>
            <a:r>
              <a:rPr lang="en-US" dirty="0" smtClean="0"/>
              <a:t>(NOT energy frontier)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sz="2000" dirty="0" smtClean="0"/>
              <a:t>We don’t yet know whether that’s high enough energy to be interesting</a:t>
            </a:r>
          </a:p>
          <a:p>
            <a:pPr lvl="1"/>
            <a:r>
              <a:rPr lang="en-US" sz="1800" dirty="0" smtClean="0"/>
              <a:t>Need to wait for LHC results</a:t>
            </a:r>
          </a:p>
          <a:p>
            <a:pPr lvl="1"/>
            <a:r>
              <a:rPr lang="en-US" sz="1800" dirty="0" smtClean="0"/>
              <a:t>What if we need more?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“Compact” (ha </a:t>
            </a:r>
            <a:r>
              <a:rPr lang="en-US" dirty="0" err="1" smtClean="0"/>
              <a:t>ha</a:t>
            </a:r>
            <a:r>
              <a:rPr lang="en-US" dirty="0" smtClean="0"/>
              <a:t>) Linear Collider (CLIC)?</a:t>
            </a:r>
            <a:endParaRPr lang="en-US" dirty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990600"/>
          </a:xfrm>
        </p:spPr>
        <p:txBody>
          <a:bodyPr/>
          <a:lstStyle/>
          <a:p>
            <a:r>
              <a:rPr lang="en-US" smtClean="0"/>
              <a:t>Use low energy, high current electron beams to drive high energy accelerating structures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Up to 1.5 x 1.5 TeV, but VERY, VERY hard</a:t>
            </a:r>
          </a:p>
        </p:txBody>
      </p:sp>
      <p:pic>
        <p:nvPicPr>
          <p:cNvPr id="57351" name="Picture 2" descr="http://clic-stability.web.cern.ch/clic-stability/CLIClay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600200"/>
            <a:ext cx="5753100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Muon</a:t>
            </a:r>
            <a:r>
              <a:rPr lang="en-US" dirty="0" smtClean="0"/>
              <a:t> colliders?</a:t>
            </a:r>
            <a:endParaRPr lang="en-US" dirty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3935412" cy="5676900"/>
          </a:xfrm>
        </p:spPr>
        <p:txBody>
          <a:bodyPr/>
          <a:lstStyle/>
          <a:p>
            <a:r>
              <a:rPr lang="en-US" smtClean="0"/>
              <a:t>Muons are pointlike, like electrons, but because they’re heavier, synchrotron radiation is much less of a problem.</a:t>
            </a:r>
          </a:p>
          <a:p>
            <a:r>
              <a:rPr lang="en-US" smtClean="0"/>
              <a:t>Unfortunately, muons are unstable, so you have to produce them, cool them, and collide them, before they decay.</a:t>
            </a:r>
          </a:p>
        </p:txBody>
      </p:sp>
      <p:pic>
        <p:nvPicPr>
          <p:cNvPr id="58375" name="Picture 2" descr="http://puhep1.princeton.edu/~mcdonald/mumu/science_mum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038" y="457200"/>
            <a:ext cx="2913062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Wakefield accelerators?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028700"/>
          </a:xfrm>
        </p:spPr>
        <p:txBody>
          <a:bodyPr/>
          <a:lstStyle/>
          <a:p>
            <a:r>
              <a:rPr lang="en-US" smtClean="0"/>
              <a:t>Many advances have been made in exploiting the huge fields that are produced in plasma oscillations.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Potential for accelerating gradients many orders of magnitude beyond RF cavities.</a:t>
            </a:r>
          </a:p>
          <a:p>
            <a:r>
              <a:rPr lang="en-US" smtClean="0"/>
              <a:t>Still a long way to go for a practical accelerator.</a:t>
            </a:r>
          </a:p>
        </p:txBody>
      </p:sp>
      <p:pic>
        <p:nvPicPr>
          <p:cNvPr id="59399" name="Picture 2" descr="http://facet.slac.stanford.edu/images/PWA-1-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90700"/>
            <a:ext cx="82677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quest for the highest energy has driven accelerator science since the very beginning.</a:t>
            </a:r>
          </a:p>
          <a:p>
            <a:r>
              <a:rPr lang="en-US" dirty="0" smtClean="0"/>
              <a:t>After an unprecedented quarter century reign, the Tevatron has been </a:t>
            </a:r>
            <a:r>
              <a:rPr lang="en-US" dirty="0" err="1" smtClean="0"/>
              <a:t>superceded</a:t>
            </a:r>
            <a:r>
              <a:rPr lang="en-US" dirty="0" smtClean="0"/>
              <a:t> by LHC as the world’s energy frontier machine.</a:t>
            </a:r>
          </a:p>
          <a:p>
            <a:r>
              <a:rPr lang="en-US" dirty="0" smtClean="0"/>
              <a:t>The startup of the LHC has been remarkably smooth </a:t>
            </a:r>
          </a:p>
          <a:p>
            <a:pPr lvl="1"/>
            <a:r>
              <a:rPr lang="en-US" dirty="0" smtClean="0"/>
              <a:t>for the most part!</a:t>
            </a:r>
          </a:p>
          <a:p>
            <a:r>
              <a:rPr lang="en-US" dirty="0" smtClean="0"/>
              <a:t>It will likely be the worlds premiere discovery machine for some time to come.</a:t>
            </a:r>
          </a:p>
          <a:p>
            <a:r>
              <a:rPr lang="en-US" dirty="0" smtClean="0"/>
              <a:t>Nevertheless, given the complexity of the next steps</a:t>
            </a:r>
          </a:p>
          <a:p>
            <a:pPr lvl="1"/>
            <a:r>
              <a:rPr lang="en-US" dirty="0" smtClean="0"/>
              <a:t>Luminosity</a:t>
            </a:r>
          </a:p>
          <a:p>
            <a:pPr lvl="1"/>
            <a:r>
              <a:rPr lang="en-US" dirty="0" smtClean="0"/>
              <a:t>Energy</a:t>
            </a:r>
          </a:p>
          <a:p>
            <a:pPr lvl="1">
              <a:buNone/>
            </a:pPr>
            <a:r>
              <a:rPr lang="en-US" dirty="0" smtClean="0">
                <a:solidFill>
                  <a:schemeClr val="tx1"/>
                </a:solidFill>
              </a:rPr>
              <a:t>there’s no time to rest</a:t>
            </a:r>
          </a:p>
          <a:p>
            <a:r>
              <a:rPr lang="en-US" dirty="0" smtClean="0"/>
              <a:t>The future starts now!!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Acknowlegments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Since this is a summary talk, it would be impossible to list all of the people who have contributed to it.</a:t>
            </a:r>
          </a:p>
          <a:p>
            <a:pPr lvl="1"/>
            <a:r>
              <a:rPr lang="en-US" dirty="0" smtClean="0"/>
              <a:t>Let’s just say at least everyone at CERN and Fermilab, past and present…</a:t>
            </a:r>
          </a:p>
          <a:p>
            <a:pPr lvl="1"/>
            <a:r>
              <a:rPr lang="en-US" dirty="0" smtClean="0"/>
              <a:t>…and some other people, too.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7C5ED-258C-47A8-A226-2F0A9FBD12D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531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(side) Road to Higher Energy</a:t>
            </a:r>
            <a:endParaRPr lang="en-US" dirty="0"/>
          </a:p>
        </p:txBody>
      </p:sp>
      <p:sp>
        <p:nvSpPr>
          <p:cNvPr id="30723" name="Content Placeholder 3"/>
          <p:cNvSpPr>
            <a:spLocks noGrp="1"/>
          </p:cNvSpPr>
          <p:nvPr>
            <p:ph idx="1"/>
          </p:nvPr>
        </p:nvSpPr>
        <p:spPr>
          <a:xfrm>
            <a:off x="647700" y="800101"/>
            <a:ext cx="8251825" cy="4933200"/>
          </a:xfrm>
        </p:spPr>
        <p:txBody>
          <a:bodyPr/>
          <a:lstStyle/>
          <a:p>
            <a:r>
              <a:rPr lang="en-US" sz="2000" dirty="0" smtClean="0"/>
              <a:t>1980’s  - US begins planning in earnest for a 20 TeV+20 TeV “Superconducting Super Collider” or (SSC).</a:t>
            </a:r>
          </a:p>
          <a:p>
            <a:pPr lvl="1"/>
            <a:r>
              <a:rPr lang="en-US" sz="1800" dirty="0" smtClean="0"/>
              <a:t>87 km in circumference!</a:t>
            </a:r>
          </a:p>
          <a:p>
            <a:pPr lvl="1"/>
            <a:r>
              <a:rPr lang="en-US" sz="1800" dirty="0" smtClean="0"/>
              <a:t>Considered superior to the </a:t>
            </a:r>
            <a:br>
              <a:rPr lang="en-US" sz="1800" dirty="0" smtClean="0"/>
            </a:br>
            <a:r>
              <a:rPr lang="en-US" sz="1800" dirty="0" smtClean="0"/>
              <a:t>“Large </a:t>
            </a:r>
            <a:r>
              <a:rPr lang="en-US" sz="1800" dirty="0" err="1" smtClean="0"/>
              <a:t>Hadron</a:t>
            </a:r>
            <a:r>
              <a:rPr lang="en-US" sz="1800" dirty="0" smtClean="0"/>
              <a:t> Collider” (LHC) </a:t>
            </a:r>
            <a:br>
              <a:rPr lang="en-US" sz="1800" dirty="0" smtClean="0"/>
            </a:br>
            <a:r>
              <a:rPr lang="en-US" sz="1800" dirty="0" smtClean="0"/>
              <a:t>then being proposed by CERN.</a:t>
            </a:r>
          </a:p>
          <a:p>
            <a:r>
              <a:rPr lang="en-US" sz="2000" dirty="0" smtClean="0"/>
              <a:t>1987 – site chosen near </a:t>
            </a:r>
            <a:br>
              <a:rPr lang="en-US" sz="2000" dirty="0" smtClean="0"/>
            </a:br>
            <a:r>
              <a:rPr lang="en-US" sz="2000" dirty="0" smtClean="0"/>
              <a:t>Dallas, TX</a:t>
            </a:r>
          </a:p>
          <a:p>
            <a:r>
              <a:rPr lang="en-US" sz="2000" dirty="0" smtClean="0"/>
              <a:t>1989 – construction begins</a:t>
            </a:r>
          </a:p>
          <a:p>
            <a:r>
              <a:rPr lang="en-US" sz="2000" dirty="0" smtClean="0"/>
              <a:t>1993 – amidst cost overruns </a:t>
            </a:r>
            <a:br>
              <a:rPr lang="en-US" sz="2000" dirty="0" smtClean="0"/>
            </a:br>
            <a:r>
              <a:rPr lang="en-US" sz="2000" dirty="0" smtClean="0"/>
              <a:t>and the end of the Cold War, </a:t>
            </a:r>
            <a:br>
              <a:rPr lang="en-US" sz="2000" dirty="0" smtClean="0"/>
            </a:br>
            <a:r>
              <a:rPr lang="en-US" sz="2000" dirty="0" smtClean="0"/>
              <a:t>the SSC is canceled after </a:t>
            </a:r>
            <a:br>
              <a:rPr lang="en-US" sz="2000" dirty="0" smtClean="0"/>
            </a:br>
            <a:r>
              <a:rPr lang="en-US" sz="2000" dirty="0" smtClean="0"/>
              <a:t>17 shafts and 22.5 km of </a:t>
            </a:r>
            <a:br>
              <a:rPr lang="en-US" sz="2000" dirty="0" smtClean="0"/>
            </a:br>
            <a:r>
              <a:rPr lang="en-US" sz="2000" dirty="0" smtClean="0"/>
              <a:t>tunnel had been dug.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3613" y="1690688"/>
            <a:ext cx="3543300" cy="35433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54690" y="3774645"/>
            <a:ext cx="3725285" cy="157460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to Tevatron Luminosity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2665" y="663840"/>
            <a:ext cx="8355012" cy="5676900"/>
          </a:xfrm>
        </p:spPr>
        <p:txBody>
          <a:bodyPr/>
          <a:lstStyle/>
          <a:p>
            <a:r>
              <a:rPr lang="en-US" dirty="0" smtClean="0"/>
              <a:t>Tevatron luminosity has always been primarily limited by availability of antiprotons</a:t>
            </a:r>
          </a:p>
          <a:p>
            <a:pPr lvl="1"/>
            <a:r>
              <a:rPr lang="en-US" dirty="0" smtClean="0"/>
              <a:t>In “stack and store” cycle, 120 </a:t>
            </a:r>
            <a:r>
              <a:rPr lang="en-US" dirty="0" err="1" smtClean="0"/>
              <a:t>GeV</a:t>
            </a:r>
            <a:r>
              <a:rPr lang="en-US" dirty="0" smtClean="0"/>
              <a:t> protons are used to produce antiprotons, which are collected in the Accumulator/Debuncher system.</a:t>
            </a:r>
          </a:p>
          <a:p>
            <a:pPr lvl="1"/>
            <a:r>
              <a:rPr lang="en-US" dirty="0" smtClean="0"/>
              <a:t>After about a day, there are enough antiprotons to inject into the Tevatron, to be accelerated and put into collisions with protons in the other direction.</a:t>
            </a:r>
          </a:p>
          <a:p>
            <a:pPr lvl="1"/>
            <a:r>
              <a:rPr lang="en-US" dirty="0" smtClean="0"/>
              <a:t>These collisions continue while more antiprotons are produced.</a:t>
            </a:r>
          </a:p>
          <a:p>
            <a:r>
              <a:rPr lang="en-US" dirty="0" smtClean="0"/>
              <a:t>Initially, the production and antiprotons and intermediate acceleration were done with the original Main Ring, which still shared the tunnel with the Tevatron.</a:t>
            </a:r>
          </a:p>
          <a:p>
            <a:r>
              <a:rPr lang="en-US" dirty="0" smtClean="0"/>
              <a:t>The biggest single upgrade has been the advent of the Main Injector, a separate accelerator to take over these tasks</a:t>
            </a:r>
            <a:r>
              <a:rPr lang="en-US" dirty="0" smtClean="0">
                <a:sym typeface="Symbol"/>
              </a:rPr>
              <a:t>”Run II”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009900"/>
            <a:ext cx="3733800" cy="33813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" y="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Electrons (leptons) vs. Protons (hadrons)</a:t>
            </a:r>
            <a:endParaRPr lang="en-US" dirty="0"/>
          </a:p>
        </p:txBody>
      </p:sp>
      <p:sp>
        <p:nvSpPr>
          <p:cNvPr id="22532" name="Content Placeholder 23"/>
          <p:cNvSpPr>
            <a:spLocks noGrp="1"/>
          </p:cNvSpPr>
          <p:nvPr>
            <p:ph sz="half" idx="1"/>
          </p:nvPr>
        </p:nvSpPr>
        <p:spPr>
          <a:xfrm>
            <a:off x="4114800" y="571500"/>
            <a:ext cx="5029200" cy="3448050"/>
          </a:xfrm>
        </p:spPr>
        <p:txBody>
          <a:bodyPr/>
          <a:lstStyle/>
          <a:p>
            <a:r>
              <a:rPr lang="en-US" sz="2000" smtClean="0"/>
              <a:t>Electrons are point-like</a:t>
            </a:r>
          </a:p>
          <a:p>
            <a:pPr lvl="1"/>
            <a:r>
              <a:rPr lang="en-US" sz="2000" smtClean="0"/>
              <a:t>Well-defined initial state</a:t>
            </a:r>
          </a:p>
          <a:p>
            <a:pPr lvl="1"/>
            <a:r>
              <a:rPr lang="en-US" sz="2000" smtClean="0"/>
              <a:t>Full energy available to interaction</a:t>
            </a:r>
          </a:p>
          <a:p>
            <a:pPr lvl="1"/>
            <a:r>
              <a:rPr lang="en-US" sz="2000" smtClean="0"/>
              <a:t>Can calculate from first principles</a:t>
            </a:r>
          </a:p>
          <a:p>
            <a:pPr lvl="1"/>
            <a:r>
              <a:rPr lang="en-US" sz="2000" smtClean="0"/>
              <a:t>Can use energy/momentum conservation to find “invisible” particles.</a:t>
            </a:r>
          </a:p>
        </p:txBody>
      </p:sp>
      <p:sp>
        <p:nvSpPr>
          <p:cNvPr id="22533" name="Content Placeholder 24"/>
          <p:cNvSpPr>
            <a:spLocks noGrp="1"/>
          </p:cNvSpPr>
          <p:nvPr>
            <p:ph sz="half" idx="2"/>
          </p:nvPr>
        </p:nvSpPr>
        <p:spPr>
          <a:xfrm>
            <a:off x="342900" y="3124200"/>
            <a:ext cx="5448300" cy="2971800"/>
          </a:xfrm>
        </p:spPr>
        <p:txBody>
          <a:bodyPr/>
          <a:lstStyle/>
          <a:p>
            <a:r>
              <a:rPr lang="en-US" sz="2000" dirty="0" smtClean="0"/>
              <a:t>Protons are made of quarks and gluons</a:t>
            </a:r>
          </a:p>
          <a:p>
            <a:pPr lvl="1"/>
            <a:r>
              <a:rPr lang="en-US" sz="2000" dirty="0" smtClean="0"/>
              <a:t>Interaction take place between these </a:t>
            </a:r>
            <a:r>
              <a:rPr lang="en-US" sz="2000" dirty="0" err="1" smtClean="0"/>
              <a:t>consituents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At high energies, virtual “sea” particles dominate</a:t>
            </a:r>
          </a:p>
          <a:p>
            <a:pPr lvl="1"/>
            <a:r>
              <a:rPr lang="en-US" sz="2000" dirty="0" smtClean="0"/>
              <a:t>Only a small fraction of energy available, not well-defined.</a:t>
            </a:r>
          </a:p>
          <a:p>
            <a:pPr lvl="1"/>
            <a:r>
              <a:rPr lang="en-US" sz="2000" dirty="0" smtClean="0"/>
              <a:t>Rest of particle fragments -&gt; big mess!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47700" y="685800"/>
            <a:ext cx="3200400" cy="1676400"/>
            <a:chOff x="1143000" y="800100"/>
            <a:chExt cx="3200400" cy="16764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5" name="TextBox 26"/>
          <p:cNvSpPr txBox="1">
            <a:spLocks noChangeArrowheads="1"/>
          </p:cNvSpPr>
          <p:nvPr/>
        </p:nvSpPr>
        <p:spPr bwMode="auto">
          <a:xfrm>
            <a:off x="1466850" y="6096000"/>
            <a:ext cx="6210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So why don’t we stick to electrons??</a:t>
            </a:r>
          </a:p>
        </p:txBody>
      </p:sp>
      <p:sp>
        <p:nvSpPr>
          <p:cNvPr id="22536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11/4/2011</a:t>
            </a:r>
          </a:p>
        </p:txBody>
      </p:sp>
      <p:sp>
        <p:nvSpPr>
          <p:cNvPr id="22537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165691-515A-4060-80FB-E42CCC3485C1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2538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Energy Frontier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22533" grpId="0" build="p"/>
      <p:bldP spid="2253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601" t="2092" r="1601" b="2092"/>
          <a:stretch>
            <a:fillRect/>
          </a:stretch>
        </p:blipFill>
        <p:spPr bwMode="auto">
          <a:xfrm>
            <a:off x="487363" y="2435225"/>
            <a:ext cx="420052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3037392" y="217352"/>
            <a:ext cx="610660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Run II: Main Injector/Recycler</a:t>
            </a:r>
            <a:endParaRPr lang="en-US" dirty="0"/>
          </a:p>
        </p:txBody>
      </p:sp>
      <p:sp>
        <p:nvSpPr>
          <p:cNvPr id="437252" name="Text Box 4"/>
          <p:cNvSpPr txBox="1">
            <a:spLocks noChangeArrowheads="1"/>
          </p:cNvSpPr>
          <p:nvPr/>
        </p:nvSpPr>
        <p:spPr bwMode="auto">
          <a:xfrm>
            <a:off x="4725620" y="1086295"/>
            <a:ext cx="4191000" cy="54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 algn="l"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The Main Injector </a:t>
            </a:r>
          </a:p>
          <a:p>
            <a:pPr marL="635000" lvl="1" indent="-177800" algn="l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Replaced the Main Ring as the source of 120 </a:t>
            </a:r>
            <a:r>
              <a:rPr lang="en-US" dirty="0" err="1" smtClean="0">
                <a:latin typeface="+mn-lt"/>
              </a:rPr>
              <a:t>GeV</a:t>
            </a:r>
            <a:r>
              <a:rPr lang="en-US" dirty="0" smtClean="0">
                <a:latin typeface="+mn-lt"/>
              </a:rPr>
              <a:t> Protons for production of antiprotons</a:t>
            </a:r>
          </a:p>
          <a:p>
            <a:pPr marL="635000" lvl="1" indent="-177800" algn="l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Accelerates protons and antiprotons to 150 </a:t>
            </a:r>
            <a:r>
              <a:rPr lang="en-US" dirty="0" err="1" smtClean="0">
                <a:latin typeface="+mn-lt"/>
              </a:rPr>
              <a:t>GeV</a:t>
            </a:r>
            <a:r>
              <a:rPr lang="en-US" dirty="0" smtClean="0">
                <a:latin typeface="+mn-lt"/>
              </a:rPr>
              <a:t> for injection into the Tevatron</a:t>
            </a:r>
          </a:p>
          <a:p>
            <a:pPr marL="635000" lvl="1" indent="-177800" algn="l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Also serves 120 </a:t>
            </a:r>
            <a:r>
              <a:rPr lang="en-US" dirty="0" err="1" smtClean="0">
                <a:latin typeface="+mn-lt"/>
              </a:rPr>
              <a:t>GeV</a:t>
            </a:r>
            <a:r>
              <a:rPr lang="en-US" dirty="0" smtClean="0">
                <a:latin typeface="+mn-lt"/>
              </a:rPr>
              <a:t> neutrino and fixed target programs</a:t>
            </a:r>
            <a:endParaRPr lang="en-US" dirty="0">
              <a:latin typeface="+mn-lt"/>
            </a:endParaRPr>
          </a:p>
          <a:p>
            <a:pPr marL="114300" indent="-114300" algn="l">
              <a:spcBef>
                <a:spcPct val="50000"/>
              </a:spcBef>
              <a:buFontTx/>
              <a:buChar char="•"/>
              <a:defRPr/>
            </a:pPr>
            <a:r>
              <a:rPr lang="en-US" sz="2000" dirty="0" smtClean="0">
                <a:latin typeface="+mn-lt"/>
              </a:rPr>
              <a:t>The Recycler</a:t>
            </a:r>
          </a:p>
          <a:p>
            <a:pPr marL="571500" lvl="1" indent="-114300" algn="l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8 </a:t>
            </a:r>
            <a:r>
              <a:rPr lang="en-US" dirty="0" err="1" smtClean="0">
                <a:latin typeface="+mn-lt"/>
              </a:rPr>
              <a:t>GeV</a:t>
            </a:r>
            <a:r>
              <a:rPr lang="en-US" dirty="0" smtClean="0">
                <a:latin typeface="+mn-lt"/>
              </a:rPr>
              <a:t> storage ring made of permanent magnets</a:t>
            </a:r>
          </a:p>
          <a:p>
            <a:pPr marL="571500" lvl="1" indent="-114300" algn="l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latin typeface="+mn-lt"/>
              </a:rPr>
              <a:t>Used to store large numbers of antiprotons from the Accumulator prior to injection into the Tevatron</a:t>
            </a:r>
            <a:endParaRPr lang="en-US" dirty="0">
              <a:latin typeface="+mn-lt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5315" y="1124700"/>
            <a:ext cx="1574605" cy="345645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2233613" y="922338"/>
            <a:ext cx="3221702" cy="3719512"/>
          </a:xfrm>
          <a:custGeom>
            <a:avLst/>
            <a:gdLst>
              <a:gd name="T0" fmla="*/ 3205023 w 10212"/>
              <a:gd name="T1" fmla="*/ 332217 h 9954"/>
              <a:gd name="T2" fmla="*/ 2563516 w 10212"/>
              <a:gd name="T3" fmla="*/ 147237 h 9954"/>
              <a:gd name="T4" fmla="*/ 1556062 w 10212"/>
              <a:gd name="T5" fmla="*/ 1214890 h 9954"/>
              <a:gd name="T6" fmla="*/ 0 w 10212"/>
              <a:gd name="T7" fmla="*/ 3719785 h 9954"/>
              <a:gd name="T8" fmla="*/ 0 60000 65536"/>
              <a:gd name="T9" fmla="*/ 0 60000 65536"/>
              <a:gd name="T10" fmla="*/ 0 60000 65536"/>
              <a:gd name="T11" fmla="*/ 0 60000 65536"/>
              <a:gd name="T12" fmla="*/ 0 w 10212"/>
              <a:gd name="T13" fmla="*/ 0 h 9954"/>
              <a:gd name="T14" fmla="*/ 10212 w 10212"/>
              <a:gd name="T15" fmla="*/ 9954 h 99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12" h="9954">
                <a:moveTo>
                  <a:pt x="10212" y="889"/>
                </a:moveTo>
                <a:cubicBezTo>
                  <a:pt x="9712" y="561"/>
                  <a:pt x="9044" y="0"/>
                  <a:pt x="8168" y="394"/>
                </a:cubicBezTo>
                <a:cubicBezTo>
                  <a:pt x="7292" y="788"/>
                  <a:pt x="6318" y="1657"/>
                  <a:pt x="4958" y="3251"/>
                </a:cubicBezTo>
                <a:cubicBezTo>
                  <a:pt x="3598" y="4846"/>
                  <a:pt x="1034" y="8560"/>
                  <a:pt x="0" y="9954"/>
                </a:cubicBezTo>
              </a:path>
            </a:pathLst>
          </a:cu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5416910" y="4158695"/>
            <a:ext cx="1190555" cy="345645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2316164" y="2430471"/>
            <a:ext cx="3139196" cy="1805034"/>
          </a:xfrm>
          <a:custGeom>
            <a:avLst/>
            <a:gdLst>
              <a:gd name="T0" fmla="*/ 2147483647 w 2281"/>
              <a:gd name="T1" fmla="*/ 2147483647 h 548"/>
              <a:gd name="T2" fmla="*/ 2147483647 w 2281"/>
              <a:gd name="T3" fmla="*/ 2147483647 h 548"/>
              <a:gd name="T4" fmla="*/ 0 w 2281"/>
              <a:gd name="T5" fmla="*/ 2147483647 h 548"/>
              <a:gd name="T6" fmla="*/ 0 60000 65536"/>
              <a:gd name="T7" fmla="*/ 0 60000 65536"/>
              <a:gd name="T8" fmla="*/ 0 60000 65536"/>
              <a:gd name="T9" fmla="*/ 0 w 2281"/>
              <a:gd name="T10" fmla="*/ 0 h 548"/>
              <a:gd name="T11" fmla="*/ 2281 w 2281"/>
              <a:gd name="T12" fmla="*/ 548 h 548"/>
              <a:gd name="connsiteX0" fmla="*/ 8812 w 8812"/>
              <a:gd name="connsiteY0" fmla="*/ 21073 h 21073"/>
              <a:gd name="connsiteX1" fmla="*/ 6861 w 8812"/>
              <a:gd name="connsiteY1" fmla="*/ 1715 h 21073"/>
              <a:gd name="connsiteX2" fmla="*/ 0 w 8812"/>
              <a:gd name="connsiteY2" fmla="*/ 10784 h 21073"/>
              <a:gd name="connsiteX0" fmla="*/ 10000 w 10000"/>
              <a:gd name="connsiteY0" fmla="*/ 10000 h 10000"/>
              <a:gd name="connsiteX1" fmla="*/ 7786 w 10000"/>
              <a:gd name="connsiteY1" fmla="*/ 814 h 10000"/>
              <a:gd name="connsiteX2" fmla="*/ 0 w 10000"/>
              <a:gd name="connsiteY2" fmla="*/ 5117 h 10000"/>
              <a:gd name="connsiteX0" fmla="*/ 10000 w 10000"/>
              <a:gd name="connsiteY0" fmla="*/ 7694 h 7694"/>
              <a:gd name="connsiteX1" fmla="*/ 7492 w 10000"/>
              <a:gd name="connsiteY1" fmla="*/ 814 h 7694"/>
              <a:gd name="connsiteX2" fmla="*/ 0 w 10000"/>
              <a:gd name="connsiteY2" fmla="*/ 2811 h 7694"/>
              <a:gd name="connsiteX0" fmla="*/ 10000 w 10000"/>
              <a:gd name="connsiteY0" fmla="*/ 9022 h 9022"/>
              <a:gd name="connsiteX1" fmla="*/ 6284 w 10000"/>
              <a:gd name="connsiteY1" fmla="*/ 1058 h 9022"/>
              <a:gd name="connsiteX2" fmla="*/ 0 w 10000"/>
              <a:gd name="connsiteY2" fmla="*/ 2675 h 9022"/>
              <a:gd name="connsiteX0" fmla="*/ 10124 w 10124"/>
              <a:gd name="connsiteY0" fmla="*/ 9999 h 9999"/>
              <a:gd name="connsiteX1" fmla="*/ 6284 w 10124"/>
              <a:gd name="connsiteY1" fmla="*/ 1172 h 9999"/>
              <a:gd name="connsiteX2" fmla="*/ 0 w 10124"/>
              <a:gd name="connsiteY2" fmla="*/ 2964 h 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4" h="9999">
                <a:moveTo>
                  <a:pt x="10124" y="9999"/>
                </a:moveTo>
                <a:cubicBezTo>
                  <a:pt x="10016" y="7421"/>
                  <a:pt x="7971" y="2344"/>
                  <a:pt x="6284" y="1172"/>
                </a:cubicBezTo>
                <a:cubicBezTo>
                  <a:pt x="4597" y="0"/>
                  <a:pt x="1622" y="1668"/>
                  <a:pt x="0" y="2964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3" cstate="print"/>
          <a:srcRect t="4968"/>
          <a:stretch>
            <a:fillRect/>
          </a:stretch>
        </p:blipFill>
        <p:spPr bwMode="auto">
          <a:xfrm>
            <a:off x="404813" y="203200"/>
            <a:ext cx="23749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Freeform 10"/>
          <p:cNvSpPr>
            <a:spLocks/>
          </p:cNvSpPr>
          <p:nvPr/>
        </p:nvSpPr>
        <p:spPr bwMode="auto">
          <a:xfrm>
            <a:off x="819150" y="303213"/>
            <a:ext cx="2200275" cy="182562"/>
          </a:xfrm>
          <a:custGeom>
            <a:avLst/>
            <a:gdLst>
              <a:gd name="T0" fmla="*/ 2147483647 w 1567"/>
              <a:gd name="T1" fmla="*/ 2147483647 h 158"/>
              <a:gd name="T2" fmla="*/ 2147483647 w 1567"/>
              <a:gd name="T3" fmla="*/ 2147483647 h 158"/>
              <a:gd name="T4" fmla="*/ 2147483647 w 1567"/>
              <a:gd name="T5" fmla="*/ 0 h 158"/>
              <a:gd name="T6" fmla="*/ 2147483647 w 1567"/>
              <a:gd name="T7" fmla="*/ 2147483647 h 158"/>
              <a:gd name="T8" fmla="*/ 2147483647 w 1567"/>
              <a:gd name="T9" fmla="*/ 2147483647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7"/>
              <a:gd name="T16" fmla="*/ 0 h 158"/>
              <a:gd name="T17" fmla="*/ 1567 w 1567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7" h="158">
                <a:moveTo>
                  <a:pt x="1567" y="112"/>
                </a:moveTo>
                <a:cubicBezTo>
                  <a:pt x="1320" y="83"/>
                  <a:pt x="1074" y="55"/>
                  <a:pt x="874" y="36"/>
                </a:cubicBezTo>
                <a:cubicBezTo>
                  <a:pt x="674" y="17"/>
                  <a:pt x="505" y="0"/>
                  <a:pt x="369" y="0"/>
                </a:cubicBezTo>
                <a:cubicBezTo>
                  <a:pt x="233" y="0"/>
                  <a:pt x="116" y="10"/>
                  <a:pt x="58" y="36"/>
                </a:cubicBezTo>
                <a:cubicBezTo>
                  <a:pt x="0" y="62"/>
                  <a:pt x="11" y="110"/>
                  <a:pt x="22" y="158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2665" y="279790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Operation of Debuncher/Accumulator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942975"/>
            <a:ext cx="3652838" cy="5257800"/>
          </a:xfrm>
        </p:spPr>
        <p:txBody>
          <a:bodyPr/>
          <a:lstStyle/>
          <a:p>
            <a:pPr eaLnBrk="1" hangingPunct="1"/>
            <a:r>
              <a:rPr lang="en-US" dirty="0" smtClean="0"/>
              <a:t>Protons are accelerated to 120 </a:t>
            </a:r>
            <a:r>
              <a:rPr lang="en-US" dirty="0" err="1" smtClean="0"/>
              <a:t>GeV</a:t>
            </a:r>
            <a:r>
              <a:rPr lang="en-US" dirty="0" smtClean="0"/>
              <a:t> in Main Injector and extracted to </a:t>
            </a:r>
            <a:r>
              <a:rPr lang="en-US" dirty="0" err="1" smtClean="0"/>
              <a:t>pBar</a:t>
            </a:r>
            <a:r>
              <a:rPr lang="en-US" dirty="0" smtClean="0"/>
              <a:t> target</a:t>
            </a:r>
          </a:p>
          <a:p>
            <a:pPr eaLnBrk="1" hangingPunct="1"/>
            <a:r>
              <a:rPr lang="en-US" dirty="0" err="1" smtClean="0"/>
              <a:t>pBars</a:t>
            </a:r>
            <a:r>
              <a:rPr lang="en-US" dirty="0" smtClean="0"/>
              <a:t> are collected and phase rotated in the “Debuncher”</a:t>
            </a:r>
          </a:p>
          <a:p>
            <a:pPr eaLnBrk="1" hangingPunct="1"/>
            <a:r>
              <a:rPr lang="en-US" dirty="0" smtClean="0"/>
              <a:t>Transferred to the “Accumulator”, where they are cooled and stacked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1525" y="942975"/>
            <a:ext cx="381000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Pbar Tunn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4067175"/>
            <a:ext cx="28194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Freeform 6"/>
          <p:cNvSpPr>
            <a:spLocks/>
          </p:cNvSpPr>
          <p:nvPr/>
        </p:nvSpPr>
        <p:spPr bwMode="auto">
          <a:xfrm>
            <a:off x="3465513" y="2314575"/>
            <a:ext cx="1725612" cy="1525588"/>
          </a:xfrm>
          <a:custGeom>
            <a:avLst/>
            <a:gdLst>
              <a:gd name="T0" fmla="*/ 0 w 934"/>
              <a:gd name="T1" fmla="*/ 2147483647 h 961"/>
              <a:gd name="T2" fmla="*/ 2147483647 w 934"/>
              <a:gd name="T3" fmla="*/ 2147483647 h 961"/>
              <a:gd name="T4" fmla="*/ 2147483647 w 934"/>
              <a:gd name="T5" fmla="*/ 2147483647 h 961"/>
              <a:gd name="T6" fmla="*/ 2147483647 w 934"/>
              <a:gd name="T7" fmla="*/ 0 h 961"/>
              <a:gd name="T8" fmla="*/ 0 60000 65536"/>
              <a:gd name="T9" fmla="*/ 0 60000 65536"/>
              <a:gd name="T10" fmla="*/ 0 60000 65536"/>
              <a:gd name="T11" fmla="*/ 0 60000 65536"/>
              <a:gd name="T12" fmla="*/ 0 w 934"/>
              <a:gd name="T13" fmla="*/ 0 h 961"/>
              <a:gd name="T14" fmla="*/ 934 w 934"/>
              <a:gd name="T15" fmla="*/ 961 h 9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4" h="961">
                <a:moveTo>
                  <a:pt x="0" y="935"/>
                </a:moveTo>
                <a:cubicBezTo>
                  <a:pt x="48" y="921"/>
                  <a:pt x="216" y="961"/>
                  <a:pt x="299" y="848"/>
                </a:cubicBezTo>
                <a:cubicBezTo>
                  <a:pt x="382" y="735"/>
                  <a:pt x="391" y="397"/>
                  <a:pt x="497" y="256"/>
                </a:cubicBezTo>
                <a:cubicBezTo>
                  <a:pt x="603" y="115"/>
                  <a:pt x="843" y="53"/>
                  <a:pt x="934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946525" y="3786188"/>
            <a:ext cx="1901825" cy="1060450"/>
          </a:xfrm>
          <a:custGeom>
            <a:avLst/>
            <a:gdLst>
              <a:gd name="T0" fmla="*/ 0 w 1198"/>
              <a:gd name="T1" fmla="*/ 0 h 668"/>
              <a:gd name="T2" fmla="*/ 2147483647 w 1198"/>
              <a:gd name="T3" fmla="*/ 2147483647 h 668"/>
              <a:gd name="T4" fmla="*/ 2147483647 w 1198"/>
              <a:gd name="T5" fmla="*/ 2147483647 h 668"/>
              <a:gd name="T6" fmla="*/ 0 60000 65536"/>
              <a:gd name="T7" fmla="*/ 0 60000 65536"/>
              <a:gd name="T8" fmla="*/ 0 60000 65536"/>
              <a:gd name="T9" fmla="*/ 0 w 1198"/>
              <a:gd name="T10" fmla="*/ 0 h 668"/>
              <a:gd name="T11" fmla="*/ 1198 w 1198"/>
              <a:gd name="T12" fmla="*/ 668 h 6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98" h="668">
                <a:moveTo>
                  <a:pt x="0" y="0"/>
                </a:moveTo>
                <a:cubicBezTo>
                  <a:pt x="95" y="24"/>
                  <a:pt x="368" y="31"/>
                  <a:pt x="568" y="142"/>
                </a:cubicBezTo>
                <a:cubicBezTo>
                  <a:pt x="768" y="253"/>
                  <a:pt x="1067" y="559"/>
                  <a:pt x="1198" y="668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4" name="Oval 8"/>
          <p:cNvSpPr>
            <a:spLocks noChangeArrowheads="1"/>
          </p:cNvSpPr>
          <p:nvPr/>
        </p:nvSpPr>
        <p:spPr bwMode="auto">
          <a:xfrm>
            <a:off x="1354138" y="3495675"/>
            <a:ext cx="2073275" cy="5381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065" name="Oval 9"/>
          <p:cNvSpPr>
            <a:spLocks noChangeArrowheads="1"/>
          </p:cNvSpPr>
          <p:nvPr/>
        </p:nvSpPr>
        <p:spPr bwMode="auto">
          <a:xfrm>
            <a:off x="739775" y="4302125"/>
            <a:ext cx="2243138" cy="533400"/>
          </a:xfrm>
          <a:prstGeom prst="ellipse">
            <a:avLst/>
          </a:prstGeom>
          <a:noFill/>
          <a:ln w="25400">
            <a:solidFill>
              <a:srgbClr val="66CC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066" name="Freeform 10"/>
          <p:cNvSpPr>
            <a:spLocks/>
          </p:cNvSpPr>
          <p:nvPr/>
        </p:nvSpPr>
        <p:spPr bwMode="auto">
          <a:xfrm>
            <a:off x="3106738" y="2751138"/>
            <a:ext cx="3844925" cy="3148012"/>
          </a:xfrm>
          <a:custGeom>
            <a:avLst/>
            <a:gdLst>
              <a:gd name="T0" fmla="*/ 0 w 2422"/>
              <a:gd name="T1" fmla="*/ 2147483647 h 1951"/>
              <a:gd name="T2" fmla="*/ 2147483647 w 2422"/>
              <a:gd name="T3" fmla="*/ 2147483647 h 1951"/>
              <a:gd name="T4" fmla="*/ 2147483647 w 2422"/>
              <a:gd name="T5" fmla="*/ 2147483647 h 1951"/>
              <a:gd name="T6" fmla="*/ 2147483647 w 2422"/>
              <a:gd name="T7" fmla="*/ 2147483647 h 1951"/>
              <a:gd name="T8" fmla="*/ 2147483647 w 2422"/>
              <a:gd name="T9" fmla="*/ 0 h 19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22"/>
              <a:gd name="T16" fmla="*/ 0 h 1951"/>
              <a:gd name="T17" fmla="*/ 2422 w 2422"/>
              <a:gd name="T18" fmla="*/ 1951 h 19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22" h="1951">
                <a:moveTo>
                  <a:pt x="0" y="1101"/>
                </a:moveTo>
                <a:cubicBezTo>
                  <a:pt x="108" y="1126"/>
                  <a:pt x="422" y="1116"/>
                  <a:pt x="655" y="1251"/>
                </a:cubicBezTo>
                <a:cubicBezTo>
                  <a:pt x="888" y="1386"/>
                  <a:pt x="1116" y="1869"/>
                  <a:pt x="1398" y="1910"/>
                </a:cubicBezTo>
                <a:cubicBezTo>
                  <a:pt x="1680" y="1951"/>
                  <a:pt x="2273" y="1813"/>
                  <a:pt x="2347" y="1495"/>
                </a:cubicBezTo>
                <a:cubicBezTo>
                  <a:pt x="2422" y="1177"/>
                  <a:pt x="1949" y="312"/>
                  <a:pt x="1845" y="0"/>
                </a:cubicBezTo>
              </a:path>
            </a:pathLst>
          </a:custGeom>
          <a:noFill/>
          <a:ln w="25400">
            <a:solidFill>
              <a:srgbClr val="66CC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6486525" y="5210175"/>
            <a:ext cx="762000" cy="304800"/>
          </a:xfrm>
          <a:custGeom>
            <a:avLst/>
            <a:gdLst>
              <a:gd name="T0" fmla="*/ 0 w 480"/>
              <a:gd name="T1" fmla="*/ 2147483647 h 192"/>
              <a:gd name="T2" fmla="*/ 2147483647 w 480"/>
              <a:gd name="T3" fmla="*/ 0 h 192"/>
              <a:gd name="T4" fmla="*/ 0 60000 65536"/>
              <a:gd name="T5" fmla="*/ 0 60000 65536"/>
              <a:gd name="T6" fmla="*/ 0 w 480"/>
              <a:gd name="T7" fmla="*/ 0 h 192"/>
              <a:gd name="T8" fmla="*/ 480 w 480"/>
              <a:gd name="T9" fmla="*/ 192 h 1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0" h="192">
                <a:moveTo>
                  <a:pt x="0" y="192"/>
                </a:moveTo>
                <a:cubicBezTo>
                  <a:pt x="0" y="192"/>
                  <a:pt x="240" y="96"/>
                  <a:pt x="480" y="0"/>
                </a:cubicBezTo>
              </a:path>
            </a:pathLst>
          </a:custGeom>
          <a:noFill/>
          <a:ln w="25400">
            <a:solidFill>
              <a:srgbClr val="66CC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Problems out of the Gate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45980" y="5426060"/>
            <a:ext cx="6515100" cy="7080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For these reasons, the initial energy target was reduced to 5+5 </a:t>
            </a:r>
            <a:r>
              <a:rPr lang="en-US" sz="2000" dirty="0" err="1">
                <a:solidFill>
                  <a:schemeClr val="accent3">
                    <a:lumMod val="75000"/>
                  </a:schemeClr>
                </a:solidFill>
              </a:rPr>
              <a:t>TeV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well before the start of the 2008 run.</a:t>
            </a:r>
          </a:p>
        </p:txBody>
      </p:sp>
      <p:pic>
        <p:nvPicPr>
          <p:cNvPr id="1946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190" y="800100"/>
            <a:ext cx="4648810" cy="286069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9461" name="Content Placeholder 2"/>
          <p:cNvSpPr>
            <a:spLocks noGrp="1"/>
          </p:cNvSpPr>
          <p:nvPr>
            <p:ph idx="1"/>
          </p:nvPr>
        </p:nvSpPr>
        <p:spPr>
          <a:xfrm>
            <a:off x="385855" y="855865"/>
            <a:ext cx="8353425" cy="4229100"/>
          </a:xfrm>
        </p:spPr>
        <p:txBody>
          <a:bodyPr/>
          <a:lstStyle/>
          <a:p>
            <a:r>
              <a:rPr lang="en-US" sz="2000" dirty="0" smtClean="0"/>
              <a:t>Magnet de-training</a:t>
            </a:r>
          </a:p>
          <a:p>
            <a:pPr lvl="1"/>
            <a:r>
              <a:rPr lang="en-US" sz="1800" dirty="0" smtClean="0"/>
              <a:t>ALL magnets were “trained” to </a:t>
            </a:r>
            <a:br>
              <a:rPr lang="en-US" sz="1800" dirty="0" smtClean="0"/>
            </a:br>
            <a:r>
              <a:rPr lang="en-US" sz="1800" dirty="0" smtClean="0"/>
              <a:t>achieve 7+ </a:t>
            </a:r>
            <a:r>
              <a:rPr lang="en-US" sz="1800" dirty="0" err="1" smtClean="0"/>
              <a:t>TeV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After being installed in the </a:t>
            </a:r>
            <a:br>
              <a:rPr lang="en-US" sz="1800" dirty="0" smtClean="0"/>
            </a:br>
            <a:r>
              <a:rPr lang="en-US" sz="1800" dirty="0" smtClean="0"/>
              <a:t>tunnel, it was discovered that </a:t>
            </a:r>
            <a:br>
              <a:rPr lang="en-US" sz="1800" dirty="0" smtClean="0"/>
            </a:br>
            <a:r>
              <a:rPr lang="en-US" sz="1800" dirty="0" smtClean="0"/>
              <a:t>the magnets supplied by one of </a:t>
            </a:r>
            <a:br>
              <a:rPr lang="en-US" sz="1800" dirty="0" smtClean="0"/>
            </a:br>
            <a:r>
              <a:rPr lang="en-US" sz="1800" dirty="0" smtClean="0"/>
              <a:t>the three vendors  “forgot” their </a:t>
            </a:r>
            <a:br>
              <a:rPr lang="en-US" sz="1800" dirty="0" smtClean="0"/>
            </a:br>
            <a:r>
              <a:rPr lang="en-US" sz="1800" dirty="0" smtClean="0"/>
              <a:t>training.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000" dirty="0" smtClean="0"/>
              <a:t>Symmetric Quenches</a:t>
            </a:r>
          </a:p>
          <a:p>
            <a:pPr lvl="1"/>
            <a:r>
              <a:rPr lang="en-US" sz="1800" dirty="0" smtClean="0"/>
              <a:t>The original LHC quench protection system was insensitive to quenches</a:t>
            </a:r>
            <a:br>
              <a:rPr lang="en-US" sz="1800" dirty="0" smtClean="0"/>
            </a:br>
            <a:r>
              <a:rPr lang="en-US" sz="1800" dirty="0" smtClean="0"/>
              <a:t>that affected both apertures simultaneously.</a:t>
            </a:r>
          </a:p>
          <a:p>
            <a:pPr lvl="1"/>
            <a:r>
              <a:rPr lang="en-US" sz="1800" dirty="0" smtClean="0"/>
              <a:t>While this seldom happens in a primary quench, it turns out to be common when a quench propagates from one magnet to the next.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5486400" y="2362200"/>
            <a:ext cx="1562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>
                <a:solidFill>
                  <a:srgbClr val="FF0000"/>
                </a:solidFill>
              </a:rPr>
              <a:t>1</a:t>
            </a:r>
            <a:r>
              <a:rPr lang="en-US" sz="1600" baseline="30000">
                <a:solidFill>
                  <a:srgbClr val="FF0000"/>
                </a:solidFill>
              </a:rPr>
              <a:t>st</a:t>
            </a:r>
            <a:r>
              <a:rPr lang="en-US" sz="1600">
                <a:solidFill>
                  <a:srgbClr val="FF0000"/>
                </a:solidFill>
              </a:rPr>
              <a:t> quench </a:t>
            </a:r>
            <a:br>
              <a:rPr lang="en-US" sz="1600">
                <a:solidFill>
                  <a:srgbClr val="FF0000"/>
                </a:solidFill>
              </a:rPr>
            </a:br>
            <a:r>
              <a:rPr lang="en-US" sz="1600">
                <a:solidFill>
                  <a:srgbClr val="FF0000"/>
                </a:solidFill>
              </a:rPr>
              <a:t>in tunnel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4724400" y="914400"/>
            <a:ext cx="342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>
                <a:solidFill>
                  <a:srgbClr val="00863D"/>
                </a:solidFill>
              </a:rPr>
              <a:t>1</a:t>
            </a:r>
            <a:r>
              <a:rPr lang="en-US" sz="1600" baseline="30000">
                <a:solidFill>
                  <a:srgbClr val="00863D"/>
                </a:solidFill>
              </a:rPr>
              <a:t>st</a:t>
            </a:r>
            <a:r>
              <a:rPr lang="en-US" sz="1600">
                <a:solidFill>
                  <a:srgbClr val="00863D"/>
                </a:solidFill>
              </a:rPr>
              <a:t> Training quench above ground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972300" y="1866900"/>
            <a:ext cx="762000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6191250" y="1276350"/>
            <a:ext cx="304800" cy="190500"/>
          </a:xfrm>
          <a:prstGeom prst="straightConnector1">
            <a:avLst/>
          </a:prstGeom>
          <a:ln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6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11/4/2011</a:t>
            </a:r>
          </a:p>
        </p:txBody>
      </p:sp>
      <p:sp>
        <p:nvSpPr>
          <p:cNvPr id="19467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150EEB-70B3-4D28-9571-510B977B8561}" type="slidenum">
              <a:rPr lang="en-US" smtClean="0">
                <a:latin typeface="Arial" pitchFamily="34" charset="0"/>
              </a:rPr>
              <a:pPr/>
              <a:t>62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468" name="Footer Placeholder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Energy Frontier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Limits to LHC Luminosity*</a:t>
            </a:r>
            <a:endParaRPr 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422790" y="3121760"/>
          <a:ext cx="6940550" cy="1866900"/>
        </p:xfrm>
        <a:graphic>
          <a:graphicData uri="http://schemas.openxmlformats.org/presentationml/2006/ole">
            <p:oleObj spid="_x0000_s440322" name="Equation" r:id="rId3" imgW="1866600" imgH="507960" progId="Equation.3">
              <p:embed/>
            </p:oleObj>
          </a:graphicData>
        </a:graphic>
      </p:graphicFrame>
      <p:sp>
        <p:nvSpPr>
          <p:cNvPr id="8" name="Oval 7"/>
          <p:cNvSpPr/>
          <p:nvPr/>
        </p:nvSpPr>
        <p:spPr>
          <a:xfrm>
            <a:off x="3940565" y="3159860"/>
            <a:ext cx="1333500" cy="952500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Box 8"/>
          <p:cNvSpPr txBox="1">
            <a:spLocks noChangeArrowheads="1"/>
          </p:cNvSpPr>
          <p:nvPr/>
        </p:nvSpPr>
        <p:spPr bwMode="auto">
          <a:xfrm>
            <a:off x="1576410" y="1124700"/>
            <a:ext cx="41477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</a:rPr>
              <a:t>Total beam current. Limited by:</a:t>
            </a: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Uncontrolled beam loss</a:t>
            </a:r>
            <a:r>
              <a:rPr lang="en-US" sz="2000" dirty="0" smtClean="0">
                <a:solidFill>
                  <a:srgbClr val="0033CC"/>
                </a:solidFill>
              </a:rPr>
              <a:t>!</a:t>
            </a:r>
            <a:endParaRPr lang="en-US" sz="2000" dirty="0">
              <a:solidFill>
                <a:srgbClr val="0033CC"/>
              </a:solidFill>
            </a:endParaRP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E-cloud and other instabilities</a:t>
            </a:r>
          </a:p>
        </p:txBody>
      </p:sp>
      <p:sp>
        <p:nvSpPr>
          <p:cNvPr id="10" name="Oval 9"/>
          <p:cNvSpPr/>
          <p:nvPr/>
        </p:nvSpPr>
        <p:spPr>
          <a:xfrm>
            <a:off x="4131065" y="4112360"/>
            <a:ext cx="9525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64565" y="3007460"/>
            <a:ext cx="1447800" cy="2057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39270" y="5058480"/>
            <a:ext cx="2892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000" dirty="0" smtClean="0">
                <a:solidFill>
                  <a:srgbClr val="FF0000"/>
                </a:solidFill>
              </a:rPr>
              <a:t> at IP, </a:t>
            </a:r>
            <a:r>
              <a:rPr lang="en-US" sz="2000" dirty="0">
                <a:solidFill>
                  <a:srgbClr val="FF0000"/>
                </a:solidFill>
              </a:rPr>
              <a:t>limited by</a:t>
            </a: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magnet technology</a:t>
            </a: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chromatic effects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6690" y="1578710"/>
            <a:ext cx="30067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00863D"/>
                </a:solidFill>
                <a:latin typeface="+mn-lt"/>
              </a:rPr>
              <a:t>Brightness, limited by	</a:t>
            </a:r>
          </a:p>
          <a:p>
            <a:pPr marL="463550" indent="-238125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Injector chain</a:t>
            </a:r>
          </a:p>
          <a:p>
            <a:pPr marL="463550" indent="-238125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863D"/>
                </a:solidFill>
              </a:rPr>
              <a:t>Max. beam-beam</a:t>
            </a:r>
            <a:endParaRPr lang="en-US" sz="2000" dirty="0">
              <a:solidFill>
                <a:srgbClr val="00863D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3908815" y="2540735"/>
            <a:ext cx="857250" cy="1905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6185290" y="2721710"/>
            <a:ext cx="419100" cy="114300"/>
          </a:xfrm>
          <a:prstGeom prst="straightConnector1">
            <a:avLst/>
          </a:prstGeom>
          <a:ln w="25400"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496660" y="4789645"/>
            <a:ext cx="640380" cy="55960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5855" y="6194160"/>
            <a:ext cx="85725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3"/>
                </a:solidFill>
              </a:rPr>
              <a:t>*see, </a:t>
            </a:r>
            <a:r>
              <a:rPr lang="en-US" sz="1600" dirty="0" err="1">
                <a:solidFill>
                  <a:schemeClr val="accent3"/>
                </a:solidFill>
              </a:rPr>
              <a:t>eg</a:t>
            </a:r>
            <a:r>
              <a:rPr lang="en-US" sz="1600" dirty="0">
                <a:solidFill>
                  <a:schemeClr val="accent3"/>
                </a:solidFill>
              </a:rPr>
              <a:t>, F. Zimmermann, “CERN Upgrade Plans”, EPS-HEP 09, </a:t>
            </a:r>
            <a:r>
              <a:rPr lang="en-US" sz="1600" dirty="0" smtClean="0">
                <a:solidFill>
                  <a:schemeClr val="accent3"/>
                </a:solidFill>
              </a:rPr>
              <a:t>Krakow</a:t>
            </a: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37390" y="3369410"/>
            <a:ext cx="647700" cy="685800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0290" y="2397860"/>
            <a:ext cx="28924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If </a:t>
            </a:r>
            <a:r>
              <a:rPr lang="en-US" sz="2000" i="1" dirty="0" err="1">
                <a:solidFill>
                  <a:schemeClr val="accent2"/>
                </a:solidFill>
                <a:latin typeface="+mn-lt"/>
              </a:rPr>
              <a:t>n</a:t>
            </a:r>
            <a:r>
              <a:rPr lang="en-US" sz="2000" i="1" baseline="-25000" dirty="0" err="1">
                <a:solidFill>
                  <a:schemeClr val="accent2"/>
                </a:solidFill>
                <a:latin typeface="+mn-lt"/>
              </a:rPr>
              <a:t>b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&gt;156, must turn on crossing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angle…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442090" y="2969360"/>
            <a:ext cx="533400" cy="51435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24260" y="587030"/>
            <a:ext cx="522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Rearranging standard terms a bit…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51575" y="5464465"/>
            <a:ext cx="28924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…which reduces this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6200000" flipV="1">
            <a:off x="6843303" y="4740177"/>
            <a:ext cx="868230" cy="426725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29" grpId="0"/>
      <p:bldP spid="10" grpId="0" animBg="1"/>
      <p:bldP spid="11" grpId="0" animBg="1"/>
      <p:bldP spid="12" grpId="0"/>
      <p:bldP spid="13" grpId="0"/>
      <p:bldP spid="19" grpId="0" animBg="1"/>
      <p:bldP spid="25" grpId="0"/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Getting to 7 </a:t>
            </a:r>
            <a:r>
              <a:rPr lang="en-US" dirty="0" err="1" smtClean="0"/>
              <a:t>TeV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65539" name="Content Placeholder 9"/>
          <p:cNvSpPr>
            <a:spLocks noGrp="1"/>
          </p:cNvSpPr>
          <p:nvPr>
            <p:ph idx="1"/>
          </p:nvPr>
        </p:nvSpPr>
        <p:spPr>
          <a:xfrm>
            <a:off x="457200" y="5181600"/>
            <a:ext cx="8353425" cy="952500"/>
          </a:xfrm>
        </p:spPr>
        <p:txBody>
          <a:bodyPr/>
          <a:lstStyle/>
          <a:p>
            <a:r>
              <a:rPr lang="en-US" sz="2000" smtClean="0"/>
              <a:t>Note, at high field, max 2-3 quenches/day/sector</a:t>
            </a:r>
          </a:p>
          <a:p>
            <a:pPr lvl="1"/>
            <a:r>
              <a:rPr lang="en-US" sz="1600" smtClean="0"/>
              <a:t>Sectors can be done in parallel/day/sector (can be done in parallel)</a:t>
            </a:r>
          </a:p>
          <a:p>
            <a:r>
              <a:rPr lang="en-US" sz="2000" smtClean="0"/>
              <a:t>No decision yet, but it will be a while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685800"/>
            <a:ext cx="6134100" cy="445611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314700" y="6286500"/>
            <a:ext cx="58293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*my summary of data from A. 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Verveij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, talk at Chamonix, Jan. 2009</a:t>
            </a:r>
          </a:p>
        </p:txBody>
      </p:sp>
      <p:sp>
        <p:nvSpPr>
          <p:cNvPr id="65542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11/4/2011</a:t>
            </a:r>
          </a:p>
        </p:txBody>
      </p:sp>
      <p:sp>
        <p:nvSpPr>
          <p:cNvPr id="65543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A211BE-9BD4-4FCC-8B42-57913FCE375E}" type="slidenum">
              <a:rPr lang="en-US" smtClean="0">
                <a:latin typeface="Arial" pitchFamily="34" charset="0"/>
              </a:rPr>
              <a:pPr/>
              <a:t>64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5544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Energy Frontier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magnet.fsu.edu/~lee/plot/JeProg_030510-1415x1030-256co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25" y="625435"/>
            <a:ext cx="701372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126170"/>
            <a:ext cx="8490857" cy="463731"/>
          </a:xfrm>
        </p:spPr>
        <p:txBody>
          <a:bodyPr/>
          <a:lstStyle/>
          <a:p>
            <a:r>
              <a:rPr lang="en-US" dirty="0" smtClean="0"/>
              <a:t>Superconductor Summary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2665" y="1278320"/>
            <a:ext cx="1728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</a:rPr>
              <a:t>NbTi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=basis of ALL SC accelerators magnets to date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2190890" y="1647652"/>
            <a:ext cx="691290" cy="552388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495"/>
          <p:cNvSpPr txBox="1">
            <a:spLocks noChangeArrowheads="1"/>
          </p:cNvSpPr>
          <p:nvPr/>
        </p:nvSpPr>
        <p:spPr bwMode="auto">
          <a:xfrm>
            <a:off x="7223750" y="3429000"/>
            <a:ext cx="1920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J</a:t>
            </a:r>
            <a:r>
              <a:rPr lang="en-US" b="1" baseline="-25000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floor for practicality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991515" y="3774645"/>
            <a:ext cx="381001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9475" y="3928265"/>
            <a:ext cx="1382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Nb</a:t>
            </a:r>
            <a:r>
              <a:rPr lang="en-US" sz="1400" b="1" baseline="-250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Sn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=next generation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83650" y="2660900"/>
            <a:ext cx="2189085" cy="1420985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64025" y="2123230"/>
            <a:ext cx="12673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future?</a:t>
            </a:r>
            <a:endParaRPr lang="en-US" sz="1600" dirty="0"/>
          </a:p>
        </p:txBody>
      </p:sp>
      <p:cxnSp>
        <p:nvCxnSpPr>
          <p:cNvPr id="21" name="Straight Arrow Connector 20"/>
          <p:cNvCxnSpPr/>
          <p:nvPr/>
        </p:nvCxnSpPr>
        <p:spPr>
          <a:xfrm rot="16200000" flipV="1">
            <a:off x="4648810" y="1931205"/>
            <a:ext cx="230430" cy="153620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4687216" y="2660900"/>
            <a:ext cx="422455" cy="38405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11/4/2011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Energy Frontier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58231" y="5579680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*Peter Lee (FSU)</a:t>
            </a:r>
            <a:endParaRPr lang="en-US" sz="1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8039100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Synchrotron Radiation: a </a:t>
            </a:r>
            <a:r>
              <a:rPr lang="en-US" b="0" dirty="0" smtClean="0"/>
              <a:t>B</a:t>
            </a:r>
            <a:r>
              <a:rPr lang="en-US" dirty="0" smtClean="0"/>
              <a:t>lessing and a Curse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24600" y="762000"/>
            <a:ext cx="2036763" cy="736600"/>
            <a:chOff x="2367" y="1661"/>
            <a:chExt cx="1429" cy="576"/>
          </a:xfrm>
        </p:grpSpPr>
        <p:sp>
          <p:nvSpPr>
            <p:cNvPr id="3087" name="Freeform 4"/>
            <p:cNvSpPr>
              <a:spLocks/>
            </p:cNvSpPr>
            <p:nvPr/>
          </p:nvSpPr>
          <p:spPr bwMode="auto">
            <a:xfrm>
              <a:off x="2367" y="1661"/>
              <a:ext cx="746" cy="576"/>
            </a:xfrm>
            <a:custGeom>
              <a:avLst/>
              <a:gdLst>
                <a:gd name="T0" fmla="*/ 0 w 746"/>
                <a:gd name="T1" fmla="*/ 0 h 576"/>
                <a:gd name="T2" fmla="*/ 514 w 746"/>
                <a:gd name="T3" fmla="*/ 180 h 576"/>
                <a:gd name="T4" fmla="*/ 746 w 746"/>
                <a:gd name="T5" fmla="*/ 576 h 576"/>
                <a:gd name="T6" fmla="*/ 0 60000 65536"/>
                <a:gd name="T7" fmla="*/ 0 60000 65536"/>
                <a:gd name="T8" fmla="*/ 0 60000 65536"/>
                <a:gd name="T9" fmla="*/ 0 w 746"/>
                <a:gd name="T10" fmla="*/ 0 h 576"/>
                <a:gd name="T11" fmla="*/ 746 w 74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6" h="576">
                  <a:moveTo>
                    <a:pt x="0" y="0"/>
                  </a:moveTo>
                  <a:cubicBezTo>
                    <a:pt x="195" y="42"/>
                    <a:pt x="390" y="84"/>
                    <a:pt x="514" y="180"/>
                  </a:cubicBezTo>
                  <a:cubicBezTo>
                    <a:pt x="638" y="276"/>
                    <a:pt x="692" y="426"/>
                    <a:pt x="746" y="57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5"/>
            <p:cNvSpPr>
              <a:spLocks/>
            </p:cNvSpPr>
            <p:nvPr/>
          </p:nvSpPr>
          <p:spPr bwMode="auto">
            <a:xfrm>
              <a:off x="2853" y="1781"/>
              <a:ext cx="943" cy="117"/>
            </a:xfrm>
            <a:custGeom>
              <a:avLst/>
              <a:gdLst>
                <a:gd name="T0" fmla="*/ 0 w 943"/>
                <a:gd name="T1" fmla="*/ 32 h 117"/>
                <a:gd name="T2" fmla="*/ 51 w 943"/>
                <a:gd name="T3" fmla="*/ 4 h 117"/>
                <a:gd name="T4" fmla="*/ 102 w 943"/>
                <a:gd name="T5" fmla="*/ 55 h 117"/>
                <a:gd name="T6" fmla="*/ 170 w 943"/>
                <a:gd name="T7" fmla="*/ 21 h 117"/>
                <a:gd name="T8" fmla="*/ 226 w 943"/>
                <a:gd name="T9" fmla="*/ 60 h 117"/>
                <a:gd name="T10" fmla="*/ 305 w 943"/>
                <a:gd name="T11" fmla="*/ 21 h 117"/>
                <a:gd name="T12" fmla="*/ 350 w 943"/>
                <a:gd name="T13" fmla="*/ 72 h 117"/>
                <a:gd name="T14" fmla="*/ 424 w 943"/>
                <a:gd name="T15" fmla="*/ 26 h 117"/>
                <a:gd name="T16" fmla="*/ 452 w 943"/>
                <a:gd name="T17" fmla="*/ 83 h 117"/>
                <a:gd name="T18" fmla="*/ 525 w 943"/>
                <a:gd name="T19" fmla="*/ 43 h 117"/>
                <a:gd name="T20" fmla="*/ 576 w 943"/>
                <a:gd name="T21" fmla="*/ 94 h 117"/>
                <a:gd name="T22" fmla="*/ 633 w 943"/>
                <a:gd name="T23" fmla="*/ 49 h 117"/>
                <a:gd name="T24" fmla="*/ 689 w 943"/>
                <a:gd name="T25" fmla="*/ 100 h 117"/>
                <a:gd name="T26" fmla="*/ 762 w 943"/>
                <a:gd name="T27" fmla="*/ 66 h 117"/>
                <a:gd name="T28" fmla="*/ 819 w 943"/>
                <a:gd name="T29" fmla="*/ 111 h 117"/>
                <a:gd name="T30" fmla="*/ 898 w 943"/>
                <a:gd name="T31" fmla="*/ 66 h 117"/>
                <a:gd name="T32" fmla="*/ 943 w 943"/>
                <a:gd name="T33" fmla="*/ 117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3"/>
                <a:gd name="T52" fmla="*/ 0 h 117"/>
                <a:gd name="T53" fmla="*/ 943 w 943"/>
                <a:gd name="T54" fmla="*/ 117 h 1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3" h="117">
                  <a:moveTo>
                    <a:pt x="0" y="32"/>
                  </a:moveTo>
                  <a:cubicBezTo>
                    <a:pt x="17" y="16"/>
                    <a:pt x="34" y="0"/>
                    <a:pt x="51" y="4"/>
                  </a:cubicBezTo>
                  <a:cubicBezTo>
                    <a:pt x="68" y="8"/>
                    <a:pt x="82" y="52"/>
                    <a:pt x="102" y="55"/>
                  </a:cubicBezTo>
                  <a:cubicBezTo>
                    <a:pt x="122" y="58"/>
                    <a:pt x="149" y="20"/>
                    <a:pt x="170" y="21"/>
                  </a:cubicBezTo>
                  <a:cubicBezTo>
                    <a:pt x="191" y="22"/>
                    <a:pt x="204" y="60"/>
                    <a:pt x="226" y="60"/>
                  </a:cubicBezTo>
                  <a:cubicBezTo>
                    <a:pt x="248" y="60"/>
                    <a:pt x="284" y="19"/>
                    <a:pt x="305" y="21"/>
                  </a:cubicBezTo>
                  <a:cubicBezTo>
                    <a:pt x="326" y="23"/>
                    <a:pt x="330" y="71"/>
                    <a:pt x="350" y="72"/>
                  </a:cubicBezTo>
                  <a:cubicBezTo>
                    <a:pt x="370" y="73"/>
                    <a:pt x="407" y="24"/>
                    <a:pt x="424" y="26"/>
                  </a:cubicBezTo>
                  <a:cubicBezTo>
                    <a:pt x="441" y="28"/>
                    <a:pt x="435" y="80"/>
                    <a:pt x="452" y="83"/>
                  </a:cubicBezTo>
                  <a:cubicBezTo>
                    <a:pt x="469" y="86"/>
                    <a:pt x="504" y="41"/>
                    <a:pt x="525" y="43"/>
                  </a:cubicBezTo>
                  <a:cubicBezTo>
                    <a:pt x="546" y="45"/>
                    <a:pt x="558" y="93"/>
                    <a:pt x="576" y="94"/>
                  </a:cubicBezTo>
                  <a:cubicBezTo>
                    <a:pt x="594" y="95"/>
                    <a:pt x="614" y="48"/>
                    <a:pt x="633" y="49"/>
                  </a:cubicBezTo>
                  <a:cubicBezTo>
                    <a:pt x="652" y="50"/>
                    <a:pt x="668" y="97"/>
                    <a:pt x="689" y="100"/>
                  </a:cubicBezTo>
                  <a:cubicBezTo>
                    <a:pt x="710" y="103"/>
                    <a:pt x="740" y="64"/>
                    <a:pt x="762" y="66"/>
                  </a:cubicBezTo>
                  <a:cubicBezTo>
                    <a:pt x="784" y="68"/>
                    <a:pt x="796" y="111"/>
                    <a:pt x="819" y="111"/>
                  </a:cubicBezTo>
                  <a:cubicBezTo>
                    <a:pt x="842" y="111"/>
                    <a:pt x="877" y="65"/>
                    <a:pt x="898" y="66"/>
                  </a:cubicBezTo>
                  <a:cubicBezTo>
                    <a:pt x="919" y="67"/>
                    <a:pt x="931" y="92"/>
                    <a:pt x="943" y="117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571500"/>
            <a:ext cx="6080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As the trajectory of a charged particle is deflected, it emits “synchrotron radiation”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ph idx="1"/>
          </p:nvPr>
        </p:nvGraphicFramePr>
        <p:xfrm>
          <a:off x="2476500" y="1524000"/>
          <a:ext cx="2378075" cy="1103313"/>
        </p:xfrm>
        <a:graphic>
          <a:graphicData uri="http://schemas.openxmlformats.org/presentationml/2006/ole">
            <p:oleObj spid="_x0000_s378882" name="Equation" r:id="rId3" imgW="1206360" imgH="482400" progId="Equation.3">
              <p:embed/>
            </p:oleObj>
          </a:graphicData>
        </a:graphic>
      </p:graphicFrame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434013" y="1698625"/>
            <a:ext cx="37099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CC0000"/>
                </a:solidFill>
              </a:rPr>
              <a:t>An electron will radiate about </a:t>
            </a:r>
            <a:r>
              <a:rPr lang="en-US" sz="2000" i="1">
                <a:solidFill>
                  <a:srgbClr val="CC0000"/>
                </a:solidFill>
              </a:rPr>
              <a:t>10</a:t>
            </a:r>
            <a:r>
              <a:rPr lang="en-US" sz="2000" i="1" baseline="30000">
                <a:solidFill>
                  <a:srgbClr val="CC0000"/>
                </a:solidFill>
              </a:rPr>
              <a:t>13</a:t>
            </a:r>
            <a:r>
              <a:rPr lang="en-US" sz="2000" i="1">
                <a:solidFill>
                  <a:srgbClr val="CC0000"/>
                </a:solidFill>
              </a:rPr>
              <a:t> times more power </a:t>
            </a:r>
            <a:r>
              <a:rPr lang="en-US" sz="2000">
                <a:solidFill>
                  <a:srgbClr val="CC0000"/>
                </a:solidFill>
              </a:rPr>
              <a:t>than a proton of the same energy!!!!</a:t>
            </a:r>
          </a:p>
        </p:txBody>
      </p:sp>
      <p:sp>
        <p:nvSpPr>
          <p:cNvPr id="3079" name="Line 10"/>
          <p:cNvSpPr>
            <a:spLocks noChangeShapeType="1"/>
          </p:cNvSpPr>
          <p:nvPr/>
        </p:nvSpPr>
        <p:spPr bwMode="auto">
          <a:xfrm flipH="1" flipV="1">
            <a:off x="4849813" y="1693863"/>
            <a:ext cx="595312" cy="1587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323850" y="2857500"/>
            <a:ext cx="88201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400" b="1" dirty="0">
                <a:solidFill>
                  <a:schemeClr val="accent2"/>
                </a:solidFill>
                <a:latin typeface="+mn-lt"/>
              </a:rPr>
              <a:t>Protons: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 Synchrotron radiation does not affect kinematics very much</a:t>
            </a:r>
          </a:p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400" b="1" dirty="0">
                <a:solidFill>
                  <a:schemeClr val="accent2"/>
                </a:solidFill>
                <a:latin typeface="+mn-lt"/>
              </a:rPr>
              <a:t>Electrons: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Beyond a few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MeV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, synchrotron radiation becomes very important, and by a few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, it dominates kinematics</a:t>
            </a:r>
            <a:br>
              <a:rPr lang="en-US" sz="2000" dirty="0">
                <a:solidFill>
                  <a:schemeClr val="accent2"/>
                </a:solidFill>
                <a:latin typeface="+mn-lt"/>
              </a:rPr>
            </a:br>
            <a:r>
              <a:rPr lang="en-US" sz="2000" dirty="0">
                <a:solidFill>
                  <a:schemeClr val="accent2"/>
                </a:solidFill>
                <a:latin typeface="+mn-lt"/>
              </a:rPr>
              <a:t>      - </a:t>
            </a:r>
            <a:r>
              <a:rPr lang="en-US" sz="2000" dirty="0">
                <a:solidFill>
                  <a:srgbClr val="009900"/>
                </a:solidFill>
                <a:latin typeface="+mn-lt"/>
              </a:rPr>
              <a:t>Good Effects:</a:t>
            </a:r>
            <a:br>
              <a:rPr lang="en-US" sz="2000" dirty="0">
                <a:solidFill>
                  <a:srgbClr val="009900"/>
                </a:solidFill>
                <a:latin typeface="+mn-lt"/>
              </a:rPr>
            </a:br>
            <a:r>
              <a:rPr lang="en-US" sz="2000" dirty="0">
                <a:solidFill>
                  <a:srgbClr val="009900"/>
                </a:solidFill>
                <a:latin typeface="+mn-lt"/>
              </a:rPr>
              <a:t>               - Naturally “cools” beam in all dimensions</a:t>
            </a:r>
            <a:br>
              <a:rPr lang="en-US" sz="2000" dirty="0">
                <a:solidFill>
                  <a:srgbClr val="009900"/>
                </a:solidFill>
                <a:latin typeface="+mn-lt"/>
              </a:rPr>
            </a:br>
            <a:r>
              <a:rPr lang="en-US" sz="2000" dirty="0">
                <a:solidFill>
                  <a:srgbClr val="009900"/>
                </a:solidFill>
                <a:latin typeface="+mn-lt"/>
              </a:rPr>
              <a:t>               - Basis for light sources, FEL’s, etc.</a:t>
            </a:r>
            <a:br>
              <a:rPr lang="en-US" sz="2000" dirty="0">
                <a:solidFill>
                  <a:srgbClr val="009900"/>
                </a:solidFill>
                <a:latin typeface="+mn-lt"/>
              </a:rPr>
            </a:br>
            <a:r>
              <a:rPr lang="en-US" sz="2000" dirty="0">
                <a:solidFill>
                  <a:schemeClr val="accent2"/>
                </a:solidFill>
                <a:latin typeface="+mn-lt"/>
              </a:rPr>
              <a:t>     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- Bad Effects:</a:t>
            </a:r>
            <a:br>
              <a:rPr lang="en-US" sz="2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rgbClr val="CC0000"/>
                </a:solidFill>
                <a:latin typeface="+mn-lt"/>
              </a:rPr>
              <a:t>               - Beam pipe heating</a:t>
            </a:r>
            <a:br>
              <a:rPr lang="en-US" sz="2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rgbClr val="CC0000"/>
                </a:solidFill>
                <a:latin typeface="+mn-lt"/>
              </a:rPr>
              <a:t>               - </a:t>
            </a:r>
            <a:r>
              <a:rPr lang="en-US" sz="2000" dirty="0">
                <a:solidFill>
                  <a:srgbClr val="CC0000"/>
                </a:solidFill>
              </a:rPr>
              <a:t>Exacerbates beam-beam effects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/>
            </a:r>
            <a:br>
              <a:rPr lang="en-US" sz="2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rgbClr val="CC0000"/>
                </a:solidFill>
                <a:latin typeface="+mn-lt"/>
              </a:rPr>
              <a:t>               -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b="1" dirty="0">
                <a:solidFill>
                  <a:srgbClr val="CC0000"/>
                </a:solidFill>
              </a:rPr>
              <a:t>Energy loss ultimately limits circular accelerators</a:t>
            </a:r>
            <a:endParaRPr lang="en-US" sz="2000" b="1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3081" name="Rectangle 12"/>
          <p:cNvSpPr>
            <a:spLocks noChangeArrowheads="1"/>
          </p:cNvSpPr>
          <p:nvPr/>
        </p:nvSpPr>
        <p:spPr bwMode="auto">
          <a:xfrm>
            <a:off x="1752600" y="5943600"/>
            <a:ext cx="6491288" cy="3651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342900" y="1712913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2000">
                <a:solidFill>
                  <a:srgbClr val="CC0000"/>
                </a:solidFill>
              </a:rPr>
              <a:t>Radius of curvature</a:t>
            </a:r>
          </a:p>
        </p:txBody>
      </p:sp>
      <p:sp>
        <p:nvSpPr>
          <p:cNvPr id="3083" name="Freeform 16"/>
          <p:cNvSpPr>
            <a:spLocks/>
          </p:cNvSpPr>
          <p:nvPr/>
        </p:nvSpPr>
        <p:spPr bwMode="auto">
          <a:xfrm>
            <a:off x="1703388" y="2378075"/>
            <a:ext cx="1982787" cy="327025"/>
          </a:xfrm>
          <a:custGeom>
            <a:avLst/>
            <a:gdLst>
              <a:gd name="T0" fmla="*/ 0 w 1282"/>
              <a:gd name="T1" fmla="*/ 0 h 304"/>
              <a:gd name="T2" fmla="*/ 2147483647 w 1282"/>
              <a:gd name="T3" fmla="*/ 2147483647 h 304"/>
              <a:gd name="T4" fmla="*/ 2147483647 w 1282"/>
              <a:gd name="T5" fmla="*/ 2147483647 h 304"/>
              <a:gd name="T6" fmla="*/ 2147483647 w 1282"/>
              <a:gd name="T7" fmla="*/ 2147483647 h 304"/>
              <a:gd name="T8" fmla="*/ 0 60000 65536"/>
              <a:gd name="T9" fmla="*/ 0 60000 65536"/>
              <a:gd name="T10" fmla="*/ 0 60000 65536"/>
              <a:gd name="T11" fmla="*/ 0 60000 65536"/>
              <a:gd name="T12" fmla="*/ 0 w 1282"/>
              <a:gd name="T13" fmla="*/ 0 h 304"/>
              <a:gd name="T14" fmla="*/ 1282 w 1282"/>
              <a:gd name="T15" fmla="*/ 304 h 3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2" h="304">
                <a:moveTo>
                  <a:pt x="0" y="0"/>
                </a:moveTo>
                <a:cubicBezTo>
                  <a:pt x="216" y="109"/>
                  <a:pt x="433" y="218"/>
                  <a:pt x="619" y="261"/>
                </a:cubicBezTo>
                <a:cubicBezTo>
                  <a:pt x="805" y="304"/>
                  <a:pt x="1009" y="283"/>
                  <a:pt x="1119" y="261"/>
                </a:cubicBezTo>
                <a:cubicBezTo>
                  <a:pt x="1229" y="239"/>
                  <a:pt x="1255" y="185"/>
                  <a:pt x="1282" y="131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11/4/2011</a:t>
            </a:r>
          </a:p>
        </p:txBody>
      </p:sp>
      <p:sp>
        <p:nvSpPr>
          <p:cNvPr id="3085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9304EC-857A-4462-BBEF-1F011C059063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086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Energy Frontier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75" y="20298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Practical Consequences of Synchrotron Radiation</a:t>
            </a:r>
            <a:endParaRPr lang="en-US" dirty="0"/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>
          <a:xfrm>
            <a:off x="647700" y="876300"/>
            <a:ext cx="8251825" cy="2898345"/>
          </a:xfrm>
        </p:spPr>
        <p:txBody>
          <a:bodyPr/>
          <a:lstStyle/>
          <a:p>
            <a:r>
              <a:rPr lang="en-US" sz="2000" dirty="0" smtClean="0"/>
              <a:t>Proton accelerators</a:t>
            </a:r>
          </a:p>
          <a:p>
            <a:pPr lvl="1"/>
            <a:r>
              <a:rPr lang="en-US" sz="1800" dirty="0" smtClean="0"/>
              <a:t>Synchrotron radiation not an issue to first order</a:t>
            </a:r>
          </a:p>
          <a:p>
            <a:pPr lvl="1"/>
            <a:r>
              <a:rPr lang="en-US" sz="1800" dirty="0" smtClean="0"/>
              <a:t>Energy limited by the maximum feasible size and magnetic field.</a:t>
            </a:r>
          </a:p>
          <a:p>
            <a:r>
              <a:rPr lang="en-US" sz="2000" dirty="0" smtClean="0"/>
              <a:t>Electron accelerators</a:t>
            </a:r>
            <a:endParaRPr lang="en-US" sz="1800" dirty="0" smtClean="0"/>
          </a:p>
          <a:p>
            <a:pPr lvl="1"/>
            <a:r>
              <a:rPr lang="en-US" sz="1800" dirty="0" smtClean="0"/>
              <a:t>To keep power loss constant, radius must go up as the </a:t>
            </a:r>
            <a:r>
              <a:rPr lang="en-US" sz="1800" i="1" dirty="0" smtClean="0"/>
              <a:t>square</a:t>
            </a:r>
            <a:r>
              <a:rPr lang="en-US" sz="1800" dirty="0" smtClean="0"/>
              <a:t> of the energy (B</a:t>
            </a:r>
            <a:r>
              <a:rPr lang="en-US" sz="1800" dirty="0" smtClean="0">
                <a:sym typeface="Symbol" pitchFamily="18" charset="2"/>
              </a:rPr>
              <a:t>1/E  </a:t>
            </a:r>
            <a:r>
              <a:rPr lang="en-US" sz="1800" dirty="0" smtClean="0"/>
              <a:t>weak magnets, BIG rings):</a:t>
            </a:r>
          </a:p>
          <a:p>
            <a:pPr lvl="2"/>
            <a:r>
              <a:rPr lang="en-US" sz="1800" dirty="0" smtClean="0"/>
              <a:t>The LHC tunnel was built for LEP, and </a:t>
            </a:r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collider which used the 27 km tunnel to contain 100 </a:t>
            </a:r>
            <a:r>
              <a:rPr lang="en-US" sz="1800" dirty="0" err="1" smtClean="0"/>
              <a:t>GeV</a:t>
            </a:r>
            <a:r>
              <a:rPr lang="en-US" sz="1800" dirty="0" smtClean="0"/>
              <a:t> beams (1/70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of the LHC energy!!)</a:t>
            </a:r>
          </a:p>
          <a:p>
            <a:pPr lvl="2"/>
            <a:r>
              <a:rPr lang="en-US" sz="1800" dirty="0" smtClean="0"/>
              <a:t>Beyond LEP energy, circular synchrotrons have no advantage for </a:t>
            </a:r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</a:p>
          <a:p>
            <a:pPr lvl="3"/>
            <a:r>
              <a:rPr lang="en-US" sz="1800" dirty="0" smtClean="0"/>
              <a:t> -&gt; Linear Collider (a bit more about that later)</a:t>
            </a:r>
          </a:p>
          <a:p>
            <a:r>
              <a:rPr lang="en-US" sz="2000" dirty="0" smtClean="0"/>
              <a:t>What about muons?</a:t>
            </a:r>
          </a:p>
          <a:p>
            <a:pPr lvl="1"/>
            <a:r>
              <a:rPr lang="en-US" sz="1800" dirty="0" smtClean="0"/>
              <a:t>Point-like, but heavier than electrons</a:t>
            </a:r>
          </a:p>
          <a:p>
            <a:pPr lvl="1"/>
            <a:r>
              <a:rPr lang="en-US" sz="1800" dirty="0" smtClean="0"/>
              <a:t>Unstable</a:t>
            </a:r>
          </a:p>
          <a:p>
            <a:pPr lvl="1"/>
            <a:r>
              <a:rPr lang="en-US" sz="1800" dirty="0" smtClean="0"/>
              <a:t>More about that later, too…</a:t>
            </a:r>
          </a:p>
          <a:p>
            <a:r>
              <a:rPr lang="en-US" sz="2200" dirty="0" smtClean="0"/>
              <a:t>Since the beginning, the energy frontier has belonged to proton (and/or antiproton) machines</a:t>
            </a:r>
          </a:p>
        </p:txBody>
      </p:sp>
      <p:sp>
        <p:nvSpPr>
          <p:cNvPr id="4101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11/4/2011</a:t>
            </a:r>
          </a:p>
        </p:txBody>
      </p:sp>
      <p:sp>
        <p:nvSpPr>
          <p:cNvPr id="41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9BCD92-6452-40C0-9683-E377CA1837F9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103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Energy Frontier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690" y="5579680"/>
            <a:ext cx="7757810" cy="84491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Case for Colliding Beams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For a relativistic beam hitting a fixed target, the center of mass energy is:</a:t>
            </a:r>
          </a:p>
          <a:p>
            <a:r>
              <a:rPr lang="en-US" sz="2400" dirty="0" smtClean="0"/>
              <a:t>On the other hand, for colliding beams (of equal energy):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ph sz="quarter" idx="2"/>
          </p:nvPr>
        </p:nvGraphicFramePr>
        <p:xfrm>
          <a:off x="4914900" y="1143000"/>
          <a:ext cx="3429000" cy="741363"/>
        </p:xfrm>
        <a:graphic>
          <a:graphicData uri="http://schemas.openxmlformats.org/presentationml/2006/ole">
            <p:oleObj spid="_x0000_s379906" name="Equation" r:id="rId3" imgW="1409400" imgH="304560" progId="Equation.3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5410200" y="2757488"/>
          <a:ext cx="2286000" cy="633412"/>
        </p:xfrm>
        <a:graphic>
          <a:graphicData uri="http://schemas.openxmlformats.org/presentationml/2006/ole">
            <p:oleObj spid="_x0000_s379907" name="Equation" r:id="rId4" imgW="825480" imgH="228600" progId="Equation.3">
              <p:embed/>
            </p:oleObj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2000" y="3810000"/>
            <a:ext cx="81915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400" dirty="0">
                <a:latin typeface="+mn-lt"/>
              </a:rPr>
              <a:t>To get the 14 </a:t>
            </a:r>
            <a:r>
              <a:rPr lang="en-US" sz="2400" dirty="0" err="1">
                <a:latin typeface="+mn-lt"/>
              </a:rPr>
              <a:t>TeV</a:t>
            </a:r>
            <a:r>
              <a:rPr lang="en-US" sz="2400" dirty="0">
                <a:latin typeface="+mn-lt"/>
              </a:rPr>
              <a:t> CM design energy of the LHC with a single beam  on a fixed target would require that beam to have an energy of 100,000 </a:t>
            </a:r>
            <a:r>
              <a:rPr lang="en-US" sz="2400" dirty="0" err="1">
                <a:latin typeface="+mn-lt"/>
              </a:rPr>
              <a:t>TeV</a:t>
            </a:r>
            <a:r>
              <a:rPr lang="en-US" sz="2400" dirty="0">
                <a:latin typeface="+mn-lt"/>
              </a:rPr>
              <a:t>! 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Would require a ring 10 times the diameter of the Earth!!</a:t>
            </a:r>
          </a:p>
          <a:p>
            <a:pPr marL="273050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400" dirty="0">
              <a:latin typeface="+mn-lt"/>
            </a:endParaRPr>
          </a:p>
          <a:p>
            <a:pPr marL="273050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400" dirty="0">
              <a:latin typeface="+mn-lt"/>
            </a:endParaRPr>
          </a:p>
          <a:p>
            <a:pPr marL="273050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400" dirty="0">
              <a:latin typeface="+mn-lt"/>
            </a:endParaRPr>
          </a:p>
        </p:txBody>
      </p:sp>
      <p:sp>
        <p:nvSpPr>
          <p:cNvPr id="2055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115300" y="6286500"/>
            <a:ext cx="838200" cy="3810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745110-2378-4239-A810-B39490118784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build="p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19346</TotalTime>
  <Words>4272</Words>
  <Application>Microsoft Office PowerPoint</Application>
  <PresentationFormat>On-screen Show (4:3)</PresentationFormat>
  <Paragraphs>838</Paragraphs>
  <Slides>65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7" baseType="lpstr">
      <vt:lpstr>Arial</vt:lpstr>
      <vt:lpstr>Trebuchet MS</vt:lpstr>
      <vt:lpstr>Symbol</vt:lpstr>
      <vt:lpstr>Wingdings 2</vt:lpstr>
      <vt:lpstr>Wingdings</vt:lpstr>
      <vt:lpstr>Comic Sans MS</vt:lpstr>
      <vt:lpstr>Arial Unicode MS</vt:lpstr>
      <vt:lpstr>Helvetica</vt:lpstr>
      <vt:lpstr>Courier New</vt:lpstr>
      <vt:lpstr>Calibri</vt:lpstr>
      <vt:lpstr>Opulent</vt:lpstr>
      <vt:lpstr>Equation</vt:lpstr>
      <vt:lpstr>The Energy Frontier: TevatronLHC  ??</vt:lpstr>
      <vt:lpstr>Outline</vt:lpstr>
      <vt:lpstr>A Word about LARP</vt:lpstr>
      <vt:lpstr>Goal: It’s all about energy and collision rate</vt:lpstr>
      <vt:lpstr>Slide 5</vt:lpstr>
      <vt:lpstr>Electrons (leptons) vs. Protons (hadrons)</vt:lpstr>
      <vt:lpstr>Synchrotron Radiation: a Blessing and a Curse</vt:lpstr>
      <vt:lpstr>Practical Consequences of Synchrotron Radiation</vt:lpstr>
      <vt:lpstr>The Case for Colliding Beams</vt:lpstr>
      <vt:lpstr>Evolution of the Energy Frontier</vt:lpstr>
      <vt:lpstr>Luminosity</vt:lpstr>
      <vt:lpstr>Colliding Beam Luminosity</vt:lpstr>
      <vt:lpstr>History: CERN Intersecting Storage Rings (ISR)</vt:lpstr>
      <vt:lpstr>SppS: First proton-antiproton Collider</vt:lpstr>
      <vt:lpstr>Superconductivity: Enabling Technology</vt:lpstr>
      <vt:lpstr>When is a superconductor not a superconductor?</vt:lpstr>
      <vt:lpstr>Quench Example: MRI Magnet*</vt:lpstr>
      <vt:lpstr>Milestones on the Road to a Superconducting Collider</vt:lpstr>
      <vt:lpstr>Fermilab: A brief history</vt:lpstr>
      <vt:lpstr>Production and Storage of Antiprotons</vt:lpstr>
      <vt:lpstr>pBar in Pictures</vt:lpstr>
      <vt:lpstr>Experiments at the Tevatron</vt:lpstr>
      <vt:lpstr>History of Fermilab Luminosity</vt:lpstr>
      <vt:lpstr>Run II: The road to peak luminosity</vt:lpstr>
      <vt:lpstr>Tevatron End Game</vt:lpstr>
      <vt:lpstr>CERN: A brief history</vt:lpstr>
      <vt:lpstr>LHC: Location, Location, Location…</vt:lpstr>
      <vt:lpstr>Partial LHC Timeline </vt:lpstr>
      <vt:lpstr>LHC Layout</vt:lpstr>
      <vt:lpstr>LHC Experiments</vt:lpstr>
      <vt:lpstr>Nominal LHC Parameters Compared to Tevatron</vt:lpstr>
      <vt:lpstr>Initial Startup and “Incident”</vt:lpstr>
      <vt:lpstr>Collateral Damage from Incident</vt:lpstr>
      <vt:lpstr>Issues and Improvements</vt:lpstr>
      <vt:lpstr>Digression: All the Beam Physics U Need 2 Know</vt:lpstr>
      <vt:lpstr>Collider Luminosity</vt:lpstr>
      <vt:lpstr>Limits to b*</vt:lpstr>
      <vt:lpstr>General Commissioning Plan</vt:lpstr>
      <vt:lpstr>Significant Milestones</vt:lpstr>
      <vt:lpstr>2010 Performance*</vt:lpstr>
      <vt:lpstr>2011 Performance</vt:lpstr>
      <vt:lpstr>Near Term Plan</vt:lpstr>
      <vt:lpstr>Nice Work, but…</vt:lpstr>
      <vt:lpstr>The Case for New Quadupoles</vt:lpstr>
      <vt:lpstr>Motivation for Nb3Sn</vt:lpstr>
      <vt:lpstr>Long Term Plan (after 2013 shutdown)</vt:lpstr>
      <vt:lpstr>What next? </vt:lpstr>
      <vt:lpstr>Superconductor Options</vt:lpstr>
      <vt:lpstr>Potential Designs</vt:lpstr>
      <vt:lpstr>Other Paths to the Energy Frontier</vt:lpstr>
      <vt:lpstr>International Linear Collider (ILC)</vt:lpstr>
      <vt:lpstr>“Compact” (ha ha) Linear Collider (CLIC)?</vt:lpstr>
      <vt:lpstr>Muon colliders?</vt:lpstr>
      <vt:lpstr>Wakefield accelerators?</vt:lpstr>
      <vt:lpstr>Summary and Conclusion</vt:lpstr>
      <vt:lpstr>Acknowlegments</vt:lpstr>
      <vt:lpstr>BACKUP SLIDES</vt:lpstr>
      <vt:lpstr>The (side) Road to Higher Energy</vt:lpstr>
      <vt:lpstr>Limits to Tevatron Luminosity</vt:lpstr>
      <vt:lpstr>Run II: Main Injector/Recycler</vt:lpstr>
      <vt:lpstr>Operation of Debuncher/Accumulator</vt:lpstr>
      <vt:lpstr>Problems out of the Gate</vt:lpstr>
      <vt:lpstr>Limits to LHC Luminosity*</vt:lpstr>
      <vt:lpstr>Getting to 7 TeV*</vt:lpstr>
      <vt:lpstr>Superconductor Summary</vt:lpstr>
    </vt:vector>
  </TitlesOfParts>
  <Company>Fermilab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PMG Slides</dc:title>
  <dc:creator>Pushpa Bhat</dc:creator>
  <cp:lastModifiedBy>Eric Prebys</cp:lastModifiedBy>
  <cp:revision>1129</cp:revision>
  <dcterms:created xsi:type="dcterms:W3CDTF">2003-09-15T21:58:19Z</dcterms:created>
  <dcterms:modified xsi:type="dcterms:W3CDTF">2011-11-03T18:25:58Z</dcterms:modified>
</cp:coreProperties>
</file>