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39"/>
  </p:notesMasterIdLst>
  <p:handoutMasterIdLst>
    <p:handoutMasterId r:id="rId40"/>
  </p:handoutMasterIdLst>
  <p:sldIdLst>
    <p:sldId id="300" r:id="rId2"/>
    <p:sldId id="301" r:id="rId3"/>
    <p:sldId id="307" r:id="rId4"/>
    <p:sldId id="320" r:id="rId5"/>
    <p:sldId id="322" r:id="rId6"/>
    <p:sldId id="321" r:id="rId7"/>
    <p:sldId id="323" r:id="rId8"/>
    <p:sldId id="324" r:id="rId9"/>
    <p:sldId id="308" r:id="rId10"/>
    <p:sldId id="309" r:id="rId11"/>
    <p:sldId id="303" r:id="rId12"/>
    <p:sldId id="304" r:id="rId13"/>
    <p:sldId id="305" r:id="rId14"/>
    <p:sldId id="306" r:id="rId15"/>
    <p:sldId id="341" r:id="rId16"/>
    <p:sldId id="327" r:id="rId17"/>
    <p:sldId id="326" r:id="rId18"/>
    <p:sldId id="316" r:id="rId19"/>
    <p:sldId id="315" r:id="rId20"/>
    <p:sldId id="317" r:id="rId21"/>
    <p:sldId id="318" r:id="rId22"/>
    <p:sldId id="329" r:id="rId23"/>
    <p:sldId id="330" r:id="rId24"/>
    <p:sldId id="331" r:id="rId25"/>
    <p:sldId id="332" r:id="rId26"/>
    <p:sldId id="333" r:id="rId27"/>
    <p:sldId id="334" r:id="rId28"/>
    <p:sldId id="335" r:id="rId29"/>
    <p:sldId id="337" r:id="rId30"/>
    <p:sldId id="338" r:id="rId31"/>
    <p:sldId id="340" r:id="rId32"/>
    <p:sldId id="339" r:id="rId33"/>
    <p:sldId id="310" r:id="rId34"/>
    <p:sldId id="311" r:id="rId35"/>
    <p:sldId id="328" r:id="rId36"/>
    <p:sldId id="325" r:id="rId37"/>
    <p:sldId id="336" r:id="rId38"/>
  </p:sldIdLst>
  <p:sldSz cx="9144000" cy="6858000" type="screen4x3"/>
  <p:notesSz cx="6935788" cy="92202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431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a:srgbClr val="E1F4FF"/>
    <a:srgbClr val="FF1F1F"/>
    <a:srgbClr val="CCECFF"/>
    <a:srgbClr val="FFCCCC"/>
    <a:srgbClr val="CC00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93333" autoAdjust="0"/>
  </p:normalViewPr>
  <p:slideViewPr>
    <p:cSldViewPr>
      <p:cViewPr varScale="1">
        <p:scale>
          <a:sx n="45" d="100"/>
          <a:sy n="45" d="100"/>
        </p:scale>
        <p:origin x="-1352" y="-96"/>
      </p:cViewPr>
      <p:guideLst>
        <p:guide orient="horz" pos="4319"/>
        <p:guide pos="3074"/>
      </p:guideLst>
    </p:cSldViewPr>
  </p:slideViewPr>
  <p:notesTextViewPr>
    <p:cViewPr>
      <p:scale>
        <a:sx n="100" d="100"/>
        <a:sy n="100" d="100"/>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l" defTabSz="911225">
              <a:defRPr sz="1200"/>
            </a:lvl1pPr>
          </a:lstStyle>
          <a:p>
            <a:pPr>
              <a:defRPr/>
            </a:pPr>
            <a:endParaRPr lang="en-US"/>
          </a:p>
        </p:txBody>
      </p:sp>
      <p:sp>
        <p:nvSpPr>
          <p:cNvPr id="17411" name="Rectangle 3"/>
          <p:cNvSpPr>
            <a:spLocks noGrp="1" noChangeArrowheads="1"/>
          </p:cNvSpPr>
          <p:nvPr>
            <p:ph type="dt" sz="quarter" idx="1"/>
          </p:nvPr>
        </p:nvSpPr>
        <p:spPr bwMode="auto">
          <a:xfrm>
            <a:off x="3929063" y="0"/>
            <a:ext cx="3005137" cy="46037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defTabSz="911225">
              <a:defRPr sz="1200"/>
            </a:lvl1pPr>
          </a:lstStyle>
          <a:p>
            <a:pPr>
              <a:defRPr/>
            </a:pPr>
            <a:endParaRPr lang="en-US"/>
          </a:p>
        </p:txBody>
      </p:sp>
      <p:sp>
        <p:nvSpPr>
          <p:cNvPr id="17412"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l" defTabSz="911225">
              <a:defRPr sz="1200"/>
            </a:lvl1pPr>
          </a:lstStyle>
          <a:p>
            <a:pPr>
              <a:defRPr/>
            </a:pPr>
            <a:endParaRPr lang="en-US"/>
          </a:p>
        </p:txBody>
      </p:sp>
      <p:sp>
        <p:nvSpPr>
          <p:cNvPr id="17413" name="Rectangle 5"/>
          <p:cNvSpPr>
            <a:spLocks noGrp="1" noChangeArrowheads="1"/>
          </p:cNvSpPr>
          <p:nvPr>
            <p:ph type="sldNum" sz="quarter" idx="3"/>
          </p:nvPr>
        </p:nvSpPr>
        <p:spPr bwMode="auto">
          <a:xfrm>
            <a:off x="3929063" y="8758238"/>
            <a:ext cx="3005137" cy="460375"/>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r" defTabSz="911225">
              <a:defRPr sz="1200"/>
            </a:lvl1pPr>
          </a:lstStyle>
          <a:p>
            <a:pPr>
              <a:defRPr/>
            </a:pPr>
            <a:fld id="{5BD52E21-EA46-4ACE-8358-D80ECA52F8E7}" type="slidenum">
              <a:rPr lang="en-US"/>
              <a:pPr>
                <a:defRPr/>
              </a:pPr>
              <a:t>‹#›</a:t>
            </a:fld>
            <a:endParaRPr lang="en-US"/>
          </a:p>
        </p:txBody>
      </p:sp>
    </p:spTree>
    <p:extLst>
      <p:ext uri="{BB962C8B-B14F-4D97-AF65-F5344CB8AC3E}">
        <p14:creationId xmlns:p14="http://schemas.microsoft.com/office/powerpoint/2010/main" val="16608503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l" defTabSz="911225">
              <a:defRPr sz="1200"/>
            </a:lvl1pPr>
          </a:lstStyle>
          <a:p>
            <a:pPr>
              <a:defRPr/>
            </a:pPr>
            <a:endParaRPr lang="en-US"/>
          </a:p>
        </p:txBody>
      </p:sp>
      <p:sp>
        <p:nvSpPr>
          <p:cNvPr id="116739" name="Rectangle 3"/>
          <p:cNvSpPr>
            <a:spLocks noGrp="1" noChangeArrowheads="1"/>
          </p:cNvSpPr>
          <p:nvPr>
            <p:ph type="dt" idx="1"/>
          </p:nvPr>
        </p:nvSpPr>
        <p:spPr bwMode="auto">
          <a:xfrm>
            <a:off x="3929063" y="0"/>
            <a:ext cx="3005137" cy="46037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defTabSz="911225">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63638" y="692150"/>
            <a:ext cx="4610100" cy="3457575"/>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93738" y="4379913"/>
            <a:ext cx="5548312" cy="4148137"/>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674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l" defTabSz="911225">
              <a:defRPr sz="1200"/>
            </a:lvl1pPr>
          </a:lstStyle>
          <a:p>
            <a:pPr>
              <a:defRPr/>
            </a:pPr>
            <a:endParaRPr lang="en-US"/>
          </a:p>
        </p:txBody>
      </p:sp>
      <p:sp>
        <p:nvSpPr>
          <p:cNvPr id="116743" name="Rectangle 7"/>
          <p:cNvSpPr>
            <a:spLocks noGrp="1" noChangeArrowheads="1"/>
          </p:cNvSpPr>
          <p:nvPr>
            <p:ph type="sldNum" sz="quarter" idx="5"/>
          </p:nvPr>
        </p:nvSpPr>
        <p:spPr bwMode="auto">
          <a:xfrm>
            <a:off x="3929063" y="8758238"/>
            <a:ext cx="3005137" cy="460375"/>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r" defTabSz="911225">
              <a:defRPr sz="1200"/>
            </a:lvl1pPr>
          </a:lstStyle>
          <a:p>
            <a:pPr>
              <a:defRPr/>
            </a:pPr>
            <a:fld id="{9CF901A5-7D35-4E7B-AFDB-26D24133843C}" type="slidenum">
              <a:rPr lang="en-US"/>
              <a:pPr>
                <a:defRPr/>
              </a:pPr>
              <a:t>‹#›</a:t>
            </a:fld>
            <a:endParaRPr lang="en-US"/>
          </a:p>
        </p:txBody>
      </p:sp>
    </p:spTree>
    <p:extLst>
      <p:ext uri="{BB962C8B-B14F-4D97-AF65-F5344CB8AC3E}">
        <p14:creationId xmlns:p14="http://schemas.microsoft.com/office/powerpoint/2010/main" val="1784513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F901A5-7D35-4E7B-AFDB-26D24133843C}" type="slidenum">
              <a:rPr lang="en-US" smtClean="0"/>
              <a:pPr>
                <a:defRPr/>
              </a:pPr>
              <a:t>2</a:t>
            </a:fld>
            <a:endParaRPr lang="en-US"/>
          </a:p>
        </p:txBody>
      </p:sp>
    </p:spTree>
    <p:extLst>
      <p:ext uri="{BB962C8B-B14F-4D97-AF65-F5344CB8AC3E}">
        <p14:creationId xmlns:p14="http://schemas.microsoft.com/office/powerpoint/2010/main" val="832299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3" name="Group 12"/>
          <p:cNvGrpSpPr/>
          <p:nvPr userDrawn="1"/>
        </p:nvGrpSpPr>
        <p:grpSpPr>
          <a:xfrm>
            <a:off x="5109670" y="2699305"/>
            <a:ext cx="3603625" cy="76200"/>
            <a:chOff x="1463675" y="3525838"/>
            <a:chExt cx="6216650" cy="46037"/>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defRPr/>
              </a:pPr>
              <a:endParaRPr lang="en-US"/>
            </a:p>
          </p:txBody>
        </p:sp>
      </p:grpSp>
      <p:sp>
        <p:nvSpPr>
          <p:cNvPr id="9" name="Subtitle 8"/>
          <p:cNvSpPr>
            <a:spLocks noGrp="1"/>
          </p:cNvSpPr>
          <p:nvPr>
            <p:ph type="subTitle" idx="1"/>
          </p:nvPr>
        </p:nvSpPr>
        <p:spPr>
          <a:xfrm>
            <a:off x="5071265" y="2852925"/>
            <a:ext cx="3657600" cy="1143000"/>
          </a:xfrm>
        </p:spPr>
        <p:txBody>
          <a:bodyPr>
            <a:noAutofit/>
          </a:bodyPr>
          <a:lstStyle>
            <a:lvl1pPr marL="0" indent="0" algn="l">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28" name="Title 27"/>
          <p:cNvSpPr>
            <a:spLocks noGrp="1"/>
          </p:cNvSpPr>
          <p:nvPr>
            <p:ph type="ctrTitle"/>
          </p:nvPr>
        </p:nvSpPr>
        <p:spPr>
          <a:xfrm>
            <a:off x="5071265" y="202980"/>
            <a:ext cx="3657600" cy="2462432"/>
          </a:xfrm>
          <a:ln w="6350" cap="rnd">
            <a:noFill/>
          </a:ln>
        </p:spPr>
        <p:txBody>
          <a:bodyPr/>
          <a:lstStyle>
            <a:lvl1pPr algn="l">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dirty="0" smtClean="0"/>
              <a:t>Click to edit Master title style</a:t>
            </a:r>
            <a:endParaRPr lang="en-US" dirty="0"/>
          </a:p>
        </p:txBody>
      </p:sp>
      <p:sp>
        <p:nvSpPr>
          <p:cNvPr id="7" name="Date Placeholder 14"/>
          <p:cNvSpPr>
            <a:spLocks noGrp="1"/>
          </p:cNvSpPr>
          <p:nvPr>
            <p:ph type="dt" sz="half" idx="10"/>
          </p:nvPr>
        </p:nvSpPr>
        <p:spPr/>
        <p:txBody>
          <a:bodyPr/>
          <a:lstStyle>
            <a:lvl1pPr>
              <a:defRPr/>
            </a:lvl1pPr>
          </a:lstStyle>
          <a:p>
            <a:pPr>
              <a:defRPr/>
            </a:pPr>
            <a:r>
              <a:rPr lang="en-US" smtClean="0"/>
              <a:t>December 4, 2016</a:t>
            </a:r>
            <a:endParaRPr lang="en-US"/>
          </a:p>
        </p:txBody>
      </p:sp>
      <p:sp>
        <p:nvSpPr>
          <p:cNvPr id="8" name="Slide Number Placeholder 15"/>
          <p:cNvSpPr>
            <a:spLocks noGrp="1"/>
          </p:cNvSpPr>
          <p:nvPr>
            <p:ph type="sldNum" sz="quarter" idx="11"/>
          </p:nvPr>
        </p:nvSpPr>
        <p:spPr/>
        <p:txBody>
          <a:bodyPr/>
          <a:lstStyle>
            <a:lvl1pPr>
              <a:defRPr/>
            </a:lvl1pPr>
          </a:lstStyle>
          <a:p>
            <a:pPr>
              <a:defRPr/>
            </a:pPr>
            <a:fld id="{3EF533B3-5490-44CD-B89C-CA80B2500EC8}"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r>
              <a:rPr lang="en-US" smtClean="0"/>
              <a:t>E. Prebys, Ask-a-Scientist</a:t>
            </a:r>
            <a:endParaRPr lang="en-US"/>
          </a:p>
        </p:txBody>
      </p:sp>
    </p:spTree>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5"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6" name="Slide Number Placeholder 21"/>
          <p:cNvSpPr>
            <a:spLocks noGrp="1"/>
          </p:cNvSpPr>
          <p:nvPr>
            <p:ph type="sldNum" sz="quarter" idx="12"/>
          </p:nvPr>
        </p:nvSpPr>
        <p:spPr/>
        <p:txBody>
          <a:bodyPr/>
          <a:lstStyle>
            <a:lvl1pPr>
              <a:defRPr/>
            </a:lvl1pPr>
          </a:lstStyle>
          <a:p>
            <a:pPr>
              <a:defRPr/>
            </a:pPr>
            <a:fld id="{8A6477BA-C0FE-43DC-BA2C-B1D1819D04DA}"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5"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6" name="Slide Number Placeholder 21"/>
          <p:cNvSpPr>
            <a:spLocks noGrp="1"/>
          </p:cNvSpPr>
          <p:nvPr>
            <p:ph type="sldNum" sz="quarter" idx="12"/>
          </p:nvPr>
        </p:nvSpPr>
        <p:spPr/>
        <p:txBody>
          <a:bodyPr/>
          <a:lstStyle>
            <a:lvl1pPr>
              <a:defRPr/>
            </a:lvl1pPr>
          </a:lstStyle>
          <a:p>
            <a:pPr>
              <a:defRPr/>
            </a:pPr>
            <a:fld id="{9C58BF5F-4909-41A9-A8E1-E28425F1B782}"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842682"/>
            <a:ext cx="8229600" cy="52533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dirty="0" smtClean="0"/>
              <a:t>Click to edit Master title style</a:t>
            </a:r>
            <a:endParaRPr lang="en-US" dirty="0"/>
          </a:p>
        </p:txBody>
      </p:sp>
      <p:sp>
        <p:nvSpPr>
          <p:cNvPr id="4"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5"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6" name="Slide Number Placeholder 21"/>
          <p:cNvSpPr>
            <a:spLocks noGrp="1"/>
          </p:cNvSpPr>
          <p:nvPr>
            <p:ph type="sldNum" sz="quarter" idx="12"/>
          </p:nvPr>
        </p:nvSpPr>
        <p:spPr/>
        <p:txBody>
          <a:bodyPr/>
          <a:lstStyle>
            <a:lvl1pPr>
              <a:defRPr/>
            </a:lvl1pPr>
          </a:lstStyle>
          <a:p>
            <a:pPr>
              <a:defRPr/>
            </a:pPr>
            <a:fld id="{E90A356B-319B-4464-B0C8-0B3395D72FC7}"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December 4,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7" name="Slide Number Placeholder 5"/>
          <p:cNvSpPr>
            <a:spLocks noGrp="1"/>
          </p:cNvSpPr>
          <p:nvPr>
            <p:ph type="sldNum" sz="quarter" idx="12"/>
          </p:nvPr>
        </p:nvSpPr>
        <p:spPr/>
        <p:txBody>
          <a:bodyPr/>
          <a:lstStyle>
            <a:lvl1pPr>
              <a:defRPr/>
            </a:lvl1pPr>
          </a:lstStyle>
          <a:p>
            <a:pPr>
              <a:defRPr/>
            </a:pPr>
            <a:fld id="{3CE645E1-90A1-4912-B12B-9A52EB98049B}"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860612"/>
            <a:ext cx="4059936" cy="5235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887506"/>
            <a:ext cx="4059936" cy="5208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6"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7" name="Slide Number Placeholder 21"/>
          <p:cNvSpPr>
            <a:spLocks noGrp="1"/>
          </p:cNvSpPr>
          <p:nvPr>
            <p:ph type="sldNum" sz="quarter" idx="12"/>
          </p:nvPr>
        </p:nvSpPr>
        <p:spPr/>
        <p:txBody>
          <a:bodyPr/>
          <a:lstStyle>
            <a:lvl1pPr>
              <a:defRPr/>
            </a:lvl1pPr>
          </a:lstStyle>
          <a:p>
            <a:pPr>
              <a:defRPr/>
            </a:pPr>
            <a:fld id="{FCF0EE1C-4331-404C-896E-BA47E84C35E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35CD792-0866-4F2B-B91B-7BB1DB7C10F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11" name="Date Placeholder 6"/>
          <p:cNvSpPr>
            <a:spLocks noGrp="1"/>
          </p:cNvSpPr>
          <p:nvPr>
            <p:ph type="dt" sz="half" idx="12"/>
          </p:nvPr>
        </p:nvSpPr>
        <p:spPr/>
        <p:txBody>
          <a:bodyPr/>
          <a:lstStyle>
            <a:lvl1pPr>
              <a:defRPr/>
            </a:lvl1pPr>
          </a:lstStyle>
          <a:p>
            <a:pPr>
              <a:defRPr/>
            </a:pPr>
            <a:r>
              <a:rPr lang="en-US" smtClean="0"/>
              <a:t>December 4, 2016</a:t>
            </a:r>
            <a:endParaRPr lang="en-US"/>
          </a:p>
        </p:txBody>
      </p:sp>
    </p:spTree>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4"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5" name="Slide Number Placeholder 21"/>
          <p:cNvSpPr>
            <a:spLocks noGrp="1"/>
          </p:cNvSpPr>
          <p:nvPr>
            <p:ph type="sldNum" sz="quarter" idx="12"/>
          </p:nvPr>
        </p:nvSpPr>
        <p:spPr/>
        <p:txBody>
          <a:bodyPr/>
          <a:lstStyle>
            <a:lvl1pPr>
              <a:defRPr/>
            </a:lvl1pPr>
          </a:lstStyle>
          <a:p>
            <a:pPr>
              <a:defRPr/>
            </a:pPr>
            <a:fld id="{D3A57312-FF8A-46D4-96EA-80FA0C7338BA}"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3"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4" name="Slide Number Placeholder 21"/>
          <p:cNvSpPr>
            <a:spLocks noGrp="1"/>
          </p:cNvSpPr>
          <p:nvPr>
            <p:ph type="sldNum" sz="quarter" idx="12"/>
          </p:nvPr>
        </p:nvSpPr>
        <p:spPr/>
        <p:txBody>
          <a:bodyPr/>
          <a:lstStyle>
            <a:lvl1pPr>
              <a:defRPr/>
            </a:lvl1pPr>
          </a:lstStyle>
          <a:p>
            <a:pPr>
              <a:defRPr/>
            </a:pPr>
            <a:fld id="{54CAE5BE-A1A9-43C8-BF7A-9F476107F46D}"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6"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7" name="Slide Number Placeholder 21"/>
          <p:cNvSpPr>
            <a:spLocks noGrp="1"/>
          </p:cNvSpPr>
          <p:nvPr>
            <p:ph type="sldNum" sz="quarter" idx="12"/>
          </p:nvPr>
        </p:nvSpPr>
        <p:spPr/>
        <p:txBody>
          <a:bodyPr/>
          <a:lstStyle>
            <a:lvl1pPr>
              <a:defRPr/>
            </a:lvl1pPr>
          </a:lstStyle>
          <a:p>
            <a:pPr>
              <a:defRPr/>
            </a:pPr>
            <a:fld id="{AFB0AA36-DA90-407E-834C-EA05104A2EDD}"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r>
              <a:rPr lang="en-US" smtClean="0"/>
              <a:t>December 4, 2016</a:t>
            </a:r>
            <a:endParaRPr lang="en-US"/>
          </a:p>
        </p:txBody>
      </p:sp>
      <p:sp>
        <p:nvSpPr>
          <p:cNvPr id="6" name="Footer Placeholder 9"/>
          <p:cNvSpPr>
            <a:spLocks noGrp="1"/>
          </p:cNvSpPr>
          <p:nvPr>
            <p:ph type="ftr" sz="quarter" idx="11"/>
          </p:nvPr>
        </p:nvSpPr>
        <p:spPr/>
        <p:txBody>
          <a:bodyPr/>
          <a:lstStyle>
            <a:lvl1pPr>
              <a:defRPr/>
            </a:lvl1pPr>
          </a:lstStyle>
          <a:p>
            <a:pPr>
              <a:defRPr/>
            </a:pPr>
            <a:r>
              <a:rPr lang="en-US" smtClean="0"/>
              <a:t>E. Prebys, Ask-a-Scientist</a:t>
            </a:r>
            <a:endParaRPr lang="en-US"/>
          </a:p>
        </p:txBody>
      </p:sp>
      <p:sp>
        <p:nvSpPr>
          <p:cNvPr id="7" name="Slide Number Placeholder 21"/>
          <p:cNvSpPr>
            <a:spLocks noGrp="1"/>
          </p:cNvSpPr>
          <p:nvPr>
            <p:ph type="sldNum" sz="quarter" idx="12"/>
          </p:nvPr>
        </p:nvSpPr>
        <p:spPr/>
        <p:txBody>
          <a:bodyPr/>
          <a:lstStyle>
            <a:lvl1pPr>
              <a:defRPr/>
            </a:lvl1pPr>
          </a:lstStyle>
          <a:p>
            <a:pPr>
              <a:defRPr/>
            </a:pPr>
            <a:fld id="{AC83ED25-4A2B-4DEB-A4DF-443842546A98}" type="slidenum">
              <a:rPr lang="en-US"/>
              <a:pPr>
                <a:defRPr/>
              </a:pPr>
              <a:t>‹#›</a:t>
            </a:fld>
            <a:endParaRPr lang="en-US"/>
          </a:p>
        </p:txBody>
      </p:sp>
    </p:spTree>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869950"/>
            <a:ext cx="8229600" cy="525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en-US" smtClean="0"/>
              <a:t>December 4, 2016</a:t>
            </a: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r>
              <a:rPr lang="en-US" smtClean="0"/>
              <a:t>E. Prebys, Ask-a-Scientist</a:t>
            </a: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ACACD27-BFAE-41B6-A036-A10C34E5DC05}" type="slidenum">
              <a:rPr lang="en-US"/>
              <a:pPr>
                <a:defRPr/>
              </a:pPr>
              <a:t>‹#›</a:t>
            </a:fld>
            <a:endParaRPr lang="en-US"/>
          </a:p>
        </p:txBody>
      </p:sp>
      <p:sp>
        <p:nvSpPr>
          <p:cNvPr id="5" name="Title Placeholder 4"/>
          <p:cNvSpPr>
            <a:spLocks noGrp="1"/>
          </p:cNvSpPr>
          <p:nvPr>
            <p:ph type="title"/>
          </p:nvPr>
        </p:nvSpPr>
        <p:spPr>
          <a:xfrm>
            <a:off x="457200" y="152400"/>
            <a:ext cx="8229600" cy="627063"/>
          </a:xfrm>
          <a:prstGeom prst="rect">
            <a:avLst/>
          </a:prstGeom>
          <a:ln w="6350" cap="rnd">
            <a:noFill/>
          </a:ln>
        </p:spPr>
        <p:txBody>
          <a:bodyPr vert="horz" anchor="b" anchorCtr="0">
            <a:no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21" r:id="rId1"/>
    <p:sldLayoutId id="2147484113" r:id="rId2"/>
    <p:sldLayoutId id="2147484122" r:id="rId3"/>
    <p:sldLayoutId id="2147484114" r:id="rId4"/>
    <p:sldLayoutId id="2147484123" r:id="rId5"/>
    <p:sldLayoutId id="2147484115" r:id="rId6"/>
    <p:sldLayoutId id="2147484116" r:id="rId7"/>
    <p:sldLayoutId id="2147484117" r:id="rId8"/>
    <p:sldLayoutId id="2147484118" r:id="rId9"/>
    <p:sldLayoutId id="2147484119" r:id="rId10"/>
    <p:sldLayoutId id="2147484120" r:id="rId11"/>
  </p:sldLayoutIdLst>
  <p:transition xmlns:p14="http://schemas.microsoft.com/office/powerpoint/2010/main" spd="med">
    <p:fade/>
  </p:transition>
  <p:hf hdr="0"/>
  <p:txStyles>
    <p:titleStyle>
      <a:lvl1pPr algn="l" rtl="0" eaLnBrk="0" fontAlgn="base" hangingPunct="0">
        <a:spcBef>
          <a:spcPct val="0"/>
        </a:spcBef>
        <a:spcAft>
          <a:spcPct val="0"/>
        </a:spcAft>
        <a:defRPr lang="en-US" sz="40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000">
          <a:solidFill>
            <a:srgbClr val="F9F9F9"/>
          </a:solidFill>
          <a:latin typeface="Constantia" pitchFamily="18" charset="0"/>
        </a:defRPr>
      </a:lvl2pPr>
      <a:lvl3pPr algn="l" rtl="0" eaLnBrk="0" fontAlgn="base" hangingPunct="0">
        <a:spcBef>
          <a:spcPct val="0"/>
        </a:spcBef>
        <a:spcAft>
          <a:spcPct val="0"/>
        </a:spcAft>
        <a:defRPr sz="4000">
          <a:solidFill>
            <a:srgbClr val="F9F9F9"/>
          </a:solidFill>
          <a:latin typeface="Constantia" pitchFamily="18" charset="0"/>
        </a:defRPr>
      </a:lvl3pPr>
      <a:lvl4pPr algn="l" rtl="0" eaLnBrk="0" fontAlgn="base" hangingPunct="0">
        <a:spcBef>
          <a:spcPct val="0"/>
        </a:spcBef>
        <a:spcAft>
          <a:spcPct val="0"/>
        </a:spcAft>
        <a:defRPr sz="4000">
          <a:solidFill>
            <a:srgbClr val="F9F9F9"/>
          </a:solidFill>
          <a:latin typeface="Constantia" pitchFamily="18" charset="0"/>
        </a:defRPr>
      </a:lvl4pPr>
      <a:lvl5pPr algn="l" rtl="0" eaLnBrk="0" fontAlgn="base" hangingPunct="0">
        <a:spcBef>
          <a:spcPct val="0"/>
        </a:spcBef>
        <a:spcAft>
          <a:spcPct val="0"/>
        </a:spcAft>
        <a:defRPr sz="4000">
          <a:solidFill>
            <a:srgbClr val="F9F9F9"/>
          </a:solidFill>
          <a:latin typeface="Constantia" pitchFamily="18" charset="0"/>
        </a:defRPr>
      </a:lvl5pPr>
      <a:lvl6pPr marL="457200" algn="l" rtl="0" fontAlgn="base">
        <a:spcBef>
          <a:spcPct val="0"/>
        </a:spcBef>
        <a:spcAft>
          <a:spcPct val="0"/>
        </a:spcAft>
        <a:defRPr sz="4000">
          <a:solidFill>
            <a:srgbClr val="F9F9F9"/>
          </a:solidFill>
          <a:latin typeface="Constantia" pitchFamily="18" charset="0"/>
        </a:defRPr>
      </a:lvl6pPr>
      <a:lvl7pPr marL="914400" algn="l" rtl="0" fontAlgn="base">
        <a:spcBef>
          <a:spcPct val="0"/>
        </a:spcBef>
        <a:spcAft>
          <a:spcPct val="0"/>
        </a:spcAft>
        <a:defRPr sz="4000">
          <a:solidFill>
            <a:srgbClr val="F9F9F9"/>
          </a:solidFill>
          <a:latin typeface="Constantia" pitchFamily="18" charset="0"/>
        </a:defRPr>
      </a:lvl7pPr>
      <a:lvl8pPr marL="1371600" algn="l" rtl="0" fontAlgn="base">
        <a:spcBef>
          <a:spcPct val="0"/>
        </a:spcBef>
        <a:spcAft>
          <a:spcPct val="0"/>
        </a:spcAft>
        <a:defRPr sz="4000">
          <a:solidFill>
            <a:srgbClr val="F9F9F9"/>
          </a:solidFill>
          <a:latin typeface="Constantia" pitchFamily="18" charset="0"/>
        </a:defRPr>
      </a:lvl8pPr>
      <a:lvl9pPr marL="1828800" algn="l" rtl="0" fontAlgn="base">
        <a:spcBef>
          <a:spcPct val="0"/>
        </a:spcBef>
        <a:spcAft>
          <a:spcPct val="0"/>
        </a:spcAft>
        <a:defRPr sz="40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oleObject" Target="../embeddings/oleObject1.bin"/><Relationship Id="rId5"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emf"/><Relationship Id="rId5" Type="http://schemas.openxmlformats.org/officeDocument/2006/relationships/image" Target="../media/image3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4.png"/><Relationship Id="rId5" Type="http://schemas.openxmlformats.org/officeDocument/2006/relationships/image" Target="../media/image35.png"/><Relationship Id="rId1" Type="http://schemas.microsoft.com/office/2007/relationships/media" Target="../media/media2.mp4"/><Relationship Id="rId2" Type="http://schemas.openxmlformats.org/officeDocument/2006/relationships/video" Target="../media/media2.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48075" y="2814520"/>
            <a:ext cx="3657600" cy="1143000"/>
          </a:xfrm>
        </p:spPr>
        <p:txBody>
          <a:bodyPr/>
          <a:lstStyle/>
          <a:p>
            <a:r>
              <a:rPr lang="en-US" dirty="0" smtClean="0"/>
              <a:t>Eric </a:t>
            </a:r>
            <a:r>
              <a:rPr lang="en-US" dirty="0" err="1" smtClean="0"/>
              <a:t>Prebys</a:t>
            </a:r>
            <a:endParaRPr lang="en-US" dirty="0" smtClean="0"/>
          </a:p>
          <a:p>
            <a:r>
              <a:rPr lang="en-US" dirty="0" smtClean="0"/>
              <a:t>Fermilab</a:t>
            </a:r>
            <a:endParaRPr lang="en-US" dirty="0"/>
          </a:p>
        </p:txBody>
      </p:sp>
      <p:sp>
        <p:nvSpPr>
          <p:cNvPr id="3" name="Title 2"/>
          <p:cNvSpPr>
            <a:spLocks noGrp="1"/>
          </p:cNvSpPr>
          <p:nvPr>
            <p:ph type="ctrTitle"/>
          </p:nvPr>
        </p:nvSpPr>
        <p:spPr/>
        <p:txBody>
          <a:bodyPr/>
          <a:lstStyle/>
          <a:p>
            <a:r>
              <a:rPr lang="en-US" sz="4000" dirty="0" smtClean="0"/>
              <a:t>Enlightened: </a:t>
            </a:r>
            <a:r>
              <a:rPr lang="en-US" sz="3200" dirty="0" smtClean="0"/>
              <a:t>Some things we’ve Learned by Studying Light</a:t>
            </a:r>
            <a:endParaRPr lang="en-US" sz="3200"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Slide Number Placeholder 4"/>
          <p:cNvSpPr>
            <a:spLocks noGrp="1"/>
          </p:cNvSpPr>
          <p:nvPr>
            <p:ph type="sldNum" sz="quarter" idx="11"/>
          </p:nvPr>
        </p:nvSpPr>
        <p:spPr/>
        <p:txBody>
          <a:bodyPr/>
          <a:lstStyle/>
          <a:p>
            <a:pPr>
              <a:defRPr/>
            </a:pPr>
            <a:fld id="{3EF533B3-5490-44CD-B89C-CA80B2500EC8}" type="slidenum">
              <a:rPr lang="en-US" smtClean="0"/>
              <a:pPr>
                <a:defRPr/>
              </a:pPr>
              <a:t>1</a:t>
            </a:fld>
            <a:endParaRPr lang="en-US"/>
          </a:p>
        </p:txBody>
      </p:sp>
      <p:sp>
        <p:nvSpPr>
          <p:cNvPr id="6" name="Footer Placeholder 5"/>
          <p:cNvSpPr>
            <a:spLocks noGrp="1"/>
          </p:cNvSpPr>
          <p:nvPr>
            <p:ph type="ftr" sz="quarter" idx="12"/>
          </p:nvPr>
        </p:nvSpPr>
        <p:spPr/>
        <p:txBody>
          <a:bodyPr/>
          <a:lstStyle/>
          <a:p>
            <a:pPr>
              <a:defRPr/>
            </a:pPr>
            <a:r>
              <a:rPr lang="en-US" smtClean="0"/>
              <a:t>E. Prebys, Ask-a-Scientist</a:t>
            </a:r>
            <a:endParaRPr lang="en-US"/>
          </a:p>
        </p:txBody>
      </p:sp>
      <p:pic>
        <p:nvPicPr>
          <p:cNvPr id="8" name="Picture 7"/>
          <p:cNvPicPr>
            <a:picLocks noChangeAspect="1"/>
          </p:cNvPicPr>
          <p:nvPr/>
        </p:nvPicPr>
        <p:blipFill>
          <a:blip r:embed="rId2"/>
          <a:stretch>
            <a:fillRect/>
          </a:stretch>
        </p:blipFill>
        <p:spPr>
          <a:xfrm>
            <a:off x="650423" y="817460"/>
            <a:ext cx="4267222" cy="46086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Our method of specifying a location on the Earth dates back at least to Eratosthenes, in the 3</a:t>
            </a:r>
            <a:r>
              <a:rPr lang="en-US" sz="1800" baseline="30000" dirty="0" smtClean="0"/>
              <a:t>rd</a:t>
            </a:r>
            <a:r>
              <a:rPr lang="en-US" sz="1800" dirty="0" smtClean="0"/>
              <a:t> Century BC.</a:t>
            </a:r>
          </a:p>
          <a:p>
            <a:pPr lvl="1"/>
            <a:r>
              <a:rPr lang="en-US" sz="1800" dirty="0" smtClean="0"/>
              <a:t>First person to measure the circumference of the </a:t>
            </a:r>
            <a:br>
              <a:rPr lang="en-US" sz="1800" dirty="0" smtClean="0"/>
            </a:br>
            <a:r>
              <a:rPr lang="en-US" sz="1800" dirty="0" smtClean="0"/>
              <a:t>Earth</a:t>
            </a:r>
          </a:p>
          <a:p>
            <a:r>
              <a:rPr lang="en-US" sz="1800" dirty="0" smtClean="0"/>
              <a:t>The North Pole always points in the same </a:t>
            </a:r>
            <a:br>
              <a:rPr lang="en-US" sz="1800" dirty="0" smtClean="0"/>
            </a:br>
            <a:r>
              <a:rPr lang="en-US" sz="1800" dirty="0" smtClean="0"/>
              <a:t>direction, so </a:t>
            </a:r>
            <a:r>
              <a:rPr lang="en-US" sz="1800" i="1" dirty="0" smtClean="0"/>
              <a:t>latitude</a:t>
            </a:r>
            <a:r>
              <a:rPr lang="en-US" sz="1800" dirty="0" smtClean="0"/>
              <a:t> maybe measured anywhere </a:t>
            </a:r>
            <a:br>
              <a:rPr lang="en-US" sz="1800" dirty="0" smtClean="0"/>
            </a:br>
            <a:r>
              <a:rPr lang="en-US" sz="1800" dirty="0" smtClean="0"/>
              <a:t>on Earth using the apparent angle of the sun</a:t>
            </a:r>
            <a:br>
              <a:rPr lang="en-US" sz="1800" dirty="0" smtClean="0"/>
            </a:br>
            <a:r>
              <a:rPr lang="en-US" sz="1800" dirty="0" smtClean="0"/>
              <a:t>or stars, however</a:t>
            </a:r>
          </a:p>
          <a:p>
            <a:r>
              <a:rPr lang="en-US" sz="1800" dirty="0" smtClean="0"/>
              <a:t>Because the Earth is spinning, I need both angles </a:t>
            </a:r>
            <a:br>
              <a:rPr lang="en-US" sz="1800" dirty="0" smtClean="0"/>
            </a:br>
            <a:r>
              <a:rPr lang="en-US" sz="1800" i="1" dirty="0" smtClean="0"/>
              <a:t>and absolute time </a:t>
            </a:r>
            <a:r>
              <a:rPr lang="en-US" sz="1800" dirty="0" smtClean="0"/>
              <a:t>to measure longitude</a:t>
            </a:r>
          </a:p>
          <a:p>
            <a:pPr lvl="1"/>
            <a:r>
              <a:rPr lang="en-US" sz="1800" dirty="0" smtClean="0"/>
              <a:t>If I know it’s high noon in London, the angle </a:t>
            </a:r>
            <a:br>
              <a:rPr lang="en-US" sz="1800" dirty="0" smtClean="0"/>
            </a:br>
            <a:r>
              <a:rPr lang="en-US" sz="1800" dirty="0" smtClean="0"/>
              <a:t>of the sun with the horizon tells me my local longitude</a:t>
            </a:r>
          </a:p>
          <a:p>
            <a:pPr lvl="1"/>
            <a:r>
              <a:rPr lang="en-US" sz="1800" dirty="0" smtClean="0"/>
              <a:t>At the equator, a </a:t>
            </a:r>
            <a:r>
              <a:rPr lang="en-US" sz="1800" i="1" dirty="0" smtClean="0"/>
              <a:t>1 minute </a:t>
            </a:r>
            <a:r>
              <a:rPr lang="en-US" sz="1800" dirty="0" smtClean="0"/>
              <a:t>error in time is a </a:t>
            </a:r>
            <a:r>
              <a:rPr lang="en-US" sz="1800" i="1" dirty="0" smtClean="0"/>
              <a:t>16 mile </a:t>
            </a:r>
            <a:r>
              <a:rPr lang="en-US" sz="1800" dirty="0" smtClean="0"/>
              <a:t>error in position! </a:t>
            </a:r>
          </a:p>
          <a:p>
            <a:r>
              <a:rPr lang="en-US" sz="1800" dirty="0" smtClean="0"/>
              <a:t>For centuries, longitude was determined by dead reckoning and (eventually) the time between a solar eclipse and local sunset.</a:t>
            </a:r>
          </a:p>
          <a:p>
            <a:r>
              <a:rPr lang="en-US" sz="1800" dirty="0" smtClean="0"/>
              <a:t>What the heck does this have to do with the speed of light?</a:t>
            </a:r>
          </a:p>
          <a:p>
            <a:pPr lvl="1"/>
            <a:r>
              <a:rPr lang="en-US" sz="1800" dirty="0" smtClean="0"/>
              <a:t>Bear with me…</a:t>
            </a:r>
            <a:endParaRPr lang="en-US" sz="1800" dirty="0"/>
          </a:p>
        </p:txBody>
      </p:sp>
      <p:sp>
        <p:nvSpPr>
          <p:cNvPr id="3" name="Title 2"/>
          <p:cNvSpPr>
            <a:spLocks noGrp="1"/>
          </p:cNvSpPr>
          <p:nvPr>
            <p:ph type="title"/>
          </p:nvPr>
        </p:nvSpPr>
        <p:spPr/>
        <p:txBody>
          <a:bodyPr/>
          <a:lstStyle/>
          <a:p>
            <a:r>
              <a:rPr lang="en-US" dirty="0" smtClean="0"/>
              <a:t>Digression: Latitude and Longitude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10</a:t>
            </a:fld>
            <a:endParaRPr lang="en-US"/>
          </a:p>
        </p:txBody>
      </p:sp>
      <p:graphicFrame>
        <p:nvGraphicFramePr>
          <p:cNvPr id="7" name="Object 2"/>
          <p:cNvGraphicFramePr>
            <a:graphicFrameLocks noChangeAspect="1"/>
          </p:cNvGraphicFramePr>
          <p:nvPr>
            <p:extLst>
              <p:ext uri="{D42A27DB-BD31-4B8C-83A1-F6EECF244321}">
                <p14:modId xmlns:p14="http://schemas.microsoft.com/office/powerpoint/2010/main" val="2600729787"/>
              </p:ext>
            </p:extLst>
          </p:nvPr>
        </p:nvGraphicFramePr>
        <p:xfrm>
          <a:off x="6223415" y="1316725"/>
          <a:ext cx="2434333" cy="2649945"/>
        </p:xfrm>
        <a:graphic>
          <a:graphicData uri="http://schemas.openxmlformats.org/presentationml/2006/ole">
            <mc:AlternateContent xmlns:mc="http://schemas.openxmlformats.org/markup-compatibility/2006">
              <mc:Choice xmlns:v="urn:schemas-microsoft-com:vml" Requires="v">
                <p:oleObj spid="_x0000_s1106" name="Document" r:id="rId3" imgW="4445000" imgH="4838700" progId="Word.Document.12">
                  <p:link updateAutomatic="1"/>
                </p:oleObj>
              </mc:Choice>
              <mc:Fallback>
                <p:oleObj name="Document" r:id="rId3" imgW="4445000" imgH="48387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415" y="1316725"/>
                        <a:ext cx="2434333" cy="264994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787636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sz="2000" dirty="0" smtClean="0"/>
              <a:t>By the 16</a:t>
            </a:r>
            <a:r>
              <a:rPr lang="en-US" sz="2000" baseline="30000" dirty="0" smtClean="0"/>
              <a:t>th</a:t>
            </a:r>
            <a:r>
              <a:rPr lang="en-US" sz="2000" dirty="0" smtClean="0"/>
              <a:t> and 17</a:t>
            </a:r>
            <a:r>
              <a:rPr lang="en-US" sz="2000" baseline="30000" dirty="0" smtClean="0"/>
              <a:t>th</a:t>
            </a:r>
            <a:r>
              <a:rPr lang="en-US" sz="2000" dirty="0" smtClean="0"/>
              <a:t> centuries, Old World maps were pretty accurate</a:t>
            </a:r>
          </a:p>
          <a:p>
            <a:r>
              <a:rPr lang="en-US" sz="2000" dirty="0" smtClean="0"/>
              <a:t>In the New World, latitude could be very precise, but longitude could be wildly off</a:t>
            </a:r>
          </a:p>
          <a:p>
            <a:r>
              <a:rPr lang="en-US" sz="2000" dirty="0" smtClean="0"/>
              <a:t>Now it mattered!</a:t>
            </a:r>
          </a:p>
          <a:p>
            <a:pPr lvl="1"/>
            <a:r>
              <a:rPr lang="en-US" sz="2000" dirty="0" smtClean="0"/>
              <a:t>Ships had to navigate over large distances with no landmarks</a:t>
            </a:r>
            <a:endParaRPr lang="en-US" sz="2000" dirty="0"/>
          </a:p>
        </p:txBody>
      </p:sp>
      <p:sp>
        <p:nvSpPr>
          <p:cNvPr id="9" name="Title 8"/>
          <p:cNvSpPr>
            <a:spLocks noGrp="1"/>
          </p:cNvSpPr>
          <p:nvPr>
            <p:ph type="title"/>
          </p:nvPr>
        </p:nvSpPr>
        <p:spPr/>
        <p:txBody>
          <a:bodyPr/>
          <a:lstStyle/>
          <a:p>
            <a:r>
              <a:rPr lang="en-US" dirty="0" smtClean="0"/>
              <a:t>Maps and the New World</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11</a:t>
            </a:fld>
            <a:endParaRPr lang="en-US"/>
          </a:p>
        </p:txBody>
      </p:sp>
      <p:pic>
        <p:nvPicPr>
          <p:cNvPr id="2" name="Picture 1" descr="Claes_Janszoon_Visscher_-_Nova_Totius_Terrarum_Orbis_Geographica_Ac_Hydrographica_Tabula_Autor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5855" y="2968140"/>
            <a:ext cx="3994120" cy="2701905"/>
          </a:xfrm>
          <a:prstGeom prst="rect">
            <a:avLst/>
          </a:prstGeom>
        </p:spPr>
      </p:pic>
      <p:sp>
        <p:nvSpPr>
          <p:cNvPr id="3" name="TextBox 2"/>
          <p:cNvSpPr txBox="1"/>
          <p:nvPr/>
        </p:nvSpPr>
        <p:spPr>
          <a:xfrm>
            <a:off x="616285" y="5771705"/>
            <a:ext cx="3763690" cy="369332"/>
          </a:xfrm>
          <a:prstGeom prst="rect">
            <a:avLst/>
          </a:prstGeom>
          <a:noFill/>
        </p:spPr>
        <p:txBody>
          <a:bodyPr wrap="square" rtlCol="0">
            <a:spAutoFit/>
          </a:bodyPr>
          <a:lstStyle/>
          <a:p>
            <a:endParaRPr lang="en-US" dirty="0"/>
          </a:p>
        </p:txBody>
      </p:sp>
      <p:sp>
        <p:nvSpPr>
          <p:cNvPr id="12" name="TextBox 11"/>
          <p:cNvSpPr txBox="1"/>
          <p:nvPr/>
        </p:nvSpPr>
        <p:spPr>
          <a:xfrm>
            <a:off x="769905" y="5694895"/>
            <a:ext cx="3533260" cy="338554"/>
          </a:xfrm>
          <a:prstGeom prst="rect">
            <a:avLst/>
          </a:prstGeom>
          <a:noFill/>
        </p:spPr>
        <p:txBody>
          <a:bodyPr wrap="square" rtlCol="0">
            <a:spAutoFit/>
          </a:bodyPr>
          <a:lstStyle/>
          <a:p>
            <a:r>
              <a:rPr lang="en-US" sz="1600" dirty="0"/>
              <a:t>Willem </a:t>
            </a:r>
            <a:r>
              <a:rPr lang="en-US" sz="1600" dirty="0" err="1"/>
              <a:t>Janszoon</a:t>
            </a:r>
            <a:r>
              <a:rPr lang="en-US" sz="1600" dirty="0"/>
              <a:t> </a:t>
            </a:r>
            <a:r>
              <a:rPr lang="en-US" sz="1600" dirty="0" err="1" smtClean="0"/>
              <a:t>Blaeu</a:t>
            </a:r>
            <a:r>
              <a:rPr lang="en-US" sz="1600" dirty="0" smtClean="0"/>
              <a:t>, ~1630</a:t>
            </a:r>
            <a:endParaRPr lang="en-US" sz="1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3594" y="3006545"/>
            <a:ext cx="4036731" cy="2419515"/>
          </a:xfrm>
          <a:prstGeom prst="rect">
            <a:avLst/>
          </a:prstGeom>
        </p:spPr>
      </p:pic>
      <p:sp>
        <p:nvSpPr>
          <p:cNvPr id="14" name="TextBox 13"/>
          <p:cNvSpPr txBox="1"/>
          <p:nvPr/>
        </p:nvSpPr>
        <p:spPr>
          <a:xfrm>
            <a:off x="4687215" y="5656490"/>
            <a:ext cx="3533260" cy="338554"/>
          </a:xfrm>
          <a:prstGeom prst="rect">
            <a:avLst/>
          </a:prstGeom>
          <a:noFill/>
        </p:spPr>
        <p:txBody>
          <a:bodyPr wrap="square" rtlCol="0">
            <a:spAutoFit/>
          </a:bodyPr>
          <a:lstStyle/>
          <a:p>
            <a:r>
              <a:rPr lang="en-US" sz="1600" dirty="0" smtClean="0"/>
              <a:t>Modern</a:t>
            </a:r>
            <a:endParaRPr lang="en-US" sz="1600" dirty="0"/>
          </a:p>
        </p:txBody>
      </p:sp>
      <p:cxnSp>
        <p:nvCxnSpPr>
          <p:cNvPr id="15" name="Straight Connector 14"/>
          <p:cNvCxnSpPr/>
          <p:nvPr/>
        </p:nvCxnSpPr>
        <p:spPr>
          <a:xfrm flipV="1">
            <a:off x="232235" y="5310845"/>
            <a:ext cx="8602720" cy="0"/>
          </a:xfrm>
          <a:prstGeom prst="line">
            <a:avLst/>
          </a:prstGeom>
          <a:ln w="25400">
            <a:solidFill>
              <a:srgbClr val="FF0000"/>
            </a:solidFill>
            <a:prstDash val="sysDash"/>
          </a:ln>
          <a:effectLst>
            <a:softEdge rad="12700"/>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32235" y="3429000"/>
            <a:ext cx="8602720" cy="0"/>
          </a:xfrm>
          <a:prstGeom prst="line">
            <a:avLst/>
          </a:prstGeom>
          <a:ln w="25400">
            <a:solidFill>
              <a:srgbClr val="FF0000"/>
            </a:solidFill>
            <a:prstDash val="sysDash"/>
          </a:ln>
          <a:effectLst>
            <a:softEdge rad="1270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70640" y="4312315"/>
            <a:ext cx="8602720" cy="0"/>
          </a:xfrm>
          <a:prstGeom prst="line">
            <a:avLst/>
          </a:prstGeom>
          <a:ln w="25400">
            <a:solidFill>
              <a:srgbClr val="FF0000"/>
            </a:solidFill>
            <a:prstDash val="sysDash"/>
          </a:ln>
          <a:effectLst>
            <a:softEdge rad="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61942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42682"/>
            <a:ext cx="8229600" cy="5005833"/>
          </a:xfrm>
        </p:spPr>
        <p:txBody>
          <a:bodyPr/>
          <a:lstStyle/>
          <a:p>
            <a:r>
              <a:rPr lang="en-US" sz="2400" dirty="0" smtClean="0"/>
              <a:t>By the 17</a:t>
            </a:r>
            <a:r>
              <a:rPr lang="en-US" sz="2400" baseline="30000" dirty="0" smtClean="0"/>
              <a:t>th</a:t>
            </a:r>
            <a:r>
              <a:rPr lang="en-US" sz="2400" dirty="0" smtClean="0"/>
              <a:t> century, longitude was THE big problem for navigation.</a:t>
            </a:r>
          </a:p>
          <a:p>
            <a:r>
              <a:rPr lang="en-US" sz="2400" dirty="0" smtClean="0"/>
              <a:t>Numerous governments offered large prizes to the first person who could reliably determine longitude (</a:t>
            </a:r>
            <a:r>
              <a:rPr lang="en-US" sz="2400" dirty="0" err="1" smtClean="0"/>
              <a:t>ie</a:t>
            </a:r>
            <a:r>
              <a:rPr lang="en-US" sz="2400" dirty="0" smtClean="0"/>
              <a:t>, measure absolute time) over large distances.</a:t>
            </a:r>
          </a:p>
          <a:p>
            <a:r>
              <a:rPr lang="en-US" sz="2400" dirty="0" smtClean="0"/>
              <a:t>Many believed that such accuracy could </a:t>
            </a:r>
            <a:r>
              <a:rPr lang="en-US" sz="2400" i="1" dirty="0" smtClean="0"/>
              <a:t>never</a:t>
            </a:r>
            <a:r>
              <a:rPr lang="en-US" sz="2400" dirty="0" smtClean="0"/>
              <a:t> be achieved with a mechanical clock, and would have to rely on some celestial reference.</a:t>
            </a:r>
          </a:p>
          <a:p>
            <a:r>
              <a:rPr lang="en-US" sz="2400" dirty="0" smtClean="0"/>
              <a:t>This drove a period of intense advancement in observational astronomy</a:t>
            </a:r>
          </a:p>
          <a:p>
            <a:pPr lvl="1"/>
            <a:r>
              <a:rPr lang="en-US" sz="2200" dirty="0" smtClean="0"/>
              <a:t>spoiler alert: John Harrison eventually solved the problem with a clock*</a:t>
            </a:r>
          </a:p>
          <a:p>
            <a:pPr lvl="1"/>
            <a:endParaRPr lang="en-US" sz="2000" dirty="0"/>
          </a:p>
        </p:txBody>
      </p:sp>
      <p:sp>
        <p:nvSpPr>
          <p:cNvPr id="3" name="Title 2"/>
          <p:cNvSpPr>
            <a:spLocks noGrp="1"/>
          </p:cNvSpPr>
          <p:nvPr>
            <p:ph type="title"/>
          </p:nvPr>
        </p:nvSpPr>
        <p:spPr/>
        <p:txBody>
          <a:bodyPr/>
          <a:lstStyle/>
          <a:p>
            <a:r>
              <a:rPr lang="en-US" dirty="0" smtClean="0"/>
              <a:t>The Quest for Longitude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12</a:t>
            </a:fld>
            <a:endParaRPr lang="en-US"/>
          </a:p>
        </p:txBody>
      </p:sp>
      <p:sp>
        <p:nvSpPr>
          <p:cNvPr id="7" name="TextBox 6"/>
          <p:cNvSpPr txBox="1"/>
          <p:nvPr/>
        </p:nvSpPr>
        <p:spPr>
          <a:xfrm>
            <a:off x="5301695" y="5925325"/>
            <a:ext cx="3610070" cy="338554"/>
          </a:xfrm>
          <a:prstGeom prst="rect">
            <a:avLst/>
          </a:prstGeom>
          <a:noFill/>
        </p:spPr>
        <p:txBody>
          <a:bodyPr wrap="square" rtlCol="0">
            <a:spAutoFit/>
          </a:bodyPr>
          <a:lstStyle/>
          <a:p>
            <a:pPr algn="r"/>
            <a:r>
              <a:rPr lang="en-US" sz="1600" dirty="0" smtClean="0"/>
              <a:t>*see “Longitude” by </a:t>
            </a:r>
            <a:r>
              <a:rPr lang="en-US" sz="1600" dirty="0" err="1" smtClean="0"/>
              <a:t>Dava</a:t>
            </a:r>
            <a:r>
              <a:rPr lang="en-US" sz="1600" dirty="0" smtClean="0"/>
              <a:t> </a:t>
            </a:r>
            <a:r>
              <a:rPr lang="en-US" sz="1600" dirty="0" err="1" smtClean="0"/>
              <a:t>Sobel</a:t>
            </a:r>
            <a:endParaRPr lang="en-US" sz="1600" dirty="0"/>
          </a:p>
        </p:txBody>
      </p:sp>
    </p:spTree>
    <p:extLst>
      <p:ext uri="{BB962C8B-B14F-4D97-AF65-F5344CB8AC3E}">
        <p14:creationId xmlns:p14="http://schemas.microsoft.com/office/powerpoint/2010/main" val="9209052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Rømer’s</a:t>
            </a:r>
            <a:r>
              <a:rPr lang="en-US" dirty="0" smtClean="0"/>
              <a:t> Accidental Discovery</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13</a:t>
            </a:fld>
            <a:endParaRPr lang="en-US"/>
          </a:p>
        </p:txBody>
      </p:sp>
      <p:sp>
        <p:nvSpPr>
          <p:cNvPr id="8" name="Content Placeholder 7"/>
          <p:cNvSpPr>
            <a:spLocks noGrp="1"/>
          </p:cNvSpPr>
          <p:nvPr>
            <p:ph idx="1"/>
          </p:nvPr>
        </p:nvSpPr>
        <p:spPr>
          <a:xfrm>
            <a:off x="462665" y="740650"/>
            <a:ext cx="8229600" cy="2432698"/>
          </a:xfrm>
        </p:spPr>
        <p:txBody>
          <a:bodyPr/>
          <a:lstStyle/>
          <a:p>
            <a:r>
              <a:rPr lang="en-US" sz="1600" dirty="0" smtClean="0"/>
              <a:t>The Danish astronomer Ole </a:t>
            </a:r>
            <a:r>
              <a:rPr lang="en-US" sz="1600" dirty="0" err="1" smtClean="0"/>
              <a:t>Rømer</a:t>
            </a:r>
            <a:r>
              <a:rPr lang="en-US" sz="1600" dirty="0" smtClean="0"/>
              <a:t> was trying to win the “Longitude Prize”, offered by King Phillip III of Spain.</a:t>
            </a:r>
          </a:p>
          <a:p>
            <a:r>
              <a:rPr lang="en-US" sz="1600" dirty="0" smtClean="0"/>
              <a:t>Using a technique suggested by Galileo, he tried to use the period of Jupiter’s moon Io as a clock, starting observations in about 1668</a:t>
            </a:r>
          </a:p>
          <a:p>
            <a:r>
              <a:rPr lang="en-US" sz="1600" dirty="0" smtClean="0"/>
              <a:t>He found that the period was shorter or longer depending on whether the Earth was approaching or receding from Jupiter, leading to a difference of around 20 minutes as the Earth went from one side of the sun to the other </a:t>
            </a:r>
          </a:p>
          <a:p>
            <a:pPr lvl="1"/>
            <a:r>
              <a:rPr lang="en-US" sz="1600" dirty="0" smtClean="0"/>
              <a:t>Remember, 1 minute = 16 mile error in position at the Equator!</a:t>
            </a:r>
          </a:p>
          <a:p>
            <a:pPr lvl="1"/>
            <a:endParaRPr lang="en-US" sz="1400" dirty="0"/>
          </a:p>
          <a:p>
            <a:pPr lvl="1"/>
            <a:endParaRPr lang="en-US" sz="1400" dirty="0" smtClean="0"/>
          </a:p>
          <a:p>
            <a:pPr lvl="1"/>
            <a:endParaRPr lang="en-US" sz="1400" dirty="0"/>
          </a:p>
          <a:p>
            <a:pPr lvl="1"/>
            <a:endParaRPr lang="en-US" sz="1400" dirty="0" smtClean="0"/>
          </a:p>
          <a:p>
            <a:pPr lvl="1"/>
            <a:endParaRPr lang="en-US" sz="1400" dirty="0"/>
          </a:p>
          <a:p>
            <a:pPr lvl="1"/>
            <a:endParaRPr lang="en-US" sz="1400" dirty="0" smtClean="0"/>
          </a:p>
          <a:p>
            <a:pPr lvl="1"/>
            <a:endParaRPr lang="en-US" sz="1400" dirty="0"/>
          </a:p>
          <a:p>
            <a:pPr lvl="1"/>
            <a:endParaRPr lang="en-US" sz="1400" dirty="0" smtClean="0"/>
          </a:p>
          <a:p>
            <a:pPr lvl="1"/>
            <a:endParaRPr lang="en-US" sz="1400" dirty="0"/>
          </a:p>
          <a:p>
            <a:r>
              <a:rPr lang="en-US" sz="1600" dirty="0" smtClean="0"/>
              <a:t>He realized that he could explain this if light took 22 minutes to cross the diameter of the Earth’s orbit around the sun, and he and Christian Huygens calculated the speed of light to be about 135,000 miles per second</a:t>
            </a:r>
          </a:p>
          <a:p>
            <a:pPr lvl="1"/>
            <a:r>
              <a:rPr lang="en-US" sz="1600" dirty="0" smtClean="0"/>
              <a:t>Correct answer: 186,000 miles per second</a:t>
            </a:r>
          </a:p>
        </p:txBody>
      </p:sp>
      <p:pic>
        <p:nvPicPr>
          <p:cNvPr id="9" name="Content Placeholder 6" descr="romer.png"/>
          <p:cNvPicPr>
            <a:picLocks noChangeAspect="1"/>
          </p:cNvPicPr>
          <p:nvPr/>
        </p:nvPicPr>
        <p:blipFill rotWithShape="1">
          <a:blip r:embed="rId2" cstate="print">
            <a:extLst>
              <a:ext uri="{28A0092B-C50C-407E-A947-70E740481C1C}">
                <a14:useLocalDpi xmlns:a14="http://schemas.microsoft.com/office/drawing/2010/main"/>
              </a:ext>
            </a:extLst>
          </a:blip>
          <a:srcRect l="296" r="-21"/>
          <a:stretch/>
        </p:blipFill>
        <p:spPr bwMode="auto">
          <a:xfrm>
            <a:off x="2114080" y="3044950"/>
            <a:ext cx="4454980" cy="2152483"/>
          </a:xfrm>
          <a:prstGeom prst="rect">
            <a:avLst/>
          </a:prstGeom>
          <a:noFill/>
          <a:ln w="9525">
            <a:noFill/>
            <a:miter lim="800000"/>
            <a:headEnd/>
            <a:tailEnd/>
          </a:ln>
        </p:spPr>
      </p:pic>
    </p:spTree>
    <p:extLst>
      <p:ext uri="{BB962C8B-B14F-4D97-AF65-F5344CB8AC3E}">
        <p14:creationId xmlns:p14="http://schemas.microsoft.com/office/powerpoint/2010/main" val="9511577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3" end="13"/>
                                            </p:txEl>
                                          </p:spTgt>
                                        </p:tgtEl>
                                        <p:attrNameLst>
                                          <p:attrName>style.visibility</p:attrName>
                                        </p:attrNameLst>
                                      </p:cBhvr>
                                      <p:to>
                                        <p:strVal val="visible"/>
                                      </p:to>
                                    </p:set>
                                    <p:animEffect transition="in" filter="fade">
                                      <p:cBhvr>
                                        <p:cTn id="28" dur="500"/>
                                        <p:tgtEl>
                                          <p:spTgt spid="8">
                                            <p:txEl>
                                              <p:pRg st="13" end="1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animEffect transition="in" filter="fade">
                                      <p:cBhvr>
                                        <p:cTn id="31"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4260" y="702245"/>
            <a:ext cx="8229600" cy="5253318"/>
          </a:xfrm>
        </p:spPr>
        <p:txBody>
          <a:bodyPr/>
          <a:lstStyle/>
          <a:p>
            <a:r>
              <a:rPr lang="en-US" dirty="0" smtClean="0"/>
              <a:t>The 19</a:t>
            </a:r>
            <a:r>
              <a:rPr lang="en-US" baseline="30000" dirty="0" smtClean="0"/>
              <a:t>th</a:t>
            </a:r>
            <a:r>
              <a:rPr lang="en-US" dirty="0" smtClean="0"/>
              <a:t> Century was the golden age of experimental physics, at least as far as electricity and magnetism were concerned.</a:t>
            </a:r>
          </a:p>
          <a:p>
            <a:r>
              <a:rPr lang="en-US" dirty="0" smtClean="0"/>
              <a:t>By the second half of the century, scientists had learned </a:t>
            </a:r>
          </a:p>
          <a:p>
            <a:pPr lvl="1"/>
            <a:r>
              <a:rPr lang="en-US" dirty="0" smtClean="0"/>
              <a:t>Electric fields are created by electric charges</a:t>
            </a:r>
          </a:p>
        </p:txBody>
      </p:sp>
      <p:sp>
        <p:nvSpPr>
          <p:cNvPr id="3" name="Title 2"/>
          <p:cNvSpPr>
            <a:spLocks noGrp="1"/>
          </p:cNvSpPr>
          <p:nvPr>
            <p:ph type="title"/>
          </p:nvPr>
        </p:nvSpPr>
        <p:spPr/>
        <p:txBody>
          <a:bodyPr/>
          <a:lstStyle/>
          <a:p>
            <a:r>
              <a:rPr lang="en-US" dirty="0" smtClean="0"/>
              <a:t>Moving on: Another Happy Accident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dirty="0" smtClean="0"/>
              <a:t>E. Prebys, Ask-a-Scientist</a:t>
            </a:r>
            <a:endParaRPr lang="en-US" dirty="0"/>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14</a:t>
            </a:fld>
            <a:endParaRPr lang="en-US"/>
          </a:p>
        </p:txBody>
      </p:sp>
      <p:pic>
        <p:nvPicPr>
          <p:cNvPr id="9" name="Picture 8"/>
          <p:cNvPicPr>
            <a:picLocks noChangeAspect="1"/>
          </p:cNvPicPr>
          <p:nvPr/>
        </p:nvPicPr>
        <p:blipFill>
          <a:blip r:embed="rId2"/>
          <a:stretch>
            <a:fillRect/>
          </a:stretch>
        </p:blipFill>
        <p:spPr>
          <a:xfrm>
            <a:off x="1384385" y="3621025"/>
            <a:ext cx="6068585" cy="1997060"/>
          </a:xfrm>
          <a:prstGeom prst="rect">
            <a:avLst/>
          </a:prstGeom>
        </p:spPr>
      </p:pic>
    </p:spTree>
    <p:extLst>
      <p:ext uri="{BB962C8B-B14F-4D97-AF65-F5344CB8AC3E}">
        <p14:creationId xmlns:p14="http://schemas.microsoft.com/office/powerpoint/2010/main" val="14302169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They also knew</a:t>
            </a:r>
          </a:p>
          <a:p>
            <a:pPr lvl="1"/>
            <a:r>
              <a:rPr lang="en-US" dirty="0"/>
              <a:t>Magnetic fields are created by </a:t>
            </a:r>
            <a:r>
              <a:rPr lang="en-US" i="1" dirty="0"/>
              <a:t>moving</a:t>
            </a:r>
            <a:r>
              <a:rPr lang="en-US" dirty="0"/>
              <a:t> </a:t>
            </a:r>
            <a:r>
              <a:rPr lang="en-US" dirty="0" smtClean="0"/>
              <a:t>electric </a:t>
            </a:r>
            <a:r>
              <a:rPr lang="en-US" dirty="0"/>
              <a:t>charges (electric current)</a:t>
            </a:r>
            <a:br>
              <a:rPr lang="en-US" dirty="0"/>
            </a:br>
            <a:endParaRPr lang="en-US" dirty="0"/>
          </a:p>
          <a:p>
            <a:pPr lvl="1"/>
            <a:endParaRPr lang="en-US" dirty="0" smtClean="0"/>
          </a:p>
          <a:p>
            <a:pPr lvl="1"/>
            <a:endParaRPr lang="en-US" dirty="0"/>
          </a:p>
          <a:p>
            <a:pPr lvl="1"/>
            <a:endParaRPr lang="en-US" dirty="0" smtClean="0"/>
          </a:p>
          <a:p>
            <a:pPr lvl="1"/>
            <a:endParaRPr lang="en-US" dirty="0" smtClean="0"/>
          </a:p>
          <a:p>
            <a:pPr lvl="1"/>
            <a:r>
              <a:rPr lang="en-US" dirty="0" smtClean="0"/>
              <a:t>Electric </a:t>
            </a:r>
            <a:r>
              <a:rPr lang="en-US" dirty="0"/>
              <a:t>fields can also </a:t>
            </a:r>
            <a:r>
              <a:rPr lang="en-US" dirty="0" smtClean="0"/>
              <a:t/>
            </a:r>
            <a:br>
              <a:rPr lang="en-US" dirty="0" smtClean="0"/>
            </a:br>
            <a:r>
              <a:rPr lang="en-US" dirty="0" smtClean="0"/>
              <a:t>be </a:t>
            </a:r>
            <a:r>
              <a:rPr lang="en-US" dirty="0"/>
              <a:t>induced </a:t>
            </a:r>
            <a:r>
              <a:rPr lang="en-US" dirty="0" smtClean="0"/>
              <a:t>by </a:t>
            </a:r>
            <a:r>
              <a:rPr lang="en-US" i="1" dirty="0" smtClean="0"/>
              <a:t>changing</a:t>
            </a:r>
            <a:r>
              <a:rPr lang="en-US" dirty="0" smtClean="0"/>
              <a:t> </a:t>
            </a:r>
            <a:br>
              <a:rPr lang="en-US" dirty="0" smtClean="0"/>
            </a:br>
            <a:r>
              <a:rPr lang="en-US" dirty="0" smtClean="0"/>
              <a:t>magnetic </a:t>
            </a:r>
            <a:r>
              <a:rPr lang="en-US" dirty="0"/>
              <a:t>fields</a:t>
            </a:r>
          </a:p>
          <a:p>
            <a:pPr lvl="2"/>
            <a:r>
              <a:rPr lang="en-US" dirty="0"/>
              <a:t>This is how a generator </a:t>
            </a:r>
            <a:r>
              <a:rPr lang="en-US" dirty="0" smtClean="0"/>
              <a:t/>
            </a:r>
            <a:br>
              <a:rPr lang="en-US" dirty="0" smtClean="0"/>
            </a:br>
            <a:r>
              <a:rPr lang="en-US" dirty="0" smtClean="0"/>
              <a:t>works</a:t>
            </a:r>
            <a:endParaRPr lang="en-US" dirty="0"/>
          </a:p>
          <a:p>
            <a:pPr lvl="1"/>
            <a:endParaRPr lang="en-US" dirty="0"/>
          </a:p>
        </p:txBody>
      </p:sp>
      <p:sp>
        <p:nvSpPr>
          <p:cNvPr id="3" name="Title 2"/>
          <p:cNvSpPr>
            <a:spLocks noGrp="1"/>
          </p:cNvSpPr>
          <p:nvPr>
            <p:ph type="title"/>
          </p:nvPr>
        </p:nvSpPr>
        <p:spPr/>
        <p:txBody>
          <a:bodyPr/>
          <a:lstStyle/>
          <a:p>
            <a:r>
              <a:rPr lang="en-US" dirty="0" smtClean="0"/>
              <a:t>A Happy Accident (cont’d)</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dirty="0" smtClean="0"/>
              <a:t>E. Prebys, Ask-a-Scientist</a:t>
            </a:r>
            <a:endParaRPr lang="en-US" dirty="0"/>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15</a:t>
            </a:fld>
            <a:endParaRPr lang="en-US"/>
          </a:p>
        </p:txBody>
      </p:sp>
      <p:pic>
        <p:nvPicPr>
          <p:cNvPr id="7" name="Picture 6"/>
          <p:cNvPicPr>
            <a:picLocks noChangeAspect="1"/>
          </p:cNvPicPr>
          <p:nvPr/>
        </p:nvPicPr>
        <p:blipFill>
          <a:blip r:embed="rId2"/>
          <a:stretch>
            <a:fillRect/>
          </a:stretch>
        </p:blipFill>
        <p:spPr>
          <a:xfrm>
            <a:off x="961930" y="2315255"/>
            <a:ext cx="2458510" cy="1459390"/>
          </a:xfrm>
          <a:prstGeom prst="rect">
            <a:avLst/>
          </a:prstGeom>
        </p:spPr>
      </p:pic>
      <p:pic>
        <p:nvPicPr>
          <p:cNvPr id="8" name="Picture 7"/>
          <p:cNvPicPr>
            <a:picLocks noChangeAspect="1"/>
          </p:cNvPicPr>
          <p:nvPr/>
        </p:nvPicPr>
        <p:blipFill rotWithShape="1">
          <a:blip r:embed="rId3"/>
          <a:srcRect l="64663"/>
          <a:stretch/>
        </p:blipFill>
        <p:spPr>
          <a:xfrm>
            <a:off x="3880710" y="1815989"/>
            <a:ext cx="1267365" cy="2015621"/>
          </a:xfrm>
          <a:prstGeom prst="rect">
            <a:avLst/>
          </a:prstGeom>
        </p:spPr>
      </p:pic>
      <p:pic>
        <p:nvPicPr>
          <p:cNvPr id="9" name="Picture 8"/>
          <p:cNvPicPr>
            <a:picLocks noChangeAspect="1"/>
          </p:cNvPicPr>
          <p:nvPr/>
        </p:nvPicPr>
        <p:blipFill>
          <a:blip r:embed="rId4"/>
          <a:stretch>
            <a:fillRect/>
          </a:stretch>
        </p:blipFill>
        <p:spPr>
          <a:xfrm>
            <a:off x="5570530" y="1854395"/>
            <a:ext cx="2958990" cy="1522624"/>
          </a:xfrm>
          <a:prstGeom prst="rect">
            <a:avLst/>
          </a:prstGeom>
        </p:spPr>
      </p:pic>
      <p:pic>
        <p:nvPicPr>
          <p:cNvPr id="10" name="Picture 9"/>
          <p:cNvPicPr>
            <a:picLocks noChangeAspect="1"/>
          </p:cNvPicPr>
          <p:nvPr/>
        </p:nvPicPr>
        <p:blipFill>
          <a:blip r:embed="rId5"/>
          <a:stretch>
            <a:fillRect/>
          </a:stretch>
        </p:blipFill>
        <p:spPr>
          <a:xfrm>
            <a:off x="4879975" y="4120290"/>
            <a:ext cx="3400635" cy="2006932"/>
          </a:xfrm>
          <a:prstGeom prst="rect">
            <a:avLst/>
          </a:prstGeom>
        </p:spPr>
      </p:pic>
    </p:spTree>
    <p:extLst>
      <p:ext uri="{BB962C8B-B14F-4D97-AF65-F5344CB8AC3E}">
        <p14:creationId xmlns:p14="http://schemas.microsoft.com/office/powerpoint/2010/main" val="35439609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In 1861, James Clerk Maxell attempted to collect everything that was known about Electricity and Magnetism into a single set of equations</a:t>
            </a:r>
            <a:r>
              <a:rPr lang="en-US" sz="2400" dirty="0" smtClean="0"/>
              <a:t>.</a:t>
            </a:r>
          </a:p>
          <a:p>
            <a:r>
              <a:rPr lang="en-US" sz="2400" dirty="0" smtClean="0"/>
              <a:t>He was </a:t>
            </a:r>
            <a:r>
              <a:rPr lang="en-US" sz="2400" i="1" dirty="0" smtClean="0"/>
              <a:t>almost</a:t>
            </a:r>
            <a:r>
              <a:rPr lang="en-US" sz="2400" dirty="0" smtClean="0"/>
              <a:t> able to express all of the existing experimental observations as a self-consistent set of mathematical equations</a:t>
            </a:r>
            <a:endParaRPr lang="en-US" sz="2400" dirty="0"/>
          </a:p>
          <a:p>
            <a:pPr lvl="1"/>
            <a:r>
              <a:rPr lang="en-US" sz="2200" dirty="0"/>
              <a:t>T</a:t>
            </a:r>
            <a:r>
              <a:rPr lang="en-US" sz="2200" dirty="0" smtClean="0"/>
              <a:t>here was one (seemingly) small problem having to do with magnetic fields.</a:t>
            </a:r>
          </a:p>
          <a:p>
            <a:r>
              <a:rPr lang="en-US" sz="2400" dirty="0" smtClean="0"/>
              <a:t>For purely mathematical reasons, he added an extra term</a:t>
            </a:r>
          </a:p>
          <a:p>
            <a:pPr lvl="1"/>
            <a:r>
              <a:rPr lang="en-US" sz="2200" dirty="0"/>
              <a:t>I</a:t>
            </a:r>
            <a:r>
              <a:rPr lang="en-US" sz="2200" dirty="0" smtClean="0"/>
              <a:t>n addition to electric currents, magnetic fields could be generated by </a:t>
            </a:r>
            <a:r>
              <a:rPr lang="en-US" sz="2200" i="1" dirty="0" smtClean="0"/>
              <a:t>changing electric fields</a:t>
            </a:r>
            <a:r>
              <a:rPr lang="en-US" sz="2200" dirty="0" smtClean="0"/>
              <a:t>.</a:t>
            </a:r>
          </a:p>
          <a:p>
            <a:r>
              <a:rPr lang="en-US" sz="2400" dirty="0" smtClean="0"/>
              <a:t>This turned out to have rather profound implications…</a:t>
            </a:r>
            <a:endParaRPr lang="en-US" sz="2400" dirty="0"/>
          </a:p>
          <a:p>
            <a:endParaRPr lang="en-US" sz="2400" dirty="0"/>
          </a:p>
        </p:txBody>
      </p:sp>
      <p:sp>
        <p:nvSpPr>
          <p:cNvPr id="3" name="Title 2"/>
          <p:cNvSpPr>
            <a:spLocks noGrp="1"/>
          </p:cNvSpPr>
          <p:nvPr>
            <p:ph type="title"/>
          </p:nvPr>
        </p:nvSpPr>
        <p:spPr/>
        <p:txBody>
          <a:bodyPr/>
          <a:lstStyle/>
          <a:p>
            <a:r>
              <a:rPr lang="en-US" dirty="0" smtClean="0"/>
              <a:t>Maxwell’s Equations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16</a:t>
            </a:fld>
            <a:endParaRPr lang="en-US"/>
          </a:p>
        </p:txBody>
      </p:sp>
    </p:spTree>
    <p:extLst>
      <p:ext uri="{BB962C8B-B14F-4D97-AF65-F5344CB8AC3E}">
        <p14:creationId xmlns:p14="http://schemas.microsoft.com/office/powerpoint/2010/main" val="21036256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Electromagnetic Waves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17</a:t>
            </a:fld>
            <a:endParaRPr lang="en-US"/>
          </a:p>
        </p:txBody>
      </p:sp>
      <p:sp>
        <p:nvSpPr>
          <p:cNvPr id="8" name="Content Placeholder 7"/>
          <p:cNvSpPr>
            <a:spLocks noGrp="1"/>
          </p:cNvSpPr>
          <p:nvPr>
            <p:ph idx="1"/>
          </p:nvPr>
        </p:nvSpPr>
        <p:spPr/>
        <p:txBody>
          <a:bodyPr/>
          <a:lstStyle/>
          <a:p>
            <a:r>
              <a:rPr lang="en-US" sz="2400" dirty="0" smtClean="0"/>
              <a:t>Before, it was believed that you needed electric charges to make an electric or magnetic field, but Maxwell’s Equations showed you could have </a:t>
            </a:r>
          </a:p>
          <a:p>
            <a:pPr lvl="1"/>
            <a:r>
              <a:rPr lang="en-US" sz="2000" dirty="0" smtClean="0"/>
              <a:t>(changing electric field)</a:t>
            </a:r>
            <a:r>
              <a:rPr lang="en-US" sz="2000" dirty="0" smtClean="0">
                <a:latin typeface="Wingdings"/>
                <a:ea typeface="Wingdings"/>
                <a:cs typeface="Wingdings"/>
                <a:sym typeface="Wingdings"/>
              </a:rPr>
              <a:t></a:t>
            </a:r>
            <a:r>
              <a:rPr lang="en-US" sz="2000" dirty="0" smtClean="0">
                <a:sym typeface="Wingdings"/>
              </a:rPr>
              <a:t>(changing magnetic field)</a:t>
            </a:r>
            <a:r>
              <a:rPr lang="en-US" sz="2000" dirty="0" smtClean="0">
                <a:latin typeface="Wingdings"/>
                <a:ea typeface="Wingdings"/>
                <a:cs typeface="Wingdings"/>
                <a:sym typeface="Wingdings"/>
              </a:rPr>
              <a:t></a:t>
            </a:r>
            <a:br>
              <a:rPr lang="en-US" sz="2000" dirty="0" smtClean="0">
                <a:latin typeface="Wingdings"/>
                <a:ea typeface="Wingdings"/>
                <a:cs typeface="Wingdings"/>
                <a:sym typeface="Wingdings"/>
              </a:rPr>
            </a:br>
            <a:r>
              <a:rPr lang="en-US" sz="2000" dirty="0" smtClean="0">
                <a:ea typeface="Wingdings"/>
                <a:cs typeface="Wingdings"/>
                <a:sym typeface="Wingdings"/>
              </a:rPr>
              <a:t>(changing electric field)</a:t>
            </a:r>
            <a:r>
              <a:rPr lang="en-US" sz="2000" dirty="0" smtClean="0">
                <a:latin typeface="Wingdings"/>
                <a:ea typeface="Wingdings"/>
                <a:cs typeface="Wingdings"/>
                <a:sym typeface="Wingdings"/>
              </a:rPr>
              <a:t></a:t>
            </a:r>
          </a:p>
          <a:p>
            <a:pPr marL="0" indent="0">
              <a:buNone/>
            </a:pPr>
            <a:r>
              <a:rPr lang="en-US" dirty="0">
                <a:latin typeface="Wingdings"/>
                <a:ea typeface="Wingdings"/>
                <a:cs typeface="Wingdings"/>
                <a:sym typeface="Wingdings"/>
              </a:rPr>
              <a:t>	</a:t>
            </a:r>
            <a:r>
              <a:rPr lang="en-US" dirty="0" smtClean="0">
                <a:ea typeface="Wingdings"/>
                <a:cs typeface="Wingdings"/>
                <a:sym typeface="Wingdings"/>
              </a:rPr>
              <a:t>“Electromagnetic Wave”</a:t>
            </a:r>
          </a:p>
          <a:p>
            <a:r>
              <a:rPr lang="en-US" sz="2400" dirty="0" smtClean="0"/>
              <a:t>What’s more, Maxwell could calculate </a:t>
            </a:r>
            <a:br>
              <a:rPr lang="en-US" sz="2400" dirty="0" smtClean="0"/>
            </a:br>
            <a:r>
              <a:rPr lang="en-US" sz="2400" dirty="0" smtClean="0"/>
              <a:t>the velocity at which such a wave would </a:t>
            </a:r>
            <a:br>
              <a:rPr lang="en-US" sz="2400" dirty="0" smtClean="0"/>
            </a:br>
            <a:r>
              <a:rPr lang="en-US" sz="2400" dirty="0" smtClean="0"/>
              <a:t>travel</a:t>
            </a:r>
          </a:p>
          <a:p>
            <a:pPr lvl="1"/>
            <a:r>
              <a:rPr lang="en-US" sz="2200" dirty="0" smtClean="0"/>
              <a:t>It exactly matched the speed of light!!!</a:t>
            </a:r>
          </a:p>
          <a:p>
            <a:r>
              <a:rPr lang="en-US" sz="2400" dirty="0"/>
              <a:t>He </a:t>
            </a:r>
            <a:r>
              <a:rPr lang="en-US" sz="2400" dirty="0" smtClean="0"/>
              <a:t>wrote (with trembling hands, maybe?): </a:t>
            </a:r>
          </a:p>
          <a:p>
            <a:pPr marL="366713" lvl="1" indent="0">
              <a:buNone/>
            </a:pPr>
            <a:r>
              <a:rPr lang="en-US" sz="2200" dirty="0" smtClean="0"/>
              <a:t>"we can scarcely avoid the inference that light consists in the transverse undulations of the same medium which is the cause of electric and magnetic phenomena"</a:t>
            </a:r>
            <a:endParaRPr lang="en-US" sz="2200" dirty="0"/>
          </a:p>
        </p:txBody>
      </p:sp>
      <p:pic>
        <p:nvPicPr>
          <p:cNvPr id="10" name="Electromagneticwave3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38630" y="2353660"/>
            <a:ext cx="2394779" cy="2378867"/>
          </a:xfrm>
          <a:prstGeom prst="rect">
            <a:avLst/>
          </a:prstGeom>
        </p:spPr>
      </p:pic>
      <p:sp>
        <p:nvSpPr>
          <p:cNvPr id="11" name="Rectangle 10"/>
          <p:cNvSpPr/>
          <p:nvPr/>
        </p:nvSpPr>
        <p:spPr>
          <a:xfrm>
            <a:off x="808310" y="5157225"/>
            <a:ext cx="7834620" cy="1075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1047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In one fell swoop, Maxwell not only unified electricity and magnetism, but his results would eventually show that light, heat, radio waves, x-rays, gamma rays, etc., are </a:t>
            </a:r>
            <a:r>
              <a:rPr lang="en-US" sz="2400" i="1" dirty="0" smtClean="0"/>
              <a:t>all </a:t>
            </a:r>
            <a:r>
              <a:rPr lang="en-US" sz="2400" dirty="0" smtClean="0"/>
              <a:t>really the same thing – differing only in wavelength!</a:t>
            </a:r>
            <a:endParaRPr lang="en-US" sz="2400" dirty="0"/>
          </a:p>
        </p:txBody>
      </p:sp>
      <p:sp>
        <p:nvSpPr>
          <p:cNvPr id="3" name="Title 2"/>
          <p:cNvSpPr>
            <a:spLocks noGrp="1"/>
          </p:cNvSpPr>
          <p:nvPr>
            <p:ph type="title"/>
          </p:nvPr>
        </p:nvSpPr>
        <p:spPr/>
        <p:txBody>
          <a:bodyPr/>
          <a:lstStyle/>
          <a:p>
            <a:r>
              <a:rPr lang="en-US" dirty="0" smtClean="0"/>
              <a:t>It’s all the same thing…</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18</a:t>
            </a:fld>
            <a:endParaRPr lang="en-US"/>
          </a:p>
        </p:txBody>
      </p:sp>
      <p:pic>
        <p:nvPicPr>
          <p:cNvPr id="9" name="Picture 8"/>
          <p:cNvPicPr>
            <a:picLocks noChangeAspect="1"/>
          </p:cNvPicPr>
          <p:nvPr/>
        </p:nvPicPr>
        <p:blipFill>
          <a:blip r:embed="rId2"/>
          <a:stretch>
            <a:fillRect/>
          </a:stretch>
        </p:blipFill>
        <p:spPr>
          <a:xfrm>
            <a:off x="462665" y="2468875"/>
            <a:ext cx="8322413" cy="3725731"/>
          </a:xfrm>
          <a:prstGeom prst="rect">
            <a:avLst/>
          </a:prstGeom>
        </p:spPr>
      </p:pic>
      <p:sp>
        <p:nvSpPr>
          <p:cNvPr id="10" name="Oval 9"/>
          <p:cNvSpPr/>
          <p:nvPr/>
        </p:nvSpPr>
        <p:spPr>
          <a:xfrm>
            <a:off x="5724150" y="4120290"/>
            <a:ext cx="192025" cy="65288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44400" y="2622495"/>
            <a:ext cx="960125" cy="646331"/>
          </a:xfrm>
          <a:prstGeom prst="rect">
            <a:avLst/>
          </a:prstGeom>
          <a:noFill/>
        </p:spPr>
        <p:txBody>
          <a:bodyPr wrap="square" rtlCol="0">
            <a:spAutoFit/>
          </a:bodyPr>
          <a:lstStyle/>
          <a:p>
            <a:pPr algn="l"/>
            <a:r>
              <a:rPr lang="en-US" sz="1200" dirty="0" smtClean="0">
                <a:solidFill>
                  <a:srgbClr val="FF0000"/>
                </a:solidFill>
              </a:rPr>
              <a:t>The entire </a:t>
            </a:r>
            <a:br>
              <a:rPr lang="en-US" sz="1200" dirty="0" smtClean="0">
                <a:solidFill>
                  <a:srgbClr val="FF0000"/>
                </a:solidFill>
              </a:rPr>
            </a:br>
            <a:r>
              <a:rPr lang="en-US" sz="1200" dirty="0" smtClean="0">
                <a:solidFill>
                  <a:srgbClr val="FF0000"/>
                </a:solidFill>
              </a:rPr>
              <a:t>visible </a:t>
            </a:r>
            <a:br>
              <a:rPr lang="en-US" sz="1200" dirty="0" smtClean="0">
                <a:solidFill>
                  <a:srgbClr val="FF0000"/>
                </a:solidFill>
              </a:rPr>
            </a:br>
            <a:r>
              <a:rPr lang="en-US" sz="1200" dirty="0" smtClean="0">
                <a:solidFill>
                  <a:srgbClr val="FF0000"/>
                </a:solidFill>
              </a:rPr>
              <a:t>spectrum.</a:t>
            </a:r>
            <a:endParaRPr lang="en-US" sz="1200" dirty="0">
              <a:solidFill>
                <a:srgbClr val="FF0000"/>
              </a:solidFill>
            </a:endParaRPr>
          </a:p>
        </p:txBody>
      </p:sp>
      <p:cxnSp>
        <p:nvCxnSpPr>
          <p:cNvPr id="13" name="Straight Arrow Connector 12"/>
          <p:cNvCxnSpPr/>
          <p:nvPr/>
        </p:nvCxnSpPr>
        <p:spPr>
          <a:xfrm flipH="1">
            <a:off x="5916176" y="3275380"/>
            <a:ext cx="1766629" cy="960125"/>
          </a:xfrm>
          <a:prstGeom prst="straightConnector1">
            <a:avLst/>
          </a:prstGeom>
          <a:ln w="25400">
            <a:solidFill>
              <a:srgbClr val="FF0000"/>
            </a:solidFill>
            <a:tailEnd type="arrow"/>
          </a:ln>
          <a:effectLst>
            <a:softEdge rad="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0726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 often happens science, one answer raised a lot more questions.</a:t>
            </a:r>
          </a:p>
          <a:p>
            <a:r>
              <a:rPr lang="en-US" dirty="0" smtClean="0"/>
              <a:t>All (other) known waves require a “medium” (air, water, earth, “the wave”) to travel through.</a:t>
            </a:r>
          </a:p>
          <a:p>
            <a:r>
              <a:rPr lang="en-US" dirty="0" smtClean="0"/>
              <a:t>Light at least appears to travel through a vacuum.</a:t>
            </a:r>
          </a:p>
          <a:p>
            <a:r>
              <a:rPr lang="en-US" dirty="0" smtClean="0"/>
              <a:t>In science, always try the simplest answer first:</a:t>
            </a:r>
          </a:p>
          <a:p>
            <a:pPr lvl="1"/>
            <a:r>
              <a:rPr lang="en-US" dirty="0" smtClean="0"/>
              <a:t>Maybe vacuum isn’t really empty?</a:t>
            </a:r>
          </a:p>
          <a:p>
            <a:r>
              <a:rPr lang="en-US" dirty="0" smtClean="0"/>
              <a:t>Scientists hypothesized the existence of “luminiferous aether”, and started to look for it…</a:t>
            </a:r>
          </a:p>
          <a:p>
            <a:pPr marL="366713" lvl="1" indent="0">
              <a:buNone/>
            </a:pPr>
            <a:endParaRPr lang="en-US" dirty="0"/>
          </a:p>
        </p:txBody>
      </p:sp>
      <p:sp>
        <p:nvSpPr>
          <p:cNvPr id="3" name="Title 2"/>
          <p:cNvSpPr>
            <a:spLocks noGrp="1"/>
          </p:cNvSpPr>
          <p:nvPr>
            <p:ph type="title"/>
          </p:nvPr>
        </p:nvSpPr>
        <p:spPr/>
        <p:txBody>
          <a:bodyPr/>
          <a:lstStyle/>
          <a:p>
            <a:r>
              <a:rPr lang="en-US" dirty="0" smtClean="0"/>
              <a:t>What’s “undulating”?</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19</a:t>
            </a:fld>
            <a:endParaRPr lang="en-US"/>
          </a:p>
        </p:txBody>
      </p:sp>
    </p:spTree>
    <p:extLst>
      <p:ext uri="{BB962C8B-B14F-4D97-AF65-F5344CB8AC3E}">
        <p14:creationId xmlns:p14="http://schemas.microsoft.com/office/powerpoint/2010/main" val="2422174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Since earliest human history, science has advanced primarily through our quest to understand two things:</a:t>
            </a:r>
          </a:p>
          <a:p>
            <a:pPr lvl="1"/>
            <a:r>
              <a:rPr lang="en-US" dirty="0" smtClean="0"/>
              <a:t>The motion of the sun, stars, planets, and other heavenly bodies.</a:t>
            </a:r>
          </a:p>
          <a:p>
            <a:pPr lvl="1"/>
            <a:r>
              <a:rPr lang="en-US" dirty="0" smtClean="0"/>
              <a:t>The nature of light.</a:t>
            </a:r>
          </a:p>
          <a:p>
            <a:r>
              <a:rPr lang="en-US" dirty="0" smtClean="0"/>
              <a:t>The first is arguably how “science” began</a:t>
            </a:r>
            <a:r>
              <a:rPr lang="en-US" dirty="0"/>
              <a:t> </a:t>
            </a:r>
            <a:r>
              <a:rPr lang="en-US" dirty="0" smtClean="0"/>
              <a:t>(leading to the creation of what we now call “physics”), while the second has led us to profound and surprising discoveries about the nature of reality itself.</a:t>
            </a:r>
          </a:p>
          <a:p>
            <a:pPr lvl="1"/>
            <a:r>
              <a:rPr lang="en-US" dirty="0" smtClean="0"/>
              <a:t>Big things happen when the two are combined</a:t>
            </a:r>
          </a:p>
        </p:txBody>
      </p:sp>
      <p:sp>
        <p:nvSpPr>
          <p:cNvPr id="3" name="Title 2"/>
          <p:cNvSpPr>
            <a:spLocks noGrp="1"/>
          </p:cNvSpPr>
          <p:nvPr>
            <p:ph type="title"/>
          </p:nvPr>
        </p:nvSpPr>
        <p:spPr/>
        <p:txBody>
          <a:bodyPr/>
          <a:lstStyle/>
          <a:p>
            <a:r>
              <a:rPr lang="en-US" dirty="0" smtClean="0"/>
              <a:t>An Ancient Quest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a:t>
            </a:fld>
            <a:endParaRPr lang="en-US"/>
          </a:p>
        </p:txBody>
      </p:sp>
      <p:sp>
        <p:nvSpPr>
          <p:cNvPr id="7" name="Rectangle 6"/>
          <p:cNvSpPr/>
          <p:nvPr/>
        </p:nvSpPr>
        <p:spPr>
          <a:xfrm>
            <a:off x="846716" y="2891330"/>
            <a:ext cx="2841970" cy="4224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42305" y="2929735"/>
            <a:ext cx="2265895" cy="369332"/>
          </a:xfrm>
          <a:prstGeom prst="rect">
            <a:avLst/>
          </a:prstGeom>
          <a:noFill/>
        </p:spPr>
        <p:txBody>
          <a:bodyPr wrap="square" rtlCol="0">
            <a:spAutoFit/>
          </a:bodyPr>
          <a:lstStyle/>
          <a:p>
            <a:pPr algn="l"/>
            <a:r>
              <a:rPr lang="en-US" dirty="0" smtClean="0"/>
              <a:t>I’ll focus on this</a:t>
            </a:r>
            <a:endParaRPr lang="en-US" dirty="0"/>
          </a:p>
        </p:txBody>
      </p:sp>
    </p:spTree>
    <p:extLst>
      <p:ext uri="{BB962C8B-B14F-4D97-AF65-F5344CB8AC3E}">
        <p14:creationId xmlns:p14="http://schemas.microsoft.com/office/powerpoint/2010/main" val="24571867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42682"/>
            <a:ext cx="4690875" cy="5253318"/>
          </a:xfrm>
        </p:spPr>
        <p:txBody>
          <a:bodyPr/>
          <a:lstStyle/>
          <a:p>
            <a:r>
              <a:rPr lang="en-US" sz="2000" dirty="0" smtClean="0"/>
              <a:t>If aether exists, then it must </a:t>
            </a:r>
            <a:br>
              <a:rPr lang="en-US" sz="2000" dirty="0" smtClean="0"/>
            </a:br>
            <a:r>
              <a:rPr lang="en-US" sz="2000" dirty="0" smtClean="0"/>
              <a:t>fill space and the earth must be</a:t>
            </a:r>
            <a:br>
              <a:rPr lang="en-US" sz="2000" dirty="0" smtClean="0"/>
            </a:br>
            <a:r>
              <a:rPr lang="en-US" sz="2000" dirty="0" smtClean="0"/>
              <a:t>passing through it.</a:t>
            </a:r>
            <a:endParaRPr lang="en-US" sz="2000" dirty="0"/>
          </a:p>
          <a:p>
            <a:r>
              <a:rPr lang="en-US" sz="2000" dirty="0" smtClean="0"/>
              <a:t>Light traveling along the direction</a:t>
            </a:r>
            <a:br>
              <a:rPr lang="en-US" sz="2000" dirty="0" smtClean="0"/>
            </a:br>
            <a:r>
              <a:rPr lang="en-US" sz="2000" dirty="0" smtClean="0"/>
              <a:t>of the Earth’s motion should have</a:t>
            </a:r>
            <a:br>
              <a:rPr lang="en-US" sz="2000" dirty="0" smtClean="0"/>
            </a:br>
            <a:r>
              <a:rPr lang="en-US" sz="2000" dirty="0" smtClean="0"/>
              <a:t>a </a:t>
            </a:r>
            <a:r>
              <a:rPr lang="en-US" sz="2000" i="1" dirty="0" smtClean="0"/>
              <a:t>slightly different </a:t>
            </a:r>
            <a:r>
              <a:rPr lang="en-US" sz="2000" dirty="0" smtClean="0"/>
              <a:t>wavelength</a:t>
            </a:r>
            <a:br>
              <a:rPr lang="en-US" sz="2000" dirty="0" smtClean="0"/>
            </a:br>
            <a:r>
              <a:rPr lang="en-US" sz="2000" dirty="0" smtClean="0"/>
              <a:t>than light traveling transverse to it.</a:t>
            </a:r>
          </a:p>
          <a:p>
            <a:r>
              <a:rPr lang="en-US" sz="2000" dirty="0" smtClean="0"/>
              <a:t>In 1887, Albert Michelson and Edward </a:t>
            </a:r>
            <a:br>
              <a:rPr lang="en-US" sz="2000" dirty="0" smtClean="0"/>
            </a:br>
            <a:r>
              <a:rPr lang="en-US" sz="2000" dirty="0" smtClean="0"/>
              <a:t>Morley performed a sensitive </a:t>
            </a:r>
            <a:br>
              <a:rPr lang="en-US" sz="2000" dirty="0" smtClean="0"/>
            </a:br>
            <a:r>
              <a:rPr lang="en-US" sz="2000" dirty="0" smtClean="0"/>
              <a:t>experiment</a:t>
            </a:r>
            <a:r>
              <a:rPr lang="en-US" sz="2000" dirty="0"/>
              <a:t> </a:t>
            </a:r>
            <a:r>
              <a:rPr lang="en-US" sz="2000" dirty="0" smtClean="0"/>
              <a:t>to measure this difference.</a:t>
            </a:r>
          </a:p>
          <a:p>
            <a:r>
              <a:rPr lang="en-US" sz="2000" dirty="0" smtClean="0"/>
              <a:t>Their result:</a:t>
            </a:r>
          </a:p>
          <a:p>
            <a:pPr lvl="1"/>
            <a:r>
              <a:rPr lang="en-US" sz="1800" dirty="0" smtClean="0"/>
              <a:t>No difference </a:t>
            </a:r>
            <a:r>
              <a:rPr lang="en-US" sz="1800" dirty="0" smtClean="0">
                <a:latin typeface="Wingdings"/>
                <a:ea typeface="Wingdings"/>
                <a:cs typeface="Wingdings"/>
                <a:sym typeface="Wingdings"/>
              </a:rPr>
              <a:t></a:t>
            </a:r>
            <a:r>
              <a:rPr lang="en-US" sz="1800" dirty="0" smtClean="0">
                <a:ea typeface="Wingdings"/>
                <a:cs typeface="Wingdings"/>
                <a:sym typeface="Wingdings"/>
              </a:rPr>
              <a:t> </a:t>
            </a:r>
            <a:r>
              <a:rPr lang="en-US" sz="1800" dirty="0" smtClean="0">
                <a:sym typeface="Wingdings"/>
              </a:rPr>
              <a:t>no aether!</a:t>
            </a:r>
          </a:p>
          <a:p>
            <a:r>
              <a:rPr lang="en-US" sz="2000" dirty="0" smtClean="0">
                <a:sym typeface="Wingdings"/>
              </a:rPr>
              <a:t>Biggest mystery in science for almost</a:t>
            </a:r>
            <a:br>
              <a:rPr lang="en-US" sz="2000" dirty="0" smtClean="0">
                <a:sym typeface="Wingdings"/>
              </a:rPr>
            </a:br>
            <a:r>
              <a:rPr lang="en-US" sz="2000" dirty="0" smtClean="0">
                <a:sym typeface="Wingdings"/>
              </a:rPr>
              <a:t>20 years.</a:t>
            </a:r>
          </a:p>
          <a:p>
            <a:endParaRPr lang="en-US" sz="2000" dirty="0" smtClean="0"/>
          </a:p>
        </p:txBody>
      </p:sp>
      <p:sp>
        <p:nvSpPr>
          <p:cNvPr id="3" name="Title 2"/>
          <p:cNvSpPr>
            <a:spLocks noGrp="1"/>
          </p:cNvSpPr>
          <p:nvPr>
            <p:ph type="title"/>
          </p:nvPr>
        </p:nvSpPr>
        <p:spPr/>
        <p:txBody>
          <a:bodyPr/>
          <a:lstStyle/>
          <a:p>
            <a:r>
              <a:rPr lang="en-US" dirty="0" smtClean="0"/>
              <a:t>Michelson-Morley Experiment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09670" y="894270"/>
            <a:ext cx="3125412" cy="2344058"/>
          </a:xfrm>
          <a:prstGeom prst="rect">
            <a:avLst/>
          </a:prstGeom>
        </p:spPr>
      </p:pic>
      <p:pic>
        <p:nvPicPr>
          <p:cNvPr id="8" name="Picture 7"/>
          <p:cNvPicPr>
            <a:picLocks noChangeAspect="1"/>
          </p:cNvPicPr>
          <p:nvPr/>
        </p:nvPicPr>
        <p:blipFill>
          <a:blip r:embed="rId3"/>
          <a:stretch>
            <a:fillRect/>
          </a:stretch>
        </p:blipFill>
        <p:spPr>
          <a:xfrm>
            <a:off x="5224885" y="3429000"/>
            <a:ext cx="3558439" cy="2716275"/>
          </a:xfrm>
          <a:prstGeom prst="rect">
            <a:avLst/>
          </a:prstGeom>
        </p:spPr>
      </p:pic>
      <p:sp>
        <p:nvSpPr>
          <p:cNvPr id="9" name="Rectangle 8"/>
          <p:cNvSpPr/>
          <p:nvPr/>
        </p:nvSpPr>
        <p:spPr>
          <a:xfrm>
            <a:off x="725165" y="5157226"/>
            <a:ext cx="4269290" cy="691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3526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In 1905, Albert Einstein postulated that perhaps the equations meant exactly what they appeared to mean:</a:t>
            </a:r>
          </a:p>
          <a:p>
            <a:pPr lvl="1"/>
            <a:r>
              <a:rPr lang="en-US" dirty="0" smtClean="0"/>
              <a:t>The speed of light was the same </a:t>
            </a:r>
            <a:r>
              <a:rPr lang="en-US" i="1" dirty="0" smtClean="0"/>
              <a:t>in any frame </a:t>
            </a:r>
            <a:r>
              <a:rPr lang="en-US" dirty="0" smtClean="0"/>
              <a:t>in which is was measured.</a:t>
            </a:r>
          </a:p>
          <a:p>
            <a:r>
              <a:rPr lang="en-US" sz="2800" dirty="0" smtClean="0"/>
              <a:t>He showed that this could “work”, but only if you gave up the notion of fixed time.</a:t>
            </a:r>
          </a:p>
          <a:p>
            <a:pPr lvl="1"/>
            <a:r>
              <a:rPr lang="en-US" dirty="0" smtClean="0">
                <a:latin typeface="Wingdings"/>
                <a:ea typeface="Wingdings"/>
                <a:cs typeface="Wingdings"/>
                <a:sym typeface="Wingdings"/>
              </a:rPr>
              <a:t></a:t>
            </a:r>
            <a:r>
              <a:rPr lang="en-US" dirty="0">
                <a:sym typeface="Wingdings"/>
              </a:rPr>
              <a:t> </a:t>
            </a:r>
            <a:r>
              <a:rPr lang="en-US" dirty="0" smtClean="0">
                <a:sym typeface="Wingdings"/>
              </a:rPr>
              <a:t>“Special Theory of Relativity”</a:t>
            </a:r>
          </a:p>
          <a:p>
            <a:r>
              <a:rPr lang="en-US" sz="2800" dirty="0" smtClean="0">
                <a:sym typeface="Wingdings"/>
              </a:rPr>
              <a:t>Profound implications…</a:t>
            </a:r>
            <a:endParaRPr lang="en-US" sz="2400" dirty="0" smtClean="0">
              <a:sym typeface="Wingdings"/>
            </a:endParaRPr>
          </a:p>
        </p:txBody>
      </p:sp>
      <p:sp>
        <p:nvSpPr>
          <p:cNvPr id="3" name="Title 2"/>
          <p:cNvSpPr>
            <a:spLocks noGrp="1"/>
          </p:cNvSpPr>
          <p:nvPr>
            <p:ph type="title"/>
          </p:nvPr>
        </p:nvSpPr>
        <p:spPr/>
        <p:txBody>
          <a:bodyPr/>
          <a:lstStyle/>
          <a:p>
            <a:r>
              <a:rPr lang="en-US" dirty="0" smtClean="0"/>
              <a:t>Einstein to the Rescue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21</a:t>
            </a:fld>
            <a:endParaRPr lang="en-US"/>
          </a:p>
        </p:txBody>
      </p:sp>
    </p:spTree>
    <p:extLst>
      <p:ext uri="{BB962C8B-B14F-4D97-AF65-F5344CB8AC3E}">
        <p14:creationId xmlns:p14="http://schemas.microsoft.com/office/powerpoint/2010/main" val="40974812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Einstein said, “The speed of light must be the same in any reference frame”.  For example, the time it takes light to bounce off a mirror in a spaceship must be the same whether it’s measured by someone in the spaceship, or someone outside of the spaceship.</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This seems weird, but it applies to everything we do at the lab</a:t>
            </a:r>
          </a:p>
          <a:p>
            <a:pPr lvl="1"/>
            <a:r>
              <a:rPr lang="en-US" sz="1800" dirty="0" smtClean="0"/>
              <a:t>Example: the faster </a:t>
            </a:r>
            <a:r>
              <a:rPr lang="en-US" sz="1800" dirty="0" err="1" smtClean="0"/>
              <a:t>pions</a:t>
            </a:r>
            <a:r>
              <a:rPr lang="en-US" sz="1800" dirty="0" smtClean="0"/>
              <a:t> and </a:t>
            </a:r>
            <a:r>
              <a:rPr lang="en-US" sz="1800" dirty="0" err="1" smtClean="0"/>
              <a:t>muons</a:t>
            </a:r>
            <a:r>
              <a:rPr lang="en-US" sz="1800" dirty="0" smtClean="0"/>
              <a:t> move, the longer they live.</a:t>
            </a:r>
            <a:endParaRPr lang="en-US" sz="1800" dirty="0"/>
          </a:p>
        </p:txBody>
      </p:sp>
      <p:sp>
        <p:nvSpPr>
          <p:cNvPr id="3" name="Title 2"/>
          <p:cNvSpPr>
            <a:spLocks noGrp="1"/>
          </p:cNvSpPr>
          <p:nvPr>
            <p:ph type="title"/>
          </p:nvPr>
        </p:nvSpPr>
        <p:spPr/>
        <p:txBody>
          <a:bodyPr/>
          <a:lstStyle/>
          <a:p>
            <a:r>
              <a:rPr lang="en-US" dirty="0" smtClean="0"/>
              <a:t>Example: Time Dilation</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22</a:t>
            </a:fld>
            <a:endParaRPr lang="en-US"/>
          </a:p>
        </p:txBody>
      </p:sp>
      <p:pic>
        <p:nvPicPr>
          <p:cNvPr id="7" name="Picture 6"/>
          <p:cNvPicPr>
            <a:picLocks noChangeAspect="1"/>
          </p:cNvPicPr>
          <p:nvPr/>
        </p:nvPicPr>
        <p:blipFill>
          <a:blip r:embed="rId2"/>
          <a:stretch>
            <a:fillRect/>
          </a:stretch>
        </p:blipFill>
        <p:spPr>
          <a:xfrm>
            <a:off x="808310" y="2353660"/>
            <a:ext cx="3955715" cy="2691365"/>
          </a:xfrm>
          <a:prstGeom prst="rect">
            <a:avLst/>
          </a:prstGeom>
        </p:spPr>
      </p:pic>
      <p:sp>
        <p:nvSpPr>
          <p:cNvPr id="8" name="TextBox 7"/>
          <p:cNvSpPr txBox="1"/>
          <p:nvPr/>
        </p:nvSpPr>
        <p:spPr>
          <a:xfrm>
            <a:off x="4994455" y="2353660"/>
            <a:ext cx="3840500" cy="2585323"/>
          </a:xfrm>
          <a:prstGeom prst="rect">
            <a:avLst/>
          </a:prstGeom>
          <a:noFill/>
        </p:spPr>
        <p:txBody>
          <a:bodyPr wrap="square" rtlCol="0">
            <a:spAutoFit/>
          </a:bodyPr>
          <a:lstStyle/>
          <a:p>
            <a:pPr marL="112713" indent="-112713" algn="l">
              <a:buFont typeface="Arial"/>
              <a:buChar char="•"/>
            </a:pPr>
            <a:r>
              <a:rPr lang="en-US" dirty="0" smtClean="0"/>
              <a:t>These two people have to measure </a:t>
            </a:r>
            <a:r>
              <a:rPr lang="en-US" i="1" dirty="0" smtClean="0"/>
              <a:t>the same </a:t>
            </a:r>
            <a:r>
              <a:rPr lang="en-US" dirty="0" smtClean="0"/>
              <a:t>speed for light, even though light is traveling a different distance for the two of them.</a:t>
            </a:r>
          </a:p>
          <a:p>
            <a:pPr marL="112713" indent="-112713" algn="l">
              <a:buFont typeface="Arial"/>
              <a:buChar char="•"/>
            </a:pPr>
            <a:r>
              <a:rPr lang="en-US" dirty="0" smtClean="0"/>
              <a:t>The only solution?  More time passes for the stationary observer than the guy in the spaceship!</a:t>
            </a:r>
          </a:p>
          <a:p>
            <a:pPr marL="569913" lvl="1" indent="-112713" algn="l">
              <a:buFont typeface="Arial"/>
              <a:buChar char="•"/>
            </a:pPr>
            <a:r>
              <a:rPr lang="en-US" dirty="0" smtClean="0"/>
              <a:t>“Twin Paradox”</a:t>
            </a:r>
            <a:endParaRPr lang="en-US" dirty="0"/>
          </a:p>
        </p:txBody>
      </p:sp>
      <p:cxnSp>
        <p:nvCxnSpPr>
          <p:cNvPr id="10" name="Straight Arrow Connector 9"/>
          <p:cNvCxnSpPr/>
          <p:nvPr/>
        </p:nvCxnSpPr>
        <p:spPr>
          <a:xfrm flipH="1">
            <a:off x="3880710" y="2660900"/>
            <a:ext cx="1228960" cy="768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151015" y="2699305"/>
            <a:ext cx="1958655" cy="18818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119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42682"/>
            <a:ext cx="8229600" cy="1779813"/>
          </a:xfrm>
        </p:spPr>
        <p:txBody>
          <a:bodyPr/>
          <a:lstStyle/>
          <a:p>
            <a:r>
              <a:rPr lang="en-US" sz="2000" dirty="0" smtClean="0"/>
              <a:t>Well….</a:t>
            </a:r>
          </a:p>
          <a:p>
            <a:r>
              <a:rPr lang="en-US" sz="2000" dirty="0" smtClean="0"/>
              <a:t>Around the turn of the last century, Philipp Lenard observed the “photoelectric effect”:  </a:t>
            </a:r>
          </a:p>
          <a:p>
            <a:pPr lvl="1"/>
            <a:r>
              <a:rPr lang="en-US" sz="1800" dirty="0" smtClean="0"/>
              <a:t>light could knock electrons out of material and create an electric current, but their energy depended only on the </a:t>
            </a:r>
            <a:r>
              <a:rPr lang="en-US" sz="1800" i="1" dirty="0" smtClean="0"/>
              <a:t>color</a:t>
            </a:r>
            <a:r>
              <a:rPr lang="en-US" sz="1800" dirty="0" smtClean="0"/>
              <a:t>, not the intensity.</a:t>
            </a:r>
          </a:p>
          <a:p>
            <a:pPr lvl="1"/>
            <a:endParaRPr lang="en-US" sz="1800" dirty="0"/>
          </a:p>
          <a:p>
            <a:pPr lvl="1"/>
            <a:endParaRPr lang="en-US" sz="1800" dirty="0" smtClean="0"/>
          </a:p>
          <a:p>
            <a:pPr lvl="1"/>
            <a:endParaRPr lang="en-US" sz="1800" dirty="0"/>
          </a:p>
          <a:p>
            <a:pPr lvl="1"/>
            <a:endParaRPr lang="en-US" sz="1800" dirty="0" smtClean="0"/>
          </a:p>
          <a:p>
            <a:pPr lvl="1"/>
            <a:endParaRPr lang="en-US" dirty="0"/>
          </a:p>
          <a:p>
            <a:pPr lvl="1"/>
            <a:endParaRPr lang="en-US" sz="1800" dirty="0" smtClean="0"/>
          </a:p>
          <a:p>
            <a:pPr lvl="1"/>
            <a:endParaRPr lang="en-US" sz="1800" dirty="0"/>
          </a:p>
          <a:p>
            <a:pPr lvl="1"/>
            <a:endParaRPr lang="en-US" sz="1800" dirty="0" smtClean="0"/>
          </a:p>
          <a:p>
            <a:pPr lvl="1"/>
            <a:endParaRPr lang="en-US" sz="1800" dirty="0"/>
          </a:p>
          <a:p>
            <a:pPr lvl="1"/>
            <a:endParaRPr lang="en-US" sz="2000" dirty="0"/>
          </a:p>
          <a:p>
            <a:r>
              <a:rPr lang="en-US" sz="2000" dirty="0" smtClean="0"/>
              <a:t>This really had people scratching their heads!</a:t>
            </a:r>
            <a:endParaRPr lang="en-US" sz="2000" dirty="0"/>
          </a:p>
        </p:txBody>
      </p:sp>
      <p:sp>
        <p:nvSpPr>
          <p:cNvPr id="3" name="Title 2"/>
          <p:cNvSpPr>
            <a:spLocks noGrp="1"/>
          </p:cNvSpPr>
          <p:nvPr>
            <p:ph type="title"/>
          </p:nvPr>
        </p:nvSpPr>
        <p:spPr/>
        <p:txBody>
          <a:bodyPr/>
          <a:lstStyle/>
          <a:p>
            <a:r>
              <a:rPr lang="en-US" dirty="0" smtClean="0"/>
              <a:t>Now we’re done, right?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23</a:t>
            </a:fld>
            <a:endParaRPr lang="en-US"/>
          </a:p>
        </p:txBody>
      </p:sp>
      <p:pic>
        <p:nvPicPr>
          <p:cNvPr id="7" name="Picture 6" descr="photoelectric_effect_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8005" y="2584090"/>
            <a:ext cx="5722345" cy="3110805"/>
          </a:xfrm>
          <a:prstGeom prst="rect">
            <a:avLst/>
          </a:prstGeom>
        </p:spPr>
      </p:pic>
    </p:spTree>
    <p:extLst>
      <p:ext uri="{BB962C8B-B14F-4D97-AF65-F5344CB8AC3E}">
        <p14:creationId xmlns:p14="http://schemas.microsoft.com/office/powerpoint/2010/main" val="25260162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263290" y="3813050"/>
            <a:ext cx="3571665" cy="22658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400" dirty="0" smtClean="0"/>
              <a:t>The same year he proposed the </a:t>
            </a:r>
            <a:r>
              <a:rPr lang="en-US" sz="2400" dirty="0"/>
              <a:t>T</a:t>
            </a:r>
            <a:r>
              <a:rPr lang="en-US" sz="2400" dirty="0" smtClean="0"/>
              <a:t>heory of Relativity, Einstein suggested a new theory for light</a:t>
            </a:r>
          </a:p>
          <a:p>
            <a:pPr lvl="1"/>
            <a:r>
              <a:rPr lang="en-US" sz="2000" dirty="0" smtClean="0"/>
              <a:t>Really, at this point, he was just showing off</a:t>
            </a:r>
          </a:p>
          <a:p>
            <a:r>
              <a:rPr lang="en-US" sz="2400" dirty="0" smtClean="0"/>
              <a:t>He hypothesized that light consisted of “packets”, each with an energy that depended on its wavelength:</a:t>
            </a:r>
          </a:p>
          <a:p>
            <a:endParaRPr lang="en-US" sz="2400" dirty="0" smtClean="0"/>
          </a:p>
          <a:p>
            <a:endParaRPr lang="en-US" sz="2400" dirty="0"/>
          </a:p>
          <a:p>
            <a:endParaRPr lang="en-US" sz="2400" dirty="0" smtClean="0"/>
          </a:p>
          <a:p>
            <a:endParaRPr lang="en-US" sz="2400" dirty="0" smtClean="0"/>
          </a:p>
          <a:p>
            <a:r>
              <a:rPr lang="en-US" sz="2400" dirty="0" smtClean="0"/>
              <a:t>Shorter wavelengths have </a:t>
            </a:r>
            <a:br>
              <a:rPr lang="en-US" sz="2400" dirty="0" smtClean="0"/>
            </a:br>
            <a:r>
              <a:rPr lang="en-US" sz="2400" dirty="0" smtClean="0"/>
              <a:t>higher energy, and can therefore </a:t>
            </a:r>
            <a:br>
              <a:rPr lang="en-US" sz="2400" dirty="0" smtClean="0"/>
            </a:br>
            <a:r>
              <a:rPr lang="en-US" sz="2400" dirty="0" smtClean="0"/>
              <a:t>kick out electrons with higher </a:t>
            </a:r>
            <a:br>
              <a:rPr lang="en-US" sz="2400" dirty="0" smtClean="0"/>
            </a:br>
            <a:r>
              <a:rPr lang="en-US" sz="2400" dirty="0" smtClean="0"/>
              <a:t>energy.</a:t>
            </a:r>
          </a:p>
        </p:txBody>
      </p:sp>
      <p:sp>
        <p:nvSpPr>
          <p:cNvPr id="3" name="Title 2"/>
          <p:cNvSpPr>
            <a:spLocks noGrp="1"/>
          </p:cNvSpPr>
          <p:nvPr>
            <p:ph type="title"/>
          </p:nvPr>
        </p:nvSpPr>
        <p:spPr/>
        <p:txBody>
          <a:bodyPr/>
          <a:lstStyle/>
          <a:p>
            <a:r>
              <a:rPr lang="en-US" dirty="0" smtClean="0"/>
              <a:t>Einstein to the rescue (again)</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24</a:t>
            </a:fld>
            <a:endParaRPr lang="en-US"/>
          </a:p>
        </p:txBody>
      </p:sp>
      <p:pic>
        <p:nvPicPr>
          <p:cNvPr id="23" name="Picture 22" descr="photoelectric_effect_2.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01695" y="3851455"/>
            <a:ext cx="3508030" cy="2203042"/>
          </a:xfrm>
          <a:prstGeom prst="rect">
            <a:avLst/>
          </a:prstGeom>
        </p:spPr>
      </p:pic>
      <p:graphicFrame>
        <p:nvGraphicFramePr>
          <p:cNvPr id="24" name="Object 23"/>
          <p:cNvGraphicFramePr>
            <a:graphicFrameLocks noChangeAspect="1"/>
          </p:cNvGraphicFramePr>
          <p:nvPr>
            <p:extLst>
              <p:ext uri="{D42A27DB-BD31-4B8C-83A1-F6EECF244321}">
                <p14:modId xmlns:p14="http://schemas.microsoft.com/office/powerpoint/2010/main" val="362588236"/>
              </p:ext>
            </p:extLst>
          </p:nvPr>
        </p:nvGraphicFramePr>
        <p:xfrm>
          <a:off x="2421320" y="3313785"/>
          <a:ext cx="1036935" cy="868783"/>
        </p:xfrm>
        <a:graphic>
          <a:graphicData uri="http://schemas.openxmlformats.org/presentationml/2006/ole">
            <mc:AlternateContent xmlns:mc="http://schemas.openxmlformats.org/markup-compatibility/2006">
              <mc:Choice xmlns:v="urn:schemas-microsoft-com:vml" Requires="v">
                <p:oleObj spid="_x0000_s2093" name="Equation" r:id="rId4" imgW="469900" imgH="393700" progId="Equation.DSMT4">
                  <p:embed/>
                </p:oleObj>
              </mc:Choice>
              <mc:Fallback>
                <p:oleObj name="Equation" r:id="rId4" imgW="469900" imgH="393700" progId="Equation.DSMT4">
                  <p:embed/>
                  <p:pic>
                    <p:nvPicPr>
                      <p:cNvPr id="0" name=""/>
                      <p:cNvPicPr/>
                      <p:nvPr/>
                    </p:nvPicPr>
                    <p:blipFill>
                      <a:blip r:embed="rId5"/>
                      <a:stretch>
                        <a:fillRect/>
                      </a:stretch>
                    </p:blipFill>
                    <p:spPr>
                      <a:xfrm>
                        <a:off x="2421320" y="3313785"/>
                        <a:ext cx="1036935" cy="868783"/>
                      </a:xfrm>
                      <a:prstGeom prst="rect">
                        <a:avLst/>
                      </a:prstGeom>
                    </p:spPr>
                  </p:pic>
                </p:oleObj>
              </mc:Fallback>
            </mc:AlternateContent>
          </a:graphicData>
        </a:graphic>
      </p:graphicFrame>
      <p:sp>
        <p:nvSpPr>
          <p:cNvPr id="25" name="TextBox 24"/>
          <p:cNvSpPr txBox="1"/>
          <p:nvPr/>
        </p:nvSpPr>
        <p:spPr>
          <a:xfrm>
            <a:off x="309045" y="3006545"/>
            <a:ext cx="2342705" cy="369332"/>
          </a:xfrm>
          <a:prstGeom prst="rect">
            <a:avLst/>
          </a:prstGeom>
          <a:noFill/>
        </p:spPr>
        <p:txBody>
          <a:bodyPr wrap="square" rtlCol="0">
            <a:spAutoFit/>
          </a:bodyPr>
          <a:lstStyle/>
          <a:p>
            <a:pPr algn="r"/>
            <a:r>
              <a:rPr lang="en-US" dirty="0" smtClean="0"/>
              <a:t>Planck’s Constant</a:t>
            </a:r>
            <a:endParaRPr lang="en-US" dirty="0"/>
          </a:p>
        </p:txBody>
      </p:sp>
      <p:sp>
        <p:nvSpPr>
          <p:cNvPr id="26" name="TextBox 25"/>
          <p:cNvSpPr txBox="1"/>
          <p:nvPr/>
        </p:nvSpPr>
        <p:spPr>
          <a:xfrm>
            <a:off x="3611875" y="3813050"/>
            <a:ext cx="1651415" cy="369332"/>
          </a:xfrm>
          <a:prstGeom prst="rect">
            <a:avLst/>
          </a:prstGeom>
          <a:noFill/>
        </p:spPr>
        <p:txBody>
          <a:bodyPr wrap="square" rtlCol="0">
            <a:spAutoFit/>
          </a:bodyPr>
          <a:lstStyle/>
          <a:p>
            <a:pPr algn="l"/>
            <a:r>
              <a:rPr lang="en-US" dirty="0" smtClean="0"/>
              <a:t>Wavelength</a:t>
            </a:r>
            <a:endParaRPr lang="en-US" dirty="0"/>
          </a:p>
        </p:txBody>
      </p:sp>
      <p:sp>
        <p:nvSpPr>
          <p:cNvPr id="27" name="TextBox 26"/>
          <p:cNvSpPr txBox="1"/>
          <p:nvPr/>
        </p:nvSpPr>
        <p:spPr>
          <a:xfrm>
            <a:off x="885120" y="3736240"/>
            <a:ext cx="998530" cy="369332"/>
          </a:xfrm>
          <a:prstGeom prst="rect">
            <a:avLst/>
          </a:prstGeom>
          <a:noFill/>
        </p:spPr>
        <p:txBody>
          <a:bodyPr wrap="square" rtlCol="0">
            <a:spAutoFit/>
          </a:bodyPr>
          <a:lstStyle/>
          <a:p>
            <a:pPr algn="r"/>
            <a:r>
              <a:rPr lang="en-US" dirty="0" smtClean="0"/>
              <a:t>Energy</a:t>
            </a:r>
            <a:endParaRPr lang="en-US" dirty="0"/>
          </a:p>
        </p:txBody>
      </p:sp>
      <p:sp>
        <p:nvSpPr>
          <p:cNvPr id="28" name="TextBox 27"/>
          <p:cNvSpPr txBox="1"/>
          <p:nvPr/>
        </p:nvSpPr>
        <p:spPr>
          <a:xfrm>
            <a:off x="3765495" y="3160165"/>
            <a:ext cx="1613010" cy="369332"/>
          </a:xfrm>
          <a:prstGeom prst="rect">
            <a:avLst/>
          </a:prstGeom>
          <a:noFill/>
        </p:spPr>
        <p:txBody>
          <a:bodyPr wrap="square" rtlCol="0">
            <a:spAutoFit/>
          </a:bodyPr>
          <a:lstStyle/>
          <a:p>
            <a:pPr algn="l"/>
            <a:r>
              <a:rPr lang="en-US" dirty="0" smtClean="0"/>
              <a:t>Speed of light</a:t>
            </a:r>
            <a:endParaRPr lang="en-US" dirty="0"/>
          </a:p>
        </p:txBody>
      </p:sp>
      <p:cxnSp>
        <p:nvCxnSpPr>
          <p:cNvPr id="29" name="Straight Arrow Connector 28"/>
          <p:cNvCxnSpPr/>
          <p:nvPr/>
        </p:nvCxnSpPr>
        <p:spPr>
          <a:xfrm>
            <a:off x="2651750" y="3313785"/>
            <a:ext cx="307240" cy="1536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3381445" y="3390595"/>
            <a:ext cx="345645" cy="1536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266230" y="4005075"/>
            <a:ext cx="345643" cy="73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3"/>
          </p:cNvCxnSpPr>
          <p:nvPr/>
        </p:nvCxnSpPr>
        <p:spPr>
          <a:xfrm flipV="1">
            <a:off x="1883650" y="3813050"/>
            <a:ext cx="499265" cy="1078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5740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4032"/>
            <a:ext cx="8229600" cy="5253318"/>
          </a:xfrm>
        </p:spPr>
        <p:txBody>
          <a:bodyPr/>
          <a:lstStyle/>
          <a:p>
            <a:r>
              <a:rPr lang="en-US" sz="2400" dirty="0" smtClean="0"/>
              <a:t>I thought we had that whole particle/wave thing worked out after the discovery of interference, right?</a:t>
            </a:r>
          </a:p>
          <a:p>
            <a:r>
              <a:rPr lang="en-US" sz="2400" dirty="0" smtClean="0"/>
              <a:t>Now Einstein was saying light was a particle again.</a:t>
            </a:r>
          </a:p>
          <a:p>
            <a:r>
              <a:rPr lang="en-US" sz="2400" dirty="0" smtClean="0"/>
              <a:t>How could light be both a particle </a:t>
            </a:r>
            <a:r>
              <a:rPr lang="en-US" sz="2400" i="1" dirty="0" smtClean="0"/>
              <a:t>and</a:t>
            </a:r>
            <a:r>
              <a:rPr lang="en-US" sz="2400" dirty="0" smtClean="0"/>
              <a:t> a wave?</a:t>
            </a:r>
          </a:p>
          <a:p>
            <a:r>
              <a:rPr lang="en-US" sz="2400" dirty="0" smtClean="0"/>
              <a:t>This question obsessed the best minds in the world for decades (and still does, really)</a:t>
            </a:r>
          </a:p>
          <a:p>
            <a:r>
              <a:rPr lang="en-US" sz="2400" dirty="0" smtClean="0"/>
              <a:t>Over time, a working theory emerged, known as “quantum mechanics”</a:t>
            </a:r>
          </a:p>
          <a:p>
            <a:endParaRPr lang="en-US" sz="2400" dirty="0"/>
          </a:p>
          <a:p>
            <a:endParaRPr lang="en-US" sz="2400" dirty="0" smtClean="0"/>
          </a:p>
          <a:p>
            <a:pPr marL="0" indent="0">
              <a:buNone/>
            </a:pPr>
            <a:r>
              <a:rPr lang="en-US" sz="2400" dirty="0"/>
              <a:t> </a:t>
            </a:r>
            <a:r>
              <a:rPr lang="en-US" sz="2400" dirty="0" smtClean="0"/>
              <a:t>         	       …and it’s really kind of weird!</a:t>
            </a:r>
          </a:p>
        </p:txBody>
      </p:sp>
      <p:sp>
        <p:nvSpPr>
          <p:cNvPr id="3" name="Title 2"/>
          <p:cNvSpPr>
            <a:spLocks noGrp="1"/>
          </p:cNvSpPr>
          <p:nvPr>
            <p:ph type="title"/>
          </p:nvPr>
        </p:nvSpPr>
        <p:spPr/>
        <p:txBody>
          <a:bodyPr/>
          <a:lstStyle/>
          <a:p>
            <a:r>
              <a:rPr lang="en-US" dirty="0" smtClean="0"/>
              <a:t>Wait!  What the what?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25</a:t>
            </a:fld>
            <a:endParaRPr lang="en-US"/>
          </a:p>
        </p:txBody>
      </p:sp>
    </p:spTree>
    <p:extLst>
      <p:ext uri="{BB962C8B-B14F-4D97-AF65-F5344CB8AC3E}">
        <p14:creationId xmlns:p14="http://schemas.microsoft.com/office/powerpoint/2010/main" val="17304433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42682"/>
            <a:ext cx="8416160" cy="2202268"/>
          </a:xfrm>
        </p:spPr>
        <p:txBody>
          <a:bodyPr/>
          <a:lstStyle/>
          <a:p>
            <a:r>
              <a:rPr lang="en-US" sz="2000" dirty="0" smtClean="0"/>
              <a:t>Light (and everything else) has a wavelength, which depends on its momentum</a:t>
            </a:r>
          </a:p>
          <a:p>
            <a:endParaRPr lang="en-US" sz="2000" dirty="0" smtClean="0"/>
          </a:p>
          <a:p>
            <a:pPr marL="0" indent="0">
              <a:buNone/>
            </a:pPr>
            <a:endParaRPr lang="en-US" sz="1050" dirty="0" smtClean="0"/>
          </a:p>
          <a:p>
            <a:r>
              <a:rPr lang="en-US" sz="2000" dirty="0" smtClean="0"/>
              <a:t>Particles propagate (and interfere!) as waves, but they are observed (interact) discretely, with a </a:t>
            </a:r>
            <a:r>
              <a:rPr lang="en-US" sz="2000" i="1" dirty="0" smtClean="0"/>
              <a:t>probability</a:t>
            </a:r>
            <a:r>
              <a:rPr lang="en-US" sz="2000" dirty="0" smtClean="0"/>
              <a:t> that depends on their amplitude.</a:t>
            </a:r>
          </a:p>
          <a:p>
            <a:endParaRPr lang="en-US" sz="2000" dirty="0"/>
          </a:p>
          <a:p>
            <a:endParaRPr lang="en-US" sz="2000" dirty="0" smtClean="0"/>
          </a:p>
          <a:p>
            <a:endParaRPr lang="en-US" sz="2000" dirty="0"/>
          </a:p>
          <a:p>
            <a:pPr marL="0" indent="0">
              <a:buNone/>
            </a:pPr>
            <a:endParaRPr lang="en-US" sz="2400" dirty="0"/>
          </a:p>
          <a:p>
            <a:endParaRPr lang="en-US" sz="2000" dirty="0" smtClean="0"/>
          </a:p>
          <a:p>
            <a:endParaRPr lang="en-US" sz="2000" dirty="0"/>
          </a:p>
          <a:p>
            <a:r>
              <a:rPr lang="en-US" sz="2000" dirty="0" smtClean="0"/>
              <a:t>At the smallest scales, everything is governed by random chance, and this introduces a fundamental uncertainty into our ability to measure things.</a:t>
            </a:r>
          </a:p>
          <a:p>
            <a:endParaRPr lang="en-US" sz="2000" dirty="0"/>
          </a:p>
          <a:p>
            <a:endParaRPr lang="en-US" sz="2000" dirty="0" smtClean="0"/>
          </a:p>
          <a:p>
            <a:endParaRPr lang="en-US" sz="2000" dirty="0"/>
          </a:p>
        </p:txBody>
      </p:sp>
      <p:sp>
        <p:nvSpPr>
          <p:cNvPr id="3" name="Title 2"/>
          <p:cNvSpPr>
            <a:spLocks noGrp="1"/>
          </p:cNvSpPr>
          <p:nvPr>
            <p:ph type="title"/>
          </p:nvPr>
        </p:nvSpPr>
        <p:spPr/>
        <p:txBody>
          <a:bodyPr/>
          <a:lstStyle/>
          <a:p>
            <a:r>
              <a:rPr lang="en-US" dirty="0" smtClean="0"/>
              <a:t>Quantum Mechanics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391507583"/>
              </p:ext>
            </p:extLst>
          </p:nvPr>
        </p:nvGraphicFramePr>
        <p:xfrm>
          <a:off x="2882179" y="1316725"/>
          <a:ext cx="806505" cy="831708"/>
        </p:xfrm>
        <a:graphic>
          <a:graphicData uri="http://schemas.openxmlformats.org/presentationml/2006/ole">
            <mc:AlternateContent xmlns:mc="http://schemas.openxmlformats.org/markup-compatibility/2006">
              <mc:Choice xmlns:v="urn:schemas-microsoft-com:vml" Requires="v">
                <p:oleObj spid="_x0000_s3115" name="Equation" r:id="rId3" imgW="406400" imgH="419100" progId="Equation.DSMT4">
                  <p:embed/>
                </p:oleObj>
              </mc:Choice>
              <mc:Fallback>
                <p:oleObj name="Equation" r:id="rId3" imgW="406400" imgH="419100" progId="Equation.DSMT4">
                  <p:embed/>
                  <p:pic>
                    <p:nvPicPr>
                      <p:cNvPr id="0" name=""/>
                      <p:cNvPicPr/>
                      <p:nvPr/>
                    </p:nvPicPr>
                    <p:blipFill>
                      <a:blip r:embed="rId4"/>
                      <a:stretch>
                        <a:fillRect/>
                      </a:stretch>
                    </p:blipFill>
                    <p:spPr>
                      <a:xfrm>
                        <a:off x="2882179" y="1316725"/>
                        <a:ext cx="806505" cy="831708"/>
                      </a:xfrm>
                      <a:prstGeom prst="rect">
                        <a:avLst/>
                      </a:prstGeom>
                    </p:spPr>
                  </p:pic>
                </p:oleObj>
              </mc:Fallback>
            </mc:AlternateContent>
          </a:graphicData>
        </a:graphic>
      </p:graphicFrame>
      <p:sp>
        <p:nvSpPr>
          <p:cNvPr id="8" name="TextBox 7"/>
          <p:cNvSpPr txBox="1"/>
          <p:nvPr/>
        </p:nvSpPr>
        <p:spPr>
          <a:xfrm>
            <a:off x="4226355" y="1470345"/>
            <a:ext cx="1881845" cy="369332"/>
          </a:xfrm>
          <a:prstGeom prst="rect">
            <a:avLst/>
          </a:prstGeom>
          <a:noFill/>
        </p:spPr>
        <p:txBody>
          <a:bodyPr wrap="square" rtlCol="0">
            <a:spAutoFit/>
          </a:bodyPr>
          <a:lstStyle/>
          <a:p>
            <a:pPr algn="l"/>
            <a:r>
              <a:rPr lang="en-US" dirty="0" smtClean="0"/>
              <a:t>Momentum</a:t>
            </a:r>
            <a:endParaRPr lang="en-US" dirty="0"/>
          </a:p>
        </p:txBody>
      </p:sp>
      <p:cxnSp>
        <p:nvCxnSpPr>
          <p:cNvPr id="9" name="Straight Arrow Connector 8"/>
          <p:cNvCxnSpPr/>
          <p:nvPr/>
        </p:nvCxnSpPr>
        <p:spPr>
          <a:xfrm flipH="1">
            <a:off x="3727090" y="1700775"/>
            <a:ext cx="460860" cy="2304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1320" y="2929735"/>
            <a:ext cx="4032525" cy="2201053"/>
          </a:xfrm>
          <a:prstGeom prst="rect">
            <a:avLst/>
          </a:prstGeom>
        </p:spPr>
      </p:pic>
      <p:sp>
        <p:nvSpPr>
          <p:cNvPr id="12" name="Rectangle 11"/>
          <p:cNvSpPr/>
          <p:nvPr/>
        </p:nvSpPr>
        <p:spPr>
          <a:xfrm>
            <a:off x="2498130" y="3889860"/>
            <a:ext cx="415619" cy="2370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524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Example: Quantum Two-Slit Interference</a:t>
            </a:r>
            <a:endParaRPr lang="en-US" sz="3600"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27</a:t>
            </a:fld>
            <a:endParaRPr lang="en-US"/>
          </a:p>
        </p:txBody>
      </p:sp>
      <p:pic>
        <p:nvPicPr>
          <p:cNvPr id="7" name="Picture 6"/>
          <p:cNvPicPr>
            <a:picLocks noChangeAspect="1"/>
          </p:cNvPicPr>
          <p:nvPr/>
        </p:nvPicPr>
        <p:blipFill>
          <a:blip r:embed="rId4"/>
          <a:stretch>
            <a:fillRect/>
          </a:stretch>
        </p:blipFill>
        <p:spPr>
          <a:xfrm>
            <a:off x="399715" y="2468874"/>
            <a:ext cx="2636085" cy="1732284"/>
          </a:xfrm>
          <a:prstGeom prst="rect">
            <a:avLst/>
          </a:prstGeom>
        </p:spPr>
      </p:pic>
      <p:sp>
        <p:nvSpPr>
          <p:cNvPr id="8" name="Right Arrow 7"/>
          <p:cNvSpPr/>
          <p:nvPr/>
        </p:nvSpPr>
        <p:spPr>
          <a:xfrm>
            <a:off x="3112610" y="3236975"/>
            <a:ext cx="422455" cy="26883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nterference_pattern_built_up_photon_by_photon_48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3470" y="1547155"/>
            <a:ext cx="5223080" cy="3917310"/>
          </a:xfrm>
          <a:prstGeom prst="rect">
            <a:avLst/>
          </a:prstGeom>
        </p:spPr>
      </p:pic>
      <p:sp>
        <p:nvSpPr>
          <p:cNvPr id="2" name="TextBox 1"/>
          <p:cNvSpPr txBox="1"/>
          <p:nvPr/>
        </p:nvSpPr>
        <p:spPr>
          <a:xfrm>
            <a:off x="3880710" y="817460"/>
            <a:ext cx="4647005" cy="646331"/>
          </a:xfrm>
          <a:prstGeom prst="rect">
            <a:avLst/>
          </a:prstGeom>
          <a:noFill/>
        </p:spPr>
        <p:txBody>
          <a:bodyPr wrap="square" rtlCol="0">
            <a:spAutoFit/>
          </a:bodyPr>
          <a:lstStyle/>
          <a:p>
            <a:r>
              <a:rPr lang="en-US" dirty="0" smtClean="0">
                <a:solidFill>
                  <a:srgbClr val="FDF69C"/>
                </a:solidFill>
              </a:rPr>
              <a:t>Phosphor screen detects single photons from low intensity light source</a:t>
            </a:r>
            <a:endParaRPr lang="en-US" dirty="0">
              <a:solidFill>
                <a:srgbClr val="FDF69C"/>
              </a:solidFill>
            </a:endParaRPr>
          </a:p>
        </p:txBody>
      </p:sp>
      <p:sp>
        <p:nvSpPr>
          <p:cNvPr id="10" name="TextBox 9"/>
          <p:cNvSpPr txBox="1"/>
          <p:nvPr/>
        </p:nvSpPr>
        <p:spPr>
          <a:xfrm>
            <a:off x="3419850" y="5848515"/>
            <a:ext cx="5567505" cy="369332"/>
          </a:xfrm>
          <a:prstGeom prst="rect">
            <a:avLst/>
          </a:prstGeom>
          <a:noFill/>
        </p:spPr>
        <p:txBody>
          <a:bodyPr wrap="square" rtlCol="0">
            <a:spAutoFit/>
          </a:bodyPr>
          <a:lstStyle/>
          <a:p>
            <a:r>
              <a:rPr lang="en-US" dirty="0" smtClean="0">
                <a:solidFill>
                  <a:srgbClr val="FDF69C"/>
                </a:solidFill>
              </a:rPr>
              <a:t>When they add up, we see the interference pattern.</a:t>
            </a:r>
            <a:endParaRPr lang="en-US" dirty="0">
              <a:solidFill>
                <a:srgbClr val="FDF69C"/>
              </a:solidFill>
            </a:endParaRPr>
          </a:p>
        </p:txBody>
      </p:sp>
    </p:spTree>
    <p:extLst>
      <p:ext uri="{BB962C8B-B14F-4D97-AF65-F5344CB8AC3E}">
        <p14:creationId xmlns:p14="http://schemas.microsoft.com/office/powerpoint/2010/main" val="116052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842682"/>
            <a:ext cx="8416160" cy="1242143"/>
          </a:xfrm>
        </p:spPr>
        <p:txBody>
          <a:bodyPr/>
          <a:lstStyle/>
          <a:p>
            <a:r>
              <a:rPr lang="en-US" sz="2400" dirty="0" smtClean="0"/>
              <a:t>Based on the work of Richard Feynman and others, we now view the electric field as the discrete exchange of photons.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If the probability is high enough, you exchange a lot of photons and quantum </a:t>
            </a:r>
            <a:r>
              <a:rPr lang="en-US" sz="2400" dirty="0" smtClean="0">
                <a:latin typeface="Wingdings"/>
                <a:ea typeface="Wingdings"/>
                <a:cs typeface="Wingdings"/>
                <a:sym typeface="Wingdings"/>
              </a:rPr>
              <a:t></a:t>
            </a:r>
            <a:r>
              <a:rPr lang="en-US" sz="2400" dirty="0" smtClean="0">
                <a:ea typeface="Wingdings"/>
                <a:cs typeface="Wingdings"/>
                <a:sym typeface="Wingdings"/>
              </a:rPr>
              <a:t> </a:t>
            </a:r>
            <a:r>
              <a:rPr lang="en-US" sz="2400" dirty="0" smtClean="0">
                <a:sym typeface="Wingdings"/>
              </a:rPr>
              <a:t>classical again.</a:t>
            </a:r>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p:txBody>
      </p:sp>
      <p:sp>
        <p:nvSpPr>
          <p:cNvPr id="6" name="Title 5"/>
          <p:cNvSpPr>
            <a:spLocks noGrp="1"/>
          </p:cNvSpPr>
          <p:nvPr>
            <p:ph type="title"/>
          </p:nvPr>
        </p:nvSpPr>
        <p:spPr/>
        <p:txBody>
          <a:bodyPr/>
          <a:lstStyle/>
          <a:p>
            <a:r>
              <a:rPr lang="en-US" dirty="0" smtClean="0"/>
              <a:t>Quantum Electrodynamics (QED)</a:t>
            </a:r>
            <a:endParaRPr lang="en-US" dirty="0"/>
          </a:p>
        </p:txBody>
      </p:sp>
      <p:sp>
        <p:nvSpPr>
          <p:cNvPr id="3" name="Date Placeholder 2"/>
          <p:cNvSpPr>
            <a:spLocks noGrp="1"/>
          </p:cNvSpPr>
          <p:nvPr>
            <p:ph type="dt" sz="half" idx="10"/>
          </p:nvPr>
        </p:nvSpPr>
        <p:spPr/>
        <p:txBody>
          <a:bodyPr/>
          <a:lstStyle/>
          <a:p>
            <a:pPr>
              <a:defRPr/>
            </a:pPr>
            <a:r>
              <a:rPr lang="en-US" smtClean="0"/>
              <a:t>December 4, 2016</a:t>
            </a:r>
            <a:endParaRPr lang="en-US"/>
          </a:p>
        </p:txBody>
      </p:sp>
      <p:sp>
        <p:nvSpPr>
          <p:cNvPr id="4" name="Footer Placeholder 3"/>
          <p:cNvSpPr>
            <a:spLocks noGrp="1"/>
          </p:cNvSpPr>
          <p:nvPr>
            <p:ph type="ftr" sz="quarter" idx="11"/>
          </p:nvPr>
        </p:nvSpPr>
        <p:spPr/>
        <p:txBody>
          <a:bodyPr/>
          <a:lstStyle/>
          <a:p>
            <a:pPr>
              <a:defRPr/>
            </a:pPr>
            <a:r>
              <a:rPr lang="en-US" smtClean="0"/>
              <a:t>E. Prebys, Ask-a-Scientist</a:t>
            </a:r>
            <a:endParaRPr lang="en-US"/>
          </a:p>
        </p:txBody>
      </p:sp>
      <p:sp>
        <p:nvSpPr>
          <p:cNvPr id="5" name="Slide Number Placeholder 4"/>
          <p:cNvSpPr>
            <a:spLocks noGrp="1"/>
          </p:cNvSpPr>
          <p:nvPr>
            <p:ph type="sldNum" sz="quarter" idx="12"/>
          </p:nvPr>
        </p:nvSpPr>
        <p:spPr/>
        <p:txBody>
          <a:bodyPr/>
          <a:lstStyle/>
          <a:p>
            <a:pPr>
              <a:defRPr/>
            </a:pPr>
            <a:fld id="{D3A57312-FF8A-46D4-96EA-80FA0C7338BA}" type="slidenum">
              <a:rPr lang="en-US" smtClean="0"/>
              <a:pPr>
                <a:defRPr/>
              </a:pPr>
              <a:t>28</a:t>
            </a:fld>
            <a:endParaRPr lang="en-US"/>
          </a:p>
        </p:txBody>
      </p:sp>
      <p:pic>
        <p:nvPicPr>
          <p:cNvPr id="2" name="Picture 1"/>
          <p:cNvPicPr>
            <a:picLocks noChangeAspect="1"/>
          </p:cNvPicPr>
          <p:nvPr/>
        </p:nvPicPr>
        <p:blipFill>
          <a:blip r:embed="rId2"/>
          <a:stretch>
            <a:fillRect/>
          </a:stretch>
        </p:blipFill>
        <p:spPr>
          <a:xfrm>
            <a:off x="5455315" y="2622495"/>
            <a:ext cx="2445792" cy="2112275"/>
          </a:xfrm>
          <a:prstGeom prst="rect">
            <a:avLst/>
          </a:prstGeom>
        </p:spPr>
      </p:pic>
      <p:pic>
        <p:nvPicPr>
          <p:cNvPr id="8" name="Picture 7"/>
          <p:cNvPicPr>
            <a:picLocks noChangeAspect="1"/>
          </p:cNvPicPr>
          <p:nvPr/>
        </p:nvPicPr>
        <p:blipFill>
          <a:blip r:embed="rId3"/>
          <a:stretch>
            <a:fillRect/>
          </a:stretch>
        </p:blipFill>
        <p:spPr>
          <a:xfrm>
            <a:off x="846715" y="2699304"/>
            <a:ext cx="2819996" cy="2112275"/>
          </a:xfrm>
          <a:prstGeom prst="rect">
            <a:avLst/>
          </a:prstGeom>
        </p:spPr>
      </p:pic>
      <p:sp>
        <p:nvSpPr>
          <p:cNvPr id="9" name="TextBox 8"/>
          <p:cNvSpPr txBox="1"/>
          <p:nvPr/>
        </p:nvSpPr>
        <p:spPr>
          <a:xfrm>
            <a:off x="616285" y="1777585"/>
            <a:ext cx="3533261" cy="923330"/>
          </a:xfrm>
          <a:prstGeom prst="rect">
            <a:avLst/>
          </a:prstGeom>
          <a:noFill/>
        </p:spPr>
        <p:txBody>
          <a:bodyPr wrap="square" rtlCol="0">
            <a:spAutoFit/>
          </a:bodyPr>
          <a:lstStyle/>
          <a:p>
            <a:pPr algn="l"/>
            <a:r>
              <a:rPr lang="en-US" b="1" dirty="0" smtClean="0">
                <a:solidFill>
                  <a:schemeClr val="accent3">
                    <a:lumMod val="20000"/>
                    <a:lumOff val="80000"/>
                  </a:schemeClr>
                </a:solidFill>
              </a:rPr>
              <a:t>Classical picture</a:t>
            </a:r>
            <a:r>
              <a:rPr lang="en-US" dirty="0" smtClean="0">
                <a:solidFill>
                  <a:schemeClr val="accent3">
                    <a:lumMod val="20000"/>
                    <a:lumOff val="80000"/>
                  </a:schemeClr>
                </a:solidFill>
              </a:rPr>
              <a:t>: charged particles produce “fields”, which exert forces on other particles </a:t>
            </a:r>
            <a:endParaRPr lang="en-US" dirty="0">
              <a:solidFill>
                <a:schemeClr val="accent3">
                  <a:lumMod val="20000"/>
                  <a:lumOff val="80000"/>
                </a:schemeClr>
              </a:solidFill>
            </a:endParaRPr>
          </a:p>
        </p:txBody>
      </p:sp>
      <p:sp>
        <p:nvSpPr>
          <p:cNvPr id="10" name="TextBox 9"/>
          <p:cNvSpPr txBox="1"/>
          <p:nvPr/>
        </p:nvSpPr>
        <p:spPr>
          <a:xfrm>
            <a:off x="4840835" y="1739180"/>
            <a:ext cx="3994120" cy="923330"/>
          </a:xfrm>
          <a:prstGeom prst="rect">
            <a:avLst/>
          </a:prstGeom>
          <a:noFill/>
        </p:spPr>
        <p:txBody>
          <a:bodyPr wrap="square" rtlCol="0">
            <a:spAutoFit/>
          </a:bodyPr>
          <a:lstStyle/>
          <a:p>
            <a:pPr algn="l"/>
            <a:r>
              <a:rPr lang="en-US" b="1" dirty="0" smtClean="0">
                <a:solidFill>
                  <a:srgbClr val="FAF2D4"/>
                </a:solidFill>
              </a:rPr>
              <a:t>Quantum picture</a:t>
            </a:r>
            <a:r>
              <a:rPr lang="en-US" dirty="0" smtClean="0">
                <a:solidFill>
                  <a:srgbClr val="FAF2D4"/>
                </a:solidFill>
              </a:rPr>
              <a:t>: charged particles have a probability of exchanging “virtual photons”</a:t>
            </a:r>
            <a:endParaRPr lang="en-US" dirty="0">
              <a:solidFill>
                <a:srgbClr val="FAF2D4"/>
              </a:solidFill>
            </a:endParaRPr>
          </a:p>
        </p:txBody>
      </p:sp>
      <p:sp>
        <p:nvSpPr>
          <p:cNvPr id="11" name="Rectangle 10"/>
          <p:cNvSpPr/>
          <p:nvPr/>
        </p:nvSpPr>
        <p:spPr>
          <a:xfrm>
            <a:off x="2536535" y="5618086"/>
            <a:ext cx="2841970" cy="384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86480" y="4734770"/>
            <a:ext cx="2918780" cy="369332"/>
          </a:xfrm>
          <a:prstGeom prst="rect">
            <a:avLst/>
          </a:prstGeom>
          <a:noFill/>
        </p:spPr>
        <p:txBody>
          <a:bodyPr wrap="square" rtlCol="0">
            <a:spAutoFit/>
          </a:bodyPr>
          <a:lstStyle/>
          <a:p>
            <a:r>
              <a:rPr lang="en-US" b="1" dirty="0" smtClean="0">
                <a:solidFill>
                  <a:srgbClr val="FAF2D4"/>
                </a:solidFill>
              </a:rPr>
              <a:t>“Feynman Diagram”</a:t>
            </a:r>
            <a:endParaRPr lang="en-US" dirty="0">
              <a:solidFill>
                <a:srgbClr val="FAF2D4"/>
              </a:solidFill>
            </a:endParaRPr>
          </a:p>
        </p:txBody>
      </p:sp>
    </p:spTree>
    <p:extLst>
      <p:ext uri="{BB962C8B-B14F-4D97-AF65-F5344CB8AC3E}">
        <p14:creationId xmlns:p14="http://schemas.microsoft.com/office/powerpoint/2010/main" val="31209813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QED became the basis for our models of the other forces.</a:t>
            </a:r>
          </a:p>
          <a:p>
            <a:pPr lvl="1"/>
            <a:r>
              <a:rPr lang="en-US" sz="2000" dirty="0" smtClean="0"/>
              <a:t>In quantum mechanics, a “force” is something that changes the “state” of a particle, which can sometimes mean changing it into another particle.</a:t>
            </a:r>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endParaRPr lang="en-US" sz="2200" dirty="0" smtClean="0"/>
          </a:p>
          <a:p>
            <a:r>
              <a:rPr lang="en-US" sz="2200" dirty="0" smtClean="0"/>
              <a:t>And that’s just the beginning…</a:t>
            </a:r>
            <a:endParaRPr lang="en-US" sz="2200" dirty="0"/>
          </a:p>
        </p:txBody>
      </p:sp>
      <p:sp>
        <p:nvSpPr>
          <p:cNvPr id="3" name="Title 2"/>
          <p:cNvSpPr>
            <a:spLocks noGrp="1"/>
          </p:cNvSpPr>
          <p:nvPr>
            <p:ph type="title"/>
          </p:nvPr>
        </p:nvSpPr>
        <p:spPr/>
        <p:txBody>
          <a:bodyPr/>
          <a:lstStyle/>
          <a:p>
            <a:r>
              <a:rPr lang="en-US" dirty="0" smtClean="0"/>
              <a:t>The Rest is History…</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29</a:t>
            </a:fld>
            <a:endParaRPr lang="en-US"/>
          </a:p>
        </p:txBody>
      </p:sp>
      <p:pic>
        <p:nvPicPr>
          <p:cNvPr id="7" name="Picture 6"/>
          <p:cNvPicPr>
            <a:picLocks noChangeAspect="1"/>
          </p:cNvPicPr>
          <p:nvPr/>
        </p:nvPicPr>
        <p:blipFill>
          <a:blip r:embed="rId2"/>
          <a:stretch>
            <a:fillRect/>
          </a:stretch>
        </p:blipFill>
        <p:spPr>
          <a:xfrm>
            <a:off x="577880" y="2776115"/>
            <a:ext cx="2312386" cy="1997060"/>
          </a:xfrm>
          <a:prstGeom prst="rect">
            <a:avLst/>
          </a:prstGeom>
        </p:spPr>
      </p:pic>
      <p:pic>
        <p:nvPicPr>
          <p:cNvPr id="9" name="Picture 8"/>
          <p:cNvPicPr>
            <a:picLocks noChangeAspect="1"/>
          </p:cNvPicPr>
          <p:nvPr/>
        </p:nvPicPr>
        <p:blipFill>
          <a:blip r:embed="rId3"/>
          <a:stretch>
            <a:fillRect/>
          </a:stretch>
        </p:blipFill>
        <p:spPr>
          <a:xfrm>
            <a:off x="3688685" y="2776115"/>
            <a:ext cx="2909695" cy="1997060"/>
          </a:xfrm>
          <a:prstGeom prst="rect">
            <a:avLst/>
          </a:prstGeom>
        </p:spPr>
      </p:pic>
      <p:sp>
        <p:nvSpPr>
          <p:cNvPr id="10" name="TextBox 9"/>
          <p:cNvSpPr txBox="1"/>
          <p:nvPr/>
        </p:nvSpPr>
        <p:spPr>
          <a:xfrm>
            <a:off x="846715" y="2430470"/>
            <a:ext cx="1728225" cy="369332"/>
          </a:xfrm>
          <a:prstGeom prst="rect">
            <a:avLst/>
          </a:prstGeom>
          <a:noFill/>
        </p:spPr>
        <p:txBody>
          <a:bodyPr wrap="square" rtlCol="0">
            <a:spAutoFit/>
          </a:bodyPr>
          <a:lstStyle/>
          <a:p>
            <a:r>
              <a:rPr lang="en-US" b="1" dirty="0" smtClean="0">
                <a:solidFill>
                  <a:schemeClr val="accent3">
                    <a:lumMod val="20000"/>
                    <a:lumOff val="80000"/>
                  </a:schemeClr>
                </a:solidFill>
              </a:rPr>
              <a:t>QED</a:t>
            </a:r>
            <a:endParaRPr lang="en-US" dirty="0">
              <a:solidFill>
                <a:schemeClr val="accent3">
                  <a:lumMod val="20000"/>
                  <a:lumOff val="80000"/>
                </a:schemeClr>
              </a:solidFill>
            </a:endParaRPr>
          </a:p>
        </p:txBody>
      </p:sp>
      <p:sp>
        <p:nvSpPr>
          <p:cNvPr id="11" name="TextBox 10"/>
          <p:cNvSpPr txBox="1"/>
          <p:nvPr/>
        </p:nvSpPr>
        <p:spPr>
          <a:xfrm>
            <a:off x="4072735" y="2430470"/>
            <a:ext cx="2073870" cy="369332"/>
          </a:xfrm>
          <a:prstGeom prst="rect">
            <a:avLst/>
          </a:prstGeom>
          <a:noFill/>
        </p:spPr>
        <p:txBody>
          <a:bodyPr wrap="square" rtlCol="0">
            <a:spAutoFit/>
          </a:bodyPr>
          <a:lstStyle/>
          <a:p>
            <a:r>
              <a:rPr lang="en-US" b="1" dirty="0" smtClean="0">
                <a:solidFill>
                  <a:schemeClr val="accent3">
                    <a:lumMod val="20000"/>
                    <a:lumOff val="80000"/>
                  </a:schemeClr>
                </a:solidFill>
              </a:rPr>
              <a:t>Weak Interaction</a:t>
            </a:r>
            <a:endParaRPr lang="en-US" dirty="0">
              <a:solidFill>
                <a:schemeClr val="accent3">
                  <a:lumMod val="20000"/>
                  <a:lumOff val="80000"/>
                </a:schemeClr>
              </a:solidFill>
            </a:endParaRPr>
          </a:p>
        </p:txBody>
      </p:sp>
      <p:sp>
        <p:nvSpPr>
          <p:cNvPr id="12" name="Right Arrow 11"/>
          <p:cNvSpPr/>
          <p:nvPr/>
        </p:nvSpPr>
        <p:spPr>
          <a:xfrm>
            <a:off x="3035800" y="3467405"/>
            <a:ext cx="499265" cy="4224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06730" y="2545685"/>
            <a:ext cx="1382580" cy="338554"/>
          </a:xfrm>
          <a:prstGeom prst="rect">
            <a:avLst/>
          </a:prstGeom>
          <a:noFill/>
        </p:spPr>
        <p:txBody>
          <a:bodyPr wrap="square" rtlCol="0">
            <a:spAutoFit/>
          </a:bodyPr>
          <a:lstStyle/>
          <a:p>
            <a:pPr algn="l"/>
            <a:r>
              <a:rPr lang="en-US" sz="1600" dirty="0" smtClean="0">
                <a:solidFill>
                  <a:schemeClr val="tx2">
                    <a:lumMod val="90000"/>
                  </a:schemeClr>
                </a:solidFill>
              </a:rPr>
              <a:t>Neutrino</a:t>
            </a:r>
            <a:endParaRPr lang="en-US" sz="1600" dirty="0">
              <a:solidFill>
                <a:schemeClr val="tx2">
                  <a:lumMod val="90000"/>
                </a:schemeClr>
              </a:solidFill>
            </a:endParaRPr>
          </a:p>
        </p:txBody>
      </p:sp>
      <p:sp>
        <p:nvSpPr>
          <p:cNvPr id="14" name="TextBox 13"/>
          <p:cNvSpPr txBox="1"/>
          <p:nvPr/>
        </p:nvSpPr>
        <p:spPr>
          <a:xfrm>
            <a:off x="7183540" y="4427530"/>
            <a:ext cx="1382580" cy="338554"/>
          </a:xfrm>
          <a:prstGeom prst="rect">
            <a:avLst/>
          </a:prstGeom>
          <a:noFill/>
        </p:spPr>
        <p:txBody>
          <a:bodyPr wrap="square" rtlCol="0">
            <a:spAutoFit/>
          </a:bodyPr>
          <a:lstStyle/>
          <a:p>
            <a:pPr algn="l"/>
            <a:r>
              <a:rPr lang="en-US" sz="1600" dirty="0" smtClean="0">
                <a:solidFill>
                  <a:schemeClr val="tx2">
                    <a:lumMod val="90000"/>
                  </a:schemeClr>
                </a:solidFill>
              </a:rPr>
              <a:t>Proton</a:t>
            </a:r>
            <a:endParaRPr lang="en-US" sz="1600" dirty="0">
              <a:solidFill>
                <a:schemeClr val="tx2">
                  <a:lumMod val="90000"/>
                </a:schemeClr>
              </a:solidFill>
            </a:endParaRPr>
          </a:p>
        </p:txBody>
      </p:sp>
      <p:sp>
        <p:nvSpPr>
          <p:cNvPr id="15" name="TextBox 14"/>
          <p:cNvSpPr txBox="1"/>
          <p:nvPr/>
        </p:nvSpPr>
        <p:spPr>
          <a:xfrm>
            <a:off x="6684275" y="3160165"/>
            <a:ext cx="2227490" cy="830997"/>
          </a:xfrm>
          <a:prstGeom prst="rect">
            <a:avLst/>
          </a:prstGeom>
          <a:noFill/>
        </p:spPr>
        <p:txBody>
          <a:bodyPr wrap="square" rtlCol="0">
            <a:spAutoFit/>
          </a:bodyPr>
          <a:lstStyle/>
          <a:p>
            <a:pPr algn="l"/>
            <a:r>
              <a:rPr lang="en-US" sz="1600" dirty="0" smtClean="0">
                <a:solidFill>
                  <a:schemeClr val="tx2">
                    <a:lumMod val="90000"/>
                  </a:schemeClr>
                </a:solidFill>
              </a:rPr>
              <a:t>“W” (like a photon but about 100 times as heavy as the proton!)</a:t>
            </a:r>
            <a:endParaRPr lang="en-US" sz="1600" dirty="0">
              <a:solidFill>
                <a:schemeClr val="tx2">
                  <a:lumMod val="90000"/>
                </a:schemeClr>
              </a:solidFill>
            </a:endParaRPr>
          </a:p>
        </p:txBody>
      </p:sp>
      <p:cxnSp>
        <p:nvCxnSpPr>
          <p:cNvPr id="17" name="Straight Arrow Connector 16"/>
          <p:cNvCxnSpPr>
            <a:stCxn id="13" idx="1"/>
          </p:cNvCxnSpPr>
          <p:nvPr/>
        </p:nvCxnSpPr>
        <p:spPr>
          <a:xfrm flipH="1">
            <a:off x="6722681" y="2714962"/>
            <a:ext cx="384049" cy="137963"/>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1"/>
          </p:cNvCxnSpPr>
          <p:nvPr/>
        </p:nvCxnSpPr>
        <p:spPr>
          <a:xfrm flipH="1">
            <a:off x="5532125" y="3575664"/>
            <a:ext cx="1152150" cy="45361"/>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4" idx="1"/>
          </p:cNvCxnSpPr>
          <p:nvPr/>
        </p:nvCxnSpPr>
        <p:spPr>
          <a:xfrm flipH="1" flipV="1">
            <a:off x="6645870" y="4549701"/>
            <a:ext cx="537670" cy="47106"/>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26365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basics (easy stuff)</a:t>
            </a:r>
          </a:p>
          <a:p>
            <a:pPr lvl="1"/>
            <a:r>
              <a:rPr lang="en-US" dirty="0" smtClean="0"/>
              <a:t>Reflection</a:t>
            </a:r>
          </a:p>
          <a:p>
            <a:pPr lvl="1"/>
            <a:r>
              <a:rPr lang="en-US" dirty="0" smtClean="0"/>
              <a:t>Refraction</a:t>
            </a:r>
          </a:p>
          <a:p>
            <a:pPr lvl="1"/>
            <a:r>
              <a:rPr lang="en-US" dirty="0" smtClean="0"/>
              <a:t>Ray tracing and images</a:t>
            </a:r>
          </a:p>
          <a:p>
            <a:pPr lvl="1"/>
            <a:r>
              <a:rPr lang="en-US" dirty="0" smtClean="0"/>
              <a:t>Interference</a:t>
            </a:r>
          </a:p>
          <a:p>
            <a:r>
              <a:rPr lang="en-US" dirty="0" smtClean="0"/>
              <a:t>Big surprises (hard stuff)</a:t>
            </a:r>
          </a:p>
          <a:p>
            <a:pPr lvl="1"/>
            <a:r>
              <a:rPr lang="en-US" dirty="0" smtClean="0"/>
              <a:t>Speed of light</a:t>
            </a:r>
          </a:p>
          <a:p>
            <a:pPr lvl="1"/>
            <a:r>
              <a:rPr lang="en-US" dirty="0" smtClean="0"/>
              <a:t>Electricity and Magnetism</a:t>
            </a:r>
          </a:p>
          <a:p>
            <a:pPr lvl="1"/>
            <a:r>
              <a:rPr lang="en-US" dirty="0" smtClean="0"/>
              <a:t>Theory of Relativity</a:t>
            </a:r>
          </a:p>
          <a:p>
            <a:pPr lvl="1"/>
            <a:r>
              <a:rPr lang="en-US" dirty="0" smtClean="0"/>
              <a:t>Quantum Mechanics and Quantum Electrodynamics</a:t>
            </a:r>
          </a:p>
          <a:p>
            <a:r>
              <a:rPr lang="en-US" dirty="0" smtClean="0"/>
              <a:t>What this teaches us about how science is done</a:t>
            </a:r>
          </a:p>
          <a:p>
            <a:r>
              <a:rPr lang="en-US" dirty="0" smtClean="0"/>
              <a:t>How this relates to what we do here</a:t>
            </a:r>
          </a:p>
          <a:p>
            <a:pPr lvl="1"/>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a:t>
            </a:fld>
            <a:endParaRPr lang="en-US"/>
          </a:p>
        </p:txBody>
      </p:sp>
    </p:spTree>
    <p:extLst>
      <p:ext uri="{BB962C8B-B14F-4D97-AF65-F5344CB8AC3E}">
        <p14:creationId xmlns:p14="http://schemas.microsoft.com/office/powerpoint/2010/main" val="25795594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We can generalize these Feynman Diagrams and change their orientation to explain every type of particle interaction there is</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pPr marL="0" indent="0">
              <a:buNone/>
            </a:pPr>
            <a:endParaRPr lang="en-US" sz="2000" dirty="0" smtClean="0"/>
          </a:p>
          <a:p>
            <a:endParaRPr lang="en-US" sz="2000" dirty="0"/>
          </a:p>
          <a:p>
            <a:r>
              <a:rPr lang="en-US" sz="2000" dirty="0" smtClean="0"/>
              <a:t>They’re literally the basis of everything we do here.</a:t>
            </a:r>
            <a:endParaRPr lang="en-US" sz="2000" dirty="0"/>
          </a:p>
        </p:txBody>
      </p:sp>
      <p:sp>
        <p:nvSpPr>
          <p:cNvPr id="3" name="Title 2"/>
          <p:cNvSpPr>
            <a:spLocks noGrp="1"/>
          </p:cNvSpPr>
          <p:nvPr>
            <p:ph type="title"/>
          </p:nvPr>
        </p:nvSpPr>
        <p:spPr/>
        <p:txBody>
          <a:bodyPr/>
          <a:lstStyle/>
          <a:p>
            <a:r>
              <a:rPr lang="en-US" dirty="0" smtClean="0"/>
              <a:t>The Standard Model</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30</a:t>
            </a:fld>
            <a:endParaRPr lang="en-US"/>
          </a:p>
        </p:txBody>
      </p:sp>
      <p:pic>
        <p:nvPicPr>
          <p:cNvPr id="11" name="Picture 10"/>
          <p:cNvPicPr>
            <a:picLocks noChangeAspect="1"/>
          </p:cNvPicPr>
          <p:nvPr/>
        </p:nvPicPr>
        <p:blipFill>
          <a:blip r:embed="rId2"/>
          <a:stretch>
            <a:fillRect/>
          </a:stretch>
        </p:blipFill>
        <p:spPr>
          <a:xfrm>
            <a:off x="4379975" y="1623965"/>
            <a:ext cx="2633279" cy="1898827"/>
          </a:xfrm>
          <a:prstGeom prst="rect">
            <a:avLst/>
          </a:prstGeom>
        </p:spPr>
      </p:pic>
      <p:pic>
        <p:nvPicPr>
          <p:cNvPr id="12" name="Picture 11"/>
          <p:cNvPicPr>
            <a:picLocks noChangeAspect="1"/>
          </p:cNvPicPr>
          <p:nvPr/>
        </p:nvPicPr>
        <p:blipFill>
          <a:blip r:embed="rId3"/>
          <a:stretch>
            <a:fillRect/>
          </a:stretch>
        </p:blipFill>
        <p:spPr>
          <a:xfrm>
            <a:off x="1384385" y="3889860"/>
            <a:ext cx="2817662" cy="16130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18380" y="3659430"/>
            <a:ext cx="2649945" cy="1915546"/>
          </a:xfrm>
          <a:prstGeom prst="rect">
            <a:avLst/>
          </a:prstGeom>
        </p:spPr>
      </p:pic>
      <p:pic>
        <p:nvPicPr>
          <p:cNvPr id="14" name="Picture 13"/>
          <p:cNvPicPr>
            <a:picLocks noChangeAspect="1"/>
          </p:cNvPicPr>
          <p:nvPr/>
        </p:nvPicPr>
        <p:blipFill>
          <a:blip r:embed="rId5"/>
          <a:stretch>
            <a:fillRect/>
          </a:stretch>
        </p:blipFill>
        <p:spPr>
          <a:xfrm>
            <a:off x="1422790" y="1623965"/>
            <a:ext cx="2649945" cy="2002865"/>
          </a:xfrm>
          <a:prstGeom prst="rect">
            <a:avLst/>
          </a:prstGeom>
        </p:spPr>
      </p:pic>
    </p:spTree>
    <p:extLst>
      <p:ext uri="{BB962C8B-B14F-4D97-AF65-F5344CB8AC3E}">
        <p14:creationId xmlns:p14="http://schemas.microsoft.com/office/powerpoint/2010/main" val="42773008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665" y="817460"/>
            <a:ext cx="4729280" cy="5253318"/>
          </a:xfrm>
        </p:spPr>
        <p:txBody>
          <a:bodyPr/>
          <a:lstStyle/>
          <a:p>
            <a:r>
              <a:rPr lang="en-US" sz="1800" dirty="0" smtClean="0"/>
              <a:t>Processor/circuits</a:t>
            </a:r>
          </a:p>
          <a:p>
            <a:pPr lvl="1"/>
            <a:r>
              <a:rPr lang="en-US" sz="1800" dirty="0" smtClean="0"/>
              <a:t>Fabrication</a:t>
            </a:r>
          </a:p>
          <a:p>
            <a:pPr lvl="2"/>
            <a:r>
              <a:rPr lang="en-US" sz="1800" dirty="0" smtClean="0"/>
              <a:t>Classical optics (lithography)</a:t>
            </a:r>
          </a:p>
          <a:p>
            <a:pPr lvl="2"/>
            <a:r>
              <a:rPr lang="en-US" sz="1800" dirty="0" smtClean="0"/>
              <a:t>Photoelectric effect</a:t>
            </a:r>
          </a:p>
          <a:p>
            <a:pPr lvl="1"/>
            <a:r>
              <a:rPr lang="en-US" sz="1800" dirty="0" smtClean="0"/>
              <a:t>Operation</a:t>
            </a:r>
          </a:p>
          <a:p>
            <a:pPr lvl="2"/>
            <a:r>
              <a:rPr lang="en-US" sz="1800" dirty="0" smtClean="0"/>
              <a:t>Quantum mechanics</a:t>
            </a:r>
          </a:p>
          <a:p>
            <a:pPr lvl="1"/>
            <a:r>
              <a:rPr lang="en-US" sz="1800" dirty="0" smtClean="0"/>
              <a:t>Heat dissipation</a:t>
            </a:r>
          </a:p>
          <a:p>
            <a:pPr lvl="2"/>
            <a:r>
              <a:rPr lang="en-US" sz="1800" dirty="0" smtClean="0"/>
              <a:t>Radiant heat theory</a:t>
            </a:r>
          </a:p>
          <a:p>
            <a:r>
              <a:rPr lang="en-US" sz="1800" dirty="0" smtClean="0"/>
              <a:t>LCD Screen</a:t>
            </a:r>
          </a:p>
          <a:p>
            <a:pPr lvl="1"/>
            <a:r>
              <a:rPr lang="en-US" sz="1800" dirty="0" smtClean="0"/>
              <a:t>Quantum mechanics</a:t>
            </a:r>
          </a:p>
          <a:p>
            <a:r>
              <a:rPr lang="en-US" sz="1800" dirty="0" smtClean="0"/>
              <a:t>Camera</a:t>
            </a:r>
          </a:p>
          <a:p>
            <a:pPr lvl="1"/>
            <a:r>
              <a:rPr lang="en-US" sz="1800" dirty="0" smtClean="0"/>
              <a:t>Lens</a:t>
            </a:r>
          </a:p>
          <a:p>
            <a:pPr lvl="2"/>
            <a:r>
              <a:rPr lang="en-US" sz="1800" dirty="0" smtClean="0"/>
              <a:t>Classical optics</a:t>
            </a:r>
          </a:p>
          <a:p>
            <a:pPr lvl="1"/>
            <a:r>
              <a:rPr lang="en-US" sz="1800" dirty="0" smtClean="0"/>
              <a:t>CCD</a:t>
            </a:r>
          </a:p>
          <a:p>
            <a:pPr lvl="2"/>
            <a:r>
              <a:rPr lang="en-US" sz="1800" dirty="0" smtClean="0"/>
              <a:t>Photoelectric effect</a:t>
            </a:r>
          </a:p>
          <a:p>
            <a:r>
              <a:rPr lang="en-US" sz="1800" dirty="0" smtClean="0"/>
              <a:t>Phone and wireless signals</a:t>
            </a:r>
          </a:p>
          <a:p>
            <a:pPr lvl="1"/>
            <a:r>
              <a:rPr lang="en-US" sz="1800" dirty="0" smtClean="0"/>
              <a:t>Electrodynamics</a:t>
            </a:r>
          </a:p>
        </p:txBody>
      </p:sp>
      <p:sp>
        <p:nvSpPr>
          <p:cNvPr id="3" name="Title 2"/>
          <p:cNvSpPr>
            <a:spLocks noGrp="1"/>
          </p:cNvSpPr>
          <p:nvPr>
            <p:ph type="title"/>
          </p:nvPr>
        </p:nvSpPr>
        <p:spPr>
          <a:xfrm>
            <a:off x="457199" y="152400"/>
            <a:ext cx="8377755" cy="627063"/>
          </a:xfrm>
        </p:spPr>
        <p:txBody>
          <a:bodyPr/>
          <a:lstStyle/>
          <a:p>
            <a:r>
              <a:rPr lang="en-US" dirty="0" smtClean="0"/>
              <a:t>Summary: Consider the Smart Phone…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31</a:t>
            </a:fld>
            <a:endParaRPr lang="en-US"/>
          </a:p>
        </p:txBody>
      </p:sp>
      <p:pic>
        <p:nvPicPr>
          <p:cNvPr id="8" name="Picture 7"/>
          <p:cNvPicPr>
            <a:picLocks noChangeAspect="1"/>
          </p:cNvPicPr>
          <p:nvPr/>
        </p:nvPicPr>
        <p:blipFill>
          <a:blip r:embed="rId2"/>
          <a:stretch>
            <a:fillRect/>
          </a:stretch>
        </p:blipFill>
        <p:spPr>
          <a:xfrm>
            <a:off x="5455315" y="855865"/>
            <a:ext cx="2381110" cy="2963935"/>
          </a:xfrm>
          <a:prstGeom prst="rect">
            <a:avLst/>
          </a:prstGeom>
        </p:spPr>
      </p:pic>
      <p:sp>
        <p:nvSpPr>
          <p:cNvPr id="9" name="Content Placeholder 1"/>
          <p:cNvSpPr txBox="1">
            <a:spLocks/>
          </p:cNvSpPr>
          <p:nvPr/>
        </p:nvSpPr>
        <p:spPr bwMode="auto">
          <a:xfrm>
            <a:off x="4572000" y="3889860"/>
            <a:ext cx="4378170" cy="2323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1800" dirty="0" smtClean="0"/>
              <a:t>GPS</a:t>
            </a:r>
          </a:p>
          <a:p>
            <a:pPr lvl="1"/>
            <a:r>
              <a:rPr lang="en-US" sz="1800" dirty="0" smtClean="0"/>
              <a:t>Atomic clocks</a:t>
            </a:r>
          </a:p>
          <a:p>
            <a:pPr lvl="2"/>
            <a:r>
              <a:rPr lang="en-US" sz="1800" dirty="0" smtClean="0"/>
              <a:t>quantum mechanics</a:t>
            </a:r>
          </a:p>
          <a:p>
            <a:pPr lvl="1"/>
            <a:r>
              <a:rPr lang="en-US" sz="1800" dirty="0" smtClean="0"/>
              <a:t>Signals</a:t>
            </a:r>
          </a:p>
          <a:p>
            <a:pPr lvl="2"/>
            <a:r>
              <a:rPr lang="en-US" sz="1800" dirty="0" smtClean="0"/>
              <a:t>electrodynamics</a:t>
            </a:r>
          </a:p>
          <a:p>
            <a:pPr lvl="1"/>
            <a:r>
              <a:rPr lang="en-US" sz="1800" dirty="0" smtClean="0"/>
              <a:t>Corrections</a:t>
            </a:r>
          </a:p>
          <a:p>
            <a:pPr lvl="2"/>
            <a:r>
              <a:rPr lang="en-US" sz="1800" dirty="0" smtClean="0"/>
              <a:t>Special and General relativity</a:t>
            </a:r>
            <a:endParaRPr lang="en-US" sz="1800" dirty="0"/>
          </a:p>
        </p:txBody>
      </p:sp>
    </p:spTree>
    <p:extLst>
      <p:ext uri="{BB962C8B-B14F-4D97-AF65-F5344CB8AC3E}">
        <p14:creationId xmlns:p14="http://schemas.microsoft.com/office/powerpoint/2010/main" val="31088681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Fermilab, for encouraging outreach</a:t>
            </a:r>
          </a:p>
          <a:p>
            <a:r>
              <a:rPr lang="en-US" dirty="0" smtClean="0"/>
              <a:t>Wikipedia and Google (of course)</a:t>
            </a:r>
          </a:p>
          <a:p>
            <a:r>
              <a:rPr lang="en-US" dirty="0" smtClean="0"/>
              <a:t>You, for sitting inside </a:t>
            </a:r>
            <a:r>
              <a:rPr lang="en-US" dirty="0" smtClean="0"/>
              <a:t>instead of shopping!</a:t>
            </a:r>
            <a:endParaRPr lang="en-US" dirty="0" smtClean="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32</a:t>
            </a:fld>
            <a:endParaRPr lang="en-US"/>
          </a:p>
        </p:txBody>
      </p:sp>
    </p:spTree>
    <p:extLst>
      <p:ext uri="{BB962C8B-B14F-4D97-AF65-F5344CB8AC3E}">
        <p14:creationId xmlns:p14="http://schemas.microsoft.com/office/powerpoint/2010/main" val="1866480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 slides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33</a:t>
            </a:fld>
            <a:endParaRPr lang="en-US"/>
          </a:p>
        </p:txBody>
      </p:sp>
    </p:spTree>
    <p:extLst>
      <p:ext uri="{BB962C8B-B14F-4D97-AF65-F5344CB8AC3E}">
        <p14:creationId xmlns:p14="http://schemas.microsoft.com/office/powerpoint/2010/main" val="19587482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US" dirty="0" smtClean="0"/>
              <a:t>Latitude was determined by stars</a:t>
            </a:r>
          </a:p>
          <a:p>
            <a:pPr lvl="1"/>
            <a:r>
              <a:rPr lang="en-US" dirty="0" smtClean="0"/>
              <a:t>Pretty Accurate</a:t>
            </a:r>
          </a:p>
          <a:p>
            <a:r>
              <a:rPr lang="en-US" dirty="0" smtClean="0"/>
              <a:t>Longitude was determined by dead reckoning</a:t>
            </a:r>
          </a:p>
          <a:p>
            <a:pPr lvl="1"/>
            <a:r>
              <a:rPr lang="en-US" dirty="0" smtClean="0"/>
              <a:t>Often way off</a:t>
            </a:r>
          </a:p>
        </p:txBody>
      </p:sp>
      <p:sp>
        <p:nvSpPr>
          <p:cNvPr id="10" name="Title 9"/>
          <p:cNvSpPr>
            <a:spLocks noGrp="1"/>
          </p:cNvSpPr>
          <p:nvPr>
            <p:ph type="title"/>
          </p:nvPr>
        </p:nvSpPr>
        <p:spPr/>
        <p:txBody>
          <a:bodyPr/>
          <a:lstStyle/>
          <a:p>
            <a:r>
              <a:rPr lang="en-US" dirty="0" smtClean="0"/>
              <a:t>Maps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34</a:t>
            </a:fld>
            <a:endParaRPr lang="en-US"/>
          </a:p>
        </p:txBody>
      </p:sp>
      <p:pic>
        <p:nvPicPr>
          <p:cNvPr id="7" name="Picture 6" descr="TabulaRogeriana_upside-down_croppe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045" y="2737710"/>
            <a:ext cx="4434541" cy="3016300"/>
          </a:xfrm>
          <a:prstGeom prst="rect">
            <a:avLst/>
          </a:prstGeom>
        </p:spPr>
      </p:pic>
      <p:pic>
        <p:nvPicPr>
          <p:cNvPr id="9" name="Picture 8" descr="Screen Shot 2014-11-25 at 1.42.11 PM.png"/>
          <p:cNvPicPr>
            <a:picLocks noChangeAspect="1"/>
          </p:cNvPicPr>
          <p:nvPr/>
        </p:nvPicPr>
        <p:blipFill rotWithShape="1">
          <a:blip r:embed="rId3" cstate="print">
            <a:extLst>
              <a:ext uri="{28A0092B-C50C-407E-A947-70E740481C1C}">
                <a14:useLocalDpi xmlns:a14="http://schemas.microsoft.com/office/drawing/2010/main"/>
              </a:ext>
            </a:extLst>
          </a:blip>
          <a:srcRect l="10081"/>
          <a:stretch/>
        </p:blipFill>
        <p:spPr>
          <a:xfrm>
            <a:off x="4840835" y="2430470"/>
            <a:ext cx="4077603" cy="3478360"/>
          </a:xfrm>
          <a:prstGeom prst="rect">
            <a:avLst/>
          </a:prstGeom>
        </p:spPr>
      </p:pic>
      <p:sp>
        <p:nvSpPr>
          <p:cNvPr id="12" name="TextBox 11"/>
          <p:cNvSpPr txBox="1"/>
          <p:nvPr/>
        </p:nvSpPr>
        <p:spPr>
          <a:xfrm>
            <a:off x="347450" y="5733300"/>
            <a:ext cx="4339765" cy="461665"/>
          </a:xfrm>
          <a:prstGeom prst="rect">
            <a:avLst/>
          </a:prstGeom>
          <a:noFill/>
        </p:spPr>
        <p:txBody>
          <a:bodyPr wrap="square" rtlCol="0">
            <a:spAutoFit/>
          </a:bodyPr>
          <a:lstStyle/>
          <a:p>
            <a:r>
              <a:rPr lang="en-US" sz="1200" dirty="0" smtClean="0"/>
              <a:t>“Tabula </a:t>
            </a:r>
            <a:r>
              <a:rPr lang="en-US" sz="1200" dirty="0" err="1" smtClean="0"/>
              <a:t>Rogeriana</a:t>
            </a:r>
            <a:r>
              <a:rPr lang="en-US" sz="1200" dirty="0" smtClean="0"/>
              <a:t>”  </a:t>
            </a:r>
            <a:r>
              <a:rPr lang="en-US" sz="1200" dirty="0" err="1" smtClean="0"/>
              <a:t>Muhammed</a:t>
            </a:r>
            <a:r>
              <a:rPr lang="en-US" sz="1200" dirty="0" smtClean="0"/>
              <a:t> al-</a:t>
            </a:r>
            <a:r>
              <a:rPr lang="en-US" sz="1200" dirty="0" err="1" smtClean="0"/>
              <a:t>Idrisi</a:t>
            </a:r>
            <a:r>
              <a:rPr lang="en-US" sz="1200" dirty="0" smtClean="0"/>
              <a:t>, 1154</a:t>
            </a:r>
          </a:p>
          <a:p>
            <a:r>
              <a:rPr lang="en-US" sz="1200" dirty="0" smtClean="0"/>
              <a:t>(North was originally down)</a:t>
            </a:r>
            <a:endParaRPr lang="en-US" sz="1200" dirty="0"/>
          </a:p>
        </p:txBody>
      </p:sp>
      <p:cxnSp>
        <p:nvCxnSpPr>
          <p:cNvPr id="14" name="Straight Connector 13"/>
          <p:cNvCxnSpPr/>
          <p:nvPr/>
        </p:nvCxnSpPr>
        <p:spPr>
          <a:xfrm flipV="1">
            <a:off x="270640" y="4350720"/>
            <a:ext cx="8641125" cy="38406"/>
          </a:xfrm>
          <a:prstGeom prst="line">
            <a:avLst/>
          </a:prstGeom>
          <a:ln w="25400">
            <a:solidFill>
              <a:srgbClr val="FF0000"/>
            </a:solidFill>
          </a:ln>
          <a:effectLst>
            <a:softEdge rad="1270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09045" y="3774645"/>
            <a:ext cx="8602720" cy="38406"/>
          </a:xfrm>
          <a:prstGeom prst="line">
            <a:avLst/>
          </a:prstGeom>
          <a:ln w="25400">
            <a:solidFill>
              <a:srgbClr val="FF0000"/>
            </a:solidFill>
          </a:ln>
          <a:effectLst>
            <a:softEdge rad="12700"/>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09045" y="5579680"/>
            <a:ext cx="8602720" cy="38406"/>
          </a:xfrm>
          <a:prstGeom prst="line">
            <a:avLst/>
          </a:prstGeom>
          <a:ln w="25400">
            <a:solidFill>
              <a:srgbClr val="FF0000"/>
            </a:solidFill>
          </a:ln>
          <a:effectLst>
            <a:softEdge rad="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4505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In 1861, James Clerk Maxell attempted to collect everything that was known about Electricity and Magnetism into a single set of equations.</a:t>
            </a:r>
          </a:p>
          <a:p>
            <a:r>
              <a:rPr lang="en-US" sz="2000" dirty="0" smtClean="0"/>
              <a:t>Coulomb’s Law: </a:t>
            </a:r>
          </a:p>
          <a:p>
            <a:pPr lvl="1"/>
            <a:r>
              <a:rPr lang="en-US" sz="1800" dirty="0" smtClean="0"/>
              <a:t>The electric field </a:t>
            </a:r>
            <a:r>
              <a:rPr lang="en-US" sz="1800" i="1" dirty="0" smtClean="0"/>
              <a:t>passing through a surface </a:t>
            </a:r>
            <a:r>
              <a:rPr lang="en-US" sz="1800" dirty="0" smtClean="0"/>
              <a:t/>
            </a:r>
            <a:br>
              <a:rPr lang="en-US" sz="1800" dirty="0" smtClean="0"/>
            </a:br>
            <a:r>
              <a:rPr lang="en-US" sz="1800" dirty="0" smtClean="0"/>
              <a:t>depends on the charge contained by that surface</a:t>
            </a:r>
          </a:p>
          <a:p>
            <a:endParaRPr lang="en-US" sz="2000" dirty="0" smtClean="0"/>
          </a:p>
          <a:p>
            <a:r>
              <a:rPr lang="en-US" sz="2000" dirty="0" smtClean="0"/>
              <a:t>Faraday’s Law:</a:t>
            </a:r>
          </a:p>
          <a:p>
            <a:pPr lvl="1"/>
            <a:r>
              <a:rPr lang="en-US" sz="1800" dirty="0" smtClean="0"/>
              <a:t>The electric field around a closed path</a:t>
            </a:r>
            <a:br>
              <a:rPr lang="en-US" sz="1800" dirty="0" smtClean="0"/>
            </a:br>
            <a:r>
              <a:rPr lang="en-US" sz="1800" dirty="0" smtClean="0"/>
              <a:t>depends on the </a:t>
            </a:r>
            <a:r>
              <a:rPr lang="en-US" sz="1800" i="1" dirty="0" smtClean="0"/>
              <a:t>rate of change </a:t>
            </a:r>
            <a:r>
              <a:rPr lang="en-US" sz="1800" dirty="0" smtClean="0"/>
              <a:t>of a magnetic</a:t>
            </a:r>
            <a:br>
              <a:rPr lang="en-US" sz="1800" dirty="0" smtClean="0"/>
            </a:br>
            <a:r>
              <a:rPr lang="en-US" sz="1800" dirty="0" smtClean="0"/>
              <a:t>field passing through the path.</a:t>
            </a:r>
          </a:p>
          <a:p>
            <a:pPr lvl="1"/>
            <a:endParaRPr lang="en-US" sz="1800" dirty="0"/>
          </a:p>
          <a:p>
            <a:r>
              <a:rPr lang="en-US" sz="2000" dirty="0" smtClean="0"/>
              <a:t>Ampere’s Law:</a:t>
            </a:r>
          </a:p>
          <a:p>
            <a:pPr lvl="1"/>
            <a:r>
              <a:rPr lang="en-US" sz="1800" dirty="0" smtClean="0"/>
              <a:t>The magnetic field around a closed path depends on the </a:t>
            </a:r>
            <a:br>
              <a:rPr lang="en-US" sz="1800" dirty="0" smtClean="0"/>
            </a:br>
            <a:r>
              <a:rPr lang="en-US" sz="1800" dirty="0" smtClean="0"/>
              <a:t>electric current (flowing charge) passing through the path</a:t>
            </a:r>
          </a:p>
          <a:p>
            <a:pPr lvl="1"/>
            <a:endParaRPr lang="en-US" sz="1800" dirty="0"/>
          </a:p>
        </p:txBody>
      </p:sp>
      <p:sp>
        <p:nvSpPr>
          <p:cNvPr id="3" name="Title 2"/>
          <p:cNvSpPr>
            <a:spLocks noGrp="1"/>
          </p:cNvSpPr>
          <p:nvPr>
            <p:ph type="title"/>
          </p:nvPr>
        </p:nvSpPr>
        <p:spPr/>
        <p:txBody>
          <a:bodyPr/>
          <a:lstStyle/>
          <a:p>
            <a:r>
              <a:rPr lang="en-US" dirty="0" smtClean="0"/>
              <a:t>Maxwell’s Equation’s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35</a:t>
            </a:fld>
            <a:endParaRPr lang="en-US"/>
          </a:p>
        </p:txBody>
      </p:sp>
      <p:pic>
        <p:nvPicPr>
          <p:cNvPr id="7" name="Picture 6"/>
          <p:cNvPicPr>
            <a:picLocks noChangeAspect="1"/>
          </p:cNvPicPr>
          <p:nvPr/>
        </p:nvPicPr>
        <p:blipFill>
          <a:blip r:embed="rId2"/>
          <a:stretch>
            <a:fillRect/>
          </a:stretch>
        </p:blipFill>
        <p:spPr>
          <a:xfrm>
            <a:off x="6223415" y="1662370"/>
            <a:ext cx="1908242" cy="1321090"/>
          </a:xfrm>
          <a:prstGeom prst="rect">
            <a:avLst/>
          </a:prstGeom>
        </p:spPr>
      </p:pic>
      <p:pic>
        <p:nvPicPr>
          <p:cNvPr id="8" name="Picture 7"/>
          <p:cNvPicPr>
            <a:picLocks noChangeAspect="1"/>
          </p:cNvPicPr>
          <p:nvPr/>
        </p:nvPicPr>
        <p:blipFill>
          <a:blip r:embed="rId3"/>
          <a:stretch>
            <a:fillRect/>
          </a:stretch>
        </p:blipFill>
        <p:spPr>
          <a:xfrm>
            <a:off x="6223415" y="3044950"/>
            <a:ext cx="1779593" cy="1459390"/>
          </a:xfrm>
          <a:prstGeom prst="rect">
            <a:avLst/>
          </a:prstGeom>
          <a:solidFill>
            <a:schemeClr val="tx1"/>
          </a:solidFill>
        </p:spPr>
      </p:pic>
      <p:pic>
        <p:nvPicPr>
          <p:cNvPr id="9" name="Picture 8"/>
          <p:cNvPicPr>
            <a:picLocks noChangeAspect="1"/>
          </p:cNvPicPr>
          <p:nvPr/>
        </p:nvPicPr>
        <p:blipFill>
          <a:blip r:embed="rId4"/>
          <a:stretch>
            <a:fillRect/>
          </a:stretch>
        </p:blipFill>
        <p:spPr>
          <a:xfrm>
            <a:off x="7106730" y="4619555"/>
            <a:ext cx="966615" cy="1758417"/>
          </a:xfrm>
          <a:prstGeom prst="rect">
            <a:avLst/>
          </a:prstGeom>
          <a:solidFill>
            <a:schemeClr val="tx1"/>
          </a:solidFill>
        </p:spPr>
      </p:pic>
    </p:spTree>
    <p:extLst>
      <p:ext uri="{BB962C8B-B14F-4D97-AF65-F5344CB8AC3E}">
        <p14:creationId xmlns:p14="http://schemas.microsoft.com/office/powerpoint/2010/main" val="2586208110"/>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221945" y="2008015"/>
            <a:ext cx="1651415" cy="30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400" dirty="0" smtClean="0"/>
              <a:t>There was a problem with Ampere’s Law</a:t>
            </a:r>
          </a:p>
          <a:p>
            <a:pPr lvl="1"/>
            <a:r>
              <a:rPr lang="en-US" sz="2200" dirty="0" smtClean="0"/>
              <a:t>Because electrical current can be blocked, there is no unique definition of the current passing </a:t>
            </a:r>
            <a:r>
              <a:rPr lang="en-US" sz="2200" i="1" dirty="0" smtClean="0"/>
              <a:t>through</a:t>
            </a:r>
            <a:r>
              <a:rPr lang="en-US" sz="2200" dirty="0" smtClean="0"/>
              <a:t> a loop.</a:t>
            </a:r>
          </a:p>
          <a:p>
            <a:r>
              <a:rPr lang="en-US" sz="2400" dirty="0" smtClean="0"/>
              <a:t>Maxwell had a “fix”</a:t>
            </a:r>
          </a:p>
          <a:p>
            <a:pPr lvl="1"/>
            <a:r>
              <a:rPr lang="en-US" sz="2000" dirty="0" smtClean="0"/>
              <a:t>Any interruption in electric </a:t>
            </a:r>
            <a:br>
              <a:rPr lang="en-US" sz="2000" dirty="0" smtClean="0"/>
            </a:br>
            <a:r>
              <a:rPr lang="en-US" sz="2000" dirty="0" smtClean="0"/>
              <a:t>current causes a </a:t>
            </a:r>
            <a:r>
              <a:rPr lang="en-US" sz="2000" i="1" dirty="0" smtClean="0"/>
              <a:t>changing</a:t>
            </a:r>
            <a:r>
              <a:rPr lang="en-US" sz="2000" dirty="0" smtClean="0"/>
              <a:t> </a:t>
            </a:r>
            <a:br>
              <a:rPr lang="en-US" sz="2000" dirty="0" smtClean="0"/>
            </a:br>
            <a:r>
              <a:rPr lang="en-US" sz="2000" dirty="0" smtClean="0"/>
              <a:t>electric field.</a:t>
            </a:r>
          </a:p>
          <a:p>
            <a:r>
              <a:rPr lang="en-US" sz="2200" dirty="0" smtClean="0"/>
              <a:t>For </a:t>
            </a:r>
            <a:r>
              <a:rPr lang="en-US" sz="2200" i="1" dirty="0" smtClean="0"/>
              <a:t>purely mathematical </a:t>
            </a:r>
            <a:r>
              <a:rPr lang="en-US" sz="2200" dirty="0" smtClean="0"/>
              <a:t>reasons,</a:t>
            </a:r>
            <a:br>
              <a:rPr lang="en-US" sz="2200" dirty="0" smtClean="0"/>
            </a:br>
            <a:r>
              <a:rPr lang="en-US" sz="2200" dirty="0" smtClean="0"/>
              <a:t>Maxell hypothesized that a </a:t>
            </a:r>
            <a:br>
              <a:rPr lang="en-US" sz="2200" dirty="0" smtClean="0"/>
            </a:br>
            <a:r>
              <a:rPr lang="en-US" sz="2200" dirty="0" smtClean="0"/>
              <a:t>magnetic field could be created</a:t>
            </a:r>
            <a:br>
              <a:rPr lang="en-US" sz="2200" dirty="0" smtClean="0"/>
            </a:br>
            <a:r>
              <a:rPr lang="en-US" sz="2200" dirty="0" smtClean="0"/>
              <a:t>by an electric current </a:t>
            </a:r>
            <a:r>
              <a:rPr lang="en-US" sz="2200" i="1" dirty="0" smtClean="0"/>
              <a:t>or</a:t>
            </a:r>
            <a:r>
              <a:rPr lang="en-US" sz="2200" dirty="0" smtClean="0"/>
              <a:t> a </a:t>
            </a:r>
            <a:br>
              <a:rPr lang="en-US" sz="2200" dirty="0" smtClean="0"/>
            </a:br>
            <a:r>
              <a:rPr lang="en-US" sz="2200" dirty="0" smtClean="0"/>
              <a:t>changing electric field.</a:t>
            </a:r>
          </a:p>
          <a:p>
            <a:r>
              <a:rPr lang="en-US" sz="2200" dirty="0" smtClean="0"/>
              <a:t>This didn’t affect a single measurement that had been made until that point, but it had profound implications.</a:t>
            </a:r>
            <a:endParaRPr lang="en-US" sz="2200" dirty="0"/>
          </a:p>
        </p:txBody>
      </p:sp>
      <p:sp>
        <p:nvSpPr>
          <p:cNvPr id="3" name="Title 2"/>
          <p:cNvSpPr>
            <a:spLocks noGrp="1"/>
          </p:cNvSpPr>
          <p:nvPr>
            <p:ph type="title"/>
          </p:nvPr>
        </p:nvSpPr>
        <p:spPr/>
        <p:txBody>
          <a:bodyPr/>
          <a:lstStyle/>
          <a:p>
            <a:r>
              <a:rPr lang="en-US" dirty="0" smtClean="0"/>
              <a:t>Displacement Current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36</a:t>
            </a:fld>
            <a:endParaRPr lang="en-US"/>
          </a:p>
        </p:txBody>
      </p:sp>
      <p:pic>
        <p:nvPicPr>
          <p:cNvPr id="7" name="Picture 6"/>
          <p:cNvPicPr>
            <a:picLocks noChangeAspect="1"/>
          </p:cNvPicPr>
          <p:nvPr/>
        </p:nvPicPr>
        <p:blipFill>
          <a:blip r:embed="rId2"/>
          <a:stretch>
            <a:fillRect/>
          </a:stretch>
        </p:blipFill>
        <p:spPr>
          <a:xfrm>
            <a:off x="4879240" y="2008015"/>
            <a:ext cx="2853769" cy="3070655"/>
          </a:xfrm>
          <a:prstGeom prst="rect">
            <a:avLst/>
          </a:prstGeom>
          <a:solidFill>
            <a:schemeClr val="tx1"/>
          </a:solidFill>
        </p:spPr>
      </p:pic>
      <p:sp>
        <p:nvSpPr>
          <p:cNvPr id="8" name="TextBox 7"/>
          <p:cNvSpPr txBox="1"/>
          <p:nvPr/>
        </p:nvSpPr>
        <p:spPr>
          <a:xfrm>
            <a:off x="6991515" y="2084825"/>
            <a:ext cx="1881845" cy="307777"/>
          </a:xfrm>
          <a:prstGeom prst="rect">
            <a:avLst/>
          </a:prstGeom>
          <a:noFill/>
        </p:spPr>
        <p:txBody>
          <a:bodyPr wrap="square" rtlCol="0">
            <a:spAutoFit/>
          </a:bodyPr>
          <a:lstStyle/>
          <a:p>
            <a:pPr algn="l"/>
            <a:r>
              <a:rPr lang="en-US" sz="1400" dirty="0" smtClean="0">
                <a:solidFill>
                  <a:srgbClr val="FF0000"/>
                </a:solidFill>
              </a:rPr>
              <a:t>Current flowing here</a:t>
            </a:r>
            <a:endParaRPr lang="en-US" sz="1400" dirty="0">
              <a:solidFill>
                <a:srgbClr val="FF0000"/>
              </a:solidFill>
            </a:endParaRPr>
          </a:p>
        </p:txBody>
      </p:sp>
      <p:cxnSp>
        <p:nvCxnSpPr>
          <p:cNvPr id="11" name="Straight Arrow Connector 10"/>
          <p:cNvCxnSpPr>
            <a:stCxn id="8" idx="1"/>
          </p:cNvCxnSpPr>
          <p:nvPr/>
        </p:nvCxnSpPr>
        <p:spPr>
          <a:xfrm flipH="1">
            <a:off x="6261820" y="2238714"/>
            <a:ext cx="729695" cy="422186"/>
          </a:xfrm>
          <a:prstGeom prst="straightConnector1">
            <a:avLst/>
          </a:prstGeom>
          <a:ln>
            <a:solidFill>
              <a:srgbClr val="FF0000"/>
            </a:solidFill>
            <a:tailEnd type="arrow"/>
          </a:ln>
          <a:effectLst>
            <a:softEdge rad="12700"/>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53110" y="4427530"/>
            <a:ext cx="1881845" cy="307777"/>
          </a:xfrm>
          <a:prstGeom prst="rect">
            <a:avLst/>
          </a:prstGeom>
          <a:noFill/>
        </p:spPr>
        <p:txBody>
          <a:bodyPr wrap="square" rtlCol="0">
            <a:spAutoFit/>
          </a:bodyPr>
          <a:lstStyle/>
          <a:p>
            <a:pPr algn="r"/>
            <a:r>
              <a:rPr lang="en-US" sz="1400" dirty="0" smtClean="0">
                <a:solidFill>
                  <a:srgbClr val="FF0000"/>
                </a:solidFill>
              </a:rPr>
              <a:t>Field changing here</a:t>
            </a:r>
            <a:endParaRPr lang="en-US" sz="1400" dirty="0">
              <a:solidFill>
                <a:srgbClr val="FF0000"/>
              </a:solidFill>
            </a:endParaRPr>
          </a:p>
        </p:txBody>
      </p:sp>
      <p:cxnSp>
        <p:nvCxnSpPr>
          <p:cNvPr id="16" name="Straight Arrow Connector 15"/>
          <p:cNvCxnSpPr/>
          <p:nvPr/>
        </p:nvCxnSpPr>
        <p:spPr>
          <a:xfrm flipH="1" flipV="1">
            <a:off x="6569060" y="3966670"/>
            <a:ext cx="806505" cy="499266"/>
          </a:xfrm>
          <a:prstGeom prst="straightConnector1">
            <a:avLst/>
          </a:prstGeom>
          <a:ln>
            <a:solidFill>
              <a:srgbClr val="FF0000"/>
            </a:solidFill>
            <a:tailEnd type="arrow"/>
          </a:ln>
          <a:effectLst>
            <a:softEdge rad="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76364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At the smallest scales, things occur randomly.  We can talk about probabilities, but not certainties.</a:t>
            </a:r>
          </a:p>
          <a:p>
            <a:r>
              <a:rPr lang="en-US" dirty="0" smtClean="0"/>
              <a:t>The act of “observing” is never passive. </a:t>
            </a:r>
          </a:p>
          <a:p>
            <a:pPr lvl="1"/>
            <a:r>
              <a:rPr lang="en-US" dirty="0" smtClean="0"/>
              <a:t>Example: we see because a photon hits the retina of our eye, causing a quantum transition.</a:t>
            </a:r>
          </a:p>
          <a:p>
            <a:r>
              <a:rPr lang="en-US" dirty="0" smtClean="0"/>
              <a:t>The fact that observation requires interaction introduces a fundamental uncertainty into our ability to measure things.</a:t>
            </a:r>
            <a:endParaRPr lang="en-US" dirty="0"/>
          </a:p>
        </p:txBody>
      </p:sp>
      <p:sp>
        <p:nvSpPr>
          <p:cNvPr id="2" name="Title 1"/>
          <p:cNvSpPr>
            <a:spLocks noGrp="1"/>
          </p:cNvSpPr>
          <p:nvPr>
            <p:ph type="title"/>
          </p:nvPr>
        </p:nvSpPr>
        <p:spPr/>
        <p:txBody>
          <a:bodyPr/>
          <a:lstStyle/>
          <a:p>
            <a:r>
              <a:rPr lang="en-US" dirty="0" smtClean="0"/>
              <a:t>Implications of Quantum Mechanics</a:t>
            </a:r>
            <a:endParaRPr lang="en-US" dirty="0"/>
          </a:p>
        </p:txBody>
      </p:sp>
      <p:sp>
        <p:nvSpPr>
          <p:cNvPr id="3" name="Date Placeholder 2"/>
          <p:cNvSpPr>
            <a:spLocks noGrp="1"/>
          </p:cNvSpPr>
          <p:nvPr>
            <p:ph type="dt" sz="half" idx="10"/>
          </p:nvPr>
        </p:nvSpPr>
        <p:spPr/>
        <p:txBody>
          <a:bodyPr/>
          <a:lstStyle/>
          <a:p>
            <a:pPr>
              <a:defRPr/>
            </a:pPr>
            <a:r>
              <a:rPr lang="en-US" smtClean="0"/>
              <a:t>December 4, 2016</a:t>
            </a:r>
            <a:endParaRPr lang="en-US"/>
          </a:p>
        </p:txBody>
      </p:sp>
      <p:sp>
        <p:nvSpPr>
          <p:cNvPr id="4" name="Footer Placeholder 3"/>
          <p:cNvSpPr>
            <a:spLocks noGrp="1"/>
          </p:cNvSpPr>
          <p:nvPr>
            <p:ph type="ftr" sz="quarter" idx="11"/>
          </p:nvPr>
        </p:nvSpPr>
        <p:spPr/>
        <p:txBody>
          <a:bodyPr/>
          <a:lstStyle/>
          <a:p>
            <a:pPr>
              <a:defRPr/>
            </a:pPr>
            <a:r>
              <a:rPr lang="en-US" smtClean="0"/>
              <a:t>E. Prebys, Ask-a-Scientist</a:t>
            </a:r>
            <a:endParaRPr lang="en-US"/>
          </a:p>
        </p:txBody>
      </p:sp>
      <p:sp>
        <p:nvSpPr>
          <p:cNvPr id="5" name="Slide Number Placeholder 4"/>
          <p:cNvSpPr>
            <a:spLocks noGrp="1"/>
          </p:cNvSpPr>
          <p:nvPr>
            <p:ph type="sldNum" sz="quarter" idx="12"/>
          </p:nvPr>
        </p:nvSpPr>
        <p:spPr/>
        <p:txBody>
          <a:bodyPr/>
          <a:lstStyle/>
          <a:p>
            <a:pPr>
              <a:defRPr/>
            </a:pPr>
            <a:fld id="{D3A57312-FF8A-46D4-96EA-80FA0C7338BA}" type="slidenum">
              <a:rPr lang="en-US" smtClean="0"/>
              <a:pPr>
                <a:defRPr/>
              </a:pPr>
              <a:t>37</a:t>
            </a:fld>
            <a:endParaRPr lang="en-US"/>
          </a:p>
        </p:txBody>
      </p:sp>
    </p:spTree>
    <p:extLst>
      <p:ext uri="{BB962C8B-B14F-4D97-AF65-F5344CB8AC3E}">
        <p14:creationId xmlns:p14="http://schemas.microsoft.com/office/powerpoint/2010/main" val="369455429"/>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5</a:t>
            </a:r>
            <a:r>
              <a:rPr lang="en-US" sz="2000" baseline="30000" dirty="0" smtClean="0"/>
              <a:t>th</a:t>
            </a:r>
            <a:r>
              <a:rPr lang="en-US" sz="2000" dirty="0" smtClean="0"/>
              <a:t> century BC: the Greek philosopher Empedocles postulated that light traveled in “rays” </a:t>
            </a:r>
            <a:r>
              <a:rPr lang="en-US" sz="2000" i="1" dirty="0" smtClean="0"/>
              <a:t>from the eyes</a:t>
            </a:r>
            <a:r>
              <a:rPr lang="en-US" sz="2000" dirty="0" smtClean="0"/>
              <a:t>, allowing us to see</a:t>
            </a:r>
          </a:p>
          <a:p>
            <a:pPr lvl="1"/>
            <a:r>
              <a:rPr lang="en-US" sz="1800" dirty="0" smtClean="0"/>
              <a:t>Why can’t we see in the dark?</a:t>
            </a:r>
          </a:p>
          <a:p>
            <a:r>
              <a:rPr lang="en-US" sz="2000" dirty="0" smtClean="0"/>
              <a:t>4</a:t>
            </a:r>
            <a:r>
              <a:rPr lang="en-US" sz="2000" baseline="30000" dirty="0" smtClean="0"/>
              <a:t>th</a:t>
            </a:r>
            <a:r>
              <a:rPr lang="en-US" sz="2000" dirty="0" smtClean="0"/>
              <a:t> century BC: Aristotle argues that light rays originate from the object, </a:t>
            </a:r>
          </a:p>
          <a:p>
            <a:pPr lvl="1"/>
            <a:r>
              <a:rPr lang="en-US" sz="1800" dirty="0" smtClean="0"/>
              <a:t>His theory isn’t very quantitative, and doesn’t really catch on.</a:t>
            </a:r>
          </a:p>
          <a:p>
            <a:r>
              <a:rPr lang="en-US" sz="2000" dirty="0" smtClean="0"/>
              <a:t>3</a:t>
            </a:r>
            <a:r>
              <a:rPr lang="en-US" sz="2000" baseline="30000" dirty="0" smtClean="0"/>
              <a:t>rd</a:t>
            </a:r>
            <a:r>
              <a:rPr lang="en-US" sz="2000" dirty="0" smtClean="0"/>
              <a:t> century BC: Euclid worked out ray-based theories of reflection, still assuming light rays came </a:t>
            </a:r>
            <a:r>
              <a:rPr lang="en-US" sz="2000" i="1" dirty="0" smtClean="0"/>
              <a:t>from</a:t>
            </a:r>
            <a:r>
              <a:rPr lang="en-US" sz="2000" dirty="0" smtClean="0"/>
              <a:t> the eye </a:t>
            </a:r>
          </a:p>
          <a:p>
            <a:pPr lvl="1"/>
            <a:r>
              <a:rPr lang="en-US" sz="1800" dirty="0" smtClean="0"/>
              <a:t>although he did toy with the idea they might go in the other direction.</a:t>
            </a:r>
          </a:p>
          <a:p>
            <a:r>
              <a:rPr lang="en-US" sz="2000" dirty="0" smtClean="0"/>
              <a:t>2</a:t>
            </a:r>
            <a:r>
              <a:rPr lang="en-US" sz="2000" baseline="30000" dirty="0" smtClean="0"/>
              <a:t>nd</a:t>
            </a:r>
            <a:r>
              <a:rPr lang="en-US" sz="2000" dirty="0" smtClean="0"/>
              <a:t> century AD: </a:t>
            </a:r>
            <a:r>
              <a:rPr lang="en-US" sz="2000" dirty="0" err="1" smtClean="0"/>
              <a:t>Ptolomy</a:t>
            </a:r>
            <a:r>
              <a:rPr lang="en-US" sz="2000" dirty="0" smtClean="0"/>
              <a:t> extended Euclid’s work to include refraction (bending of light).</a:t>
            </a:r>
          </a:p>
          <a:p>
            <a:r>
              <a:rPr lang="en-US" sz="2000" dirty="0" smtClean="0"/>
              <a:t>~1000 AD: The Arab scientist </a:t>
            </a:r>
            <a:r>
              <a:rPr lang="en-US" sz="2000" dirty="0" err="1" smtClean="0"/>
              <a:t>Alhazen</a:t>
            </a:r>
            <a:r>
              <a:rPr lang="en-US" sz="2000" dirty="0" smtClean="0"/>
              <a:t> created the first fairly accurate model of vision (including the direction of light rays) </a:t>
            </a:r>
          </a:p>
          <a:p>
            <a:r>
              <a:rPr lang="en-US" sz="2000" dirty="0" smtClean="0"/>
              <a:t>~1600 AD: German scientist Johannes </a:t>
            </a:r>
            <a:r>
              <a:rPr lang="en-US" sz="2000" dirty="0" err="1" smtClean="0"/>
              <a:t>Kepler</a:t>
            </a:r>
            <a:r>
              <a:rPr lang="en-US" sz="2000" dirty="0" smtClean="0"/>
              <a:t> invents modern optics and image formation, explaining how lenses, mirrors, telescopes, microscopes, etc. work.</a:t>
            </a:r>
          </a:p>
          <a:p>
            <a:endParaRPr lang="en-US" sz="2000" dirty="0" smtClean="0"/>
          </a:p>
          <a:p>
            <a:endParaRPr lang="en-US" sz="2000" dirty="0" smtClean="0"/>
          </a:p>
          <a:p>
            <a:endParaRPr lang="en-US" sz="2000" dirty="0"/>
          </a:p>
        </p:txBody>
      </p:sp>
      <p:sp>
        <p:nvSpPr>
          <p:cNvPr id="3" name="Title 2"/>
          <p:cNvSpPr>
            <a:spLocks noGrp="1"/>
          </p:cNvSpPr>
          <p:nvPr>
            <p:ph type="title"/>
          </p:nvPr>
        </p:nvSpPr>
        <p:spPr/>
        <p:txBody>
          <a:bodyPr/>
          <a:lstStyle/>
          <a:p>
            <a:r>
              <a:rPr lang="en-US" dirty="0" smtClean="0"/>
              <a:t>A (very!) Brief History of Light</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4</a:t>
            </a:fld>
            <a:endParaRPr lang="en-US"/>
          </a:p>
        </p:txBody>
      </p:sp>
    </p:spTree>
    <p:extLst>
      <p:ext uri="{BB962C8B-B14F-4D97-AF65-F5344CB8AC3E}">
        <p14:creationId xmlns:p14="http://schemas.microsoft.com/office/powerpoint/2010/main" val="32632260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855" y="779055"/>
            <a:ext cx="8229600" cy="5253318"/>
          </a:xfrm>
        </p:spPr>
        <p:txBody>
          <a:bodyPr/>
          <a:lstStyle/>
          <a:p>
            <a:r>
              <a:rPr lang="en-US" sz="2400" dirty="0"/>
              <a:t>In “</a:t>
            </a:r>
            <a:r>
              <a:rPr lang="en-US" sz="2400" dirty="0" err="1"/>
              <a:t>Astronomiae</a:t>
            </a:r>
            <a:r>
              <a:rPr lang="en-US" sz="2400" dirty="0"/>
              <a:t> Pars </a:t>
            </a:r>
            <a:r>
              <a:rPr lang="en-US" sz="2400" dirty="0" err="1" smtClean="0"/>
              <a:t>Optica</a:t>
            </a:r>
            <a:r>
              <a:rPr lang="en-US" sz="2400" dirty="0" smtClean="0"/>
              <a:t>” (1604), </a:t>
            </a:r>
            <a:r>
              <a:rPr lang="en-US" sz="2400" dirty="0" err="1" smtClean="0"/>
              <a:t>Kepler</a:t>
            </a:r>
            <a:r>
              <a:rPr lang="en-US" sz="2400" dirty="0" smtClean="0"/>
              <a:t> explained image formation in terms </a:t>
            </a:r>
            <a:br>
              <a:rPr lang="en-US" sz="2400" dirty="0" smtClean="0"/>
            </a:br>
            <a:r>
              <a:rPr lang="en-US" sz="2400" dirty="0" smtClean="0"/>
              <a:t>refraction, reflection, and </a:t>
            </a:r>
            <a:br>
              <a:rPr lang="en-US" sz="2400" dirty="0" smtClean="0"/>
            </a:br>
            <a:r>
              <a:rPr lang="en-US" sz="2400" dirty="0" smtClean="0"/>
              <a:t>“ray tracing”.</a:t>
            </a:r>
          </a:p>
          <a:p>
            <a:r>
              <a:rPr lang="en-US" sz="2200" dirty="0" smtClean="0"/>
              <a:t>Led to significantly improved</a:t>
            </a:r>
            <a:br>
              <a:rPr lang="en-US" sz="2200" dirty="0" smtClean="0"/>
            </a:br>
            <a:r>
              <a:rPr lang="en-US" sz="2200" dirty="0" smtClean="0"/>
              <a:t>telescopes!</a:t>
            </a:r>
          </a:p>
          <a:p>
            <a:r>
              <a:rPr lang="en-US" sz="2200" dirty="0" smtClean="0"/>
              <a:t>To this day, </a:t>
            </a:r>
            <a:r>
              <a:rPr lang="en-US" sz="2200" dirty="0" err="1" smtClean="0"/>
              <a:t>Kepler’s</a:t>
            </a:r>
            <a:r>
              <a:rPr lang="en-US" sz="2200" dirty="0" smtClean="0"/>
              <a:t> “geometric </a:t>
            </a:r>
            <a:br>
              <a:rPr lang="en-US" sz="2200" dirty="0" smtClean="0"/>
            </a:br>
            <a:r>
              <a:rPr lang="en-US" sz="2200" dirty="0" smtClean="0"/>
              <a:t>optics” is the basis of our </a:t>
            </a:r>
            <a:br>
              <a:rPr lang="en-US" sz="2200" dirty="0" smtClean="0"/>
            </a:br>
            <a:r>
              <a:rPr lang="en-US" sz="2200" dirty="0" smtClean="0"/>
              <a:t>understanding of:</a:t>
            </a:r>
          </a:p>
          <a:p>
            <a:pPr lvl="1"/>
            <a:r>
              <a:rPr lang="en-US" sz="2000" dirty="0" smtClean="0"/>
              <a:t>mirrors</a:t>
            </a:r>
          </a:p>
          <a:p>
            <a:pPr lvl="1"/>
            <a:r>
              <a:rPr lang="en-US" sz="2000" dirty="0" smtClean="0"/>
              <a:t>telescopes</a:t>
            </a:r>
          </a:p>
          <a:p>
            <a:pPr lvl="1"/>
            <a:r>
              <a:rPr lang="en-US" sz="2000" dirty="0" smtClean="0"/>
              <a:t>microscopes</a:t>
            </a:r>
          </a:p>
          <a:p>
            <a:pPr lvl="1"/>
            <a:r>
              <a:rPr lang="en-US" sz="2000" dirty="0" smtClean="0"/>
              <a:t>cameras</a:t>
            </a:r>
          </a:p>
          <a:p>
            <a:pPr lvl="1"/>
            <a:r>
              <a:rPr lang="en-US" sz="2000" dirty="0" smtClean="0"/>
              <a:t>eyeglasses</a:t>
            </a:r>
          </a:p>
          <a:p>
            <a:pPr lvl="1"/>
            <a:r>
              <a:rPr lang="en-US" sz="2000" dirty="0" smtClean="0"/>
              <a:t>etc…</a:t>
            </a:r>
          </a:p>
          <a:p>
            <a:pPr marL="0" indent="0">
              <a:buNone/>
            </a:pPr>
            <a:endParaRPr lang="en-US" sz="2400" dirty="0"/>
          </a:p>
        </p:txBody>
      </p:sp>
      <p:sp>
        <p:nvSpPr>
          <p:cNvPr id="3" name="Title 2"/>
          <p:cNvSpPr>
            <a:spLocks noGrp="1"/>
          </p:cNvSpPr>
          <p:nvPr>
            <p:ph type="title"/>
          </p:nvPr>
        </p:nvSpPr>
        <p:spPr/>
        <p:txBody>
          <a:bodyPr/>
          <a:lstStyle/>
          <a:p>
            <a:r>
              <a:rPr lang="en-US" dirty="0" err="1" smtClean="0"/>
              <a:t>Keplerian</a:t>
            </a:r>
            <a:r>
              <a:rPr lang="en-US" dirty="0" smtClean="0"/>
              <a:t> Image Formation</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5</a:t>
            </a:fld>
            <a:endParaRPr lang="en-US"/>
          </a:p>
        </p:txBody>
      </p:sp>
      <p:pic>
        <p:nvPicPr>
          <p:cNvPr id="9" name="Picture 8" descr="2328f.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02430" y="1239915"/>
            <a:ext cx="3878905" cy="271889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35065" y="4081885"/>
            <a:ext cx="2765160" cy="125958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15440" y="4043480"/>
            <a:ext cx="2342705" cy="1394024"/>
          </a:xfrm>
          <a:prstGeom prst="rect">
            <a:avLst/>
          </a:prstGeom>
        </p:spPr>
      </p:pic>
      <p:pic>
        <p:nvPicPr>
          <p:cNvPr id="12" name="Picture 11"/>
          <p:cNvPicPr>
            <a:picLocks noChangeAspect="1"/>
          </p:cNvPicPr>
          <p:nvPr/>
        </p:nvPicPr>
        <p:blipFill>
          <a:blip r:embed="rId5"/>
          <a:stretch>
            <a:fillRect/>
          </a:stretch>
        </p:blipFill>
        <p:spPr>
          <a:xfrm>
            <a:off x="5416910" y="5118820"/>
            <a:ext cx="2001327" cy="1125747"/>
          </a:xfrm>
          <a:prstGeom prst="rect">
            <a:avLst/>
          </a:prstGeom>
        </p:spPr>
      </p:pic>
    </p:spTree>
    <p:extLst>
      <p:ext uri="{BB962C8B-B14F-4D97-AF65-F5344CB8AC3E}">
        <p14:creationId xmlns:p14="http://schemas.microsoft.com/office/powerpoint/2010/main" val="8026718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People were divided over whether light “rays” consisted of particles (“corpuscular theory”) or waves.</a:t>
            </a:r>
          </a:p>
          <a:p>
            <a:r>
              <a:rPr lang="en-US" dirty="0" smtClean="0"/>
              <a:t>If waves, then they should “interfere” (add or cancel out)</a:t>
            </a:r>
            <a:endParaRPr lang="en-US" dirty="0"/>
          </a:p>
        </p:txBody>
      </p:sp>
      <p:sp>
        <p:nvSpPr>
          <p:cNvPr id="3" name="Title 2"/>
          <p:cNvSpPr>
            <a:spLocks noGrp="1"/>
          </p:cNvSpPr>
          <p:nvPr>
            <p:ph type="title"/>
          </p:nvPr>
        </p:nvSpPr>
        <p:spPr/>
        <p:txBody>
          <a:bodyPr/>
          <a:lstStyle/>
          <a:p>
            <a:r>
              <a:rPr lang="en-US" dirty="0" smtClean="0"/>
              <a:t>Nature of Light: Waves </a:t>
            </a:r>
            <a:r>
              <a:rPr lang="en-US" smtClean="0"/>
              <a:t>or Particles?</a:t>
            </a:r>
            <a:endParaRPr lang="en-US"/>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6</a:t>
            </a:fld>
            <a:endParaRPr lang="en-US"/>
          </a:p>
        </p:txBody>
      </p:sp>
      <p:pic>
        <p:nvPicPr>
          <p:cNvPr id="7" name="Picture 6" descr="water interference.png"/>
          <p:cNvPicPr>
            <a:picLocks noChangeAspect="1"/>
          </p:cNvPicPr>
          <p:nvPr/>
        </p:nvPicPr>
        <p:blipFill rotWithShape="1">
          <a:blip r:embed="rId2" cstate="print">
            <a:extLst>
              <a:ext uri="{28A0092B-C50C-407E-A947-70E740481C1C}">
                <a14:useLocalDpi xmlns:a14="http://schemas.microsoft.com/office/drawing/2010/main"/>
              </a:ext>
            </a:extLst>
          </a:blip>
          <a:srcRect l="4573" t="8013" r="2955" b="8538"/>
          <a:stretch/>
        </p:blipFill>
        <p:spPr>
          <a:xfrm>
            <a:off x="3688685" y="3198570"/>
            <a:ext cx="5108512" cy="2749117"/>
          </a:xfrm>
          <a:prstGeom prst="rect">
            <a:avLst/>
          </a:prstGeom>
        </p:spPr>
      </p:pic>
      <p:pic>
        <p:nvPicPr>
          <p:cNvPr id="10" name="Picture 9"/>
          <p:cNvPicPr>
            <a:picLocks noChangeAspect="1"/>
          </p:cNvPicPr>
          <p:nvPr/>
        </p:nvPicPr>
        <p:blipFill>
          <a:blip r:embed="rId3"/>
          <a:stretch>
            <a:fillRect/>
          </a:stretch>
        </p:blipFill>
        <p:spPr>
          <a:xfrm>
            <a:off x="808310" y="2622495"/>
            <a:ext cx="2534730" cy="201030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070" y="4734770"/>
            <a:ext cx="3110805" cy="1462577"/>
          </a:xfrm>
          <a:prstGeom prst="rect">
            <a:avLst/>
          </a:prstGeom>
        </p:spPr>
      </p:pic>
      <p:sp>
        <p:nvSpPr>
          <p:cNvPr id="12" name="TextBox 11"/>
          <p:cNvSpPr txBox="1"/>
          <p:nvPr/>
        </p:nvSpPr>
        <p:spPr>
          <a:xfrm>
            <a:off x="3880710" y="2776115"/>
            <a:ext cx="4531790" cy="369332"/>
          </a:xfrm>
          <a:prstGeom prst="rect">
            <a:avLst/>
          </a:prstGeom>
          <a:noFill/>
        </p:spPr>
        <p:txBody>
          <a:bodyPr wrap="square" rtlCol="0">
            <a:spAutoFit/>
          </a:bodyPr>
          <a:lstStyle/>
          <a:p>
            <a:r>
              <a:rPr lang="en-US" dirty="0" smtClean="0"/>
              <a:t>Example: Interference of waves on water</a:t>
            </a:r>
            <a:endParaRPr lang="en-US" dirty="0"/>
          </a:p>
        </p:txBody>
      </p:sp>
    </p:spTree>
    <p:extLst>
      <p:ext uri="{BB962C8B-B14F-4D97-AF65-F5344CB8AC3E}">
        <p14:creationId xmlns:p14="http://schemas.microsoft.com/office/powerpoint/2010/main" val="26264817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42682"/>
            <a:ext cx="8229600" cy="3892088"/>
          </a:xfrm>
        </p:spPr>
        <p:txBody>
          <a:bodyPr/>
          <a:lstStyle/>
          <a:p>
            <a:r>
              <a:rPr lang="en-US" dirty="0" smtClean="0"/>
              <a:t>Since we don’t see obvious signs of interference, light waves, if they exist, must be very small, and we would need small scale geometries to see them.</a:t>
            </a:r>
          </a:p>
          <a:p>
            <a:r>
              <a:rPr lang="en-US" dirty="0" smtClean="0"/>
              <a:t>Newton (who firmly believed light was a particle!) observed interference by placing a curved surface against a flat surface</a:t>
            </a:r>
          </a:p>
          <a:p>
            <a:endParaRPr lang="en-US" dirty="0"/>
          </a:p>
          <a:p>
            <a:endParaRPr lang="en-US" dirty="0" smtClean="0"/>
          </a:p>
          <a:p>
            <a:endParaRPr lang="en-US" dirty="0"/>
          </a:p>
          <a:p>
            <a:r>
              <a:rPr lang="en-US" dirty="0" smtClean="0"/>
              <a:t>These “Newton’s Rings” were </a:t>
            </a:r>
            <a:br>
              <a:rPr lang="en-US" dirty="0" smtClean="0"/>
            </a:br>
            <a:r>
              <a:rPr lang="en-US" dirty="0" smtClean="0"/>
              <a:t>strong evidence that light is a wave!</a:t>
            </a:r>
          </a:p>
          <a:p>
            <a:r>
              <a:rPr lang="en-US" dirty="0" smtClean="0"/>
              <a:t>Can also calculate the wavelength.</a:t>
            </a:r>
            <a:endParaRPr lang="en-US" dirty="0"/>
          </a:p>
        </p:txBody>
      </p:sp>
      <p:sp>
        <p:nvSpPr>
          <p:cNvPr id="3" name="Title 2"/>
          <p:cNvSpPr>
            <a:spLocks noGrp="1"/>
          </p:cNvSpPr>
          <p:nvPr>
            <p:ph type="title"/>
          </p:nvPr>
        </p:nvSpPr>
        <p:spPr/>
        <p:txBody>
          <a:bodyPr/>
          <a:lstStyle/>
          <a:p>
            <a:r>
              <a:rPr lang="en-US" dirty="0" smtClean="0"/>
              <a:t>Newton’s Rings</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7</a:t>
            </a:fld>
            <a:endParaRPr lang="en-US"/>
          </a:p>
        </p:txBody>
      </p:sp>
      <p:pic>
        <p:nvPicPr>
          <p:cNvPr id="7" name="Picture 6" descr="newtons_rings_2.gif"/>
          <p:cNvPicPr>
            <a:picLocks noChangeAspect="1"/>
          </p:cNvPicPr>
          <p:nvPr/>
        </p:nvPicPr>
        <p:blipFill rotWithShape="1">
          <a:blip r:embed="rId2" cstate="print">
            <a:extLst>
              <a:ext uri="{28A0092B-C50C-407E-A947-70E740481C1C}">
                <a14:useLocalDpi xmlns:a14="http://schemas.microsoft.com/office/drawing/2010/main"/>
              </a:ext>
            </a:extLst>
          </a:blip>
          <a:srcRect r="29331"/>
          <a:stretch/>
        </p:blipFill>
        <p:spPr>
          <a:xfrm>
            <a:off x="769905" y="3505810"/>
            <a:ext cx="4034759" cy="1152150"/>
          </a:xfrm>
          <a:prstGeom prst="rect">
            <a:avLst/>
          </a:prstGeom>
        </p:spPr>
      </p:pic>
      <p:pic>
        <p:nvPicPr>
          <p:cNvPr id="8" name="Picture 7" descr="newtons_rings_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6605" y="3352190"/>
            <a:ext cx="2384638" cy="2460140"/>
          </a:xfrm>
          <a:prstGeom prst="rect">
            <a:avLst/>
          </a:prstGeom>
        </p:spPr>
      </p:pic>
      <p:sp>
        <p:nvSpPr>
          <p:cNvPr id="9" name="Right Arrow 8"/>
          <p:cNvSpPr/>
          <p:nvPr/>
        </p:nvSpPr>
        <p:spPr>
          <a:xfrm>
            <a:off x="4956050" y="3851455"/>
            <a:ext cx="921720" cy="53767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99490" y="5810110"/>
            <a:ext cx="1133644" cy="369332"/>
          </a:xfrm>
          <a:prstGeom prst="rect">
            <a:avLst/>
          </a:prstGeom>
          <a:noFill/>
        </p:spPr>
        <p:txBody>
          <a:bodyPr wrap="none" rtlCol="0">
            <a:spAutoFit/>
          </a:bodyPr>
          <a:lstStyle/>
          <a:p>
            <a:r>
              <a:rPr lang="en-US" dirty="0" smtClean="0"/>
              <a:t>Top View</a:t>
            </a:r>
            <a:endParaRPr lang="en-US" dirty="0"/>
          </a:p>
        </p:txBody>
      </p:sp>
    </p:spTree>
    <p:extLst>
      <p:ext uri="{BB962C8B-B14F-4D97-AF65-F5344CB8AC3E}">
        <p14:creationId xmlns:p14="http://schemas.microsoft.com/office/powerpoint/2010/main" val="40914293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40650"/>
            <a:ext cx="8229600" cy="4314543"/>
          </a:xfrm>
        </p:spPr>
        <p:txBody>
          <a:bodyPr/>
          <a:lstStyle/>
          <a:p>
            <a:r>
              <a:rPr lang="en-US" sz="2400" dirty="0" smtClean="0"/>
              <a:t>Newton also observed that a prism split light into different colors</a:t>
            </a:r>
          </a:p>
          <a:p>
            <a:pPr lvl="1"/>
            <a:r>
              <a:rPr lang="en-US" sz="2000" dirty="0" smtClean="0"/>
              <a:t>Hypothesized that different colors were different “corpuscles”</a:t>
            </a:r>
          </a:p>
          <a:p>
            <a:r>
              <a:rPr lang="en-US" sz="2400" dirty="0" smtClean="0"/>
              <a:t>In 1802, using interference techniques, Thomas Young determined that each color had unique wavelength</a:t>
            </a:r>
          </a:p>
          <a:p>
            <a:endParaRPr lang="en-US" sz="2400" dirty="0"/>
          </a:p>
          <a:p>
            <a:endParaRPr lang="en-US" sz="2400" dirty="0" smtClean="0"/>
          </a:p>
          <a:p>
            <a:endParaRPr lang="en-US" sz="2400" dirty="0"/>
          </a:p>
          <a:p>
            <a:endParaRPr lang="en-US" sz="2400" dirty="0" smtClean="0"/>
          </a:p>
          <a:p>
            <a:endParaRPr lang="en-US" sz="4000" dirty="0"/>
          </a:p>
          <a:p>
            <a:r>
              <a:rPr lang="en-US" sz="2400" dirty="0" smtClean="0"/>
              <a:t>The picture is starting to come together: reflection, refraction, image formation, color.  What’s left?</a:t>
            </a:r>
          </a:p>
        </p:txBody>
      </p:sp>
      <p:sp>
        <p:nvSpPr>
          <p:cNvPr id="3" name="Title 2"/>
          <p:cNvSpPr>
            <a:spLocks noGrp="1"/>
          </p:cNvSpPr>
          <p:nvPr>
            <p:ph type="title"/>
          </p:nvPr>
        </p:nvSpPr>
        <p:spPr/>
        <p:txBody>
          <a:bodyPr/>
          <a:lstStyle/>
          <a:p>
            <a:r>
              <a:rPr lang="en-US" dirty="0" smtClean="0"/>
              <a:t>Color and Wavelength</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8</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15550" y="2852925"/>
            <a:ext cx="6932976" cy="1728225"/>
          </a:xfrm>
          <a:prstGeom prst="rect">
            <a:avLst/>
          </a:prstGeom>
        </p:spPr>
      </p:pic>
      <p:sp>
        <p:nvSpPr>
          <p:cNvPr id="9" name="TextBox 8"/>
          <p:cNvSpPr txBox="1"/>
          <p:nvPr/>
        </p:nvSpPr>
        <p:spPr>
          <a:xfrm>
            <a:off x="5071265" y="4734770"/>
            <a:ext cx="3802095" cy="369332"/>
          </a:xfrm>
          <a:prstGeom prst="rect">
            <a:avLst/>
          </a:prstGeom>
          <a:noFill/>
        </p:spPr>
        <p:txBody>
          <a:bodyPr wrap="square" rtlCol="0">
            <a:spAutoFit/>
          </a:bodyPr>
          <a:lstStyle/>
          <a:p>
            <a:pPr algn="l"/>
            <a:r>
              <a:rPr lang="en-US" dirty="0" smtClean="0">
                <a:solidFill>
                  <a:srgbClr val="FFFF00"/>
                </a:solidFill>
              </a:rPr>
              <a:t>1 nanometer = 1 </a:t>
            </a:r>
            <a:r>
              <a:rPr lang="en-US" i="1" dirty="0" smtClean="0">
                <a:solidFill>
                  <a:srgbClr val="FFFF00"/>
                </a:solidFill>
              </a:rPr>
              <a:t>billionth</a:t>
            </a:r>
            <a:r>
              <a:rPr lang="en-US" dirty="0" smtClean="0">
                <a:solidFill>
                  <a:srgbClr val="FFFF00"/>
                </a:solidFill>
              </a:rPr>
              <a:t> of a meter</a:t>
            </a:r>
            <a:endParaRPr lang="en-US" dirty="0">
              <a:solidFill>
                <a:srgbClr val="FFFF00"/>
              </a:solidFill>
            </a:endParaRPr>
          </a:p>
        </p:txBody>
      </p:sp>
      <p:cxnSp>
        <p:nvCxnSpPr>
          <p:cNvPr id="11" name="Straight Arrow Connector 10"/>
          <p:cNvCxnSpPr/>
          <p:nvPr/>
        </p:nvCxnSpPr>
        <p:spPr>
          <a:xfrm flipH="1" flipV="1">
            <a:off x="5196518" y="4523355"/>
            <a:ext cx="153620" cy="2688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88034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In the 5</a:t>
            </a:r>
            <a:r>
              <a:rPr lang="en-US" sz="2000" baseline="30000" dirty="0" smtClean="0"/>
              <a:t>th</a:t>
            </a:r>
            <a:r>
              <a:rPr lang="en-US" sz="2000" dirty="0" smtClean="0"/>
              <a:t> century BC, the Greek philosopher </a:t>
            </a:r>
            <a:r>
              <a:rPr lang="en-US" sz="2000" dirty="0" err="1" smtClean="0"/>
              <a:t>Empedicles</a:t>
            </a:r>
            <a:r>
              <a:rPr lang="en-US" sz="2000" dirty="0" smtClean="0"/>
              <a:t> suggested that light might move with finite velocity</a:t>
            </a:r>
          </a:p>
          <a:p>
            <a:pPr lvl="1"/>
            <a:r>
              <a:rPr lang="en-US" sz="1800" dirty="0" smtClean="0"/>
              <a:t>Remember, he thought light went from our eyes to objects</a:t>
            </a:r>
          </a:p>
          <a:p>
            <a:r>
              <a:rPr lang="en-US" sz="2000" dirty="0" smtClean="0"/>
              <a:t>Aristotle believe that light traveled instantly, and his view held for almost 2,000 years.</a:t>
            </a:r>
          </a:p>
          <a:p>
            <a:r>
              <a:rPr lang="en-US" sz="2000" dirty="0" smtClean="0"/>
              <a:t>In the 17</a:t>
            </a:r>
            <a:r>
              <a:rPr lang="en-US" sz="2000" baseline="30000" dirty="0" smtClean="0"/>
              <a:t>th</a:t>
            </a:r>
            <a:r>
              <a:rPr lang="en-US" sz="2000" dirty="0" smtClean="0"/>
              <a:t> century, at least two attempts were made to measure the speed of light.</a:t>
            </a:r>
          </a:p>
          <a:p>
            <a:pPr lvl="1"/>
            <a:r>
              <a:rPr lang="en-US" sz="1800" dirty="0" smtClean="0"/>
              <a:t>In 1629, Isaac </a:t>
            </a:r>
            <a:r>
              <a:rPr lang="en-US" sz="1800" dirty="0" err="1" smtClean="0"/>
              <a:t>Beeckman</a:t>
            </a:r>
            <a:r>
              <a:rPr lang="en-US" sz="1800" dirty="0" smtClean="0"/>
              <a:t> carried out an </a:t>
            </a:r>
            <a:br>
              <a:rPr lang="en-US" sz="1800" dirty="0" smtClean="0"/>
            </a:br>
            <a:r>
              <a:rPr lang="en-US" sz="1800" dirty="0" smtClean="0"/>
              <a:t>experiment in which looked for the time </a:t>
            </a:r>
            <a:br>
              <a:rPr lang="en-US" sz="1800" dirty="0" smtClean="0"/>
            </a:br>
            <a:r>
              <a:rPr lang="en-US" sz="1800" dirty="0" smtClean="0"/>
              <a:t>it took a cannon flash to reflect from a </a:t>
            </a:r>
            <a:br>
              <a:rPr lang="en-US" sz="1800" dirty="0" smtClean="0"/>
            </a:br>
            <a:r>
              <a:rPr lang="en-US" sz="1800" dirty="0" smtClean="0"/>
              <a:t>mirror a mile away.</a:t>
            </a:r>
          </a:p>
          <a:p>
            <a:pPr lvl="1"/>
            <a:r>
              <a:rPr lang="en-US" sz="1800" dirty="0" smtClean="0"/>
              <a:t>Around 1638, Galileo (possibly) tried to </a:t>
            </a:r>
            <a:br>
              <a:rPr lang="en-US" sz="1800" dirty="0" smtClean="0"/>
            </a:br>
            <a:r>
              <a:rPr lang="en-US" sz="1800" dirty="0" smtClean="0"/>
              <a:t>measure the speed of light using two men </a:t>
            </a:r>
            <a:br>
              <a:rPr lang="en-US" sz="1800" dirty="0" smtClean="0"/>
            </a:br>
            <a:r>
              <a:rPr lang="en-US" sz="1800" dirty="0" smtClean="0"/>
              <a:t>with lanterns on distant hilltops</a:t>
            </a:r>
          </a:p>
          <a:p>
            <a:r>
              <a:rPr lang="en-US" sz="2000" dirty="0" smtClean="0"/>
              <a:t>Both men concluded that light was too fast to be measured in these simple ways.</a:t>
            </a:r>
            <a:endParaRPr lang="en-US" sz="2000" dirty="0"/>
          </a:p>
        </p:txBody>
      </p:sp>
      <p:sp>
        <p:nvSpPr>
          <p:cNvPr id="3" name="Title 2"/>
          <p:cNvSpPr>
            <a:spLocks noGrp="1"/>
          </p:cNvSpPr>
          <p:nvPr>
            <p:ph type="title"/>
          </p:nvPr>
        </p:nvSpPr>
        <p:spPr/>
        <p:txBody>
          <a:bodyPr/>
          <a:lstStyle/>
          <a:p>
            <a:r>
              <a:rPr lang="en-US" dirty="0" smtClean="0"/>
              <a:t>How fast does light move?</a:t>
            </a:r>
            <a:endParaRPr lang="en-US" dirty="0"/>
          </a:p>
        </p:txBody>
      </p:sp>
      <p:sp>
        <p:nvSpPr>
          <p:cNvPr id="4" name="Date Placeholder 3"/>
          <p:cNvSpPr>
            <a:spLocks noGrp="1"/>
          </p:cNvSpPr>
          <p:nvPr>
            <p:ph type="dt" sz="half" idx="10"/>
          </p:nvPr>
        </p:nvSpPr>
        <p:spPr/>
        <p:txBody>
          <a:bodyPr/>
          <a:lstStyle/>
          <a:p>
            <a:pPr>
              <a:defRPr/>
            </a:pPr>
            <a:r>
              <a:rPr lang="en-US" smtClean="0"/>
              <a:t>December 4, 2016</a:t>
            </a:r>
            <a:endParaRPr lang="en-US"/>
          </a:p>
        </p:txBody>
      </p:sp>
      <p:sp>
        <p:nvSpPr>
          <p:cNvPr id="5" name="Footer Placeholder 4"/>
          <p:cNvSpPr>
            <a:spLocks noGrp="1"/>
          </p:cNvSpPr>
          <p:nvPr>
            <p:ph type="ftr" sz="quarter" idx="11"/>
          </p:nvPr>
        </p:nvSpPr>
        <p:spPr/>
        <p:txBody>
          <a:bodyPr/>
          <a:lstStyle/>
          <a:p>
            <a:pPr>
              <a:defRPr/>
            </a:pPr>
            <a:r>
              <a:rPr lang="en-US" smtClean="0"/>
              <a:t>E. Prebys, Ask-a-Scientist</a:t>
            </a:r>
            <a:endParaRPr lang="en-US"/>
          </a:p>
        </p:txBody>
      </p:sp>
      <p:sp>
        <p:nvSpPr>
          <p:cNvPr id="6" name="Slide Number Placeholder 5"/>
          <p:cNvSpPr>
            <a:spLocks noGrp="1"/>
          </p:cNvSpPr>
          <p:nvPr>
            <p:ph type="sldNum" sz="quarter" idx="12"/>
          </p:nvPr>
        </p:nvSpPr>
        <p:spPr/>
        <p:txBody>
          <a:bodyPr/>
          <a:lstStyle/>
          <a:p>
            <a:pPr>
              <a:defRPr/>
            </a:pPr>
            <a:fld id="{E90A356B-319B-4464-B0C8-0B3395D72FC7}" type="slidenum">
              <a:rPr lang="en-US" smtClean="0"/>
              <a:pPr>
                <a:defRPr/>
              </a:pPr>
              <a:t>9</a:t>
            </a:fld>
            <a:endParaRPr lang="en-US"/>
          </a:p>
        </p:txBody>
      </p:sp>
      <p:pic>
        <p:nvPicPr>
          <p:cNvPr id="7" name="Picture 6"/>
          <p:cNvPicPr>
            <a:picLocks noChangeAspect="1"/>
          </p:cNvPicPr>
          <p:nvPr/>
        </p:nvPicPr>
        <p:blipFill>
          <a:blip r:embed="rId2"/>
          <a:stretch>
            <a:fillRect/>
          </a:stretch>
        </p:blipFill>
        <p:spPr>
          <a:xfrm>
            <a:off x="5301695" y="3236975"/>
            <a:ext cx="3456450" cy="1345121"/>
          </a:xfrm>
          <a:prstGeom prst="rect">
            <a:avLst/>
          </a:prstGeom>
        </p:spPr>
      </p:pic>
    </p:spTree>
    <p:extLst>
      <p:ext uri="{BB962C8B-B14F-4D97-AF65-F5344CB8AC3E}">
        <p14:creationId xmlns:p14="http://schemas.microsoft.com/office/powerpoint/2010/main" val="42375303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17964</TotalTime>
  <Words>2788</Words>
  <Application>Microsoft Macintosh PowerPoint</Application>
  <PresentationFormat>On-screen Show (4:3)</PresentationFormat>
  <Paragraphs>462</Paragraphs>
  <Slides>37</Slides>
  <Notes>1</Notes>
  <HiddenSlides>0</HiddenSlides>
  <MMClips>2</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37</vt:i4>
      </vt:variant>
    </vt:vector>
  </HeadingPairs>
  <TitlesOfParts>
    <vt:vector size="40" baseType="lpstr">
      <vt:lpstr>Paper</vt:lpstr>
      <vt:lpstr>???</vt:lpstr>
      <vt:lpstr>Equation</vt:lpstr>
      <vt:lpstr>Enlightened: Some things we’ve Learned by Studying Light</vt:lpstr>
      <vt:lpstr>An Ancient Quest</vt:lpstr>
      <vt:lpstr>Outline</vt:lpstr>
      <vt:lpstr>A (very!) Brief History of Light</vt:lpstr>
      <vt:lpstr>Keplerian Image Formation</vt:lpstr>
      <vt:lpstr>Nature of Light: Waves or Particles?</vt:lpstr>
      <vt:lpstr>Newton’s Rings</vt:lpstr>
      <vt:lpstr>Color and Wavelength</vt:lpstr>
      <vt:lpstr>How fast does light move?</vt:lpstr>
      <vt:lpstr>Digression: Latitude and Longitude</vt:lpstr>
      <vt:lpstr>Maps and the New World</vt:lpstr>
      <vt:lpstr>The Quest for Longitude</vt:lpstr>
      <vt:lpstr>Rømer’s Accidental Discovery</vt:lpstr>
      <vt:lpstr>Moving on: Another Happy Accident</vt:lpstr>
      <vt:lpstr>A Happy Accident (cont’d)</vt:lpstr>
      <vt:lpstr>Maxwell’s Equations</vt:lpstr>
      <vt:lpstr>Electromagnetic Waves</vt:lpstr>
      <vt:lpstr>It’s all the same thing…</vt:lpstr>
      <vt:lpstr>What’s “undulating”?</vt:lpstr>
      <vt:lpstr>Michelson-Morley Experiment</vt:lpstr>
      <vt:lpstr>Einstein to the Rescue</vt:lpstr>
      <vt:lpstr>Example: Time Dilation</vt:lpstr>
      <vt:lpstr>Now we’re done, right?</vt:lpstr>
      <vt:lpstr>Einstein to the rescue (again)</vt:lpstr>
      <vt:lpstr>Wait!  What the what?</vt:lpstr>
      <vt:lpstr>Quantum Mechanics</vt:lpstr>
      <vt:lpstr>Example: Quantum Two-Slit Interference</vt:lpstr>
      <vt:lpstr>Quantum Electrodynamics (QED)</vt:lpstr>
      <vt:lpstr>The Rest is History…</vt:lpstr>
      <vt:lpstr>The Standard Model</vt:lpstr>
      <vt:lpstr>Summary: Consider the Smart Phone…</vt:lpstr>
      <vt:lpstr>Acknowledgements</vt:lpstr>
      <vt:lpstr>Backup slides</vt:lpstr>
      <vt:lpstr>Maps</vt:lpstr>
      <vt:lpstr>Maxwell’s Equation’s</vt:lpstr>
      <vt:lpstr>Displacement Current</vt:lpstr>
      <vt:lpstr>Implications of Quantum Mechanics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PMG Slides</dc:title>
  <dc:creator>Pushpa Bhat</dc:creator>
  <cp:lastModifiedBy>Eric Prebys</cp:lastModifiedBy>
  <cp:revision>1289</cp:revision>
  <dcterms:created xsi:type="dcterms:W3CDTF">2003-09-15T21:58:19Z</dcterms:created>
  <dcterms:modified xsi:type="dcterms:W3CDTF">2016-12-04T18:52:44Z</dcterms:modified>
</cp:coreProperties>
</file>