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20" r:id="rId3"/>
    <p:sldId id="436" r:id="rId4"/>
    <p:sldId id="439" r:id="rId5"/>
    <p:sldId id="372" r:id="rId6"/>
    <p:sldId id="433" r:id="rId7"/>
    <p:sldId id="441" r:id="rId8"/>
    <p:sldId id="442" r:id="rId9"/>
    <p:sldId id="443" r:id="rId10"/>
    <p:sldId id="311" r:id="rId11"/>
    <p:sldId id="314" r:id="rId12"/>
    <p:sldId id="462" r:id="rId13"/>
    <p:sldId id="444" r:id="rId14"/>
    <p:sldId id="445" r:id="rId15"/>
    <p:sldId id="440" r:id="rId16"/>
    <p:sldId id="447" r:id="rId17"/>
    <p:sldId id="479" r:id="rId18"/>
    <p:sldId id="291" r:id="rId19"/>
    <p:sldId id="421" r:id="rId20"/>
    <p:sldId id="313" r:id="rId21"/>
    <p:sldId id="317" r:id="rId22"/>
    <p:sldId id="324" r:id="rId23"/>
    <p:sldId id="463" r:id="rId24"/>
    <p:sldId id="464" r:id="rId25"/>
    <p:sldId id="468" r:id="rId26"/>
    <p:sldId id="469" r:id="rId27"/>
    <p:sldId id="450" r:id="rId28"/>
    <p:sldId id="451" r:id="rId29"/>
    <p:sldId id="470" r:id="rId30"/>
    <p:sldId id="452" r:id="rId31"/>
    <p:sldId id="478" r:id="rId32"/>
    <p:sldId id="453" r:id="rId33"/>
    <p:sldId id="459" r:id="rId34"/>
    <p:sldId id="471" r:id="rId35"/>
    <p:sldId id="474" r:id="rId36"/>
    <p:sldId id="432" r:id="rId37"/>
    <p:sldId id="475" r:id="rId38"/>
    <p:sldId id="476" r:id="rId39"/>
    <p:sldId id="477" r:id="rId40"/>
    <p:sldId id="465" r:id="rId41"/>
    <p:sldId id="472" r:id="rId42"/>
    <p:sldId id="467" r:id="rId43"/>
    <p:sldId id="466" r:id="rId44"/>
    <p:sldId id="480" r:id="rId45"/>
    <p:sldId id="481" r:id="rId46"/>
    <p:sldId id="482" r:id="rId47"/>
    <p:sldId id="483" r:id="rId48"/>
    <p:sldId id="484" r:id="rId49"/>
  </p:sldIdLst>
  <p:sldSz cx="9144000" cy="6858000" type="screen4x3"/>
  <p:notesSz cx="6946900" cy="9220200"/>
  <p:embeddedFontLst>
    <p:embeddedFont>
      <p:font typeface="Trebuchet MS" pitchFamily="34" charset="0"/>
      <p:regular r:id="rId52"/>
      <p:bold r:id="rId53"/>
      <p:italic r:id="rId54"/>
      <p:boldItalic r:id="rId55"/>
    </p:embeddedFont>
    <p:embeddedFont>
      <p:font typeface="Wingdings 2" pitchFamily="18" charset="2"/>
      <p:regular r:id="rId56"/>
    </p:embeddedFont>
    <p:embeddedFont>
      <p:font typeface="Arial Unicode MS" pitchFamily="34" charset="-128"/>
      <p:regular r:id="rId57"/>
    </p:embeddedFont>
    <p:embeddedFont>
      <p:font typeface="Helvetica" pitchFamily="34" charset="0"/>
      <p:regular r:id="rId58"/>
      <p:bold r:id="rId59"/>
      <p:italic r:id="rId60"/>
      <p:boldItalic r:id="rId61"/>
    </p:embeddedFont>
    <p:embeddedFont>
      <p:font typeface="Calibri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00863D"/>
    <a:srgbClr val="FF1F1F"/>
    <a:srgbClr val="0033CC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18" autoAdjust="0"/>
    <p:restoredTop sz="94678" autoAdjust="0"/>
  </p:normalViewPr>
  <p:slideViewPr>
    <p:cSldViewPr>
      <p:cViewPr varScale="1">
        <p:scale>
          <a:sx n="65" d="100"/>
          <a:sy n="65" d="100"/>
        </p:scale>
        <p:origin x="-162" y="-114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35CB02D-5B49-4318-B975-15F85E847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81E21F48-7B7D-4D17-963F-E4B54F8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21F48-7B7D-4D17-963F-E4B54F8A6B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5/1/2011</a:t>
            </a:r>
            <a:endParaRPr/>
          </a:p>
        </p:txBody>
      </p:sp>
      <p:pic>
        <p:nvPicPr>
          <p:cNvPr id="8" name="Picture 7" descr="larp_dipole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885120" cy="1174645"/>
          </a:xfrm>
          <a:prstGeom prst="rect">
            <a:avLst/>
          </a:prstGeom>
        </p:spPr>
      </p:pic>
      <p:pic>
        <p:nvPicPr>
          <p:cNvPr id="9" name="Picture 8" descr="FNAL_logo_sm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" y="5963730"/>
            <a:ext cx="871913" cy="8942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0A0F-4EA5-435C-85F9-4E71F4F6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5/1/2011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F2DA8D8-062D-44EF-8ABF-274CAC3D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B0A4-69D1-47F4-86CA-51B2BDF8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5/1/2011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87C5ED-258C-47A8-A226-2F0A9FBD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464-6553-4A35-8200-5213FB041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EAE9-E2B3-4F1F-860B-35EF030A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FF18-A22C-40F5-A9EF-DA8A389C1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EB70-9AF5-4CCB-BFBA-CAE7601D4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E912-8B87-4388-A19B-CB2B0D13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5/1/2011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333CB-9D89-4915-9BE2-B69F3ABCC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BBCAF62-CDDC-4729-80F6-80D23296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arp_dipole_logo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" y="1"/>
            <a:ext cx="384462" cy="510220"/>
          </a:xfrm>
          <a:prstGeom prst="rect">
            <a:avLst/>
          </a:prstGeom>
        </p:spPr>
      </p:pic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6462250"/>
            <a:ext cx="385855" cy="3957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53" r:id="rId2"/>
    <p:sldLayoutId id="2147484861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62" r:id="rId9"/>
    <p:sldLayoutId id="2147484859" r:id="rId10"/>
    <p:sldLayoutId id="2147484863" r:id="rId11"/>
    <p:sldLayoutId id="2147484864" r:id="rId1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emf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640" y="747665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The Energy Frontier: </a:t>
            </a:r>
            <a:r>
              <a:rPr lang="en-US" dirty="0" err="1" smtClean="0"/>
              <a:t>Tevatron</a:t>
            </a:r>
            <a:r>
              <a:rPr lang="en-US" dirty="0" err="1" smtClean="0">
                <a:sym typeface="Symbol"/>
              </a:rPr>
              <a:t></a:t>
            </a:r>
            <a:r>
              <a:rPr lang="en-US" dirty="0" err="1" smtClean="0"/>
              <a:t>LHC</a:t>
            </a:r>
            <a:r>
              <a:rPr lang="en-US" dirty="0" smtClean="0">
                <a:sym typeface="Symbol"/>
              </a:rPr>
              <a:t>  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038740" y="1969610"/>
            <a:ext cx="6616615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endParaRPr lang="en-US" dirty="0" smtClean="0"/>
          </a:p>
          <a:p>
            <a:pPr algn="l"/>
            <a:r>
              <a:rPr lang="en-US" dirty="0" smtClean="0"/>
              <a:t>Fermilab</a:t>
            </a:r>
          </a:p>
          <a:p>
            <a:pPr algn="l"/>
            <a:r>
              <a:rPr lang="en-US" dirty="0" smtClean="0"/>
              <a:t>Director, US LHC Accelerator Research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85" y="51022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Milestones on the Road to a Superconducting Collider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6088" y="1104900"/>
            <a:ext cx="8469312" cy="5553075"/>
          </a:xfrm>
        </p:spPr>
        <p:txBody>
          <a:bodyPr/>
          <a:lstStyle/>
          <a:p>
            <a:r>
              <a:rPr lang="en-US" dirty="0" smtClean="0"/>
              <a:t>1911 – superconductivity discovered by Heike </a:t>
            </a:r>
            <a:r>
              <a:rPr lang="en-US" dirty="0" err="1" smtClean="0"/>
              <a:t>Kamerlingh</a:t>
            </a:r>
            <a:r>
              <a:rPr lang="en-US" dirty="0" smtClean="0"/>
              <a:t> </a:t>
            </a:r>
            <a:r>
              <a:rPr lang="en-US" dirty="0" err="1" smtClean="0"/>
              <a:t>Onnes</a:t>
            </a:r>
            <a:endParaRPr lang="en-US" dirty="0" smtClean="0"/>
          </a:p>
          <a:p>
            <a:r>
              <a:rPr lang="en-US" dirty="0" smtClean="0"/>
              <a:t>1957 – superconductivity explained by Bardeen, Cooper, and Schrieffer </a:t>
            </a:r>
          </a:p>
          <a:p>
            <a:pPr lvl="1"/>
            <a:r>
              <a:rPr lang="en-US" sz="1800" dirty="0" smtClean="0"/>
              <a:t>1972 Nobel Prize (the second for Bardeen!)</a:t>
            </a:r>
          </a:p>
          <a:p>
            <a:r>
              <a:rPr lang="en-US" dirty="0" smtClean="0"/>
              <a:t>1962 – First commercially available superconducting wire</a:t>
            </a:r>
          </a:p>
          <a:p>
            <a:pPr lvl="1"/>
            <a:r>
              <a:rPr lang="en-US" sz="1800" dirty="0" err="1" smtClean="0"/>
              <a:t>NbTi</a:t>
            </a:r>
            <a:r>
              <a:rPr lang="en-US" sz="1800" dirty="0" smtClean="0"/>
              <a:t>, the “industry standard” since</a:t>
            </a:r>
          </a:p>
          <a:p>
            <a:r>
              <a:rPr lang="en-US" dirty="0" smtClean="0"/>
              <a:t>1978 – Construction began on ISABELLE, first superconducting collider (200 GeV+200 </a:t>
            </a:r>
            <a:r>
              <a:rPr lang="en-US" dirty="0" err="1" smtClean="0"/>
              <a:t>GeV</a:t>
            </a:r>
            <a:r>
              <a:rPr lang="en-US" dirty="0" smtClean="0"/>
              <a:t>) at Brookhaven.</a:t>
            </a:r>
          </a:p>
          <a:p>
            <a:pPr lvl="1"/>
            <a:r>
              <a:rPr lang="en-US" dirty="0" smtClean="0"/>
              <a:t>1983, project cancelled due to design problems, budget overruns, and competition from…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Tevatron: A brief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03166" y="968829"/>
            <a:ext cx="4604396" cy="5179106"/>
          </a:xfrm>
        </p:spPr>
        <p:txBody>
          <a:bodyPr/>
          <a:lstStyle/>
          <a:p>
            <a:r>
              <a:rPr lang="en-US" sz="1600" dirty="0" smtClean="0"/>
              <a:t>1968 – Construction Begins</a:t>
            </a:r>
          </a:p>
          <a:p>
            <a:r>
              <a:rPr lang="en-US" sz="1600" dirty="0" smtClean="0"/>
              <a:t>1972 – First 200 </a:t>
            </a:r>
            <a:r>
              <a:rPr lang="en-US" sz="1600" dirty="0" err="1" smtClean="0"/>
              <a:t>GeV</a:t>
            </a:r>
            <a:r>
              <a:rPr lang="en-US" sz="1600" dirty="0" smtClean="0"/>
              <a:t> beam in the Main Ring (400 </a:t>
            </a:r>
            <a:r>
              <a:rPr lang="en-US" sz="1600" dirty="0" err="1" smtClean="0"/>
              <a:t>GeV</a:t>
            </a:r>
            <a:r>
              <a:rPr lang="en-US" sz="1600" dirty="0" smtClean="0"/>
              <a:t> later that year)</a:t>
            </a:r>
          </a:p>
          <a:p>
            <a:r>
              <a:rPr lang="en-US" sz="1600" dirty="0" smtClean="0"/>
              <a:t>Original director soon began to plan for a superconducting ring to share the tunnel with the Main Ring</a:t>
            </a:r>
          </a:p>
          <a:p>
            <a:r>
              <a:rPr lang="en-US" sz="1600" dirty="0" smtClean="0"/>
              <a:t>1978 – First operation of Helium </a:t>
            </a:r>
            <a:r>
              <a:rPr lang="en-US" sz="1600" dirty="0" err="1" smtClean="0"/>
              <a:t>refridgerator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1982 – Magnet installation complete</a:t>
            </a:r>
          </a:p>
          <a:p>
            <a:r>
              <a:rPr lang="en-US" sz="1600" dirty="0" smtClean="0"/>
              <a:t>Dubbed “Saver </a:t>
            </a:r>
            <a:r>
              <a:rPr lang="en-US" sz="1600" dirty="0" err="1" smtClean="0"/>
              <a:t>Doubler</a:t>
            </a:r>
            <a:r>
              <a:rPr lang="en-US" sz="1600" dirty="0" smtClean="0"/>
              <a:t>”</a:t>
            </a:r>
          </a:p>
          <a:p>
            <a:r>
              <a:rPr lang="en-US" sz="1600" dirty="0" smtClean="0"/>
              <a:t>Installed underneath Main Ring</a:t>
            </a:r>
          </a:p>
          <a:p>
            <a:r>
              <a:rPr lang="en-US" sz="1600" dirty="0" smtClean="0"/>
              <a:t> 1983 – First (512 </a:t>
            </a:r>
            <a:r>
              <a:rPr lang="en-US" sz="1600" dirty="0" err="1" smtClean="0"/>
              <a:t>GeV</a:t>
            </a:r>
            <a:r>
              <a:rPr lang="en-US" sz="1600" dirty="0" smtClean="0"/>
              <a:t>) beam in the  Tevatron (“Energy </a:t>
            </a:r>
            <a:r>
              <a:rPr lang="en-US" sz="1600" dirty="0" err="1" smtClean="0"/>
              <a:t>Doubler</a:t>
            </a:r>
            <a:r>
              <a:rPr lang="en-US" sz="1600" dirty="0" smtClean="0"/>
              <a:t>”).  Old Main Ring serves as “injector”.</a:t>
            </a:r>
          </a:p>
          <a:p>
            <a:r>
              <a:rPr lang="en-US" sz="1600" dirty="0" smtClean="0"/>
              <a:t> 1985 – First proton-antiproton collisions observed at CDF (1.6 TeV </a:t>
            </a:r>
            <a:r>
              <a:rPr lang="en-US" sz="1600" dirty="0" err="1" smtClean="0"/>
              <a:t>CoM</a:t>
            </a:r>
            <a:r>
              <a:rPr lang="en-US" sz="1600" dirty="0" smtClean="0"/>
              <a:t>). Most powerful accelerator in the world for the next quarter century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9699" name="Picture 3" descr="aerial_obl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65" y="740650"/>
            <a:ext cx="3593068" cy="29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22963" y="1739900"/>
            <a:ext cx="309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9" name="Picture 8" descr="tev_tunn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690" y="3928265"/>
            <a:ext cx="3133462" cy="249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7700" y="4120290"/>
            <a:ext cx="13825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Main 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66965" y="5963730"/>
            <a:ext cx="11521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Tevatron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730030" y="4619555"/>
            <a:ext cx="614480" cy="384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382916" y="5733300"/>
            <a:ext cx="422455" cy="230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at the Tevatron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5172" y="4005075"/>
            <a:ext cx="4060371" cy="2110203"/>
          </a:xfrm>
        </p:spPr>
        <p:txBody>
          <a:bodyPr/>
          <a:lstStyle/>
          <a:p>
            <a:r>
              <a:rPr lang="en-US" dirty="0" smtClean="0"/>
              <a:t>540 authors</a:t>
            </a:r>
          </a:p>
          <a:p>
            <a:r>
              <a:rPr lang="en-US" dirty="0" smtClean="0"/>
              <a:t>15 countries</a:t>
            </a:r>
          </a:p>
          <a:p>
            <a:r>
              <a:rPr lang="en-US" dirty="0" smtClean="0"/>
              <a:t>535 papers</a:t>
            </a:r>
          </a:p>
          <a:p>
            <a:r>
              <a:rPr lang="en-US" dirty="0" smtClean="0"/>
              <a:t>500 PhD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35286" y="4043480"/>
            <a:ext cx="4172275" cy="2104454"/>
          </a:xfrm>
        </p:spPr>
        <p:txBody>
          <a:bodyPr/>
          <a:lstStyle/>
          <a:p>
            <a:r>
              <a:rPr lang="en-US" dirty="0" smtClean="0"/>
              <a:t>550 authors</a:t>
            </a:r>
          </a:p>
          <a:p>
            <a:r>
              <a:rPr lang="en-US" dirty="0" smtClean="0"/>
              <a:t>18 countries</a:t>
            </a:r>
          </a:p>
          <a:p>
            <a:r>
              <a:rPr lang="en-US" dirty="0" smtClean="0"/>
              <a:t>(as of 2009)</a:t>
            </a:r>
          </a:p>
          <a:p>
            <a:pPr lvl="1"/>
            <a:r>
              <a:rPr lang="en-US" dirty="0" smtClean="0"/>
              <a:t>&gt;250 papers</a:t>
            </a:r>
          </a:p>
          <a:p>
            <a:pPr lvl="1"/>
            <a:r>
              <a:rPr lang="en-US" dirty="0" smtClean="0"/>
              <a:t>&gt;250 PhD students</a:t>
            </a:r>
            <a:endParaRPr lang="en-US" dirty="0"/>
          </a:p>
        </p:txBody>
      </p:sp>
      <p:pic>
        <p:nvPicPr>
          <p:cNvPr id="247810" name="Picture 2" descr="http://www-cdf.fnal.gov/experiment/photographs/central_832x5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95" y="1201510"/>
            <a:ext cx="3791974" cy="2611540"/>
          </a:xfrm>
          <a:prstGeom prst="rect">
            <a:avLst/>
          </a:prstGeom>
          <a:noFill/>
        </p:spPr>
      </p:pic>
      <p:pic>
        <p:nvPicPr>
          <p:cNvPr id="247812" name="Picture 4" descr="http://www-d0.fnal.gov/Run2Physics/top/top_public_web_pages/detector_pictures/dzero_photo_calori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100" y="1163105"/>
            <a:ext cx="2984262" cy="26115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7880" y="779055"/>
            <a:ext cx="38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 (Collider Detector at Fermilab)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9240" y="740650"/>
            <a:ext cx="38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D0 (named for interaction point)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Tevatron Luminosity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5676900"/>
          </a:xfrm>
        </p:spPr>
        <p:txBody>
          <a:bodyPr/>
          <a:lstStyle/>
          <a:p>
            <a:r>
              <a:rPr lang="en-US" dirty="0" smtClean="0"/>
              <a:t>Tevatron luminosity has always been primarily limited by availability of antiprotons</a:t>
            </a:r>
          </a:p>
          <a:p>
            <a:pPr lvl="1"/>
            <a:r>
              <a:rPr lang="en-US" dirty="0" smtClean="0"/>
              <a:t>In “stack and store” cycle, 120 </a:t>
            </a:r>
            <a:r>
              <a:rPr lang="en-US" dirty="0" err="1" smtClean="0"/>
              <a:t>GeV</a:t>
            </a:r>
            <a:r>
              <a:rPr lang="en-US" dirty="0" smtClean="0"/>
              <a:t> protons are used to produce antiprotons, which are collected in the Accumulator/Debuncher system.</a:t>
            </a:r>
          </a:p>
          <a:p>
            <a:pPr lvl="1"/>
            <a:r>
              <a:rPr lang="en-US" dirty="0" smtClean="0"/>
              <a:t>After about a day, there are enough antiprotons to inject into the Tevatron, to be accelerated and put into collisions with protons in the other direction.</a:t>
            </a:r>
          </a:p>
          <a:p>
            <a:pPr lvl="1"/>
            <a:r>
              <a:rPr lang="en-US" dirty="0" smtClean="0"/>
              <a:t>These collisions continue while more antiprotons are produced.</a:t>
            </a:r>
          </a:p>
          <a:p>
            <a:r>
              <a:rPr lang="en-US" dirty="0" smtClean="0"/>
              <a:t>Initially, the production and antiprotons and intermediate acceleration were done with the original Main Ring, which still shared the tunnel with the Tevatron.</a:t>
            </a:r>
          </a:p>
          <a:p>
            <a:r>
              <a:rPr lang="en-US" dirty="0" smtClean="0"/>
              <a:t>The biggest single upgrade has been the advent of the Main Injector, a separate accelerator to take over these tasks</a:t>
            </a:r>
            <a:r>
              <a:rPr lang="en-US" dirty="0" smtClean="0">
                <a:sym typeface="Symbol"/>
              </a:rPr>
              <a:t>”Run II”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601" t="2092" r="1601" b="2092"/>
          <a:stretch>
            <a:fillRect/>
          </a:stretch>
        </p:blipFill>
        <p:spPr bwMode="auto">
          <a:xfrm>
            <a:off x="487363" y="2435225"/>
            <a:ext cx="42005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37392" y="217352"/>
            <a:ext cx="610660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Run II: Main Injector/Recycler</a:t>
            </a:r>
            <a:endParaRPr lang="en-US" dirty="0"/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4725620" y="1086295"/>
            <a:ext cx="419100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l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latin typeface="+mn-lt"/>
              </a:rPr>
              <a:t>The Main Injector </a:t>
            </a:r>
          </a:p>
          <a:p>
            <a:pPr marL="635000" lvl="1" indent="-177800" algn="l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+mn-lt"/>
              </a:rPr>
              <a:t>Replaced the Main Ring as the source of 120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Protons for production of antiprotons</a:t>
            </a:r>
          </a:p>
          <a:p>
            <a:pPr marL="635000" lvl="1" indent="-177800" algn="l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+mn-lt"/>
              </a:rPr>
              <a:t>Accelerates protons and antiprotons to 150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for injection into the Tevatron</a:t>
            </a:r>
          </a:p>
          <a:p>
            <a:pPr marL="635000" lvl="1" indent="-177800" algn="l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+mn-lt"/>
              </a:rPr>
              <a:t>Also serves 120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neutrino and fixed target programs</a:t>
            </a:r>
            <a:endParaRPr lang="en-US" dirty="0">
              <a:latin typeface="+mn-lt"/>
            </a:endParaRPr>
          </a:p>
          <a:p>
            <a:pPr marL="114300" indent="-114300" algn="l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latin typeface="+mn-lt"/>
              </a:rPr>
              <a:t>The Recycler</a:t>
            </a:r>
          </a:p>
          <a:p>
            <a:pPr marL="571500" lvl="1" indent="-114300" algn="l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+mn-lt"/>
              </a:rPr>
              <a:t>8 </a:t>
            </a:r>
            <a:r>
              <a:rPr lang="en-US" dirty="0" err="1" smtClean="0">
                <a:latin typeface="+mn-lt"/>
              </a:rPr>
              <a:t>GeV</a:t>
            </a:r>
            <a:r>
              <a:rPr lang="en-US" dirty="0" smtClean="0">
                <a:latin typeface="+mn-lt"/>
              </a:rPr>
              <a:t> storage ring made of permanent magnets</a:t>
            </a:r>
          </a:p>
          <a:p>
            <a:pPr marL="571500" lvl="1" indent="-114300" algn="l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latin typeface="+mn-lt"/>
              </a:rPr>
              <a:t>Used to store large numbers of antiprotons from the Accumulator prior to injection into the Tevatron</a:t>
            </a:r>
            <a:endParaRPr lang="en-US" dirty="0">
              <a:latin typeface="+mn-lt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55315" y="1124700"/>
            <a:ext cx="1574605" cy="34564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2233613" y="922338"/>
            <a:ext cx="3221702" cy="3719512"/>
          </a:xfrm>
          <a:custGeom>
            <a:avLst/>
            <a:gdLst>
              <a:gd name="T0" fmla="*/ 3205023 w 10212"/>
              <a:gd name="T1" fmla="*/ 332217 h 9954"/>
              <a:gd name="T2" fmla="*/ 2563516 w 10212"/>
              <a:gd name="T3" fmla="*/ 147237 h 9954"/>
              <a:gd name="T4" fmla="*/ 1556062 w 10212"/>
              <a:gd name="T5" fmla="*/ 1214890 h 9954"/>
              <a:gd name="T6" fmla="*/ 0 w 10212"/>
              <a:gd name="T7" fmla="*/ 3719785 h 9954"/>
              <a:gd name="T8" fmla="*/ 0 60000 65536"/>
              <a:gd name="T9" fmla="*/ 0 60000 65536"/>
              <a:gd name="T10" fmla="*/ 0 60000 65536"/>
              <a:gd name="T11" fmla="*/ 0 60000 65536"/>
              <a:gd name="T12" fmla="*/ 0 w 10212"/>
              <a:gd name="T13" fmla="*/ 0 h 9954"/>
              <a:gd name="T14" fmla="*/ 10212 w 10212"/>
              <a:gd name="T15" fmla="*/ 9954 h 99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12" h="9954">
                <a:moveTo>
                  <a:pt x="10212" y="889"/>
                </a:moveTo>
                <a:cubicBezTo>
                  <a:pt x="9712" y="561"/>
                  <a:pt x="9044" y="0"/>
                  <a:pt x="8168" y="394"/>
                </a:cubicBezTo>
                <a:cubicBezTo>
                  <a:pt x="7292" y="788"/>
                  <a:pt x="6318" y="1657"/>
                  <a:pt x="4958" y="3251"/>
                </a:cubicBezTo>
                <a:cubicBezTo>
                  <a:pt x="3598" y="4846"/>
                  <a:pt x="1034" y="8560"/>
                  <a:pt x="0" y="9954"/>
                </a:cubicBezTo>
              </a:path>
            </a:pathLst>
          </a:cu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416910" y="4158695"/>
            <a:ext cx="1190555" cy="345645"/>
          </a:xfrm>
          <a:prstGeom prst="rect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2316164" y="2430471"/>
            <a:ext cx="3139196" cy="1805034"/>
          </a:xfrm>
          <a:custGeom>
            <a:avLst/>
            <a:gdLst>
              <a:gd name="T0" fmla="*/ 2147483647 w 2281"/>
              <a:gd name="T1" fmla="*/ 2147483647 h 548"/>
              <a:gd name="T2" fmla="*/ 2147483647 w 2281"/>
              <a:gd name="T3" fmla="*/ 2147483647 h 548"/>
              <a:gd name="T4" fmla="*/ 0 w 2281"/>
              <a:gd name="T5" fmla="*/ 2147483647 h 548"/>
              <a:gd name="T6" fmla="*/ 0 60000 65536"/>
              <a:gd name="T7" fmla="*/ 0 60000 65536"/>
              <a:gd name="T8" fmla="*/ 0 60000 65536"/>
              <a:gd name="T9" fmla="*/ 0 w 2281"/>
              <a:gd name="T10" fmla="*/ 0 h 548"/>
              <a:gd name="T11" fmla="*/ 2281 w 2281"/>
              <a:gd name="T12" fmla="*/ 548 h 548"/>
              <a:gd name="connsiteX0" fmla="*/ 8812 w 8812"/>
              <a:gd name="connsiteY0" fmla="*/ 21073 h 21073"/>
              <a:gd name="connsiteX1" fmla="*/ 6861 w 8812"/>
              <a:gd name="connsiteY1" fmla="*/ 1715 h 21073"/>
              <a:gd name="connsiteX2" fmla="*/ 0 w 8812"/>
              <a:gd name="connsiteY2" fmla="*/ 10784 h 21073"/>
              <a:gd name="connsiteX0" fmla="*/ 10000 w 10000"/>
              <a:gd name="connsiteY0" fmla="*/ 10000 h 10000"/>
              <a:gd name="connsiteX1" fmla="*/ 7786 w 10000"/>
              <a:gd name="connsiteY1" fmla="*/ 814 h 10000"/>
              <a:gd name="connsiteX2" fmla="*/ 0 w 10000"/>
              <a:gd name="connsiteY2" fmla="*/ 5117 h 10000"/>
              <a:gd name="connsiteX0" fmla="*/ 10000 w 10000"/>
              <a:gd name="connsiteY0" fmla="*/ 7694 h 7694"/>
              <a:gd name="connsiteX1" fmla="*/ 7492 w 10000"/>
              <a:gd name="connsiteY1" fmla="*/ 814 h 7694"/>
              <a:gd name="connsiteX2" fmla="*/ 0 w 10000"/>
              <a:gd name="connsiteY2" fmla="*/ 2811 h 7694"/>
              <a:gd name="connsiteX0" fmla="*/ 10000 w 10000"/>
              <a:gd name="connsiteY0" fmla="*/ 9022 h 9022"/>
              <a:gd name="connsiteX1" fmla="*/ 6284 w 10000"/>
              <a:gd name="connsiteY1" fmla="*/ 1058 h 9022"/>
              <a:gd name="connsiteX2" fmla="*/ 0 w 10000"/>
              <a:gd name="connsiteY2" fmla="*/ 2675 h 9022"/>
              <a:gd name="connsiteX0" fmla="*/ 10124 w 10124"/>
              <a:gd name="connsiteY0" fmla="*/ 9999 h 9999"/>
              <a:gd name="connsiteX1" fmla="*/ 6284 w 10124"/>
              <a:gd name="connsiteY1" fmla="*/ 1172 h 9999"/>
              <a:gd name="connsiteX2" fmla="*/ 0 w 10124"/>
              <a:gd name="connsiteY2" fmla="*/ 2964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9999">
                <a:moveTo>
                  <a:pt x="10124" y="9999"/>
                </a:moveTo>
                <a:cubicBezTo>
                  <a:pt x="10016" y="7421"/>
                  <a:pt x="7971" y="2344"/>
                  <a:pt x="6284" y="1172"/>
                </a:cubicBezTo>
                <a:cubicBezTo>
                  <a:pt x="4597" y="0"/>
                  <a:pt x="1622" y="1668"/>
                  <a:pt x="0" y="296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3" cstate="print"/>
          <a:srcRect t="4968"/>
          <a:stretch>
            <a:fillRect/>
          </a:stretch>
        </p:blipFill>
        <p:spPr bwMode="auto">
          <a:xfrm>
            <a:off x="404813" y="203200"/>
            <a:ext cx="23749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Freeform 10"/>
          <p:cNvSpPr>
            <a:spLocks/>
          </p:cNvSpPr>
          <p:nvPr/>
        </p:nvSpPr>
        <p:spPr bwMode="auto">
          <a:xfrm>
            <a:off x="819150" y="303213"/>
            <a:ext cx="2200275" cy="182562"/>
          </a:xfrm>
          <a:custGeom>
            <a:avLst/>
            <a:gdLst>
              <a:gd name="T0" fmla="*/ 2147483647 w 1567"/>
              <a:gd name="T1" fmla="*/ 2147483647 h 158"/>
              <a:gd name="T2" fmla="*/ 2147483647 w 1567"/>
              <a:gd name="T3" fmla="*/ 2147483647 h 158"/>
              <a:gd name="T4" fmla="*/ 2147483647 w 1567"/>
              <a:gd name="T5" fmla="*/ 0 h 158"/>
              <a:gd name="T6" fmla="*/ 2147483647 w 1567"/>
              <a:gd name="T7" fmla="*/ 2147483647 h 158"/>
              <a:gd name="T8" fmla="*/ 2147483647 w 1567"/>
              <a:gd name="T9" fmla="*/ 2147483647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7"/>
              <a:gd name="T16" fmla="*/ 0 h 158"/>
              <a:gd name="T17" fmla="*/ 1567 w 1567"/>
              <a:gd name="T18" fmla="*/ 158 h 1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7" h="158">
                <a:moveTo>
                  <a:pt x="1567" y="112"/>
                </a:moveTo>
                <a:cubicBezTo>
                  <a:pt x="1320" y="83"/>
                  <a:pt x="1074" y="55"/>
                  <a:pt x="874" y="36"/>
                </a:cubicBezTo>
                <a:cubicBezTo>
                  <a:pt x="674" y="17"/>
                  <a:pt x="505" y="0"/>
                  <a:pt x="369" y="0"/>
                </a:cubicBezTo>
                <a:cubicBezTo>
                  <a:pt x="233" y="0"/>
                  <a:pt x="116" y="10"/>
                  <a:pt x="58" y="36"/>
                </a:cubicBezTo>
                <a:cubicBezTo>
                  <a:pt x="0" y="62"/>
                  <a:pt x="11" y="110"/>
                  <a:pt x="22" y="158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Fermilab Luminosity</a:t>
            </a:r>
            <a:endParaRPr lang="en-US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779055"/>
            <a:ext cx="7647265" cy="5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730030" y="5656490"/>
            <a:ext cx="3072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6410" y="5733300"/>
            <a:ext cx="5760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87 Run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5675" y="4005075"/>
            <a:ext cx="5760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Run 0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90890" y="3928265"/>
            <a:ext cx="3840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5800" y="3697835"/>
            <a:ext cx="6528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Run 1a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89420" y="3582620"/>
            <a:ext cx="3840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7091" y="3621025"/>
            <a:ext cx="5376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Run 1b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50280" y="3544215"/>
            <a:ext cx="6144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61085" y="3659430"/>
            <a:ext cx="72969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Run II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08935" y="3621025"/>
            <a:ext cx="264994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99600" y="1700775"/>
            <a:ext cx="695130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8004" y="1316725"/>
            <a:ext cx="1651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ISR (pp) record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43775" y="2545685"/>
            <a:ext cx="56071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53109" y="2584090"/>
            <a:ext cx="134417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SppS</a:t>
            </a:r>
            <a:r>
              <a:rPr lang="en-US" sz="1600" dirty="0" smtClean="0"/>
              <a:t> record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765497" y="6078947"/>
            <a:ext cx="38405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95925" y="5541275"/>
            <a:ext cx="16514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Discovery of top quark (1995)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266230" y="4465935"/>
            <a:ext cx="26115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Injector Construction</a:t>
            </a:r>
            <a:endParaRPr lang="en-US" sz="1600" dirty="0"/>
          </a:p>
        </p:txBody>
      </p:sp>
      <p:sp>
        <p:nvSpPr>
          <p:cNvPr id="31" name="Left-Right Arrow 30"/>
          <p:cNvSpPr/>
          <p:nvPr/>
        </p:nvSpPr>
        <p:spPr>
          <a:xfrm>
            <a:off x="3957520" y="4888390"/>
            <a:ext cx="1190555" cy="192025"/>
          </a:xfrm>
          <a:prstGeom prst="left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499600" y="1969610"/>
            <a:ext cx="6951305" cy="3840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38005" y="2046420"/>
            <a:ext cx="20354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Original Run II Goal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665" y="126170"/>
            <a:ext cx="8490857" cy="463731"/>
          </a:xfrm>
        </p:spPr>
        <p:txBody>
          <a:bodyPr/>
          <a:lstStyle/>
          <a:p>
            <a:r>
              <a:rPr lang="en-US" dirty="0" smtClean="0"/>
              <a:t>Run II: The road to peak luminosity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610600" y="6324600"/>
            <a:ext cx="533400" cy="457200"/>
          </a:xfrm>
          <a:prstGeom prst="rect">
            <a:avLst/>
          </a:prstGeom>
          <a:noFill/>
        </p:spPr>
        <p:txBody>
          <a:bodyPr vert="horz" t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B48CC-1A2B-4FD1-B238-0D8C2408B1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40" y="587030"/>
            <a:ext cx="5556313" cy="59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Brace 5"/>
          <p:cNvSpPr>
            <a:spLocks/>
          </p:cNvSpPr>
          <p:nvPr/>
        </p:nvSpPr>
        <p:spPr bwMode="auto">
          <a:xfrm>
            <a:off x="1422790" y="990600"/>
            <a:ext cx="381000" cy="5433990"/>
          </a:xfrm>
          <a:prstGeom prst="leftBrace">
            <a:avLst>
              <a:gd name="adj1" fmla="val 8342"/>
              <a:gd name="adj2" fmla="val 5000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eft Brace 11"/>
          <p:cNvSpPr/>
          <p:nvPr/>
        </p:nvSpPr>
        <p:spPr bwMode="auto">
          <a:xfrm>
            <a:off x="7452375" y="1066800"/>
            <a:ext cx="381000" cy="5396195"/>
          </a:xfrm>
          <a:prstGeom prst="lef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5400000">
            <a:off x="-1863758" y="3374312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Some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30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steps, no “silver bullet”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5400000">
            <a:off x="5363682" y="3443823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Overall factor of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30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luminosity increase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Tevatron End Game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The Tevatron has integrated over 10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per experiment</a:t>
            </a:r>
          </a:p>
          <a:p>
            <a:r>
              <a:rPr lang="en-US" sz="2400" dirty="0" smtClean="0"/>
              <a:t>It has just set a new p-</a:t>
            </a:r>
            <a:r>
              <a:rPr lang="en-US" sz="2400" dirty="0" err="1" smtClean="0"/>
              <a:t>pbar</a:t>
            </a:r>
            <a:r>
              <a:rPr lang="en-US" sz="2400" dirty="0" smtClean="0"/>
              <a:t> luminosity record</a:t>
            </a:r>
          </a:p>
          <a:p>
            <a:pPr lvl="1"/>
            <a:r>
              <a:rPr lang="en-US" sz="2000" dirty="0" smtClean="0"/>
              <a:t>4.05x10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endParaRPr lang="en-US" sz="2000" dirty="0" smtClean="0"/>
          </a:p>
          <a:p>
            <a:r>
              <a:rPr lang="en-US" sz="2400" dirty="0" smtClean="0"/>
              <a:t>However, as there are no plans to increase the peak luminosity, the doubling time would be 3-5 years</a:t>
            </a:r>
          </a:p>
          <a:p>
            <a:r>
              <a:rPr lang="en-US" sz="2400" dirty="0" smtClean="0"/>
              <a:t>With the advent of the LHC, the Tevatron is slated to turn off at the end of September, 2011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88770" name="Picture 2" descr="http://www-bd.fnal.gov/pplot/today/IntegratedLumino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3505810"/>
            <a:ext cx="4147740" cy="2765160"/>
          </a:xfrm>
          <a:prstGeom prst="rect">
            <a:avLst/>
          </a:prstGeom>
          <a:noFill/>
        </p:spPr>
      </p:pic>
      <p:pic>
        <p:nvPicPr>
          <p:cNvPr id="288772" name="Picture 4" descr="http://www-bd.fnal.gov/pplot/today/FYPeakLumino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75" y="697348"/>
            <a:ext cx="4109335" cy="27395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90500"/>
            <a:ext cx="8262937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LHC: Location, Location, Location…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71500" y="5219700"/>
            <a:ext cx="8572500" cy="1257300"/>
          </a:xfrm>
        </p:spPr>
        <p:txBody>
          <a:bodyPr/>
          <a:lstStyle/>
          <a:p>
            <a:pPr eaLnBrk="1" hangingPunct="1"/>
            <a:r>
              <a:rPr lang="en-US" sz="2000" smtClean="0"/>
              <a:t>Tunnel originally dug for LEP</a:t>
            </a:r>
          </a:p>
          <a:p>
            <a:pPr lvl="1" eaLnBrk="1" hangingPunct="1"/>
            <a:r>
              <a:rPr lang="en-US" sz="1800" smtClean="0"/>
              <a:t>Built in 1980’s as an electron positron collider </a:t>
            </a:r>
          </a:p>
          <a:p>
            <a:pPr lvl="1" eaLnBrk="1" hangingPunct="1"/>
            <a:r>
              <a:rPr lang="en-US" sz="1800" smtClean="0"/>
              <a:t>Max 100 GeV/beam, but 27 km in circumference!!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8" y="762000"/>
            <a:ext cx="6778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67200" y="1905000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Unicode MS" pitchFamily="34" charset="-128"/>
              </a:rPr>
              <a:t>/LHC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478088" y="990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My House (1990-1992)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4878388" y="1409700"/>
            <a:ext cx="1143000" cy="2476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Partial LHC Timeline 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5676900"/>
          </a:xfrm>
        </p:spPr>
        <p:txBody>
          <a:bodyPr/>
          <a:lstStyle/>
          <a:p>
            <a:r>
              <a:rPr lang="en-US" sz="1800" dirty="0" smtClean="0"/>
              <a:t>1994: </a:t>
            </a:r>
          </a:p>
          <a:p>
            <a:pPr lvl="1"/>
            <a:r>
              <a:rPr lang="en-US" sz="1600" dirty="0" smtClean="0"/>
              <a:t>The CERN Council formally approves the LHC</a:t>
            </a:r>
          </a:p>
          <a:p>
            <a:r>
              <a:rPr lang="en-US" sz="1800" dirty="0" smtClean="0"/>
              <a:t>1995: </a:t>
            </a:r>
          </a:p>
          <a:p>
            <a:pPr lvl="1"/>
            <a:r>
              <a:rPr lang="en-US" sz="1600" dirty="0" smtClean="0"/>
              <a:t>LHC Technical Design Report</a:t>
            </a:r>
          </a:p>
          <a:p>
            <a:r>
              <a:rPr lang="en-US" sz="1800" dirty="0" smtClean="0"/>
              <a:t>2000: </a:t>
            </a:r>
          </a:p>
          <a:p>
            <a:pPr lvl="1"/>
            <a:r>
              <a:rPr lang="en-US" sz="1600" dirty="0" smtClean="0"/>
              <a:t>LEP completes its final run</a:t>
            </a:r>
          </a:p>
          <a:p>
            <a:pPr lvl="1"/>
            <a:r>
              <a:rPr lang="en-US" sz="1600" dirty="0" smtClean="0"/>
              <a:t>First dipole delivered</a:t>
            </a:r>
          </a:p>
          <a:p>
            <a:r>
              <a:rPr lang="en-US" sz="1800" dirty="0" smtClean="0"/>
              <a:t>2005</a:t>
            </a:r>
          </a:p>
          <a:p>
            <a:pPr lvl="1"/>
            <a:r>
              <a:rPr lang="en-US" sz="1600" dirty="0" smtClean="0"/>
              <a:t>Civil engineering complete (CMS cavern)</a:t>
            </a:r>
          </a:p>
          <a:p>
            <a:pPr lvl="1"/>
            <a:r>
              <a:rPr lang="en-US" sz="1600" dirty="0" smtClean="0"/>
              <a:t>First dipole lowered into tunnel</a:t>
            </a:r>
          </a:p>
          <a:p>
            <a:r>
              <a:rPr lang="en-US" sz="1800" dirty="0" smtClean="0"/>
              <a:t>2007</a:t>
            </a:r>
          </a:p>
          <a:p>
            <a:pPr lvl="1"/>
            <a:r>
              <a:rPr lang="en-US" sz="1600" dirty="0" smtClean="0"/>
              <a:t>Last magnet delivered</a:t>
            </a:r>
          </a:p>
          <a:p>
            <a:pPr lvl="1"/>
            <a:r>
              <a:rPr lang="en-US" sz="1600" dirty="0" smtClean="0"/>
              <a:t>First sector cold</a:t>
            </a:r>
          </a:p>
          <a:p>
            <a:pPr lvl="1"/>
            <a:r>
              <a:rPr lang="en-US" sz="1600" dirty="0" smtClean="0"/>
              <a:t>All interconnections completed</a:t>
            </a:r>
          </a:p>
          <a:p>
            <a:r>
              <a:rPr lang="en-US" sz="1800" dirty="0" smtClean="0"/>
              <a:t>2008</a:t>
            </a:r>
          </a:p>
          <a:p>
            <a:pPr lvl="1"/>
            <a:r>
              <a:rPr lang="en-US" sz="1600" dirty="0" smtClean="0"/>
              <a:t>Accelerator complete</a:t>
            </a:r>
          </a:p>
          <a:p>
            <a:pPr lvl="1"/>
            <a:r>
              <a:rPr lang="en-US" sz="1600" dirty="0" smtClean="0"/>
              <a:t>Last public access</a:t>
            </a:r>
          </a:p>
          <a:p>
            <a:pPr lvl="1"/>
            <a:r>
              <a:rPr lang="en-US" sz="1600" dirty="0" smtClean="0"/>
              <a:t>Ring cold and under vacuum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4" y="663840"/>
            <a:ext cx="8681335" cy="1382580"/>
          </a:xfrm>
        </p:spPr>
        <p:txBody>
          <a:bodyPr/>
          <a:lstStyle/>
          <a:p>
            <a:r>
              <a:rPr lang="en-US" sz="2000" dirty="0" smtClean="0"/>
              <a:t>The US LHC Accelerator Research Program (LARP) coordinates US R&amp;D related to the LHC accelerator and injector chain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, Brookhaven,  SLAC,  and Berkeley (with a little at J-Lab and UT Austin)</a:t>
            </a:r>
          </a:p>
          <a:p>
            <a:r>
              <a:rPr lang="en-US" sz="2000" dirty="0" smtClean="0"/>
              <a:t>LARP has contributed to the initial </a:t>
            </a:r>
            <a:br>
              <a:rPr lang="en-US" sz="2000" dirty="0" smtClean="0"/>
            </a:br>
            <a:r>
              <a:rPr lang="en-US" sz="2000" dirty="0" smtClean="0"/>
              <a:t>operation of the LHC, but much of </a:t>
            </a:r>
            <a:br>
              <a:rPr lang="en-US" sz="2000" dirty="0" smtClean="0"/>
            </a:br>
            <a:r>
              <a:rPr lang="en-US" sz="2000" dirty="0" smtClean="0"/>
              <a:t>the program is focused on future </a:t>
            </a:r>
            <a:br>
              <a:rPr lang="en-US" sz="2000" dirty="0" smtClean="0"/>
            </a:br>
            <a:r>
              <a:rPr lang="en-US" sz="2000" dirty="0" smtClean="0"/>
              <a:t>upgrades.</a:t>
            </a:r>
          </a:p>
          <a:p>
            <a:r>
              <a:rPr lang="en-US" sz="2000" dirty="0" smtClean="0"/>
              <a:t>The program is currently funded at</a:t>
            </a:r>
            <a:br>
              <a:rPr lang="en-US" sz="2000" dirty="0" smtClean="0"/>
            </a:br>
            <a:r>
              <a:rPr lang="en-US" sz="2000" dirty="0" smtClean="0"/>
              <a:t>a level of about $12-13M/year, divided</a:t>
            </a:r>
            <a:br>
              <a:rPr lang="en-US" sz="2000" dirty="0" smtClean="0"/>
            </a:br>
            <a:r>
              <a:rPr lang="en-US" sz="2000" dirty="0" smtClean="0"/>
              <a:t>among:</a:t>
            </a:r>
          </a:p>
          <a:p>
            <a:pPr lvl="1"/>
            <a:r>
              <a:rPr lang="en-US" sz="1600" dirty="0" smtClean="0"/>
              <a:t>Accelerator research</a:t>
            </a:r>
          </a:p>
          <a:p>
            <a:pPr lvl="1"/>
            <a:r>
              <a:rPr lang="en-US" sz="1600" dirty="0" smtClean="0"/>
              <a:t>Magnet research</a:t>
            </a:r>
          </a:p>
          <a:p>
            <a:pPr lvl="1"/>
            <a:r>
              <a:rPr lang="en-US" sz="1600" dirty="0" smtClean="0"/>
              <a:t>Programmatic activities, including support</a:t>
            </a:r>
            <a:br>
              <a:rPr lang="en-US" sz="1600" dirty="0" smtClean="0"/>
            </a:br>
            <a:r>
              <a:rPr lang="en-US" sz="1600" dirty="0" smtClean="0"/>
              <a:t>for personnel at CERN</a:t>
            </a:r>
          </a:p>
          <a:p>
            <a:pPr lvl="2"/>
            <a:r>
              <a:rPr lang="en-US" sz="1600" dirty="0" smtClean="0"/>
              <a:t>Ask me about the Toohig postdoctoral</a:t>
            </a:r>
            <a:br>
              <a:rPr lang="en-US" sz="1600" dirty="0" smtClean="0"/>
            </a:br>
            <a:r>
              <a:rPr lang="en-US" sz="1600" dirty="0" smtClean="0"/>
              <a:t>fellowship!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i="1" dirty="0" smtClean="0"/>
              <a:t>(I’m not going to say much specifically about LARP in this talk)</a:t>
            </a:r>
          </a:p>
        </p:txBody>
      </p:sp>
      <p:pic>
        <p:nvPicPr>
          <p:cNvPr id="7" name="Picture 2" descr="LARP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92800"/>
            <a:ext cx="3810000" cy="2496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01695" y="4389125"/>
            <a:ext cx="353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NOT to be confused with this “LARP” (Live-Action Role Play), which has led to some interesting emails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golum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830" y="5042010"/>
            <a:ext cx="974453" cy="1625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85745" y="5618085"/>
            <a:ext cx="203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C00CC"/>
                </a:solidFill>
              </a:rPr>
              <a:t>“Dark Raven”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82805" y="5656490"/>
            <a:ext cx="422455" cy="10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04800"/>
            <a:ext cx="7543800" cy="5181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33796" name="Content Placeholder 6"/>
          <p:cNvSpPr>
            <a:spLocks noGrp="1"/>
          </p:cNvSpPr>
          <p:nvPr>
            <p:ph idx="1"/>
          </p:nvPr>
        </p:nvSpPr>
        <p:spPr>
          <a:xfrm>
            <a:off x="685800" y="5257800"/>
            <a:ext cx="8251825" cy="1008063"/>
          </a:xfrm>
        </p:spPr>
        <p:txBody>
          <a:bodyPr/>
          <a:lstStyle/>
          <a:p>
            <a:r>
              <a:rPr lang="en-US" sz="2000" smtClean="0"/>
              <a:t>8 crossing interaction points (IP’s)</a:t>
            </a:r>
          </a:p>
          <a:p>
            <a:r>
              <a:rPr lang="en-US" sz="2000" smtClean="0"/>
              <a:t>Accelerator sectors labeled by which points they go between</a:t>
            </a:r>
          </a:p>
          <a:p>
            <a:pPr lvl="1"/>
            <a:r>
              <a:rPr lang="en-US" sz="1800" smtClean="0"/>
              <a:t>ie, sector 3-4 goes from point 3 to point 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Experiments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46088" y="495300"/>
            <a:ext cx="8251825" cy="544513"/>
          </a:xfrm>
        </p:spPr>
        <p:txBody>
          <a:bodyPr/>
          <a:lstStyle/>
          <a:p>
            <a:r>
              <a:rPr lang="en-US" dirty="0" smtClean="0"/>
              <a:t>Huge, general purpose experiments: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“Medium” special purpose experiments: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124200" cy="1763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990600"/>
            <a:ext cx="2833688" cy="1882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85800" y="27813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Compact Muon Solenoid (CMS)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415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A Toroidal LHC ApparatuS (ATLAS)</a:t>
            </a:r>
          </a:p>
        </p:txBody>
      </p:sp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3314700" cy="20240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647700" y="5562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Large Ion Collider Experiment (ALICE)</a:t>
            </a:r>
          </a:p>
        </p:txBody>
      </p:sp>
      <p:pic>
        <p:nvPicPr>
          <p:cNvPr id="358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657600"/>
            <a:ext cx="2352675" cy="1849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5029200" y="5715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 physics at the LHC (LHCb)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Nominal LHC Parameters Compared to Tevatron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2665" y="702245"/>
          <a:ext cx="5568726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490"/>
                <a:gridCol w="1689820"/>
                <a:gridCol w="1651416"/>
              </a:tblGrid>
              <a:tr h="5879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Parameter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Tevatron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“nominal” LHC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6.28 km (2*PI)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 km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7 </a:t>
                      </a:r>
                      <a:r>
                        <a:rPr lang="en-US" sz="1600" dirty="0" err="1" smtClean="0"/>
                        <a:t>TeV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2808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Protons/bunch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275x10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pBar</a:t>
                      </a:r>
                      <a:r>
                        <a:rPr lang="en-US" sz="1600" dirty="0" smtClean="0"/>
                        <a:t>/bunch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80x10</a:t>
                      </a:r>
                      <a:r>
                        <a:rPr lang="en-US" sz="1600" baseline="30000" dirty="0" smtClean="0"/>
                        <a:t>9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Stored</a:t>
                      </a:r>
                      <a:r>
                        <a:rPr lang="en-US" sz="1600" baseline="0" dirty="0" smtClean="0"/>
                        <a:t> beam energy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1.6 + .5 MJ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366+366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MJ*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luminosity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3.3x10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baseline="0" dirty="0" smtClean="0"/>
                        <a:t> 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1.0x10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Dipoles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780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 Field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4.2 T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8.3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</a:t>
                      </a:r>
                      <a:r>
                        <a:rPr lang="en-US" sz="1600" dirty="0" err="1" smtClean="0"/>
                        <a:t>Quadrupoles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~200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~600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Operating temperature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4.2 K (liquid He)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1.9K (</a:t>
                      </a:r>
                      <a:r>
                        <a:rPr lang="en-US" sz="1600" baseline="0" dirty="0" err="1" smtClean="0"/>
                        <a:t>superfluid</a:t>
                      </a:r>
                      <a:r>
                        <a:rPr lang="en-US" sz="1600" baseline="0" dirty="0" smtClean="0"/>
                        <a:t> 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73" name="TextBox 4"/>
          <p:cNvSpPr txBox="1">
            <a:spLocks noChangeArrowheads="1"/>
          </p:cNvSpPr>
          <p:nvPr/>
        </p:nvSpPr>
        <p:spPr bwMode="auto">
          <a:xfrm>
            <a:off x="577880" y="6078945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*2.1 MJ ≡ “stick of dynamite”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 very scary numbers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74" name="TextBox 7"/>
          <p:cNvSpPr txBox="1">
            <a:spLocks noChangeArrowheads="1"/>
          </p:cNvSpPr>
          <p:nvPr/>
        </p:nvSpPr>
        <p:spPr bwMode="auto">
          <a:xfrm>
            <a:off x="731500" y="5464465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1.0x10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~ 50 fb</a:t>
            </a:r>
            <a:r>
              <a:rPr lang="en-US" sz="2400" baseline="30000" dirty="0"/>
              <a:t>-1</a:t>
            </a:r>
            <a:r>
              <a:rPr lang="en-US" sz="2400" dirty="0"/>
              <a:t>/yr</a:t>
            </a:r>
            <a:endParaRPr lang="en-US" sz="2400" baseline="30000" dirty="0"/>
          </a:p>
        </p:txBody>
      </p:sp>
      <p:pic>
        <p:nvPicPr>
          <p:cNvPr id="6" name="Picture 5" descr="rea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69794" y="625434"/>
            <a:ext cx="3074205" cy="3785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8630" y="4504340"/>
            <a:ext cx="2534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Increase in cross section of up to 5 orders of magnitude for some physics processes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Startup and “Incident”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Note: because of a known problem with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magnet de-training, initial operation was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always limited to 5 TeV/beam</a:t>
            </a:r>
          </a:p>
          <a:p>
            <a:r>
              <a:rPr lang="en-US" sz="1800" dirty="0" smtClean="0"/>
              <a:t>On September 10, 2008 a worldwide</a:t>
            </a:r>
            <a:br>
              <a:rPr lang="en-US" sz="1800" dirty="0" smtClean="0"/>
            </a:br>
            <a:r>
              <a:rPr lang="en-US" sz="1800" dirty="0" smtClean="0"/>
              <a:t>media event was planned for the </a:t>
            </a:r>
            <a:br>
              <a:rPr lang="en-US" sz="1800" dirty="0" smtClean="0"/>
            </a:br>
            <a:r>
              <a:rPr lang="en-US" sz="1800" dirty="0" smtClean="0"/>
              <a:t>of the LHC</a:t>
            </a:r>
          </a:p>
          <a:p>
            <a:pPr lvl="1"/>
            <a:r>
              <a:rPr lang="en-US" sz="1800" dirty="0" smtClean="0"/>
              <a:t>9:35 CET: First beam injected</a:t>
            </a:r>
          </a:p>
          <a:p>
            <a:pPr lvl="1"/>
            <a:r>
              <a:rPr lang="en-US" sz="1800" dirty="0" smtClean="0"/>
              <a:t>10:26 CET: First full turn (&lt;1 hour)</a:t>
            </a:r>
          </a:p>
          <a:p>
            <a:r>
              <a:rPr lang="en-US" sz="1800" dirty="0" smtClean="0"/>
              <a:t>Commissioning was proceeding</a:t>
            </a:r>
            <a:br>
              <a:rPr lang="en-US" sz="1800" dirty="0" smtClean="0"/>
            </a:br>
            <a:r>
              <a:rPr lang="en-US" sz="1800" dirty="0" smtClean="0"/>
              <a:t>very smoothly, until…</a:t>
            </a:r>
          </a:p>
          <a:p>
            <a:pPr lvl="1"/>
            <a:r>
              <a:rPr lang="en-US" sz="1800" dirty="0" smtClean="0"/>
              <a:t>September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 sector 3-4 was </a:t>
            </a:r>
            <a:br>
              <a:rPr lang="en-US" sz="1800" dirty="0" smtClean="0"/>
            </a:br>
            <a:r>
              <a:rPr lang="en-US" sz="1800" dirty="0" smtClean="0"/>
              <a:t>being ramped (without beam) to</a:t>
            </a:r>
            <a:br>
              <a:rPr lang="en-US" sz="1800" dirty="0" smtClean="0"/>
            </a:br>
            <a:r>
              <a:rPr lang="en-US" sz="1800" dirty="0" smtClean="0"/>
              <a:t>the equivalent of 5.5 TeV for the</a:t>
            </a:r>
            <a:br>
              <a:rPr lang="en-US" sz="1800" dirty="0" smtClean="0"/>
            </a:br>
            <a:r>
              <a:rPr lang="en-US" sz="1800" dirty="0" smtClean="0"/>
              <a:t>first time </a:t>
            </a:r>
          </a:p>
          <a:p>
            <a:pPr lvl="2"/>
            <a:r>
              <a:rPr lang="en-US" sz="1800" dirty="0" smtClean="0"/>
              <a:t>All other sectors had been commissioned to this field prior to start up</a:t>
            </a:r>
          </a:p>
          <a:p>
            <a:pPr lvl="2"/>
            <a:r>
              <a:rPr lang="en-US" sz="1800" dirty="0" smtClean="0"/>
              <a:t>A quench developed in a superconducting interconnect</a:t>
            </a:r>
          </a:p>
          <a:p>
            <a:pPr lvl="2"/>
            <a:r>
              <a:rPr lang="en-US" sz="1800" dirty="0" smtClean="0"/>
              <a:t>The resulting arc burned through the beam pipe and Helium transport lines, causing Helium to boil and rupture into the insulation vacuum</a:t>
            </a:r>
            <a:endParaRPr lang="en-US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097" y="2008015"/>
            <a:ext cx="3870904" cy="257313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390" y="0"/>
            <a:ext cx="3112610" cy="214557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Collateral Damage From Incident</a:t>
            </a:r>
            <a:endParaRPr lang="en-US" dirty="0"/>
          </a:p>
        </p:txBody>
      </p:sp>
      <p:pic>
        <p:nvPicPr>
          <p:cNvPr id="4" name="Picture 7" descr="Trs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1815990"/>
            <a:ext cx="3456450" cy="20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8310" y="702245"/>
            <a:ext cx="3418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At the subsector boundary, pressure was transferred to the cold mass and magnet stands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4005075"/>
            <a:ext cx="4399730" cy="24763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655" y="0"/>
            <a:ext cx="2613345" cy="34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QQ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673" y="3621025"/>
            <a:ext cx="3705327" cy="27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25" y="1892800"/>
            <a:ext cx="2655731" cy="19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4260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Bad joints</a:t>
            </a:r>
          </a:p>
          <a:p>
            <a:pPr lvl="1"/>
            <a:r>
              <a:rPr lang="en-US" sz="1800" dirty="0" smtClean="0"/>
              <a:t>Test for high resistance and look for signatures of heat loss in joints</a:t>
            </a:r>
          </a:p>
          <a:p>
            <a:pPr lvl="1"/>
            <a:r>
              <a:rPr lang="en-US" sz="1800" dirty="0" smtClean="0"/>
              <a:t>Warm up to repair any with signs of problems (additional three sectors)</a:t>
            </a:r>
          </a:p>
          <a:p>
            <a:r>
              <a:rPr lang="en-US" sz="2000" dirty="0" smtClean="0"/>
              <a:t>Quench protection</a:t>
            </a:r>
          </a:p>
          <a:p>
            <a:pPr lvl="1"/>
            <a:r>
              <a:rPr lang="en-US" sz="1800" dirty="0" smtClean="0"/>
              <a:t>Old system sensitive to 1V</a:t>
            </a:r>
          </a:p>
          <a:p>
            <a:pPr lvl="1"/>
            <a:r>
              <a:rPr lang="en-US" sz="1800" dirty="0" smtClean="0"/>
              <a:t>New system sensitive to .3 mV (factor &gt;3000)</a:t>
            </a:r>
          </a:p>
          <a:p>
            <a:r>
              <a:rPr lang="en-US" sz="2000" dirty="0" smtClean="0"/>
              <a:t>Pressure relief</a:t>
            </a:r>
          </a:p>
          <a:p>
            <a:pPr lvl="1"/>
            <a:r>
              <a:rPr lang="en-US" sz="1800" dirty="0" smtClean="0"/>
              <a:t>Warm sectors (4 out of 8)</a:t>
            </a:r>
          </a:p>
          <a:p>
            <a:pPr lvl="2"/>
            <a:r>
              <a:rPr lang="en-US" sz="1800" dirty="0" smtClean="0"/>
              <a:t>Install 200mm relief flanges</a:t>
            </a:r>
          </a:p>
          <a:p>
            <a:pPr lvl="2"/>
            <a:r>
              <a:rPr lang="en-US" sz="1800" dirty="0" smtClean="0"/>
              <a:t>Enough capacity to handle even the maximum credible incident (MCI)</a:t>
            </a:r>
          </a:p>
          <a:p>
            <a:pPr lvl="1"/>
            <a:r>
              <a:rPr lang="en-US" sz="1800" dirty="0" smtClean="0"/>
              <a:t>Cold sectors</a:t>
            </a:r>
          </a:p>
          <a:p>
            <a:pPr lvl="2"/>
            <a:r>
              <a:rPr lang="en-US" sz="1800" dirty="0" smtClean="0"/>
              <a:t>Reconfigure service flanges as relief flanges</a:t>
            </a:r>
          </a:p>
          <a:p>
            <a:pPr lvl="2"/>
            <a:r>
              <a:rPr lang="en-US" sz="1800" dirty="0" smtClean="0"/>
              <a:t>Reinforce floor mounts</a:t>
            </a:r>
          </a:p>
          <a:p>
            <a:pPr lvl="2"/>
            <a:r>
              <a:rPr lang="en-US" sz="1800" dirty="0" smtClean="0"/>
              <a:t>Enough capacity to handle the incident that occurred, but not quite the MCI</a:t>
            </a:r>
          </a:p>
          <a:p>
            <a:r>
              <a:rPr lang="en-US" sz="2200" dirty="0" smtClean="0"/>
              <a:t>Beam re-started on November 20, 2009</a:t>
            </a:r>
          </a:p>
          <a:p>
            <a:pPr lvl="1"/>
            <a:r>
              <a:rPr lang="en-US" sz="1800" dirty="0" smtClean="0"/>
              <a:t>Still limited to 3.5 TeV/beam until joints fully repaired/rebuilt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Limits to LHC Luminosity*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2790" y="3121760"/>
          <a:ext cx="6940550" cy="1866900"/>
        </p:xfrm>
        <a:graphic>
          <a:graphicData uri="http://schemas.openxmlformats.org/presentationml/2006/ole">
            <p:oleObj spid="_x0000_s270338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40565" y="315986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1576410" y="1124700"/>
            <a:ext cx="4147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Uncontrolled beam loss</a:t>
            </a:r>
            <a:r>
              <a:rPr lang="en-US" sz="2000" dirty="0" smtClean="0">
                <a:solidFill>
                  <a:srgbClr val="0033CC"/>
                </a:solidFill>
              </a:rPr>
              <a:t>!</a:t>
            </a:r>
            <a:endParaRPr lang="en-US" sz="2000" dirty="0">
              <a:solidFill>
                <a:srgbClr val="0033CC"/>
              </a:solidFill>
            </a:endParaRP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31065" y="411236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4565" y="300746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9270" y="5058480"/>
            <a:ext cx="289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at IP, </a:t>
            </a:r>
            <a:r>
              <a:rPr lang="en-US" sz="2000" dirty="0">
                <a:solidFill>
                  <a:srgbClr val="FF0000"/>
                </a:solidFill>
              </a:rPr>
              <a:t>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690" y="157871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863D"/>
                </a:solidFill>
              </a:rPr>
              <a:t>Max. beam-beam</a:t>
            </a:r>
            <a:endParaRPr lang="en-US" sz="2000" dirty="0">
              <a:solidFill>
                <a:srgbClr val="00863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908815" y="254073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85290" y="272171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96660" y="4789645"/>
            <a:ext cx="640380" cy="5596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55" y="6194160"/>
            <a:ext cx="8572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</a:t>
            </a:r>
            <a:r>
              <a:rPr lang="en-US" sz="1600" dirty="0" smtClean="0">
                <a:solidFill>
                  <a:schemeClr val="accent3"/>
                </a:solidFill>
              </a:rPr>
              <a:t>Krakow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37390" y="336941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0290" y="2397860"/>
            <a:ext cx="289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1" baseline="-25000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&gt;156, must turn on crossing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angle…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42090" y="296936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260" y="587030"/>
            <a:ext cx="522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Rearranging standard terms a bit…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75" y="5464465"/>
            <a:ext cx="28924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…which reduces this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6843303" y="4740177"/>
            <a:ext cx="868230" cy="4267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19" grpId="0" animBg="1"/>
      <p:bldP spid="25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397000"/>
          </a:xfrm>
        </p:spPr>
        <p:txBody>
          <a:bodyPr/>
          <a:lstStyle/>
          <a:p>
            <a:r>
              <a:rPr lang="en-US" dirty="0" smtClean="0"/>
              <a:t>Push bunch intensity</a:t>
            </a:r>
          </a:p>
          <a:p>
            <a:pPr lvl="1"/>
            <a:r>
              <a:rPr lang="en-US" dirty="0" smtClean="0"/>
              <a:t>Already reached nominal bunch intensity of &gt;1.1x10</a:t>
            </a:r>
            <a:r>
              <a:rPr lang="en-US" baseline="30000" dirty="0" smtClean="0"/>
              <a:t>11 </a:t>
            </a:r>
            <a:r>
              <a:rPr lang="en-US" dirty="0" smtClean="0"/>
              <a:t>much faster than anticipated.</a:t>
            </a:r>
          </a:p>
          <a:p>
            <a:pPr lvl="2"/>
            <a:r>
              <a:rPr lang="en-US" dirty="0" smtClean="0"/>
              <a:t>Remember: L</a:t>
            </a:r>
            <a:r>
              <a:rPr lang="en-US" dirty="0" smtClean="0">
                <a:sym typeface="Symbol"/>
              </a:rPr>
              <a:t>N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baseline="30000" dirty="0" smtClean="0">
                <a:sym typeface="Symbol"/>
              </a:rPr>
              <a:t>2</a:t>
            </a:r>
          </a:p>
          <a:p>
            <a:pPr lvl="2"/>
            <a:r>
              <a:rPr lang="en-US" dirty="0" smtClean="0">
                <a:sym typeface="Symbol"/>
              </a:rPr>
              <a:t>Rules out </a:t>
            </a:r>
            <a:r>
              <a:rPr lang="en-US" i="1" dirty="0" smtClean="0">
                <a:sym typeface="Symbol"/>
              </a:rPr>
              <a:t>many</a:t>
            </a:r>
            <a:r>
              <a:rPr lang="en-US" dirty="0" smtClean="0">
                <a:sym typeface="Symbol"/>
              </a:rPr>
              <a:t> potential accelerator problems</a:t>
            </a:r>
            <a:endParaRPr lang="en-US" dirty="0" smtClean="0"/>
          </a:p>
          <a:p>
            <a:r>
              <a:rPr lang="en-US" dirty="0" smtClean="0"/>
              <a:t>Increase number of bunches</a:t>
            </a:r>
          </a:p>
          <a:p>
            <a:pPr lvl="1"/>
            <a:r>
              <a:rPr lang="en-US" dirty="0" smtClean="0"/>
              <a:t>Go from single bunches to “bunch trains”, with gradually reduced spacing.</a:t>
            </a:r>
          </a:p>
          <a:p>
            <a:r>
              <a:rPr lang="en-US" dirty="0" smtClean="0"/>
              <a:t>At all points, must carefully verify</a:t>
            </a:r>
          </a:p>
          <a:p>
            <a:pPr lvl="1"/>
            <a:r>
              <a:rPr lang="en-US" dirty="0" smtClean="0"/>
              <a:t>Beam collimation</a:t>
            </a:r>
          </a:p>
          <a:p>
            <a:pPr lvl="1"/>
            <a:r>
              <a:rPr lang="en-US" dirty="0" smtClean="0"/>
              <a:t>Beam protection</a:t>
            </a:r>
          </a:p>
          <a:p>
            <a:pPr lvl="1"/>
            <a:r>
              <a:rPr lang="en-US" dirty="0" smtClean="0"/>
              <a:t>Beam abort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err="1" smtClean="0"/>
              <a:t>TeV</a:t>
            </a:r>
            <a:r>
              <a:rPr lang="en-US" dirty="0" smtClean="0"/>
              <a:t>=1 week for cold repair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LHC=3 months for cold repair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Dump-11b.b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810" y="3582620"/>
            <a:ext cx="3917310" cy="238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5620" y="5925325"/>
            <a:ext cx="39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beam sweeping over abort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Performance*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625435"/>
            <a:ext cx="69754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455963" y="1735097"/>
            <a:ext cx="1455737" cy="2093913"/>
            <a:chOff x="0" y="0"/>
            <a:chExt cx="1303" cy="1876"/>
          </a:xfrm>
        </p:grpSpPr>
        <p:sp>
          <p:nvSpPr>
            <p:cNvPr id="10" name="AutoShape 4"/>
            <p:cNvSpPr>
              <a:spLocks/>
            </p:cNvSpPr>
            <p:nvPr/>
          </p:nvSpPr>
          <p:spPr bwMode="auto">
            <a:xfrm rot="3751534">
              <a:off x="-239" y="530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533" y="1346"/>
              <a:ext cx="77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50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Bunch trains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69975" y="3035260"/>
            <a:ext cx="2222500" cy="2068512"/>
            <a:chOff x="0" y="0"/>
            <a:chExt cx="1990" cy="1853"/>
          </a:xfrm>
        </p:grpSpPr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726" y="1261"/>
              <a:ext cx="1264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50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Nominal bunch commissioning</a:t>
              </a:r>
            </a:p>
          </p:txBody>
        </p:sp>
        <p:sp>
          <p:nvSpPr>
            <p:cNvPr id="14" name="AutoShape 8"/>
            <p:cNvSpPr>
              <a:spLocks/>
            </p:cNvSpPr>
            <p:nvPr/>
          </p:nvSpPr>
          <p:spPr bwMode="auto">
            <a:xfrm rot="3211848">
              <a:off x="-160" y="493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93575" y="2876510"/>
            <a:ext cx="1570038" cy="2259012"/>
            <a:chOff x="0" y="0"/>
            <a:chExt cx="1406" cy="2024"/>
          </a:xfrm>
        </p:grpSpPr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0" y="0"/>
              <a:ext cx="1392" cy="2024"/>
            </a:xfrm>
            <a:prstGeom prst="rect">
              <a:avLst/>
            </a:prstGeom>
            <a:solidFill>
              <a:srgbClr val="FF00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/>
            </p:cNvSpPr>
            <p:nvPr/>
          </p:nvSpPr>
          <p:spPr bwMode="auto">
            <a:xfrm>
              <a:off x="294" y="1236"/>
              <a:ext cx="111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FF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Initial luminosity run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844650" y="1595397"/>
            <a:ext cx="1662113" cy="1973263"/>
            <a:chOff x="0" y="0"/>
            <a:chExt cx="1490" cy="1768"/>
          </a:xfrm>
        </p:grpSpPr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0" y="0"/>
              <a:ext cx="1464" cy="1768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/>
            </p:cNvSpPr>
            <p:nvPr/>
          </p:nvSpPr>
          <p:spPr bwMode="auto">
            <a:xfrm>
              <a:off x="362" y="768"/>
              <a:ext cx="1128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Nominal bunch operation</a:t>
              </a:r>
              <a:br>
                <a:rPr lang="en-US" sz="1700" b="1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</a:br>
              <a:r>
                <a:rPr lang="en-US" sz="1700" b="1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(up to 48)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6113188" y="947697"/>
            <a:ext cx="2725737" cy="1677988"/>
            <a:chOff x="0" y="0"/>
            <a:chExt cx="2442" cy="1504"/>
          </a:xfrm>
        </p:grpSpPr>
        <p:sp>
          <p:nvSpPr>
            <p:cNvPr id="22" name="Rectangle 16"/>
            <p:cNvSpPr>
              <a:spLocks/>
            </p:cNvSpPr>
            <p:nvPr/>
          </p:nvSpPr>
          <p:spPr bwMode="auto">
            <a:xfrm>
              <a:off x="0" y="0"/>
              <a:ext cx="1088" cy="1504"/>
            </a:xfrm>
            <a:prstGeom prst="rect">
              <a:avLst/>
            </a:prstGeom>
            <a:solidFill>
              <a:srgbClr val="00FF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1162" y="164"/>
              <a:ext cx="128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Performance ramp-up</a:t>
              </a:r>
              <a:br>
                <a:rPr lang="en-US" sz="1700" b="1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</a:br>
              <a:r>
                <a:rPr lang="en-US" sz="1500" b="1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(368 bunches)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7880" y="6309375"/>
            <a:ext cx="51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*From presentation by DG to CERN staff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Significant Milestones</a:t>
            </a:r>
            <a:endParaRPr lang="en-US" dirty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95288" y="552450"/>
            <a:ext cx="8353425" cy="5676900"/>
          </a:xfrm>
        </p:spPr>
        <p:txBody>
          <a:bodyPr/>
          <a:lstStyle/>
          <a:p>
            <a:r>
              <a:rPr lang="en-US" sz="2800" dirty="0" smtClean="0"/>
              <a:t>Sunday, November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2009: </a:t>
            </a:r>
          </a:p>
          <a:p>
            <a:pPr lvl="1"/>
            <a:r>
              <a:rPr lang="en-US" sz="2400" dirty="0" smtClean="0"/>
              <a:t>Both beams accelerated to 1.18 </a:t>
            </a:r>
            <a:r>
              <a:rPr lang="en-US" sz="2400" dirty="0" err="1" smtClean="0"/>
              <a:t>TeV</a:t>
            </a:r>
            <a:r>
              <a:rPr lang="en-US" sz="2400" dirty="0" smtClean="0"/>
              <a:t> simultaneously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Highest Energy Accelerator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Monday, December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Stable 2x2 at 1.18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lvl="1"/>
            <a:r>
              <a:rPr lang="en-US" sz="2400" dirty="0" smtClean="0"/>
              <a:t>Collisions in all four experiments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Highest Energy Collider</a:t>
            </a:r>
          </a:p>
          <a:p>
            <a:r>
              <a:rPr lang="en-US" sz="2800" dirty="0" smtClean="0"/>
              <a:t>Tuesday, March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2010</a:t>
            </a:r>
          </a:p>
          <a:p>
            <a:pPr lvl="1"/>
            <a:r>
              <a:rPr lang="en-US" sz="2400" dirty="0" smtClean="0"/>
              <a:t>Collisions at 3.5+3.5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Reaches target energy for 2010-2012</a:t>
            </a:r>
          </a:p>
          <a:p>
            <a:r>
              <a:rPr lang="en-US" sz="2800" dirty="0" smtClean="0"/>
              <a:t>Friday, April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, 2011</a:t>
            </a:r>
          </a:p>
          <a:p>
            <a:pPr lvl="1"/>
            <a:r>
              <a:rPr lang="en-US" sz="2400" dirty="0" smtClean="0"/>
              <a:t>Luminosity </a:t>
            </a:r>
            <a:r>
              <a:rPr lang="en-US" sz="2400" smtClean="0"/>
              <a:t>reaches 4.67x10</a:t>
            </a:r>
            <a:r>
              <a:rPr lang="en-US" sz="2400" baseline="30000" smtClean="0"/>
              <a:t>32</a:t>
            </a:r>
            <a:r>
              <a:rPr lang="en-US" sz="2400" smtClean="0"/>
              <a:t>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Highest luminosity hadron collider in the world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485" y="625435"/>
            <a:ext cx="5166140" cy="437444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Statement of the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665" y="5080415"/>
            <a:ext cx="8355012" cy="820510"/>
          </a:xfrm>
        </p:spPr>
        <p:txBody>
          <a:bodyPr/>
          <a:lstStyle/>
          <a:p>
            <a:r>
              <a:rPr lang="en-US" dirty="0" smtClean="0"/>
              <a:t>Accelerators allow us to recreate conditions that existed a few picoseconds after the Big Bang</a:t>
            </a:r>
          </a:p>
          <a:p>
            <a:r>
              <a:rPr lang="en-US" dirty="0" smtClean="0"/>
              <a:t>It’s all about energy and collision rate (luminosity)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“Current Status” (already out of date)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693095" y="4811580"/>
            <a:ext cx="4531790" cy="1574784"/>
          </a:xfrm>
        </p:spPr>
        <p:txBody>
          <a:bodyPr/>
          <a:lstStyle/>
          <a:p>
            <a:r>
              <a:rPr lang="en-US" sz="2400" dirty="0" smtClean="0"/>
              <a:t>Peak Luminosity:</a:t>
            </a:r>
          </a:p>
          <a:p>
            <a:pPr lvl="1"/>
            <a:r>
              <a:rPr lang="en-US" sz="2000" dirty="0" smtClean="0"/>
              <a:t>~7x10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(7% of nominal)</a:t>
            </a:r>
          </a:p>
          <a:p>
            <a:r>
              <a:rPr lang="en-US" sz="2400" dirty="0" smtClean="0"/>
              <a:t>Integrated Luminosity:</a:t>
            </a:r>
          </a:p>
          <a:p>
            <a:pPr lvl="1"/>
            <a:r>
              <a:rPr lang="en-US" sz="2000" dirty="0" smtClean="0"/>
              <a:t>~250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/experiment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42690" name="Picture 2" descr="Lumi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3290" y="663840"/>
            <a:ext cx="3033995" cy="3033995"/>
          </a:xfrm>
          <a:prstGeom prst="rect">
            <a:avLst/>
          </a:prstGeom>
          <a:noFill/>
        </p:spPr>
      </p:pic>
      <p:pic>
        <p:nvPicPr>
          <p:cNvPr id="15" name="Picture 14" descr="plu_days_li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525" y="740650"/>
            <a:ext cx="3763690" cy="3763690"/>
          </a:xfrm>
          <a:prstGeom prst="rect">
            <a:avLst/>
          </a:prstGeom>
        </p:spPr>
      </p:pic>
      <p:pic>
        <p:nvPicPr>
          <p:cNvPr id="16" name="Picture 15" descr="lui_days_lin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8505" y="3659430"/>
            <a:ext cx="2918780" cy="291878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384385" y="2545685"/>
            <a:ext cx="299559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2790" y="2200040"/>
            <a:ext cx="176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Tevatron Record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Plan*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increase number of bunches to increase luminosity</a:t>
            </a:r>
          </a:p>
          <a:p>
            <a:pPr lvl="1"/>
            <a:r>
              <a:rPr lang="en-US" dirty="0" smtClean="0"/>
              <a:t>Base line still 1fb</a:t>
            </a:r>
            <a:r>
              <a:rPr lang="en-US" baseline="30000" dirty="0" smtClean="0"/>
              <a:t>-1 </a:t>
            </a:r>
            <a:r>
              <a:rPr lang="en-US" dirty="0" smtClean="0"/>
              <a:t>for 2011</a:t>
            </a:r>
          </a:p>
          <a:p>
            <a:pPr lvl="1"/>
            <a:r>
              <a:rPr lang="en-US" dirty="0" smtClean="0"/>
              <a:t>Hope for 3-5 fb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Energy will remain at 3.5 TeV/beam for 2011</a:t>
            </a:r>
          </a:p>
          <a:p>
            <a:pPr lvl="1"/>
            <a:r>
              <a:rPr lang="en-US" dirty="0" smtClean="0"/>
              <a:t>Too big a risk to increase it now</a:t>
            </a:r>
          </a:p>
          <a:p>
            <a:pPr lvl="1"/>
            <a:r>
              <a:rPr lang="en-US" dirty="0" smtClean="0"/>
              <a:t>Some possibility to increase it to 4 or 4.5 TeV/beam 2012</a:t>
            </a:r>
          </a:p>
          <a:p>
            <a:r>
              <a:rPr lang="en-US" dirty="0" smtClean="0"/>
              <a:t>Shut down for ~15 months starting in 2013 to fully repair joints and improve collimation</a:t>
            </a:r>
          </a:p>
          <a:p>
            <a:r>
              <a:rPr lang="en-US" dirty="0" smtClean="0"/>
              <a:t>Run towards nominal luminosity (10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Work, but…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1086295"/>
            <a:ext cx="6183205" cy="51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991515" y="1201510"/>
            <a:ext cx="1958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3000 fb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168275" indent="-168275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~700 years at present luminosity</a:t>
            </a:r>
          </a:p>
          <a:p>
            <a:pPr marL="168275" indent="-168275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~50 years at design luminosity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453845" y="1547155"/>
            <a:ext cx="5376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325" y="4081885"/>
            <a:ext cx="157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future begins now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r>
              <a:rPr lang="en-US" dirty="0" smtClean="0"/>
              <a:t>The Case for New </a:t>
            </a:r>
            <a:r>
              <a:rPr lang="en-US" dirty="0" err="1" smtClean="0"/>
              <a:t>Quadupoles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2665" y="625435"/>
            <a:ext cx="8355012" cy="363005"/>
          </a:xfrm>
        </p:spPr>
        <p:txBody>
          <a:bodyPr/>
          <a:lstStyle/>
          <a:p>
            <a:r>
              <a:rPr lang="en-US" dirty="0" smtClean="0"/>
              <a:t>HL-LHC Proposal: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*=55 cm 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*=10 cm</a:t>
            </a:r>
            <a:endParaRPr lang="en-US" dirty="0" smtClean="0"/>
          </a:p>
          <a:p>
            <a:r>
              <a:rPr lang="en-US" dirty="0" smtClean="0"/>
              <a:t>Just like classical optics</a:t>
            </a:r>
          </a:p>
          <a:p>
            <a:pPr lvl="1"/>
            <a:r>
              <a:rPr lang="en-US" dirty="0" smtClean="0"/>
              <a:t>Small, intense focus</a:t>
            </a:r>
            <a:r>
              <a:rPr lang="en-US" dirty="0" smtClean="0">
                <a:sym typeface="Symbol"/>
              </a:rPr>
              <a:t>  big, powerful lens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r>
              <a:rPr lang="en-US" dirty="0" smtClean="0">
                <a:sym typeface="Symbol"/>
              </a:rPr>
              <a:t>huge 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ym typeface="Symbol"/>
              </a:rPr>
              <a:t> at focusing quad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Need bigger quads to go to smaller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2353660"/>
            <a:ext cx="4070930" cy="36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93720" y="2161635"/>
            <a:ext cx="32260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Existing quads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70 mm aperture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Proposed for upgrade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 least 120 mm aperture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Field 70% higher at pole face</a:t>
            </a:r>
          </a:p>
          <a:p>
            <a:pPr marL="228600" indent="-114300" algn="l"/>
            <a:endParaRPr lang="en-US" dirty="0" smtClean="0"/>
          </a:p>
          <a:p>
            <a:pPr marL="228600" indent="-114300" algn="l">
              <a:buFont typeface="Symbol" pitchFamily="18" charset="2"/>
              <a:buChar char="Þ"/>
            </a:pPr>
            <a:r>
              <a:rPr lang="en-US" dirty="0" smtClean="0">
                <a:solidFill>
                  <a:srgbClr val="FF1F1F"/>
                </a:solidFill>
                <a:sym typeface="Symbol"/>
              </a:rPr>
              <a:t>Beyond the limit of </a:t>
            </a:r>
            <a:r>
              <a:rPr lang="en-US" dirty="0" err="1" smtClean="0">
                <a:solidFill>
                  <a:srgbClr val="FF1F1F"/>
                </a:solidFill>
                <a:sym typeface="Symbol"/>
              </a:rPr>
              <a:t>NbTi</a:t>
            </a:r>
            <a:endParaRPr lang="en-US" dirty="0" smtClean="0">
              <a:solidFill>
                <a:srgbClr val="FF1F1F"/>
              </a:solidFill>
              <a:sym typeface="Symbol"/>
            </a:endParaRPr>
          </a:p>
          <a:p>
            <a:pPr marL="228600" indent="-114300" algn="l">
              <a:buFont typeface="Symbol" pitchFamily="18" charset="2"/>
              <a:buChar char="Þ"/>
            </a:pPr>
            <a:r>
              <a:rPr lang="en-US" dirty="0" smtClean="0">
                <a:solidFill>
                  <a:srgbClr val="FF1F1F"/>
                </a:solidFill>
                <a:sym typeface="Symbol"/>
              </a:rPr>
              <a:t>Must go to Nb</a:t>
            </a:r>
            <a:r>
              <a:rPr lang="en-US" baseline="-25000" dirty="0" smtClean="0">
                <a:solidFill>
                  <a:srgbClr val="FF1F1F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FF1F1F"/>
                </a:solidFill>
                <a:sym typeface="Symbol"/>
              </a:rPr>
              <a:t>Sn (LARP)</a:t>
            </a:r>
            <a:endParaRPr lang="en-US" dirty="0" smtClean="0">
              <a:solidFill>
                <a:srgbClr val="FF1F1F"/>
              </a:solidFill>
            </a:endParaRPr>
          </a:p>
          <a:p>
            <a:pPr marL="228600" indent="-114300" algn="l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Increase energy to 7 TeV/beam (or close to it)</a:t>
            </a:r>
          </a:p>
          <a:p>
            <a:r>
              <a:rPr lang="en-US" sz="2000" dirty="0" smtClean="0"/>
              <a:t>Increase luminosity to nominal 1x10</a:t>
            </a:r>
            <a:r>
              <a:rPr lang="en-US" sz="2000" baseline="30000" dirty="0" smtClean="0"/>
              <a:t>34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endParaRPr lang="en-US" sz="1800" baseline="30000" dirty="0" smtClean="0"/>
          </a:p>
          <a:p>
            <a:r>
              <a:rPr lang="en-US" sz="2000" dirty="0" smtClean="0"/>
              <a:t>Run!</a:t>
            </a:r>
          </a:p>
          <a:p>
            <a:r>
              <a:rPr lang="en-US" sz="2000" dirty="0" smtClean="0"/>
              <a:t>Shut down in ~2017</a:t>
            </a:r>
          </a:p>
          <a:p>
            <a:pPr lvl="1"/>
            <a:r>
              <a:rPr lang="en-US" sz="1800" dirty="0" smtClean="0"/>
              <a:t>Tie in new LINAC</a:t>
            </a:r>
          </a:p>
          <a:p>
            <a:pPr lvl="1"/>
            <a:r>
              <a:rPr lang="en-US" sz="1800" dirty="0" smtClean="0"/>
              <a:t>Increase Booster energy 1.4-&gt;2.0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800" dirty="0" smtClean="0"/>
              <a:t>Finalize collimation system (LHC collimation is a talk in itself)</a:t>
            </a:r>
          </a:p>
          <a:p>
            <a:r>
              <a:rPr lang="en-US" sz="2000" dirty="0" smtClean="0"/>
              <a:t>Shut down in ~2021</a:t>
            </a:r>
          </a:p>
          <a:p>
            <a:pPr lvl="1"/>
            <a:r>
              <a:rPr lang="en-US" sz="1800" dirty="0" smtClean="0"/>
              <a:t>Full luminosity: &gt;5x10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leveled</a:t>
            </a:r>
          </a:p>
          <a:p>
            <a:pPr lvl="2"/>
            <a:r>
              <a:rPr lang="en-US" sz="1800" dirty="0" smtClean="0"/>
              <a:t>New inner triplets based on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</a:t>
            </a:r>
          </a:p>
          <a:p>
            <a:pPr lvl="2"/>
            <a:r>
              <a:rPr lang="en-US" sz="1800" dirty="0" smtClean="0"/>
              <a:t>Smaller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 means must compensate for crossing angle</a:t>
            </a:r>
          </a:p>
          <a:p>
            <a:pPr lvl="3"/>
            <a:r>
              <a:rPr lang="en-US" sz="1800" dirty="0" smtClean="0"/>
              <a:t>Crab cavities base line option</a:t>
            </a:r>
          </a:p>
          <a:p>
            <a:pPr lvl="3"/>
            <a:r>
              <a:rPr lang="en-US" sz="1800" dirty="0" smtClean="0"/>
              <a:t>Other solutions considered as backup</a:t>
            </a:r>
          </a:p>
          <a:p>
            <a:r>
              <a:rPr lang="en-US" dirty="0" smtClean="0"/>
              <a:t>If everything goes well, could reach 3000 fb</a:t>
            </a:r>
            <a:r>
              <a:rPr lang="en-US" baseline="30000" dirty="0" smtClean="0"/>
              <a:t>-1</a:t>
            </a:r>
            <a:r>
              <a:rPr lang="en-US" dirty="0" smtClean="0"/>
              <a:t> by 2030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October 2010, a workshop was organized to discuss the potential to build a higher energy synchrotron in the existing LHC tunnel.</a:t>
            </a:r>
          </a:p>
          <a:p>
            <a:r>
              <a:rPr lang="en-US" dirty="0" smtClean="0"/>
              <a:t>Nominal specification</a:t>
            </a:r>
          </a:p>
          <a:p>
            <a:pPr lvl="1"/>
            <a:r>
              <a:rPr lang="en-US" dirty="0" smtClean="0"/>
              <a:t>Energy: 16.5+16.5 TeV</a:t>
            </a:r>
          </a:p>
          <a:p>
            <a:pPr lvl="1"/>
            <a:r>
              <a:rPr lang="en-US" dirty="0" smtClean="0"/>
              <a:t>Luminosity: at least 2x10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Construction to begin: ~2030</a:t>
            </a:r>
            <a:endParaRPr lang="en-US" baseline="30000" dirty="0" smtClean="0"/>
          </a:p>
          <a:p>
            <a:r>
              <a:rPr lang="en-US" dirty="0" smtClean="0"/>
              <a:t>This is beyond the limit of </a:t>
            </a:r>
            <a:br>
              <a:rPr lang="en-US" dirty="0" smtClean="0"/>
            </a:br>
            <a:r>
              <a:rPr lang="en-US" dirty="0" err="1" smtClean="0"/>
              <a:t>NbTi</a:t>
            </a:r>
            <a:r>
              <a:rPr lang="en-US" dirty="0" smtClean="0"/>
              <a:t> magnets</a:t>
            </a:r>
          </a:p>
          <a:p>
            <a:r>
              <a:rPr lang="en-US" dirty="0" smtClean="0"/>
              <a:t>Must utilize alternative</a:t>
            </a:r>
            <a:br>
              <a:rPr lang="en-US" dirty="0" smtClean="0"/>
            </a:br>
            <a:r>
              <a:rPr lang="en-US" dirty="0" smtClean="0"/>
              <a:t>superconductors</a:t>
            </a:r>
          </a:p>
          <a:p>
            <a:pPr lvl="1"/>
            <a:r>
              <a:rPr lang="en-US" dirty="0" smtClean="0"/>
              <a:t>Likely a hybrid design to reduce</a:t>
            </a:r>
            <a:br>
              <a:rPr lang="en-US" dirty="0" smtClean="0"/>
            </a:br>
            <a:r>
              <a:rPr lang="en-US" dirty="0" smtClean="0"/>
              <a:t>cost 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645" y="3275380"/>
            <a:ext cx="3533260" cy="303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46605" y="5272440"/>
            <a:ext cx="691290" cy="3072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agnet.fsu.edu/~lee/plot/JeProg_030510-1415x1030-256c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25" y="625435"/>
            <a:ext cx="7013729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126170"/>
            <a:ext cx="8490857" cy="463731"/>
          </a:xfrm>
        </p:spPr>
        <p:txBody>
          <a:bodyPr/>
          <a:lstStyle/>
          <a:p>
            <a:r>
              <a:rPr lang="en-US" smtClean="0"/>
              <a:t>Alternative </a:t>
            </a:r>
            <a:r>
              <a:rPr lang="en-US" smtClean="0"/>
              <a:t>Superconductors*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665" y="1278320"/>
            <a:ext cx="1728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NbTi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=basis of ALL SC accelerators magnets to date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2190890" y="1647652"/>
            <a:ext cx="691290" cy="5523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95"/>
          <p:cNvSpPr txBox="1">
            <a:spLocks noChangeArrowheads="1"/>
          </p:cNvSpPr>
          <p:nvPr/>
        </p:nvSpPr>
        <p:spPr bwMode="auto">
          <a:xfrm>
            <a:off x="7223750" y="3429000"/>
            <a:ext cx="1920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floor for practicality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91515" y="3774645"/>
            <a:ext cx="38100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475" y="3928265"/>
            <a:ext cx="138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Nb</a:t>
            </a:r>
            <a:r>
              <a:rPr lang="en-US" sz="1400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=next generation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3650" y="2660900"/>
            <a:ext cx="2189085" cy="142098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64025" y="2123230"/>
            <a:ext cx="12673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future?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4648810" y="1931205"/>
            <a:ext cx="230430" cy="15362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687216" y="2660900"/>
            <a:ext cx="422455" cy="3840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8231" y="5579680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*Peter </a:t>
            </a:r>
            <a:r>
              <a:rPr lang="en-US" sz="1400" dirty="0" smtClean="0"/>
              <a:t>Lee (FSU)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Designs</a:t>
            </a:r>
            <a:endParaRPr lang="en-US" dirty="0"/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1" y="813184"/>
            <a:ext cx="3840500" cy="28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New24TPotFull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50" y="395005"/>
            <a:ext cx="2550843" cy="25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5620" y="2891330"/>
            <a:ext cx="4211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dirty="0">
                <a:latin typeface="Calibri" pitchFamily="34" charset="0"/>
              </a:rPr>
              <a:t>P. McIntyre 2005 – 24T </a:t>
            </a:r>
            <a:r>
              <a:rPr lang="fr-CH" dirty="0" err="1">
                <a:latin typeface="Calibri" pitchFamily="34" charset="0"/>
              </a:rPr>
              <a:t>ss</a:t>
            </a:r>
            <a:r>
              <a:rPr lang="fr-CH" dirty="0">
                <a:latin typeface="Calibri" pitchFamily="34" charset="0"/>
              </a:rPr>
              <a:t> Tripler, a lot of Bi-2212 , Je = 800 A/mm2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 descr="20T_iron_v3.JPG"/>
          <p:cNvPicPr>
            <a:picLocks noChangeAspect="1"/>
          </p:cNvPicPr>
          <p:nvPr/>
        </p:nvPicPr>
        <p:blipFill>
          <a:blip r:embed="rId4" cstate="print"/>
          <a:srcRect r="22323"/>
          <a:stretch>
            <a:fillRect/>
          </a:stretch>
        </p:blipFill>
        <p:spPr bwMode="auto">
          <a:xfrm>
            <a:off x="693095" y="3774645"/>
            <a:ext cx="2726755" cy="261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r="3546"/>
          <a:stretch>
            <a:fillRect/>
          </a:stretch>
        </p:blipFill>
        <p:spPr bwMode="auto">
          <a:xfrm>
            <a:off x="3573470" y="3813050"/>
            <a:ext cx="330283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56438" y="4005075"/>
            <a:ext cx="2087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CH" dirty="0">
                <a:latin typeface="Calibri" pitchFamily="34" charset="0"/>
              </a:rPr>
              <a:t>E. </a:t>
            </a:r>
            <a:r>
              <a:rPr lang="fr-CH" dirty="0" err="1">
                <a:latin typeface="Calibri" pitchFamily="34" charset="0"/>
              </a:rPr>
              <a:t>Todesco</a:t>
            </a:r>
            <a:r>
              <a:rPr lang="fr-CH" dirty="0">
                <a:latin typeface="Calibri" pitchFamily="34" charset="0"/>
              </a:rPr>
              <a:t> 2010</a:t>
            </a:r>
          </a:p>
          <a:p>
            <a:pPr algn="l"/>
            <a:r>
              <a:rPr lang="fr-CH" dirty="0">
                <a:latin typeface="Calibri" pitchFamily="34" charset="0"/>
              </a:rPr>
              <a:t>20 T, 80% </a:t>
            </a:r>
            <a:r>
              <a:rPr lang="fr-CH" dirty="0" err="1">
                <a:latin typeface="Calibri" pitchFamily="34" charset="0"/>
              </a:rPr>
              <a:t>ss</a:t>
            </a:r>
            <a:endParaRPr lang="fr-CH" dirty="0">
              <a:latin typeface="Calibri" pitchFamily="34" charset="0"/>
            </a:endParaRPr>
          </a:p>
          <a:p>
            <a:pPr algn="l"/>
            <a:r>
              <a:rPr lang="fr-CH" dirty="0">
                <a:latin typeface="Calibri" pitchFamily="34" charset="0"/>
              </a:rPr>
              <a:t>30% </a:t>
            </a:r>
            <a:r>
              <a:rPr lang="fr-CH" dirty="0" err="1">
                <a:latin typeface="Calibri" pitchFamily="34" charset="0"/>
              </a:rPr>
              <a:t>NbTi</a:t>
            </a:r>
            <a:endParaRPr lang="fr-CH" dirty="0">
              <a:latin typeface="Calibri" pitchFamily="34" charset="0"/>
            </a:endParaRPr>
          </a:p>
          <a:p>
            <a:pPr algn="l"/>
            <a:r>
              <a:rPr lang="fr-CH" dirty="0">
                <a:latin typeface="Calibri" pitchFamily="34" charset="0"/>
              </a:rPr>
              <a:t>55 %</a:t>
            </a:r>
            <a:r>
              <a:rPr lang="fr-CH" dirty="0" err="1">
                <a:latin typeface="Calibri" pitchFamily="34" charset="0"/>
              </a:rPr>
              <a:t>NbSn</a:t>
            </a:r>
            <a:endParaRPr lang="fr-CH" dirty="0">
              <a:latin typeface="Calibri" pitchFamily="34" charset="0"/>
            </a:endParaRPr>
          </a:p>
          <a:p>
            <a:pPr algn="l"/>
            <a:r>
              <a:rPr lang="fr-CH" dirty="0">
                <a:latin typeface="Calibri" pitchFamily="34" charset="0"/>
              </a:rPr>
              <a:t>15 %HTS </a:t>
            </a:r>
          </a:p>
          <a:p>
            <a:pPr algn="l"/>
            <a:r>
              <a:rPr lang="fr-CH" dirty="0">
                <a:latin typeface="Calibri" pitchFamily="34" charset="0"/>
              </a:rPr>
              <a:t>All Je &lt; 400 A/mm2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FF18-A22C-40F5-A9EF-DA8A389C13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 for the highest energy has driven accelerator science since the very beginning.</a:t>
            </a:r>
          </a:p>
          <a:p>
            <a:r>
              <a:rPr lang="en-US" dirty="0" smtClean="0"/>
              <a:t>After an unprecedented quarter century reign, the Tevatron has been </a:t>
            </a:r>
            <a:r>
              <a:rPr lang="en-US" dirty="0" err="1" smtClean="0"/>
              <a:t>superceded</a:t>
            </a:r>
            <a:r>
              <a:rPr lang="en-US" dirty="0" smtClean="0"/>
              <a:t> by LHC as the world’s energy frontier machine.</a:t>
            </a:r>
          </a:p>
          <a:p>
            <a:r>
              <a:rPr lang="en-US" dirty="0" smtClean="0"/>
              <a:t>The startup of the LHC has been remarkably smooth </a:t>
            </a:r>
          </a:p>
          <a:p>
            <a:pPr lvl="1"/>
            <a:r>
              <a:rPr lang="en-US" dirty="0" smtClean="0"/>
              <a:t>for the most part!</a:t>
            </a:r>
          </a:p>
          <a:p>
            <a:r>
              <a:rPr lang="en-US" dirty="0" smtClean="0"/>
              <a:t>It will likely be the worlds premiere discovery machine for some time to come.</a:t>
            </a:r>
          </a:p>
          <a:p>
            <a:r>
              <a:rPr lang="en-US" dirty="0" smtClean="0"/>
              <a:t>Nevertheless, given the complexity of the next steps</a:t>
            </a:r>
          </a:p>
          <a:p>
            <a:pPr lvl="1"/>
            <a:r>
              <a:rPr lang="en-US" dirty="0" smtClean="0"/>
              <a:t>Luminosity</a:t>
            </a:r>
          </a:p>
          <a:p>
            <a:pPr lvl="1"/>
            <a:r>
              <a:rPr lang="en-US" dirty="0" smtClean="0"/>
              <a:t>Energy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there’s no time to rest</a:t>
            </a:r>
          </a:p>
          <a:p>
            <a:r>
              <a:rPr lang="en-US" dirty="0" smtClean="0"/>
              <a:t>The future starts now!!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Acknowlegments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this is a summary talk, it would be impossible to list all of the people who have contributed to it.</a:t>
            </a:r>
          </a:p>
          <a:p>
            <a:pPr lvl="1"/>
            <a:r>
              <a:rPr lang="en-US" dirty="0" smtClean="0"/>
              <a:t>Let’s just say at least everyone at CERN and Fermilab, past and present…</a:t>
            </a:r>
          </a:p>
          <a:p>
            <a:pPr lvl="1"/>
            <a:r>
              <a:rPr lang="en-US" dirty="0" smtClean="0"/>
              <a:t>…and some other people, too.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131105"/>
          </a:xfrm>
        </p:spPr>
        <p:txBody>
          <a:bodyPr/>
          <a:lstStyle/>
          <a:p>
            <a:r>
              <a:rPr lang="en-US" sz="2000" dirty="0" err="1" smtClean="0"/>
              <a:t>e+e</a:t>
            </a:r>
            <a:r>
              <a:rPr lang="en-US" sz="2000" dirty="0" smtClean="0"/>
              <a:t>- vs. pp (or p-</a:t>
            </a:r>
            <a:r>
              <a:rPr lang="en-US" sz="2000" dirty="0" err="1" smtClean="0"/>
              <a:t>pBar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b="1" dirty="0" smtClean="0"/>
              <a:t>Electrons </a:t>
            </a:r>
            <a:r>
              <a:rPr lang="en-US" sz="1800" dirty="0" smtClean="0"/>
              <a:t>are simple and point like,</a:t>
            </a:r>
            <a:br>
              <a:rPr lang="en-US" sz="1800" dirty="0" smtClean="0"/>
            </a:br>
            <a:r>
              <a:rPr lang="en-US" sz="1800" dirty="0" smtClean="0"/>
              <a:t>but synchrotron radiation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limits the energy of circular accelerators to ~100 </a:t>
            </a:r>
            <a:r>
              <a:rPr lang="en-US" sz="1800" dirty="0" err="1" smtClean="0"/>
              <a:t>GeV</a:t>
            </a:r>
            <a:r>
              <a:rPr lang="en-US" sz="1800" dirty="0" smtClean="0"/>
              <a:t> (LEP II)</a:t>
            </a:r>
          </a:p>
          <a:p>
            <a:pPr lvl="1"/>
            <a:r>
              <a:rPr lang="en-US" sz="1800" b="1" dirty="0" smtClean="0"/>
              <a:t>Protons (and antiprotons) </a:t>
            </a:r>
            <a:r>
              <a:rPr lang="en-US" sz="1800" dirty="0" smtClean="0"/>
              <a:t>do not suffer this</a:t>
            </a:r>
            <a:br>
              <a:rPr lang="en-US" sz="1800" dirty="0" smtClean="0"/>
            </a:br>
            <a:r>
              <a:rPr lang="en-US" sz="1800" dirty="0" smtClean="0"/>
              <a:t>limitation, so they allow us to probe higher</a:t>
            </a:r>
            <a:br>
              <a:rPr lang="en-US" sz="1800" dirty="0" smtClean="0"/>
            </a:br>
            <a:r>
              <a:rPr lang="en-US" sz="1800" dirty="0" smtClean="0"/>
              <a:t>energy scales, in spite of the fact that only</a:t>
            </a:r>
            <a:br>
              <a:rPr lang="en-US" sz="1800" dirty="0" smtClean="0"/>
            </a:br>
            <a:r>
              <a:rPr lang="en-US" sz="1800" dirty="0" smtClean="0"/>
              <a:t>a fraction of the beam energy is available to</a:t>
            </a:r>
            <a:br>
              <a:rPr lang="en-US" sz="1800" dirty="0" smtClean="0"/>
            </a:br>
            <a:r>
              <a:rPr lang="en-US" sz="1800" dirty="0" smtClean="0"/>
              <a:t>the reaction</a:t>
            </a:r>
          </a:p>
          <a:p>
            <a:r>
              <a:rPr lang="en-US" sz="2000" dirty="0" smtClean="0"/>
              <a:t>Fixed Target vs. Collider</a:t>
            </a:r>
          </a:p>
          <a:p>
            <a:pPr lvl="1"/>
            <a:r>
              <a:rPr lang="en-US" sz="1600" dirty="0" smtClean="0"/>
              <a:t>Fixed target provides higher collision rate, BUT</a:t>
            </a:r>
          </a:p>
          <a:p>
            <a:pPr lvl="1"/>
            <a:r>
              <a:rPr lang="en-US" sz="1600" dirty="0" smtClean="0"/>
              <a:t>Energy available in the CM grows very slowly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i="1" dirty="0" smtClean="0">
                <a:solidFill>
                  <a:srgbClr val="FF0000"/>
                </a:solidFill>
              </a:rPr>
              <a:t>A fixed target machine with the CM energy of the LHC would be 10 times the diameter of the earth!!!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01695" y="318195"/>
            <a:ext cx="3200400" cy="1676400"/>
            <a:chOff x="1143000" y="800100"/>
            <a:chExt cx="3200400" cy="1676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143000" y="17145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 flipV="1">
              <a:off x="2743200" y="1714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609850" y="1047750"/>
              <a:ext cx="8001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724150" y="1047750"/>
              <a:ext cx="723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533650" y="1085850"/>
              <a:ext cx="8001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2305050" y="1771650"/>
              <a:ext cx="571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2305050" y="1962150"/>
              <a:ext cx="6477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400300" y="1981200"/>
              <a:ext cx="7239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1981200" y="1676400"/>
              <a:ext cx="8382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8177" name="Object 2"/>
          <p:cNvGraphicFramePr>
            <a:graphicFrameLocks noChangeAspect="1"/>
          </p:cNvGraphicFramePr>
          <p:nvPr/>
        </p:nvGraphicFramePr>
        <p:xfrm>
          <a:off x="3803900" y="1585560"/>
          <a:ext cx="1360408" cy="858338"/>
        </p:xfrm>
        <a:graphic>
          <a:graphicData uri="http://schemas.openxmlformats.org/presentationml/2006/ole">
            <p:oleObj spid="_x0000_s178177" name="Equation" r:id="rId3" imgW="863280" imgH="469800" progId="Equation.3">
              <p:embed/>
            </p:oleObj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820" y="3083355"/>
            <a:ext cx="1998786" cy="18101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883650" y="5349250"/>
          <a:ext cx="5491915" cy="604602"/>
        </p:xfrm>
        <a:graphic>
          <a:graphicData uri="http://schemas.openxmlformats.org/presentationml/2006/ole">
            <p:oleObj spid="_x0000_s178178" name="Equation" r:id="rId5" imgW="2768400" imgH="304560" progId="Equation.3">
              <p:embed/>
            </p:oleObj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1625" y="855865"/>
            <a:ext cx="1766630" cy="3456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13345" y="4350720"/>
            <a:ext cx="998530" cy="3456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7C5ED-258C-47A8-A226-2F0A9FBD12D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 for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871537"/>
          </a:xfrm>
        </p:spPr>
        <p:txBody>
          <a:bodyPr/>
          <a:lstStyle/>
          <a:p>
            <a:r>
              <a:rPr lang="en-US" sz="2000" dirty="0" smtClean="0"/>
              <a:t>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can be used to increase aperture/gradient and/or increase heat load margin, relative to </a:t>
            </a:r>
            <a:r>
              <a:rPr lang="en-US" sz="2000" dirty="0" err="1" smtClean="0"/>
              <a:t>NbTi</a:t>
            </a:r>
            <a:endParaRPr lang="en-US" sz="2000" dirty="0" smtClean="0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2057400"/>
            <a:ext cx="4955620" cy="339237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90900" y="2286000"/>
            <a:ext cx="11811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Arial" charset="0"/>
              </a:rPr>
              <a:t>120 mm aperture</a:t>
            </a:r>
          </a:p>
        </p:txBody>
      </p:sp>
      <p:sp>
        <p:nvSpPr>
          <p:cNvPr id="28679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5/1/2011</a:t>
            </a:r>
          </a:p>
        </p:txBody>
      </p:sp>
      <p:sp>
        <p:nvSpPr>
          <p:cNvPr id="2868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835DE-B6DE-49E5-84E8-CCD3F7BE9631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8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Energy Frontier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335" y="1508750"/>
            <a:ext cx="1592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Limit of </a:t>
            </a:r>
            <a:r>
              <a:rPr lang="en-US" dirty="0" err="1" smtClean="0">
                <a:solidFill>
                  <a:schemeClr val="accent3"/>
                </a:solidFill>
              </a:rPr>
              <a:t>NbTi</a:t>
            </a:r>
            <a:r>
              <a:rPr lang="en-US" dirty="0" smtClean="0">
                <a:solidFill>
                  <a:schemeClr val="accent3"/>
                </a:solidFill>
              </a:rPr>
              <a:t> magnets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1943100"/>
            <a:ext cx="1181100" cy="457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61950" y="2800350"/>
            <a:ext cx="1676400" cy="4191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57855" y="1777585"/>
            <a:ext cx="418614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attractive, but no one has ever built accelerator quality magnets out of Nb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</a:t>
            </a:r>
            <a:endParaRPr lang="en-US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NbTi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remains pliable in its superconducting state, Nb3Sn must be reacted at high temperature, causing it to become brittle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Must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wind coil on a mandrel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Courier New" pitchFamily="49" charset="0"/>
              <a:buChar char="o"/>
            </a:pPr>
            <a:r>
              <a:rPr lang="en-US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Carefully transfer to magnet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31" y="1905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(side) Road to Higher Energy</a:t>
            </a:r>
            <a:endParaRPr lang="en-US" dirty="0"/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647700" y="800101"/>
            <a:ext cx="8251825" cy="4933200"/>
          </a:xfrm>
        </p:spPr>
        <p:txBody>
          <a:bodyPr/>
          <a:lstStyle/>
          <a:p>
            <a:r>
              <a:rPr lang="en-US" sz="2000" dirty="0" smtClean="0"/>
              <a:t>1980’s  - US begins planning in earnest for a 20 TeV+20 TeV “Superconducting Super Collider” or (SSC).</a:t>
            </a:r>
          </a:p>
          <a:p>
            <a:pPr lvl="1"/>
            <a:r>
              <a:rPr lang="en-US" sz="1800" dirty="0" smtClean="0"/>
              <a:t>87 km in circumference!</a:t>
            </a:r>
          </a:p>
          <a:p>
            <a:pPr lvl="1"/>
            <a:r>
              <a:rPr lang="en-US" sz="1800" dirty="0" smtClean="0"/>
              <a:t>Considered superior to the </a:t>
            </a:r>
            <a:br>
              <a:rPr lang="en-US" sz="1800" dirty="0" smtClean="0"/>
            </a:br>
            <a:r>
              <a:rPr lang="en-US" sz="1800" dirty="0" smtClean="0"/>
              <a:t>“Large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Collider” (LHC) </a:t>
            </a:r>
            <a:br>
              <a:rPr lang="en-US" sz="1800" dirty="0" smtClean="0"/>
            </a:br>
            <a:r>
              <a:rPr lang="en-US" sz="1800" dirty="0" smtClean="0"/>
              <a:t>then being proposed by CERN.</a:t>
            </a:r>
          </a:p>
          <a:p>
            <a:r>
              <a:rPr lang="en-US" sz="2000" dirty="0" smtClean="0"/>
              <a:t>1987 – site chosen near </a:t>
            </a:r>
            <a:br>
              <a:rPr lang="en-US" sz="2000" dirty="0" smtClean="0"/>
            </a:br>
            <a:r>
              <a:rPr lang="en-US" sz="2000" dirty="0" smtClean="0"/>
              <a:t>Dallas, TX</a:t>
            </a:r>
          </a:p>
          <a:p>
            <a:r>
              <a:rPr lang="en-US" sz="2000" dirty="0" smtClean="0"/>
              <a:t>1989 – construction begins</a:t>
            </a:r>
          </a:p>
          <a:p>
            <a:r>
              <a:rPr lang="en-US" sz="2000" dirty="0" smtClean="0"/>
              <a:t>1993 – amidst cost overruns </a:t>
            </a:r>
            <a:br>
              <a:rPr lang="en-US" sz="2000" dirty="0" smtClean="0"/>
            </a:br>
            <a:r>
              <a:rPr lang="en-US" sz="2000" dirty="0" smtClean="0"/>
              <a:t>and the end of the Cold War, </a:t>
            </a:r>
            <a:br>
              <a:rPr lang="en-US" sz="2000" dirty="0" smtClean="0"/>
            </a:br>
            <a:r>
              <a:rPr lang="en-US" sz="2000" dirty="0" smtClean="0"/>
              <a:t>the SSC is canceled after </a:t>
            </a:r>
            <a:br>
              <a:rPr lang="en-US" sz="2000" dirty="0" smtClean="0"/>
            </a:br>
            <a:r>
              <a:rPr lang="en-US" sz="2000" dirty="0" smtClean="0"/>
              <a:t>17 shafts and 22.5 km of </a:t>
            </a:r>
            <a:br>
              <a:rPr lang="en-US" sz="2000" dirty="0" smtClean="0"/>
            </a:br>
            <a:r>
              <a:rPr lang="en-US" sz="2000" dirty="0" smtClean="0"/>
              <a:t>tunnel had been dug.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1690688"/>
            <a:ext cx="3543300" cy="35433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4690" y="3774645"/>
            <a:ext cx="3725285" cy="157460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279790"/>
            <a:ext cx="7563601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 of Debuncher/Accumulator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42975"/>
            <a:ext cx="3652838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Protons are accelerated to 120 </a:t>
            </a:r>
            <a:r>
              <a:rPr lang="en-US" dirty="0" err="1" smtClean="0"/>
              <a:t>GeV</a:t>
            </a:r>
            <a:r>
              <a:rPr lang="en-US" dirty="0" smtClean="0"/>
              <a:t> in Main Injector and extracted to </a:t>
            </a:r>
            <a:r>
              <a:rPr lang="en-US" dirty="0" err="1" smtClean="0"/>
              <a:t>pBar</a:t>
            </a:r>
            <a:r>
              <a:rPr lang="en-US" dirty="0" smtClean="0"/>
              <a:t> target</a:t>
            </a:r>
          </a:p>
          <a:p>
            <a:pPr eaLnBrk="1" hangingPunct="1"/>
            <a:r>
              <a:rPr lang="en-US" dirty="0" err="1" smtClean="0"/>
              <a:t>pBars</a:t>
            </a:r>
            <a:r>
              <a:rPr lang="en-US" dirty="0" smtClean="0"/>
              <a:t> are collected and phase rotated in the “Debuncher”</a:t>
            </a:r>
          </a:p>
          <a:p>
            <a:pPr eaLnBrk="1" hangingPunct="1"/>
            <a:r>
              <a:rPr lang="en-US" dirty="0" smtClean="0"/>
              <a:t>Transferred to the “Accumulator”, where they are cooled and stacked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5" y="942975"/>
            <a:ext cx="3810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Pbar Tu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4067175"/>
            <a:ext cx="28194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Freeform 6"/>
          <p:cNvSpPr>
            <a:spLocks/>
          </p:cNvSpPr>
          <p:nvPr/>
        </p:nvSpPr>
        <p:spPr bwMode="auto">
          <a:xfrm>
            <a:off x="3465513" y="2314575"/>
            <a:ext cx="1725612" cy="1525588"/>
          </a:xfrm>
          <a:custGeom>
            <a:avLst/>
            <a:gdLst>
              <a:gd name="T0" fmla="*/ 0 w 934"/>
              <a:gd name="T1" fmla="*/ 2147483647 h 961"/>
              <a:gd name="T2" fmla="*/ 2147483647 w 934"/>
              <a:gd name="T3" fmla="*/ 2147483647 h 961"/>
              <a:gd name="T4" fmla="*/ 2147483647 w 934"/>
              <a:gd name="T5" fmla="*/ 2147483647 h 961"/>
              <a:gd name="T6" fmla="*/ 2147483647 w 934"/>
              <a:gd name="T7" fmla="*/ 0 h 961"/>
              <a:gd name="T8" fmla="*/ 0 60000 65536"/>
              <a:gd name="T9" fmla="*/ 0 60000 65536"/>
              <a:gd name="T10" fmla="*/ 0 60000 65536"/>
              <a:gd name="T11" fmla="*/ 0 60000 65536"/>
              <a:gd name="T12" fmla="*/ 0 w 934"/>
              <a:gd name="T13" fmla="*/ 0 h 961"/>
              <a:gd name="T14" fmla="*/ 934 w 934"/>
              <a:gd name="T15" fmla="*/ 961 h 9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4" h="961">
                <a:moveTo>
                  <a:pt x="0" y="935"/>
                </a:moveTo>
                <a:cubicBezTo>
                  <a:pt x="48" y="921"/>
                  <a:pt x="216" y="961"/>
                  <a:pt x="299" y="848"/>
                </a:cubicBezTo>
                <a:cubicBezTo>
                  <a:pt x="382" y="735"/>
                  <a:pt x="391" y="397"/>
                  <a:pt x="497" y="256"/>
                </a:cubicBezTo>
                <a:cubicBezTo>
                  <a:pt x="603" y="115"/>
                  <a:pt x="843" y="53"/>
                  <a:pt x="934" y="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3946525" y="3786188"/>
            <a:ext cx="1901825" cy="1060450"/>
          </a:xfrm>
          <a:custGeom>
            <a:avLst/>
            <a:gdLst>
              <a:gd name="T0" fmla="*/ 0 w 1198"/>
              <a:gd name="T1" fmla="*/ 0 h 668"/>
              <a:gd name="T2" fmla="*/ 2147483647 w 1198"/>
              <a:gd name="T3" fmla="*/ 2147483647 h 668"/>
              <a:gd name="T4" fmla="*/ 2147483647 w 1198"/>
              <a:gd name="T5" fmla="*/ 2147483647 h 668"/>
              <a:gd name="T6" fmla="*/ 0 60000 65536"/>
              <a:gd name="T7" fmla="*/ 0 60000 65536"/>
              <a:gd name="T8" fmla="*/ 0 60000 65536"/>
              <a:gd name="T9" fmla="*/ 0 w 1198"/>
              <a:gd name="T10" fmla="*/ 0 h 668"/>
              <a:gd name="T11" fmla="*/ 1198 w 1198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8" h="668">
                <a:moveTo>
                  <a:pt x="0" y="0"/>
                </a:moveTo>
                <a:cubicBezTo>
                  <a:pt x="95" y="24"/>
                  <a:pt x="368" y="31"/>
                  <a:pt x="568" y="142"/>
                </a:cubicBezTo>
                <a:cubicBezTo>
                  <a:pt x="768" y="253"/>
                  <a:pt x="1067" y="559"/>
                  <a:pt x="1198" y="668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1354138" y="3495675"/>
            <a:ext cx="2073275" cy="5381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739775" y="4302125"/>
            <a:ext cx="2243138" cy="533400"/>
          </a:xfrm>
          <a:prstGeom prst="ellipse">
            <a:avLst/>
          </a:prstGeom>
          <a:noFill/>
          <a:ln w="254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3106738" y="2751138"/>
            <a:ext cx="3844925" cy="3148012"/>
          </a:xfrm>
          <a:custGeom>
            <a:avLst/>
            <a:gdLst>
              <a:gd name="T0" fmla="*/ 0 w 2422"/>
              <a:gd name="T1" fmla="*/ 2147483647 h 1951"/>
              <a:gd name="T2" fmla="*/ 2147483647 w 2422"/>
              <a:gd name="T3" fmla="*/ 2147483647 h 1951"/>
              <a:gd name="T4" fmla="*/ 2147483647 w 2422"/>
              <a:gd name="T5" fmla="*/ 2147483647 h 1951"/>
              <a:gd name="T6" fmla="*/ 2147483647 w 2422"/>
              <a:gd name="T7" fmla="*/ 2147483647 h 1951"/>
              <a:gd name="T8" fmla="*/ 2147483647 w 2422"/>
              <a:gd name="T9" fmla="*/ 0 h 19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2"/>
              <a:gd name="T16" fmla="*/ 0 h 1951"/>
              <a:gd name="T17" fmla="*/ 2422 w 2422"/>
              <a:gd name="T18" fmla="*/ 1951 h 19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2" h="1951">
                <a:moveTo>
                  <a:pt x="0" y="1101"/>
                </a:moveTo>
                <a:cubicBezTo>
                  <a:pt x="108" y="1126"/>
                  <a:pt x="422" y="1116"/>
                  <a:pt x="655" y="1251"/>
                </a:cubicBezTo>
                <a:cubicBezTo>
                  <a:pt x="888" y="1386"/>
                  <a:pt x="1116" y="1869"/>
                  <a:pt x="1398" y="1910"/>
                </a:cubicBezTo>
                <a:cubicBezTo>
                  <a:pt x="1680" y="1951"/>
                  <a:pt x="2273" y="1813"/>
                  <a:pt x="2347" y="1495"/>
                </a:cubicBezTo>
                <a:cubicBezTo>
                  <a:pt x="2422" y="1177"/>
                  <a:pt x="1949" y="312"/>
                  <a:pt x="1845" y="0"/>
                </a:cubicBezTo>
              </a:path>
            </a:pathLst>
          </a:custGeom>
          <a:noFill/>
          <a:ln w="25400">
            <a:solidFill>
              <a:srgbClr val="66CC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6486525" y="5210175"/>
            <a:ext cx="762000" cy="304800"/>
          </a:xfrm>
          <a:custGeom>
            <a:avLst/>
            <a:gdLst>
              <a:gd name="T0" fmla="*/ 0 w 480"/>
              <a:gd name="T1" fmla="*/ 2147483647 h 192"/>
              <a:gd name="T2" fmla="*/ 2147483647 w 480"/>
              <a:gd name="T3" fmla="*/ 0 h 192"/>
              <a:gd name="T4" fmla="*/ 0 60000 65536"/>
              <a:gd name="T5" fmla="*/ 0 60000 65536"/>
              <a:gd name="T6" fmla="*/ 0 w 480"/>
              <a:gd name="T7" fmla="*/ 0 h 192"/>
              <a:gd name="T8" fmla="*/ 480 w 480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92">
                <a:moveTo>
                  <a:pt x="0" y="192"/>
                </a:moveTo>
                <a:cubicBezTo>
                  <a:pt x="0" y="192"/>
                  <a:pt x="240" y="96"/>
                  <a:pt x="480" y="0"/>
                </a:cubicBezTo>
              </a:path>
            </a:pathLst>
          </a:custGeom>
          <a:noFill/>
          <a:ln w="25400">
            <a:solidFill>
              <a:srgbClr val="66CC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out of the Gate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5980" y="5426060"/>
            <a:ext cx="6515100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For these reasons, the initial energy target was reduced to 5+5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TeV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well before the start of the 2008 run.</a:t>
            </a: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190" y="800100"/>
            <a:ext cx="4648810" cy="286069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385855" y="855865"/>
            <a:ext cx="8353425" cy="4229100"/>
          </a:xfrm>
        </p:spPr>
        <p:txBody>
          <a:bodyPr/>
          <a:lstStyle/>
          <a:p>
            <a:r>
              <a:rPr lang="en-US" sz="2000" dirty="0" smtClean="0"/>
              <a:t>Magnet de-training</a:t>
            </a:r>
          </a:p>
          <a:p>
            <a:pPr lvl="1"/>
            <a:r>
              <a:rPr lang="en-US" sz="1800" dirty="0" smtClean="0"/>
              <a:t>ALL magnets were “trained” to </a:t>
            </a:r>
            <a:br>
              <a:rPr lang="en-US" sz="1800" dirty="0" smtClean="0"/>
            </a:br>
            <a:r>
              <a:rPr lang="en-US" sz="1800" dirty="0" smtClean="0"/>
              <a:t>achieve 7+ </a:t>
            </a:r>
            <a:r>
              <a:rPr lang="en-US" sz="1800" dirty="0" err="1" smtClean="0"/>
              <a:t>TeV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After being installed in the </a:t>
            </a:r>
            <a:br>
              <a:rPr lang="en-US" sz="1800" dirty="0" smtClean="0"/>
            </a:br>
            <a:r>
              <a:rPr lang="en-US" sz="1800" dirty="0" smtClean="0"/>
              <a:t>tunnel, it was discovered that </a:t>
            </a:r>
            <a:br>
              <a:rPr lang="en-US" sz="1800" dirty="0" smtClean="0"/>
            </a:br>
            <a:r>
              <a:rPr lang="en-US" sz="1800" dirty="0" smtClean="0"/>
              <a:t>the magnets supplied by one of </a:t>
            </a:r>
            <a:br>
              <a:rPr lang="en-US" sz="1800" dirty="0" smtClean="0"/>
            </a:br>
            <a:r>
              <a:rPr lang="en-US" sz="1800" dirty="0" smtClean="0"/>
              <a:t>the three vendors  “forgot” their </a:t>
            </a:r>
            <a:br>
              <a:rPr lang="en-US" sz="1800" dirty="0" smtClean="0"/>
            </a:br>
            <a:r>
              <a:rPr lang="en-US" sz="1800" dirty="0" smtClean="0"/>
              <a:t>training.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Symmetric Quenches</a:t>
            </a:r>
          </a:p>
          <a:p>
            <a:pPr lvl="1"/>
            <a:r>
              <a:rPr lang="en-US" sz="1800" dirty="0" smtClean="0"/>
              <a:t>The original LHC quench protection system was insensitive to quenches</a:t>
            </a:r>
            <a:br>
              <a:rPr lang="en-US" sz="1800" dirty="0" smtClean="0"/>
            </a:br>
            <a:r>
              <a:rPr lang="en-US" sz="1800" dirty="0" smtClean="0"/>
              <a:t>that affected both apertures simultaneously.</a:t>
            </a:r>
          </a:p>
          <a:p>
            <a:pPr lvl="1"/>
            <a:r>
              <a:rPr lang="en-US" sz="1800" dirty="0" smtClean="0"/>
              <a:t>While this seldom happens in a primary quench, it turns out to be common when a quench propagates from one magnet to the next.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5486400" y="2362200"/>
            <a:ext cx="156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FF0000"/>
                </a:solidFill>
              </a:rPr>
              <a:t>1</a:t>
            </a:r>
            <a:r>
              <a:rPr lang="en-US" sz="1600" baseline="30000">
                <a:solidFill>
                  <a:srgbClr val="FF0000"/>
                </a:solidFill>
              </a:rPr>
              <a:t>st</a:t>
            </a:r>
            <a:r>
              <a:rPr lang="en-US" sz="1600">
                <a:solidFill>
                  <a:srgbClr val="FF0000"/>
                </a:solidFill>
              </a:rPr>
              <a:t> quench 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>
                <a:solidFill>
                  <a:srgbClr val="FF0000"/>
                </a:solidFill>
              </a:rPr>
              <a:t>in tunnel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4724400" y="9144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863D"/>
                </a:solidFill>
              </a:rPr>
              <a:t>1</a:t>
            </a:r>
            <a:r>
              <a:rPr lang="en-US" sz="1600" baseline="30000">
                <a:solidFill>
                  <a:srgbClr val="00863D"/>
                </a:solidFill>
              </a:rPr>
              <a:t>st</a:t>
            </a:r>
            <a:r>
              <a:rPr lang="en-US" sz="1600">
                <a:solidFill>
                  <a:srgbClr val="00863D"/>
                </a:solidFill>
              </a:rPr>
              <a:t> Training quench above ground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72300" y="1866900"/>
            <a:ext cx="762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191250" y="1276350"/>
            <a:ext cx="304800" cy="190500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5/1/2011</a:t>
            </a:r>
          </a:p>
        </p:txBody>
      </p:sp>
      <p:sp>
        <p:nvSpPr>
          <p:cNvPr id="19467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50EEB-70B3-4D28-9571-510B977B8561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8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Energy Frontier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All the Beam Physics U Need 2 Know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439815"/>
          </a:xfrm>
        </p:spPr>
        <p:txBody>
          <a:bodyPr/>
          <a:lstStyle/>
          <a:p>
            <a:r>
              <a:rPr lang="en-US" dirty="0" smtClean="0"/>
              <a:t>Transverse beam size </a:t>
            </a:r>
            <a:br>
              <a:rPr lang="en-US" dirty="0" smtClean="0"/>
            </a:br>
            <a:r>
              <a:rPr lang="en-US" dirty="0" smtClean="0"/>
              <a:t>is given by</a:t>
            </a:r>
            <a:endParaRPr lang="en-US" sz="2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9475" y="1700775"/>
          <a:ext cx="3149210" cy="807707"/>
        </p:xfrm>
        <a:graphic>
          <a:graphicData uri="http://schemas.openxmlformats.org/presentationml/2006/ole">
            <p:oleObj spid="_x0000_s307202" name="Equation" r:id="rId3" imgW="990360" imgH="253800" progId="Equation.3">
              <p:embed/>
            </p:oleObj>
          </a:graphicData>
        </a:graphic>
      </p:graphicFrame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7818" y="779055"/>
            <a:ext cx="3138060" cy="19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64360" y="2545685"/>
            <a:ext cx="337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Trajectories over multiple turns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7395" y="2545685"/>
            <a:ext cx="238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70C0"/>
                </a:solidFill>
              </a:rPr>
              <a:t>Betatron</a:t>
            </a:r>
            <a:r>
              <a:rPr lang="en-US" dirty="0" smtClean="0">
                <a:solidFill>
                  <a:srgbClr val="0070C0"/>
                </a:solidFill>
              </a:rPr>
              <a:t> function: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envelope determined by optics of machine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112613" y="2468878"/>
            <a:ext cx="345643" cy="19202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052063" y="2065622"/>
            <a:ext cx="537669" cy="4224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8"/>
          <p:cNvGrpSpPr/>
          <p:nvPr/>
        </p:nvGrpSpPr>
        <p:grpSpPr>
          <a:xfrm>
            <a:off x="2762111" y="3870975"/>
            <a:ext cx="2514600" cy="2328863"/>
            <a:chOff x="2762111" y="3870975"/>
            <a:chExt cx="2514600" cy="2328863"/>
          </a:xfrm>
        </p:grpSpPr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3600311" y="4371038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2762111" y="5285438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 rot="2700000">
              <a:off x="3382030" y="4481369"/>
              <a:ext cx="457200" cy="1601788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6511" y="3870975"/>
              <a:ext cx="481013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Object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4711" y="4709175"/>
              <a:ext cx="401638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Object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0599" y="5331475"/>
              <a:ext cx="2825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Object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5024" y="4220225"/>
              <a:ext cx="338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Line 19"/>
            <p:cNvSpPr>
              <a:spLocks noChangeShapeType="1"/>
            </p:cNvSpPr>
            <p:nvPr/>
          </p:nvSpPr>
          <p:spPr bwMode="auto">
            <a:xfrm>
              <a:off x="4221024" y="47091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4373424" y="4709175"/>
              <a:ext cx="0" cy="5334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4192449" y="4377388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3611424" y="4556775"/>
              <a:ext cx="5334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4057511" y="577597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Area = </a:t>
              </a:r>
              <a:r>
                <a:rPr lang="en-US" i="1" dirty="0">
                  <a:latin typeface="Symbol" pitchFamily="18" charset="2"/>
                </a:rPr>
                <a:t>e</a:t>
              </a: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3752711" y="5166375"/>
              <a:ext cx="304800" cy="838200"/>
            </a:xfrm>
            <a:custGeom>
              <a:avLst/>
              <a:gdLst>
                <a:gd name="T0" fmla="*/ 2147483647 w 240"/>
                <a:gd name="T1" fmla="*/ 2147483647 h 456"/>
                <a:gd name="T2" fmla="*/ 2147483647 w 240"/>
                <a:gd name="T3" fmla="*/ 2147483647 h 456"/>
                <a:gd name="T4" fmla="*/ 0 w 240"/>
                <a:gd name="T5" fmla="*/ 0 h 456"/>
                <a:gd name="T6" fmla="*/ 0 60000 65536"/>
                <a:gd name="T7" fmla="*/ 0 60000 65536"/>
                <a:gd name="T8" fmla="*/ 0 60000 65536"/>
                <a:gd name="T9" fmla="*/ 0 w 240"/>
                <a:gd name="T10" fmla="*/ 0 h 456"/>
                <a:gd name="T11" fmla="*/ 240 w 240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56">
                  <a:moveTo>
                    <a:pt x="240" y="432"/>
                  </a:moveTo>
                  <a:cubicBezTo>
                    <a:pt x="164" y="444"/>
                    <a:pt x="88" y="456"/>
                    <a:pt x="48" y="384"/>
                  </a:cubicBezTo>
                  <a:cubicBezTo>
                    <a:pt x="8" y="312"/>
                    <a:pt x="4" y="15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00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spect="1" noChangeArrowheads="1"/>
            </p:cNvSpPr>
            <p:nvPr/>
          </p:nvSpPr>
          <p:spPr bwMode="auto">
            <a:xfrm rot="2700000">
              <a:off x="3453562" y="4537644"/>
              <a:ext cx="365454" cy="144160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"/>
            <p:cNvSpPr>
              <a:spLocks noChangeAspect="1" noChangeArrowheads="1"/>
            </p:cNvSpPr>
            <p:nvPr/>
          </p:nvSpPr>
          <p:spPr bwMode="auto">
            <a:xfrm rot="2700000">
              <a:off x="3481521" y="4698044"/>
              <a:ext cx="265206" cy="11532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"/>
            <p:cNvSpPr>
              <a:spLocks noChangeAspect="1" noChangeArrowheads="1"/>
            </p:cNvSpPr>
            <p:nvPr/>
          </p:nvSpPr>
          <p:spPr bwMode="auto">
            <a:xfrm rot="2700000">
              <a:off x="3534090" y="4839807"/>
              <a:ext cx="136127" cy="9226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1070" y="3429000"/>
            <a:ext cx="241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Emittance: area of the ensemble of particle in phase space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1634018" y="2718508"/>
            <a:ext cx="1036934" cy="3840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67699" y="4235504"/>
            <a:ext cx="921723" cy="8065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6530655" y="4465935"/>
          <a:ext cx="1754354" cy="1525525"/>
        </p:xfrm>
        <a:graphic>
          <a:graphicData uri="http://schemas.openxmlformats.org/presentationml/2006/ole">
            <p:oleObj spid="_x0000_s307203" name="Equation" r:id="rId9" imgW="482400" imgH="41904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839365" y="3275380"/>
            <a:ext cx="295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Note: emittance shrinks with increasing beam energy </a:t>
            </a:r>
            <a:r>
              <a:rPr lang="en-US" sz="2000" dirty="0" smtClean="0">
                <a:sym typeface="Symbol"/>
              </a:rPr>
              <a:t>”normalized emittance”</a:t>
            </a:r>
            <a:endParaRPr lang="en-US" sz="20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106730" y="4504340"/>
            <a:ext cx="422455" cy="3456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93720" y="6155755"/>
            <a:ext cx="27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Usual relativistic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7221945" y="5925325"/>
            <a:ext cx="230430" cy="230430"/>
          </a:xfrm>
          <a:prstGeom prst="straightConnector1">
            <a:avLst/>
          </a:prstGeom>
          <a:ln>
            <a:solidFill>
              <a:srgbClr val="FF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61" grpId="0"/>
      <p:bldP spid="66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977485"/>
          </a:xfrm>
        </p:spPr>
        <p:txBody>
          <a:bodyPr/>
          <a:lstStyle/>
          <a:p>
            <a:r>
              <a:rPr lang="en-US" dirty="0" smtClean="0"/>
              <a:t>For identical, Gaussian colliding beams, luminosity is given by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167938" name="Object 4"/>
          <p:cNvGraphicFramePr>
            <a:graphicFrameLocks noChangeAspect="1"/>
          </p:cNvGraphicFramePr>
          <p:nvPr/>
        </p:nvGraphicFramePr>
        <p:xfrm>
          <a:off x="577880" y="2737710"/>
          <a:ext cx="8065050" cy="1529380"/>
        </p:xfrm>
        <a:graphic>
          <a:graphicData uri="http://schemas.openxmlformats.org/presentationml/2006/ole">
            <p:oleObj spid="_x0000_s308226" name="Equation" r:id="rId3" imgW="251460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4510" y="5042010"/>
            <a:ext cx="25527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Geometric factor, related to crossing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angle.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766964" y="4350722"/>
            <a:ext cx="1190557" cy="1152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307575" y="2545684"/>
            <a:ext cx="422455" cy="192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070" y="1662370"/>
            <a:ext cx="25527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Revolution frequency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5675" y="1623965"/>
            <a:ext cx="25527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Number of bunches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79663" y="2296054"/>
            <a:ext cx="960126" cy="3072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728563" y="2584092"/>
            <a:ext cx="422453" cy="1920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8990" y="2008015"/>
            <a:ext cx="25527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Bunch size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665" y="4696365"/>
            <a:ext cx="1477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Transverse beam size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1826043" y="4254707"/>
            <a:ext cx="576073" cy="384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03900" y="2584090"/>
            <a:ext cx="5146270" cy="176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17645" y="4465935"/>
            <a:ext cx="1976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function at collision point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607465" y="4273912"/>
            <a:ext cx="384050" cy="1536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23750" y="4773175"/>
            <a:ext cx="1920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Normalized beam emittance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7221946" y="4350721"/>
            <a:ext cx="614479" cy="230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2" grpId="0"/>
      <p:bldP spid="24" grpId="0"/>
      <p:bldP spid="23" grpId="0" animBg="1"/>
      <p:bldP spid="30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Limits to LHC Luminosity*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2790" y="3121760"/>
          <a:ext cx="6940550" cy="1866900"/>
        </p:xfrm>
        <a:graphic>
          <a:graphicData uri="http://schemas.openxmlformats.org/presentationml/2006/ole">
            <p:oleObj spid="_x0000_s309250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40565" y="315986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1576410" y="1124700"/>
            <a:ext cx="4147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Uncontrolled beam loss</a:t>
            </a:r>
            <a:r>
              <a:rPr lang="en-US" sz="2000" dirty="0" smtClean="0">
                <a:solidFill>
                  <a:srgbClr val="0033CC"/>
                </a:solidFill>
              </a:rPr>
              <a:t>!</a:t>
            </a:r>
            <a:endParaRPr lang="en-US" sz="2000" dirty="0">
              <a:solidFill>
                <a:srgbClr val="0033CC"/>
              </a:solidFill>
            </a:endParaRP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31065" y="411236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4565" y="300746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9270" y="5058480"/>
            <a:ext cx="289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at IP, </a:t>
            </a:r>
            <a:r>
              <a:rPr lang="en-US" sz="2000" dirty="0">
                <a:solidFill>
                  <a:srgbClr val="FF0000"/>
                </a:solidFill>
              </a:rPr>
              <a:t>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690" y="157871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863D"/>
                </a:solidFill>
              </a:rPr>
              <a:t>Max. beam-beam</a:t>
            </a:r>
            <a:endParaRPr lang="en-US" sz="2000" dirty="0">
              <a:solidFill>
                <a:srgbClr val="00863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908815" y="254073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85290" y="272171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96660" y="4789645"/>
            <a:ext cx="640380" cy="5596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55" y="6194160"/>
            <a:ext cx="8572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</a:t>
            </a:r>
            <a:r>
              <a:rPr lang="en-US" sz="1600" dirty="0" smtClean="0">
                <a:solidFill>
                  <a:schemeClr val="accent3"/>
                </a:solidFill>
              </a:rPr>
              <a:t>Krakow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37390" y="336941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0290" y="2397860"/>
            <a:ext cx="289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1" baseline="-25000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&gt;156, must turn on crossing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angle…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42090" y="296936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260" y="587030"/>
            <a:ext cx="33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Rearranging terms a bit…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75" y="5464465"/>
            <a:ext cx="28924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…which reduces this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6843303" y="4740177"/>
            <a:ext cx="868230" cy="4267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19" grpId="0" animBg="1"/>
      <p:bldP spid="25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to 7 </a:t>
            </a:r>
            <a:r>
              <a:rPr lang="en-US" dirty="0" err="1" smtClean="0"/>
              <a:t>TeV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5539" name="Content Placeholder 9"/>
          <p:cNvSpPr>
            <a:spLocks noGrp="1"/>
          </p:cNvSpPr>
          <p:nvPr>
            <p:ph idx="1"/>
          </p:nvPr>
        </p:nvSpPr>
        <p:spPr>
          <a:xfrm>
            <a:off x="457200" y="5181600"/>
            <a:ext cx="8353425" cy="952500"/>
          </a:xfrm>
        </p:spPr>
        <p:txBody>
          <a:bodyPr/>
          <a:lstStyle/>
          <a:p>
            <a:r>
              <a:rPr lang="en-US" sz="2000" smtClean="0"/>
              <a:t>Note, at high field, max 2-3 quenches/day/sector</a:t>
            </a:r>
          </a:p>
          <a:p>
            <a:pPr lvl="1"/>
            <a:r>
              <a:rPr lang="en-US" sz="1600" smtClean="0"/>
              <a:t>Sectors can be done in parallel/day/sector (can be done in parallel)</a:t>
            </a:r>
          </a:p>
          <a:p>
            <a:r>
              <a:rPr lang="en-US" sz="2000" smtClean="0"/>
              <a:t>No decision yet, but it will be a while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685800"/>
            <a:ext cx="6134100" cy="44561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14700" y="6286500"/>
            <a:ext cx="5829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*my summary of data from A.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Verveij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, talk at Chamonix, Jan. 2009</a:t>
            </a:r>
          </a:p>
        </p:txBody>
      </p:sp>
      <p:sp>
        <p:nvSpPr>
          <p:cNvPr id="65542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5/1/2011</a:t>
            </a:r>
          </a:p>
        </p:txBody>
      </p:sp>
      <p:sp>
        <p:nvSpPr>
          <p:cNvPr id="6554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211BE-9BD4-4FCC-8B42-57913FCE375E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44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Energy Frontier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0"/>
            <a:ext cx="8371114" cy="507274"/>
          </a:xfrm>
        </p:spPr>
        <p:txBody>
          <a:bodyPr/>
          <a:lstStyle/>
          <a:p>
            <a:r>
              <a:rPr lang="en-US" dirty="0" smtClean="0"/>
              <a:t>Evolution of the Energy Frontier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98755" y="2353660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~a factor of 10 every 15 years</a:t>
            </a:r>
            <a:endParaRPr lang="en-US" dirty="0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548625"/>
            <a:ext cx="6644065" cy="60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E464-6553-4A35-8200-5213FB0419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ISR: Pioneering Machine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93720" y="1623965"/>
            <a:ext cx="3650280" cy="3571665"/>
          </a:xfrm>
        </p:spPr>
        <p:txBody>
          <a:bodyPr/>
          <a:lstStyle/>
          <a:p>
            <a:r>
              <a:rPr lang="en-US" sz="2000" dirty="0" smtClean="0"/>
              <a:t>First hadron collider (p-p)</a:t>
            </a:r>
          </a:p>
          <a:p>
            <a:r>
              <a:rPr lang="en-US" sz="2000" dirty="0" smtClean="0"/>
              <a:t>Highest CM Energy for 10 years</a:t>
            </a:r>
          </a:p>
          <a:p>
            <a:pPr lvl="1"/>
            <a:r>
              <a:rPr lang="en-US" sz="1600" dirty="0" smtClean="0"/>
              <a:t>Until </a:t>
            </a:r>
            <a:r>
              <a:rPr lang="en-US" sz="1600" dirty="0" err="1" smtClean="0"/>
              <a:t>SppS</a:t>
            </a:r>
            <a:endParaRPr lang="en-US" sz="1600" dirty="0" smtClean="0"/>
          </a:p>
          <a:p>
            <a:r>
              <a:rPr lang="en-US" sz="2000" dirty="0" smtClean="0"/>
              <a:t>Reached it’s design luminosity within the first year.</a:t>
            </a:r>
          </a:p>
          <a:p>
            <a:pPr lvl="1"/>
            <a:r>
              <a:rPr lang="en-US" sz="1600" dirty="0" smtClean="0"/>
              <a:t>Increased it by a factor of 28 over the next 10 years</a:t>
            </a:r>
          </a:p>
          <a:p>
            <a:r>
              <a:rPr lang="en-US" sz="2000" dirty="0" smtClean="0"/>
              <a:t>Its peak luminosity in 1982 was 140x10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a record that was not broken for 23 years!!</a:t>
            </a:r>
            <a:endParaRPr lang="en-US" sz="1600" dirty="0"/>
          </a:p>
        </p:txBody>
      </p:sp>
      <p:pic>
        <p:nvPicPr>
          <p:cNvPr id="10" name="Picture 9" descr="CERN_i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66" y="1547155"/>
            <a:ext cx="5016894" cy="397300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SppS</a:t>
            </a:r>
            <a:r>
              <a:rPr lang="en-US" dirty="0" smtClean="0"/>
              <a:t>: First proton-antiproton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705" y="855865"/>
            <a:ext cx="5338295" cy="2897735"/>
          </a:xfrm>
        </p:spPr>
        <p:txBody>
          <a:bodyPr/>
          <a:lstStyle/>
          <a:p>
            <a:r>
              <a:rPr lang="en-US" sz="1800" dirty="0" smtClean="0"/>
              <a:t>Protons from the SPS were used to produce antiprotons, which were collected</a:t>
            </a:r>
          </a:p>
          <a:p>
            <a:r>
              <a:rPr lang="en-US" sz="1800" dirty="0" smtClean="0"/>
              <a:t>These were injected in the opposite direction and accelerated</a:t>
            </a:r>
          </a:p>
          <a:p>
            <a:r>
              <a:rPr lang="en-US" sz="1800" dirty="0" smtClean="0"/>
              <a:t>First collisions in 1981</a:t>
            </a:r>
          </a:p>
          <a:p>
            <a:r>
              <a:rPr lang="en-US" sz="1800" dirty="0" smtClean="0"/>
              <a:t>Discovery of @ and Z in 1983</a:t>
            </a: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85120" y="241385"/>
            <a:ext cx="15362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26" name="Picture 2" descr="http://www.cosmiclight.com/ofquasarsandquanta/images/cernacc.gif"/>
          <p:cNvPicPr>
            <a:picLocks noChangeAspect="1" noChangeArrowheads="1"/>
          </p:cNvPicPr>
          <p:nvPr/>
        </p:nvPicPr>
        <p:blipFill>
          <a:blip r:embed="rId2" cstate="print"/>
          <a:srcRect t="20502"/>
          <a:stretch>
            <a:fillRect/>
          </a:stretch>
        </p:blipFill>
        <p:spPr bwMode="auto">
          <a:xfrm>
            <a:off x="462665" y="894270"/>
            <a:ext cx="3333750" cy="3127321"/>
          </a:xfrm>
          <a:prstGeom prst="rect">
            <a:avLst/>
          </a:prstGeom>
          <a:noFill/>
        </p:spPr>
      </p:pic>
      <p:pic>
        <p:nvPicPr>
          <p:cNvPr id="10" name="Picture 5" descr="SP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545" y="3236975"/>
            <a:ext cx="4378170" cy="32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2665" y="4504340"/>
            <a:ext cx="4032525" cy="15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initially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270+270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en-US" dirty="0" smtClean="0">
                <a:latin typeface="+mn-lt"/>
              </a:rPr>
              <a:t>Raised to 315+315 </a:t>
            </a:r>
            <a:r>
              <a:rPr lang="en-US" dirty="0" err="1" smtClean="0">
                <a:latin typeface="+mn-lt"/>
              </a:rPr>
              <a:t>GeV</a:t>
            </a:r>
            <a:endParaRPr lang="en-US" dirty="0" smtClean="0">
              <a:latin typeface="+mn-lt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lang="en-US" dirty="0" smtClean="0">
                <a:latin typeface="+mn-lt"/>
              </a:rPr>
              <a:t>Peak luminosity: 5.5x10</a:t>
            </a:r>
            <a:r>
              <a:rPr lang="en-US" baseline="30000" dirty="0" smtClean="0">
                <a:latin typeface="+mn-lt"/>
              </a:rPr>
              <a:t>30</a:t>
            </a:r>
            <a:r>
              <a:rPr lang="en-US" dirty="0" smtClean="0">
                <a:latin typeface="+mn-lt"/>
              </a:rPr>
              <a:t>cm</a:t>
            </a:r>
            <a:r>
              <a:rPr lang="en-US" baseline="30000" dirty="0" smtClean="0">
                <a:latin typeface="+mn-lt"/>
              </a:rPr>
              <a:t>-2</a:t>
            </a:r>
            <a:r>
              <a:rPr lang="en-US" dirty="0" smtClean="0">
                <a:latin typeface="+mn-lt"/>
              </a:rPr>
              <a:t>s</a:t>
            </a:r>
            <a:r>
              <a:rPr lang="en-US" baseline="30000" dirty="0" smtClean="0">
                <a:latin typeface="+mn-lt"/>
              </a:rPr>
              <a:t>-1</a:t>
            </a:r>
          </a:p>
          <a:p>
            <a:pPr marL="730250" lvl="1" indent="-273050"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+mn-lt"/>
              </a:rPr>
              <a:t>~1% of current </a:t>
            </a:r>
            <a:r>
              <a:rPr lang="en-US" dirty="0" err="1" smtClean="0">
                <a:latin typeface="+mn-lt"/>
              </a:rPr>
              <a:t>Tev</a:t>
            </a:r>
            <a:r>
              <a:rPr lang="en-US" dirty="0" smtClean="0">
                <a:latin typeface="+mn-lt"/>
              </a:rPr>
              <a:t>/LHC</a:t>
            </a:r>
          </a:p>
        </p:txBody>
      </p:sp>
      <p:sp>
        <p:nvSpPr>
          <p:cNvPr id="12" name="Oval 11"/>
          <p:cNvSpPr/>
          <p:nvPr/>
        </p:nvSpPr>
        <p:spPr>
          <a:xfrm>
            <a:off x="5877770" y="894270"/>
            <a:ext cx="499265" cy="2688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62225" y="677863"/>
            <a:ext cx="3457575" cy="750887"/>
          </a:xfrm>
          <a:custGeom>
            <a:avLst/>
            <a:gdLst>
              <a:gd name="connsiteX0" fmla="*/ 3457575 w 3457575"/>
              <a:gd name="connsiteY0" fmla="*/ 217487 h 750887"/>
              <a:gd name="connsiteX1" fmla="*/ 2676525 w 3457575"/>
              <a:gd name="connsiteY1" fmla="*/ 74612 h 750887"/>
              <a:gd name="connsiteX2" fmla="*/ 1400175 w 3457575"/>
              <a:gd name="connsiteY2" fmla="*/ 112712 h 750887"/>
              <a:gd name="connsiteX3" fmla="*/ 0 w 3457575"/>
              <a:gd name="connsiteY3" fmla="*/ 750887 h 75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575" h="750887">
                <a:moveTo>
                  <a:pt x="3457575" y="217487"/>
                </a:moveTo>
                <a:cubicBezTo>
                  <a:pt x="3238500" y="154780"/>
                  <a:pt x="3019425" y="92074"/>
                  <a:pt x="2676525" y="74612"/>
                </a:cubicBezTo>
                <a:cubicBezTo>
                  <a:pt x="2333625" y="57150"/>
                  <a:pt x="1846262" y="0"/>
                  <a:pt x="1400175" y="112712"/>
                </a:cubicBezTo>
                <a:cubicBezTo>
                  <a:pt x="954088" y="225424"/>
                  <a:pt x="477044" y="488155"/>
                  <a:pt x="0" y="75088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85745" y="5157225"/>
            <a:ext cx="107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design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Superconductivity: Enabling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4" y="625435"/>
            <a:ext cx="8487505" cy="3955715"/>
          </a:xfrm>
        </p:spPr>
        <p:txBody>
          <a:bodyPr/>
          <a:lstStyle/>
          <a:p>
            <a:r>
              <a:rPr lang="en-US" sz="2000" dirty="0" smtClean="0"/>
              <a:t>The maximum </a:t>
            </a:r>
            <a:r>
              <a:rPr lang="en-US" sz="2000" dirty="0" err="1" smtClean="0"/>
              <a:t>SppS</a:t>
            </a:r>
            <a:r>
              <a:rPr lang="en-US" sz="2000" dirty="0" smtClean="0"/>
              <a:t> energy was limited by the maximum power loss that the conventional magnets could support in DC operation</a:t>
            </a:r>
          </a:p>
          <a:p>
            <a:pPr lvl="1"/>
            <a:r>
              <a:rPr lang="en-US" sz="1800" dirty="0" smtClean="0"/>
              <a:t>P =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R</a:t>
            </a:r>
            <a:r>
              <a:rPr lang="en-US" sz="1800" dirty="0" smtClean="0">
                <a:sym typeface="Symbol"/>
              </a:rPr>
              <a:t>B</a:t>
            </a:r>
            <a:r>
              <a:rPr lang="en-US" sz="1800" baseline="30000" dirty="0" smtClean="0">
                <a:sym typeface="Symbol"/>
              </a:rPr>
              <a:t>2</a:t>
            </a:r>
          </a:p>
          <a:p>
            <a:pPr lvl="1"/>
            <a:r>
              <a:rPr lang="en-US" sz="1800" dirty="0" smtClean="0">
                <a:sym typeface="Symbol"/>
              </a:rPr>
              <a:t>Maximum practical DC field in conventional magnets ~1T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sym typeface="Symbol"/>
              </a:rPr>
              <a:t>LHC made out of such magnets would be roughly the size of Rhode Island!</a:t>
            </a:r>
          </a:p>
          <a:p>
            <a:r>
              <a:rPr lang="en-US" sz="2000" dirty="0" smtClean="0">
                <a:sym typeface="Symbol"/>
              </a:rPr>
              <a:t>Highest energy colliders only possible using superconducting magnets</a:t>
            </a:r>
          </a:p>
          <a:p>
            <a:r>
              <a:rPr lang="en-US" sz="2200" dirty="0" smtClean="0">
                <a:sym typeface="Symbol"/>
              </a:rPr>
              <a:t>Must take the bad with the good</a:t>
            </a:r>
          </a:p>
          <a:p>
            <a:pPr lvl="1"/>
            <a:r>
              <a:rPr lang="en-US" sz="1800" dirty="0" smtClean="0">
                <a:sym typeface="Symbol"/>
              </a:rPr>
              <a:t>Conventional magnets are		Superconducting magnets are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simple and naturally dissipate		complex and represent a great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energy as they operate		deal of stored energy which must 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					be handled if something goes wrong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170" y="4350720"/>
            <a:ext cx="2590800" cy="1943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455" y="4649947"/>
            <a:ext cx="2381110" cy="178583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7452375" y="5157225"/>
          <a:ext cx="1270130" cy="499265"/>
        </p:xfrm>
        <a:graphic>
          <a:graphicData uri="http://schemas.openxmlformats.org/presentationml/2006/ole">
            <p:oleObj spid="_x0000_s210946" name="Equation" r:id="rId5" imgW="482400" imgH="19044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ontent Placeholder 9"/>
          <p:cNvSpPr>
            <a:spLocks noGrp="1"/>
          </p:cNvSpPr>
          <p:nvPr>
            <p:ph idx="1"/>
          </p:nvPr>
        </p:nvSpPr>
        <p:spPr>
          <a:xfrm>
            <a:off x="539475" y="740650"/>
            <a:ext cx="8251825" cy="768100"/>
          </a:xfrm>
        </p:spPr>
        <p:txBody>
          <a:bodyPr/>
          <a:lstStyle/>
          <a:p>
            <a:r>
              <a:rPr lang="en-US" sz="2000" dirty="0" smtClean="0"/>
              <a:t>Superconductor can change phase back to normal conductor by crossing the “critical surface”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When this happens, the conductor heats quickly, causing the surrounding conductor to go normal and dumping lots of heat into the liquid Helium</a:t>
            </a:r>
          </a:p>
          <a:p>
            <a:r>
              <a:rPr lang="en-US" sz="2000" dirty="0" smtClean="0"/>
              <a:t>This is known as a “quench”, during which all of the energy stored in the magnet must be dissipated in some way</a:t>
            </a:r>
          </a:p>
          <a:p>
            <a:r>
              <a:rPr lang="en-US" sz="2000" dirty="0" smtClean="0"/>
              <a:t>Dealing with this is the single biggest issue for any superconducting synchrotron!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When is a superconductor not a superconductor?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19080" y="1399954"/>
            <a:ext cx="6904375" cy="2758741"/>
            <a:chOff x="1519080" y="1399954"/>
            <a:chExt cx="6904375" cy="2758741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519080" y="1399954"/>
              <a:ext cx="3398565" cy="2758741"/>
              <a:chOff x="2209799" y="1485900"/>
              <a:chExt cx="3647207" cy="2998232"/>
            </a:xfrm>
          </p:grpSpPr>
          <p:pic>
            <p:nvPicPr>
              <p:cNvPr id="24588" name="Picture 4" descr="http://www.ebyte.it/library/educards/nmr/Superconductivity_StateDiagram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09799" y="1485900"/>
                <a:ext cx="3647207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352527" y="2019201"/>
                <a:ext cx="2439406" cy="8761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90" name="TextBox 10"/>
              <p:cNvSpPr txBox="1">
                <a:spLocks noChangeArrowheads="1"/>
              </p:cNvSpPr>
              <p:nvPr/>
            </p:nvSpPr>
            <p:spPr bwMode="auto">
              <a:xfrm>
                <a:off x="4305300" y="41148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T</a:t>
                </a:r>
                <a:r>
                  <a:rPr lang="en-US" b="1" baseline="-25000"/>
                  <a:t>c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800068" y="2790604"/>
              <a:ext cx="1104900" cy="31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28717" y="1780954"/>
              <a:ext cx="18288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Can push the B field (current) too high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266230" y="3390595"/>
              <a:ext cx="17145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94455" y="2968140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Can increase the temp, through heat leaks, deposited energy or </a:t>
              </a:r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mechanical deformation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16285" y="5810110"/>
            <a:ext cx="8103455" cy="729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5/1/2011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Energy Frontier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19027</TotalTime>
  <Words>3009</Words>
  <Application>Microsoft Office PowerPoint</Application>
  <PresentationFormat>On-screen Show (4:3)</PresentationFormat>
  <Paragraphs>616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Trebuchet MS</vt:lpstr>
      <vt:lpstr>Symbol</vt:lpstr>
      <vt:lpstr>Wingdings 2</vt:lpstr>
      <vt:lpstr>Wingdings</vt:lpstr>
      <vt:lpstr>Arial Unicode MS</vt:lpstr>
      <vt:lpstr>Helvetica</vt:lpstr>
      <vt:lpstr>Calibri</vt:lpstr>
      <vt:lpstr>Courier New</vt:lpstr>
      <vt:lpstr>Opulent</vt:lpstr>
      <vt:lpstr>Equation</vt:lpstr>
      <vt:lpstr>The Energy Frontier: TevatronLHC  ??</vt:lpstr>
      <vt:lpstr>A Word about LARP</vt:lpstr>
      <vt:lpstr>A Statement of the Problem</vt:lpstr>
      <vt:lpstr>Major Choices</vt:lpstr>
      <vt:lpstr>Evolution of the Energy Frontier</vt:lpstr>
      <vt:lpstr>CERN ISR: Pioneering Machine</vt:lpstr>
      <vt:lpstr>SppS: First proton-antiproton Collider</vt:lpstr>
      <vt:lpstr>Superconductivity: Enabling Technology</vt:lpstr>
      <vt:lpstr>When is a superconductor not a superconductor?</vt:lpstr>
      <vt:lpstr>Milestones on the Road to a Superconducting Collider</vt:lpstr>
      <vt:lpstr>Tevatron: A brief history</vt:lpstr>
      <vt:lpstr>Experiments at the Tevatron</vt:lpstr>
      <vt:lpstr>Limits to Tevatron Luminosity</vt:lpstr>
      <vt:lpstr>Run II: Main Injector/Recycler</vt:lpstr>
      <vt:lpstr>History of Fermilab Luminosity</vt:lpstr>
      <vt:lpstr>Run II: The road to peak luminosity</vt:lpstr>
      <vt:lpstr>Tevatron End Game</vt:lpstr>
      <vt:lpstr>LHC: Location, Location, Location…</vt:lpstr>
      <vt:lpstr>Partial LHC Timeline </vt:lpstr>
      <vt:lpstr>LHC Layout</vt:lpstr>
      <vt:lpstr>LHC Experiments</vt:lpstr>
      <vt:lpstr>Nominal LHC Parameters Compared to Tevatron</vt:lpstr>
      <vt:lpstr>Initial Startup and “Incident”</vt:lpstr>
      <vt:lpstr>Collateral Damage From Incident</vt:lpstr>
      <vt:lpstr>Improvements</vt:lpstr>
      <vt:lpstr>Limits to LHC Luminosity*</vt:lpstr>
      <vt:lpstr>General Plan</vt:lpstr>
      <vt:lpstr>2010 Performance*</vt:lpstr>
      <vt:lpstr>Significant Milestones</vt:lpstr>
      <vt:lpstr>“Current Status” (already out of date)</vt:lpstr>
      <vt:lpstr>Near Term Plan*</vt:lpstr>
      <vt:lpstr>Nice Work, but…</vt:lpstr>
      <vt:lpstr>The Case for New Quadupoles</vt:lpstr>
      <vt:lpstr>After 2013</vt:lpstr>
      <vt:lpstr>What next? </vt:lpstr>
      <vt:lpstr>Alternative Superconductors*</vt:lpstr>
      <vt:lpstr>Potential Designs</vt:lpstr>
      <vt:lpstr>Summary and Conclusion</vt:lpstr>
      <vt:lpstr>Acknowlegments</vt:lpstr>
      <vt:lpstr>BACKUP SLIDES</vt:lpstr>
      <vt:lpstr>Motivation for Nb3Sn</vt:lpstr>
      <vt:lpstr>The (side) Road to Higher Energy</vt:lpstr>
      <vt:lpstr>Operation of Debuncher/Accumulator</vt:lpstr>
      <vt:lpstr>Problems out of the Gate</vt:lpstr>
      <vt:lpstr>Digression: All the Beam Physics U Need 2 Know</vt:lpstr>
      <vt:lpstr>Collider Luminosity</vt:lpstr>
      <vt:lpstr>Limits to LHC Luminosity*</vt:lpstr>
      <vt:lpstr>Getting to 7 TeV*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1105</cp:revision>
  <dcterms:created xsi:type="dcterms:W3CDTF">2003-09-15T21:58:19Z</dcterms:created>
  <dcterms:modified xsi:type="dcterms:W3CDTF">2011-05-01T18:22:16Z</dcterms:modified>
</cp:coreProperties>
</file>