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wmv" ContentType="video/unknown"/>
  <Default Extension="jpeg" ContentType="image/jpeg"/>
  <Default Extension="rels" ContentType="application/vnd.openxmlformats-package.relationships+xml"/>
  <Default Extension="emf" ContentType="image/x-emf"/>
  <Default Extension="mp4" ContentType="video/unknown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embeddings/oleObject19.bin" ContentType="application/vnd.openxmlformats-officedocument.oleObject"/>
  <Override PartName="/ppt/embeddings/oleObject20.bin" ContentType="application/vnd.openxmlformats-officedocument.oleObject"/>
  <Override PartName="/ppt/embeddings/oleObject21.bin" ContentType="application/vnd.openxmlformats-officedocument.oleObject"/>
  <Override PartName="/ppt/embeddings/oleObject22.bin" ContentType="application/vnd.openxmlformats-officedocument.oleObject"/>
  <Override PartName="/ppt/embeddings/oleObject23.bin" ContentType="application/vnd.openxmlformats-officedocument.oleObject"/>
  <Override PartName="/ppt/embeddings/oleObject24.bin" ContentType="application/vnd.openxmlformats-officedocument.oleObject"/>
  <Override PartName="/ppt/embeddings/oleObject25.bin" ContentType="application/vnd.openxmlformats-officedocument.oleObject"/>
  <Override PartName="/ppt/embeddings/oleObject26.bin" ContentType="application/vnd.openxmlformats-officedocument.oleObject"/>
  <Override PartName="/ppt/embeddings/oleObject27.bin" ContentType="application/vnd.openxmlformats-officedocument.oleObject"/>
  <Override PartName="/ppt/embeddings/oleObject28.bin" ContentType="application/vnd.openxmlformats-officedocument.oleObject"/>
  <Override PartName="/ppt/embeddings/oleObject29.bin" ContentType="application/vnd.openxmlformats-officedocument.oleObject"/>
  <Override PartName="/ppt/embeddings/oleObject30.bin" ContentType="application/vnd.openxmlformats-officedocument.oleObject"/>
  <Override PartName="/ppt/embeddings/oleObject31.bin" ContentType="application/vnd.openxmlformats-officedocument.oleObject"/>
  <Override PartName="/ppt/embeddings/oleObject32.bin" ContentType="application/vnd.openxmlformats-officedocument.oleObject"/>
  <Override PartName="/ppt/embeddings/oleObject33.bin" ContentType="application/vnd.openxmlformats-officedocument.oleObject"/>
  <Override PartName="/ppt/embeddings/oleObject34.bin" ContentType="application/vnd.openxmlformats-officedocument.oleObject"/>
  <Override PartName="/ppt/embeddings/oleObject35.bin" ContentType="application/vnd.openxmlformats-officedocument.oleObject"/>
  <Override PartName="/ppt/embeddings/oleObject36.bin" ContentType="application/vnd.openxmlformats-officedocument.oleObject"/>
  <Override PartName="/ppt/embeddings/oleObject37.bin" ContentType="application/vnd.openxmlformats-officedocument.oleObject"/>
  <Override PartName="/ppt/embeddings/oleObject38.bin" ContentType="application/vnd.openxmlformats-officedocument.oleObject"/>
  <Override PartName="/ppt/embeddings/oleObject39.bin" ContentType="application/vnd.openxmlformats-officedocument.oleObject"/>
  <Override PartName="/ppt/embeddings/oleObject40.bin" ContentType="application/vnd.openxmlformats-officedocument.oleObject"/>
  <Override PartName="/ppt/embeddings/oleObject41.bin" ContentType="application/vnd.openxmlformats-officedocument.oleObject"/>
  <Override PartName="/ppt/embeddings/oleObject42.bin" ContentType="application/vnd.openxmlformats-officedocument.oleObject"/>
  <Override PartName="/ppt/embeddings/oleObject43.bin" ContentType="application/vnd.openxmlformats-officedocument.oleObject"/>
  <Override PartName="/ppt/embeddings/oleObject44.bin" ContentType="application/vnd.openxmlformats-officedocument.oleObject"/>
  <Override PartName="/ppt/embeddings/oleObject45.bin" ContentType="application/vnd.openxmlformats-officedocument.oleObject"/>
  <Override PartName="/ppt/embeddings/oleObject46.bin" ContentType="application/vnd.openxmlformats-officedocument.oleObject"/>
  <Override PartName="/ppt/embeddings/oleObject47.bin" ContentType="application/vnd.openxmlformats-officedocument.oleObject"/>
  <Override PartName="/ppt/embeddings/oleObject48.bin" ContentType="application/vnd.openxmlformats-officedocument.oleObject"/>
  <Override PartName="/ppt/embeddings/oleObject49.bin" ContentType="application/vnd.openxmlformats-officedocument.oleObject"/>
  <Override PartName="/ppt/embeddings/oleObject50.bin" ContentType="application/vnd.openxmlformats-officedocument.oleObject"/>
  <Override PartName="/ppt/embeddings/oleObject51.bin" ContentType="application/vnd.openxmlformats-officedocument.oleObject"/>
  <Override PartName="/ppt/embeddings/oleObject52.bin" ContentType="application/vnd.openxmlformats-officedocument.oleObject"/>
  <Override PartName="/ppt/embeddings/oleObject53.bin" ContentType="application/vnd.openxmlformats-officedocument.oleObject"/>
  <Override PartName="/ppt/embeddings/oleObject54.bin" ContentType="application/vnd.openxmlformats-officedocument.oleObject"/>
  <Override PartName="/ppt/embeddings/oleObject55.bin" ContentType="application/vnd.openxmlformats-officedocument.oleObject"/>
  <Override PartName="/ppt/embeddings/oleObject56.bin" ContentType="application/vnd.openxmlformats-officedocument.oleObject"/>
  <Override PartName="/ppt/embeddings/oleObject57.bin" ContentType="application/vnd.openxmlformats-officedocument.oleObject"/>
  <Override PartName="/ppt/embeddings/oleObject58.bin" ContentType="application/vnd.openxmlformats-officedocument.oleObject"/>
  <Override PartName="/ppt/embeddings/oleObject59.bin" ContentType="application/vnd.openxmlformats-officedocument.oleObject"/>
  <Override PartName="/ppt/embeddings/oleObject60.bin" ContentType="application/vnd.openxmlformats-officedocument.oleObject"/>
  <Override PartName="/ppt/embeddings/oleObject61.bin" ContentType="application/vnd.openxmlformats-officedocument.oleObject"/>
  <Override PartName="/ppt/embeddings/oleObject62.bin" ContentType="application/vnd.openxmlformats-officedocument.oleObject"/>
  <Override PartName="/ppt/embeddings/oleObject63.bin" ContentType="application/vnd.openxmlformats-officedocument.oleObject"/>
  <Override PartName="/ppt/notesSlides/notesSlide1.xml" ContentType="application/vnd.openxmlformats-officedocument.presentationml.notesSlide+xml"/>
  <Override PartName="/ppt/embeddings/oleObject64.bin" ContentType="application/vnd.openxmlformats-officedocument.oleObject"/>
  <Override PartName="/ppt/embeddings/oleObject65.bin" ContentType="application/vnd.openxmlformats-officedocument.oleObject"/>
  <Override PartName="/ppt/embeddings/oleObject66.bin" ContentType="application/vnd.openxmlformats-officedocument.oleObject"/>
  <Override PartName="/ppt/embeddings/oleObject67.bin" ContentType="application/vnd.openxmlformats-officedocument.oleObject"/>
  <Override PartName="/ppt/embeddings/oleObject68.bin" ContentType="application/vnd.openxmlformats-officedocument.oleObject"/>
  <Override PartName="/ppt/embeddings/oleObject69.bin" ContentType="application/vnd.openxmlformats-officedocument.oleObject"/>
  <Override PartName="/ppt/embeddings/oleObject70.bin" ContentType="application/vnd.openxmlformats-officedocument.oleObject"/>
  <Override PartName="/ppt/embeddings/oleObject71.bin" ContentType="application/vnd.openxmlformats-officedocument.oleObject"/>
  <Override PartName="/ppt/embeddings/oleObject72.bin" ContentType="application/vnd.openxmlformats-officedocument.oleObject"/>
  <Override PartName="/ppt/embeddings/oleObject73.bin" ContentType="application/vnd.openxmlformats-officedocument.oleObject"/>
  <Override PartName="/ppt/embeddings/oleObject74.bin" ContentType="application/vnd.openxmlformats-officedocument.oleObject"/>
  <Override PartName="/ppt/embeddings/oleObject75.bin" ContentType="application/vnd.openxmlformats-officedocument.oleObject"/>
  <Override PartName="/ppt/embeddings/oleObject76.bin" ContentType="application/vnd.openxmlformats-officedocument.oleObject"/>
  <Override PartName="/ppt/embeddings/oleObject77.bin" ContentType="application/vnd.openxmlformats-officedocument.oleObject"/>
  <Override PartName="/ppt/embeddings/oleObject78.bin" ContentType="application/vnd.openxmlformats-officedocument.oleObject"/>
  <Override PartName="/ppt/embeddings/oleObject79.bin" ContentType="application/vnd.openxmlformats-officedocument.oleObject"/>
  <Override PartName="/ppt/embeddings/oleObject80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1" r:id="rId1"/>
  </p:sldMasterIdLst>
  <p:notesMasterIdLst>
    <p:notesMasterId r:id="rId99"/>
  </p:notesMasterIdLst>
  <p:handoutMasterIdLst>
    <p:handoutMasterId r:id="rId100"/>
  </p:handoutMasterIdLst>
  <p:sldIdLst>
    <p:sldId id="271" r:id="rId2"/>
    <p:sldId id="455" r:id="rId3"/>
    <p:sldId id="459" r:id="rId4"/>
    <p:sldId id="456" r:id="rId5"/>
    <p:sldId id="508" r:id="rId6"/>
    <p:sldId id="457" r:id="rId7"/>
    <p:sldId id="527" r:id="rId8"/>
    <p:sldId id="458" r:id="rId9"/>
    <p:sldId id="460" r:id="rId10"/>
    <p:sldId id="442" r:id="rId11"/>
    <p:sldId id="443" r:id="rId12"/>
    <p:sldId id="539" r:id="rId13"/>
    <p:sldId id="548" r:id="rId14"/>
    <p:sldId id="461" r:id="rId15"/>
    <p:sldId id="462" r:id="rId16"/>
    <p:sldId id="520" r:id="rId17"/>
    <p:sldId id="463" r:id="rId18"/>
    <p:sldId id="525" r:id="rId19"/>
    <p:sldId id="441" r:id="rId20"/>
    <p:sldId id="431" r:id="rId21"/>
    <p:sldId id="432" r:id="rId22"/>
    <p:sldId id="435" r:id="rId23"/>
    <p:sldId id="447" r:id="rId24"/>
    <p:sldId id="469" r:id="rId25"/>
    <p:sldId id="280" r:id="rId26"/>
    <p:sldId id="281" r:id="rId27"/>
    <p:sldId id="282" r:id="rId28"/>
    <p:sldId id="555" r:id="rId29"/>
    <p:sldId id="467" r:id="rId30"/>
    <p:sldId id="468" r:id="rId31"/>
    <p:sldId id="556" r:id="rId32"/>
    <p:sldId id="470" r:id="rId33"/>
    <p:sldId id="505" r:id="rId34"/>
    <p:sldId id="506" r:id="rId35"/>
    <p:sldId id="471" r:id="rId36"/>
    <p:sldId id="284" r:id="rId37"/>
    <p:sldId id="391" r:id="rId38"/>
    <p:sldId id="440" r:id="rId39"/>
    <p:sldId id="446" r:id="rId40"/>
    <p:sldId id="444" r:id="rId41"/>
    <p:sldId id="489" r:id="rId42"/>
    <p:sldId id="502" r:id="rId43"/>
    <p:sldId id="503" r:id="rId44"/>
    <p:sldId id="504" r:id="rId45"/>
    <p:sldId id="532" r:id="rId46"/>
    <p:sldId id="528" r:id="rId47"/>
    <p:sldId id="534" r:id="rId48"/>
    <p:sldId id="537" r:id="rId49"/>
    <p:sldId id="509" r:id="rId50"/>
    <p:sldId id="510" r:id="rId51"/>
    <p:sldId id="547" r:id="rId52"/>
    <p:sldId id="540" r:id="rId53"/>
    <p:sldId id="541" r:id="rId54"/>
    <p:sldId id="542" r:id="rId55"/>
    <p:sldId id="544" r:id="rId56"/>
    <p:sldId id="545" r:id="rId57"/>
    <p:sldId id="563" r:id="rId58"/>
    <p:sldId id="564" r:id="rId59"/>
    <p:sldId id="438" r:id="rId60"/>
    <p:sldId id="314" r:id="rId61"/>
    <p:sldId id="501" r:id="rId62"/>
    <p:sldId id="398" r:id="rId63"/>
    <p:sldId id="399" r:id="rId64"/>
    <p:sldId id="400" r:id="rId65"/>
    <p:sldId id="401" r:id="rId66"/>
    <p:sldId id="402" r:id="rId67"/>
    <p:sldId id="561" r:id="rId68"/>
    <p:sldId id="546" r:id="rId69"/>
    <p:sldId id="414" r:id="rId70"/>
    <p:sldId id="454" r:id="rId71"/>
    <p:sldId id="484" r:id="rId72"/>
    <p:sldId id="485" r:id="rId73"/>
    <p:sldId id="486" r:id="rId74"/>
    <p:sldId id="487" r:id="rId75"/>
    <p:sldId id="538" r:id="rId76"/>
    <p:sldId id="515" r:id="rId77"/>
    <p:sldId id="562" r:id="rId78"/>
    <p:sldId id="557" r:id="rId79"/>
    <p:sldId id="558" r:id="rId80"/>
    <p:sldId id="559" r:id="rId81"/>
    <p:sldId id="560" r:id="rId82"/>
    <p:sldId id="535" r:id="rId83"/>
    <p:sldId id="533" r:id="rId84"/>
    <p:sldId id="521" r:id="rId85"/>
    <p:sldId id="522" r:id="rId86"/>
    <p:sldId id="523" r:id="rId87"/>
    <p:sldId id="524" r:id="rId88"/>
    <p:sldId id="516" r:id="rId89"/>
    <p:sldId id="517" r:id="rId90"/>
    <p:sldId id="519" r:id="rId91"/>
    <p:sldId id="549" r:id="rId92"/>
    <p:sldId id="550" r:id="rId93"/>
    <p:sldId id="551" r:id="rId94"/>
    <p:sldId id="552" r:id="rId95"/>
    <p:sldId id="553" r:id="rId96"/>
    <p:sldId id="554" r:id="rId97"/>
    <p:sldId id="565" r:id="rId98"/>
  </p:sldIdLst>
  <p:sldSz cx="9144000" cy="6858000" type="screen4x3"/>
  <p:notesSz cx="6858000" cy="9144000"/>
  <p:custDataLst>
    <p:tags r:id="rId102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CC3399"/>
    <a:srgbClr val="FF9933"/>
    <a:srgbClr val="FF9966"/>
    <a:srgbClr val="33CC33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2692" autoAdjust="0"/>
  </p:normalViewPr>
  <p:slideViewPr>
    <p:cSldViewPr>
      <p:cViewPr varScale="1">
        <p:scale>
          <a:sx n="82" d="100"/>
          <a:sy n="82" d="100"/>
        </p:scale>
        <p:origin x="-1632" y="-112"/>
      </p:cViewPr>
      <p:guideLst>
        <p:guide orient="horz" pos="4319"/>
        <p:guide pos="158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printerSettings" Target="printerSettings/printerSettings1.bin"/><Relationship Id="rId102" Type="http://schemas.openxmlformats.org/officeDocument/2006/relationships/tags" Target="tags/tag1.xml"/><Relationship Id="rId103" Type="http://schemas.openxmlformats.org/officeDocument/2006/relationships/presProps" Target="presProps.xml"/><Relationship Id="rId104" Type="http://schemas.openxmlformats.org/officeDocument/2006/relationships/viewProps" Target="viewProps.xml"/><Relationship Id="rId105" Type="http://schemas.openxmlformats.org/officeDocument/2006/relationships/theme" Target="theme/theme1.xml"/><Relationship Id="rId10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00" Type="http://schemas.openxmlformats.org/officeDocument/2006/relationships/handoutMaster" Target="handoutMasters/handoutMaster1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Relationship Id="rId2" Type="http://schemas.openxmlformats.org/officeDocument/2006/relationships/image" Target="../media/image7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e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61.wmf"/><Relationship Id="rId4" Type="http://schemas.openxmlformats.org/officeDocument/2006/relationships/image" Target="../media/image62.wmf"/><Relationship Id="rId1" Type="http://schemas.openxmlformats.org/officeDocument/2006/relationships/image" Target="../media/image59.wmf"/><Relationship Id="rId2" Type="http://schemas.openxmlformats.org/officeDocument/2006/relationships/image" Target="../media/image60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4" Type="http://schemas.openxmlformats.org/officeDocument/2006/relationships/image" Target="../media/image74.emf"/><Relationship Id="rId5" Type="http://schemas.openxmlformats.org/officeDocument/2006/relationships/image" Target="../media/image75.emf"/><Relationship Id="rId1" Type="http://schemas.openxmlformats.org/officeDocument/2006/relationships/image" Target="../media/image71.emf"/><Relationship Id="rId2" Type="http://schemas.openxmlformats.org/officeDocument/2006/relationships/image" Target="../media/image72.e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4" Type="http://schemas.openxmlformats.org/officeDocument/2006/relationships/image" Target="../media/image81.emf"/><Relationship Id="rId1" Type="http://schemas.openxmlformats.org/officeDocument/2006/relationships/image" Target="../media/image78.emf"/><Relationship Id="rId2" Type="http://schemas.openxmlformats.org/officeDocument/2006/relationships/image" Target="../media/image79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4.emf"/><Relationship Id="rId2" Type="http://schemas.openxmlformats.org/officeDocument/2006/relationships/image" Target="../media/image85.emf"/><Relationship Id="rId3" Type="http://schemas.openxmlformats.org/officeDocument/2006/relationships/image" Target="../media/image86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89.emf"/><Relationship Id="rId2" Type="http://schemas.openxmlformats.org/officeDocument/2006/relationships/image" Target="../media/image90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0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1.emf"/><Relationship Id="rId2" Type="http://schemas.openxmlformats.org/officeDocument/2006/relationships/image" Target="../media/image102.emf"/></Relationships>
</file>

<file path=ppt/drawings/_rels/vmlDrawing19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emf"/><Relationship Id="rId4" Type="http://schemas.openxmlformats.org/officeDocument/2006/relationships/image" Target="../media/image109.emf"/><Relationship Id="rId5" Type="http://schemas.openxmlformats.org/officeDocument/2006/relationships/image" Target="../media/image110.emf"/><Relationship Id="rId6" Type="http://schemas.openxmlformats.org/officeDocument/2006/relationships/image" Target="../media/image111.emf"/><Relationship Id="rId1" Type="http://schemas.openxmlformats.org/officeDocument/2006/relationships/image" Target="../media/image106.emf"/><Relationship Id="rId2" Type="http://schemas.openxmlformats.org/officeDocument/2006/relationships/image" Target="../media/image107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4" Type="http://schemas.openxmlformats.org/officeDocument/2006/relationships/image" Target="../media/image6.emf"/><Relationship Id="rId5" Type="http://schemas.openxmlformats.org/officeDocument/2006/relationships/image" Target="../media/image13.emf"/><Relationship Id="rId6" Type="http://schemas.openxmlformats.org/officeDocument/2006/relationships/image" Target="../media/image14.emf"/><Relationship Id="rId7" Type="http://schemas.openxmlformats.org/officeDocument/2006/relationships/image" Target="../media/image15.emf"/><Relationship Id="rId1" Type="http://schemas.openxmlformats.org/officeDocument/2006/relationships/image" Target="../media/image10.emf"/><Relationship Id="rId2" Type="http://schemas.openxmlformats.org/officeDocument/2006/relationships/image" Target="../media/image11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5.emf"/><Relationship Id="rId2" Type="http://schemas.openxmlformats.org/officeDocument/2006/relationships/image" Target="../media/image116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8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6.wmf"/><Relationship Id="rId2" Type="http://schemas.openxmlformats.org/officeDocument/2006/relationships/image" Target="../media/image127.w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1.emf"/><Relationship Id="rId2" Type="http://schemas.openxmlformats.org/officeDocument/2006/relationships/image" Target="../media/image152.w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8.w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6.emf"/><Relationship Id="rId2" Type="http://schemas.openxmlformats.org/officeDocument/2006/relationships/image" Target="../media/image177.emf"/><Relationship Id="rId3" Type="http://schemas.openxmlformats.org/officeDocument/2006/relationships/image" Target="../media/image178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0.wmf"/><Relationship Id="rId2" Type="http://schemas.openxmlformats.org/officeDocument/2006/relationships/image" Target="../media/image181.emf"/><Relationship Id="rId3" Type="http://schemas.openxmlformats.org/officeDocument/2006/relationships/image" Target="../media/image182.emf"/></Relationships>
</file>

<file path=ppt/drawings/_rels/vmlDrawing2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emf"/><Relationship Id="rId4" Type="http://schemas.openxmlformats.org/officeDocument/2006/relationships/image" Target="../media/image107.emf"/><Relationship Id="rId5" Type="http://schemas.openxmlformats.org/officeDocument/2006/relationships/image" Target="../media/image108.emf"/><Relationship Id="rId6" Type="http://schemas.openxmlformats.org/officeDocument/2006/relationships/image" Target="../media/image188.emf"/><Relationship Id="rId7" Type="http://schemas.openxmlformats.org/officeDocument/2006/relationships/image" Target="../media/image109.emf"/><Relationship Id="rId8" Type="http://schemas.openxmlformats.org/officeDocument/2006/relationships/image" Target="../media/image110.emf"/><Relationship Id="rId9" Type="http://schemas.openxmlformats.org/officeDocument/2006/relationships/image" Target="../media/image111.emf"/><Relationship Id="rId1" Type="http://schemas.openxmlformats.org/officeDocument/2006/relationships/image" Target="../media/image186.emf"/><Relationship Id="rId2" Type="http://schemas.openxmlformats.org/officeDocument/2006/relationships/image" Target="../media/image187.e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Relationship Id="rId2" Type="http://schemas.openxmlformats.org/officeDocument/2006/relationships/image" Target="../media/image39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Relationship Id="rId2" Type="http://schemas.openxmlformats.org/officeDocument/2006/relationships/image" Target="../media/image21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4" Type="http://schemas.openxmlformats.org/officeDocument/2006/relationships/image" Target="../media/image27.emf"/><Relationship Id="rId1" Type="http://schemas.openxmlformats.org/officeDocument/2006/relationships/image" Target="../media/image24.emf"/><Relationship Id="rId2" Type="http://schemas.openxmlformats.org/officeDocument/2006/relationships/image" Target="../media/image25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Relationship Id="rId2" Type="http://schemas.openxmlformats.org/officeDocument/2006/relationships/image" Target="../media/image30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Relationship Id="rId2" Type="http://schemas.openxmlformats.org/officeDocument/2006/relationships/image" Target="../media/image37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Relationship Id="rId2" Type="http://schemas.openxmlformats.org/officeDocument/2006/relationships/image" Target="../media/image39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emf"/><Relationship Id="rId2" Type="http://schemas.openxmlformats.org/officeDocument/2006/relationships/image" Target="../media/image45.emf"/><Relationship Id="rId3" Type="http://schemas.openxmlformats.org/officeDocument/2006/relationships/image" Target="../media/image4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704520-BC95-8040-A960-8008E9D6993B}" type="datetimeFigureOut">
              <a:rPr lang="en-US" smtClean="0"/>
              <a:t>4/24/17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F7AA71-9127-3549-8844-78AC591D47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24638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840E8FAF-0EB9-4F3C-9D18-30F5214B3A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40173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1E21F48-7B7D-4D17-963F-E4B54F8A6B74}" type="slidenum">
              <a:rPr lang="en-US" smtClean="0"/>
              <a:pPr>
                <a:defRPr/>
              </a:pPr>
              <a:t>67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gi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4"/>
          <p:cNvSpPr>
            <a:spLocks noChangeShapeType="1"/>
          </p:cNvSpPr>
          <p:nvPr/>
        </p:nvSpPr>
        <p:spPr bwMode="auto">
          <a:xfrm rot="16200000">
            <a:off x="-2536825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/>
          <a:lstStyle>
            <a:lvl1pPr algn="r">
              <a:defRPr sz="4200" b="1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5" name="Subtitle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Date Placeholder 30"/>
          <p:cNvSpPr>
            <a:spLocks noGrp="1"/>
          </p:cNvSpPr>
          <p:nvPr>
            <p:ph type="dt" sz="half" idx="10"/>
          </p:nvPr>
        </p:nvSpPr>
        <p:spPr>
          <a:xfrm>
            <a:off x="5033639" y="6557963"/>
            <a:ext cx="2840361" cy="227012"/>
          </a:xfrm>
        </p:spPr>
        <p:txBody>
          <a:bodyPr/>
          <a:lstStyle>
            <a:lvl1pPr>
              <a:defRPr lang="en-US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r>
              <a:rPr lang="en-US" smtClean="0"/>
              <a:t>Saturday Morning Physics, April 22, 2017</a:t>
            </a:r>
            <a:endParaRPr/>
          </a:p>
        </p:txBody>
      </p:sp>
      <p:pic>
        <p:nvPicPr>
          <p:cNvPr id="7" name="Picture 6" descr="FNAL_logo_sm.gif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03767" cy="926942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7135" y="134244"/>
            <a:ext cx="8262937" cy="441325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3777" y="752368"/>
            <a:ext cx="8251825" cy="5553075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Saturday Morning Physics, April 22, 2017</a:t>
            </a:r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E. Prebys: Particle Accelerators</a:t>
            </a:r>
            <a:endParaRPr lang="en-US">
              <a:latin typeface="+mn-lt"/>
            </a:endParaRPr>
          </a:p>
        </p:txBody>
      </p:sp>
      <p:sp>
        <p:nvSpPr>
          <p:cNvPr id="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09CFA1-B09C-442F-85C3-919131D33D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243388" y="6557963"/>
            <a:ext cx="2001837" cy="227012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en-US" smtClean="0"/>
              <a:t>Saturday Morning Physics, April 22,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556375"/>
            <a:ext cx="3657600" cy="22860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en-US" smtClean="0"/>
              <a:t>E. Prebys: Particle Accelerators</a:t>
            </a:r>
            <a:endParaRPr lang="en-US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54750" y="6553200"/>
            <a:ext cx="587375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fld id="{05B137E2-35D0-4667-9362-8260FF57AB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fade thruBlk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7772400" cy="685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81000" y="1219200"/>
            <a:ext cx="4076700" cy="4876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10100" y="1219200"/>
            <a:ext cx="4076700" cy="2362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10100" y="3733800"/>
            <a:ext cx="4076700" cy="2362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Saturday Morning Physics, April 22, 2017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E. Prebys: Particle Accelerators</a:t>
            </a:r>
            <a:endParaRPr lang="en-US">
              <a:latin typeface="+mn-lt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33168C-16D6-42A2-AF6D-3D5C06C9F0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0"/>
            <a:ext cx="77724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952500"/>
            <a:ext cx="3810000" cy="2571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952500"/>
            <a:ext cx="3810000" cy="2571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3676650"/>
            <a:ext cx="3810000" cy="2571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676650"/>
            <a:ext cx="3810000" cy="2571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8305800" y="6477000"/>
            <a:ext cx="8382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BD7FE8-51C5-4648-9E54-A2671E8027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8257" y="124288"/>
            <a:ext cx="8262937" cy="441325"/>
          </a:xfrm>
        </p:spPr>
        <p:txBody>
          <a:bodyPr/>
          <a:lstStyle>
            <a:lvl1pPr>
              <a:defRPr cap="none" baseline="0">
                <a:latin typeface="+mj-lt"/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26"/>
          <p:cNvSpPr>
            <a:spLocks noGrp="1"/>
          </p:cNvSpPr>
          <p:nvPr>
            <p:ph type="dt" sz="half" idx="10"/>
          </p:nvPr>
        </p:nvSpPr>
        <p:spPr>
          <a:xfrm>
            <a:off x="5044966" y="6569076"/>
            <a:ext cx="3212988" cy="192579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Saturday Morning Physics, April 22, 2017</a:t>
            </a:r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57199" y="6557963"/>
            <a:ext cx="3859619" cy="172446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r>
              <a:rPr lang="en-US" smtClean="0"/>
              <a:t>E. Prebys: Particle Accelerators</a:t>
            </a:r>
            <a:endParaRPr lang="en-US">
              <a:latin typeface="+mn-lt"/>
            </a:endParaRPr>
          </a:p>
        </p:txBody>
      </p:sp>
      <p:sp>
        <p:nvSpPr>
          <p:cNvPr id="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A26155-0DCC-45D2-90B6-32F65F3F6C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1657065"/>
            <a:ext cx="6255488" cy="1362075"/>
          </a:xfrm>
        </p:spPr>
        <p:txBody>
          <a:bodyPr anchor="t"/>
          <a:lstStyle>
            <a:lvl1pPr algn="r">
              <a:buNone/>
              <a:defRPr sz="4200" b="1" cap="all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5029" y="3145972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24400" y="6556375"/>
            <a:ext cx="2001838" cy="22701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r>
              <a:rPr lang="en-US" smtClean="0"/>
              <a:t>Saturday Morning Physics, April 22,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35138" y="6556375"/>
            <a:ext cx="2895600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r>
              <a:rPr lang="en-US" smtClean="0"/>
              <a:t>E. Prebys: Particle Accelerators</a:t>
            </a:r>
            <a:endParaRPr lang="en-US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34175" y="6554788"/>
            <a:ext cx="587375" cy="22860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3C22C54-04B8-4329-8E4F-B3EC0867C1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408" y="224393"/>
            <a:ext cx="8371114" cy="507274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9661" y="862297"/>
            <a:ext cx="4060371" cy="514644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7530" y="853420"/>
            <a:ext cx="4172275" cy="517910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Saturday Morning Physics, April 22, 2017</a:t>
            </a:r>
            <a:endParaRPr lang="en-US" dirty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E. Prebys: Particle Accelerators</a:t>
            </a:r>
            <a:endParaRPr lang="en-US">
              <a:latin typeface="+mn-lt"/>
            </a:endParaRPr>
          </a:p>
        </p:txBody>
      </p:sp>
      <p:sp>
        <p:nvSpPr>
          <p:cNvPr id="7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914655-DFE5-45AD-AEB7-B6324F535D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507274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968829"/>
            <a:ext cx="3520440" cy="485781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78808" y="979714"/>
            <a:ext cx="3520440" cy="484692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Saturday Morning Physics, April 22, 2017</a:t>
            </a:r>
            <a:endParaRPr lang="en-US" dirty="0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E. Prebys: Particle Accelerators</a:t>
            </a:r>
            <a:endParaRPr lang="en-US">
              <a:latin typeface="+mn-lt"/>
            </a:endParaRPr>
          </a:p>
        </p:txBody>
      </p:sp>
      <p:sp>
        <p:nvSpPr>
          <p:cNvPr id="9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013A5A-BD10-4E42-8EDD-42C4A14A6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587" y="115854"/>
            <a:ext cx="8490857" cy="463731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6"/>
          <p:cNvSpPr>
            <a:spLocks noGrp="1"/>
          </p:cNvSpPr>
          <p:nvPr>
            <p:ph type="dt" sz="half" idx="10"/>
          </p:nvPr>
        </p:nvSpPr>
        <p:spPr>
          <a:xfrm>
            <a:off x="5264458" y="6569076"/>
            <a:ext cx="2993496" cy="2270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Saturday Morning Physics, April 22, 2017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E. Prebys: Particle Accelerators</a:t>
            </a:r>
            <a:endParaRPr lang="en-US">
              <a:latin typeface="+mn-lt"/>
            </a:endParaRPr>
          </a:p>
        </p:txBody>
      </p:sp>
      <p:sp>
        <p:nvSpPr>
          <p:cNvPr id="5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B536C3-BB10-4165-8E74-99838CB517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Saturday Morning Physics, April 22, 2017</a:t>
            </a:r>
            <a:endParaRPr lang="en-US" dirty="0"/>
          </a:p>
        </p:txBody>
      </p:sp>
      <p:sp>
        <p:nvSpPr>
          <p:cNvPr id="3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E. Prebys: Particle Accelerators</a:t>
            </a:r>
            <a:endParaRPr lang="en-US">
              <a:latin typeface="+mn-lt"/>
            </a:endParaRPr>
          </a:p>
        </p:txBody>
      </p:sp>
      <p:sp>
        <p:nvSpPr>
          <p:cNvPr id="4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871096-0617-41A5-9758-D801656409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lIns="45720" tIns="0" rIns="0" bIns="0" spcCol="0" rtlCol="0" fromWordArt="0" forceAA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Saturday Morning Physics, April 22, 2017</a:t>
            </a:r>
            <a:endParaRPr lang="en-US" dirty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E. Prebys: Particle Accelerators</a:t>
            </a:r>
            <a:endParaRPr lang="en-US">
              <a:latin typeface="+mn-lt"/>
            </a:endParaRPr>
          </a:p>
        </p:txBody>
      </p:sp>
      <p:sp>
        <p:nvSpPr>
          <p:cNvPr id="7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584E87-2809-400F-A130-20751D1ABD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 rot="21240000">
            <a:off x="598488" y="1004888"/>
            <a:ext cx="4319587" cy="4311650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 rot="21420000">
            <a:off x="596900" y="998538"/>
            <a:ext cx="4319588" cy="4313237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lIns="82296" tIns="0" rIns="0" bIns="0" spcCol="0" rtlCol="0" fromWordArt="0" forceAA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en-US" smtClean="0"/>
              <a:t>Saturday Morning Physics, April 22, 2017</a:t>
            </a:r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en-US" smtClean="0"/>
              <a:t>E. Prebys: Particle Accelerators</a:t>
            </a:r>
            <a:endParaRPr lang="en-US">
              <a:latin typeface="+mn-lt"/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F58A0D8F-9A19-4D03-8318-653C6FCD8B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xmlns:p14="http://schemas.microsoft.com/office/powerpoint/2010/main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jpeg"/><Relationship Id="rId16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flipH="1">
            <a:off x="-2" y="0"/>
            <a:ext cx="391887" cy="6858000"/>
          </a:xfrm>
          <a:prstGeom prst="rect">
            <a:avLst/>
          </a:prstGeom>
          <a:blipFill>
            <a:blip r:embed="rId15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497135" y="134244"/>
            <a:ext cx="8262937" cy="441325"/>
          </a:xfrm>
          <a:prstGeom prst="rect">
            <a:avLst/>
          </a:prstGeom>
        </p:spPr>
        <p:txBody>
          <a:bodyPr vert="horz" lIns="45720" tIns="0" rIns="45720" bIns="0" anchor="b" anchorCtr="0">
            <a:noAutofit/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30" name="Text Placeholder 30"/>
          <p:cNvSpPr>
            <a:spLocks noGrp="1"/>
          </p:cNvSpPr>
          <p:nvPr>
            <p:ph type="body" idx="1"/>
          </p:nvPr>
        </p:nvSpPr>
        <p:spPr bwMode="auto">
          <a:xfrm>
            <a:off x="503776" y="690225"/>
            <a:ext cx="8251825" cy="555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27" name="Date Placeholder 26"/>
          <p:cNvSpPr>
            <a:spLocks noGrp="1"/>
          </p:cNvSpPr>
          <p:nvPr>
            <p:ph type="dt" sz="half" idx="2"/>
          </p:nvPr>
        </p:nvSpPr>
        <p:spPr>
          <a:xfrm>
            <a:off x="5018690" y="6569076"/>
            <a:ext cx="3239263" cy="227012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  <a:latin typeface="Arial" charset="0"/>
              </a:defRPr>
            </a:lvl1pPr>
            <a:extLst/>
          </a:lstStyle>
          <a:p>
            <a:pPr>
              <a:defRPr/>
            </a:pPr>
            <a:r>
              <a:rPr lang="en-US" smtClean="0"/>
              <a:t>Saturday Morning Physics, April 22, 2017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57200" y="6557963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  <a:latin typeface="Arial" charset="0"/>
              </a:defRPr>
            </a:lvl1pPr>
            <a:extLst/>
          </a:lstStyle>
          <a:p>
            <a:pPr>
              <a:defRPr/>
            </a:pPr>
            <a:r>
              <a:rPr lang="en-US" smtClean="0"/>
              <a:t>E. Prebys: Particle Accelerators</a:t>
            </a:r>
            <a:endParaRPr lang="en-US">
              <a:latin typeface="+mn-lt"/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4"/>
          </p:nvPr>
        </p:nvSpPr>
        <p:spPr>
          <a:xfrm>
            <a:off x="8337550" y="6534150"/>
            <a:ext cx="588963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  <a:latin typeface="Arial" charset="0"/>
              </a:defRPr>
            </a:lvl1pPr>
            <a:extLst/>
          </a:lstStyle>
          <a:p>
            <a:pPr>
              <a:defRPr/>
            </a:pPr>
            <a:fld id="{61210FB4-E372-466D-A3EB-21FD966A10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Text Box 11"/>
          <p:cNvSpPr txBox="1">
            <a:spLocks noChangeArrowheads="1"/>
          </p:cNvSpPr>
          <p:nvPr userDrawn="1"/>
        </p:nvSpPr>
        <p:spPr bwMode="auto">
          <a:xfrm>
            <a:off x="381000" y="6553200"/>
            <a:ext cx="16764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/>
          </a:p>
        </p:txBody>
      </p:sp>
      <p:pic>
        <p:nvPicPr>
          <p:cNvPr id="10" name="Picture 9" descr="FNAL_logo_sm.gif"/>
          <p:cNvPicPr>
            <a:picLocks noChangeAspect="1"/>
          </p:cNvPicPr>
          <p:nvPr userDrawn="1"/>
        </p:nvPicPr>
        <p:blipFill>
          <a:blip r:embed="rId16" cstate="print"/>
          <a:stretch>
            <a:fillRect/>
          </a:stretch>
        </p:blipFill>
        <p:spPr>
          <a:xfrm>
            <a:off x="0" y="1"/>
            <a:ext cx="371959" cy="38149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57" r:id="rId2"/>
    <p:sldLayoutId id="2147483765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6" r:id="rId9"/>
    <p:sldLayoutId id="2147483763" r:id="rId10"/>
    <p:sldLayoutId id="2147483767" r:id="rId11"/>
    <p:sldLayoutId id="2147483768" r:id="rId12"/>
    <p:sldLayoutId id="2147483769" r:id="rId13"/>
  </p:sldLayoutIdLst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 kern="120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rebuchet MS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rebuchet MS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rebuchet MS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rebuchet MS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rebuchet MS" pitchFamily="34" charset="0"/>
        </a:defRPr>
      </a:lvl9pPr>
      <a:extLst/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tx2"/>
        </a:buClr>
        <a:buSzPct val="73000"/>
        <a:buFont typeface="Wingdings 2" pitchFamily="18" charset="2"/>
        <a:buChar char="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20700" indent="-228600" algn="l" rtl="0" eaLnBrk="0" fontAlgn="base" hangingPunct="0">
        <a:spcBef>
          <a:spcPts val="500"/>
        </a:spcBef>
        <a:spcAft>
          <a:spcPct val="0"/>
        </a:spcAft>
        <a:buClr>
          <a:srgbClr val="F9B639"/>
        </a:buClr>
        <a:buSzPct val="80000"/>
        <a:buFont typeface="Wingdings 2" pitchFamily="18" charset="2"/>
        <a:buChar char=""/>
        <a:defRPr sz="2300" kern="1200">
          <a:solidFill>
            <a:srgbClr val="6C6C6C"/>
          </a:solidFill>
          <a:latin typeface="+mn-lt"/>
          <a:ea typeface="+mn-ea"/>
          <a:cs typeface="+mn-cs"/>
        </a:defRPr>
      </a:lvl2pPr>
      <a:lvl3pPr marL="758825" indent="-228600" algn="l" rtl="0" eaLnBrk="0" fontAlgn="base" hangingPunct="0">
        <a:spcBef>
          <a:spcPts val="400"/>
        </a:spcBef>
        <a:spcAft>
          <a:spcPct val="0"/>
        </a:spcAft>
        <a:buClr>
          <a:srgbClr val="F9B639"/>
        </a:buClr>
        <a:buSzPct val="60000"/>
        <a:buFont typeface="Wingdings" pitchFamily="2" charset="2"/>
        <a:buChar char="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4888" indent="-228600" algn="l" rtl="0" eaLnBrk="0" fontAlgn="base" hangingPunct="0">
        <a:spcBef>
          <a:spcPct val="20000"/>
        </a:spcBef>
        <a:spcAft>
          <a:spcPct val="0"/>
        </a:spcAft>
        <a:buClr>
          <a:srgbClr val="F9B639"/>
        </a:buClr>
        <a:buSzPct val="80000"/>
        <a:buFont typeface="Wingdings 2" pitchFamily="18" charset="2"/>
        <a:buChar char=""/>
        <a:defRPr sz="2000" kern="1200">
          <a:solidFill>
            <a:srgbClr val="6C6C6C"/>
          </a:solidFill>
          <a:latin typeface="+mn-lt"/>
          <a:ea typeface="+mn-ea"/>
          <a:cs typeface="+mn-cs"/>
        </a:defRPr>
      </a:lvl4pPr>
      <a:lvl5pPr marL="1279525" indent="-228600" algn="l" rtl="0" eaLnBrk="0" fontAlgn="base" hangingPunct="0">
        <a:spcBef>
          <a:spcPts val="400"/>
        </a:spcBef>
        <a:spcAft>
          <a:spcPct val="0"/>
        </a:spcAft>
        <a:buClr>
          <a:srgbClr val="F9B639"/>
        </a:buClr>
        <a:buSzPct val="70000"/>
        <a:buFont typeface="Wingdings" pitchFamily="2" charset="2"/>
        <a:buChar char="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emf"/><Relationship Id="rId3" Type="http://schemas.openxmlformats.org/officeDocument/2006/relationships/image" Target="../media/image19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4" Type="http://schemas.openxmlformats.org/officeDocument/2006/relationships/oleObject" Target="../embeddings/oleObject10.bin"/><Relationship Id="rId5" Type="http://schemas.openxmlformats.org/officeDocument/2006/relationships/image" Target="../media/image20.emf"/><Relationship Id="rId6" Type="http://schemas.openxmlformats.org/officeDocument/2006/relationships/oleObject" Target="../embeddings/oleObject11.bin"/><Relationship Id="rId7" Type="http://schemas.openxmlformats.org/officeDocument/2006/relationships/image" Target="../media/image21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4" Type="http://schemas.openxmlformats.org/officeDocument/2006/relationships/oleObject" Target="../embeddings/oleObject12.bin"/><Relationship Id="rId5" Type="http://schemas.openxmlformats.org/officeDocument/2006/relationships/image" Target="../media/image24.emf"/><Relationship Id="rId6" Type="http://schemas.openxmlformats.org/officeDocument/2006/relationships/oleObject" Target="../embeddings/oleObject13.bin"/><Relationship Id="rId7" Type="http://schemas.openxmlformats.org/officeDocument/2006/relationships/image" Target="../media/image25.emf"/><Relationship Id="rId8" Type="http://schemas.openxmlformats.org/officeDocument/2006/relationships/oleObject" Target="../embeddings/oleObject14.bin"/><Relationship Id="rId9" Type="http://schemas.openxmlformats.org/officeDocument/2006/relationships/image" Target="../media/image26.emf"/><Relationship Id="rId10" Type="http://schemas.openxmlformats.org/officeDocument/2006/relationships/oleObject" Target="../embeddings/oleObject15.bin"/><Relationship Id="rId11" Type="http://schemas.openxmlformats.org/officeDocument/2006/relationships/image" Target="../media/image27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4" Type="http://schemas.openxmlformats.org/officeDocument/2006/relationships/image" Target="../media/image29.emf"/><Relationship Id="rId5" Type="http://schemas.openxmlformats.org/officeDocument/2006/relationships/oleObject" Target="../embeddings/oleObject17.bin"/><Relationship Id="rId6" Type="http://schemas.openxmlformats.org/officeDocument/2006/relationships/image" Target="../media/image30.emf"/><Relationship Id="rId7" Type="http://schemas.openxmlformats.org/officeDocument/2006/relationships/image" Target="../media/image31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4" Type="http://schemas.microsoft.com/office/2007/relationships/media" Target="../media/media2.mp4"/><Relationship Id="rId5" Type="http://schemas.openxmlformats.org/officeDocument/2006/relationships/video" Target="../media/media2.mp4"/><Relationship Id="rId6" Type="http://schemas.openxmlformats.org/officeDocument/2006/relationships/slideLayout" Target="../slideLayouts/slideLayout2.xml"/><Relationship Id="rId7" Type="http://schemas.openxmlformats.org/officeDocument/2006/relationships/oleObject" Target="../embeddings/oleObject18.bin"/><Relationship Id="rId8" Type="http://schemas.openxmlformats.org/officeDocument/2006/relationships/image" Target="../media/image32.emf"/><Relationship Id="rId9" Type="http://schemas.openxmlformats.org/officeDocument/2006/relationships/image" Target="../media/image33.png"/><Relationship Id="rId10" Type="http://schemas.openxmlformats.org/officeDocument/2006/relationships/image" Target="../media/image34.png"/><Relationship Id="rId11" Type="http://schemas.openxmlformats.org/officeDocument/2006/relationships/image" Target="../media/image35.jpeg"/><Relationship Id="rId1" Type="http://schemas.openxmlformats.org/officeDocument/2006/relationships/vmlDrawing" Target="../drawings/vmlDrawing6.vml"/><Relationship Id="rId2" Type="http://schemas.microsoft.com/office/2007/relationships/media" Target="../media/media1.mp4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4" Type="http://schemas.openxmlformats.org/officeDocument/2006/relationships/image" Target="../media/image36.emf"/><Relationship Id="rId5" Type="http://schemas.openxmlformats.org/officeDocument/2006/relationships/oleObject" Target="../embeddings/oleObject20.bin"/><Relationship Id="rId6" Type="http://schemas.openxmlformats.org/officeDocument/2006/relationships/image" Target="../media/image37.e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4" Type="http://schemas.openxmlformats.org/officeDocument/2006/relationships/oleObject" Target="../embeddings/oleObject21.bin"/><Relationship Id="rId5" Type="http://schemas.openxmlformats.org/officeDocument/2006/relationships/image" Target="../media/image38.emf"/><Relationship Id="rId6" Type="http://schemas.openxmlformats.org/officeDocument/2006/relationships/oleObject" Target="../embeddings/oleObject22.bin"/><Relationship Id="rId7" Type="http://schemas.openxmlformats.org/officeDocument/2006/relationships/image" Target="../media/image39.emf"/><Relationship Id="rId8" Type="http://schemas.openxmlformats.org/officeDocument/2006/relationships/image" Target="../media/image41.emf"/><Relationship Id="rId9" Type="http://schemas.openxmlformats.org/officeDocument/2006/relationships/image" Target="../media/image42.emf"/><Relationship Id="rId10" Type="http://schemas.openxmlformats.org/officeDocument/2006/relationships/image" Target="../media/image43.emf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4" Type="http://schemas.openxmlformats.org/officeDocument/2006/relationships/image" Target="../media/image44.emf"/><Relationship Id="rId5" Type="http://schemas.openxmlformats.org/officeDocument/2006/relationships/oleObject" Target="../embeddings/oleObject24.bin"/><Relationship Id="rId6" Type="http://schemas.openxmlformats.org/officeDocument/2006/relationships/image" Target="../media/image45.emf"/><Relationship Id="rId7" Type="http://schemas.openxmlformats.org/officeDocument/2006/relationships/oleObject" Target="../embeddings/oleObject25.bin"/><Relationship Id="rId8" Type="http://schemas.openxmlformats.org/officeDocument/2006/relationships/image" Target="../media/image46.emf"/><Relationship Id="rId9" Type="http://schemas.openxmlformats.org/officeDocument/2006/relationships/image" Target="../media/image31.emf"/><Relationship Id="rId10" Type="http://schemas.openxmlformats.org/officeDocument/2006/relationships/image" Target="../media/image47.png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oleObject" Target="../embeddings/oleObject26.bin"/><Relationship Id="rId6" Type="http://schemas.openxmlformats.org/officeDocument/2006/relationships/image" Target="../media/image48.emf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4" Type="http://schemas.openxmlformats.org/officeDocument/2006/relationships/image" Target="../media/image51.emf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8.jpeg"/></Relationships>
</file>

<file path=ppt/slides/_rels/slide27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32.bin"/><Relationship Id="rId12" Type="http://schemas.openxmlformats.org/officeDocument/2006/relationships/image" Target="../media/image62.wmf"/><Relationship Id="rId13" Type="http://schemas.openxmlformats.org/officeDocument/2006/relationships/image" Target="../media/image64.jpeg"/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13.xml"/><Relationship Id="rId3" Type="http://schemas.openxmlformats.org/officeDocument/2006/relationships/image" Target="../media/image63.jpeg"/><Relationship Id="rId4" Type="http://schemas.openxmlformats.org/officeDocument/2006/relationships/oleObject" Target="../embeddings/oleObject28.bin"/><Relationship Id="rId5" Type="http://schemas.openxmlformats.org/officeDocument/2006/relationships/image" Target="../media/image59.wmf"/><Relationship Id="rId6" Type="http://schemas.openxmlformats.org/officeDocument/2006/relationships/oleObject" Target="../embeddings/oleObject29.bin"/><Relationship Id="rId7" Type="http://schemas.openxmlformats.org/officeDocument/2006/relationships/image" Target="../media/image60.wmf"/><Relationship Id="rId8" Type="http://schemas.openxmlformats.org/officeDocument/2006/relationships/oleObject" Target="../embeddings/oleObject30.bin"/><Relationship Id="rId9" Type="http://schemas.openxmlformats.org/officeDocument/2006/relationships/oleObject" Target="../embeddings/oleObject31.bin"/><Relationship Id="rId10" Type="http://schemas.openxmlformats.org/officeDocument/2006/relationships/image" Target="../media/image61.w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Relationship Id="rId3" Type="http://schemas.openxmlformats.org/officeDocument/2006/relationships/image" Target="../media/image6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Relationship Id="rId3" Type="http://schemas.openxmlformats.org/officeDocument/2006/relationships/image" Target="../media/image6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jpeg"/><Relationship Id="rId3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emf"/></Relationships>
</file>

<file path=ppt/slides/_rels/slide3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4.emf"/><Relationship Id="rId12" Type="http://schemas.openxmlformats.org/officeDocument/2006/relationships/oleObject" Target="../embeddings/oleObject37.bin"/><Relationship Id="rId13" Type="http://schemas.openxmlformats.org/officeDocument/2006/relationships/image" Target="../media/image75.emf"/><Relationship Id="rId14" Type="http://schemas.openxmlformats.org/officeDocument/2006/relationships/image" Target="../media/image77.jpeg"/><Relationship Id="rId1" Type="http://schemas.openxmlformats.org/officeDocument/2006/relationships/vmlDrawing" Target="../drawings/vmlDrawing13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33.bin"/><Relationship Id="rId4" Type="http://schemas.openxmlformats.org/officeDocument/2006/relationships/image" Target="../media/image71.emf"/><Relationship Id="rId5" Type="http://schemas.openxmlformats.org/officeDocument/2006/relationships/image" Target="../media/image76.gif"/><Relationship Id="rId6" Type="http://schemas.openxmlformats.org/officeDocument/2006/relationships/oleObject" Target="../embeddings/oleObject34.bin"/><Relationship Id="rId7" Type="http://schemas.openxmlformats.org/officeDocument/2006/relationships/image" Target="../media/image72.emf"/><Relationship Id="rId8" Type="http://schemas.openxmlformats.org/officeDocument/2006/relationships/oleObject" Target="../embeddings/oleObject35.bin"/><Relationship Id="rId9" Type="http://schemas.openxmlformats.org/officeDocument/2006/relationships/image" Target="../media/image73.emf"/><Relationship Id="rId10" Type="http://schemas.openxmlformats.org/officeDocument/2006/relationships/oleObject" Target="../embeddings/oleObject36.bin"/></Relationships>
</file>

<file path=ppt/slides/_rels/slide33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41.bin"/><Relationship Id="rId12" Type="http://schemas.openxmlformats.org/officeDocument/2006/relationships/image" Target="../media/image81.emf"/><Relationship Id="rId1" Type="http://schemas.openxmlformats.org/officeDocument/2006/relationships/vmlDrawing" Target="../drawings/vmlDrawing14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82.emf"/><Relationship Id="rId4" Type="http://schemas.openxmlformats.org/officeDocument/2006/relationships/image" Target="../media/image83.png"/><Relationship Id="rId5" Type="http://schemas.openxmlformats.org/officeDocument/2006/relationships/oleObject" Target="../embeddings/oleObject38.bin"/><Relationship Id="rId6" Type="http://schemas.openxmlformats.org/officeDocument/2006/relationships/image" Target="../media/image78.emf"/><Relationship Id="rId7" Type="http://schemas.openxmlformats.org/officeDocument/2006/relationships/oleObject" Target="../embeddings/oleObject39.bin"/><Relationship Id="rId8" Type="http://schemas.openxmlformats.org/officeDocument/2006/relationships/image" Target="../media/image79.emf"/><Relationship Id="rId9" Type="http://schemas.openxmlformats.org/officeDocument/2006/relationships/oleObject" Target="../embeddings/oleObject40.bin"/><Relationship Id="rId10" Type="http://schemas.openxmlformats.org/officeDocument/2006/relationships/image" Target="../media/image80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4" Type="http://schemas.openxmlformats.org/officeDocument/2006/relationships/oleObject" Target="../embeddings/oleObject42.bin"/><Relationship Id="rId5" Type="http://schemas.openxmlformats.org/officeDocument/2006/relationships/image" Target="../media/image84.emf"/><Relationship Id="rId6" Type="http://schemas.openxmlformats.org/officeDocument/2006/relationships/image" Target="../media/image88.png"/><Relationship Id="rId7" Type="http://schemas.openxmlformats.org/officeDocument/2006/relationships/oleObject" Target="../embeddings/oleObject43.bin"/><Relationship Id="rId8" Type="http://schemas.openxmlformats.org/officeDocument/2006/relationships/image" Target="../media/image85.emf"/><Relationship Id="rId9" Type="http://schemas.openxmlformats.org/officeDocument/2006/relationships/oleObject" Target="../embeddings/oleObject44.bin"/><Relationship Id="rId10" Type="http://schemas.openxmlformats.org/officeDocument/2006/relationships/image" Target="../media/image86.emf"/><Relationship Id="rId1" Type="http://schemas.openxmlformats.org/officeDocument/2006/relationships/vmlDrawing" Target="../drawings/vmlDrawing15.vml"/><Relationship Id="rId2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wmf"/><Relationship Id="rId4" Type="http://schemas.openxmlformats.org/officeDocument/2006/relationships/image" Target="../media/image92.wmf"/><Relationship Id="rId5" Type="http://schemas.openxmlformats.org/officeDocument/2006/relationships/image" Target="../media/image93.wmf"/><Relationship Id="rId6" Type="http://schemas.openxmlformats.org/officeDocument/2006/relationships/image" Target="../media/image94.png"/><Relationship Id="rId7" Type="http://schemas.openxmlformats.org/officeDocument/2006/relationships/oleObject" Target="../embeddings/oleObject45.bin"/><Relationship Id="rId8" Type="http://schemas.openxmlformats.org/officeDocument/2006/relationships/image" Target="../media/image89.emf"/><Relationship Id="rId9" Type="http://schemas.openxmlformats.org/officeDocument/2006/relationships/oleObject" Target="../embeddings/oleObject46.bin"/><Relationship Id="rId10" Type="http://schemas.openxmlformats.org/officeDocument/2006/relationships/image" Target="../media/image90.emf"/><Relationship Id="rId1" Type="http://schemas.openxmlformats.org/officeDocument/2006/relationships/vmlDrawing" Target="../drawings/vmlDrawing16.vml"/><Relationship Id="rId2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5.jpeg"/><Relationship Id="rId3" Type="http://schemas.openxmlformats.org/officeDocument/2006/relationships/image" Target="../media/image96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7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8.gif"/><Relationship Id="rId3" Type="http://schemas.openxmlformats.org/officeDocument/2006/relationships/image" Target="../media/image9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7.bin"/><Relationship Id="rId4" Type="http://schemas.openxmlformats.org/officeDocument/2006/relationships/image" Target="../media/image100.emf"/><Relationship Id="rId1" Type="http://schemas.openxmlformats.org/officeDocument/2006/relationships/vmlDrawing" Target="../drawings/vmlDrawing17.vml"/><Relationship Id="rId2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8.bin"/><Relationship Id="rId4" Type="http://schemas.openxmlformats.org/officeDocument/2006/relationships/image" Target="../media/image101.emf"/><Relationship Id="rId5" Type="http://schemas.openxmlformats.org/officeDocument/2006/relationships/image" Target="../media/image103.png"/><Relationship Id="rId6" Type="http://schemas.openxmlformats.org/officeDocument/2006/relationships/oleObject" Target="../embeddings/oleObject49.bin"/><Relationship Id="rId7" Type="http://schemas.openxmlformats.org/officeDocument/2006/relationships/image" Target="../media/image102.emf"/><Relationship Id="rId1" Type="http://schemas.openxmlformats.org/officeDocument/2006/relationships/vmlDrawing" Target="../drawings/vmlDrawing18.vml"/><Relationship Id="rId2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4.jpeg"/><Relationship Id="rId3" Type="http://schemas.openxmlformats.org/officeDocument/2006/relationships/image" Target="../media/image105.png"/></Relationships>
</file>

<file path=ppt/slides/_rels/slide4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8.emf"/><Relationship Id="rId12" Type="http://schemas.openxmlformats.org/officeDocument/2006/relationships/oleObject" Target="../embeddings/oleObject53.bin"/><Relationship Id="rId13" Type="http://schemas.openxmlformats.org/officeDocument/2006/relationships/image" Target="../media/image109.emf"/><Relationship Id="rId14" Type="http://schemas.openxmlformats.org/officeDocument/2006/relationships/oleObject" Target="../embeddings/oleObject54.bin"/><Relationship Id="rId15" Type="http://schemas.openxmlformats.org/officeDocument/2006/relationships/image" Target="../media/image110.emf"/><Relationship Id="rId16" Type="http://schemas.openxmlformats.org/officeDocument/2006/relationships/oleObject" Target="../embeddings/oleObject55.bin"/><Relationship Id="rId17" Type="http://schemas.openxmlformats.org/officeDocument/2006/relationships/image" Target="../media/image111.emf"/><Relationship Id="rId1" Type="http://schemas.openxmlformats.org/officeDocument/2006/relationships/vmlDrawing" Target="../drawings/vmlDrawing19.vml"/><Relationship Id="rId2" Type="http://schemas.openxmlformats.org/officeDocument/2006/relationships/slideLayout" Target="../slideLayouts/slideLayout4.xml"/><Relationship Id="rId3" Type="http://schemas.openxmlformats.org/officeDocument/2006/relationships/image" Target="../media/image112.png"/><Relationship Id="rId4" Type="http://schemas.openxmlformats.org/officeDocument/2006/relationships/image" Target="../media/image113.wmf"/><Relationship Id="rId5" Type="http://schemas.openxmlformats.org/officeDocument/2006/relationships/image" Target="../media/image114.wmf"/><Relationship Id="rId6" Type="http://schemas.openxmlformats.org/officeDocument/2006/relationships/oleObject" Target="../embeddings/oleObject50.bin"/><Relationship Id="rId7" Type="http://schemas.openxmlformats.org/officeDocument/2006/relationships/image" Target="../media/image106.emf"/><Relationship Id="rId8" Type="http://schemas.openxmlformats.org/officeDocument/2006/relationships/oleObject" Target="../embeddings/oleObject51.bin"/><Relationship Id="rId9" Type="http://schemas.openxmlformats.org/officeDocument/2006/relationships/image" Target="../media/image107.emf"/><Relationship Id="rId10" Type="http://schemas.openxmlformats.org/officeDocument/2006/relationships/oleObject" Target="../embeddings/oleObject52.bin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4" Type="http://schemas.openxmlformats.org/officeDocument/2006/relationships/image" Target="../media/image113.wmf"/><Relationship Id="rId5" Type="http://schemas.openxmlformats.org/officeDocument/2006/relationships/oleObject" Target="../embeddings/oleObject56.bin"/><Relationship Id="rId6" Type="http://schemas.openxmlformats.org/officeDocument/2006/relationships/image" Target="../media/image115.emf"/><Relationship Id="rId7" Type="http://schemas.openxmlformats.org/officeDocument/2006/relationships/oleObject" Target="../embeddings/oleObject57.bin"/><Relationship Id="rId8" Type="http://schemas.openxmlformats.org/officeDocument/2006/relationships/image" Target="../media/image116.emf"/><Relationship Id="rId1" Type="http://schemas.openxmlformats.org/officeDocument/2006/relationships/vmlDrawing" Target="../drawings/vmlDrawing20.vml"/><Relationship Id="rId2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emf"/><Relationship Id="rId4" Type="http://schemas.openxmlformats.org/officeDocument/2006/relationships/oleObject" Target="../embeddings/oleObject58.bin"/><Relationship Id="rId5" Type="http://schemas.openxmlformats.org/officeDocument/2006/relationships/image" Target="../media/image118.emf"/><Relationship Id="rId6" Type="http://schemas.openxmlformats.org/officeDocument/2006/relationships/image" Target="../media/image112.png"/><Relationship Id="rId7" Type="http://schemas.openxmlformats.org/officeDocument/2006/relationships/image" Target="../media/image120.emf"/><Relationship Id="rId8" Type="http://schemas.openxmlformats.org/officeDocument/2006/relationships/image" Target="../media/image121.png"/><Relationship Id="rId1" Type="http://schemas.openxmlformats.org/officeDocument/2006/relationships/vmlDrawing" Target="../drawings/vmlDrawing21.vml"/><Relationship Id="rId2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4" Type="http://schemas.openxmlformats.org/officeDocument/2006/relationships/image" Target="../media/image124.em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2.em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4.png"/><Relationship Id="rId3" Type="http://schemas.openxmlformats.org/officeDocument/2006/relationships/image" Target="../media/image12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wmf"/><Relationship Id="rId4" Type="http://schemas.openxmlformats.org/officeDocument/2006/relationships/oleObject" Target="../embeddings/oleObject59.bin"/><Relationship Id="rId5" Type="http://schemas.openxmlformats.org/officeDocument/2006/relationships/image" Target="../media/image126.wmf"/><Relationship Id="rId6" Type="http://schemas.openxmlformats.org/officeDocument/2006/relationships/oleObject" Target="../embeddings/oleObject60.bin"/><Relationship Id="rId7" Type="http://schemas.openxmlformats.org/officeDocument/2006/relationships/image" Target="../media/image127.wmf"/><Relationship Id="rId1" Type="http://schemas.openxmlformats.org/officeDocument/2006/relationships/vmlDrawing" Target="../drawings/vmlDrawing22.vml"/><Relationship Id="rId2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4" Type="http://schemas.openxmlformats.org/officeDocument/2006/relationships/image" Target="../media/image131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9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2.gif"/><Relationship Id="rId3" Type="http://schemas.openxmlformats.org/officeDocument/2006/relationships/image" Target="../media/image133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4" Type="http://schemas.openxmlformats.org/officeDocument/2006/relationships/image" Target="../media/image136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4" Type="http://schemas.openxmlformats.org/officeDocument/2006/relationships/image" Target="../media/image13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4" Type="http://schemas.openxmlformats.org/officeDocument/2006/relationships/image" Target="../media/image14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0.emf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gif"/><Relationship Id="rId4" Type="http://schemas.openxmlformats.org/officeDocument/2006/relationships/image" Target="../media/image14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4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7.png"/><Relationship Id="rId3" Type="http://schemas.openxmlformats.org/officeDocument/2006/relationships/image" Target="../media/image148.png"/></Relationships>
</file>

<file path=ppt/slides/_rels/slide59.xml.rels><?xml version="1.0" encoding="UTF-8" standalone="yes"?>
<Relationships xmlns="http://schemas.openxmlformats.org/package/2006/relationships"><Relationship Id="rId3" Type="http://schemas.microsoft.com/office/2007/relationships/media" Target="../media/media4.mp4"/><Relationship Id="rId4" Type="http://schemas.openxmlformats.org/officeDocument/2006/relationships/video" Target="../media/media4.mp4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149.png"/><Relationship Id="rId7" Type="http://schemas.openxmlformats.org/officeDocument/2006/relationships/image" Target="../media/image150.png"/><Relationship Id="rId1" Type="http://schemas.microsoft.com/office/2007/relationships/media" Target="../media/media3.mp4"/><Relationship Id="rId2" Type="http://schemas.openxmlformats.org/officeDocument/2006/relationships/video" Target="../media/media3.mp4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1.bin"/><Relationship Id="rId4" Type="http://schemas.openxmlformats.org/officeDocument/2006/relationships/image" Target="../media/image151.emf"/><Relationship Id="rId5" Type="http://schemas.openxmlformats.org/officeDocument/2006/relationships/oleObject" Target="../embeddings/oleObject62.bin"/><Relationship Id="rId6" Type="http://schemas.openxmlformats.org/officeDocument/2006/relationships/image" Target="../media/image152.wmf"/><Relationship Id="rId7" Type="http://schemas.openxmlformats.org/officeDocument/2006/relationships/image" Target="../media/image153.emf"/><Relationship Id="rId1" Type="http://schemas.openxmlformats.org/officeDocument/2006/relationships/vmlDrawing" Target="../drawings/vmlDrawing23.vml"/><Relationship Id="rId2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4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5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6.gif"/><Relationship Id="rId3" Type="http://schemas.openxmlformats.org/officeDocument/2006/relationships/image" Target="../media/image157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4" Type="http://schemas.openxmlformats.org/officeDocument/2006/relationships/image" Target="../media/image160.png"/><Relationship Id="rId5" Type="http://schemas.openxmlformats.org/officeDocument/2006/relationships/oleObject" Target="../embeddings/oleObject63.bin"/><Relationship Id="rId6" Type="http://schemas.openxmlformats.org/officeDocument/2006/relationships/image" Target="../media/image158.wmf"/><Relationship Id="rId1" Type="http://schemas.openxmlformats.org/officeDocument/2006/relationships/vmlDrawing" Target="../drawings/vmlDrawing24.vml"/><Relationship Id="rId2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1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162.png"/><Relationship Id="rId1" Type="http://schemas.microsoft.com/office/2007/relationships/media" Target="../media/media5.wmv"/><Relationship Id="rId2" Type="http://schemas.openxmlformats.org/officeDocument/2006/relationships/video" Target="../media/media5.wmv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4" Type="http://schemas.openxmlformats.org/officeDocument/2006/relationships/image" Target="../media/image164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5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7.png"/><Relationship Id="rId3" Type="http://schemas.openxmlformats.org/officeDocument/2006/relationships/image" Target="../media/image168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9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0.jpe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1.png"/><Relationship Id="rId3" Type="http://schemas.openxmlformats.org/officeDocument/2006/relationships/image" Target="../media/image172.jpe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3.jpe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4.emf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5.emf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4" Type="http://schemas.openxmlformats.org/officeDocument/2006/relationships/oleObject" Target="../embeddings/oleObject64.bin"/><Relationship Id="rId5" Type="http://schemas.openxmlformats.org/officeDocument/2006/relationships/image" Target="../media/image176.emf"/><Relationship Id="rId6" Type="http://schemas.openxmlformats.org/officeDocument/2006/relationships/oleObject" Target="../embeddings/oleObject65.bin"/><Relationship Id="rId7" Type="http://schemas.openxmlformats.org/officeDocument/2006/relationships/image" Target="../media/image177.emf"/><Relationship Id="rId8" Type="http://schemas.openxmlformats.org/officeDocument/2006/relationships/oleObject" Target="../embeddings/oleObject66.bin"/><Relationship Id="rId9" Type="http://schemas.openxmlformats.org/officeDocument/2006/relationships/image" Target="../media/image178.emf"/><Relationship Id="rId1" Type="http://schemas.openxmlformats.org/officeDocument/2006/relationships/vmlDrawing" Target="../drawings/vmlDrawing25.vml"/><Relationship Id="rId2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oleObject" Target="../embeddings/oleObject1.bin"/><Relationship Id="rId6" Type="http://schemas.openxmlformats.org/officeDocument/2006/relationships/image" Target="../media/image6.emf"/><Relationship Id="rId7" Type="http://schemas.openxmlformats.org/officeDocument/2006/relationships/oleObject" Target="../embeddings/oleObject2.bin"/><Relationship Id="rId8" Type="http://schemas.openxmlformats.org/officeDocument/2006/relationships/image" Target="../media/image7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69.bin"/><Relationship Id="rId12" Type="http://schemas.openxmlformats.org/officeDocument/2006/relationships/image" Target="../media/image182.emf"/><Relationship Id="rId1" Type="http://schemas.openxmlformats.org/officeDocument/2006/relationships/vmlDrawing" Target="../drawings/vmlDrawing26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183.wmf"/><Relationship Id="rId4" Type="http://schemas.openxmlformats.org/officeDocument/2006/relationships/image" Target="../media/image93.wmf"/><Relationship Id="rId5" Type="http://schemas.openxmlformats.org/officeDocument/2006/relationships/image" Target="../media/image184.wmf"/><Relationship Id="rId6" Type="http://schemas.openxmlformats.org/officeDocument/2006/relationships/image" Target="../media/image185.wmf"/><Relationship Id="rId7" Type="http://schemas.openxmlformats.org/officeDocument/2006/relationships/oleObject" Target="../embeddings/oleObject67.bin"/><Relationship Id="rId8" Type="http://schemas.openxmlformats.org/officeDocument/2006/relationships/image" Target="../media/image180.wmf"/><Relationship Id="rId9" Type="http://schemas.openxmlformats.org/officeDocument/2006/relationships/oleObject" Target="../embeddings/oleObject68.bin"/><Relationship Id="rId10" Type="http://schemas.openxmlformats.org/officeDocument/2006/relationships/image" Target="../media/image181.emf"/></Relationships>
</file>

<file path=ppt/slides/_rels/slide8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87.emf"/><Relationship Id="rId20" Type="http://schemas.openxmlformats.org/officeDocument/2006/relationships/oleObject" Target="../embeddings/oleObject77.bin"/><Relationship Id="rId21" Type="http://schemas.openxmlformats.org/officeDocument/2006/relationships/image" Target="../media/image110.emf"/><Relationship Id="rId22" Type="http://schemas.openxmlformats.org/officeDocument/2006/relationships/oleObject" Target="../embeddings/oleObject78.bin"/><Relationship Id="rId23" Type="http://schemas.openxmlformats.org/officeDocument/2006/relationships/image" Target="../media/image111.emf"/><Relationship Id="rId10" Type="http://schemas.openxmlformats.org/officeDocument/2006/relationships/oleObject" Target="../embeddings/oleObject72.bin"/><Relationship Id="rId11" Type="http://schemas.openxmlformats.org/officeDocument/2006/relationships/image" Target="../media/image106.emf"/><Relationship Id="rId12" Type="http://schemas.openxmlformats.org/officeDocument/2006/relationships/oleObject" Target="../embeddings/oleObject73.bin"/><Relationship Id="rId13" Type="http://schemas.openxmlformats.org/officeDocument/2006/relationships/image" Target="../media/image107.emf"/><Relationship Id="rId14" Type="http://schemas.openxmlformats.org/officeDocument/2006/relationships/oleObject" Target="../embeddings/oleObject74.bin"/><Relationship Id="rId15" Type="http://schemas.openxmlformats.org/officeDocument/2006/relationships/image" Target="../media/image108.emf"/><Relationship Id="rId16" Type="http://schemas.openxmlformats.org/officeDocument/2006/relationships/oleObject" Target="../embeddings/oleObject75.bin"/><Relationship Id="rId17" Type="http://schemas.openxmlformats.org/officeDocument/2006/relationships/image" Target="../media/image188.emf"/><Relationship Id="rId18" Type="http://schemas.openxmlformats.org/officeDocument/2006/relationships/oleObject" Target="../embeddings/oleObject76.bin"/><Relationship Id="rId19" Type="http://schemas.openxmlformats.org/officeDocument/2006/relationships/image" Target="../media/image109.emf"/><Relationship Id="rId1" Type="http://schemas.openxmlformats.org/officeDocument/2006/relationships/vmlDrawing" Target="../drawings/vmlDrawing27.vml"/><Relationship Id="rId2" Type="http://schemas.openxmlformats.org/officeDocument/2006/relationships/slideLayout" Target="../slideLayouts/slideLayout4.xml"/><Relationship Id="rId3" Type="http://schemas.openxmlformats.org/officeDocument/2006/relationships/image" Target="../media/image112.png"/><Relationship Id="rId4" Type="http://schemas.openxmlformats.org/officeDocument/2006/relationships/image" Target="../media/image113.wmf"/><Relationship Id="rId5" Type="http://schemas.openxmlformats.org/officeDocument/2006/relationships/image" Target="../media/image114.wmf"/><Relationship Id="rId6" Type="http://schemas.openxmlformats.org/officeDocument/2006/relationships/oleObject" Target="../embeddings/oleObject70.bin"/><Relationship Id="rId7" Type="http://schemas.openxmlformats.org/officeDocument/2006/relationships/image" Target="../media/image186.emf"/><Relationship Id="rId8" Type="http://schemas.openxmlformats.org/officeDocument/2006/relationships/oleObject" Target="../embeddings/oleObject71.bin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4" Type="http://schemas.openxmlformats.org/officeDocument/2006/relationships/image" Target="../media/image19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9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2.jpeg"/><Relationship Id="rId3" Type="http://schemas.openxmlformats.org/officeDocument/2006/relationships/image" Target="../media/image193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4.jpeg"/><Relationship Id="rId3" Type="http://schemas.openxmlformats.org/officeDocument/2006/relationships/image" Target="../media/image195.pn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6.pn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7.jpe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8.wmf"/><Relationship Id="rId3" Type="http://schemas.openxmlformats.org/officeDocument/2006/relationships/image" Target="../media/image199.wmf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200.png"/><Relationship Id="rId1" Type="http://schemas.microsoft.com/office/2007/relationships/media" Target="../media/media6.mp4"/><Relationship Id="rId2" Type="http://schemas.openxmlformats.org/officeDocument/2006/relationships/video" Target="../media/media6.mp4"/></Relationships>
</file>

<file path=ppt/slides/_rels/slide9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6.bin"/><Relationship Id="rId12" Type="http://schemas.openxmlformats.org/officeDocument/2006/relationships/image" Target="../media/image6.emf"/><Relationship Id="rId13" Type="http://schemas.openxmlformats.org/officeDocument/2006/relationships/oleObject" Target="../embeddings/oleObject7.bin"/><Relationship Id="rId14" Type="http://schemas.openxmlformats.org/officeDocument/2006/relationships/image" Target="../media/image13.emf"/><Relationship Id="rId15" Type="http://schemas.openxmlformats.org/officeDocument/2006/relationships/oleObject" Target="../embeddings/oleObject8.bin"/><Relationship Id="rId16" Type="http://schemas.openxmlformats.org/officeDocument/2006/relationships/image" Target="../media/image14.emf"/><Relationship Id="rId17" Type="http://schemas.openxmlformats.org/officeDocument/2006/relationships/oleObject" Target="../embeddings/oleObject9.bin"/><Relationship Id="rId18" Type="http://schemas.openxmlformats.org/officeDocument/2006/relationships/image" Target="../media/image15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3.bin"/><Relationship Id="rId4" Type="http://schemas.openxmlformats.org/officeDocument/2006/relationships/image" Target="../media/image10.emf"/><Relationship Id="rId5" Type="http://schemas.openxmlformats.org/officeDocument/2006/relationships/oleObject" Target="../embeddings/oleObject4.bin"/><Relationship Id="rId6" Type="http://schemas.openxmlformats.org/officeDocument/2006/relationships/image" Target="../media/image11.emf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oleObject" Target="../embeddings/oleObject5.bin"/><Relationship Id="rId10" Type="http://schemas.openxmlformats.org/officeDocument/2006/relationships/image" Target="../media/image12.emf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1.jpe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2.pn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3.pn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7.pn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4.wmf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5.pn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6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4" Type="http://schemas.openxmlformats.org/officeDocument/2006/relationships/oleObject" Target="../embeddings/oleObject79.bin"/><Relationship Id="rId5" Type="http://schemas.openxmlformats.org/officeDocument/2006/relationships/image" Target="../media/image38.emf"/><Relationship Id="rId6" Type="http://schemas.openxmlformats.org/officeDocument/2006/relationships/oleObject" Target="../embeddings/oleObject80.bin"/><Relationship Id="rId7" Type="http://schemas.openxmlformats.org/officeDocument/2006/relationships/image" Target="../media/image39.emf"/><Relationship Id="rId8" Type="http://schemas.openxmlformats.org/officeDocument/2006/relationships/image" Target="../media/image41.emf"/><Relationship Id="rId1" Type="http://schemas.openxmlformats.org/officeDocument/2006/relationships/vmlDrawing" Target="../drawings/vmlDrawing28.vml"/><Relationship Id="rId2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00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191491" y="533400"/>
            <a:ext cx="7280777" cy="2868168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Particle Accelerators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8195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3354388" y="3540125"/>
            <a:ext cx="5114925" cy="1101725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FF0000"/>
                </a:solidFill>
              </a:rPr>
              <a:t>Eric </a:t>
            </a:r>
            <a:r>
              <a:rPr lang="en-US" dirty="0" err="1" smtClean="0">
                <a:solidFill>
                  <a:srgbClr val="FF0000"/>
                </a:solidFill>
              </a:rPr>
              <a:t>Prebys</a:t>
            </a:r>
            <a:r>
              <a:rPr lang="en-US" dirty="0" smtClean="0">
                <a:solidFill>
                  <a:srgbClr val="FF0000"/>
                </a:solidFill>
              </a:rPr>
              <a:t>, FNAL</a:t>
            </a:r>
          </a:p>
          <a:p>
            <a:pPr eaLnBrk="1" hangingPunct="1"/>
            <a:r>
              <a:rPr lang="en-US" dirty="0" smtClean="0">
                <a:solidFill>
                  <a:srgbClr val="FF0000"/>
                </a:solidFill>
              </a:rPr>
              <a:t>Saturday Morning Physics</a:t>
            </a:r>
          </a:p>
          <a:p>
            <a:pPr eaLnBrk="1" hangingPunct="1"/>
            <a:r>
              <a:rPr lang="en-US" dirty="0" smtClean="0">
                <a:solidFill>
                  <a:srgbClr val="FF0000"/>
                </a:solidFill>
              </a:rPr>
              <a:t>April 22, </a:t>
            </a:r>
            <a:r>
              <a:rPr lang="en-US" dirty="0" smtClean="0">
                <a:solidFill>
                  <a:srgbClr val="FF0000"/>
                </a:solidFill>
              </a:rPr>
              <a:t>2017</a:t>
            </a:r>
          </a:p>
        </p:txBody>
      </p:sp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76200"/>
            <a:ext cx="8371114" cy="507274"/>
          </a:xfrm>
        </p:spPr>
        <p:txBody>
          <a:bodyPr/>
          <a:lstStyle/>
          <a:p>
            <a:r>
              <a:rPr lang="en-US" dirty="0" smtClean="0"/>
              <a:t>Units of energy</a:t>
            </a:r>
            <a:endParaRPr lang="en-US" dirty="0"/>
          </a:p>
        </p:txBody>
      </p:sp>
      <p:sp>
        <p:nvSpPr>
          <p:cNvPr id="17" name="Content Placeholder 16"/>
          <p:cNvSpPr>
            <a:spLocks noGrp="1"/>
          </p:cNvSpPr>
          <p:nvPr>
            <p:ph sz="half" idx="1"/>
          </p:nvPr>
        </p:nvSpPr>
        <p:spPr>
          <a:xfrm>
            <a:off x="457200" y="762001"/>
            <a:ext cx="4060371" cy="1905000"/>
          </a:xfrm>
        </p:spPr>
        <p:txBody>
          <a:bodyPr/>
          <a:lstStyle/>
          <a:p>
            <a:r>
              <a:rPr lang="en-US" sz="1800" dirty="0" smtClean="0"/>
              <a:t>Energy is (force)x(distance)</a:t>
            </a:r>
          </a:p>
          <a:p>
            <a:r>
              <a:rPr lang="en-US" sz="1800" dirty="0" smtClean="0"/>
              <a:t>For example, when you drop something, gravity “work” through the change in height to convert “potential energy” to “kinetic energy”.</a:t>
            </a:r>
            <a:endParaRPr lang="en-US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Saturday Morning Physics, April 22,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Prebys: Particle Accelerators</a:t>
            </a:r>
            <a:endParaRPr lang="en-US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26155-0DCC-45D2-90B6-32F65F3F6C0F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304800"/>
            <a:ext cx="3937946" cy="2743200"/>
          </a:xfrm>
          <a:prstGeom prst="rect">
            <a:avLst/>
          </a:prstGeom>
        </p:spPr>
      </p:pic>
      <p:pic>
        <p:nvPicPr>
          <p:cNvPr id="27" name="Content Placeholder 26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11"/>
          <a:stretch/>
        </p:blipFill>
        <p:spPr>
          <a:xfrm>
            <a:off x="838200" y="2971800"/>
            <a:ext cx="3000568" cy="3553568"/>
          </a:xfrm>
        </p:spPr>
      </p:pic>
      <p:sp>
        <p:nvSpPr>
          <p:cNvPr id="28" name="Content Placeholder 16"/>
          <p:cNvSpPr txBox="1">
            <a:spLocks/>
          </p:cNvSpPr>
          <p:nvPr/>
        </p:nvSpPr>
        <p:spPr bwMode="auto">
          <a:xfrm>
            <a:off x="4343400" y="3200400"/>
            <a:ext cx="4495800" cy="3241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SzPct val="73000"/>
              <a:buFont typeface="Wingdings 2" pitchFamily="18" charset="2"/>
              <a:buChar char="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07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F9B639"/>
              </a:buClr>
              <a:buSzPct val="80000"/>
              <a:buFont typeface="Wingdings 2" pitchFamily="18" charset="2"/>
              <a:buChar char=""/>
              <a:defRPr sz="2400" kern="1200">
                <a:solidFill>
                  <a:srgbClr val="6C6C6C"/>
                </a:solidFill>
                <a:latin typeface="+mn-lt"/>
                <a:ea typeface="+mn-ea"/>
                <a:cs typeface="+mn-cs"/>
              </a:defRPr>
            </a:lvl2pPr>
            <a:lvl3pPr marL="758825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60000"/>
              <a:buFont typeface="Wingdings" pitchFamily="2" charset="2"/>
              <a:buChar char="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48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9B639"/>
              </a:buClr>
              <a:buSzPct val="80000"/>
              <a:buFont typeface="Wingdings 2" pitchFamily="18" charset="2"/>
              <a:buChar char=""/>
              <a:defRPr sz="1800" kern="1200">
                <a:solidFill>
                  <a:srgbClr val="6C6C6C"/>
                </a:solidFill>
                <a:latin typeface="+mn-lt"/>
                <a:ea typeface="+mn-ea"/>
                <a:cs typeface="+mn-cs"/>
              </a:defRPr>
            </a:lvl4pPr>
            <a:lvl5pPr marL="1279525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itchFamily="2" charset="2"/>
              <a:buChar char="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72184" indent="-182880" algn="l" rtl="0" eaLnBrk="1" latinLnBrk="0" hangingPunct="1">
              <a:spcBef>
                <a:spcPts val="4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733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47088" indent="-182880" algn="l" rtl="0" eaLnBrk="1" latinLnBrk="0" hangingPunct="1">
              <a:spcBef>
                <a:spcPts val="300"/>
              </a:spcBef>
              <a:buClr>
                <a:schemeClr val="accent4"/>
              </a:buClr>
              <a:buSzPct val="100000"/>
              <a:buChar char="•"/>
              <a:defRPr kumimoji="0" sz="1600" kern="1200" baseline="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Wingdings"/>
              <a:buChar char="§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US" sz="1800" dirty="0" smtClean="0"/>
              <a:t>In the same way, when we accelerate something in an electric field, electrical potential (“voltage”) is converted to kinetic energy.</a:t>
            </a:r>
          </a:p>
          <a:p>
            <a:r>
              <a:rPr lang="en-US" sz="1800" dirty="0" smtClean="0"/>
              <a:t>For this reason, a convenient unit of energy is the </a:t>
            </a:r>
            <a:br>
              <a:rPr lang="en-US" sz="1800" dirty="0" smtClean="0"/>
            </a:br>
            <a:r>
              <a:rPr lang="en-US" sz="1800" dirty="0" smtClean="0"/>
              <a:t>            </a:t>
            </a:r>
            <a:r>
              <a:rPr lang="en-US" sz="2000" dirty="0" smtClean="0"/>
              <a:t>“electron-volt (</a:t>
            </a:r>
            <a:r>
              <a:rPr lang="en-US" sz="2000" dirty="0" err="1" smtClean="0"/>
              <a:t>eV</a:t>
            </a:r>
            <a:r>
              <a:rPr lang="en-US" sz="2000" dirty="0" smtClean="0"/>
              <a:t>)” 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which is the energy you get when you accelerate a charge of one electron (or proton) over a 1 Volt potential.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262626684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Understanding electron-volts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533400" y="914400"/>
            <a:ext cx="8251825" cy="1519575"/>
          </a:xfrm>
        </p:spPr>
        <p:txBody>
          <a:bodyPr/>
          <a:lstStyle/>
          <a:p>
            <a:r>
              <a:rPr lang="en-US" dirty="0" smtClean="0"/>
              <a:t>The </a:t>
            </a:r>
            <a:r>
              <a:rPr lang="en-US" dirty="0" err="1" smtClean="0"/>
              <a:t>eV</a:t>
            </a:r>
            <a:r>
              <a:rPr lang="en-US" dirty="0" smtClean="0"/>
              <a:t> is a </a:t>
            </a:r>
            <a:r>
              <a:rPr lang="en-US" i="1" dirty="0" smtClean="0"/>
              <a:t>really small</a:t>
            </a:r>
            <a:r>
              <a:rPr lang="en-US" dirty="0" smtClean="0"/>
              <a:t> unit of energy.</a:t>
            </a:r>
          </a:p>
          <a:p>
            <a:pPr lvl="1"/>
            <a:r>
              <a:rPr lang="en-US" dirty="0" smtClean="0"/>
              <a:t>1.6x10</a:t>
            </a:r>
            <a:r>
              <a:rPr lang="en-US" baseline="30000" dirty="0" smtClean="0"/>
              <a:t>-19 </a:t>
            </a:r>
            <a:r>
              <a:rPr lang="en-US" dirty="0" smtClean="0"/>
              <a:t>(=.00000000000000000016) Joules</a:t>
            </a:r>
            <a:r>
              <a:rPr lang="en-US" dirty="0"/>
              <a:t> </a:t>
            </a:r>
            <a:r>
              <a:rPr lang="en-US" dirty="0" smtClean="0"/>
              <a:t>- our usual </a:t>
            </a:r>
            <a:br>
              <a:rPr lang="en-US" dirty="0" smtClean="0"/>
            </a:br>
            <a:r>
              <a:rPr lang="en-US" dirty="0" smtClean="0"/>
              <a:t>unit of energy.</a:t>
            </a:r>
          </a:p>
          <a:p>
            <a:pPr lvl="1"/>
            <a:r>
              <a:rPr lang="en-US" dirty="0" smtClean="0"/>
              <a:t>A 1 kg weight dropped 1m would have 6x10</a:t>
            </a:r>
            <a:r>
              <a:rPr lang="en-US" baseline="30000" dirty="0" smtClean="0"/>
              <a:t>19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(60000000000000000000) </a:t>
            </a:r>
            <a:r>
              <a:rPr lang="en-US" dirty="0" err="1" smtClean="0"/>
              <a:t>eV</a:t>
            </a:r>
            <a:r>
              <a:rPr lang="en-US" dirty="0" smtClean="0"/>
              <a:t> of energy!</a:t>
            </a:r>
          </a:p>
          <a:p>
            <a:endParaRPr lang="en-US" dirty="0" smtClean="0"/>
          </a:p>
          <a:p>
            <a:r>
              <a:rPr lang="en-US" dirty="0" smtClean="0"/>
              <a:t>On the other hand, it’s a very useful unit when talking about individual particles</a:t>
            </a:r>
          </a:p>
          <a:p>
            <a:pPr lvl="1"/>
            <a:r>
              <a:rPr lang="en-US" dirty="0" smtClean="0"/>
              <a:t>If we accelerate a proton using an electrical potential, we know exactly what the energy is.</a:t>
            </a:r>
          </a:p>
          <a:p>
            <a:pPr lvl="1"/>
            <a:r>
              <a:rPr lang="en-US" dirty="0" smtClean="0"/>
              <a:t>It’s also useful when thinking about mass/energy equivalence</a:t>
            </a:r>
          </a:p>
          <a:p>
            <a:pPr lvl="2"/>
            <a:r>
              <a:rPr lang="en-US" dirty="0" smtClean="0"/>
              <a:t>Which leads us to</a:t>
            </a:r>
            <a:r>
              <a:rPr lang="mr-IN" dirty="0" smtClean="0"/>
              <a:t>…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Saturday Morning Physics, April 22, 2017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Prebys: Particle Accelerators</a:t>
            </a:r>
            <a:endParaRPr lang="en-US">
              <a:latin typeface="+mn-l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914655-DFE5-45AD-AEB7-B6324F535D89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7391400" y="228600"/>
            <a:ext cx="1061754" cy="2470804"/>
            <a:chOff x="4267201" y="2590800"/>
            <a:chExt cx="1061754" cy="247080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3967" r="19071" b="9930"/>
            <a:stretch/>
          </p:blipFill>
          <p:spPr>
            <a:xfrm>
              <a:off x="4267201" y="2590800"/>
              <a:ext cx="1061754" cy="2470804"/>
            </a:xfrm>
            <a:prstGeom prst="rect">
              <a:avLst/>
            </a:prstGeom>
          </p:spPr>
        </p:pic>
        <p:graphicFrame>
          <p:nvGraphicFramePr>
            <p:cNvPr id="10" name="Object 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248331004"/>
                </p:ext>
              </p:extLst>
            </p:nvPr>
          </p:nvGraphicFramePr>
          <p:xfrm>
            <a:off x="4343400" y="4267200"/>
            <a:ext cx="228600" cy="152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4603" name="Equation" r:id="rId4" imgW="228600" imgH="152400" progId="Equation.DSMT4">
                    <p:embed/>
                  </p:oleObj>
                </mc:Choice>
                <mc:Fallback>
                  <p:oleObj name="Equation" r:id="rId4" imgW="228600" imgH="1524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4343400" y="4267200"/>
                          <a:ext cx="228600" cy="1524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" name="Object 1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893393245"/>
                </p:ext>
              </p:extLst>
            </p:nvPr>
          </p:nvGraphicFramePr>
          <p:xfrm>
            <a:off x="4876800" y="3886200"/>
            <a:ext cx="254000" cy="203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4604" name="Equation" r:id="rId6" imgW="254000" imgH="203200" progId="Equation.DSMT4">
                    <p:embed/>
                  </p:oleObj>
                </mc:Choice>
                <mc:Fallback>
                  <p:oleObj name="Equation" r:id="rId6" imgW="254000" imgH="2032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4876800" y="3886200"/>
                          <a:ext cx="254000" cy="2032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3014798653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Review: Special Relativity*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The two axioms of Special Relativity</a:t>
            </a:r>
          </a:p>
          <a:p>
            <a:pPr lvl="1"/>
            <a:r>
              <a:rPr lang="en-US" sz="1600" dirty="0" smtClean="0"/>
              <a:t>The laws of physics are the same in any “inertial” (non-accelerating) frame of reference</a:t>
            </a:r>
          </a:p>
          <a:p>
            <a:pPr lvl="1"/>
            <a:r>
              <a:rPr lang="en-US" sz="1600" dirty="0" smtClean="0"/>
              <a:t>The measured speed of light in a vacuum is the same in every inertial frame reference</a:t>
            </a:r>
          </a:p>
          <a:p>
            <a:r>
              <a:rPr lang="en-US" sz="2000" dirty="0" smtClean="0"/>
              <a:t>Example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Saturday Morning Physics, April 22,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Prebys: Particle Accelerators</a:t>
            </a:r>
            <a:endParaRPr lang="en-US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26155-0DCC-45D2-90B6-32F65F3F6C0F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733800" y="6244877"/>
            <a:ext cx="53909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solidFill>
                  <a:srgbClr val="C00000"/>
                </a:solidFill>
                <a:latin typeface="+mn-lt"/>
              </a:rPr>
              <a:t>*See SMP lecture by </a:t>
            </a:r>
            <a:r>
              <a:rPr lang="en-US" sz="1600" dirty="0" err="1" smtClean="0">
                <a:solidFill>
                  <a:srgbClr val="C00000"/>
                </a:solidFill>
                <a:latin typeface="+mn-lt"/>
              </a:rPr>
              <a:t>Mehreen</a:t>
            </a:r>
            <a:r>
              <a:rPr lang="en-US" sz="1600" dirty="0" smtClean="0">
                <a:solidFill>
                  <a:srgbClr val="C00000"/>
                </a:solidFill>
                <a:latin typeface="+mn-lt"/>
              </a:rPr>
              <a:t> Sultana, March 11, 2017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2819400"/>
            <a:ext cx="3955715" cy="269136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38200" y="2971800"/>
            <a:ext cx="76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>
                <a:solidFill>
                  <a:srgbClr val="FF0000"/>
                </a:solidFill>
                <a:latin typeface="+mn-lt"/>
              </a:rPr>
              <a:t>T</a:t>
            </a:r>
            <a:r>
              <a:rPr lang="en-US" sz="2400" baseline="-25000" dirty="0" smtClean="0">
                <a:solidFill>
                  <a:srgbClr val="FF0000"/>
                </a:solidFill>
                <a:latin typeface="+mn-lt"/>
              </a:rPr>
              <a:t>1</a:t>
            </a:r>
            <a:r>
              <a:rPr lang="en-US" sz="2400" dirty="0" smtClean="0">
                <a:solidFill>
                  <a:srgbClr val="FF0000"/>
                </a:solidFill>
                <a:latin typeface="+mn-lt"/>
              </a:rPr>
              <a:t>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724400" y="2286000"/>
            <a:ext cx="4267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Observer 1 is inside a spaceship.  He shines a light to a mirror on the other side and measures the time (T</a:t>
            </a:r>
            <a:r>
              <a:rPr lang="en-US" sz="1800" baseline="-25000" dirty="0" smtClean="0">
                <a:solidFill>
                  <a:srgbClr val="C00000"/>
                </a:solidFill>
                <a:latin typeface="+mn-lt"/>
              </a:rPr>
              <a:t>1</a:t>
            </a:r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) it takes to return.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3810000" y="2895600"/>
            <a:ext cx="838200" cy="2286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858869" y="4114800"/>
            <a:ext cx="4267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Observer 2 is watching the spaceship go by. In his “frame”, the light travels a longer distance </a:t>
            </a:r>
            <a:r>
              <a:rPr lang="mr-IN" sz="1800" dirty="0" smtClean="0">
                <a:solidFill>
                  <a:srgbClr val="C00000"/>
                </a:solidFill>
                <a:latin typeface="+mn-lt"/>
              </a:rPr>
              <a:t>–</a:t>
            </a:r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1800" i="1" dirty="0" smtClean="0">
                <a:solidFill>
                  <a:srgbClr val="C00000"/>
                </a:solidFill>
                <a:latin typeface="+mn-lt"/>
              </a:rPr>
              <a:t>at the same velocity </a:t>
            </a:r>
            <a:r>
              <a:rPr lang="en-US" sz="1800" dirty="0" smtClean="0">
                <a:solidFill>
                  <a:srgbClr val="C0000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1800" dirty="0" smtClean="0">
                <a:solidFill>
                  <a:srgbClr val="C00000"/>
                </a:solidFill>
                <a:latin typeface="+mn-lt"/>
                <a:ea typeface="Wingdings"/>
                <a:cs typeface="Wingdings"/>
                <a:sym typeface="Wingdings"/>
              </a:rPr>
              <a:t> the time he measures (T</a:t>
            </a:r>
            <a:r>
              <a:rPr lang="en-US" sz="1800" baseline="-25000" dirty="0" smtClean="0">
                <a:solidFill>
                  <a:srgbClr val="C00000"/>
                </a:solidFill>
                <a:latin typeface="+mn-lt"/>
                <a:ea typeface="Wingdings"/>
                <a:cs typeface="Wingdings"/>
                <a:sym typeface="Wingdings"/>
              </a:rPr>
              <a:t>2</a:t>
            </a:r>
            <a:r>
              <a:rPr lang="en-US" sz="1800" dirty="0" smtClean="0">
                <a:solidFill>
                  <a:srgbClr val="C00000"/>
                </a:solidFill>
                <a:latin typeface="+mn-lt"/>
                <a:ea typeface="Wingdings"/>
                <a:cs typeface="Wingdings"/>
                <a:sym typeface="Wingdings"/>
              </a:rPr>
              <a:t>) is longer!</a:t>
            </a:r>
            <a:endParaRPr lang="en-US" sz="1800" dirty="0" smtClean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600200" y="4953000"/>
            <a:ext cx="76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rgbClr val="FF0000"/>
                </a:solidFill>
                <a:latin typeface="+mn-lt"/>
              </a:rPr>
              <a:t>T</a:t>
            </a:r>
            <a:r>
              <a:rPr lang="en-US" sz="2400" baseline="-25000" dirty="0" smtClean="0">
                <a:solidFill>
                  <a:srgbClr val="FF0000"/>
                </a:solidFill>
                <a:latin typeface="+mn-lt"/>
              </a:rPr>
              <a:t>2</a:t>
            </a:r>
            <a:r>
              <a:rPr lang="en-US" sz="2400" dirty="0" smtClean="0">
                <a:solidFill>
                  <a:srgbClr val="FF0000"/>
                </a:solidFill>
                <a:latin typeface="+mn-lt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576994578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/>
      <p:bldP spid="11" grpId="0"/>
      <p:bldP spid="15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 Dilation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609600"/>
            <a:ext cx="8251825" cy="876638"/>
          </a:xfrm>
        </p:spPr>
        <p:txBody>
          <a:bodyPr/>
          <a:lstStyle/>
          <a:p>
            <a:r>
              <a:rPr lang="en-US" dirty="0" smtClean="0"/>
              <a:t>If the speed of light is the same in both frames, then the measured time must be different!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Saturday Morning Physics, April 22,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Prebys: Particle Accelerators</a:t>
            </a:r>
            <a:endParaRPr lang="en-US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26155-0DCC-45D2-90B6-32F65F3F6C0F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14" t="5302" r="1801" b="4642"/>
          <a:stretch/>
        </p:blipFill>
        <p:spPr>
          <a:xfrm>
            <a:off x="838200" y="1524000"/>
            <a:ext cx="8130520" cy="2676292"/>
          </a:xfrm>
          <a:prstGeom prst="rect">
            <a:avLst/>
          </a:prstGeom>
        </p:spPr>
      </p:pic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36796175"/>
              </p:ext>
            </p:extLst>
          </p:nvPr>
        </p:nvGraphicFramePr>
        <p:xfrm>
          <a:off x="486567" y="2204666"/>
          <a:ext cx="1143000" cy="933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9822" name="Equation" r:id="rId4" imgW="762000" imgH="622300" progId="Equation.DSMT4">
                  <p:embed/>
                </p:oleObj>
              </mc:Choice>
              <mc:Fallback>
                <p:oleObj name="Equation" r:id="rId4" imgW="762000" imgH="6223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86567" y="2204666"/>
                        <a:ext cx="1143000" cy="9334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18988377"/>
              </p:ext>
            </p:extLst>
          </p:nvPr>
        </p:nvGraphicFramePr>
        <p:xfrm>
          <a:off x="5058567" y="3347666"/>
          <a:ext cx="552450" cy="59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9823" name="Equation" r:id="rId6" imgW="368300" imgH="393700" progId="Equation.DSMT4">
                  <p:embed/>
                </p:oleObj>
              </mc:Choice>
              <mc:Fallback>
                <p:oleObj name="Equation" r:id="rId6" imgW="368300" imgH="3937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058567" y="3347666"/>
                        <a:ext cx="552450" cy="5905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33347445"/>
              </p:ext>
            </p:extLst>
          </p:nvPr>
        </p:nvGraphicFramePr>
        <p:xfrm>
          <a:off x="6811167" y="1976066"/>
          <a:ext cx="2057400" cy="1104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9824" name="Equation" r:id="rId8" imgW="1371600" imgH="736600" progId="Equation.DSMT4">
                  <p:embed/>
                </p:oleObj>
              </mc:Choice>
              <mc:Fallback>
                <p:oleObj name="Equation" r:id="rId8" imgW="1371600" imgH="736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811167" y="1976066"/>
                        <a:ext cx="2057400" cy="1104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93918381"/>
              </p:ext>
            </p:extLst>
          </p:nvPr>
        </p:nvGraphicFramePr>
        <p:xfrm>
          <a:off x="1295400" y="4495800"/>
          <a:ext cx="6842126" cy="1231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9825" name="Equation" r:id="rId10" imgW="3670300" imgH="660400" progId="Equation.DSMT4">
                  <p:embed/>
                </p:oleObj>
              </mc:Choice>
              <mc:Fallback>
                <p:oleObj name="Equation" r:id="rId10" imgW="3670300" imgH="660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295400" y="4495800"/>
                        <a:ext cx="6842126" cy="1231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Rectangle 23"/>
          <p:cNvSpPr/>
          <p:nvPr/>
        </p:nvSpPr>
        <p:spPr>
          <a:xfrm>
            <a:off x="3024388" y="1442665"/>
            <a:ext cx="152400" cy="281940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1447800" y="5486400"/>
            <a:ext cx="472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Lorentz “time dilation” factor (“gamma”)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6096000" y="5105400"/>
            <a:ext cx="304800" cy="30480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838200" y="6096000"/>
            <a:ext cx="7924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+mn-lt"/>
              </a:rPr>
              <a:t>We’re going to see a lot of this factor.  We’ll discuss the behavior shortly</a:t>
            </a:r>
          </a:p>
        </p:txBody>
      </p:sp>
      <p:sp>
        <p:nvSpPr>
          <p:cNvPr id="18" name="Freeform 17"/>
          <p:cNvSpPr/>
          <p:nvPr/>
        </p:nvSpPr>
        <p:spPr>
          <a:xfrm>
            <a:off x="985616" y="2204665"/>
            <a:ext cx="6679046" cy="455152"/>
          </a:xfrm>
          <a:custGeom>
            <a:avLst/>
            <a:gdLst>
              <a:gd name="connsiteX0" fmla="*/ 0 w 6679046"/>
              <a:gd name="connsiteY0" fmla="*/ 545500 h 545500"/>
              <a:gd name="connsiteX1" fmla="*/ 1122624 w 6679046"/>
              <a:gd name="connsiteY1" fmla="*/ 125912 h 545500"/>
              <a:gd name="connsiteX2" fmla="*/ 3617344 w 6679046"/>
              <a:gd name="connsiteY2" fmla="*/ 12510 h 545500"/>
              <a:gd name="connsiteX3" fmla="*/ 5068818 w 6679046"/>
              <a:gd name="connsiteY3" fmla="*/ 57871 h 545500"/>
              <a:gd name="connsiteX4" fmla="*/ 6679046 w 6679046"/>
              <a:gd name="connsiteY4" fmla="*/ 500140 h 54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79046" h="545500">
                <a:moveTo>
                  <a:pt x="0" y="545500"/>
                </a:moveTo>
                <a:cubicBezTo>
                  <a:pt x="259866" y="380122"/>
                  <a:pt x="519733" y="214744"/>
                  <a:pt x="1122624" y="125912"/>
                </a:cubicBezTo>
                <a:cubicBezTo>
                  <a:pt x="1725515" y="37080"/>
                  <a:pt x="2959645" y="23850"/>
                  <a:pt x="3617344" y="12510"/>
                </a:cubicBezTo>
                <a:cubicBezTo>
                  <a:pt x="4275043" y="1170"/>
                  <a:pt x="4558534" y="-23401"/>
                  <a:pt x="5068818" y="57871"/>
                </a:cubicBezTo>
                <a:cubicBezTo>
                  <a:pt x="5579102" y="139143"/>
                  <a:pt x="6679046" y="500140"/>
                  <a:pt x="6679046" y="500140"/>
                </a:cubicBezTo>
              </a:path>
            </a:pathLst>
          </a:custGeom>
          <a:ln w="254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1957588" y="1823665"/>
            <a:ext cx="373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Substitute L and square both sides</a:t>
            </a:r>
          </a:p>
        </p:txBody>
      </p:sp>
    </p:spTree>
    <p:extLst>
      <p:ext uri="{BB962C8B-B14F-4D97-AF65-F5344CB8AC3E}">
        <p14:creationId xmlns:p14="http://schemas.microsoft.com/office/powerpoint/2010/main" val="3098247830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3" grpId="0"/>
      <p:bldP spid="18" grpId="0" animBg="1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Momentum and energy in special </a:t>
            </a:r>
            <a:r>
              <a:rPr lang="en-US" dirty="0"/>
              <a:t>r</a:t>
            </a:r>
            <a:r>
              <a:rPr lang="en-US" dirty="0" smtClean="0"/>
              <a:t>elativity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685800"/>
            <a:ext cx="8251825" cy="5553075"/>
          </a:xfrm>
        </p:spPr>
        <p:txBody>
          <a:bodyPr/>
          <a:lstStyle/>
          <a:p>
            <a:r>
              <a:rPr lang="en-US" dirty="0" smtClean="0"/>
              <a:t>Classically:</a:t>
            </a:r>
          </a:p>
          <a:p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r>
              <a:rPr lang="en-US" dirty="0" err="1" smtClean="0"/>
              <a:t>Relativistically</a:t>
            </a:r>
            <a:r>
              <a:rPr lang="en-US" dirty="0" smtClean="0"/>
              <a:t>: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Saturday Morning Physics, April 22,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Prebys: Particle Accelerators</a:t>
            </a:r>
            <a:endParaRPr lang="en-US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26155-0DCC-45D2-90B6-32F65F3F6C0F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64356300"/>
              </p:ext>
            </p:extLst>
          </p:nvPr>
        </p:nvGraphicFramePr>
        <p:xfrm>
          <a:off x="2709863" y="685800"/>
          <a:ext cx="3870325" cy="1782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720" name="Equation" r:id="rId3" imgW="2235200" imgH="1028700" progId="Equation.DSMT4">
                  <p:embed/>
                </p:oleObj>
              </mc:Choice>
              <mc:Fallback>
                <p:oleObj name="Equation" r:id="rId3" imgW="2235200" imgH="10287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709863" y="685800"/>
                        <a:ext cx="3870325" cy="17827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84977398"/>
              </p:ext>
            </p:extLst>
          </p:nvPr>
        </p:nvGraphicFramePr>
        <p:xfrm>
          <a:off x="457200" y="3276600"/>
          <a:ext cx="6062662" cy="2898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721" name="Equation" r:id="rId5" imgW="3429000" imgH="1638300" progId="Equation.DSMT4">
                  <p:embed/>
                </p:oleObj>
              </mc:Choice>
              <mc:Fallback>
                <p:oleObj name="Equation" r:id="rId5" imgW="3429000" imgH="16383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57200" y="3276600"/>
                        <a:ext cx="6062662" cy="28987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68885" y="4876800"/>
            <a:ext cx="2729163" cy="116526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609600" y="3276600"/>
            <a:ext cx="2743200" cy="45720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4038600" y="2743200"/>
            <a:ext cx="167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C00000"/>
                </a:solidFill>
                <a:latin typeface="+mn-lt"/>
              </a:rPr>
              <a:t>This is new!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3429000" y="3048000"/>
            <a:ext cx="609600" cy="22860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064085" y="6019800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Visualizing the relationship</a:t>
            </a:r>
          </a:p>
        </p:txBody>
      </p:sp>
      <p:sp>
        <p:nvSpPr>
          <p:cNvPr id="10" name="Freeform 9"/>
          <p:cNvSpPr/>
          <p:nvPr/>
        </p:nvSpPr>
        <p:spPr>
          <a:xfrm>
            <a:off x="3100224" y="1511462"/>
            <a:ext cx="4120237" cy="3169159"/>
          </a:xfrm>
          <a:custGeom>
            <a:avLst/>
            <a:gdLst>
              <a:gd name="connsiteX0" fmla="*/ 0 w 1358316"/>
              <a:gd name="connsiteY0" fmla="*/ 3222354 h 3222354"/>
              <a:gd name="connsiteX1" fmla="*/ 1122993 w 1358316"/>
              <a:gd name="connsiteY1" fmla="*/ 2382653 h 3222354"/>
              <a:gd name="connsiteX2" fmla="*/ 1343394 w 1358316"/>
              <a:gd name="connsiteY2" fmla="*/ 850198 h 3222354"/>
              <a:gd name="connsiteX3" fmla="*/ 871107 w 1358316"/>
              <a:gd name="connsiteY3" fmla="*/ 0 h 3222354"/>
              <a:gd name="connsiteX0" fmla="*/ 0 w 4120237"/>
              <a:gd name="connsiteY0" fmla="*/ 3169159 h 3169159"/>
              <a:gd name="connsiteX1" fmla="*/ 3742689 w 4120237"/>
              <a:gd name="connsiteY1" fmla="*/ 2382653 h 3169159"/>
              <a:gd name="connsiteX2" fmla="*/ 3963090 w 4120237"/>
              <a:gd name="connsiteY2" fmla="*/ 850198 h 3169159"/>
              <a:gd name="connsiteX3" fmla="*/ 3490803 w 4120237"/>
              <a:gd name="connsiteY3" fmla="*/ 0 h 3169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0237" h="3169159">
                <a:moveTo>
                  <a:pt x="0" y="3169159"/>
                </a:moveTo>
                <a:cubicBezTo>
                  <a:pt x="449547" y="2946988"/>
                  <a:pt x="3082174" y="2769147"/>
                  <a:pt x="3742689" y="2382653"/>
                </a:cubicBezTo>
                <a:cubicBezTo>
                  <a:pt x="4403204" y="1996160"/>
                  <a:pt x="4005071" y="1247307"/>
                  <a:pt x="3963090" y="850198"/>
                </a:cubicBezTo>
                <a:cubicBezTo>
                  <a:pt x="3921109" y="453089"/>
                  <a:pt x="3490803" y="0"/>
                  <a:pt x="3490803" y="0"/>
                </a:cubicBezTo>
              </a:path>
            </a:pathLst>
          </a:custGeom>
          <a:ln w="12700">
            <a:solidFill>
              <a:srgbClr val="FF0000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239000" y="2286000"/>
            <a:ext cx="152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Always right if you write it this way</a:t>
            </a:r>
          </a:p>
        </p:txBody>
      </p:sp>
    </p:spTree>
    <p:extLst>
      <p:ext uri="{BB962C8B-B14F-4D97-AF65-F5344CB8AC3E}">
        <p14:creationId xmlns:p14="http://schemas.microsoft.com/office/powerpoint/2010/main" val="2587167376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7" grpId="0" animBg="1"/>
      <p:bldP spid="18" grpId="0"/>
      <p:bldP spid="9" grpId="0"/>
      <p:bldP spid="10" grpId="0" animBg="1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Mass and Energy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09600"/>
            <a:ext cx="8640224" cy="623568"/>
          </a:xfrm>
        </p:spPr>
        <p:txBody>
          <a:bodyPr/>
          <a:lstStyle/>
          <a:p>
            <a:r>
              <a:rPr lang="en-US" sz="1800" dirty="0" smtClean="0"/>
              <a:t>High Energy Physics is based on Einstein’s equivalence of Mass and Energy</a:t>
            </a:r>
          </a:p>
          <a:p>
            <a:pPr marL="0" indent="0">
              <a:buNone/>
            </a:pPr>
            <a:endParaRPr lang="en-US" sz="1800" dirty="0" smtClean="0"/>
          </a:p>
          <a:p>
            <a:r>
              <a:rPr lang="en-US" sz="1800" dirty="0" smtClean="0"/>
              <a:t>All reactions involve some mass changing either to or from energy</a:t>
            </a:r>
          </a:p>
          <a:p>
            <a:endParaRPr lang="en-US" sz="1800" dirty="0"/>
          </a:p>
          <a:p>
            <a:endParaRPr lang="en-US" sz="1800" dirty="0" smtClean="0"/>
          </a:p>
          <a:p>
            <a:endParaRPr lang="en-US" sz="1800" dirty="0"/>
          </a:p>
          <a:p>
            <a:endParaRPr lang="en-US" sz="1800" dirty="0" smtClean="0"/>
          </a:p>
          <a:p>
            <a:endParaRPr lang="en-US" sz="1800" dirty="0"/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sz="1800" dirty="0"/>
          </a:p>
          <a:p>
            <a:endParaRPr lang="en-US" sz="1800" dirty="0" smtClean="0"/>
          </a:p>
          <a:p>
            <a:r>
              <a:rPr lang="en-US" sz="1800" dirty="0" smtClean="0"/>
              <a:t>If we could convert a kilogram of mass </a:t>
            </a:r>
            <a:br>
              <a:rPr lang="en-US" sz="1800" dirty="0" smtClean="0"/>
            </a:br>
            <a:r>
              <a:rPr lang="en-US" sz="1800" dirty="0" smtClean="0"/>
              <a:t>entirely to energy, it would supply all </a:t>
            </a:r>
            <a:br>
              <a:rPr lang="en-US" sz="1800" dirty="0" smtClean="0"/>
            </a:br>
            <a:r>
              <a:rPr lang="en-US" sz="1800" dirty="0" smtClean="0"/>
              <a:t>the electricity in the United States for </a:t>
            </a:r>
            <a:br>
              <a:rPr lang="en-US" sz="1800" dirty="0" smtClean="0"/>
            </a:br>
            <a:r>
              <a:rPr lang="en-US" sz="1800" i="1" dirty="0" smtClean="0"/>
              <a:t>almost a day.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Saturday Morning Physics, April 22,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Prebys: Particle Accelerators</a:t>
            </a:r>
            <a:endParaRPr lang="en-US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26155-0DCC-45D2-90B6-32F65F3F6C0F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96745731"/>
              </p:ext>
            </p:extLst>
          </p:nvPr>
        </p:nvGraphicFramePr>
        <p:xfrm>
          <a:off x="3886200" y="914400"/>
          <a:ext cx="1324299" cy="4729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7388" name="Equation" r:id="rId7" imgW="533400" imgH="190500" progId="Equation.DSMT4">
                  <p:embed/>
                </p:oleObj>
              </mc:Choice>
              <mc:Fallback>
                <p:oleObj name="Equation" r:id="rId7" imgW="533400" imgH="1905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886200" y="914400"/>
                        <a:ext cx="1324299" cy="4729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Mythbusters Cement truck (trimmed)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9"/>
          <a:srcRect l="923" t="14735" r="923" b="15385"/>
          <a:stretch/>
        </p:blipFill>
        <p:spPr>
          <a:xfrm>
            <a:off x="937227" y="2096228"/>
            <a:ext cx="3477118" cy="1856620"/>
          </a:xfrm>
          <a:prstGeom prst="rect">
            <a:avLst/>
          </a:prstGeom>
        </p:spPr>
      </p:pic>
      <p:pic>
        <p:nvPicPr>
          <p:cNvPr id="9" name="Castle Bravo (trimmed).mp4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127877" y="2084549"/>
            <a:ext cx="3367985" cy="189449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480206" y="1690413"/>
            <a:ext cx="2610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Chemical Explosion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486399" y="1702675"/>
            <a:ext cx="2819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Hydrogen Bomb (fusion)</a:t>
            </a:r>
          </a:p>
        </p:txBody>
      </p:sp>
      <p:pic>
        <p:nvPicPr>
          <p:cNvPr id="12" name="Picture 11" descr="USA from space.jp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7800" y="4419600"/>
            <a:ext cx="3100174" cy="206647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33400" y="3962400"/>
            <a:ext cx="4267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C00000"/>
                </a:solidFill>
                <a:latin typeface="+mn-lt"/>
              </a:rPr>
              <a:t>.00000005% of mass converted to energy.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724400" y="3962400"/>
            <a:ext cx="4267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C00000"/>
                </a:solidFill>
                <a:latin typeface="+mn-lt"/>
              </a:rPr>
              <a:t>~.1% (of just the Hydrogen!) converted.</a:t>
            </a:r>
          </a:p>
        </p:txBody>
      </p:sp>
    </p:spTree>
    <p:extLst>
      <p:ext uri="{BB962C8B-B14F-4D97-AF65-F5344CB8AC3E}">
        <p14:creationId xmlns:p14="http://schemas.microsoft.com/office/powerpoint/2010/main" val="1617695668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5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63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3" grpId="0" build="p"/>
      <p:bldP spid="10" grpId="0"/>
      <p:bldP spid="11" grpId="0"/>
      <p:bldP spid="13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Rest energy of fundamental </a:t>
            </a:r>
            <a:r>
              <a:rPr lang="en-US" dirty="0"/>
              <a:t>p</a:t>
            </a:r>
            <a:r>
              <a:rPr lang="en-US" dirty="0" smtClean="0"/>
              <a:t>articles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776" y="690225"/>
            <a:ext cx="8251825" cy="1138575"/>
          </a:xfrm>
        </p:spPr>
        <p:txBody>
          <a:bodyPr/>
          <a:lstStyle/>
          <a:p>
            <a:r>
              <a:rPr lang="en-US" dirty="0" smtClean="0"/>
              <a:t>The electron an proton have very tiny masses in our usual units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However, they are more reasonable if we express them in terms of their rest energy in </a:t>
            </a:r>
            <a:r>
              <a:rPr lang="en-US" dirty="0" err="1" smtClean="0"/>
              <a:t>eV</a:t>
            </a:r>
            <a:r>
              <a:rPr lang="en-US" dirty="0" smtClean="0"/>
              <a:t>: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These energies establish a natural scale to which we can compare beam energy.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Saturday Morning Physics, April 22,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Prebys: Particle Accelerators</a:t>
            </a:r>
            <a:endParaRPr lang="en-US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26155-0DCC-45D2-90B6-32F65F3F6C0F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2676337"/>
              </p:ext>
            </p:extLst>
          </p:nvPr>
        </p:nvGraphicFramePr>
        <p:xfrm>
          <a:off x="990600" y="3581400"/>
          <a:ext cx="7394575" cy="1317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0718" name="Equation" r:id="rId3" imgW="3708400" imgH="660400" progId="Equation.DSMT4">
                  <p:embed/>
                </p:oleObj>
              </mc:Choice>
              <mc:Fallback>
                <p:oleObj name="Equation" r:id="rId3" imgW="3708400" imgH="660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90600" y="3581400"/>
                        <a:ext cx="7394575" cy="13176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6985000" y="4737100"/>
            <a:ext cx="2057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Remember these!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6375400" y="4660900"/>
            <a:ext cx="558800" cy="13970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 flipV="1">
            <a:off x="7823200" y="4127500"/>
            <a:ext cx="76200" cy="45720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038497"/>
              </p:ext>
            </p:extLst>
          </p:nvPr>
        </p:nvGraphicFramePr>
        <p:xfrm>
          <a:off x="2667000" y="1219200"/>
          <a:ext cx="4486275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0719" name="Equation" r:id="rId5" imgW="1993900" imgH="508000" progId="Equation.DSMT4">
                  <p:embed/>
                </p:oleObj>
              </mc:Choice>
              <mc:Fallback>
                <p:oleObj name="Equation" r:id="rId5" imgW="1993900" imgH="508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667000" y="1219200"/>
                        <a:ext cx="4486275" cy="1143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23001385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Kinetic energy</a:t>
            </a:r>
            <a:endParaRPr lang="en-US" sz="3200" dirty="0"/>
          </a:p>
        </p:txBody>
      </p:sp>
      <p:sp>
        <p:nvSpPr>
          <p:cNvPr id="19" name="Content Placeholder 18"/>
          <p:cNvSpPr>
            <a:spLocks noGrp="1"/>
          </p:cNvSpPr>
          <p:nvPr>
            <p:ph idx="1"/>
          </p:nvPr>
        </p:nvSpPr>
        <p:spPr>
          <a:xfrm>
            <a:off x="503776" y="690226"/>
            <a:ext cx="8438776" cy="3356258"/>
          </a:xfrm>
        </p:spPr>
        <p:txBody>
          <a:bodyPr/>
          <a:lstStyle/>
          <a:p>
            <a:r>
              <a:rPr lang="en-US" sz="1600" dirty="0" smtClean="0"/>
              <a:t>A body in motion will have a</a:t>
            </a:r>
            <a:br>
              <a:rPr lang="en-US" sz="1600" dirty="0" smtClean="0"/>
            </a:br>
            <a:r>
              <a:rPr lang="en-US" sz="1600" dirty="0" smtClean="0"/>
              <a:t>total energy given by</a:t>
            </a:r>
            <a:br>
              <a:rPr lang="en-US" sz="1600" dirty="0" smtClean="0"/>
            </a:b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/>
            </a:r>
            <a:br>
              <a:rPr lang="en-US" sz="1600" dirty="0" smtClean="0"/>
            </a:br>
            <a:endParaRPr lang="en-US" sz="1600" dirty="0"/>
          </a:p>
          <a:p>
            <a:r>
              <a:rPr lang="en-US" sz="1600" dirty="0" smtClean="0"/>
              <a:t>The difference between this</a:t>
            </a:r>
            <a:br>
              <a:rPr lang="en-US" sz="1600" dirty="0" smtClean="0"/>
            </a:br>
            <a:r>
              <a:rPr lang="en-US" sz="1600" dirty="0" smtClean="0"/>
              <a:t>and </a:t>
            </a:r>
            <a:r>
              <a:rPr lang="en-US" sz="1600" i="1" dirty="0" smtClean="0"/>
              <a:t>mc</a:t>
            </a:r>
            <a:r>
              <a:rPr lang="en-US" sz="1600" i="1" baseline="30000" dirty="0" smtClean="0"/>
              <a:t>2</a:t>
            </a:r>
            <a:r>
              <a:rPr lang="en-US" sz="1600" i="1" dirty="0" smtClean="0"/>
              <a:t> </a:t>
            </a:r>
            <a:r>
              <a:rPr lang="en-US" sz="1600" dirty="0" smtClean="0"/>
              <a:t>is called the “kinetic</a:t>
            </a:r>
            <a:br>
              <a:rPr lang="en-US" sz="1600" dirty="0" smtClean="0"/>
            </a:br>
            <a:r>
              <a:rPr lang="en-US" sz="1600" dirty="0" smtClean="0"/>
              <a:t>energy”</a:t>
            </a:r>
            <a:endParaRPr lang="en-US" sz="1600" dirty="0"/>
          </a:p>
          <a:p>
            <a:r>
              <a:rPr lang="en-US" sz="1600" dirty="0" smtClean="0"/>
              <a:t>Here are some examples of</a:t>
            </a:r>
            <a:br>
              <a:rPr lang="en-US" sz="1600" dirty="0" smtClean="0"/>
            </a:br>
            <a:r>
              <a:rPr lang="en-US" sz="1600" dirty="0" smtClean="0"/>
              <a:t>kinetic energy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Saturday Morning Physics, April 22,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Prebys: Particle Accelerators</a:t>
            </a:r>
            <a:endParaRPr lang="en-US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26155-0DCC-45D2-90B6-32F65F3F6C0F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05" t="1712" r="6733" b="2245"/>
          <a:stretch/>
        </p:blipFill>
        <p:spPr>
          <a:xfrm>
            <a:off x="3774223" y="245242"/>
            <a:ext cx="5069660" cy="366110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710621" y="3179380"/>
            <a:ext cx="1497725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C00000"/>
                </a:solidFill>
                <a:latin typeface="+mn-lt"/>
              </a:rPr>
              <a:t>Rest Energy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075448" y="2666124"/>
            <a:ext cx="674414" cy="43088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sz="1100" dirty="0" smtClean="0">
                <a:solidFill>
                  <a:srgbClr val="C00000"/>
                </a:solidFill>
                <a:latin typeface="+mn-lt"/>
              </a:rPr>
              <a:t>Kinetic Energy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114800" y="1371600"/>
            <a:ext cx="2286000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C00000"/>
                </a:solidFill>
                <a:latin typeface="+mn-lt"/>
              </a:rPr>
              <a:t>For v&lt;&lt;c (speed of light),</a:t>
            </a:r>
          </a:p>
          <a:p>
            <a:r>
              <a:rPr lang="en-US" sz="1400" dirty="0" smtClean="0">
                <a:solidFill>
                  <a:srgbClr val="C00000"/>
                </a:solidFill>
                <a:latin typeface="+mn-lt"/>
              </a:rPr>
              <a:t>Kinetic energy ~ ½mv</a:t>
            </a:r>
            <a:r>
              <a:rPr lang="en-US" sz="1400" baseline="30000" dirty="0" smtClean="0">
                <a:solidFill>
                  <a:srgbClr val="C00000"/>
                </a:solidFill>
                <a:latin typeface="+mn-lt"/>
              </a:rPr>
              <a:t>2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4703379" y="1900621"/>
            <a:ext cx="131380" cy="1094827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8" name="Group 17"/>
          <p:cNvGrpSpPr/>
          <p:nvPr/>
        </p:nvGrpSpPr>
        <p:grpSpPr>
          <a:xfrm>
            <a:off x="6858000" y="990600"/>
            <a:ext cx="1287517" cy="945931"/>
            <a:chOff x="6560207" y="691930"/>
            <a:chExt cx="1287517" cy="945931"/>
          </a:xfrm>
        </p:grpSpPr>
        <p:sp>
          <p:nvSpPr>
            <p:cNvPr id="17" name="Rectangle 16"/>
            <p:cNvSpPr/>
            <p:nvPr/>
          </p:nvSpPr>
          <p:spPr>
            <a:xfrm>
              <a:off x="6560207" y="691930"/>
              <a:ext cx="1287517" cy="945931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14" name="Object 1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04544001"/>
                </p:ext>
              </p:extLst>
            </p:nvPr>
          </p:nvGraphicFramePr>
          <p:xfrm>
            <a:off x="6581226" y="693464"/>
            <a:ext cx="1264845" cy="93563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8614" name="Equation" r:id="rId4" imgW="927100" imgH="685800" progId="Equation.DSMT4">
                    <p:embed/>
                  </p:oleObj>
                </mc:Choice>
                <mc:Fallback>
                  <p:oleObj name="Equation" r:id="rId4" imgW="927100" imgH="6858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6581226" y="693464"/>
                          <a:ext cx="1264845" cy="93563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97317252"/>
              </p:ext>
            </p:extLst>
          </p:nvPr>
        </p:nvGraphicFramePr>
        <p:xfrm>
          <a:off x="838200" y="1295400"/>
          <a:ext cx="2438400" cy="12192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8615" name="Equation" r:id="rId6" imgW="1422400" imgH="711200" progId="Equation.DSMT4">
                  <p:embed/>
                </p:oleObj>
              </mc:Choice>
              <mc:Fallback>
                <p:oleObj name="Equation" r:id="rId6" imgW="1422400" imgH="71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838200" y="1295400"/>
                        <a:ext cx="2438400" cy="12192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48200" y="381000"/>
            <a:ext cx="3314700" cy="30480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9"/>
          <a:srcRect b="46237"/>
          <a:stretch/>
        </p:blipFill>
        <p:spPr>
          <a:xfrm>
            <a:off x="609600" y="4038600"/>
            <a:ext cx="8343900" cy="128364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9600" y="4038600"/>
            <a:ext cx="8343900" cy="238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709666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Summary: Units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09600"/>
            <a:ext cx="8251825" cy="5553075"/>
          </a:xfrm>
        </p:spPr>
        <p:txBody>
          <a:bodyPr/>
          <a:lstStyle/>
          <a:p>
            <a:r>
              <a:rPr lang="en-US" sz="2000" dirty="0" smtClean="0"/>
              <a:t>We will use (mostly) SI units:</a:t>
            </a:r>
          </a:p>
          <a:p>
            <a:pPr lvl="1"/>
            <a:r>
              <a:rPr lang="en-US" sz="1800" dirty="0" smtClean="0"/>
              <a:t>Length: m (mm, </a:t>
            </a:r>
            <a:r>
              <a:rPr lang="en-US" sz="1800" dirty="0" smtClean="0">
                <a:latin typeface="Symbol" charset="2"/>
                <a:cs typeface="Symbol" charset="2"/>
              </a:rPr>
              <a:t>m</a:t>
            </a:r>
            <a:r>
              <a:rPr lang="en-US" sz="1800" dirty="0" smtClean="0"/>
              <a:t>m, </a:t>
            </a:r>
            <a:r>
              <a:rPr lang="en-US" sz="1800" dirty="0" err="1" smtClean="0"/>
              <a:t>etc</a:t>
            </a:r>
            <a:r>
              <a:rPr lang="en-US" sz="1800" dirty="0" smtClean="0"/>
              <a:t>)</a:t>
            </a:r>
          </a:p>
          <a:p>
            <a:pPr lvl="1"/>
            <a:r>
              <a:rPr lang="en-US" sz="1800" dirty="0" smtClean="0"/>
              <a:t>Mass: kg</a:t>
            </a:r>
          </a:p>
          <a:p>
            <a:pPr lvl="1"/>
            <a:r>
              <a:rPr lang="en-US" sz="1800" dirty="0" smtClean="0"/>
              <a:t>Time: s (</a:t>
            </a:r>
            <a:r>
              <a:rPr lang="en-US" sz="1800" dirty="0" err="1" smtClean="0">
                <a:latin typeface="Symbol" charset="2"/>
                <a:cs typeface="Symbol" charset="2"/>
              </a:rPr>
              <a:t>m</a:t>
            </a:r>
            <a:r>
              <a:rPr lang="en-US" sz="1800" dirty="0" err="1" smtClean="0"/>
              <a:t>s</a:t>
            </a:r>
            <a:r>
              <a:rPr lang="en-US" sz="1800" dirty="0" smtClean="0"/>
              <a:t>, </a:t>
            </a:r>
            <a:r>
              <a:rPr lang="en-US" sz="1800" dirty="0"/>
              <a:t>n</a:t>
            </a:r>
            <a:r>
              <a:rPr lang="en-US" sz="1800" dirty="0" smtClean="0"/>
              <a:t>s, </a:t>
            </a:r>
            <a:r>
              <a:rPr lang="en-US" sz="1800" dirty="0" err="1" smtClean="0"/>
              <a:t>etc</a:t>
            </a:r>
            <a:r>
              <a:rPr lang="en-US" sz="1800" dirty="0" smtClean="0"/>
              <a:t>)</a:t>
            </a:r>
          </a:p>
          <a:p>
            <a:pPr lvl="1"/>
            <a:r>
              <a:rPr lang="en-US" sz="1800" dirty="0" smtClean="0"/>
              <a:t>Electrical units: Volts, Amps, </a:t>
            </a:r>
            <a:r>
              <a:rPr lang="en-US" sz="1800" dirty="0" err="1" smtClean="0"/>
              <a:t>etc</a:t>
            </a:r>
            <a:endParaRPr lang="en-US" sz="1800" dirty="0" smtClean="0"/>
          </a:p>
          <a:p>
            <a:r>
              <a:rPr lang="en-US" sz="2000" dirty="0" smtClean="0"/>
              <a:t>The exceptions be energy, mass, and momentum</a:t>
            </a:r>
          </a:p>
          <a:p>
            <a:pPr lvl="1"/>
            <a:r>
              <a:rPr lang="en-US" sz="1800" dirty="0" smtClean="0"/>
              <a:t>For energy, we will use electron-Volts [</a:t>
            </a:r>
            <a:r>
              <a:rPr lang="en-US" sz="1800" dirty="0" err="1" smtClean="0"/>
              <a:t>eV</a:t>
            </a:r>
            <a:r>
              <a:rPr lang="en-US" sz="1800" dirty="0"/>
              <a:t>]</a:t>
            </a:r>
            <a:endParaRPr lang="en-US" sz="1800" dirty="0" smtClean="0"/>
          </a:p>
          <a:p>
            <a:pPr lvl="1"/>
            <a:r>
              <a:rPr lang="en-US" sz="1800" dirty="0" smtClean="0"/>
              <a:t>For mass, we will use “equivalent energy” [</a:t>
            </a:r>
            <a:r>
              <a:rPr lang="en-US" sz="1800" dirty="0" err="1" smtClean="0"/>
              <a:t>eV</a:t>
            </a:r>
            <a:r>
              <a:rPr lang="en-US" sz="1800" dirty="0" smtClean="0"/>
              <a:t>/c</a:t>
            </a:r>
            <a:r>
              <a:rPr lang="en-US" sz="1800" baseline="30000" dirty="0" smtClean="0"/>
              <a:t>2</a:t>
            </a:r>
            <a:r>
              <a:rPr lang="en-US" sz="1800" dirty="0" smtClean="0"/>
              <a:t>]</a:t>
            </a:r>
          </a:p>
          <a:p>
            <a:pPr lvl="2"/>
            <a:r>
              <a:rPr lang="en-US" sz="1800" dirty="0" smtClean="0"/>
              <a:t>Example: proton</a:t>
            </a:r>
          </a:p>
          <a:p>
            <a:pPr lvl="2"/>
            <a:endParaRPr lang="en-US" sz="2400" dirty="0"/>
          </a:p>
          <a:p>
            <a:pPr lvl="1"/>
            <a:r>
              <a:rPr lang="en-US" sz="1800" dirty="0" smtClean="0"/>
              <a:t>We will also use equivalent energy for momentum [</a:t>
            </a:r>
            <a:r>
              <a:rPr lang="en-US" sz="1800" dirty="0" err="1" smtClean="0"/>
              <a:t>eV</a:t>
            </a:r>
            <a:r>
              <a:rPr lang="en-US" sz="1800" dirty="0" smtClean="0"/>
              <a:t>/c]</a:t>
            </a:r>
          </a:p>
          <a:p>
            <a:pPr lvl="1"/>
            <a:endParaRPr lang="en-US" dirty="0"/>
          </a:p>
          <a:p>
            <a:pPr lvl="1"/>
            <a:endParaRPr lang="en-US" sz="500" dirty="0" smtClean="0"/>
          </a:p>
          <a:p>
            <a:pPr lvl="1"/>
            <a:endParaRPr lang="en-US" sz="1200" dirty="0"/>
          </a:p>
          <a:p>
            <a:pPr lvl="1"/>
            <a:r>
              <a:rPr lang="en-US" sz="1800" dirty="0" smtClean="0"/>
              <a:t>This looks weird, but it works very well with the relationship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Saturday Morning Physics, April 22,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Prebys: Particle Accelerators</a:t>
            </a:r>
            <a:endParaRPr lang="en-US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26155-0DCC-45D2-90B6-32F65F3F6C0F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66100697"/>
              </p:ext>
            </p:extLst>
          </p:nvPr>
        </p:nvGraphicFramePr>
        <p:xfrm>
          <a:off x="2286000" y="3733800"/>
          <a:ext cx="4572000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208" name="Equation" r:id="rId3" imgW="2438400" imgH="254000" progId="Equation.DSMT4">
                  <p:embed/>
                </p:oleObj>
              </mc:Choice>
              <mc:Fallback>
                <p:oleObj name="Equation" r:id="rId3" imgW="2438400" imgH="254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286000" y="3733800"/>
                        <a:ext cx="4572000" cy="476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47816185"/>
              </p:ext>
            </p:extLst>
          </p:nvPr>
        </p:nvGraphicFramePr>
        <p:xfrm>
          <a:off x="2163224" y="4491375"/>
          <a:ext cx="4156363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209" name="Equation" r:id="rId5" imgW="2540000" imgH="419100" progId="Equation.DSMT4">
                  <p:embed/>
                </p:oleObj>
              </mc:Choice>
              <mc:Fallback>
                <p:oleObj name="Equation" r:id="rId5" imgW="2540000" imgH="419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63224" y="4491375"/>
                        <a:ext cx="4156363" cy="685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97378476"/>
              </p:ext>
            </p:extLst>
          </p:nvPr>
        </p:nvGraphicFramePr>
        <p:xfrm>
          <a:off x="2438400" y="5867400"/>
          <a:ext cx="24130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210" name="Equation" r:id="rId7" imgW="1206500" imgH="228600" progId="Equation.DSMT4">
                  <p:embed/>
                </p:oleObj>
              </mc:Choice>
              <mc:Fallback>
                <p:oleObj name="Equation" r:id="rId7" imgW="120650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438400" y="5867400"/>
                        <a:ext cx="2413000" cy="457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53000" y="5691081"/>
            <a:ext cx="2119563" cy="90498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76200"/>
            <a:ext cx="4114800" cy="2316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762616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070" y="164575"/>
            <a:ext cx="8262937" cy="4413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Another way to look at energy…</a:t>
            </a:r>
            <a:endParaRPr lang="en-US" dirty="0"/>
          </a:p>
        </p:txBody>
      </p:sp>
      <p:sp>
        <p:nvSpPr>
          <p:cNvPr id="1028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4343400" cy="663957"/>
          </a:xfrm>
        </p:spPr>
        <p:txBody>
          <a:bodyPr/>
          <a:lstStyle/>
          <a:p>
            <a:r>
              <a:rPr lang="en-US" sz="1800" dirty="0" smtClean="0"/>
              <a:t>Question: Why are “blue ray” players blue?</a:t>
            </a:r>
          </a:p>
          <a:p>
            <a:endParaRPr lang="en-US" sz="1800" dirty="0" smtClean="0"/>
          </a:p>
          <a:p>
            <a:endParaRPr lang="en-US" sz="1800" dirty="0" smtClean="0"/>
          </a:p>
          <a:p>
            <a:pPr>
              <a:buFont typeface="Wingdings 2" pitchFamily="18" charset="2"/>
              <a:buNone/>
            </a:pPr>
            <a:endParaRPr lang="en-US" sz="1800" dirty="0" smtClean="0"/>
          </a:p>
        </p:txBody>
      </p:sp>
      <p:sp>
        <p:nvSpPr>
          <p:cNvPr id="1029" name="Date Placeholder 4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Saturday Morning Physics, April 22, 2017</a:t>
            </a:r>
          </a:p>
        </p:txBody>
      </p:sp>
      <p:sp>
        <p:nvSpPr>
          <p:cNvPr id="1030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4FAE25B-088C-414E-8FF7-4F191AE5903B}" type="slidenum">
              <a:rPr lang="en-US" smtClean="0"/>
              <a:pPr/>
              <a:t>19</a:t>
            </a:fld>
            <a:endParaRPr lang="en-US" smtClean="0"/>
          </a:p>
        </p:txBody>
      </p:sp>
      <p:sp>
        <p:nvSpPr>
          <p:cNvPr id="1031" name="Footer Placeholder 6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E. Prebys: Particle Accelerators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0" y="856773"/>
            <a:ext cx="3931620" cy="19169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5582" y="3537810"/>
            <a:ext cx="4988695" cy="2444294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457200" y="3352800"/>
            <a:ext cx="3355916" cy="663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SzPct val="73000"/>
              <a:buFont typeface="Wingdings 2" pitchFamily="18" charset="2"/>
              <a:buChar char="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07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F9B639"/>
              </a:buClr>
              <a:buSzPct val="80000"/>
              <a:buFont typeface="Wingdings 2" pitchFamily="18" charset="2"/>
              <a:buChar char=""/>
              <a:defRPr sz="2000" kern="1200">
                <a:solidFill>
                  <a:srgbClr val="6C6C6C"/>
                </a:solidFill>
                <a:latin typeface="+mn-lt"/>
                <a:ea typeface="+mn-ea"/>
                <a:cs typeface="+mn-cs"/>
              </a:defRPr>
            </a:lvl2pPr>
            <a:lvl3pPr marL="758825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60000"/>
              <a:buFont typeface="Wingdings" pitchFamily="2" charset="2"/>
              <a:buChar char="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48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9B639"/>
              </a:buClr>
              <a:buSzPct val="80000"/>
              <a:buFont typeface="Wingdings 2" pitchFamily="18" charset="2"/>
              <a:buChar char=""/>
              <a:defRPr sz="2000" kern="1200">
                <a:solidFill>
                  <a:srgbClr val="6C6C6C"/>
                </a:solidFill>
                <a:latin typeface="+mn-lt"/>
                <a:ea typeface="+mn-ea"/>
                <a:cs typeface="+mn-cs"/>
              </a:defRPr>
            </a:lvl4pPr>
            <a:lvl5pPr marL="1279525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itchFamily="2" charset="2"/>
              <a:buChar char="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72184" indent="-182880" algn="l" rtl="0" eaLnBrk="1" latinLnBrk="0" hangingPunct="1">
              <a:spcBef>
                <a:spcPts val="4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733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47088" indent="-182880" algn="l" rtl="0" eaLnBrk="1" latinLnBrk="0" hangingPunct="1">
              <a:spcBef>
                <a:spcPts val="300"/>
              </a:spcBef>
              <a:buClr>
                <a:schemeClr val="accent4"/>
              </a:buClr>
              <a:buSzPct val="100000"/>
              <a:buChar char="•"/>
              <a:defRPr kumimoji="0" sz="1600" kern="1200" baseline="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Wingdings"/>
              <a:buChar char="§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US" sz="1800" dirty="0" smtClean="0"/>
              <a:t>Answer: because light is “quantized”* and blue light is more energetic and has a shorter wavelengths, so the “bits” can be smaller</a:t>
            </a:r>
          </a:p>
          <a:p>
            <a:endParaRPr lang="en-US" sz="1800" dirty="0" smtClean="0"/>
          </a:p>
          <a:p>
            <a:pPr>
              <a:buFont typeface="Wingdings 2" pitchFamily="18" charset="2"/>
              <a:buNone/>
            </a:pPr>
            <a:endParaRPr lang="en-US" sz="1800" dirty="0" smtClean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75359303"/>
              </p:ext>
            </p:extLst>
          </p:nvPr>
        </p:nvGraphicFramePr>
        <p:xfrm>
          <a:off x="2362200" y="5181600"/>
          <a:ext cx="1038226" cy="8698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018" name="Equation" r:id="rId5" imgW="469900" imgH="393700" progId="Equation.DSMT4">
                  <p:embed/>
                </p:oleObj>
              </mc:Choice>
              <mc:Fallback>
                <p:oleObj name="Equation" r:id="rId5" imgW="469900" imgH="3937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362200" y="5181600"/>
                        <a:ext cx="1038226" cy="8698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96926" y="5753101"/>
            <a:ext cx="1412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wavelength</a:t>
            </a:r>
          </a:p>
        </p:txBody>
      </p:sp>
      <p:cxnSp>
        <p:nvCxnSpPr>
          <p:cNvPr id="8" name="Straight Arrow Connector 7"/>
          <p:cNvCxnSpPr>
            <a:stCxn id="6" idx="3"/>
          </p:cNvCxnSpPr>
          <p:nvPr/>
        </p:nvCxnSpPr>
        <p:spPr>
          <a:xfrm flipV="1">
            <a:off x="2209801" y="5768976"/>
            <a:ext cx="158750" cy="168791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73916" y="4849835"/>
            <a:ext cx="2169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“Planck Constant”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2751742" y="5142378"/>
            <a:ext cx="244810" cy="122396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581400" y="6096000"/>
            <a:ext cx="1412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Energy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flipH="1" flipV="1">
            <a:off x="3359150" y="5943601"/>
            <a:ext cx="298450" cy="228599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257800" y="6172200"/>
            <a:ext cx="3657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solidFill>
                  <a:srgbClr val="C00000"/>
                </a:solidFill>
                <a:latin typeface="+mn-lt"/>
              </a:rPr>
              <a:t>*See SMP talk by Paddy Fox, Jan. 21, 2017 </a:t>
            </a:r>
          </a:p>
        </p:txBody>
      </p:sp>
    </p:spTree>
    <p:extLst>
      <p:ext uri="{BB962C8B-B14F-4D97-AF65-F5344CB8AC3E}">
        <p14:creationId xmlns:p14="http://schemas.microsoft.com/office/powerpoint/2010/main" val="1830340832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8" grpId="0" build="p"/>
      <p:bldP spid="9" grpId="0"/>
      <p:bldP spid="6" grpId="0"/>
      <p:bldP spid="14" grpId="0"/>
      <p:bldP spid="1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76200"/>
            <a:ext cx="8229600" cy="448942"/>
          </a:xfrm>
        </p:spPr>
        <p:txBody>
          <a:bodyPr/>
          <a:lstStyle/>
          <a:p>
            <a:r>
              <a:rPr lang="en-US" dirty="0" smtClean="0"/>
              <a:t>A little about me</a:t>
            </a:r>
            <a:r>
              <a:rPr lang="mr-IN" dirty="0" smtClean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2000"/>
            <a:ext cx="6694561" cy="5677154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Home town: Phoenix, Arizona</a:t>
            </a:r>
          </a:p>
          <a:p>
            <a:r>
              <a:rPr lang="en-US" dirty="0" smtClean="0"/>
              <a:t>1984: BS in Engineering Physics, University of Arizona</a:t>
            </a:r>
          </a:p>
          <a:p>
            <a:pPr lvl="1"/>
            <a:r>
              <a:rPr lang="en-US" dirty="0" smtClean="0"/>
              <a:t>Got a job in an HEP group (after being fired from a gas station).</a:t>
            </a:r>
          </a:p>
          <a:p>
            <a:r>
              <a:rPr lang="en-US" dirty="0" smtClean="0"/>
              <a:t>1984-1990: Grad Student, University of Rochester</a:t>
            </a:r>
          </a:p>
          <a:p>
            <a:pPr lvl="1"/>
            <a:r>
              <a:rPr lang="en-US" dirty="0" smtClean="0"/>
              <a:t>PhD topic: Photon Production in </a:t>
            </a:r>
            <a:r>
              <a:rPr lang="en-US" dirty="0" err="1" smtClean="0"/>
              <a:t>Hadronic</a:t>
            </a:r>
            <a:r>
              <a:rPr lang="en-US" dirty="0" smtClean="0"/>
              <a:t> Interactions (FNAL)</a:t>
            </a:r>
          </a:p>
          <a:p>
            <a:r>
              <a:rPr lang="en-US" dirty="0" smtClean="0"/>
              <a:t>1990-1992: CERN Fellow, CERN (Geneva, Switzerland)</a:t>
            </a:r>
          </a:p>
          <a:p>
            <a:pPr lvl="1"/>
            <a:r>
              <a:rPr lang="en-US" dirty="0" smtClean="0"/>
              <a:t>Worked on OPAL Experiment at LEP </a:t>
            </a:r>
            <a:r>
              <a:rPr lang="en-US" dirty="0" err="1" smtClean="0"/>
              <a:t>e</a:t>
            </a:r>
            <a:r>
              <a:rPr lang="en-US" baseline="30000" dirty="0" err="1" smtClean="0"/>
              <a:t>+</a:t>
            </a:r>
            <a:r>
              <a:rPr lang="en-US" dirty="0" err="1" smtClean="0"/>
              <a:t>e</a:t>
            </a:r>
            <a:r>
              <a:rPr lang="en-US" baseline="30000" dirty="0" smtClean="0"/>
              <a:t>-</a:t>
            </a:r>
            <a:r>
              <a:rPr lang="en-US" dirty="0" smtClean="0"/>
              <a:t> collider</a:t>
            </a:r>
          </a:p>
          <a:p>
            <a:r>
              <a:rPr lang="en-US" dirty="0" smtClean="0"/>
              <a:t>1992-2001: RA and Assistant Professor, Princeton Univ.</a:t>
            </a:r>
          </a:p>
          <a:p>
            <a:pPr lvl="1"/>
            <a:r>
              <a:rPr lang="en-US" dirty="0" smtClean="0"/>
              <a:t>Worked on Superconducting Super Collider (Texas)</a:t>
            </a:r>
          </a:p>
          <a:p>
            <a:pPr lvl="1"/>
            <a:r>
              <a:rPr lang="en-US" dirty="0" smtClean="0"/>
              <a:t>Belle </a:t>
            </a:r>
            <a:r>
              <a:rPr lang="en-US" dirty="0" err="1" smtClean="0"/>
              <a:t>e</a:t>
            </a:r>
            <a:r>
              <a:rPr lang="en-US" baseline="30000" dirty="0" err="1" smtClean="0"/>
              <a:t>+</a:t>
            </a:r>
            <a:r>
              <a:rPr lang="en-US" dirty="0" err="1" smtClean="0"/>
              <a:t>e</a:t>
            </a:r>
            <a:r>
              <a:rPr lang="en-US" baseline="30000" dirty="0" smtClean="0"/>
              <a:t>-</a:t>
            </a:r>
            <a:r>
              <a:rPr lang="en-US" dirty="0" smtClean="0"/>
              <a:t> Experiment at KEK, Japan</a:t>
            </a:r>
          </a:p>
          <a:p>
            <a:pPr lvl="1"/>
            <a:r>
              <a:rPr lang="en-US" dirty="0" smtClean="0"/>
              <a:t>Laser-electron scattering experiment at SLAC (Stanford)</a:t>
            </a:r>
          </a:p>
          <a:p>
            <a:r>
              <a:rPr lang="en-US" dirty="0" smtClean="0"/>
              <a:t>2001-Present: Scientist, Fermilab</a:t>
            </a:r>
          </a:p>
          <a:p>
            <a:pPr lvl="1"/>
            <a:r>
              <a:rPr lang="en-US" dirty="0" smtClean="0"/>
              <a:t>Past:</a:t>
            </a:r>
          </a:p>
          <a:p>
            <a:pPr lvl="2"/>
            <a:r>
              <a:rPr lang="en-US" dirty="0" err="1" smtClean="0"/>
              <a:t>MiniBooNE</a:t>
            </a:r>
            <a:r>
              <a:rPr lang="en-US" dirty="0" smtClean="0"/>
              <a:t> short baseline neutrino oscillation experiment</a:t>
            </a:r>
            <a:endParaRPr lang="en-US" dirty="0"/>
          </a:p>
          <a:p>
            <a:pPr lvl="2"/>
            <a:r>
              <a:rPr lang="en-US" dirty="0" smtClean="0"/>
              <a:t>Proton Source (</a:t>
            </a:r>
            <a:r>
              <a:rPr lang="en-US" dirty="0" err="1" smtClean="0"/>
              <a:t>Linac+Booster</a:t>
            </a:r>
            <a:r>
              <a:rPr lang="en-US" dirty="0" smtClean="0"/>
              <a:t>) Department Head</a:t>
            </a:r>
          </a:p>
          <a:p>
            <a:pPr lvl="2"/>
            <a:r>
              <a:rPr lang="en-US" dirty="0" smtClean="0"/>
              <a:t>Director of LHC Accelerator Research Program (LARP)</a:t>
            </a:r>
          </a:p>
          <a:p>
            <a:pPr lvl="2"/>
            <a:r>
              <a:rPr lang="en-US" dirty="0"/>
              <a:t>Director of Joint </a:t>
            </a:r>
            <a:r>
              <a:rPr lang="en-US" dirty="0" smtClean="0"/>
              <a:t>University-Laboratory </a:t>
            </a:r>
            <a:r>
              <a:rPr lang="en-US" dirty="0"/>
              <a:t>PhD </a:t>
            </a:r>
            <a:r>
              <a:rPr lang="en-US" dirty="0" smtClean="0"/>
              <a:t>Program	</a:t>
            </a:r>
          </a:p>
          <a:p>
            <a:pPr lvl="1"/>
            <a:r>
              <a:rPr lang="en-US" dirty="0" smtClean="0"/>
              <a:t>Present:</a:t>
            </a:r>
          </a:p>
          <a:p>
            <a:pPr lvl="2"/>
            <a:r>
              <a:rPr lang="en-US" dirty="0" smtClean="0"/>
              <a:t>Mu2e rare </a:t>
            </a:r>
            <a:r>
              <a:rPr lang="en-US" dirty="0" err="1" smtClean="0"/>
              <a:t>muon</a:t>
            </a:r>
            <a:r>
              <a:rPr lang="en-US" dirty="0" smtClean="0"/>
              <a:t> conversion experiment</a:t>
            </a:r>
          </a:p>
          <a:p>
            <a:pPr lvl="2"/>
            <a:r>
              <a:rPr lang="en-US" dirty="0" smtClean="0"/>
              <a:t>Integrable Optics Test Accelerator (IOTA) proton injection</a:t>
            </a:r>
          </a:p>
          <a:p>
            <a:pPr lvl="2"/>
            <a:r>
              <a:rPr lang="en-US" dirty="0" smtClean="0"/>
              <a:t>Program director for Lee </a:t>
            </a:r>
            <a:r>
              <a:rPr lang="en-US" dirty="0" err="1" smtClean="0"/>
              <a:t>Teng</a:t>
            </a:r>
            <a:r>
              <a:rPr lang="en-US" dirty="0" smtClean="0"/>
              <a:t> Undergraduate Internship</a:t>
            </a:r>
          </a:p>
          <a:p>
            <a:pPr lvl="2"/>
            <a:r>
              <a:rPr lang="en-US" dirty="0" smtClean="0"/>
              <a:t>Occasional Instructor at US Particle Accelerator School</a:t>
            </a:r>
          </a:p>
          <a:p>
            <a:pPr lvl="1"/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Saturday Morning Physics, April 22,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Prebys: Particle Accelerators</a:t>
            </a:r>
            <a:endParaRPr lang="en-US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26155-0DCC-45D2-90B6-32F65F3F6C0F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sp>
        <p:nvSpPr>
          <p:cNvPr id="7" name="Right Brace 6"/>
          <p:cNvSpPr/>
          <p:nvPr/>
        </p:nvSpPr>
        <p:spPr>
          <a:xfrm>
            <a:off x="7135221" y="1143000"/>
            <a:ext cx="353945" cy="2514600"/>
          </a:xfrm>
          <a:prstGeom prst="rightBrac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Brace 7"/>
          <p:cNvSpPr/>
          <p:nvPr/>
        </p:nvSpPr>
        <p:spPr>
          <a:xfrm>
            <a:off x="7135221" y="3657600"/>
            <a:ext cx="353945" cy="2514600"/>
          </a:xfrm>
          <a:prstGeom prst="rightBrac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592421" y="2133600"/>
            <a:ext cx="13116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+mn-lt"/>
              </a:rPr>
              <a:t>Experimental HEP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467600" y="4648200"/>
            <a:ext cx="15965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+mn-lt"/>
              </a:rPr>
              <a:t>Accelerator Physics (mostly)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5400" y="2862072"/>
            <a:ext cx="312319" cy="274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445365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070" y="164575"/>
            <a:ext cx="8262937" cy="4413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Wavelengths of other particles</a:t>
            </a:r>
            <a:endParaRPr lang="en-US" dirty="0"/>
          </a:p>
        </p:txBody>
      </p:sp>
      <p:sp>
        <p:nvSpPr>
          <p:cNvPr id="1028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8251825" cy="663957"/>
          </a:xfrm>
        </p:spPr>
        <p:txBody>
          <a:bodyPr/>
          <a:lstStyle/>
          <a:p>
            <a:r>
              <a:rPr lang="en-US" sz="2000" dirty="0" smtClean="0"/>
              <a:t>It turns out that all particles have a wavelength</a:t>
            </a:r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 smtClean="0"/>
          </a:p>
          <a:p>
            <a:r>
              <a:rPr lang="en-US" sz="2000" dirty="0" smtClean="0"/>
              <a:t>So going to higher energy allows us to probe smaller and smaller scales</a:t>
            </a:r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r>
              <a:rPr lang="en-US" sz="2000" dirty="0" smtClean="0"/>
              <a:t>If we put the high equivalent mass and the small scales together, we have…</a:t>
            </a:r>
          </a:p>
          <a:p>
            <a:endParaRPr lang="en-US" sz="2000" dirty="0" smtClean="0"/>
          </a:p>
          <a:p>
            <a:endParaRPr lang="en-US" sz="2000" dirty="0" smtClean="0"/>
          </a:p>
          <a:p>
            <a:pPr>
              <a:buFont typeface="Wingdings 2" pitchFamily="18" charset="2"/>
              <a:buNone/>
            </a:pPr>
            <a:endParaRPr lang="en-US" sz="2000" dirty="0" smtClean="0"/>
          </a:p>
        </p:txBody>
      </p:sp>
      <p:graphicFrame>
        <p:nvGraphicFramePr>
          <p:cNvPr id="1026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31632260"/>
              </p:ext>
            </p:extLst>
          </p:nvPr>
        </p:nvGraphicFramePr>
        <p:xfrm>
          <a:off x="2247900" y="1595437"/>
          <a:ext cx="4730750" cy="1293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8869" name="Equation" r:id="rId3" imgW="1625600" imgH="444500" progId="Equation.DSMT4">
                  <p:embed/>
                </p:oleObj>
              </mc:Choice>
              <mc:Fallback>
                <p:oleObj name="Equation" r:id="rId3" imgW="1625600" imgH="444500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47900" y="1595437"/>
                        <a:ext cx="4730750" cy="12938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9" name="Date Placeholder 4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Saturday Morning Physics, April 22, 2017</a:t>
            </a:r>
          </a:p>
        </p:txBody>
      </p:sp>
      <p:sp>
        <p:nvSpPr>
          <p:cNvPr id="1030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4FAE25B-088C-414E-8FF7-4F191AE5903B}" type="slidenum">
              <a:rPr lang="en-US" smtClean="0"/>
              <a:pPr/>
              <a:t>20</a:t>
            </a:fld>
            <a:endParaRPr lang="en-US" smtClean="0"/>
          </a:p>
        </p:txBody>
      </p:sp>
      <p:sp>
        <p:nvSpPr>
          <p:cNvPr id="1031" name="Footer Placeholder 6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E. Prebys: Particle Accelerators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47700" y="1443037"/>
            <a:ext cx="2169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“Planck Constant”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2705100" y="1747837"/>
            <a:ext cx="304800" cy="15240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47700" y="2738437"/>
            <a:ext cx="2169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momentum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2781300" y="2738437"/>
            <a:ext cx="228600" cy="15240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57275" y="0"/>
            <a:ext cx="7334250" cy="6210300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</p:spPr>
      </p:pic>
      <p:sp>
        <p:nvSpPr>
          <p:cNvPr id="21507" name="TextBox 7"/>
          <p:cNvSpPr txBox="1">
            <a:spLocks noChangeArrowheads="1"/>
          </p:cNvSpPr>
          <p:nvPr/>
        </p:nvSpPr>
        <p:spPr bwMode="auto">
          <a:xfrm>
            <a:off x="457200" y="6210300"/>
            <a:ext cx="8229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dirty="0" smtClean="0">
                <a:latin typeface="+mn-lt"/>
              </a:rPr>
              <a:t>Going to higher energies = going back in time</a:t>
            </a:r>
            <a:endParaRPr lang="en-US" sz="2000" dirty="0">
              <a:latin typeface="+mn-lt"/>
            </a:endParaRPr>
          </a:p>
        </p:txBody>
      </p:sp>
      <p:sp>
        <p:nvSpPr>
          <p:cNvPr id="21508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Saturday Morning Physics, April 22, 2017</a:t>
            </a:r>
          </a:p>
        </p:txBody>
      </p:sp>
      <p:sp>
        <p:nvSpPr>
          <p:cNvPr id="21509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3124CD7-437F-44D6-8070-F64BA1C87FFA}" type="slidenum">
              <a:rPr lang="en-US" smtClean="0"/>
              <a:pPr/>
              <a:t>21</a:t>
            </a:fld>
            <a:endParaRPr lang="en-US" smtClean="0"/>
          </a:p>
        </p:txBody>
      </p:sp>
      <p:sp>
        <p:nvSpPr>
          <p:cNvPr id="21510" name="Footer Placeholder 5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E. Prebys: Particle Accelerators</a:t>
            </a:r>
          </a:p>
        </p:txBody>
      </p:sp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5800" y="762000"/>
            <a:ext cx="4213311" cy="5466217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3400" y="76200"/>
            <a:ext cx="8371114" cy="507274"/>
          </a:xfrm>
        </p:spPr>
        <p:txBody>
          <a:bodyPr/>
          <a:lstStyle/>
          <a:p>
            <a:r>
              <a:rPr lang="en-US" dirty="0" smtClean="0"/>
              <a:t>Where we are…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5105400" y="838200"/>
            <a:ext cx="4038601" cy="5179106"/>
          </a:xfrm>
        </p:spPr>
        <p:txBody>
          <a:bodyPr/>
          <a:lstStyle/>
          <a:p>
            <a:r>
              <a:rPr lang="en-US" sz="2000" dirty="0"/>
              <a:t>Accelerators allow us to go back 13.8 </a:t>
            </a:r>
            <a:r>
              <a:rPr lang="en-US" sz="2000" i="1" dirty="0"/>
              <a:t>billion years </a:t>
            </a:r>
            <a:r>
              <a:rPr lang="en-US" sz="2000" dirty="0"/>
              <a:t>and recreate conditions that existed a </a:t>
            </a:r>
            <a:r>
              <a:rPr lang="en-US" sz="2000" i="1" dirty="0"/>
              <a:t>few trillionths of a second</a:t>
            </a:r>
            <a:r>
              <a:rPr lang="en-US" sz="2000" dirty="0"/>
              <a:t> after the Big Bang </a:t>
            </a:r>
          </a:p>
          <a:p>
            <a:pPr lvl="1"/>
            <a:r>
              <a:rPr lang="en-US" sz="1800" dirty="0" smtClean="0"/>
              <a:t>the </a:t>
            </a:r>
            <a:r>
              <a:rPr lang="en-US" sz="1800" dirty="0"/>
              <a:t>place where our current understanding of physics breaks down. </a:t>
            </a:r>
            <a:endParaRPr lang="en-US" sz="1800" dirty="0" smtClean="0"/>
          </a:p>
          <a:p>
            <a:r>
              <a:rPr lang="en-US" sz="2000" dirty="0" smtClean="0"/>
              <a:t>In addition to high energy, we need high </a:t>
            </a:r>
            <a:br>
              <a:rPr lang="en-US" sz="2000" dirty="0" smtClean="0"/>
            </a:br>
            <a:r>
              <a:rPr lang="en-US" sz="2000" dirty="0" smtClean="0"/>
              <a:t>        “luminosity” </a:t>
            </a:r>
            <a:br>
              <a:rPr lang="en-US" sz="2000" dirty="0" smtClean="0"/>
            </a:br>
            <a:r>
              <a:rPr lang="en-US" sz="2000" dirty="0" smtClean="0"/>
              <a:t>that is, lots of particles interacting, to see rare processes.</a:t>
            </a:r>
            <a:endParaRPr lang="en-US" sz="2000" dirty="0"/>
          </a:p>
          <a:p>
            <a:endParaRPr lang="en-US" sz="2000" dirty="0"/>
          </a:p>
        </p:txBody>
      </p:sp>
      <p:sp>
        <p:nvSpPr>
          <p:cNvPr id="21508" name="Date Placeholder 3"/>
          <p:cNvSpPr>
            <a:spLocks noGrp="1"/>
          </p:cNvSpPr>
          <p:nvPr>
            <p:ph type="dt" sz="half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Saturday Morning Physics, April 22, 2017</a:t>
            </a:r>
          </a:p>
        </p:txBody>
      </p:sp>
      <p:sp>
        <p:nvSpPr>
          <p:cNvPr id="21510" name="Footer Placeholder 5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E. Prebys: Particle Accelerators</a:t>
            </a:r>
          </a:p>
        </p:txBody>
      </p:sp>
      <p:sp>
        <p:nvSpPr>
          <p:cNvPr id="21509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3124CD7-437F-44D6-8070-F64BA1C87FFA}" type="slidenum">
              <a:rPr lang="en-US" smtClean="0"/>
              <a:pPr/>
              <a:t>22</a:t>
            </a:fld>
            <a:endParaRPr lang="en-US" smtClean="0"/>
          </a:p>
        </p:txBody>
      </p:sp>
      <p:sp>
        <p:nvSpPr>
          <p:cNvPr id="2" name="Rectangle 1"/>
          <p:cNvSpPr/>
          <p:nvPr/>
        </p:nvSpPr>
        <p:spPr>
          <a:xfrm rot="20476670">
            <a:off x="3658647" y="664800"/>
            <a:ext cx="1432290" cy="1521697"/>
          </a:xfrm>
          <a:prstGeom prst="rect">
            <a:avLst/>
          </a:prstGeom>
          <a:noFill/>
          <a:ln w="254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00013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02" name="Rectangle 2"/>
          <p:cNvSpPr>
            <a:spLocks noGrp="1" noChangeArrowheads="1"/>
          </p:cNvSpPr>
          <p:nvPr>
            <p:ph type="title"/>
          </p:nvPr>
        </p:nvSpPr>
        <p:spPr>
          <a:xfrm>
            <a:off x="647700" y="190500"/>
            <a:ext cx="8262937" cy="441325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State of the art: Large Hadron Collider (LHC)</a:t>
            </a:r>
          </a:p>
        </p:txBody>
      </p:sp>
      <p:sp>
        <p:nvSpPr>
          <p:cNvPr id="32771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538366" y="5105400"/>
            <a:ext cx="8572500" cy="1257300"/>
          </a:xfrm>
        </p:spPr>
        <p:txBody>
          <a:bodyPr/>
          <a:lstStyle/>
          <a:p>
            <a:pPr eaLnBrk="1" hangingPunct="1"/>
            <a:r>
              <a:rPr lang="en-US" sz="2000" dirty="0" smtClean="0"/>
              <a:t>Built at CERN, straddling the French/Swiss border</a:t>
            </a:r>
            <a:endParaRPr lang="en-US" sz="1800" dirty="0"/>
          </a:p>
          <a:p>
            <a:pPr eaLnBrk="1" hangingPunct="1"/>
            <a:r>
              <a:rPr lang="en-US" sz="1800" dirty="0" smtClean="0"/>
              <a:t>27 km in circumference</a:t>
            </a:r>
          </a:p>
          <a:p>
            <a:pPr eaLnBrk="1" hangingPunct="1"/>
            <a:r>
              <a:rPr lang="en-US" sz="1800" dirty="0" smtClean="0"/>
              <a:t>Currently colliding proton beams at 6500 </a:t>
            </a:r>
            <a:r>
              <a:rPr lang="en-US" sz="1800" dirty="0" err="1" smtClean="0"/>
              <a:t>GeV</a:t>
            </a:r>
            <a:r>
              <a:rPr lang="en-US" sz="1800" dirty="0"/>
              <a:t> </a:t>
            </a:r>
            <a:r>
              <a:rPr lang="en-US" sz="1800" dirty="0" smtClean="0"/>
              <a:t>(6.5x10</a:t>
            </a:r>
            <a:r>
              <a:rPr lang="en-US" sz="1800" baseline="30000" dirty="0" smtClean="0"/>
              <a:t>12</a:t>
            </a:r>
            <a:r>
              <a:rPr lang="en-US" sz="1800" dirty="0" smtClean="0"/>
              <a:t> </a:t>
            </a:r>
            <a:r>
              <a:rPr lang="en-US" sz="1800" dirty="0" err="1" smtClean="0"/>
              <a:t>eV</a:t>
            </a:r>
            <a:r>
              <a:rPr lang="en-US" sz="1800" dirty="0" smtClean="0"/>
              <a:t>) each</a:t>
            </a:r>
          </a:p>
          <a:p>
            <a:pPr eaLnBrk="1" hangingPunct="1"/>
            <a:r>
              <a:rPr lang="en-US" sz="1800" dirty="0" smtClean="0"/>
              <a:t>That’s where we are. Now let’s see how we got here…</a:t>
            </a:r>
            <a:endParaRPr lang="en-US" sz="2000" dirty="0" smtClean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Saturday Morning Physics, April 22, 2017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23B0A4-69D1-47F4-86CA-51B2BDF86D34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Prebys: Particle Accelerators</a:t>
            </a:r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762000"/>
            <a:ext cx="6436962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046407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62937" cy="441325"/>
          </a:xfrm>
        </p:spPr>
        <p:txBody>
          <a:bodyPr/>
          <a:lstStyle/>
          <a:p>
            <a:r>
              <a:rPr lang="en-US" dirty="0" smtClean="0"/>
              <a:t>The main </a:t>
            </a:r>
            <a:r>
              <a:rPr lang="en-US" dirty="0"/>
              <a:t>p</a:t>
            </a:r>
            <a:r>
              <a:rPr lang="en-US" dirty="0" smtClean="0"/>
              <a:t>arts of an accelerator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dirty="0" smtClean="0"/>
              <a:t>A source of particles</a:t>
            </a:r>
          </a:p>
          <a:p>
            <a:pPr lvl="1"/>
            <a:r>
              <a:rPr lang="en-US" sz="1600" dirty="0" smtClean="0"/>
              <a:t>Electrons</a:t>
            </a:r>
          </a:p>
          <a:p>
            <a:pPr lvl="2"/>
            <a:r>
              <a:rPr lang="en-US" sz="1600" dirty="0" smtClean="0"/>
              <a:t>Filament</a:t>
            </a:r>
          </a:p>
          <a:p>
            <a:pPr lvl="2"/>
            <a:r>
              <a:rPr lang="en-US" sz="1600" dirty="0" smtClean="0"/>
              <a:t>Laser-&gt;surface</a:t>
            </a:r>
          </a:p>
          <a:p>
            <a:pPr lvl="2"/>
            <a:r>
              <a:rPr lang="en-US" sz="1600" dirty="0" smtClean="0"/>
              <a:t>Radiofrequency (RF) “gun”</a:t>
            </a:r>
          </a:p>
          <a:p>
            <a:pPr lvl="1"/>
            <a:r>
              <a:rPr lang="en-US" sz="1600" dirty="0" smtClean="0"/>
              <a:t>Protons/ions</a:t>
            </a:r>
          </a:p>
          <a:p>
            <a:pPr lvl="2"/>
            <a:r>
              <a:rPr lang="en-US" sz="1600" dirty="0" smtClean="0"/>
              <a:t>Plasma (gas heated until electrons and nuclei separate)</a:t>
            </a:r>
          </a:p>
          <a:p>
            <a:r>
              <a:rPr lang="en-US" sz="1800" dirty="0" smtClean="0"/>
              <a:t>A method of acceleration</a:t>
            </a:r>
          </a:p>
          <a:p>
            <a:pPr lvl="1"/>
            <a:r>
              <a:rPr lang="en-US" sz="1600" dirty="0" smtClean="0"/>
              <a:t>Electric fields</a:t>
            </a:r>
          </a:p>
          <a:p>
            <a:pPr lvl="2"/>
            <a:r>
              <a:rPr lang="en-US" sz="1600" dirty="0" smtClean="0"/>
              <a:t>Static fields</a:t>
            </a:r>
          </a:p>
          <a:p>
            <a:pPr lvl="2"/>
            <a:r>
              <a:rPr lang="en-US" sz="1600" dirty="0" smtClean="0"/>
              <a:t>Radio Waves (RF)</a:t>
            </a:r>
          </a:p>
          <a:p>
            <a:pPr lvl="2"/>
            <a:r>
              <a:rPr lang="en-US" sz="1600" dirty="0" smtClean="0"/>
              <a:t>Lasers</a:t>
            </a:r>
          </a:p>
          <a:p>
            <a:pPr lvl="2"/>
            <a:r>
              <a:rPr lang="en-US" sz="1600" dirty="0" smtClean="0"/>
              <a:t>“</a:t>
            </a:r>
            <a:r>
              <a:rPr lang="en-US" sz="1600" dirty="0" err="1" smtClean="0"/>
              <a:t>Wakefields</a:t>
            </a:r>
            <a:r>
              <a:rPr lang="en-US" sz="1600" dirty="0" smtClean="0"/>
              <a:t>” in matter</a:t>
            </a:r>
          </a:p>
          <a:p>
            <a:r>
              <a:rPr lang="en-US" sz="1800" dirty="0" smtClean="0"/>
              <a:t>A way to store and focus beams</a:t>
            </a:r>
          </a:p>
          <a:p>
            <a:pPr lvl="1"/>
            <a:r>
              <a:rPr lang="en-US" sz="1600" dirty="0" smtClean="0"/>
              <a:t>Magnetic fields</a:t>
            </a:r>
          </a:p>
          <a:p>
            <a:pPr lvl="2"/>
            <a:r>
              <a:rPr lang="en-US" sz="1600" dirty="0" smtClean="0"/>
              <a:t>Cyclotrons</a:t>
            </a:r>
          </a:p>
          <a:p>
            <a:pPr lvl="2"/>
            <a:r>
              <a:rPr lang="en-US" sz="1600" dirty="0" smtClean="0"/>
              <a:t>Synchrotrons</a:t>
            </a:r>
          </a:p>
          <a:p>
            <a:pPr lvl="2"/>
            <a:r>
              <a:rPr lang="en-US" sz="1600" dirty="0" smtClean="0"/>
              <a:t>Magnetic focusing</a:t>
            </a:r>
          </a:p>
          <a:p>
            <a:pPr lvl="2"/>
            <a:endParaRPr lang="en-US" sz="1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Saturday Morning Physics, April 22,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Prebys: Particle Accelerators</a:t>
            </a:r>
            <a:endParaRPr lang="en-US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26155-0DCC-45D2-90B6-32F65F3F6C0F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695613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Rewind: some pre-history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71500" y="685800"/>
            <a:ext cx="8001000" cy="5448300"/>
          </a:xfrm>
        </p:spPr>
        <p:txBody>
          <a:bodyPr/>
          <a:lstStyle/>
          <a:p>
            <a:pPr eaLnBrk="1" hangingPunct="1"/>
            <a:r>
              <a:rPr lang="en-US" sz="2000" dirty="0" smtClean="0"/>
              <a:t>The first artificial acceleration of particles </a:t>
            </a:r>
            <a:br>
              <a:rPr lang="en-US" sz="2000" dirty="0" smtClean="0"/>
            </a:br>
            <a:r>
              <a:rPr lang="en-US" sz="2000" dirty="0" smtClean="0"/>
              <a:t>was  done using “Crookes tubes”, in the </a:t>
            </a:r>
            <a:br>
              <a:rPr lang="en-US" sz="2000" dirty="0" smtClean="0"/>
            </a:br>
            <a:r>
              <a:rPr lang="en-US" sz="2000" dirty="0" smtClean="0"/>
              <a:t>latter half of the 19</a:t>
            </a:r>
            <a:r>
              <a:rPr lang="en-US" sz="2000" baseline="30000" dirty="0" smtClean="0"/>
              <a:t>th</a:t>
            </a:r>
            <a:r>
              <a:rPr lang="en-US" sz="2000" dirty="0" smtClean="0"/>
              <a:t> century</a:t>
            </a:r>
          </a:p>
          <a:p>
            <a:pPr lvl="1" eaLnBrk="1" hangingPunct="1"/>
            <a:r>
              <a:rPr lang="en-US" sz="1600" dirty="0" smtClean="0"/>
              <a:t>These were used to produce the first X-rays (1875)</a:t>
            </a:r>
          </a:p>
          <a:p>
            <a:pPr lvl="1" eaLnBrk="1" hangingPunct="1"/>
            <a:r>
              <a:rPr lang="en-US" sz="1600" dirty="0" smtClean="0"/>
              <a:t>At the time no one understood what was going on</a:t>
            </a:r>
            <a:endParaRPr lang="en-US" sz="2000" dirty="0" smtClean="0"/>
          </a:p>
          <a:p>
            <a:pPr eaLnBrk="1" hangingPunct="1"/>
            <a:r>
              <a:rPr lang="en-US" sz="2000" dirty="0" smtClean="0"/>
              <a:t>The first “particle physics experiment” told Ernest Rutherford the structure of the atom (1911)</a:t>
            </a:r>
          </a:p>
          <a:p>
            <a:pPr eaLnBrk="1" hangingPunct="1"/>
            <a:endParaRPr lang="en-US" sz="2000" dirty="0" smtClean="0"/>
          </a:p>
          <a:p>
            <a:pPr eaLnBrk="1" hangingPunct="1"/>
            <a:endParaRPr lang="en-US" sz="2000" dirty="0" smtClean="0"/>
          </a:p>
          <a:p>
            <a:pPr eaLnBrk="1" hangingPunct="1"/>
            <a:endParaRPr lang="en-US" sz="2000" dirty="0" smtClean="0"/>
          </a:p>
          <a:p>
            <a:pPr eaLnBrk="1" hangingPunct="1"/>
            <a:endParaRPr lang="en-US" sz="2000" dirty="0" smtClean="0"/>
          </a:p>
          <a:p>
            <a:pPr eaLnBrk="1" hangingPunct="1"/>
            <a:endParaRPr lang="en-US" sz="2000" dirty="0" smtClean="0"/>
          </a:p>
          <a:p>
            <a:pPr eaLnBrk="1" hangingPunct="1"/>
            <a:endParaRPr lang="en-US" sz="2000" dirty="0" smtClean="0"/>
          </a:p>
          <a:p>
            <a:pPr eaLnBrk="1" hangingPunct="1"/>
            <a:endParaRPr lang="en-US" sz="2000" dirty="0" smtClean="0"/>
          </a:p>
          <a:p>
            <a:pPr eaLnBrk="1" hangingPunct="1"/>
            <a:r>
              <a:rPr lang="en-US" sz="2000" dirty="0" smtClean="0"/>
              <a:t>In this case, the “accelerator” was a </a:t>
            </a:r>
            <a:br>
              <a:rPr lang="en-US" sz="2000" dirty="0" smtClean="0"/>
            </a:br>
            <a:r>
              <a:rPr lang="en-US" sz="2000" dirty="0" smtClean="0"/>
              <a:t>naturally decaying </a:t>
            </a:r>
            <a:r>
              <a:rPr lang="en-US" sz="2000" baseline="30000" dirty="0" smtClean="0"/>
              <a:t>235</a:t>
            </a:r>
            <a:r>
              <a:rPr lang="en-US" sz="2000" dirty="0" smtClean="0"/>
              <a:t>U nucleus</a:t>
            </a:r>
          </a:p>
          <a:p>
            <a:pPr eaLnBrk="1" hangingPunct="1"/>
            <a:endParaRPr lang="en-US" sz="2000" dirty="0" smtClean="0"/>
          </a:p>
        </p:txBody>
      </p:sp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6715" y="3313785"/>
            <a:ext cx="4191000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3" name="Text Box 5"/>
          <p:cNvSpPr txBox="1">
            <a:spLocks noChangeArrowheads="1"/>
          </p:cNvSpPr>
          <p:nvPr/>
        </p:nvSpPr>
        <p:spPr bwMode="auto">
          <a:xfrm>
            <a:off x="5715000" y="2971800"/>
            <a:ext cx="2895600" cy="1015663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solidFill>
                  <a:srgbClr val="008000"/>
                </a:solidFill>
                <a:latin typeface="+mn-lt"/>
              </a:rPr>
              <a:t>Study the way radioactive particles “scatter” off of atoms</a:t>
            </a:r>
          </a:p>
        </p:txBody>
      </p:sp>
      <p:sp>
        <p:nvSpPr>
          <p:cNvPr id="22534" name="Line 6"/>
          <p:cNvSpPr>
            <a:spLocks noChangeShapeType="1"/>
          </p:cNvSpPr>
          <p:nvPr/>
        </p:nvSpPr>
        <p:spPr bwMode="auto">
          <a:xfrm flipH="1">
            <a:off x="4764025" y="3582620"/>
            <a:ext cx="914400" cy="304800"/>
          </a:xfrm>
          <a:prstGeom prst="line">
            <a:avLst/>
          </a:prstGeom>
          <a:noFill/>
          <a:ln w="9525">
            <a:solidFill>
              <a:srgbClr val="008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2253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32" t="3453" r="1932" b="3453"/>
          <a:stretch>
            <a:fillRect/>
          </a:stretch>
        </p:blipFill>
        <p:spPr bwMode="auto">
          <a:xfrm>
            <a:off x="5378505" y="4581150"/>
            <a:ext cx="3009900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6" name="Picture 11" descr="http://upload.wikimedia.org/wikipedia/commons/thumb/b/bf/Crookes_tube_two_views.jpg/250px-Crookes_tube_two_view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69795" y="471815"/>
            <a:ext cx="2752725" cy="140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5456621" y="6569077"/>
            <a:ext cx="2801333" cy="87476"/>
          </a:xfrm>
        </p:spPr>
        <p:txBody>
          <a:bodyPr/>
          <a:lstStyle/>
          <a:p>
            <a:pPr>
              <a:defRPr/>
            </a:pPr>
            <a:r>
              <a:rPr lang="en-US" smtClean="0"/>
              <a:t>Saturday Morning Physics, April 22, 2017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C16510-01E7-4757-9488-65999956462C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Prebys: Particle Accelerators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53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1" grpId="0" build="p"/>
      <p:bldP spid="22533" grpId="0" animBg="1"/>
      <p:bldP spid="2253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Natural particle acceleration</a:t>
            </a:r>
            <a:endParaRPr lang="en-US" dirty="0"/>
          </a:p>
        </p:txBody>
      </p:sp>
      <p:sp>
        <p:nvSpPr>
          <p:cNvPr id="25603" name="Content Placeholder 6"/>
          <p:cNvSpPr>
            <a:spLocks noGrp="1"/>
          </p:cNvSpPr>
          <p:nvPr>
            <p:ph sz="half" idx="1"/>
          </p:nvPr>
        </p:nvSpPr>
        <p:spPr>
          <a:xfrm>
            <a:off x="555625" y="968375"/>
            <a:ext cx="4778375" cy="5146675"/>
          </a:xfrm>
        </p:spPr>
        <p:txBody>
          <a:bodyPr/>
          <a:lstStyle/>
          <a:p>
            <a:r>
              <a:rPr lang="en-US" sz="2400" dirty="0" smtClean="0"/>
              <a:t>Radioactive sources produce maximum energies of a few million electron volts (</a:t>
            </a:r>
            <a:r>
              <a:rPr lang="en-US" sz="2400" dirty="0" err="1" smtClean="0"/>
              <a:t>MeV</a:t>
            </a:r>
            <a:r>
              <a:rPr lang="en-US" sz="2400" dirty="0" smtClean="0"/>
              <a:t>)</a:t>
            </a:r>
          </a:p>
          <a:p>
            <a:r>
              <a:rPr lang="en-US" sz="2400" dirty="0" smtClean="0"/>
              <a:t>Cosmic rays reach energies of ~1,000,000,000 x LHC but the rates are too low to be useful as a study tool</a:t>
            </a:r>
          </a:p>
          <a:p>
            <a:pPr lvl="1"/>
            <a:r>
              <a:rPr lang="en-US" sz="2000" dirty="0" smtClean="0"/>
              <a:t>Remember what I said about “luminosity”.</a:t>
            </a:r>
          </a:p>
        </p:txBody>
      </p:sp>
      <p:pic>
        <p:nvPicPr>
          <p:cNvPr id="25604" name="Picture 2" descr="http://scienceblogs.com/startswithabang/upload/2009/10/the_energy_limit_of_the_univer/cosmic%20ray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57800" y="1333500"/>
            <a:ext cx="3886200" cy="452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Connector 9"/>
          <p:cNvCxnSpPr/>
          <p:nvPr/>
        </p:nvCxnSpPr>
        <p:spPr>
          <a:xfrm rot="5400000">
            <a:off x="4400550" y="3105150"/>
            <a:ext cx="51435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972300" y="533400"/>
            <a:ext cx="1447800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accent5">
                    <a:lumMod val="75000"/>
                  </a:schemeClr>
                </a:solidFill>
              </a:rPr>
              <a:t>Max LHC energy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Saturday Morning Physics, April 22, 2017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C6E6A2-F555-4934-B7BB-3127D0BCFC20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Prebys: Particle Accelerators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Man-made particle acceleration</a:t>
            </a:r>
            <a:endParaRPr lang="en-US" dirty="0"/>
          </a:p>
        </p:txBody>
      </p:sp>
      <p:pic>
        <p:nvPicPr>
          <p:cNvPr id="1032" name="Picture 3" descr="da90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47700" y="685800"/>
            <a:ext cx="831850" cy="2395538"/>
          </a:xfrm>
        </p:spPr>
      </p:pic>
      <p:graphicFrame>
        <p:nvGraphicFramePr>
          <p:cNvPr id="1026" name="Object 2"/>
          <p:cNvGraphicFramePr>
            <a:graphicFrameLocks noGrp="1" noChangeAspect="1"/>
          </p:cNvGraphicFramePr>
          <p:nvPr>
            <p:ph sz="quarter" idx="2"/>
            <p:extLst>
              <p:ext uri="{D42A27DB-BD31-4B8C-83A1-F6EECF244321}">
                <p14:modId xmlns:p14="http://schemas.microsoft.com/office/powerpoint/2010/main" val="448899688"/>
              </p:ext>
            </p:extLst>
          </p:nvPr>
        </p:nvGraphicFramePr>
        <p:xfrm>
          <a:off x="7167563" y="522288"/>
          <a:ext cx="166687" cy="220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4820" name="Equation" r:id="rId4" imgW="177480" imgH="203040" progId="Equation.3">
                  <p:embed/>
                </p:oleObj>
              </mc:Choice>
              <mc:Fallback>
                <p:oleObj name="Equation" r:id="rId4" imgW="177480" imgH="20304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67563" y="522288"/>
                        <a:ext cx="166687" cy="2206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Object 3"/>
          <p:cNvGraphicFramePr>
            <a:graphicFrameLocks noGrp="1" noChangeAspect="1"/>
          </p:cNvGraphicFramePr>
          <p:nvPr>
            <p:ph sz="quarter" idx="3"/>
            <p:extLst>
              <p:ext uri="{D42A27DB-BD31-4B8C-83A1-F6EECF244321}">
                <p14:modId xmlns:p14="http://schemas.microsoft.com/office/powerpoint/2010/main" val="848191561"/>
              </p:ext>
            </p:extLst>
          </p:nvPr>
        </p:nvGraphicFramePr>
        <p:xfrm>
          <a:off x="7156450" y="774700"/>
          <a:ext cx="165100" cy="220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4821" name="Equation" r:id="rId6" imgW="177480" imgH="203040" progId="Equation.3">
                  <p:embed/>
                </p:oleObj>
              </mc:Choice>
              <mc:Fallback>
                <p:oleObj name="Equation" r:id="rId6" imgW="177480" imgH="20304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56450" y="774700"/>
                        <a:ext cx="165100" cy="2206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3" name="Text Box 6"/>
          <p:cNvSpPr txBox="1">
            <a:spLocks noChangeArrowheads="1"/>
          </p:cNvSpPr>
          <p:nvPr/>
        </p:nvSpPr>
        <p:spPr bwMode="auto">
          <a:xfrm>
            <a:off x="1676400" y="914400"/>
            <a:ext cx="44958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solidFill>
                  <a:schemeClr val="accent2"/>
                </a:solidFill>
                <a:latin typeface="+mn-lt"/>
                <a:cs typeface="Arial" charset="0"/>
              </a:rPr>
              <a:t>The simplest accelerators accelerate charged particles through a </a:t>
            </a:r>
            <a:r>
              <a:rPr lang="en-US" sz="2000" i="1" dirty="0">
                <a:solidFill>
                  <a:schemeClr val="accent2"/>
                </a:solidFill>
                <a:latin typeface="+mn-lt"/>
                <a:cs typeface="Arial" charset="0"/>
              </a:rPr>
              <a:t>static </a:t>
            </a:r>
            <a:r>
              <a:rPr lang="en-US" sz="2000" dirty="0">
                <a:solidFill>
                  <a:schemeClr val="accent2"/>
                </a:solidFill>
                <a:latin typeface="+mn-lt"/>
                <a:cs typeface="Arial" charset="0"/>
              </a:rPr>
              <a:t>electric</a:t>
            </a:r>
            <a:r>
              <a:rPr lang="en-US" sz="2000" i="1" dirty="0">
                <a:solidFill>
                  <a:schemeClr val="accent2"/>
                </a:solidFill>
                <a:latin typeface="+mn-lt"/>
                <a:cs typeface="Arial" charset="0"/>
              </a:rPr>
              <a:t> </a:t>
            </a:r>
            <a:r>
              <a:rPr lang="en-US" sz="2000" dirty="0">
                <a:solidFill>
                  <a:schemeClr val="accent2"/>
                </a:solidFill>
                <a:latin typeface="+mn-lt"/>
                <a:cs typeface="Arial" charset="0"/>
              </a:rPr>
              <a:t>field.  Example: </a:t>
            </a:r>
            <a:r>
              <a:rPr lang="en-US" sz="2000" b="1" dirty="0">
                <a:solidFill>
                  <a:schemeClr val="accent2"/>
                </a:solidFill>
                <a:latin typeface="+mn-lt"/>
                <a:cs typeface="Arial" charset="0"/>
              </a:rPr>
              <a:t>vacuum tubes </a:t>
            </a:r>
            <a:r>
              <a:rPr lang="en-US" sz="2000" dirty="0">
                <a:solidFill>
                  <a:schemeClr val="accent2"/>
                </a:solidFill>
                <a:latin typeface="+mn-lt"/>
                <a:cs typeface="Arial" charset="0"/>
              </a:rPr>
              <a:t>(or CRT TV’s)</a:t>
            </a:r>
          </a:p>
        </p:txBody>
      </p:sp>
      <p:sp>
        <p:nvSpPr>
          <p:cNvPr id="1034" name="Freeform 7"/>
          <p:cNvSpPr>
            <a:spLocks/>
          </p:cNvSpPr>
          <p:nvPr/>
        </p:nvSpPr>
        <p:spPr bwMode="auto">
          <a:xfrm>
            <a:off x="6629400" y="609600"/>
            <a:ext cx="476250" cy="725488"/>
          </a:xfrm>
          <a:custGeom>
            <a:avLst/>
            <a:gdLst>
              <a:gd name="T0" fmla="*/ 0 w 300"/>
              <a:gd name="T1" fmla="*/ 0 h 457"/>
              <a:gd name="T2" fmla="*/ 2147483647 w 300"/>
              <a:gd name="T3" fmla="*/ 2147483647 h 457"/>
              <a:gd name="T4" fmla="*/ 2147483647 w 300"/>
              <a:gd name="T5" fmla="*/ 2147483647 h 457"/>
              <a:gd name="T6" fmla="*/ 2147483647 w 300"/>
              <a:gd name="T7" fmla="*/ 2147483647 h 457"/>
              <a:gd name="T8" fmla="*/ 2147483647 w 300"/>
              <a:gd name="T9" fmla="*/ 2147483647 h 457"/>
              <a:gd name="T10" fmla="*/ 2147483647 w 300"/>
              <a:gd name="T11" fmla="*/ 2147483647 h 457"/>
              <a:gd name="T12" fmla="*/ 2147483647 w 300"/>
              <a:gd name="T13" fmla="*/ 2147483647 h 457"/>
              <a:gd name="T14" fmla="*/ 2147483647 w 300"/>
              <a:gd name="T15" fmla="*/ 2147483647 h 457"/>
              <a:gd name="T16" fmla="*/ 2147483647 w 300"/>
              <a:gd name="T17" fmla="*/ 2147483647 h 457"/>
              <a:gd name="T18" fmla="*/ 2147483647 w 300"/>
              <a:gd name="T19" fmla="*/ 2147483647 h 457"/>
              <a:gd name="T20" fmla="*/ 2147483647 w 300"/>
              <a:gd name="T21" fmla="*/ 2147483647 h 457"/>
              <a:gd name="T22" fmla="*/ 2147483647 w 300"/>
              <a:gd name="T23" fmla="*/ 2147483647 h 457"/>
              <a:gd name="T24" fmla="*/ 2147483647 w 300"/>
              <a:gd name="T25" fmla="*/ 2147483647 h 457"/>
              <a:gd name="T26" fmla="*/ 2147483647 w 300"/>
              <a:gd name="T27" fmla="*/ 2147483647 h 457"/>
              <a:gd name="T28" fmla="*/ 2147483647 w 300"/>
              <a:gd name="T29" fmla="*/ 2147483647 h 457"/>
              <a:gd name="T30" fmla="*/ 2147483647 w 300"/>
              <a:gd name="T31" fmla="*/ 2147483647 h 457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300"/>
              <a:gd name="T49" fmla="*/ 0 h 457"/>
              <a:gd name="T50" fmla="*/ 300 w 300"/>
              <a:gd name="T51" fmla="*/ 457 h 457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300" h="457">
                <a:moveTo>
                  <a:pt x="0" y="0"/>
                </a:moveTo>
                <a:cubicBezTo>
                  <a:pt x="112" y="2"/>
                  <a:pt x="225" y="4"/>
                  <a:pt x="254" y="15"/>
                </a:cubicBezTo>
                <a:cubicBezTo>
                  <a:pt x="283" y="26"/>
                  <a:pt x="172" y="57"/>
                  <a:pt x="172" y="68"/>
                </a:cubicBezTo>
                <a:cubicBezTo>
                  <a:pt x="172" y="79"/>
                  <a:pt x="249" y="71"/>
                  <a:pt x="254" y="83"/>
                </a:cubicBezTo>
                <a:cubicBezTo>
                  <a:pt x="259" y="95"/>
                  <a:pt x="214" y="138"/>
                  <a:pt x="202" y="142"/>
                </a:cubicBezTo>
                <a:cubicBezTo>
                  <a:pt x="190" y="146"/>
                  <a:pt x="170" y="105"/>
                  <a:pt x="179" y="105"/>
                </a:cubicBezTo>
                <a:cubicBezTo>
                  <a:pt x="188" y="105"/>
                  <a:pt x="250" y="123"/>
                  <a:pt x="254" y="142"/>
                </a:cubicBezTo>
                <a:cubicBezTo>
                  <a:pt x="258" y="161"/>
                  <a:pt x="202" y="208"/>
                  <a:pt x="202" y="217"/>
                </a:cubicBezTo>
                <a:cubicBezTo>
                  <a:pt x="202" y="226"/>
                  <a:pt x="249" y="181"/>
                  <a:pt x="254" y="195"/>
                </a:cubicBezTo>
                <a:cubicBezTo>
                  <a:pt x="259" y="209"/>
                  <a:pt x="241" y="286"/>
                  <a:pt x="231" y="300"/>
                </a:cubicBezTo>
                <a:cubicBezTo>
                  <a:pt x="221" y="314"/>
                  <a:pt x="190" y="276"/>
                  <a:pt x="194" y="277"/>
                </a:cubicBezTo>
                <a:cubicBezTo>
                  <a:pt x="198" y="278"/>
                  <a:pt x="252" y="288"/>
                  <a:pt x="254" y="307"/>
                </a:cubicBezTo>
                <a:cubicBezTo>
                  <a:pt x="256" y="326"/>
                  <a:pt x="218" y="383"/>
                  <a:pt x="209" y="389"/>
                </a:cubicBezTo>
                <a:cubicBezTo>
                  <a:pt x="200" y="395"/>
                  <a:pt x="192" y="343"/>
                  <a:pt x="202" y="344"/>
                </a:cubicBezTo>
                <a:cubicBezTo>
                  <a:pt x="212" y="345"/>
                  <a:pt x="300" y="378"/>
                  <a:pt x="269" y="397"/>
                </a:cubicBezTo>
                <a:cubicBezTo>
                  <a:pt x="238" y="416"/>
                  <a:pt x="126" y="436"/>
                  <a:pt x="15" y="457"/>
                </a:cubicBezTo>
              </a:path>
            </a:pathLst>
          </a:custGeom>
          <a:noFill/>
          <a:ln w="9525" cap="flat" cmpd="sng">
            <a:solidFill>
              <a:srgbClr val="CC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35" name="Line 8"/>
          <p:cNvSpPr>
            <a:spLocks noChangeShapeType="1"/>
          </p:cNvSpPr>
          <p:nvPr/>
        </p:nvSpPr>
        <p:spPr bwMode="auto">
          <a:xfrm>
            <a:off x="8054975" y="492125"/>
            <a:ext cx="0" cy="962025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aphicFrame>
        <p:nvGraphicFramePr>
          <p:cNvPr id="1028" name="Object 4"/>
          <p:cNvGraphicFramePr>
            <a:graphicFrameLocks noGrp="1" noChangeAspect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4167404167"/>
              </p:ext>
            </p:extLst>
          </p:nvPr>
        </p:nvGraphicFramePr>
        <p:xfrm>
          <a:off x="7156450" y="1046163"/>
          <a:ext cx="166688" cy="220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4822" name="Equation" r:id="rId8" imgW="177480" imgH="203040" progId="Equation.3">
                  <p:embed/>
                </p:oleObj>
              </mc:Choice>
              <mc:Fallback>
                <p:oleObj name="Equation" r:id="rId8" imgW="177480" imgH="20304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56450" y="1046163"/>
                        <a:ext cx="166688" cy="2206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6" name="Line 10"/>
          <p:cNvSpPr>
            <a:spLocks noChangeShapeType="1"/>
          </p:cNvSpPr>
          <p:nvPr/>
        </p:nvSpPr>
        <p:spPr bwMode="auto">
          <a:xfrm>
            <a:off x="7316788" y="704850"/>
            <a:ext cx="5937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37" name="Line 11"/>
          <p:cNvSpPr>
            <a:spLocks noChangeShapeType="1"/>
          </p:cNvSpPr>
          <p:nvPr/>
        </p:nvSpPr>
        <p:spPr bwMode="auto">
          <a:xfrm>
            <a:off x="7281863" y="942975"/>
            <a:ext cx="593725" cy="111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38" name="Line 12"/>
          <p:cNvSpPr>
            <a:spLocks noChangeShapeType="1"/>
          </p:cNvSpPr>
          <p:nvPr/>
        </p:nvSpPr>
        <p:spPr bwMode="auto">
          <a:xfrm>
            <a:off x="7305675" y="1192213"/>
            <a:ext cx="569913" cy="111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graphicFrame>
        <p:nvGraphicFramePr>
          <p:cNvPr id="1029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12553415"/>
              </p:ext>
            </p:extLst>
          </p:nvPr>
        </p:nvGraphicFramePr>
        <p:xfrm>
          <a:off x="8094663" y="720725"/>
          <a:ext cx="552450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4823" name="Equation" r:id="rId9" imgW="266400" imgH="177480" progId="Equation.3">
                  <p:embed/>
                </p:oleObj>
              </mc:Choice>
              <mc:Fallback>
                <p:oleObj name="Equation" r:id="rId9" imgW="266400" imgH="17748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94663" y="720725"/>
                        <a:ext cx="552450" cy="368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30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70347986"/>
              </p:ext>
            </p:extLst>
          </p:nvPr>
        </p:nvGraphicFramePr>
        <p:xfrm>
          <a:off x="6569075" y="1825625"/>
          <a:ext cx="2044700" cy="403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4824" name="Equation" r:id="rId11" imgW="901440" imgH="177480" progId="Equation.3">
                  <p:embed/>
                </p:oleObj>
              </mc:Choice>
              <mc:Fallback>
                <p:oleObj name="Equation" r:id="rId11" imgW="901440" imgH="17748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69075" y="1825625"/>
                        <a:ext cx="2044700" cy="4032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9" name="Text Box 15"/>
          <p:cNvSpPr txBox="1">
            <a:spLocks noChangeArrowheads="1"/>
          </p:cNvSpPr>
          <p:nvPr/>
        </p:nvSpPr>
        <p:spPr bwMode="auto">
          <a:xfrm>
            <a:off x="6367463" y="1398588"/>
            <a:ext cx="10191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>
                <a:cs typeface="Arial" charset="0"/>
              </a:rPr>
              <a:t>Cathode</a:t>
            </a:r>
          </a:p>
        </p:txBody>
      </p:sp>
      <p:sp>
        <p:nvSpPr>
          <p:cNvPr id="1040" name="Text Box 16"/>
          <p:cNvSpPr txBox="1">
            <a:spLocks noChangeArrowheads="1"/>
          </p:cNvSpPr>
          <p:nvPr/>
        </p:nvSpPr>
        <p:spPr bwMode="auto">
          <a:xfrm>
            <a:off x="7683500" y="1463675"/>
            <a:ext cx="8064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>
                <a:cs typeface="Arial" charset="0"/>
              </a:rPr>
              <a:t>Anode</a:t>
            </a:r>
          </a:p>
        </p:txBody>
      </p:sp>
      <p:sp>
        <p:nvSpPr>
          <p:cNvPr id="202769" name="Text Box 17"/>
          <p:cNvSpPr txBox="1">
            <a:spLocks noChangeArrowheads="1"/>
          </p:cNvSpPr>
          <p:nvPr/>
        </p:nvSpPr>
        <p:spPr bwMode="auto">
          <a:xfrm>
            <a:off x="838200" y="3352800"/>
            <a:ext cx="7581900" cy="3000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Limited by magnitude of </a:t>
            </a:r>
            <a:r>
              <a:rPr lang="en-US" sz="180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electric </a:t>
            </a:r>
            <a:r>
              <a:rPr lang="en-US" sz="1800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field:</a:t>
            </a:r>
          </a:p>
          <a:p>
            <a:pPr lvl="1">
              <a:spcBef>
                <a:spcPct val="50000"/>
              </a:spcBef>
              <a:defRPr/>
            </a:pPr>
            <a:r>
              <a:rPr lang="en-US" sz="1800" dirty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- TV Picture tube ~</a:t>
            </a:r>
            <a:r>
              <a:rPr lang="en-US" sz="1800" dirty="0" err="1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keV</a:t>
            </a:r>
            <a:r>
              <a:rPr lang="en-US" sz="1800" dirty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1800" dirty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</a:br>
            <a:r>
              <a:rPr lang="en-US" sz="1800" dirty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- X-ray tube ~10’s of </a:t>
            </a:r>
            <a:r>
              <a:rPr lang="en-US" sz="1800" dirty="0" err="1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keV</a:t>
            </a:r>
            <a:r>
              <a:rPr lang="en-US" sz="1800" dirty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1800" dirty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</a:br>
            <a:r>
              <a:rPr lang="en-US" sz="1800" dirty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- Van de </a:t>
            </a:r>
            <a:r>
              <a:rPr lang="en-US" sz="1800" dirty="0" err="1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Graaf</a:t>
            </a:r>
            <a:r>
              <a:rPr lang="en-US" sz="1800" dirty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  ~</a:t>
            </a:r>
            <a:r>
              <a:rPr lang="en-US" sz="1800" dirty="0" err="1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MeV’s</a:t>
            </a:r>
            <a:endParaRPr lang="en-US" sz="1800" dirty="0">
              <a:solidFill>
                <a:srgbClr val="CC0000"/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en-US" sz="1800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Solutions:</a:t>
            </a:r>
          </a:p>
          <a:p>
            <a:pPr marL="633413" lvl="1" indent="-176213">
              <a:spcBef>
                <a:spcPct val="50000"/>
              </a:spcBef>
              <a:buFontTx/>
              <a:buChar char="-"/>
              <a:defRPr/>
            </a:pPr>
            <a:r>
              <a:rPr lang="en-US" sz="1800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Alternate fields to keep particles in </a:t>
            </a:r>
            <a:br>
              <a:rPr lang="en-US" sz="1800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</a:br>
            <a:r>
              <a:rPr lang="en-US" sz="1800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accelerating fields -&gt; </a:t>
            </a:r>
            <a:r>
              <a:rPr lang="en-US" sz="1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Radio Frequency (RF) </a:t>
            </a:r>
            <a:r>
              <a:rPr lang="en-US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acceleration</a:t>
            </a:r>
          </a:p>
          <a:p>
            <a:pPr marL="633413" lvl="1" indent="-176213">
              <a:spcBef>
                <a:spcPts val="0"/>
              </a:spcBef>
              <a:buFontTx/>
              <a:buChar char="-"/>
              <a:defRPr/>
            </a:pPr>
            <a:r>
              <a:rPr lang="en-US" sz="180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Use magnetic fields to bend </a:t>
            </a:r>
            <a:r>
              <a:rPr lang="en-US" sz="1800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particles so they see the same accelerating field over and over -&gt; </a:t>
            </a:r>
            <a:r>
              <a:rPr lang="en-US" sz="1800" dirty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cyclotrons, </a:t>
            </a:r>
            <a:r>
              <a:rPr lang="en-US" sz="1800" dirty="0" smtClean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synchrotrons</a:t>
            </a:r>
          </a:p>
        </p:txBody>
      </p:sp>
      <p:pic>
        <p:nvPicPr>
          <p:cNvPr id="1043" name="Picture 20" descr="http://www.tgdaily.com/files/images/stories/article_images/fermilab/wcroft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0" y="2514600"/>
            <a:ext cx="1497159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4" name="TextBox 21"/>
          <p:cNvSpPr txBox="1">
            <a:spLocks noChangeArrowheads="1"/>
          </p:cNvSpPr>
          <p:nvPr/>
        </p:nvSpPr>
        <p:spPr bwMode="auto">
          <a:xfrm>
            <a:off x="6553200" y="4724400"/>
            <a:ext cx="21336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 dirty="0"/>
              <a:t>FNAL </a:t>
            </a:r>
            <a:r>
              <a:rPr lang="en-US" sz="1600" dirty="0" err="1"/>
              <a:t>Cockroft</a:t>
            </a:r>
            <a:r>
              <a:rPr lang="en-US" sz="1600" dirty="0"/>
              <a:t>-Walton = 750 kV</a:t>
            </a:r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BD7FE8-51C5-4648-9E54-A2671E802740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981200" y="5715000"/>
            <a:ext cx="1600200" cy="304800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Steering and Focusing: Magnetic Forces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609600"/>
            <a:ext cx="8251825" cy="5553075"/>
          </a:xfrm>
        </p:spPr>
        <p:txBody>
          <a:bodyPr/>
          <a:lstStyle/>
          <a:p>
            <a:r>
              <a:rPr lang="en-US" sz="2000" dirty="0" smtClean="0"/>
              <a:t>You might think you understand how </a:t>
            </a:r>
            <a:br>
              <a:rPr lang="en-US" sz="2000" dirty="0" smtClean="0"/>
            </a:br>
            <a:r>
              <a:rPr lang="en-US" sz="2000" dirty="0" smtClean="0"/>
              <a:t>magnets work, but the usual magnetic </a:t>
            </a:r>
            <a:br>
              <a:rPr lang="en-US" sz="2000" dirty="0" smtClean="0"/>
            </a:br>
            <a:r>
              <a:rPr lang="en-US" sz="2000" dirty="0" smtClean="0"/>
              <a:t>forces you’re familiar with are actually</a:t>
            </a:r>
            <a:br>
              <a:rPr lang="en-US" sz="2000" dirty="0" smtClean="0"/>
            </a:br>
            <a:r>
              <a:rPr lang="en-US" sz="2000" dirty="0" smtClean="0"/>
              <a:t>really complicated, involving the </a:t>
            </a:r>
            <a:br>
              <a:rPr lang="en-US" sz="2000" dirty="0" smtClean="0"/>
            </a:br>
            <a:r>
              <a:rPr lang="en-US" sz="2000" dirty="0" smtClean="0"/>
              <a:t>motion of electrons inside matter.</a:t>
            </a:r>
            <a:br>
              <a:rPr lang="en-US" sz="2000" dirty="0" smtClean="0"/>
            </a:br>
            <a:endParaRPr lang="en-US" sz="2000" dirty="0" smtClean="0"/>
          </a:p>
          <a:p>
            <a:endParaRPr lang="en-US" sz="2000" dirty="0" smtClean="0"/>
          </a:p>
          <a:p>
            <a:endParaRPr lang="en-US" sz="2000" dirty="0"/>
          </a:p>
          <a:p>
            <a:r>
              <a:rPr lang="en-US" sz="2000" dirty="0" smtClean="0"/>
              <a:t>At their most basic, magnetic </a:t>
            </a:r>
            <a:br>
              <a:rPr lang="en-US" sz="2000" dirty="0" smtClean="0"/>
            </a:br>
            <a:r>
              <a:rPr lang="en-US" sz="2000" dirty="0" smtClean="0"/>
              <a:t>forces are exerted by moving </a:t>
            </a:r>
            <a:br>
              <a:rPr lang="en-US" sz="2000" dirty="0" smtClean="0"/>
            </a:br>
            <a:r>
              <a:rPr lang="en-US" sz="2000" dirty="0" smtClean="0"/>
              <a:t>charges (currents) on other </a:t>
            </a:r>
            <a:br>
              <a:rPr lang="en-US" sz="2000" dirty="0" smtClean="0"/>
            </a:br>
            <a:r>
              <a:rPr lang="en-US" sz="2000" dirty="0" smtClean="0"/>
              <a:t>moving charges</a:t>
            </a:r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r>
              <a:rPr lang="en-US" sz="2000" dirty="0" smtClean="0"/>
              <a:t>As we did with electric force, we’ll look at this as one current creating a “magnetic field” and the other experiencing it.</a:t>
            </a:r>
            <a:endParaRPr lang="en-US" sz="20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BD7FE8-51C5-4648-9E54-A2671E802740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15000" y="609600"/>
            <a:ext cx="2430714" cy="1905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00600" y="2971800"/>
            <a:ext cx="3609880" cy="21336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495800" y="5105400"/>
            <a:ext cx="1905000" cy="533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C00000"/>
                </a:solidFill>
                <a:latin typeface="+mn-lt"/>
              </a:rPr>
              <a:t>Parallel currents attract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629400" y="5105400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C00000"/>
                </a:solidFill>
                <a:latin typeface="+mn-lt"/>
              </a:rPr>
              <a:t>Opposite currents repel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Saturday Morning Physics, April 22, 2017</a:t>
            </a:r>
            <a:endParaRPr lang="en-US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Prebys: Particle Accelerators</a:t>
            </a:r>
            <a:endParaRPr lang="en-US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94062421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  <p:bldP spid="12" grpId="0"/>
      <p:bldP spid="1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Magnetic fields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503776" y="690225"/>
            <a:ext cx="8251825" cy="757575"/>
          </a:xfrm>
        </p:spPr>
        <p:txBody>
          <a:bodyPr/>
          <a:lstStyle/>
          <a:p>
            <a:r>
              <a:rPr lang="en-US" dirty="0" smtClean="0"/>
              <a:t>Magnetic are produced by electric currents, according to the “right hand rule”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sz="1600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Units are “Tesla” [T]</a:t>
            </a:r>
          </a:p>
          <a:p>
            <a:pPr lvl="1"/>
            <a:r>
              <a:rPr lang="en-US" dirty="0" smtClean="0"/>
              <a:t>1 T pretty big for normal magnets</a:t>
            </a:r>
          </a:p>
          <a:p>
            <a:pPr lvl="1"/>
            <a:r>
              <a:rPr lang="en-US" dirty="0" smtClean="0"/>
              <a:t>LHC superconducting magnets go to ~8 T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BD7FE8-51C5-4648-9E54-A2671E802740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1676400"/>
            <a:ext cx="2624557" cy="194076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0" y="1752600"/>
            <a:ext cx="3810000" cy="180498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09600" y="3810000"/>
            <a:ext cx="3810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Wire: </a:t>
            </a:r>
          </a:p>
          <a:p>
            <a:pPr marL="285750" indent="-285750">
              <a:buFont typeface="Arial"/>
              <a:buChar char="•"/>
            </a:pPr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put thumb along direction of </a:t>
            </a:r>
            <a:br>
              <a:rPr lang="en-US" sz="1800" dirty="0" smtClean="0">
                <a:solidFill>
                  <a:srgbClr val="C00000"/>
                </a:solidFill>
                <a:latin typeface="+mn-lt"/>
              </a:rPr>
            </a:br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current</a:t>
            </a:r>
          </a:p>
          <a:p>
            <a:pPr marL="285750" indent="-285750">
              <a:buFont typeface="Arial"/>
              <a:buChar char="•"/>
            </a:pPr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Field circles wire in direction of fingers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572000" y="3810000"/>
            <a:ext cx="3810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Coil (“solenoid”): </a:t>
            </a:r>
          </a:p>
          <a:p>
            <a:pPr marL="285750" indent="-285750">
              <a:buFont typeface="Arial"/>
              <a:buChar char="•"/>
            </a:pPr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Wrap fingers in direction of current.</a:t>
            </a:r>
          </a:p>
          <a:p>
            <a:pPr marL="285750" indent="-285750">
              <a:buFont typeface="Arial"/>
              <a:buChar char="•"/>
            </a:pPr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Field points in direction of thumb.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Saturday Morning Physics, April 22, 2017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Prebys: Particle Accelerators</a:t>
            </a:r>
            <a:endParaRPr lang="en-US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92615158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case you didn’t believe me</a:t>
            </a:r>
            <a:r>
              <a:rPr lang="mr-IN" dirty="0" smtClean="0"/>
              <a:t>…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Saturday Morning Physics, April 22,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Prebys: Particle Accelerators</a:t>
            </a:r>
            <a:endParaRPr lang="en-US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26155-0DCC-45D2-90B6-32F65F3F6C0F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pic>
        <p:nvPicPr>
          <p:cNvPr id="7" name="Picture 6" descr="rochester 9.00.39 AM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187" y="611977"/>
            <a:ext cx="3497666" cy="529305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12024" y="5966805"/>
            <a:ext cx="342732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+mn-lt"/>
              </a:rPr>
              <a:t>Fermilab E-706 Rochester Group</a:t>
            </a:r>
          </a:p>
          <a:p>
            <a:pPr algn="ctr"/>
            <a:r>
              <a:rPr lang="en-US" sz="1600" dirty="0" smtClean="0">
                <a:latin typeface="+mn-lt"/>
              </a:rPr>
              <a:t>~1987</a:t>
            </a:r>
          </a:p>
        </p:txBody>
      </p:sp>
      <p:pic>
        <p:nvPicPr>
          <p:cNvPr id="11" name="Picture 10" descr="rochester 9.00.39 AM-00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5031" y="1390235"/>
            <a:ext cx="1971316" cy="2699656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 flipH="1">
            <a:off x="2286001" y="2514600"/>
            <a:ext cx="2362199" cy="12192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248093" y="4130864"/>
            <a:ext cx="9945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+mn-lt"/>
              </a:rPr>
              <a:t>Me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H="1" flipV="1">
            <a:off x="5410200" y="2819400"/>
            <a:ext cx="1520956" cy="170925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441538" y="4620448"/>
            <a:ext cx="23103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latin typeface="+mn-lt"/>
              </a:rPr>
              <a:t>“Buck’s River Road Exxon”</a:t>
            </a:r>
          </a:p>
        </p:txBody>
      </p:sp>
    </p:spTree>
    <p:extLst>
      <p:ext uri="{BB962C8B-B14F-4D97-AF65-F5344CB8AC3E}">
        <p14:creationId xmlns:p14="http://schemas.microsoft.com/office/powerpoint/2010/main" val="3138964289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2743200"/>
            <a:ext cx="4902200" cy="32893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Forces in a magnetic </a:t>
            </a:r>
            <a:r>
              <a:rPr lang="en-US" dirty="0"/>
              <a:t>f</a:t>
            </a:r>
            <a:r>
              <a:rPr lang="en-US" dirty="0" smtClean="0"/>
              <a:t>ield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661988"/>
            <a:ext cx="8251825" cy="5553075"/>
          </a:xfrm>
        </p:spPr>
        <p:txBody>
          <a:bodyPr/>
          <a:lstStyle/>
          <a:p>
            <a:r>
              <a:rPr lang="en-US" i="1" dirty="0" smtClean="0"/>
              <a:t>Moving </a:t>
            </a:r>
            <a:r>
              <a:rPr lang="en-US" dirty="0" smtClean="0"/>
              <a:t>charged particles in a magnetic field experience a force which is</a:t>
            </a:r>
          </a:p>
          <a:p>
            <a:pPr lvl="1"/>
            <a:r>
              <a:rPr lang="en-US" dirty="0" smtClean="0"/>
              <a:t>Proportional to the charge, magnetic field, and velocity</a:t>
            </a:r>
            <a:endParaRPr lang="en-US" dirty="0"/>
          </a:p>
          <a:p>
            <a:pPr lvl="1"/>
            <a:r>
              <a:rPr lang="en-US" dirty="0" smtClean="0"/>
              <a:t>is </a:t>
            </a:r>
            <a:r>
              <a:rPr lang="en-US" i="1" dirty="0" smtClean="0"/>
              <a:t>perpendicular</a:t>
            </a:r>
            <a:r>
              <a:rPr lang="en-US" dirty="0" smtClean="0"/>
              <a:t> to both the field and the direction of motion, with a direction given by the “right hand rule”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Saturday Morning Physics, April 22,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Prebys: Particle Accelerators</a:t>
            </a:r>
            <a:endParaRPr lang="en-US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26155-0DCC-45D2-90B6-32F65F3F6C0F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33400" y="2971800"/>
            <a:ext cx="121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I do it this way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010400" y="2971800"/>
            <a:ext cx="190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A lot of books teach it this way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057400" y="6178516"/>
            <a:ext cx="502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Note: force reverses for negative charge!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657600" y="3200400"/>
            <a:ext cx="1371600" cy="457200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3200400" y="2514600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“cross product”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4419600" y="2895600"/>
            <a:ext cx="152400" cy="45720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1866900" y="3352800"/>
            <a:ext cx="990600" cy="60960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5562600" y="3429000"/>
            <a:ext cx="1295400" cy="68580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5867400" y="5105400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0000FF"/>
                </a:solidFill>
                <a:latin typeface="+mn-lt"/>
              </a:rPr>
              <a:t>Magnetic field (B)</a:t>
            </a:r>
          </a:p>
        </p:txBody>
      </p:sp>
    </p:spTree>
    <p:extLst>
      <p:ext uri="{BB962C8B-B14F-4D97-AF65-F5344CB8AC3E}">
        <p14:creationId xmlns:p14="http://schemas.microsoft.com/office/powerpoint/2010/main" val="2701071444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Understanding the force between two currents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Saturday Morning Physics, April 22,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Prebys: Particle Accelerators</a:t>
            </a:r>
            <a:endParaRPr lang="en-US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26155-0DCC-45D2-90B6-32F65F3F6C0F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1753"/>
          <a:stretch/>
        </p:blipFill>
        <p:spPr>
          <a:xfrm>
            <a:off x="2743200" y="914400"/>
            <a:ext cx="3506355" cy="4699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14400" y="3505200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One current produces the  field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019800" y="3429000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The other one experiences it</a:t>
            </a:r>
          </a:p>
        </p:txBody>
      </p:sp>
    </p:spTree>
    <p:extLst>
      <p:ext uri="{BB962C8B-B14F-4D97-AF65-F5344CB8AC3E}">
        <p14:creationId xmlns:p14="http://schemas.microsoft.com/office/powerpoint/2010/main" val="2386300539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80147409"/>
              </p:ext>
            </p:extLst>
          </p:nvPr>
        </p:nvGraphicFramePr>
        <p:xfrm>
          <a:off x="6324600" y="3810000"/>
          <a:ext cx="738188" cy="869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9" name="Equation" r:id="rId3" imgW="355600" imgH="419100" progId="Equation.DSMT4">
                  <p:embed/>
                </p:oleObj>
              </mc:Choice>
              <mc:Fallback>
                <p:oleObj name="Equation" r:id="rId3" imgW="355600" imgH="419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324600" y="3810000"/>
                        <a:ext cx="738188" cy="869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Motion in a magnetic </a:t>
            </a:r>
            <a:r>
              <a:rPr lang="en-US" dirty="0"/>
              <a:t>f</a:t>
            </a:r>
            <a:r>
              <a:rPr lang="en-US" dirty="0" smtClean="0"/>
              <a:t>ield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776" y="690225"/>
            <a:ext cx="8251825" cy="1138575"/>
          </a:xfrm>
        </p:spPr>
        <p:txBody>
          <a:bodyPr/>
          <a:lstStyle/>
          <a:p>
            <a:r>
              <a:rPr lang="en-US" sz="2000" dirty="0" smtClean="0"/>
              <a:t>Because the force is always </a:t>
            </a:r>
            <a:r>
              <a:rPr lang="en-US" sz="2000" i="1" dirty="0" smtClean="0"/>
              <a:t>perpendicular</a:t>
            </a:r>
            <a:r>
              <a:rPr lang="en-US" sz="2000" dirty="0" smtClean="0"/>
              <a:t> to the direction of motion, magnetic fields can only change the direction of a particle.  The velocity (and therefore the kinetic energy) remain constant!</a:t>
            </a:r>
          </a:p>
          <a:p>
            <a:r>
              <a:rPr lang="en-US" sz="2000" dirty="0" smtClean="0"/>
              <a:t>When the direction of motion changes, the direction of the force changes to remain perpendicular</a:t>
            </a:r>
          </a:p>
          <a:p>
            <a:pPr lvl="1"/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>
                <a:sym typeface="Wingdings"/>
              </a:rPr>
              <a:t> </a:t>
            </a:r>
            <a:r>
              <a:rPr lang="en-US" dirty="0" smtClean="0">
                <a:sym typeface="Wingdings"/>
              </a:rPr>
              <a:t>circular motion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Saturday Morning Physics, April 22,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Prebys: Particle Accelerators</a:t>
            </a:r>
            <a:endParaRPr lang="en-US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26155-0DCC-45D2-90B6-32F65F3F6C0F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pic>
        <p:nvPicPr>
          <p:cNvPr id="7" name="Picture 41" descr="&#10;circle.gif                                                     0014A445OSXwh12                        BA577892: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0" y="3048000"/>
            <a:ext cx="27432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24148703"/>
              </p:ext>
            </p:extLst>
          </p:nvPr>
        </p:nvGraphicFramePr>
        <p:xfrm>
          <a:off x="3810000" y="2514600"/>
          <a:ext cx="2070100" cy="465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0" name="Equation" r:id="rId6" imgW="1016000" imgH="228600" progId="Equation.DSMT4">
                  <p:embed/>
                </p:oleObj>
              </mc:Choice>
              <mc:Fallback>
                <p:oleObj name="Equation" r:id="rId6" imgW="101600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810000" y="2514600"/>
                        <a:ext cx="2070100" cy="465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84047042"/>
              </p:ext>
            </p:extLst>
          </p:nvPr>
        </p:nvGraphicFramePr>
        <p:xfrm>
          <a:off x="4775200" y="3810000"/>
          <a:ext cx="1371600" cy="869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1" name="Equation" r:id="rId8" imgW="660400" imgH="419100" progId="Equation.DSMT4">
                  <p:embed/>
                </p:oleObj>
              </mc:Choice>
              <mc:Fallback>
                <p:oleObj name="Equation" r:id="rId8" imgW="660400" imgH="419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775200" y="3810000"/>
                        <a:ext cx="1371600" cy="869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6119500"/>
              </p:ext>
            </p:extLst>
          </p:nvPr>
        </p:nvGraphicFramePr>
        <p:xfrm>
          <a:off x="5867400" y="2362200"/>
          <a:ext cx="1811337" cy="1292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2" name="Equation" r:id="rId10" imgW="889000" imgH="635000" progId="Equation.DSMT4">
                  <p:embed/>
                </p:oleObj>
              </mc:Choice>
              <mc:Fallback>
                <p:oleObj name="Equation" r:id="rId10" imgW="889000" imgH="635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867400" y="2362200"/>
                        <a:ext cx="1811337" cy="12922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7315200" y="3657600"/>
            <a:ext cx="167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 smtClean="0">
                <a:solidFill>
                  <a:srgbClr val="C00000"/>
                </a:solidFill>
                <a:latin typeface="+mn-lt"/>
              </a:rPr>
              <a:t>Relativistically</a:t>
            </a:r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 correct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6934200" y="3886200"/>
            <a:ext cx="381000" cy="22860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990600" y="5791200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B points out of page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638800" y="3886200"/>
            <a:ext cx="533400" cy="304800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3810000" y="32004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momentum (p)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5410200" y="3657600"/>
            <a:ext cx="152400" cy="22860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2133600" y="4495800"/>
            <a:ext cx="457200" cy="53340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3315261"/>
              </p:ext>
            </p:extLst>
          </p:nvPr>
        </p:nvGraphicFramePr>
        <p:xfrm>
          <a:off x="2057400" y="4724400"/>
          <a:ext cx="304800" cy="3602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3" name="Equation" r:id="rId12" imgW="139700" imgH="165100" progId="Equation.DSMT4">
                  <p:embed/>
                </p:oleObj>
              </mc:Choice>
              <mc:Fallback>
                <p:oleObj name="Equation" r:id="rId12" imgW="139700" imgH="165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2057400" y="4724400"/>
                        <a:ext cx="304800" cy="3602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3" name="Picture 2" descr="http://web.ncf.ca/ch865/graphics/HelicInBFld.jpe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324600" y="4953000"/>
            <a:ext cx="2033205" cy="1524904"/>
          </a:xfrm>
          <a:prstGeom prst="rect">
            <a:avLst/>
          </a:prstGeom>
          <a:noFill/>
        </p:spPr>
      </p:pic>
      <p:sp>
        <p:nvSpPr>
          <p:cNvPr id="24" name="TextBox 23"/>
          <p:cNvSpPr txBox="1"/>
          <p:nvPr/>
        </p:nvSpPr>
        <p:spPr>
          <a:xfrm>
            <a:off x="4495800" y="5181600"/>
            <a:ext cx="1676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Note: in 3D, motion is “helical”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5791200" y="5715000"/>
            <a:ext cx="457200" cy="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3053123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9" grpId="0"/>
      <p:bldP spid="13" grpId="0" animBg="1"/>
      <p:bldP spid="15" grpId="0"/>
      <p:bldP spid="2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Fine beam </a:t>
            </a:r>
            <a:r>
              <a:rPr lang="en-US" dirty="0"/>
              <a:t>t</a:t>
            </a:r>
            <a:r>
              <a:rPr lang="en-US" dirty="0" smtClean="0"/>
              <a:t>ube/Helmholtz coil </a:t>
            </a:r>
            <a:r>
              <a:rPr lang="en-US" dirty="0"/>
              <a:t>d</a:t>
            </a:r>
            <a:r>
              <a:rPr lang="en-US" dirty="0" smtClean="0"/>
              <a:t>emonstration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tube generates an electron beam using a hot filament/cathode, “</a:t>
            </a:r>
            <a:r>
              <a:rPr lang="en-US" dirty="0" err="1" smtClean="0"/>
              <a:t>Wehnelt</a:t>
            </a:r>
            <a:r>
              <a:rPr lang="en-US" dirty="0" smtClean="0"/>
              <a:t> Cylinder”, and accelerating anode.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Saturday Morning Physics, April 22,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Prebys: Particle Accelerators</a:t>
            </a:r>
            <a:endParaRPr lang="en-US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26155-0DCC-45D2-90B6-32F65F3F6C0F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2438400"/>
            <a:ext cx="3986106" cy="2514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2600" y="5105400"/>
            <a:ext cx="838200" cy="330200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5257800" y="4800600"/>
            <a:ext cx="609600" cy="0"/>
          </a:xfrm>
          <a:prstGeom prst="line">
            <a:avLst/>
          </a:prstGeom>
          <a:ln w="63500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6172200" y="4800600"/>
            <a:ext cx="609600" cy="0"/>
          </a:xfrm>
          <a:prstGeom prst="line">
            <a:avLst/>
          </a:prstGeom>
          <a:ln w="63500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5334000" y="3962400"/>
            <a:ext cx="609600" cy="228600"/>
          </a:xfrm>
          <a:prstGeom prst="line">
            <a:avLst/>
          </a:prstGeom>
          <a:ln w="63500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6096000" y="3962400"/>
            <a:ext cx="609600" cy="228600"/>
          </a:xfrm>
          <a:prstGeom prst="line">
            <a:avLst/>
          </a:prstGeom>
          <a:ln w="63500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6781800" y="4800600"/>
            <a:ext cx="457200" cy="0"/>
          </a:xfrm>
          <a:prstGeom prst="line">
            <a:avLst/>
          </a:prstGeom>
          <a:ln w="12700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629400" y="4191000"/>
            <a:ext cx="609600" cy="0"/>
          </a:xfrm>
          <a:prstGeom prst="line">
            <a:avLst/>
          </a:prstGeom>
          <a:ln w="12700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/>
          <p:nvPr/>
        </p:nvSpPr>
        <p:spPr>
          <a:xfrm>
            <a:off x="7239000" y="4114800"/>
            <a:ext cx="152400" cy="152400"/>
          </a:xfrm>
          <a:prstGeom prst="ellips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7239000" y="4724400"/>
            <a:ext cx="152400" cy="152400"/>
          </a:xfrm>
          <a:prstGeom prst="ellips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15393127"/>
              </p:ext>
            </p:extLst>
          </p:nvPr>
        </p:nvGraphicFramePr>
        <p:xfrm>
          <a:off x="7515225" y="4648200"/>
          <a:ext cx="1200150" cy="247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314" name="Equation" r:id="rId5" imgW="800100" imgH="165100" progId="Equation.DSMT4">
                  <p:embed/>
                </p:oleObj>
              </mc:Choice>
              <mc:Fallback>
                <p:oleObj name="Equation" r:id="rId5" imgW="800100" imgH="165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515225" y="4648200"/>
                        <a:ext cx="1200150" cy="247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55994255"/>
              </p:ext>
            </p:extLst>
          </p:nvPr>
        </p:nvGraphicFramePr>
        <p:xfrm>
          <a:off x="7543800" y="4038600"/>
          <a:ext cx="1514475" cy="219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315" name="Equation" r:id="rId7" imgW="1054100" imgH="152400" progId="Equation.DSMT4">
                  <p:embed/>
                </p:oleObj>
              </mc:Choice>
              <mc:Fallback>
                <p:oleObj name="Equation" r:id="rId7" imgW="1054100" imgH="152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543800" y="4038600"/>
                        <a:ext cx="1514475" cy="2190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3886200" y="5638800"/>
            <a:ext cx="20574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solidFill>
                  <a:srgbClr val="C00000"/>
                </a:solidFill>
                <a:latin typeface="+mn-lt"/>
              </a:rPr>
              <a:t>Heated filament (electron source)</a:t>
            </a:r>
          </a:p>
        </p:txBody>
      </p:sp>
      <p:cxnSp>
        <p:nvCxnSpPr>
          <p:cNvPr id="27" name="Straight Arrow Connector 26"/>
          <p:cNvCxnSpPr/>
          <p:nvPr/>
        </p:nvCxnSpPr>
        <p:spPr>
          <a:xfrm flipV="1">
            <a:off x="5715000" y="5486400"/>
            <a:ext cx="152400" cy="15240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6629400" y="5562600"/>
            <a:ext cx="20574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rgbClr val="C00000"/>
                </a:solidFill>
                <a:latin typeface="+mn-lt"/>
              </a:rPr>
              <a:t>Wehnelt</a:t>
            </a:r>
            <a:r>
              <a:rPr lang="en-US" sz="1600" dirty="0" smtClean="0">
                <a:solidFill>
                  <a:srgbClr val="C00000"/>
                </a:solidFill>
                <a:latin typeface="+mn-lt"/>
              </a:rPr>
              <a:t> Cylinder focuses electrons</a:t>
            </a:r>
          </a:p>
        </p:txBody>
      </p:sp>
      <p:cxnSp>
        <p:nvCxnSpPr>
          <p:cNvPr id="29" name="Straight Arrow Connector 28"/>
          <p:cNvCxnSpPr/>
          <p:nvPr/>
        </p:nvCxnSpPr>
        <p:spPr>
          <a:xfrm flipH="1" flipV="1">
            <a:off x="6400800" y="4953000"/>
            <a:ext cx="457200" cy="60960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98183480"/>
              </p:ext>
            </p:extLst>
          </p:nvPr>
        </p:nvGraphicFramePr>
        <p:xfrm>
          <a:off x="4495800" y="1600200"/>
          <a:ext cx="3681413" cy="121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316" name="Equation" r:id="rId9" imgW="1917700" imgH="635000" progId="Equation.DSMT4">
                  <p:embed/>
                </p:oleObj>
              </mc:Choice>
              <mc:Fallback>
                <p:oleObj name="Equation" r:id="rId9" imgW="1917700" imgH="635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495800" y="1600200"/>
                        <a:ext cx="3681413" cy="1219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ct 3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14854765"/>
              </p:ext>
            </p:extLst>
          </p:nvPr>
        </p:nvGraphicFramePr>
        <p:xfrm>
          <a:off x="4419600" y="2590800"/>
          <a:ext cx="4521196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317" name="Equation" r:id="rId11" imgW="2260600" imgH="190500" progId="Equation.DSMT4">
                  <p:embed/>
                </p:oleObj>
              </mc:Choice>
              <mc:Fallback>
                <p:oleObj name="Equation" r:id="rId11" imgW="2260600" imgH="1905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4419600" y="2590800"/>
                        <a:ext cx="4521196" cy="381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" name="Freeform 35"/>
          <p:cNvSpPr/>
          <p:nvPr/>
        </p:nvSpPr>
        <p:spPr>
          <a:xfrm>
            <a:off x="5942654" y="3585743"/>
            <a:ext cx="108876" cy="1547419"/>
          </a:xfrm>
          <a:custGeom>
            <a:avLst/>
            <a:gdLst>
              <a:gd name="connsiteX0" fmla="*/ 1185 w 86568"/>
              <a:gd name="connsiteY0" fmla="*/ 1291295 h 1291295"/>
              <a:gd name="connsiteX1" fmla="*/ 11858 w 86568"/>
              <a:gd name="connsiteY1" fmla="*/ 928452 h 1291295"/>
              <a:gd name="connsiteX2" fmla="*/ 86568 w 86568"/>
              <a:gd name="connsiteY2" fmla="*/ 0 h 1291295"/>
              <a:gd name="connsiteX0" fmla="*/ 1185 w 86568"/>
              <a:gd name="connsiteY0" fmla="*/ 1291295 h 1291295"/>
              <a:gd name="connsiteX1" fmla="*/ 11858 w 86568"/>
              <a:gd name="connsiteY1" fmla="*/ 757702 h 1291295"/>
              <a:gd name="connsiteX2" fmla="*/ 86568 w 86568"/>
              <a:gd name="connsiteY2" fmla="*/ 0 h 1291295"/>
              <a:gd name="connsiteX0" fmla="*/ 2147 w 108876"/>
              <a:gd name="connsiteY0" fmla="*/ 1547419 h 1547419"/>
              <a:gd name="connsiteX1" fmla="*/ 12820 w 108876"/>
              <a:gd name="connsiteY1" fmla="*/ 1013826 h 1547419"/>
              <a:gd name="connsiteX2" fmla="*/ 108876 w 108876"/>
              <a:gd name="connsiteY2" fmla="*/ 0 h 154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876" h="1547419">
                <a:moveTo>
                  <a:pt x="2147" y="1547419"/>
                </a:moveTo>
                <a:cubicBezTo>
                  <a:pt x="368" y="1473605"/>
                  <a:pt x="-4968" y="1271729"/>
                  <a:pt x="12820" y="1013826"/>
                </a:cubicBezTo>
                <a:cubicBezTo>
                  <a:pt x="30608" y="755923"/>
                  <a:pt x="108876" y="0"/>
                  <a:pt x="108876" y="0"/>
                </a:cubicBezTo>
              </a:path>
            </a:pathLst>
          </a:custGeom>
          <a:ln w="12700">
            <a:prstDash val="sys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reeform 36"/>
          <p:cNvSpPr/>
          <p:nvPr/>
        </p:nvSpPr>
        <p:spPr>
          <a:xfrm flipH="1">
            <a:off x="5943600" y="3581400"/>
            <a:ext cx="120670" cy="1547419"/>
          </a:xfrm>
          <a:custGeom>
            <a:avLst/>
            <a:gdLst>
              <a:gd name="connsiteX0" fmla="*/ 1185 w 86568"/>
              <a:gd name="connsiteY0" fmla="*/ 1291295 h 1291295"/>
              <a:gd name="connsiteX1" fmla="*/ 11858 w 86568"/>
              <a:gd name="connsiteY1" fmla="*/ 928452 h 1291295"/>
              <a:gd name="connsiteX2" fmla="*/ 86568 w 86568"/>
              <a:gd name="connsiteY2" fmla="*/ 0 h 1291295"/>
              <a:gd name="connsiteX0" fmla="*/ 1185 w 86568"/>
              <a:gd name="connsiteY0" fmla="*/ 1291295 h 1291295"/>
              <a:gd name="connsiteX1" fmla="*/ 11858 w 86568"/>
              <a:gd name="connsiteY1" fmla="*/ 757702 h 1291295"/>
              <a:gd name="connsiteX2" fmla="*/ 86568 w 86568"/>
              <a:gd name="connsiteY2" fmla="*/ 0 h 1291295"/>
              <a:gd name="connsiteX0" fmla="*/ 2147 w 108876"/>
              <a:gd name="connsiteY0" fmla="*/ 1547419 h 1547419"/>
              <a:gd name="connsiteX1" fmla="*/ 12820 w 108876"/>
              <a:gd name="connsiteY1" fmla="*/ 1013826 h 1547419"/>
              <a:gd name="connsiteX2" fmla="*/ 108876 w 108876"/>
              <a:gd name="connsiteY2" fmla="*/ 0 h 154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876" h="1547419">
                <a:moveTo>
                  <a:pt x="2147" y="1547419"/>
                </a:moveTo>
                <a:cubicBezTo>
                  <a:pt x="368" y="1473605"/>
                  <a:pt x="-4968" y="1271729"/>
                  <a:pt x="12820" y="1013826"/>
                </a:cubicBezTo>
                <a:cubicBezTo>
                  <a:pt x="30608" y="755923"/>
                  <a:pt x="108876" y="0"/>
                  <a:pt x="108876" y="0"/>
                </a:cubicBezTo>
              </a:path>
            </a:pathLst>
          </a:custGeom>
          <a:ln w="12700">
            <a:prstDash val="sys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9" name="Straight Arrow Connector 38"/>
          <p:cNvCxnSpPr/>
          <p:nvPr/>
        </p:nvCxnSpPr>
        <p:spPr>
          <a:xfrm flipV="1">
            <a:off x="5998464" y="3429000"/>
            <a:ext cx="0" cy="1676400"/>
          </a:xfrm>
          <a:prstGeom prst="straightConnector1">
            <a:avLst/>
          </a:prstGeom>
          <a:ln w="12700">
            <a:solidFill>
              <a:srgbClr val="FF0000"/>
            </a:solidFill>
            <a:prstDash val="sys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Freeform 39"/>
          <p:cNvSpPr/>
          <p:nvPr/>
        </p:nvSpPr>
        <p:spPr>
          <a:xfrm>
            <a:off x="2604186" y="3249310"/>
            <a:ext cx="2796297" cy="720620"/>
          </a:xfrm>
          <a:custGeom>
            <a:avLst/>
            <a:gdLst>
              <a:gd name="connsiteX0" fmla="*/ 2593513 w 2593513"/>
              <a:gd name="connsiteY0" fmla="*/ 462970 h 697751"/>
              <a:gd name="connsiteX1" fmla="*/ 1451514 w 2593513"/>
              <a:gd name="connsiteY1" fmla="*/ 4080 h 697751"/>
              <a:gd name="connsiteX2" fmla="*/ 0 w 2593513"/>
              <a:gd name="connsiteY2" fmla="*/ 697751 h 697751"/>
              <a:gd name="connsiteX0" fmla="*/ 2710914 w 2710914"/>
              <a:gd name="connsiteY0" fmla="*/ 463344 h 463344"/>
              <a:gd name="connsiteX1" fmla="*/ 1568915 w 2710914"/>
              <a:gd name="connsiteY1" fmla="*/ 4454 h 463344"/>
              <a:gd name="connsiteX2" fmla="*/ 0 w 2710914"/>
              <a:gd name="connsiteY2" fmla="*/ 217891 h 463344"/>
              <a:gd name="connsiteX0" fmla="*/ 2710914 w 2710914"/>
              <a:gd name="connsiteY0" fmla="*/ 611206 h 611206"/>
              <a:gd name="connsiteX1" fmla="*/ 1664971 w 2710914"/>
              <a:gd name="connsiteY1" fmla="*/ 2911 h 611206"/>
              <a:gd name="connsiteX2" fmla="*/ 0 w 2710914"/>
              <a:gd name="connsiteY2" fmla="*/ 365753 h 611206"/>
              <a:gd name="connsiteX0" fmla="*/ 2796297 w 2796297"/>
              <a:gd name="connsiteY0" fmla="*/ 720620 h 720620"/>
              <a:gd name="connsiteX1" fmla="*/ 1664971 w 2796297"/>
              <a:gd name="connsiteY1" fmla="*/ 5606 h 720620"/>
              <a:gd name="connsiteX2" fmla="*/ 0 w 2796297"/>
              <a:gd name="connsiteY2" fmla="*/ 368448 h 720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96297" h="720620">
                <a:moveTo>
                  <a:pt x="2796297" y="720620"/>
                </a:moveTo>
                <a:cubicBezTo>
                  <a:pt x="2441423" y="471610"/>
                  <a:pt x="2131021" y="64301"/>
                  <a:pt x="1664971" y="5606"/>
                </a:cubicBezTo>
                <a:cubicBezTo>
                  <a:pt x="1198922" y="-53089"/>
                  <a:pt x="0" y="368448"/>
                  <a:pt x="0" y="368448"/>
                </a:cubicBezTo>
              </a:path>
            </a:pathLst>
          </a:cu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609600" y="5105400"/>
            <a:ext cx="3124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Filled with low pressure Hydrogen, which fluoresces when electrons pass through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2514600" y="4267200"/>
            <a:ext cx="304800" cy="83820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7350964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  <p:bldP spid="25" grpId="0"/>
      <p:bldP spid="28" grpId="0"/>
      <p:bldP spid="36" grpId="0" animBg="1"/>
      <p:bldP spid="37" grpId="0" animBg="1"/>
      <p:bldP spid="40" grpId="0" animBg="1"/>
      <p:bldP spid="4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Demo (cont’d)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776" y="690225"/>
            <a:ext cx="8251825" cy="452775"/>
          </a:xfrm>
        </p:spPr>
        <p:txBody>
          <a:bodyPr/>
          <a:lstStyle/>
          <a:p>
            <a:r>
              <a:rPr lang="en-US" dirty="0" smtClean="0"/>
              <a:t>The Helmholtz Coils produce a ~uniform magnetic field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Saturday Morning Physics, April 22,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Prebys: Particle Accelerators</a:t>
            </a:r>
            <a:endParaRPr lang="en-US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26155-0DCC-45D2-90B6-32F65F3F6C0F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295401"/>
            <a:ext cx="2895600" cy="3321076"/>
          </a:xfrm>
          <a:prstGeom prst="rect">
            <a:avLst/>
          </a:prstGeom>
        </p:spPr>
      </p:pic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1297515"/>
              </p:ext>
            </p:extLst>
          </p:nvPr>
        </p:nvGraphicFramePr>
        <p:xfrm>
          <a:off x="4724400" y="1219200"/>
          <a:ext cx="2481262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151" name="Equation" r:id="rId4" imgW="1181100" imgH="508000" progId="Equation.DSMT4">
                  <p:embed/>
                </p:oleObj>
              </mc:Choice>
              <mc:Fallback>
                <p:oleObj name="Equation" r:id="rId4" imgW="1181100" imgH="508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724400" y="1219200"/>
                        <a:ext cx="2481262" cy="1066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3000" y="4648200"/>
            <a:ext cx="2748197" cy="1828800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flipV="1">
            <a:off x="3048000" y="5257800"/>
            <a:ext cx="457200" cy="38100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47340020"/>
              </p:ext>
            </p:extLst>
          </p:nvPr>
        </p:nvGraphicFramePr>
        <p:xfrm>
          <a:off x="3276600" y="5410200"/>
          <a:ext cx="228600" cy="2701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152" name="Equation" r:id="rId7" imgW="139700" imgH="165100" progId="Equation.DSMT4">
                  <p:embed/>
                </p:oleObj>
              </mc:Choice>
              <mc:Fallback>
                <p:oleObj name="Equation" r:id="rId7" imgW="139700" imgH="165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276600" y="5410200"/>
                        <a:ext cx="228600" cy="2701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88977346"/>
              </p:ext>
            </p:extLst>
          </p:nvPr>
        </p:nvGraphicFramePr>
        <p:xfrm>
          <a:off x="4876800" y="2667000"/>
          <a:ext cx="1143000" cy="2640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153" name="Equation" r:id="rId9" imgW="533400" imgH="1231900" progId="Equation.DSMT4">
                  <p:embed/>
                </p:oleObj>
              </mc:Choice>
              <mc:Fallback>
                <p:oleObj name="Equation" r:id="rId9" imgW="533400" imgH="12319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876800" y="2667000"/>
                        <a:ext cx="1143000" cy="26400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14"/>
          <p:cNvSpPr/>
          <p:nvPr/>
        </p:nvSpPr>
        <p:spPr>
          <a:xfrm>
            <a:off x="5181600" y="4343400"/>
            <a:ext cx="990600" cy="990600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399074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52400"/>
            <a:ext cx="7772400" cy="524164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The Cyclotron (1930’s)</a:t>
            </a:r>
            <a:endParaRPr lang="en-US" dirty="0"/>
          </a:p>
        </p:txBody>
      </p:sp>
      <p:sp>
        <p:nvSpPr>
          <p:cNvPr id="32771" name="Rectangle 42"/>
          <p:cNvSpPr>
            <a:spLocks noGrp="1" noChangeArrowheads="1"/>
          </p:cNvSpPr>
          <p:nvPr>
            <p:ph type="body" sz="half" idx="1"/>
          </p:nvPr>
        </p:nvSpPr>
        <p:spPr>
          <a:xfrm>
            <a:off x="501070" y="740650"/>
            <a:ext cx="4262955" cy="106985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000" dirty="0" smtClean="0"/>
              <a:t>A charged particle in a uniform magnetic field will follow a circular path of radius</a:t>
            </a:r>
          </a:p>
          <a:p>
            <a:pPr>
              <a:lnSpc>
                <a:spcPct val="90000"/>
              </a:lnSpc>
            </a:pPr>
            <a:endParaRPr lang="en-US" sz="2000" dirty="0" smtClean="0"/>
          </a:p>
          <a:p>
            <a:pPr>
              <a:lnSpc>
                <a:spcPct val="90000"/>
              </a:lnSpc>
            </a:pPr>
            <a:endParaRPr lang="en-US" sz="2000" dirty="0" smtClean="0"/>
          </a:p>
          <a:p>
            <a:pPr>
              <a:lnSpc>
                <a:spcPct val="90000"/>
              </a:lnSpc>
            </a:pPr>
            <a:endParaRPr lang="en-US" sz="2000" dirty="0" smtClean="0"/>
          </a:p>
        </p:txBody>
      </p:sp>
      <p:grpSp>
        <p:nvGrpSpPr>
          <p:cNvPr id="2" name="Group 30"/>
          <p:cNvGrpSpPr/>
          <p:nvPr/>
        </p:nvGrpSpPr>
        <p:grpSpPr>
          <a:xfrm>
            <a:off x="4876800" y="304800"/>
            <a:ext cx="3619500" cy="2171700"/>
            <a:chOff x="4089205" y="360565"/>
            <a:chExt cx="3619500" cy="2171700"/>
          </a:xfrm>
        </p:grpSpPr>
        <p:grpSp>
          <p:nvGrpSpPr>
            <p:cNvPr id="3" name="Group 51"/>
            <p:cNvGrpSpPr>
              <a:grpSpLocks/>
            </p:cNvGrpSpPr>
            <p:nvPr/>
          </p:nvGrpSpPr>
          <p:grpSpPr bwMode="auto">
            <a:xfrm>
              <a:off x="4089205" y="360565"/>
              <a:ext cx="1524000" cy="2095500"/>
              <a:chOff x="895350" y="725487"/>
              <a:chExt cx="1143000" cy="1752600"/>
            </a:xfrm>
          </p:grpSpPr>
          <p:sp>
            <p:nvSpPr>
              <p:cNvPr id="32809" name="Rectangle 19"/>
              <p:cNvSpPr>
                <a:spLocks noChangeArrowheads="1"/>
              </p:cNvSpPr>
              <p:nvPr/>
            </p:nvSpPr>
            <p:spPr bwMode="auto">
              <a:xfrm>
                <a:off x="1200150" y="1030287"/>
                <a:ext cx="685800" cy="533400"/>
              </a:xfrm>
              <a:prstGeom prst="rect">
                <a:avLst/>
              </a:prstGeom>
              <a:solidFill>
                <a:srgbClr val="FF99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  <p:sp>
            <p:nvSpPr>
              <p:cNvPr id="32810" name="Line 20"/>
              <p:cNvSpPr>
                <a:spLocks noChangeShapeType="1"/>
              </p:cNvSpPr>
              <p:nvPr/>
            </p:nvSpPr>
            <p:spPr bwMode="auto">
              <a:xfrm flipV="1">
                <a:off x="1123950" y="1411287"/>
                <a:ext cx="838200" cy="762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11" name="Line 21"/>
              <p:cNvSpPr>
                <a:spLocks noChangeShapeType="1"/>
              </p:cNvSpPr>
              <p:nvPr/>
            </p:nvSpPr>
            <p:spPr bwMode="auto">
              <a:xfrm flipV="1">
                <a:off x="1123950" y="1258887"/>
                <a:ext cx="838200" cy="762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12" name="Line 22"/>
              <p:cNvSpPr>
                <a:spLocks noChangeShapeType="1"/>
              </p:cNvSpPr>
              <p:nvPr/>
            </p:nvSpPr>
            <p:spPr bwMode="auto">
              <a:xfrm flipV="1">
                <a:off x="1123950" y="1106487"/>
                <a:ext cx="838200" cy="762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13" name="Rectangle 23"/>
              <p:cNvSpPr>
                <a:spLocks noChangeArrowheads="1"/>
              </p:cNvSpPr>
              <p:nvPr/>
            </p:nvSpPr>
            <p:spPr bwMode="auto">
              <a:xfrm>
                <a:off x="1200150" y="1944687"/>
                <a:ext cx="685800" cy="533400"/>
              </a:xfrm>
              <a:prstGeom prst="rect">
                <a:avLst/>
              </a:prstGeom>
              <a:solidFill>
                <a:srgbClr val="FF99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  <p:sp>
            <p:nvSpPr>
              <p:cNvPr id="32814" name="Line 24"/>
              <p:cNvSpPr>
                <a:spLocks noChangeShapeType="1"/>
              </p:cNvSpPr>
              <p:nvPr/>
            </p:nvSpPr>
            <p:spPr bwMode="auto">
              <a:xfrm flipV="1">
                <a:off x="1123950" y="2325687"/>
                <a:ext cx="838200" cy="762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15" name="Line 25"/>
              <p:cNvSpPr>
                <a:spLocks noChangeShapeType="1"/>
              </p:cNvSpPr>
              <p:nvPr/>
            </p:nvSpPr>
            <p:spPr bwMode="auto">
              <a:xfrm flipV="1">
                <a:off x="1123950" y="2173287"/>
                <a:ext cx="838200" cy="762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16" name="Line 26"/>
              <p:cNvSpPr>
                <a:spLocks noChangeShapeType="1"/>
              </p:cNvSpPr>
              <p:nvPr/>
            </p:nvSpPr>
            <p:spPr bwMode="auto">
              <a:xfrm flipV="1">
                <a:off x="1123950" y="2020887"/>
                <a:ext cx="838200" cy="762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17" name="Line 27"/>
              <p:cNvSpPr>
                <a:spLocks noChangeShapeType="1"/>
              </p:cNvSpPr>
              <p:nvPr/>
            </p:nvSpPr>
            <p:spPr bwMode="auto">
              <a:xfrm flipV="1">
                <a:off x="1276350" y="1563687"/>
                <a:ext cx="0" cy="3810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18" name="Line 28"/>
              <p:cNvSpPr>
                <a:spLocks noChangeShapeType="1"/>
              </p:cNvSpPr>
              <p:nvPr/>
            </p:nvSpPr>
            <p:spPr bwMode="auto">
              <a:xfrm flipV="1">
                <a:off x="1428750" y="1563687"/>
                <a:ext cx="0" cy="3810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19" name="Line 29"/>
              <p:cNvSpPr>
                <a:spLocks noChangeShapeType="1"/>
              </p:cNvSpPr>
              <p:nvPr/>
            </p:nvSpPr>
            <p:spPr bwMode="auto">
              <a:xfrm flipV="1">
                <a:off x="1581150" y="1563687"/>
                <a:ext cx="0" cy="3810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20" name="Line 30"/>
              <p:cNvSpPr>
                <a:spLocks noChangeShapeType="1"/>
              </p:cNvSpPr>
              <p:nvPr/>
            </p:nvSpPr>
            <p:spPr bwMode="auto">
              <a:xfrm flipV="1">
                <a:off x="1733550" y="1563687"/>
                <a:ext cx="0" cy="3810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21" name="Text Box 32"/>
              <p:cNvSpPr txBox="1">
                <a:spLocks noChangeArrowheads="1"/>
              </p:cNvSpPr>
              <p:nvPr/>
            </p:nvSpPr>
            <p:spPr bwMode="auto">
              <a:xfrm>
                <a:off x="971550" y="725487"/>
                <a:ext cx="1066800" cy="3048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400"/>
                  <a:t>side view</a:t>
                </a:r>
              </a:p>
            </p:txBody>
          </p:sp>
        </p:grpSp>
        <p:sp>
          <p:nvSpPr>
            <p:cNvPr id="32774" name="Rectangle 33"/>
            <p:cNvSpPr>
              <a:spLocks noChangeArrowheads="1"/>
            </p:cNvSpPr>
            <p:nvPr/>
          </p:nvSpPr>
          <p:spPr bwMode="auto">
            <a:xfrm>
              <a:off x="6146605" y="855865"/>
              <a:ext cx="1562100" cy="1676400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32775" name="Line 35"/>
            <p:cNvSpPr>
              <a:spLocks noChangeShapeType="1"/>
            </p:cNvSpPr>
            <p:nvPr/>
          </p:nvSpPr>
          <p:spPr bwMode="auto">
            <a:xfrm flipV="1">
              <a:off x="6984805" y="1351165"/>
              <a:ext cx="325438" cy="381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2776" name="Object 1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65805" y="855865"/>
              <a:ext cx="317500" cy="355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777" name="Object 1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9105" y="1465465"/>
              <a:ext cx="317500" cy="393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2778" name="Text Box 38"/>
            <p:cNvSpPr txBox="1">
              <a:spLocks noChangeArrowheads="1"/>
            </p:cNvSpPr>
            <p:nvPr/>
          </p:nvSpPr>
          <p:spPr bwMode="auto">
            <a:xfrm>
              <a:off x="6146605" y="474865"/>
              <a:ext cx="1204913" cy="355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400"/>
                <a:t>top view</a:t>
              </a:r>
            </a:p>
          </p:txBody>
        </p:sp>
        <p:sp>
          <p:nvSpPr>
            <p:cNvPr id="51" name="Oval 50"/>
            <p:cNvSpPr>
              <a:spLocks noChangeAspect="1"/>
            </p:cNvSpPr>
            <p:nvPr/>
          </p:nvSpPr>
          <p:spPr>
            <a:xfrm>
              <a:off x="6413305" y="1198765"/>
              <a:ext cx="1096963" cy="1096963"/>
            </a:xfrm>
            <a:prstGeom prst="ellipse">
              <a:avLst/>
            </a:prstGeom>
            <a:no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3" name="Oval 52"/>
            <p:cNvSpPr/>
            <p:nvPr/>
          </p:nvSpPr>
          <p:spPr>
            <a:xfrm>
              <a:off x="4660705" y="1541665"/>
              <a:ext cx="609600" cy="76200"/>
            </a:xfrm>
            <a:prstGeom prst="ellipse">
              <a:avLst/>
            </a:prstGeom>
            <a:no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55" name="Straight Arrow Connector 54"/>
            <p:cNvCxnSpPr>
              <a:stCxn id="51" idx="5"/>
            </p:cNvCxnSpPr>
            <p:nvPr/>
          </p:nvCxnSpPr>
          <p:spPr>
            <a:xfrm rot="5400000">
              <a:off x="7235630" y="2113165"/>
              <a:ext cx="92075" cy="136525"/>
            </a:xfrm>
            <a:prstGeom prst="straightConnector1">
              <a:avLst/>
            </a:prstGeom>
            <a:ln w="25400">
              <a:solidFill>
                <a:schemeClr val="accent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/>
            <p:cNvCxnSpPr>
              <a:stCxn id="51" idx="1"/>
            </p:cNvCxnSpPr>
            <p:nvPr/>
          </p:nvCxnSpPr>
          <p:spPr>
            <a:xfrm rot="5400000" flipH="1" flipV="1">
              <a:off x="6603805" y="1206703"/>
              <a:ext cx="122238" cy="182562"/>
            </a:xfrm>
            <a:prstGeom prst="straightConnector1">
              <a:avLst/>
            </a:prstGeom>
            <a:ln w="25400">
              <a:solidFill>
                <a:schemeClr val="accent4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796" name="Object 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9205" y="1362278"/>
              <a:ext cx="374650" cy="365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01380" name="Picture 4" descr="File:Cyclotron patent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19600" y="2895600"/>
            <a:ext cx="4149570" cy="2240768"/>
          </a:xfrm>
          <a:prstGeom prst="rect">
            <a:avLst/>
          </a:prstGeom>
          <a:noFill/>
        </p:spPr>
      </p:pic>
      <p:graphicFrame>
        <p:nvGraphicFramePr>
          <p:cNvPr id="101381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89519488"/>
              </p:ext>
            </p:extLst>
          </p:nvPr>
        </p:nvGraphicFramePr>
        <p:xfrm>
          <a:off x="762000" y="5791200"/>
          <a:ext cx="2767563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2676" name="Equation" r:id="rId7" imgW="1473200" imgH="203200" progId="Equation.DSMT4">
                  <p:embed/>
                </p:oleObj>
              </mc:Choice>
              <mc:Fallback>
                <p:oleObj name="Equation" r:id="rId7" imgW="1473200" imgH="203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5791200"/>
                        <a:ext cx="2767563" cy="3810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TextBox 32"/>
          <p:cNvSpPr txBox="1"/>
          <p:nvPr/>
        </p:nvSpPr>
        <p:spPr>
          <a:xfrm>
            <a:off x="4191000" y="2438400"/>
            <a:ext cx="26883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“</a:t>
            </a:r>
            <a:r>
              <a:rPr lang="en-US" sz="1600" dirty="0" smtClean="0">
                <a:latin typeface="+mn-lt"/>
              </a:rPr>
              <a:t>Cyclotron Frequency”</a:t>
            </a:r>
            <a:endParaRPr lang="en-US" sz="1600" dirty="0">
              <a:latin typeface="+mn-lt"/>
            </a:endParaRPr>
          </a:p>
        </p:txBody>
      </p:sp>
      <p:cxnSp>
        <p:nvCxnSpPr>
          <p:cNvPr id="35" name="Straight Arrow Connector 34"/>
          <p:cNvCxnSpPr/>
          <p:nvPr/>
        </p:nvCxnSpPr>
        <p:spPr>
          <a:xfrm flipH="1">
            <a:off x="3657600" y="2819400"/>
            <a:ext cx="762000" cy="12192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708821" y="5449518"/>
            <a:ext cx="26883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+mn-lt"/>
              </a:rPr>
              <a:t>For a proton:</a:t>
            </a:r>
            <a:br>
              <a:rPr lang="en-US" sz="2000" dirty="0" smtClean="0">
                <a:latin typeface="+mn-lt"/>
              </a:rPr>
            </a:br>
            <a:r>
              <a:rPr lang="en-US" sz="2000" dirty="0" smtClean="0">
                <a:latin typeface="+mn-lt"/>
              </a:rPr>
              <a:t/>
            </a:r>
            <a:br>
              <a:rPr lang="en-US" sz="2000" dirty="0" smtClean="0">
                <a:latin typeface="+mn-lt"/>
              </a:rPr>
            </a:br>
            <a:r>
              <a:rPr lang="en-US" sz="2000" dirty="0" smtClean="0">
                <a:latin typeface="+mn-lt"/>
              </a:rPr>
              <a:t>i.e. “RF” range</a:t>
            </a:r>
            <a:endParaRPr lang="en-US" sz="2000" dirty="0">
              <a:latin typeface="+mn-lt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419600" y="5257800"/>
            <a:ext cx="4419600" cy="95410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+mn-lt"/>
              </a:rPr>
              <a:t>Accelerating “DEES”: by applying a voltage which oscillates at </a:t>
            </a:r>
            <a:r>
              <a:rPr lang="en-US" sz="1400" i="1" dirty="0" smtClean="0">
                <a:latin typeface="+mn-lt"/>
              </a:rPr>
              <a:t>f</a:t>
            </a:r>
            <a:r>
              <a:rPr lang="en-US" sz="1400" i="1" baseline="-25000" dirty="0" smtClean="0">
                <a:latin typeface="+mn-lt"/>
              </a:rPr>
              <a:t>c</a:t>
            </a:r>
            <a:r>
              <a:rPr lang="en-US" sz="1400" dirty="0" smtClean="0">
                <a:latin typeface="+mn-lt"/>
              </a:rPr>
              <a:t>, we can accelerator the particle a little bit each time around, allowing us to get to high energies with a relatively small voltage.</a:t>
            </a:r>
            <a:endParaRPr lang="en-US" sz="1400" dirty="0">
              <a:latin typeface="+mn-lt"/>
            </a:endParaRPr>
          </a:p>
        </p:txBody>
      </p:sp>
      <p:cxnSp>
        <p:nvCxnSpPr>
          <p:cNvPr id="39" name="Straight Arrow Connector 38"/>
          <p:cNvCxnSpPr/>
          <p:nvPr/>
        </p:nvCxnSpPr>
        <p:spPr>
          <a:xfrm flipH="1" flipV="1">
            <a:off x="6248402" y="4953000"/>
            <a:ext cx="228598" cy="304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4648200" y="76200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would not work for electrons!</a:t>
            </a:r>
          </a:p>
        </p:txBody>
      </p:sp>
      <p:sp>
        <p:nvSpPr>
          <p:cNvPr id="5" name="Freeform 4"/>
          <p:cNvSpPr/>
          <p:nvPr/>
        </p:nvSpPr>
        <p:spPr>
          <a:xfrm>
            <a:off x="3733801" y="360804"/>
            <a:ext cx="1158392" cy="2001396"/>
          </a:xfrm>
          <a:custGeom>
            <a:avLst/>
            <a:gdLst>
              <a:gd name="connsiteX0" fmla="*/ 1053481 w 1073402"/>
              <a:gd name="connsiteY0" fmla="*/ 0 h 432966"/>
              <a:gd name="connsiteX1" fmla="*/ 966894 w 1073402"/>
              <a:gd name="connsiteY1" fmla="*/ 339157 h 432966"/>
              <a:gd name="connsiteX2" fmla="*/ 230900 w 1073402"/>
              <a:gd name="connsiteY2" fmla="*/ 375237 h 432966"/>
              <a:gd name="connsiteX3" fmla="*/ 0 w 1073402"/>
              <a:gd name="connsiteY3" fmla="*/ 432966 h 432966"/>
              <a:gd name="connsiteX0" fmla="*/ 1183362 w 1187834"/>
              <a:gd name="connsiteY0" fmla="*/ 0 h 454614"/>
              <a:gd name="connsiteX1" fmla="*/ 966894 w 1187834"/>
              <a:gd name="connsiteY1" fmla="*/ 360805 h 454614"/>
              <a:gd name="connsiteX2" fmla="*/ 230900 w 1187834"/>
              <a:gd name="connsiteY2" fmla="*/ 396885 h 454614"/>
              <a:gd name="connsiteX3" fmla="*/ 0 w 1187834"/>
              <a:gd name="connsiteY3" fmla="*/ 454614 h 454614"/>
              <a:gd name="connsiteX0" fmla="*/ 1183362 w 1183362"/>
              <a:gd name="connsiteY0" fmla="*/ 0 h 454614"/>
              <a:gd name="connsiteX1" fmla="*/ 966894 w 1183362"/>
              <a:gd name="connsiteY1" fmla="*/ 360805 h 454614"/>
              <a:gd name="connsiteX2" fmla="*/ 230900 w 1183362"/>
              <a:gd name="connsiteY2" fmla="*/ 396885 h 454614"/>
              <a:gd name="connsiteX3" fmla="*/ 0 w 1183362"/>
              <a:gd name="connsiteY3" fmla="*/ 454614 h 454614"/>
              <a:gd name="connsiteX0" fmla="*/ 1965796 w 1965796"/>
              <a:gd name="connsiteY0" fmla="*/ 0 h 441225"/>
              <a:gd name="connsiteX1" fmla="*/ 1749328 w 1965796"/>
              <a:gd name="connsiteY1" fmla="*/ 360805 h 441225"/>
              <a:gd name="connsiteX2" fmla="*/ 1013334 w 1965796"/>
              <a:gd name="connsiteY2" fmla="*/ 396885 h 441225"/>
              <a:gd name="connsiteX3" fmla="*/ 0 w 1965796"/>
              <a:gd name="connsiteY3" fmla="*/ 441225 h 441225"/>
              <a:gd name="connsiteX0" fmla="*/ 1965796 w 1965796"/>
              <a:gd name="connsiteY0" fmla="*/ 0 h 441225"/>
              <a:gd name="connsiteX1" fmla="*/ 1749328 w 1965796"/>
              <a:gd name="connsiteY1" fmla="*/ 360805 h 441225"/>
              <a:gd name="connsiteX2" fmla="*/ 1024674 w 1965796"/>
              <a:gd name="connsiteY2" fmla="*/ 412952 h 441225"/>
              <a:gd name="connsiteX3" fmla="*/ 0 w 1965796"/>
              <a:gd name="connsiteY3" fmla="*/ 441225 h 441225"/>
              <a:gd name="connsiteX0" fmla="*/ 1965796 w 1965796"/>
              <a:gd name="connsiteY0" fmla="*/ 0 h 441225"/>
              <a:gd name="connsiteX1" fmla="*/ 1749328 w 1965796"/>
              <a:gd name="connsiteY1" fmla="*/ 360805 h 441225"/>
              <a:gd name="connsiteX2" fmla="*/ 1024674 w 1965796"/>
              <a:gd name="connsiteY2" fmla="*/ 412952 h 441225"/>
              <a:gd name="connsiteX3" fmla="*/ 0 w 1965796"/>
              <a:gd name="connsiteY3" fmla="*/ 441225 h 441225"/>
              <a:gd name="connsiteX0" fmla="*/ 1965796 w 1965796"/>
              <a:gd name="connsiteY0" fmla="*/ 0 h 441225"/>
              <a:gd name="connsiteX1" fmla="*/ 1749328 w 1965796"/>
              <a:gd name="connsiteY1" fmla="*/ 360805 h 441225"/>
              <a:gd name="connsiteX2" fmla="*/ 1024674 w 1965796"/>
              <a:gd name="connsiteY2" fmla="*/ 412952 h 441225"/>
              <a:gd name="connsiteX3" fmla="*/ 0 w 1965796"/>
              <a:gd name="connsiteY3" fmla="*/ 441225 h 441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65796" h="441225">
                <a:moveTo>
                  <a:pt x="1965796" y="0"/>
                </a:moveTo>
                <a:cubicBezTo>
                  <a:pt x="1933326" y="138309"/>
                  <a:pt x="1906182" y="291980"/>
                  <a:pt x="1749328" y="360805"/>
                </a:cubicBezTo>
                <a:cubicBezTo>
                  <a:pt x="1592474" y="429630"/>
                  <a:pt x="1208502" y="410706"/>
                  <a:pt x="1024674" y="412952"/>
                </a:cubicBezTo>
                <a:cubicBezTo>
                  <a:pt x="863525" y="412520"/>
                  <a:pt x="37281" y="431604"/>
                  <a:pt x="0" y="441225"/>
                </a:cubicBezTo>
              </a:path>
            </a:pathLst>
          </a:cu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>
          <a:xfrm>
            <a:off x="685800" y="6291263"/>
            <a:ext cx="2931544" cy="457200"/>
          </a:xfrm>
        </p:spPr>
        <p:txBody>
          <a:bodyPr/>
          <a:lstStyle/>
          <a:p>
            <a:pPr>
              <a:defRPr/>
            </a:pPr>
            <a:r>
              <a:rPr lang="en-US" smtClean="0"/>
              <a:t>Saturday Morning Physics, April 22, 2017</a:t>
            </a:r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Prebys: Particle Accelerators</a:t>
            </a:r>
            <a:endParaRPr lang="en-US">
              <a:latin typeface="+mn-lt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33168C-16D6-42A2-AF6D-3D5C06C9F0F0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graphicFrame>
        <p:nvGraphicFramePr>
          <p:cNvPr id="42" name="Object 4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15348835"/>
              </p:ext>
            </p:extLst>
          </p:nvPr>
        </p:nvGraphicFramePr>
        <p:xfrm>
          <a:off x="533400" y="1905000"/>
          <a:ext cx="3363913" cy="2746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2677" name="Equation" r:id="rId9" imgW="1676400" imgH="1371600" progId="Equation.DSMT4">
                  <p:embed/>
                </p:oleObj>
              </mc:Choice>
              <mc:Fallback>
                <p:oleObj name="Equation" r:id="rId9" imgW="1676400" imgH="1371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1905000"/>
                        <a:ext cx="3363913" cy="2746375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47363849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1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1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1" grpId="0" build="p"/>
      <p:bldP spid="33" grpId="0"/>
      <p:bldP spid="36" grpId="0"/>
      <p:bldP spid="37" grpId="0" animBg="1"/>
      <p:bldP spid="4" grpId="0"/>
      <p:bldP spid="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2"/>
          <p:cNvSpPr>
            <a:spLocks noGrp="1" noChangeArrowheads="1"/>
          </p:cNvSpPr>
          <p:nvPr>
            <p:ph type="title"/>
          </p:nvPr>
        </p:nvSpPr>
        <p:spPr>
          <a:xfrm>
            <a:off x="571500" y="190500"/>
            <a:ext cx="7772400" cy="4572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Round we go: the </a:t>
            </a:r>
            <a:r>
              <a:rPr lang="en-US" dirty="0"/>
              <a:t>first cyclotrons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29100" y="1066800"/>
            <a:ext cx="3619500" cy="1819275"/>
          </a:xfrm>
        </p:spPr>
        <p:txBody>
          <a:bodyPr/>
          <a:lstStyle/>
          <a:p>
            <a:r>
              <a:rPr lang="en-US" dirty="0" smtClean="0"/>
              <a:t>~1930 (Berkeley)</a:t>
            </a:r>
          </a:p>
          <a:p>
            <a:pPr lvl="1"/>
            <a:r>
              <a:rPr lang="en-US" dirty="0" smtClean="0"/>
              <a:t>Lawrence and Livingston</a:t>
            </a:r>
          </a:p>
          <a:p>
            <a:pPr lvl="1"/>
            <a:r>
              <a:rPr lang="en-US" dirty="0" smtClean="0"/>
              <a:t>K=80keV</a:t>
            </a:r>
          </a:p>
        </p:txBody>
      </p:sp>
      <p:pic>
        <p:nvPicPr>
          <p:cNvPr id="28676" name="Picture 4" descr="Cycl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762000"/>
            <a:ext cx="2646363" cy="335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Picture 5" descr="Cycl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3352800"/>
            <a:ext cx="4064000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8" name="Rectangle 6"/>
          <p:cNvSpPr>
            <a:spLocks noChangeArrowheads="1"/>
          </p:cNvSpPr>
          <p:nvPr/>
        </p:nvSpPr>
        <p:spPr bwMode="auto">
          <a:xfrm>
            <a:off x="569912" y="4381500"/>
            <a:ext cx="3925887" cy="160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 typeface="Wingdings" pitchFamily="2" charset="2"/>
              <a:buChar char="§"/>
            </a:pPr>
            <a:r>
              <a:rPr lang="en-US" sz="2400" dirty="0" smtClean="0">
                <a:latin typeface="+mn-lt"/>
              </a:rPr>
              <a:t>1939 - </a:t>
            </a:r>
            <a:r>
              <a:rPr lang="en-US" sz="2400" dirty="0">
                <a:latin typeface="+mn-lt"/>
              </a:rPr>
              <a:t>60” Cyclotron</a:t>
            </a:r>
          </a:p>
          <a:p>
            <a:pPr marL="742950" lvl="1" indent="-285750">
              <a:spcBef>
                <a:spcPct val="20000"/>
              </a:spcBef>
              <a:buFont typeface="Wingdings" pitchFamily="2" charset="2"/>
              <a:buChar char="Ø"/>
            </a:pPr>
            <a:r>
              <a:rPr lang="en-US" sz="1800" dirty="0">
                <a:solidFill>
                  <a:schemeClr val="accent2"/>
                </a:solidFill>
                <a:latin typeface="+mn-lt"/>
              </a:rPr>
              <a:t>Lawrence, et al. (LBL)</a:t>
            </a:r>
          </a:p>
          <a:p>
            <a:pPr marL="742950" lvl="1" indent="-285750">
              <a:spcBef>
                <a:spcPct val="20000"/>
              </a:spcBef>
              <a:buFont typeface="Wingdings" pitchFamily="2" charset="2"/>
              <a:buChar char="Ø"/>
            </a:pPr>
            <a:r>
              <a:rPr lang="en-US" sz="1800" dirty="0">
                <a:solidFill>
                  <a:schemeClr val="accent2"/>
                </a:solidFill>
                <a:latin typeface="+mn-lt"/>
              </a:rPr>
              <a:t>~19 </a:t>
            </a:r>
            <a:r>
              <a:rPr lang="en-US" sz="1800" dirty="0" err="1">
                <a:solidFill>
                  <a:schemeClr val="accent2"/>
                </a:solidFill>
                <a:latin typeface="+mn-lt"/>
              </a:rPr>
              <a:t>MeV</a:t>
            </a:r>
            <a:r>
              <a:rPr lang="en-US" sz="1800" dirty="0">
                <a:solidFill>
                  <a:schemeClr val="accent2"/>
                </a:solidFill>
                <a:latin typeface="+mn-lt"/>
              </a:rPr>
              <a:t> (D</a:t>
            </a:r>
            <a:r>
              <a:rPr lang="en-US" sz="500" dirty="0">
                <a:solidFill>
                  <a:schemeClr val="accent2"/>
                </a:solidFill>
                <a:latin typeface="+mn-lt"/>
              </a:rPr>
              <a:t>2</a:t>
            </a:r>
            <a:r>
              <a:rPr lang="en-US" sz="1800" dirty="0">
                <a:solidFill>
                  <a:schemeClr val="accent2"/>
                </a:solidFill>
                <a:latin typeface="+mn-lt"/>
              </a:rPr>
              <a:t>)</a:t>
            </a:r>
          </a:p>
          <a:p>
            <a:pPr marL="742950" lvl="1" indent="-285750">
              <a:spcBef>
                <a:spcPct val="20000"/>
              </a:spcBef>
              <a:buFont typeface="Wingdings" pitchFamily="2" charset="2"/>
              <a:buChar char="Ø"/>
            </a:pPr>
            <a:r>
              <a:rPr lang="en-US" sz="1800" dirty="0">
                <a:solidFill>
                  <a:schemeClr val="accent2"/>
                </a:solidFill>
                <a:latin typeface="+mn-lt"/>
              </a:rPr>
              <a:t>Prototype </a:t>
            </a:r>
            <a:r>
              <a:rPr lang="en-US" sz="2000" dirty="0">
                <a:solidFill>
                  <a:schemeClr val="accent2"/>
                </a:solidFill>
                <a:latin typeface="+mn-lt"/>
              </a:rPr>
              <a:t>for </a:t>
            </a:r>
            <a:r>
              <a:rPr lang="en-US" sz="2000" dirty="0" smtClean="0">
                <a:solidFill>
                  <a:schemeClr val="accent2"/>
                </a:solidFill>
                <a:latin typeface="+mn-lt"/>
              </a:rPr>
              <a:t>many</a:t>
            </a:r>
            <a:endParaRPr lang="en-US" sz="3600" dirty="0">
              <a:solidFill>
                <a:schemeClr val="accent2"/>
              </a:solidFill>
              <a:latin typeface="+mn-lt"/>
            </a:endParaRPr>
          </a:p>
          <a:p>
            <a:pPr marL="742950" lvl="1" indent="-285750">
              <a:spcBef>
                <a:spcPct val="20000"/>
              </a:spcBef>
              <a:buFont typeface="Wingdings" pitchFamily="2" charset="2"/>
              <a:buChar char="Ø"/>
            </a:pPr>
            <a:r>
              <a:rPr lang="en-US" sz="1800" dirty="0" smtClean="0">
                <a:solidFill>
                  <a:schemeClr val="accent2"/>
                </a:solidFill>
                <a:latin typeface="+mn-lt"/>
              </a:rPr>
              <a:t>Parts are still in use!</a:t>
            </a:r>
            <a:endParaRPr lang="en-US" sz="1100" dirty="0" smtClean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Saturday Morning Physics, April 22, 2017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C16510-01E7-4757-9488-65999956462C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Prebys: Particle Accelerators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62600" y="3124200"/>
            <a:ext cx="3407750" cy="3086100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71500" y="0"/>
            <a:ext cx="8371114" cy="507274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Interlude: electrons vs. </a:t>
            </a:r>
            <a:r>
              <a:rPr lang="en-US" dirty="0"/>
              <a:t>p</a:t>
            </a:r>
            <a:r>
              <a:rPr lang="en-US" dirty="0" smtClean="0"/>
              <a:t>rotons</a:t>
            </a:r>
            <a:endParaRPr lang="en-US" dirty="0"/>
          </a:p>
        </p:txBody>
      </p:sp>
      <p:sp>
        <p:nvSpPr>
          <p:cNvPr id="22532" name="Content Placeholder 23"/>
          <p:cNvSpPr>
            <a:spLocks noGrp="1"/>
          </p:cNvSpPr>
          <p:nvPr>
            <p:ph sz="half" idx="1"/>
          </p:nvPr>
        </p:nvSpPr>
        <p:spPr>
          <a:xfrm>
            <a:off x="4114800" y="571500"/>
            <a:ext cx="5029200" cy="3448050"/>
          </a:xfrm>
        </p:spPr>
        <p:txBody>
          <a:bodyPr/>
          <a:lstStyle/>
          <a:p>
            <a:r>
              <a:rPr lang="en-US" sz="2400" dirty="0" smtClean="0"/>
              <a:t>Electrons are point-like</a:t>
            </a:r>
          </a:p>
          <a:p>
            <a:pPr lvl="1"/>
            <a:r>
              <a:rPr lang="en-US" dirty="0" smtClean="0"/>
              <a:t>Well-defined initial state</a:t>
            </a:r>
          </a:p>
          <a:p>
            <a:pPr lvl="1"/>
            <a:r>
              <a:rPr lang="en-US" dirty="0" smtClean="0"/>
              <a:t>Full energy available to interaction</a:t>
            </a:r>
          </a:p>
        </p:txBody>
      </p:sp>
      <p:sp>
        <p:nvSpPr>
          <p:cNvPr id="22533" name="Content Placeholder 24"/>
          <p:cNvSpPr>
            <a:spLocks noGrp="1"/>
          </p:cNvSpPr>
          <p:nvPr>
            <p:ph sz="half" idx="2"/>
          </p:nvPr>
        </p:nvSpPr>
        <p:spPr>
          <a:xfrm>
            <a:off x="342900" y="3124200"/>
            <a:ext cx="5753100" cy="2971800"/>
          </a:xfrm>
        </p:spPr>
        <p:txBody>
          <a:bodyPr/>
          <a:lstStyle/>
          <a:p>
            <a:r>
              <a:rPr lang="en-US" sz="2400" dirty="0" smtClean="0"/>
              <a:t>Protons are made of quarks and gluons</a:t>
            </a:r>
          </a:p>
          <a:p>
            <a:pPr lvl="1"/>
            <a:r>
              <a:rPr lang="en-US" dirty="0" smtClean="0"/>
              <a:t>Interaction take place between these constituents.</a:t>
            </a:r>
          </a:p>
          <a:p>
            <a:pPr lvl="1"/>
            <a:r>
              <a:rPr lang="en-US" dirty="0" smtClean="0"/>
              <a:t>Only a small fraction of energy available, not well-defined.</a:t>
            </a:r>
          </a:p>
          <a:p>
            <a:pPr lvl="1"/>
            <a:r>
              <a:rPr lang="en-US" dirty="0" smtClean="0"/>
              <a:t>Rest of particle fragments -&gt; big mess!</a:t>
            </a:r>
          </a:p>
        </p:txBody>
      </p:sp>
      <p:grpSp>
        <p:nvGrpSpPr>
          <p:cNvPr id="2" name="Group 25"/>
          <p:cNvGrpSpPr>
            <a:grpSpLocks/>
          </p:cNvGrpSpPr>
          <p:nvPr/>
        </p:nvGrpSpPr>
        <p:grpSpPr bwMode="auto">
          <a:xfrm>
            <a:off x="647700" y="685800"/>
            <a:ext cx="3200400" cy="1676400"/>
            <a:chOff x="1143000" y="800100"/>
            <a:chExt cx="3200400" cy="1676400"/>
          </a:xfrm>
        </p:grpSpPr>
        <p:cxnSp>
          <p:nvCxnSpPr>
            <p:cNvPr id="7" name="Straight Arrow Connector 6"/>
            <p:cNvCxnSpPr/>
            <p:nvPr/>
          </p:nvCxnSpPr>
          <p:spPr>
            <a:xfrm>
              <a:off x="1143000" y="1714500"/>
              <a:ext cx="16764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 rot="10800000" flipV="1">
              <a:off x="2743200" y="1714500"/>
              <a:ext cx="16002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rot="5400000" flipH="1" flipV="1">
              <a:off x="2609850" y="1047750"/>
              <a:ext cx="800100" cy="3810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rot="5400000" flipH="1" flipV="1">
              <a:off x="2724150" y="1047750"/>
              <a:ext cx="723900" cy="4572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rot="5400000" flipH="1" flipV="1">
              <a:off x="2533650" y="1085850"/>
              <a:ext cx="800100" cy="2286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rot="5400000">
              <a:off x="2305050" y="1771650"/>
              <a:ext cx="571500" cy="4572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rot="5400000">
              <a:off x="2305050" y="1962150"/>
              <a:ext cx="647700" cy="3048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rot="5400000">
              <a:off x="2400300" y="1981200"/>
              <a:ext cx="723900" cy="1143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rot="10800000" flipV="1">
              <a:off x="1981200" y="1676400"/>
              <a:ext cx="838200" cy="8001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536" name="Date Placeholder 16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Saturday Morning Physics, April 22, 2017</a:t>
            </a:r>
          </a:p>
        </p:txBody>
      </p:sp>
      <p:sp>
        <p:nvSpPr>
          <p:cNvPr id="22537" name="Slide Number Placeholder 17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6165691-515A-4060-80FB-E42CCC3485C1}" type="slidenum">
              <a:rPr lang="en-US" smtClean="0"/>
              <a:pPr/>
              <a:t>37</a:t>
            </a:fld>
            <a:endParaRPr lang="en-US" smtClean="0"/>
          </a:p>
        </p:txBody>
      </p:sp>
      <p:sp>
        <p:nvSpPr>
          <p:cNvPr id="22538" name="Footer Placeholder 18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E. Prebys: Particle Accelerators</a:t>
            </a:r>
          </a:p>
        </p:txBody>
      </p:sp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5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5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5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5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5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5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2" grpId="0" build="p"/>
      <p:bldP spid="2253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Saturday Morning Physics, April 22, 2017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Prebys: Particle Accelerators</a:t>
            </a:r>
            <a:endParaRPr lang="en-US">
              <a:latin typeface="+mn-l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914655-DFE5-45AD-AEB7-B6324F535D89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  <p:pic>
        <p:nvPicPr>
          <p:cNvPr id="9" name="Picture 8" descr="lep_event.gi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355" t="7424" r="9362" b="6460"/>
          <a:stretch/>
        </p:blipFill>
        <p:spPr>
          <a:xfrm>
            <a:off x="5079785" y="214194"/>
            <a:ext cx="2998912" cy="3124398"/>
          </a:xfrm>
          <a:prstGeom prst="rect">
            <a:avLst/>
          </a:prstGeom>
        </p:spPr>
      </p:pic>
      <p:pic>
        <p:nvPicPr>
          <p:cNvPr id="10" name="Picture 9" descr="CMS_higgs_event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9728" y="3161433"/>
            <a:ext cx="4999235" cy="294306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591258" y="917970"/>
            <a:ext cx="26316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err="1" smtClean="0">
                <a:solidFill>
                  <a:srgbClr val="C00000"/>
                </a:solidFill>
                <a:latin typeface="+mn-lt"/>
              </a:rPr>
              <a:t>e</a:t>
            </a:r>
            <a:r>
              <a:rPr lang="en-US" sz="2400" baseline="30000" dirty="0" err="1" smtClean="0">
                <a:solidFill>
                  <a:srgbClr val="C00000"/>
                </a:solidFill>
                <a:latin typeface="+mn-lt"/>
              </a:rPr>
              <a:t>+</a:t>
            </a:r>
            <a:r>
              <a:rPr lang="en-US" sz="2400" dirty="0" err="1" smtClean="0">
                <a:solidFill>
                  <a:srgbClr val="C00000"/>
                </a:solidFill>
                <a:latin typeface="+mn-lt"/>
              </a:rPr>
              <a:t>e</a:t>
            </a:r>
            <a:r>
              <a:rPr lang="en-US" sz="2400" baseline="30000" dirty="0" smtClean="0">
                <a:solidFill>
                  <a:srgbClr val="C00000"/>
                </a:solidFill>
                <a:latin typeface="+mn-lt"/>
              </a:rPr>
              <a:t>-</a:t>
            </a:r>
            <a:r>
              <a:rPr lang="en-US" sz="2400" dirty="0" smtClean="0">
                <a:solidFill>
                  <a:srgbClr val="C00000"/>
                </a:solidFill>
                <a:latin typeface="+mn-lt"/>
              </a:rPr>
              <a:t> collision at the LEP collider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4330060" y="1331057"/>
            <a:ext cx="642624" cy="76497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619407" y="3717183"/>
            <a:ext cx="2631697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C00000"/>
                </a:solidFill>
                <a:latin typeface="+mn-lt"/>
              </a:rPr>
              <a:t>proton-proton collision at the LHC collider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5828910" y="4268560"/>
            <a:ext cx="643229" cy="16770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26"/>
          <p:cNvSpPr txBox="1">
            <a:spLocks noChangeArrowheads="1"/>
          </p:cNvSpPr>
          <p:nvPr/>
        </p:nvSpPr>
        <p:spPr bwMode="auto">
          <a:xfrm>
            <a:off x="1466850" y="6096000"/>
            <a:ext cx="62103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+mn-lt"/>
              </a:rPr>
              <a:t>So why don’t we stick to electrons??</a:t>
            </a:r>
          </a:p>
        </p:txBody>
      </p:sp>
    </p:spTree>
    <p:extLst>
      <p:ext uri="{BB962C8B-B14F-4D97-AF65-F5344CB8AC3E}">
        <p14:creationId xmlns:p14="http://schemas.microsoft.com/office/powerpoint/2010/main" val="1725769921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2"/>
          <p:cNvSpPr>
            <a:spLocks noGrp="1" noChangeArrowheads="1"/>
          </p:cNvSpPr>
          <p:nvPr>
            <p:ph type="title"/>
          </p:nvPr>
        </p:nvSpPr>
        <p:spPr>
          <a:xfrm>
            <a:off x="552450" y="0"/>
            <a:ext cx="8039100" cy="4413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Synchrotron radiation</a:t>
            </a:r>
            <a:endParaRPr lang="en-US" dirty="0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6324600" y="762000"/>
            <a:ext cx="2036763" cy="736600"/>
            <a:chOff x="2367" y="1661"/>
            <a:chExt cx="1429" cy="576"/>
          </a:xfrm>
        </p:grpSpPr>
        <p:sp>
          <p:nvSpPr>
            <p:cNvPr id="3087" name="Freeform 4"/>
            <p:cNvSpPr>
              <a:spLocks/>
            </p:cNvSpPr>
            <p:nvPr/>
          </p:nvSpPr>
          <p:spPr bwMode="auto">
            <a:xfrm>
              <a:off x="2367" y="1661"/>
              <a:ext cx="746" cy="576"/>
            </a:xfrm>
            <a:custGeom>
              <a:avLst/>
              <a:gdLst>
                <a:gd name="T0" fmla="*/ 0 w 746"/>
                <a:gd name="T1" fmla="*/ 0 h 576"/>
                <a:gd name="T2" fmla="*/ 514 w 746"/>
                <a:gd name="T3" fmla="*/ 180 h 576"/>
                <a:gd name="T4" fmla="*/ 746 w 746"/>
                <a:gd name="T5" fmla="*/ 576 h 576"/>
                <a:gd name="T6" fmla="*/ 0 60000 65536"/>
                <a:gd name="T7" fmla="*/ 0 60000 65536"/>
                <a:gd name="T8" fmla="*/ 0 60000 65536"/>
                <a:gd name="T9" fmla="*/ 0 w 746"/>
                <a:gd name="T10" fmla="*/ 0 h 576"/>
                <a:gd name="T11" fmla="*/ 746 w 746"/>
                <a:gd name="T12" fmla="*/ 576 h 57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46" h="576">
                  <a:moveTo>
                    <a:pt x="0" y="0"/>
                  </a:moveTo>
                  <a:cubicBezTo>
                    <a:pt x="195" y="42"/>
                    <a:pt x="390" y="84"/>
                    <a:pt x="514" y="180"/>
                  </a:cubicBezTo>
                  <a:cubicBezTo>
                    <a:pt x="638" y="276"/>
                    <a:pt x="692" y="426"/>
                    <a:pt x="746" y="576"/>
                  </a:cubicBezTo>
                </a:path>
              </a:pathLst>
            </a:custGeom>
            <a:noFill/>
            <a:ln w="9525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88" name="Freeform 5"/>
            <p:cNvSpPr>
              <a:spLocks/>
            </p:cNvSpPr>
            <p:nvPr/>
          </p:nvSpPr>
          <p:spPr bwMode="auto">
            <a:xfrm>
              <a:off x="2853" y="1781"/>
              <a:ext cx="943" cy="117"/>
            </a:xfrm>
            <a:custGeom>
              <a:avLst/>
              <a:gdLst>
                <a:gd name="T0" fmla="*/ 0 w 943"/>
                <a:gd name="T1" fmla="*/ 32 h 117"/>
                <a:gd name="T2" fmla="*/ 51 w 943"/>
                <a:gd name="T3" fmla="*/ 4 h 117"/>
                <a:gd name="T4" fmla="*/ 102 w 943"/>
                <a:gd name="T5" fmla="*/ 55 h 117"/>
                <a:gd name="T6" fmla="*/ 170 w 943"/>
                <a:gd name="T7" fmla="*/ 21 h 117"/>
                <a:gd name="T8" fmla="*/ 226 w 943"/>
                <a:gd name="T9" fmla="*/ 60 h 117"/>
                <a:gd name="T10" fmla="*/ 305 w 943"/>
                <a:gd name="T11" fmla="*/ 21 h 117"/>
                <a:gd name="T12" fmla="*/ 350 w 943"/>
                <a:gd name="T13" fmla="*/ 72 h 117"/>
                <a:gd name="T14" fmla="*/ 424 w 943"/>
                <a:gd name="T15" fmla="*/ 26 h 117"/>
                <a:gd name="T16" fmla="*/ 452 w 943"/>
                <a:gd name="T17" fmla="*/ 83 h 117"/>
                <a:gd name="T18" fmla="*/ 525 w 943"/>
                <a:gd name="T19" fmla="*/ 43 h 117"/>
                <a:gd name="T20" fmla="*/ 576 w 943"/>
                <a:gd name="T21" fmla="*/ 94 h 117"/>
                <a:gd name="T22" fmla="*/ 633 w 943"/>
                <a:gd name="T23" fmla="*/ 49 h 117"/>
                <a:gd name="T24" fmla="*/ 689 w 943"/>
                <a:gd name="T25" fmla="*/ 100 h 117"/>
                <a:gd name="T26" fmla="*/ 762 w 943"/>
                <a:gd name="T27" fmla="*/ 66 h 117"/>
                <a:gd name="T28" fmla="*/ 819 w 943"/>
                <a:gd name="T29" fmla="*/ 111 h 117"/>
                <a:gd name="T30" fmla="*/ 898 w 943"/>
                <a:gd name="T31" fmla="*/ 66 h 117"/>
                <a:gd name="T32" fmla="*/ 943 w 943"/>
                <a:gd name="T33" fmla="*/ 117 h 11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943"/>
                <a:gd name="T52" fmla="*/ 0 h 117"/>
                <a:gd name="T53" fmla="*/ 943 w 943"/>
                <a:gd name="T54" fmla="*/ 117 h 11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943" h="117">
                  <a:moveTo>
                    <a:pt x="0" y="32"/>
                  </a:moveTo>
                  <a:cubicBezTo>
                    <a:pt x="17" y="16"/>
                    <a:pt x="34" y="0"/>
                    <a:pt x="51" y="4"/>
                  </a:cubicBezTo>
                  <a:cubicBezTo>
                    <a:pt x="68" y="8"/>
                    <a:pt x="82" y="52"/>
                    <a:pt x="102" y="55"/>
                  </a:cubicBezTo>
                  <a:cubicBezTo>
                    <a:pt x="122" y="58"/>
                    <a:pt x="149" y="20"/>
                    <a:pt x="170" y="21"/>
                  </a:cubicBezTo>
                  <a:cubicBezTo>
                    <a:pt x="191" y="22"/>
                    <a:pt x="204" y="60"/>
                    <a:pt x="226" y="60"/>
                  </a:cubicBezTo>
                  <a:cubicBezTo>
                    <a:pt x="248" y="60"/>
                    <a:pt x="284" y="19"/>
                    <a:pt x="305" y="21"/>
                  </a:cubicBezTo>
                  <a:cubicBezTo>
                    <a:pt x="326" y="23"/>
                    <a:pt x="330" y="71"/>
                    <a:pt x="350" y="72"/>
                  </a:cubicBezTo>
                  <a:cubicBezTo>
                    <a:pt x="370" y="73"/>
                    <a:pt x="407" y="24"/>
                    <a:pt x="424" y="26"/>
                  </a:cubicBezTo>
                  <a:cubicBezTo>
                    <a:pt x="441" y="28"/>
                    <a:pt x="435" y="80"/>
                    <a:pt x="452" y="83"/>
                  </a:cubicBezTo>
                  <a:cubicBezTo>
                    <a:pt x="469" y="86"/>
                    <a:pt x="504" y="41"/>
                    <a:pt x="525" y="43"/>
                  </a:cubicBezTo>
                  <a:cubicBezTo>
                    <a:pt x="546" y="45"/>
                    <a:pt x="558" y="93"/>
                    <a:pt x="576" y="94"/>
                  </a:cubicBezTo>
                  <a:cubicBezTo>
                    <a:pt x="594" y="95"/>
                    <a:pt x="614" y="48"/>
                    <a:pt x="633" y="49"/>
                  </a:cubicBezTo>
                  <a:cubicBezTo>
                    <a:pt x="652" y="50"/>
                    <a:pt x="668" y="97"/>
                    <a:pt x="689" y="100"/>
                  </a:cubicBezTo>
                  <a:cubicBezTo>
                    <a:pt x="710" y="103"/>
                    <a:pt x="740" y="64"/>
                    <a:pt x="762" y="66"/>
                  </a:cubicBezTo>
                  <a:cubicBezTo>
                    <a:pt x="784" y="68"/>
                    <a:pt x="796" y="111"/>
                    <a:pt x="819" y="111"/>
                  </a:cubicBezTo>
                  <a:cubicBezTo>
                    <a:pt x="842" y="111"/>
                    <a:pt x="877" y="65"/>
                    <a:pt x="898" y="66"/>
                  </a:cubicBezTo>
                  <a:cubicBezTo>
                    <a:pt x="919" y="67"/>
                    <a:pt x="931" y="92"/>
                    <a:pt x="943" y="117"/>
                  </a:cubicBezTo>
                </a:path>
              </a:pathLst>
            </a:custGeom>
            <a:noFill/>
            <a:ln w="9525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457200" y="571500"/>
            <a:ext cx="608012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20000"/>
              </a:spcBef>
              <a:defRPr/>
            </a:pPr>
            <a:r>
              <a:rPr lang="en-US" sz="2000" dirty="0">
                <a:solidFill>
                  <a:schemeClr val="accent2"/>
                </a:solidFill>
                <a:latin typeface="+mn-lt"/>
              </a:rPr>
              <a:t>As the trajectory of a charged particle is deflected, it emits “synchrotron radiation”</a:t>
            </a:r>
          </a:p>
        </p:txBody>
      </p:sp>
      <p:graphicFrame>
        <p:nvGraphicFramePr>
          <p:cNvPr id="3074" name="Object 2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04879043"/>
              </p:ext>
            </p:extLst>
          </p:nvPr>
        </p:nvGraphicFramePr>
        <p:xfrm>
          <a:off x="1811687" y="1447801"/>
          <a:ext cx="3610018" cy="935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1328" name="Equation" r:id="rId3" imgW="1765300" imgH="457200" progId="Equation.DSMT4">
                  <p:embed/>
                </p:oleObj>
              </mc:Choice>
              <mc:Fallback>
                <p:oleObj name="Equation" r:id="rId3" imgW="1765300" imgH="457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11687" y="1447801"/>
                        <a:ext cx="3610018" cy="935038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8" name="Text Box 9"/>
          <p:cNvSpPr txBox="1">
            <a:spLocks noChangeArrowheads="1"/>
          </p:cNvSpPr>
          <p:nvPr/>
        </p:nvSpPr>
        <p:spPr bwMode="auto">
          <a:xfrm>
            <a:off x="5810789" y="1866919"/>
            <a:ext cx="333321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600" dirty="0">
                <a:solidFill>
                  <a:srgbClr val="CC0000"/>
                </a:solidFill>
                <a:latin typeface="+mn-lt"/>
              </a:rPr>
              <a:t>An electron will radiate about </a:t>
            </a:r>
            <a:r>
              <a:rPr lang="en-US" sz="1600" i="1" dirty="0">
                <a:solidFill>
                  <a:srgbClr val="CC0000"/>
                </a:solidFill>
                <a:latin typeface="+mn-lt"/>
              </a:rPr>
              <a:t>10</a:t>
            </a:r>
            <a:r>
              <a:rPr lang="en-US" sz="1600" i="1" baseline="30000" dirty="0">
                <a:solidFill>
                  <a:srgbClr val="CC0000"/>
                </a:solidFill>
                <a:latin typeface="+mn-lt"/>
              </a:rPr>
              <a:t>13</a:t>
            </a:r>
            <a:r>
              <a:rPr lang="en-US" sz="1600" i="1" dirty="0">
                <a:solidFill>
                  <a:srgbClr val="CC0000"/>
                </a:solidFill>
                <a:latin typeface="+mn-lt"/>
              </a:rPr>
              <a:t> times more power </a:t>
            </a:r>
            <a:r>
              <a:rPr lang="en-US" sz="1600" dirty="0">
                <a:solidFill>
                  <a:srgbClr val="CC0000"/>
                </a:solidFill>
                <a:latin typeface="+mn-lt"/>
              </a:rPr>
              <a:t>than a proton of the same energy!!!!</a:t>
            </a:r>
          </a:p>
        </p:txBody>
      </p:sp>
      <p:sp>
        <p:nvSpPr>
          <p:cNvPr id="3079" name="Line 10"/>
          <p:cNvSpPr>
            <a:spLocks noChangeShapeType="1"/>
          </p:cNvSpPr>
          <p:nvPr/>
        </p:nvSpPr>
        <p:spPr bwMode="auto">
          <a:xfrm flipH="1" flipV="1">
            <a:off x="5247628" y="2229346"/>
            <a:ext cx="581887" cy="126777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057" name="Text Box 11"/>
          <p:cNvSpPr txBox="1">
            <a:spLocks noChangeArrowheads="1"/>
          </p:cNvSpPr>
          <p:nvPr/>
        </p:nvSpPr>
        <p:spPr bwMode="auto">
          <a:xfrm>
            <a:off x="323850" y="2857500"/>
            <a:ext cx="8820150" cy="3016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36538" indent="-236538" algn="l">
              <a:spcBef>
                <a:spcPct val="50000"/>
              </a:spcBef>
              <a:buFontTx/>
              <a:buChar char="•"/>
              <a:defRPr/>
            </a:pPr>
            <a:r>
              <a:rPr lang="en-US" sz="2400" b="1" dirty="0">
                <a:solidFill>
                  <a:schemeClr val="accent2"/>
                </a:solidFill>
                <a:latin typeface="+mn-lt"/>
              </a:rPr>
              <a:t>Protons:</a:t>
            </a:r>
            <a:r>
              <a:rPr lang="en-US" sz="2000" dirty="0">
                <a:solidFill>
                  <a:schemeClr val="accent2"/>
                </a:solidFill>
                <a:latin typeface="+mn-lt"/>
              </a:rPr>
              <a:t>  Synchrotron radiation does not affect kinematics very </a:t>
            </a:r>
            <a:r>
              <a:rPr lang="en-US" sz="2000" dirty="0" smtClean="0">
                <a:solidFill>
                  <a:schemeClr val="accent2"/>
                </a:solidFill>
                <a:latin typeface="+mn-lt"/>
              </a:rPr>
              <a:t>much</a:t>
            </a:r>
          </a:p>
          <a:p>
            <a:pPr marL="693738" lvl="1" indent="-236538">
              <a:spcBef>
                <a:spcPct val="50000"/>
              </a:spcBef>
              <a:buFontTx/>
              <a:buChar char="•"/>
              <a:defRPr/>
            </a:pPr>
            <a:r>
              <a:rPr lang="en-US" sz="2000" dirty="0" smtClean="0">
                <a:solidFill>
                  <a:schemeClr val="accent2"/>
                </a:solidFill>
                <a:latin typeface="+mn-lt"/>
              </a:rPr>
              <a:t>Energy limited by strength of magnetic fields and size of ring</a:t>
            </a:r>
            <a:endParaRPr lang="en-US" sz="2000" dirty="0">
              <a:solidFill>
                <a:schemeClr val="accent2"/>
              </a:solidFill>
              <a:latin typeface="+mn-lt"/>
            </a:endParaRPr>
          </a:p>
          <a:p>
            <a:pPr marL="236538" indent="-236538" algn="l">
              <a:spcBef>
                <a:spcPct val="50000"/>
              </a:spcBef>
              <a:buFontTx/>
              <a:buChar char="•"/>
              <a:defRPr/>
            </a:pPr>
            <a:r>
              <a:rPr lang="en-US" sz="2400" b="1" dirty="0">
                <a:solidFill>
                  <a:schemeClr val="accent2"/>
                </a:solidFill>
                <a:latin typeface="+mn-lt"/>
              </a:rPr>
              <a:t>Electrons:</a:t>
            </a:r>
            <a:r>
              <a:rPr lang="en-US" sz="2000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en-US" sz="2000" dirty="0" smtClean="0">
                <a:solidFill>
                  <a:schemeClr val="accent2"/>
                </a:solidFill>
                <a:latin typeface="+mn-lt"/>
              </a:rPr>
              <a:t> Synchrotron radiation dominates kinematics</a:t>
            </a:r>
            <a:endParaRPr lang="en-US" sz="2000" dirty="0">
              <a:solidFill>
                <a:schemeClr val="accent2"/>
              </a:solidFill>
              <a:latin typeface="+mn-lt"/>
            </a:endParaRPr>
          </a:p>
          <a:p>
            <a:pPr marL="693738" lvl="1" indent="-236538">
              <a:spcBef>
                <a:spcPct val="50000"/>
              </a:spcBef>
              <a:buFontTx/>
              <a:buChar char="•"/>
              <a:defRPr/>
            </a:pPr>
            <a:r>
              <a:rPr lang="en-US" sz="2000" dirty="0" smtClean="0">
                <a:solidFill>
                  <a:schemeClr val="accent2"/>
                </a:solidFill>
                <a:latin typeface="+mn-lt"/>
              </a:rPr>
              <a:t>To to go higher energy, we have to </a:t>
            </a:r>
            <a:r>
              <a:rPr lang="en-US" sz="2000" i="1" dirty="0" smtClean="0">
                <a:solidFill>
                  <a:schemeClr val="accent2"/>
                </a:solidFill>
                <a:latin typeface="+mn-lt"/>
              </a:rPr>
              <a:t>lower</a:t>
            </a:r>
            <a:r>
              <a:rPr lang="en-US" sz="2000" dirty="0" smtClean="0">
                <a:solidFill>
                  <a:schemeClr val="accent2"/>
                </a:solidFill>
                <a:latin typeface="+mn-lt"/>
              </a:rPr>
              <a:t> the magnetic field and go to </a:t>
            </a:r>
            <a:r>
              <a:rPr lang="en-US" sz="2000" i="1" dirty="0" smtClean="0">
                <a:solidFill>
                  <a:schemeClr val="accent2"/>
                </a:solidFill>
                <a:latin typeface="+mn-lt"/>
              </a:rPr>
              <a:t>huge</a:t>
            </a:r>
            <a:r>
              <a:rPr lang="en-US" sz="2000" dirty="0" smtClean="0">
                <a:solidFill>
                  <a:schemeClr val="accent2"/>
                </a:solidFill>
                <a:latin typeface="+mn-lt"/>
              </a:rPr>
              <a:t> rings</a:t>
            </a:r>
          </a:p>
          <a:p>
            <a:pPr marL="693738" lvl="1" indent="-236538">
              <a:spcBef>
                <a:spcPct val="50000"/>
              </a:spcBef>
              <a:buFontTx/>
              <a:buChar char="•"/>
              <a:defRPr/>
            </a:pPr>
            <a:r>
              <a:rPr lang="en-US" sz="2000" dirty="0" smtClean="0">
                <a:solidFill>
                  <a:schemeClr val="accent2"/>
                </a:solidFill>
                <a:latin typeface="+mn-lt"/>
              </a:rPr>
              <a:t>Eventually, we lose the benefit of a circular accelerator, because we lose all the energy each time around.</a:t>
            </a:r>
            <a:endParaRPr lang="en-US" sz="2000" dirty="0">
              <a:solidFill>
                <a:srgbClr val="CC0000"/>
              </a:solidFill>
              <a:latin typeface="+mn-lt"/>
            </a:endParaRPr>
          </a:p>
        </p:txBody>
      </p:sp>
      <p:sp>
        <p:nvSpPr>
          <p:cNvPr id="3082" name="Text Box 13"/>
          <p:cNvSpPr txBox="1">
            <a:spLocks noChangeArrowheads="1"/>
          </p:cNvSpPr>
          <p:nvPr/>
        </p:nvSpPr>
        <p:spPr bwMode="auto">
          <a:xfrm>
            <a:off x="450003" y="2049502"/>
            <a:ext cx="16764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r">
              <a:spcBef>
                <a:spcPct val="50000"/>
              </a:spcBef>
            </a:pPr>
            <a:r>
              <a:rPr lang="en-US" sz="2000" dirty="0">
                <a:solidFill>
                  <a:srgbClr val="CC0000"/>
                </a:solidFill>
                <a:latin typeface="+mn-lt"/>
              </a:rPr>
              <a:t>Radius of curvature</a:t>
            </a:r>
          </a:p>
        </p:txBody>
      </p:sp>
      <p:sp>
        <p:nvSpPr>
          <p:cNvPr id="3083" name="Freeform 16"/>
          <p:cNvSpPr>
            <a:spLocks/>
          </p:cNvSpPr>
          <p:nvPr/>
        </p:nvSpPr>
        <p:spPr bwMode="auto">
          <a:xfrm>
            <a:off x="2284810" y="2279625"/>
            <a:ext cx="1982787" cy="382488"/>
          </a:xfrm>
          <a:custGeom>
            <a:avLst/>
            <a:gdLst>
              <a:gd name="T0" fmla="*/ 0 w 1282"/>
              <a:gd name="T1" fmla="*/ 0 h 304"/>
              <a:gd name="T2" fmla="*/ 2147483647 w 1282"/>
              <a:gd name="T3" fmla="*/ 2147483647 h 304"/>
              <a:gd name="T4" fmla="*/ 2147483647 w 1282"/>
              <a:gd name="T5" fmla="*/ 2147483647 h 304"/>
              <a:gd name="T6" fmla="*/ 2147483647 w 1282"/>
              <a:gd name="T7" fmla="*/ 2147483647 h 304"/>
              <a:gd name="T8" fmla="*/ 0 60000 65536"/>
              <a:gd name="T9" fmla="*/ 0 60000 65536"/>
              <a:gd name="T10" fmla="*/ 0 60000 65536"/>
              <a:gd name="T11" fmla="*/ 0 60000 65536"/>
              <a:gd name="T12" fmla="*/ 0 w 1282"/>
              <a:gd name="T13" fmla="*/ 0 h 304"/>
              <a:gd name="T14" fmla="*/ 1282 w 1282"/>
              <a:gd name="T15" fmla="*/ 304 h 30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82" h="304">
                <a:moveTo>
                  <a:pt x="0" y="0"/>
                </a:moveTo>
                <a:cubicBezTo>
                  <a:pt x="216" y="109"/>
                  <a:pt x="433" y="218"/>
                  <a:pt x="619" y="261"/>
                </a:cubicBezTo>
                <a:cubicBezTo>
                  <a:pt x="805" y="304"/>
                  <a:pt x="1009" y="283"/>
                  <a:pt x="1119" y="261"/>
                </a:cubicBezTo>
                <a:cubicBezTo>
                  <a:pt x="1229" y="239"/>
                  <a:pt x="1255" y="185"/>
                  <a:pt x="1282" y="131"/>
                </a:cubicBezTo>
              </a:path>
            </a:pathLst>
          </a:cu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084" name="Date Placeholder 13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Saturday Morning Physics, April 22, 2017</a:t>
            </a:r>
          </a:p>
        </p:txBody>
      </p:sp>
      <p:sp>
        <p:nvSpPr>
          <p:cNvPr id="3085" name="Slide Number Placeholder 1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89304EC-857A-4462-BBEF-1F011C059063}" type="slidenum">
              <a:rPr lang="en-US" smtClean="0"/>
              <a:pPr/>
              <a:t>39</a:t>
            </a:fld>
            <a:endParaRPr lang="en-US" smtClean="0"/>
          </a:p>
        </p:txBody>
      </p:sp>
      <p:sp>
        <p:nvSpPr>
          <p:cNvPr id="3086" name="Footer Placeholder 15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E. Prebys: Particle Accelerators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52600" y="5791200"/>
            <a:ext cx="609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  <a:latin typeface="+mn-lt"/>
              </a:rPr>
              <a:t>Since the beginning, the energy frontier has belonged to proton (and/or antiproton) </a:t>
            </a:r>
            <a:r>
              <a:rPr lang="en-US" sz="1800" dirty="0" smtClean="0">
                <a:solidFill>
                  <a:srgbClr val="FF0000"/>
                </a:solidFill>
                <a:latin typeface="+mn-lt"/>
              </a:rPr>
              <a:t>machines</a:t>
            </a:r>
            <a:endParaRPr lang="en-US" sz="18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752600" y="5791200"/>
            <a:ext cx="5943600" cy="685800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970667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Rough (and not particularly accurate) </a:t>
            </a:r>
            <a:r>
              <a:rPr lang="en-US" dirty="0"/>
              <a:t>o</a:t>
            </a:r>
            <a:r>
              <a:rPr lang="en-US" dirty="0" smtClean="0"/>
              <a:t>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Understanding energy scales</a:t>
            </a:r>
          </a:p>
          <a:p>
            <a:r>
              <a:rPr lang="en-US" dirty="0" smtClean="0"/>
              <a:t>Motivation for particle accelerators</a:t>
            </a:r>
          </a:p>
          <a:p>
            <a:r>
              <a:rPr lang="en-US" dirty="0" smtClean="0"/>
              <a:t>Getting to higher energy</a:t>
            </a:r>
          </a:p>
          <a:p>
            <a:pPr lvl="1"/>
            <a:r>
              <a:rPr lang="en-US" dirty="0" smtClean="0"/>
              <a:t>Cyclotrons</a:t>
            </a:r>
          </a:p>
          <a:p>
            <a:pPr lvl="1"/>
            <a:r>
              <a:rPr lang="en-US" dirty="0"/>
              <a:t>Strong magnetic </a:t>
            </a:r>
            <a:r>
              <a:rPr lang="en-US" dirty="0" smtClean="0"/>
              <a:t>focusing</a:t>
            </a:r>
          </a:p>
          <a:p>
            <a:pPr lvl="1"/>
            <a:r>
              <a:rPr lang="en-US" dirty="0" smtClean="0"/>
              <a:t>Acceleration</a:t>
            </a:r>
          </a:p>
          <a:p>
            <a:pPr lvl="1"/>
            <a:r>
              <a:rPr lang="en-US" dirty="0" smtClean="0"/>
              <a:t>Colliding beams</a:t>
            </a:r>
          </a:p>
          <a:p>
            <a:r>
              <a:rPr lang="en-US" dirty="0" smtClean="0"/>
              <a:t>Superconducting magnets</a:t>
            </a:r>
          </a:p>
          <a:p>
            <a:r>
              <a:rPr lang="en-US" dirty="0" smtClean="0"/>
              <a:t>State of the art</a:t>
            </a:r>
          </a:p>
          <a:p>
            <a:r>
              <a:rPr lang="en-US" dirty="0"/>
              <a:t>Other uses for </a:t>
            </a:r>
            <a:r>
              <a:rPr lang="en-US" dirty="0" smtClean="0"/>
              <a:t>accelerators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Saturday Morning Physics, April 22,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Prebys: Particle Accelerators</a:t>
            </a:r>
            <a:endParaRPr lang="en-US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26155-0DCC-45D2-90B6-32F65F3F6C0F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615071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Onward and upward!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776" y="690225"/>
            <a:ext cx="8251825" cy="4262775"/>
          </a:xfrm>
        </p:spPr>
        <p:txBody>
          <a:bodyPr/>
          <a:lstStyle/>
          <a:p>
            <a:r>
              <a:rPr lang="en-US" dirty="0" smtClean="0"/>
              <a:t>Two major advances allowed accelerators to go beyond the energies possible at cyclotrons</a:t>
            </a:r>
          </a:p>
          <a:p>
            <a:pPr lvl="1"/>
            <a:r>
              <a:rPr lang="en-US" dirty="0" smtClean="0"/>
              <a:t>“Synchrotron” – in which the magnetic field is increased as the energy increases, such that particles continue to follow the same path.</a:t>
            </a:r>
          </a:p>
          <a:p>
            <a:pPr lvl="2"/>
            <a:r>
              <a:rPr lang="en-US" dirty="0" smtClean="0"/>
              <a:t>Edward McMillan, 1945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“Strong focusing” – a technique in which magnetic gradients (non-uniform fields) are used to focus particles and keep them in a smaller beam pipe than was possible with cyclotrons.</a:t>
            </a:r>
          </a:p>
          <a:p>
            <a:pPr lvl="2"/>
            <a:r>
              <a:rPr lang="en-US" dirty="0" smtClean="0"/>
              <a:t>Courant, Livingston and Snyder, 1952*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Saturday Morning Physics, April 22,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Prebys: Particle Accelerators</a:t>
            </a:r>
            <a:endParaRPr lang="en-US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26155-0DCC-45D2-90B6-32F65F3F6C0F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200400" y="5943600"/>
            <a:ext cx="586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C00000"/>
                </a:solidFill>
                <a:latin typeface="+mn-lt"/>
              </a:rPr>
              <a:t>*actually invented in 1949 by a Greek-American electrical engineer name Nicholas </a:t>
            </a:r>
            <a:r>
              <a:rPr lang="en-US" sz="1400" dirty="0" err="1" smtClean="0">
                <a:solidFill>
                  <a:srgbClr val="C00000"/>
                </a:solidFill>
                <a:latin typeface="+mn-lt"/>
              </a:rPr>
              <a:t>Christofilos</a:t>
            </a:r>
            <a:r>
              <a:rPr lang="en-US" sz="1400" dirty="0" smtClean="0">
                <a:solidFill>
                  <a:srgbClr val="C00000"/>
                </a:solidFill>
                <a:latin typeface="+mn-lt"/>
              </a:rPr>
              <a:t>, but it was completely ignored at the time!</a:t>
            </a:r>
          </a:p>
        </p:txBody>
      </p:sp>
    </p:spTree>
    <p:extLst>
      <p:ext uri="{BB962C8B-B14F-4D97-AF65-F5344CB8AC3E}">
        <p14:creationId xmlns:p14="http://schemas.microsoft.com/office/powerpoint/2010/main" val="890122044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Grp="1" noChangeArrowheads="1"/>
          </p:cNvSpPr>
          <p:nvPr>
            <p:ph type="title"/>
          </p:nvPr>
        </p:nvSpPr>
        <p:spPr>
          <a:xfrm>
            <a:off x="508001" y="0"/>
            <a:ext cx="7772400" cy="459509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Understanding beam motion</a:t>
            </a:r>
            <a:endParaRPr lang="en-US" dirty="0"/>
          </a:p>
        </p:txBody>
      </p:sp>
      <p:sp>
        <p:nvSpPr>
          <p:cNvPr id="32771" name="Rectangle 42"/>
          <p:cNvSpPr>
            <a:spLocks noGrp="1" noChangeArrowheads="1"/>
          </p:cNvSpPr>
          <p:nvPr>
            <p:ph type="body" sz="half" idx="1"/>
          </p:nvPr>
        </p:nvSpPr>
        <p:spPr>
          <a:xfrm>
            <a:off x="462665" y="625435"/>
            <a:ext cx="8376535" cy="3366197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 smtClean="0"/>
              <a:t>A particle of unit charge in a </a:t>
            </a:r>
            <a:br>
              <a:rPr lang="en-US" sz="2400" dirty="0" smtClean="0"/>
            </a:br>
            <a:r>
              <a:rPr lang="en-US" sz="2400" dirty="0" smtClean="0"/>
              <a:t>magnetic field will move with </a:t>
            </a:r>
            <a:br>
              <a:rPr lang="en-US" sz="2400" dirty="0" smtClean="0"/>
            </a:br>
            <a:r>
              <a:rPr lang="en-US" sz="2400" dirty="0" smtClean="0"/>
              <a:t>a  local radius of curvature</a:t>
            </a:r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endParaRPr lang="en-US" sz="2400" dirty="0" smtClean="0"/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endParaRPr lang="en-US" sz="2400" dirty="0" smtClean="0"/>
          </a:p>
          <a:p>
            <a:pPr>
              <a:lnSpc>
                <a:spcPct val="90000"/>
              </a:lnSpc>
            </a:pPr>
            <a:r>
              <a:rPr lang="en-US" sz="2400" dirty="0" smtClean="0"/>
              <a:t>No matter how complex the magnetic fields are, if they are </a:t>
            </a:r>
            <a:r>
              <a:rPr lang="en-US" sz="2400" i="1" dirty="0" smtClean="0"/>
              <a:t>all</a:t>
            </a:r>
            <a:r>
              <a:rPr lang="en-US" sz="2400" dirty="0" smtClean="0"/>
              <a:t> scaled proportionally to the increasing momentum, particles will continue to follow the same trajectory as they accelerate</a:t>
            </a:r>
          </a:p>
          <a:p>
            <a:pPr lvl="1">
              <a:lnSpc>
                <a:spcPct val="90000"/>
              </a:lnSpc>
            </a:pPr>
            <a:r>
              <a:rPr lang="en-US" sz="2100" dirty="0" smtClean="0"/>
              <a:t>Accelerators in which the magnetic fields are scaled this way are called “synchrotrons”</a:t>
            </a:r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endParaRPr lang="en-US" sz="2400" dirty="0" smtClean="0"/>
          </a:p>
          <a:p>
            <a:pPr>
              <a:lnSpc>
                <a:spcPct val="90000"/>
              </a:lnSpc>
            </a:pPr>
            <a:endParaRPr lang="en-US" sz="2400" dirty="0" smtClean="0"/>
          </a:p>
          <a:p>
            <a:pPr>
              <a:lnSpc>
                <a:spcPct val="90000"/>
              </a:lnSpc>
            </a:pPr>
            <a:endParaRPr lang="en-US" sz="2400" dirty="0" smtClean="0"/>
          </a:p>
          <a:p>
            <a:pPr>
              <a:lnSpc>
                <a:spcPct val="90000"/>
              </a:lnSpc>
            </a:pPr>
            <a:endParaRPr lang="en-US" sz="2400" dirty="0" smtClean="0"/>
          </a:p>
        </p:txBody>
      </p:sp>
      <p:graphicFrame>
        <p:nvGraphicFramePr>
          <p:cNvPr id="199687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22048861"/>
              </p:ext>
            </p:extLst>
          </p:nvPr>
        </p:nvGraphicFramePr>
        <p:xfrm>
          <a:off x="2337584" y="1981200"/>
          <a:ext cx="1416050" cy="860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862" name="Equation" r:id="rId3" imgW="647700" imgH="393700" progId="Equation.DSMT4">
                  <p:embed/>
                </p:oleObj>
              </mc:Choice>
              <mc:Fallback>
                <p:oleObj name="Equation" r:id="rId3" imgW="647700" imgH="3937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7584" y="1981200"/>
                        <a:ext cx="1416050" cy="86042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6" name="TextBox 55"/>
          <p:cNvSpPr txBox="1"/>
          <p:nvPr/>
        </p:nvSpPr>
        <p:spPr>
          <a:xfrm>
            <a:off x="4343400" y="2743200"/>
            <a:ext cx="426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Field changes with location</a:t>
            </a:r>
          </a:p>
        </p:txBody>
      </p:sp>
      <p:cxnSp>
        <p:nvCxnSpPr>
          <p:cNvPr id="57" name="Straight Arrow Connector 56"/>
          <p:cNvCxnSpPr>
            <a:stCxn id="56" idx="1"/>
          </p:cNvCxnSpPr>
          <p:nvPr/>
        </p:nvCxnSpPr>
        <p:spPr>
          <a:xfrm flipH="1" flipV="1">
            <a:off x="3352800" y="2667000"/>
            <a:ext cx="990600" cy="260866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85799" y="6248400"/>
            <a:ext cx="2591355" cy="457200"/>
          </a:xfrm>
        </p:spPr>
        <p:txBody>
          <a:bodyPr/>
          <a:lstStyle/>
          <a:p>
            <a:pPr>
              <a:defRPr/>
            </a:pPr>
            <a:r>
              <a:rPr lang="en-US" smtClean="0"/>
              <a:t>Saturday Morning Physics, April 22, 2017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199" y="6248400"/>
            <a:ext cx="4734859" cy="457200"/>
          </a:xfrm>
        </p:spPr>
        <p:txBody>
          <a:bodyPr/>
          <a:lstStyle/>
          <a:p>
            <a:pPr>
              <a:defRPr/>
            </a:pPr>
            <a:r>
              <a:rPr lang="en-US" smtClean="0"/>
              <a:t>E. Prebys: Particle Accelerators</a:t>
            </a:r>
            <a:endParaRPr lang="en-US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33168C-16D6-42A2-AF6D-3D5C06C9F0F0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4000" y="609600"/>
            <a:ext cx="3200400" cy="2064774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6153912" y="1905000"/>
            <a:ext cx="228600" cy="228600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28421140"/>
              </p:ext>
            </p:extLst>
          </p:nvPr>
        </p:nvGraphicFramePr>
        <p:xfrm>
          <a:off x="6096000" y="1905000"/>
          <a:ext cx="279400" cy="33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863" name="Equation" r:id="rId6" imgW="139700" imgH="165100" progId="Equation.DSMT4">
                  <p:embed/>
                </p:oleObj>
              </mc:Choice>
              <mc:Fallback>
                <p:oleObj name="Equation" r:id="rId6" imgW="139700" imgH="165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096000" y="1905000"/>
                        <a:ext cx="279400" cy="330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00329567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7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7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9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1" grpId="0" build="p"/>
      <p:bldP spid="5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Weak focusing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088" y="800100"/>
            <a:ext cx="8355012" cy="939080"/>
          </a:xfrm>
        </p:spPr>
        <p:txBody>
          <a:bodyPr/>
          <a:lstStyle/>
          <a:p>
            <a:r>
              <a:rPr lang="en-US" sz="2000" dirty="0" smtClean="0"/>
              <a:t>Cyclotrons rely on the fact that </a:t>
            </a:r>
            <a:br>
              <a:rPr lang="en-US" sz="2000" dirty="0" smtClean="0"/>
            </a:br>
            <a:r>
              <a:rPr lang="en-US" sz="2000" dirty="0" smtClean="0"/>
              <a:t>magnetic fields between two pole </a:t>
            </a:r>
            <a:br>
              <a:rPr lang="en-US" sz="2000" dirty="0" smtClean="0"/>
            </a:br>
            <a:r>
              <a:rPr lang="en-US" sz="2000" dirty="0" smtClean="0"/>
              <a:t>faces are never perfectly uniform.</a:t>
            </a:r>
          </a:p>
          <a:p>
            <a:r>
              <a:rPr lang="en-US" sz="2000" dirty="0" smtClean="0"/>
              <a:t>This prevents the particles from </a:t>
            </a:r>
            <a:br>
              <a:rPr lang="en-US" sz="2000" dirty="0" smtClean="0"/>
            </a:br>
            <a:r>
              <a:rPr lang="en-US" sz="2000" dirty="0" smtClean="0"/>
              <a:t>spiraling out of the pole gap.</a:t>
            </a:r>
          </a:p>
          <a:p>
            <a:r>
              <a:rPr lang="en-US" sz="2000" dirty="0" smtClean="0"/>
              <a:t>In early synchrotrons, radial field </a:t>
            </a:r>
            <a:br>
              <a:rPr lang="en-US" sz="2000" dirty="0" smtClean="0"/>
            </a:br>
            <a:r>
              <a:rPr lang="en-US" sz="2000" dirty="0" smtClean="0"/>
              <a:t>profiles were optimized to take advantage of this effect, but in </a:t>
            </a:r>
            <a:br>
              <a:rPr lang="en-US" sz="2000" dirty="0" smtClean="0"/>
            </a:br>
            <a:r>
              <a:rPr lang="en-US" sz="2000" dirty="0" smtClean="0"/>
              <a:t>any weak focused beams, </a:t>
            </a:r>
            <a:r>
              <a:rPr lang="en-US" sz="2000" i="1" dirty="0" smtClean="0"/>
              <a:t>the beam size grows with energy.</a:t>
            </a:r>
          </a:p>
          <a:p>
            <a:r>
              <a:rPr lang="en-US" sz="2000" dirty="0" smtClean="0"/>
              <a:t>The most famous weak </a:t>
            </a:r>
            <a:br>
              <a:rPr lang="en-US" sz="2000" dirty="0" smtClean="0"/>
            </a:br>
            <a:r>
              <a:rPr lang="en-US" sz="2000" dirty="0" smtClean="0"/>
              <a:t>focusing accelerator was the </a:t>
            </a:r>
            <a:br>
              <a:rPr lang="en-US" sz="2000" dirty="0" smtClean="0"/>
            </a:br>
            <a:r>
              <a:rPr lang="en-US" sz="2000" dirty="0" smtClean="0"/>
              <a:t>Berkeley </a:t>
            </a:r>
            <a:r>
              <a:rPr lang="en-US" sz="2000" dirty="0" err="1" smtClean="0"/>
              <a:t>Bevatron</a:t>
            </a:r>
            <a:r>
              <a:rPr lang="en-US" sz="2000" dirty="0" smtClean="0"/>
              <a:t>, which had </a:t>
            </a:r>
            <a:br>
              <a:rPr lang="en-US" sz="2000" dirty="0" smtClean="0"/>
            </a:br>
            <a:r>
              <a:rPr lang="en-US" sz="2000" dirty="0" smtClean="0"/>
              <a:t>a kinetic energy of 6.2 </a:t>
            </a:r>
            <a:r>
              <a:rPr lang="en-US" sz="2000" dirty="0" err="1" smtClean="0"/>
              <a:t>GeV</a:t>
            </a:r>
            <a:endParaRPr lang="en-US" sz="2000" dirty="0" smtClean="0"/>
          </a:p>
          <a:p>
            <a:pPr lvl="1"/>
            <a:r>
              <a:rPr lang="en-US" sz="1800" dirty="0" smtClean="0"/>
              <a:t>High enough to make antiprotons</a:t>
            </a:r>
            <a:br>
              <a:rPr lang="en-US" sz="1800" dirty="0" smtClean="0"/>
            </a:br>
            <a:r>
              <a:rPr lang="en-US" sz="1800" dirty="0" smtClean="0"/>
              <a:t>(and win a Nobel Prize)</a:t>
            </a:r>
          </a:p>
          <a:p>
            <a:pPr lvl="1"/>
            <a:r>
              <a:rPr lang="en-US" sz="1800" dirty="0" smtClean="0"/>
              <a:t>It had an aperture 12”x48”!</a:t>
            </a:r>
            <a:endParaRPr lang="en-US" sz="1800" dirty="0"/>
          </a:p>
        </p:txBody>
      </p:sp>
      <p:pic>
        <p:nvPicPr>
          <p:cNvPr id="193538" name="Picture 2" descr="http://www.physics.rutgers.edu/cyclotron/images/12inchmagmeas/images/focusin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46178" y="279790"/>
            <a:ext cx="4297822" cy="2419515"/>
          </a:xfrm>
          <a:prstGeom prst="rect">
            <a:avLst/>
          </a:prstGeom>
          <a:noFill/>
        </p:spPr>
      </p:pic>
      <p:pic>
        <p:nvPicPr>
          <p:cNvPr id="1935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1571" y="3544215"/>
            <a:ext cx="4802430" cy="249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Arrow Connector 9"/>
          <p:cNvCxnSpPr/>
          <p:nvPr/>
        </p:nvCxnSpPr>
        <p:spPr>
          <a:xfrm flipV="1">
            <a:off x="4419600" y="4953000"/>
            <a:ext cx="3106535" cy="63641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Saturday Morning Physics, April 22, 2017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C16510-01E7-4757-9488-65999956462C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Prebys: Particle Accelerators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107262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3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3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Strong focusing: magnetic gradients as lenses</a:t>
            </a:r>
            <a:endParaRPr lang="en-US" dirty="0"/>
          </a:p>
        </p:txBody>
      </p:sp>
      <p:sp>
        <p:nvSpPr>
          <p:cNvPr id="85" name="Content Placeholder 84"/>
          <p:cNvSpPr>
            <a:spLocks noGrp="1"/>
          </p:cNvSpPr>
          <p:nvPr>
            <p:ph sz="half" idx="1"/>
          </p:nvPr>
        </p:nvSpPr>
        <p:spPr>
          <a:xfrm>
            <a:off x="424260" y="3544216"/>
            <a:ext cx="8567340" cy="1027784"/>
          </a:xfrm>
        </p:spPr>
        <p:txBody>
          <a:bodyPr/>
          <a:lstStyle/>
          <a:p>
            <a:endParaRPr lang="en-US" sz="2000" dirty="0" smtClean="0"/>
          </a:p>
          <a:p>
            <a:r>
              <a:rPr lang="en-US" sz="2000" dirty="0" smtClean="0"/>
              <a:t>A positive particle coming out of the page off center in the horizontal plane will experience a </a:t>
            </a:r>
            <a:r>
              <a:rPr lang="en-US" sz="2000" i="1" dirty="0" smtClean="0"/>
              <a:t>restoring</a:t>
            </a:r>
            <a:r>
              <a:rPr lang="en-US" sz="2000" dirty="0" smtClean="0"/>
              <a:t> “kick”, </a:t>
            </a:r>
            <a:r>
              <a:rPr lang="en-US" sz="2000" i="1" dirty="0" smtClean="0"/>
              <a:t>proportional to the displacement</a:t>
            </a:r>
            <a:endParaRPr lang="en-US" sz="2000" i="1" dirty="0"/>
          </a:p>
        </p:txBody>
      </p:sp>
      <p:pic>
        <p:nvPicPr>
          <p:cNvPr id="33795" name="Picture 3" descr="quadlen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1295400"/>
            <a:ext cx="1981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854" name="Line 18"/>
          <p:cNvSpPr>
            <a:spLocks noChangeShapeType="1"/>
          </p:cNvSpPr>
          <p:nvPr/>
        </p:nvSpPr>
        <p:spPr bwMode="auto">
          <a:xfrm>
            <a:off x="7716330" y="1180795"/>
            <a:ext cx="1588" cy="1371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855" name="Line 19"/>
          <p:cNvSpPr>
            <a:spLocks noChangeShapeType="1"/>
          </p:cNvSpPr>
          <p:nvPr/>
        </p:nvSpPr>
        <p:spPr bwMode="auto">
          <a:xfrm>
            <a:off x="6954330" y="1942795"/>
            <a:ext cx="1600200" cy="158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3833" name="Object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91018" y="1918982"/>
            <a:ext cx="263525" cy="31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82"/>
          <p:cNvGrpSpPr/>
          <p:nvPr/>
        </p:nvGrpSpPr>
        <p:grpSpPr>
          <a:xfrm>
            <a:off x="5181600" y="5181600"/>
            <a:ext cx="3048000" cy="1143000"/>
            <a:chOff x="1345980" y="4623825"/>
            <a:chExt cx="3048000" cy="1143000"/>
          </a:xfrm>
        </p:grpSpPr>
        <p:grpSp>
          <p:nvGrpSpPr>
            <p:cNvPr id="4" name="Group 28"/>
            <p:cNvGrpSpPr>
              <a:grpSpLocks/>
            </p:cNvGrpSpPr>
            <p:nvPr/>
          </p:nvGrpSpPr>
          <p:grpSpPr bwMode="auto">
            <a:xfrm>
              <a:off x="2641380" y="4623825"/>
              <a:ext cx="304800" cy="1143000"/>
              <a:chOff x="3077" y="2111"/>
              <a:chExt cx="176" cy="481"/>
            </a:xfrm>
          </p:grpSpPr>
          <p:sp>
            <p:nvSpPr>
              <p:cNvPr id="33852" name="Freeform 29"/>
              <p:cNvSpPr>
                <a:spLocks/>
              </p:cNvSpPr>
              <p:nvPr/>
            </p:nvSpPr>
            <p:spPr bwMode="auto">
              <a:xfrm>
                <a:off x="3168" y="2112"/>
                <a:ext cx="85" cy="480"/>
              </a:xfrm>
              <a:custGeom>
                <a:avLst/>
                <a:gdLst>
                  <a:gd name="T0" fmla="*/ 0 w 85"/>
                  <a:gd name="T1" fmla="*/ 0 h 480"/>
                  <a:gd name="T2" fmla="*/ 81 w 85"/>
                  <a:gd name="T3" fmla="*/ 244 h 480"/>
                  <a:gd name="T4" fmla="*/ 23 w 85"/>
                  <a:gd name="T5" fmla="*/ 480 h 480"/>
                  <a:gd name="T6" fmla="*/ 0 60000 65536"/>
                  <a:gd name="T7" fmla="*/ 0 60000 65536"/>
                  <a:gd name="T8" fmla="*/ 0 60000 65536"/>
                  <a:gd name="T9" fmla="*/ 0 w 85"/>
                  <a:gd name="T10" fmla="*/ 0 h 480"/>
                  <a:gd name="T11" fmla="*/ 85 w 85"/>
                  <a:gd name="T12" fmla="*/ 480 h 48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85" h="480">
                    <a:moveTo>
                      <a:pt x="0" y="0"/>
                    </a:moveTo>
                    <a:cubicBezTo>
                      <a:pt x="14" y="41"/>
                      <a:pt x="77" y="164"/>
                      <a:pt x="81" y="244"/>
                    </a:cubicBezTo>
                    <a:cubicBezTo>
                      <a:pt x="85" y="324"/>
                      <a:pt x="35" y="431"/>
                      <a:pt x="23" y="480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53" name="Freeform 30"/>
              <p:cNvSpPr>
                <a:spLocks/>
              </p:cNvSpPr>
              <p:nvPr/>
            </p:nvSpPr>
            <p:spPr bwMode="auto">
              <a:xfrm>
                <a:off x="3077" y="2111"/>
                <a:ext cx="90" cy="480"/>
              </a:xfrm>
              <a:custGeom>
                <a:avLst/>
                <a:gdLst>
                  <a:gd name="T0" fmla="*/ 90 w 90"/>
                  <a:gd name="T1" fmla="*/ 480 h 480"/>
                  <a:gd name="T2" fmla="*/ 4 w 90"/>
                  <a:gd name="T3" fmla="*/ 264 h 480"/>
                  <a:gd name="T4" fmla="*/ 67 w 90"/>
                  <a:gd name="T5" fmla="*/ 0 h 480"/>
                  <a:gd name="T6" fmla="*/ 0 60000 65536"/>
                  <a:gd name="T7" fmla="*/ 0 60000 65536"/>
                  <a:gd name="T8" fmla="*/ 0 60000 65536"/>
                  <a:gd name="T9" fmla="*/ 0 w 90"/>
                  <a:gd name="T10" fmla="*/ 0 h 480"/>
                  <a:gd name="T11" fmla="*/ 90 w 90"/>
                  <a:gd name="T12" fmla="*/ 480 h 48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90" h="480">
                    <a:moveTo>
                      <a:pt x="90" y="480"/>
                    </a:moveTo>
                    <a:cubicBezTo>
                      <a:pt x="76" y="444"/>
                      <a:pt x="8" y="344"/>
                      <a:pt x="4" y="264"/>
                    </a:cubicBezTo>
                    <a:cubicBezTo>
                      <a:pt x="0" y="184"/>
                      <a:pt x="54" y="55"/>
                      <a:pt x="67" y="0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3800" name="Line 36"/>
            <p:cNvSpPr>
              <a:spLocks noChangeShapeType="1"/>
            </p:cNvSpPr>
            <p:nvPr/>
          </p:nvSpPr>
          <p:spPr bwMode="auto">
            <a:xfrm>
              <a:off x="1345980" y="5157225"/>
              <a:ext cx="28956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02" name="Line 38"/>
            <p:cNvSpPr>
              <a:spLocks noChangeShapeType="1"/>
            </p:cNvSpPr>
            <p:nvPr/>
          </p:nvSpPr>
          <p:spPr bwMode="auto">
            <a:xfrm>
              <a:off x="1726980" y="4928625"/>
              <a:ext cx="10668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03" name="Line 39"/>
            <p:cNvSpPr>
              <a:spLocks noChangeShapeType="1"/>
            </p:cNvSpPr>
            <p:nvPr/>
          </p:nvSpPr>
          <p:spPr bwMode="auto">
            <a:xfrm>
              <a:off x="2793780" y="4928625"/>
              <a:ext cx="1524000" cy="381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04" name="Line 40"/>
            <p:cNvSpPr>
              <a:spLocks noChangeShapeType="1"/>
            </p:cNvSpPr>
            <p:nvPr/>
          </p:nvSpPr>
          <p:spPr bwMode="auto">
            <a:xfrm>
              <a:off x="1803180" y="4776225"/>
              <a:ext cx="9906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05" name="Line 41"/>
            <p:cNvSpPr>
              <a:spLocks noChangeShapeType="1"/>
            </p:cNvSpPr>
            <p:nvPr/>
          </p:nvSpPr>
          <p:spPr bwMode="auto">
            <a:xfrm>
              <a:off x="2793780" y="4776225"/>
              <a:ext cx="1371600" cy="609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06" name="Line 42"/>
            <p:cNvSpPr>
              <a:spLocks noChangeShapeType="1"/>
            </p:cNvSpPr>
            <p:nvPr/>
          </p:nvSpPr>
          <p:spPr bwMode="auto">
            <a:xfrm>
              <a:off x="1803180" y="5462025"/>
              <a:ext cx="9906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07" name="Line 43"/>
            <p:cNvSpPr>
              <a:spLocks noChangeShapeType="1"/>
            </p:cNvSpPr>
            <p:nvPr/>
          </p:nvSpPr>
          <p:spPr bwMode="auto">
            <a:xfrm flipV="1">
              <a:off x="2793780" y="4852425"/>
              <a:ext cx="1600200" cy="609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3828" name="Text Box 78"/>
          <p:cNvSpPr txBox="1">
            <a:spLocks noChangeArrowheads="1"/>
          </p:cNvSpPr>
          <p:nvPr/>
        </p:nvSpPr>
        <p:spPr bwMode="auto">
          <a:xfrm>
            <a:off x="3364975" y="4318415"/>
            <a:ext cx="1143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US" sz="1400"/>
          </a:p>
        </p:txBody>
      </p:sp>
      <p:sp>
        <p:nvSpPr>
          <p:cNvPr id="33863" name="Line 5"/>
          <p:cNvSpPr>
            <a:spLocks noChangeShapeType="1"/>
          </p:cNvSpPr>
          <p:nvPr/>
        </p:nvSpPr>
        <p:spPr bwMode="auto">
          <a:xfrm>
            <a:off x="5715000" y="1219200"/>
            <a:ext cx="1588" cy="1371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864" name="Line 6"/>
          <p:cNvSpPr>
            <a:spLocks noChangeShapeType="1"/>
          </p:cNvSpPr>
          <p:nvPr/>
        </p:nvSpPr>
        <p:spPr bwMode="auto">
          <a:xfrm>
            <a:off x="4953000" y="1981200"/>
            <a:ext cx="1600200" cy="158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865" name="Line 7"/>
          <p:cNvSpPr>
            <a:spLocks noChangeShapeType="1"/>
          </p:cNvSpPr>
          <p:nvPr/>
        </p:nvSpPr>
        <p:spPr bwMode="auto">
          <a:xfrm flipV="1">
            <a:off x="5867400" y="1828800"/>
            <a:ext cx="1588" cy="15240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3866" name="Line 8"/>
          <p:cNvSpPr>
            <a:spLocks noChangeShapeType="1"/>
          </p:cNvSpPr>
          <p:nvPr/>
        </p:nvSpPr>
        <p:spPr bwMode="auto">
          <a:xfrm flipV="1">
            <a:off x="6096000" y="1676400"/>
            <a:ext cx="1588" cy="30480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3867" name="Line 9"/>
          <p:cNvSpPr>
            <a:spLocks noChangeShapeType="1"/>
          </p:cNvSpPr>
          <p:nvPr/>
        </p:nvSpPr>
        <p:spPr bwMode="auto">
          <a:xfrm flipV="1">
            <a:off x="6248400" y="1524000"/>
            <a:ext cx="1588" cy="45720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3868" name="Line 10"/>
          <p:cNvSpPr>
            <a:spLocks noChangeShapeType="1"/>
          </p:cNvSpPr>
          <p:nvPr/>
        </p:nvSpPr>
        <p:spPr bwMode="auto">
          <a:xfrm>
            <a:off x="5562600" y="1981200"/>
            <a:ext cx="1588" cy="15240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3869" name="Line 11"/>
          <p:cNvSpPr>
            <a:spLocks noChangeShapeType="1"/>
          </p:cNvSpPr>
          <p:nvPr/>
        </p:nvSpPr>
        <p:spPr bwMode="auto">
          <a:xfrm>
            <a:off x="5334000" y="1981200"/>
            <a:ext cx="1588" cy="30480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3870" name="Line 12"/>
          <p:cNvSpPr>
            <a:spLocks noChangeShapeType="1"/>
          </p:cNvSpPr>
          <p:nvPr/>
        </p:nvSpPr>
        <p:spPr bwMode="auto">
          <a:xfrm>
            <a:off x="5181600" y="1981200"/>
            <a:ext cx="1588" cy="45720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3871" name="Line 13"/>
          <p:cNvSpPr>
            <a:spLocks noChangeShapeType="1"/>
          </p:cNvSpPr>
          <p:nvPr/>
        </p:nvSpPr>
        <p:spPr bwMode="auto">
          <a:xfrm flipV="1">
            <a:off x="4953000" y="1295400"/>
            <a:ext cx="1600200" cy="129540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3835" name="Object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95945" y="2061060"/>
            <a:ext cx="239713" cy="2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" name="Date Placeholder 4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Saturday Morning Physics, April 22, 2017</a:t>
            </a:r>
            <a:endParaRPr lang="en-US" dirty="0"/>
          </a:p>
        </p:txBody>
      </p:sp>
      <p:sp>
        <p:nvSpPr>
          <p:cNvPr id="50" name="Slide Number Placeholder 4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C6E6A2-F555-4934-B7BB-3127D0BCFC20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  <p:sp>
        <p:nvSpPr>
          <p:cNvPr id="51" name="Footer Placeholder 5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Prebys: Particle Accelerators</a:t>
            </a:r>
            <a:endParaRPr lang="en-US"/>
          </a:p>
        </p:txBody>
      </p:sp>
      <p:sp>
        <p:nvSpPr>
          <p:cNvPr id="52" name="Line 7"/>
          <p:cNvSpPr>
            <a:spLocks noChangeShapeType="1"/>
          </p:cNvSpPr>
          <p:nvPr/>
        </p:nvSpPr>
        <p:spPr bwMode="auto">
          <a:xfrm flipV="1">
            <a:off x="7869836" y="1787577"/>
            <a:ext cx="1588" cy="15240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3" name="Line 8"/>
          <p:cNvSpPr>
            <a:spLocks noChangeShapeType="1"/>
          </p:cNvSpPr>
          <p:nvPr/>
        </p:nvSpPr>
        <p:spPr bwMode="auto">
          <a:xfrm flipV="1">
            <a:off x="8098436" y="1635177"/>
            <a:ext cx="1588" cy="30480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4" name="Line 9"/>
          <p:cNvSpPr>
            <a:spLocks noChangeShapeType="1"/>
          </p:cNvSpPr>
          <p:nvPr/>
        </p:nvSpPr>
        <p:spPr bwMode="auto">
          <a:xfrm flipV="1">
            <a:off x="8250836" y="1482777"/>
            <a:ext cx="1588" cy="45720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5" name="Line 10"/>
          <p:cNvSpPr>
            <a:spLocks noChangeShapeType="1"/>
          </p:cNvSpPr>
          <p:nvPr/>
        </p:nvSpPr>
        <p:spPr bwMode="auto">
          <a:xfrm>
            <a:off x="7565036" y="1939977"/>
            <a:ext cx="1588" cy="15240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6" name="Line 11"/>
          <p:cNvSpPr>
            <a:spLocks noChangeShapeType="1"/>
          </p:cNvSpPr>
          <p:nvPr/>
        </p:nvSpPr>
        <p:spPr bwMode="auto">
          <a:xfrm>
            <a:off x="7336436" y="1939977"/>
            <a:ext cx="1588" cy="30480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7" name="Line 12"/>
          <p:cNvSpPr>
            <a:spLocks noChangeShapeType="1"/>
          </p:cNvSpPr>
          <p:nvPr/>
        </p:nvSpPr>
        <p:spPr bwMode="auto">
          <a:xfrm>
            <a:off x="7184036" y="1939977"/>
            <a:ext cx="1588" cy="45720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8" name="Line 13"/>
          <p:cNvSpPr>
            <a:spLocks noChangeShapeType="1"/>
          </p:cNvSpPr>
          <p:nvPr/>
        </p:nvSpPr>
        <p:spPr bwMode="auto">
          <a:xfrm flipV="1">
            <a:off x="6955436" y="1254177"/>
            <a:ext cx="1600200" cy="129540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80300483"/>
              </p:ext>
            </p:extLst>
          </p:nvPr>
        </p:nvGraphicFramePr>
        <p:xfrm>
          <a:off x="5791200" y="990600"/>
          <a:ext cx="215900" cy="263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8300" name="Equation" r:id="rId6" imgW="190500" imgH="228600" progId="Equation.DSMT4">
                  <p:embed/>
                </p:oleObj>
              </mc:Choice>
              <mc:Fallback>
                <p:oleObj name="Equation" r:id="rId6" imgW="19050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1200" y="990600"/>
                        <a:ext cx="215900" cy="2635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9" name="Object 5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6592420"/>
              </p:ext>
            </p:extLst>
          </p:nvPr>
        </p:nvGraphicFramePr>
        <p:xfrm>
          <a:off x="7848600" y="1066800"/>
          <a:ext cx="217487" cy="231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8301" name="Equation" r:id="rId8" imgW="190500" imgH="203200" progId="Equation.DSMT4">
                  <p:embed/>
                </p:oleObj>
              </mc:Choice>
              <mc:Fallback>
                <p:oleObj name="Equation" r:id="rId8" imgW="190500" imgH="203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48600" y="1066800"/>
                        <a:ext cx="217487" cy="2317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609600" y="5410200"/>
            <a:ext cx="434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Just like a “thin lens” in classical optics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6623910" y="4830465"/>
            <a:ext cx="0" cy="304800"/>
          </a:xfrm>
          <a:prstGeom prst="line">
            <a:avLst/>
          </a:prstGeom>
          <a:ln w="12700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7462110" y="4830465"/>
            <a:ext cx="0" cy="304800"/>
          </a:xfrm>
          <a:prstGeom prst="line">
            <a:avLst/>
          </a:prstGeom>
          <a:ln w="12700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6623910" y="4982865"/>
            <a:ext cx="838200" cy="0"/>
          </a:xfrm>
          <a:prstGeom prst="straightConnector1">
            <a:avLst/>
          </a:prstGeom>
          <a:ln w="12700">
            <a:solidFill>
              <a:schemeClr val="tx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007789"/>
              </p:ext>
            </p:extLst>
          </p:nvPr>
        </p:nvGraphicFramePr>
        <p:xfrm>
          <a:off x="6928710" y="4735792"/>
          <a:ext cx="152400" cy="2216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8302" name="Equation" r:id="rId10" imgW="127800" imgH="191880" progId="Equation.DSMT4">
                  <p:embed/>
                </p:oleObj>
              </mc:Choice>
              <mc:Fallback>
                <p:oleObj name="Equation" r:id="rId10" imgW="127800" imgH="1918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28710" y="4735792"/>
                        <a:ext cx="152400" cy="22167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20880254"/>
              </p:ext>
            </p:extLst>
          </p:nvPr>
        </p:nvGraphicFramePr>
        <p:xfrm>
          <a:off x="5181600" y="2743200"/>
          <a:ext cx="11430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8303" name="Equation" r:id="rId12" imgW="571500" imgH="228600" progId="Equation.DSMT4">
                  <p:embed/>
                </p:oleObj>
              </mc:Choice>
              <mc:Fallback>
                <p:oleObj name="Equation" r:id="rId12" imgW="57150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181600" y="2743200"/>
                        <a:ext cx="1143000" cy="457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0" name="Object 5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99860990"/>
              </p:ext>
            </p:extLst>
          </p:nvPr>
        </p:nvGraphicFramePr>
        <p:xfrm>
          <a:off x="7162800" y="2819400"/>
          <a:ext cx="1143000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8304" name="Equation" r:id="rId14" imgW="571500" imgH="203200" progId="Equation.DSMT4">
                  <p:embed/>
                </p:oleObj>
              </mc:Choice>
              <mc:Fallback>
                <p:oleObj name="Equation" r:id="rId14" imgW="571500" imgH="203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7162800" y="2819400"/>
                        <a:ext cx="1143000" cy="406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60116325"/>
              </p:ext>
            </p:extLst>
          </p:nvPr>
        </p:nvGraphicFramePr>
        <p:xfrm>
          <a:off x="6019800" y="3276600"/>
          <a:ext cx="1833563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8305" name="Equation" r:id="rId16" imgW="977900" imgH="203200" progId="Equation.DSMT4">
                  <p:embed/>
                </p:oleObj>
              </mc:Choice>
              <mc:Fallback>
                <p:oleObj name="Equation" r:id="rId16" imgW="977900" imgH="203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6019800" y="3276600"/>
                        <a:ext cx="1833563" cy="381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" name="TextBox 60"/>
          <p:cNvSpPr txBox="1"/>
          <p:nvPr/>
        </p:nvSpPr>
        <p:spPr>
          <a:xfrm>
            <a:off x="2133600" y="3200400"/>
            <a:ext cx="205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All fields cancel at the center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1828800" y="2286000"/>
            <a:ext cx="533400" cy="91440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990600" y="83820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latin typeface="+mn-lt"/>
              </a:rPr>
              <a:t>quadrupole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276600" y="83820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Fields vary linearly as you move away from center</a:t>
            </a:r>
          </a:p>
        </p:txBody>
      </p:sp>
    </p:spTree>
    <p:extLst>
      <p:ext uri="{BB962C8B-B14F-4D97-AF65-F5344CB8AC3E}">
        <p14:creationId xmlns:p14="http://schemas.microsoft.com/office/powerpoint/2010/main" val="2148248750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3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3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8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8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38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38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3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3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3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3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3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38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3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 build="p"/>
      <p:bldP spid="33854" grpId="0" animBg="1"/>
      <p:bldP spid="33855" grpId="0" animBg="1"/>
      <p:bldP spid="33863" grpId="0" animBg="1"/>
      <p:bldP spid="33864" grpId="0" animBg="1"/>
      <p:bldP spid="33865" grpId="0" animBg="1"/>
      <p:bldP spid="33866" grpId="0" animBg="1"/>
      <p:bldP spid="33867" grpId="0" animBg="1"/>
      <p:bldP spid="33868" grpId="0" animBg="1"/>
      <p:bldP spid="33869" grpId="0" animBg="1"/>
      <p:bldP spid="33870" grpId="0" animBg="1"/>
      <p:bldP spid="3387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8" grpId="0"/>
      <p:bldP spid="61" grpId="0"/>
      <p:bldP spid="11" grpId="0"/>
      <p:bldP spid="1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/>
          <p:cNvSpPr>
            <a:spLocks noGrp="1" noChangeArrowheads="1"/>
          </p:cNvSpPr>
          <p:nvPr>
            <p:ph type="title"/>
          </p:nvPr>
        </p:nvSpPr>
        <p:spPr>
          <a:xfrm>
            <a:off x="736600" y="0"/>
            <a:ext cx="7772400" cy="5334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What about the other </a:t>
            </a:r>
            <a:r>
              <a:rPr lang="en-US" dirty="0"/>
              <a:t>p</a:t>
            </a:r>
            <a:r>
              <a:rPr lang="en-US" dirty="0" smtClean="0"/>
              <a:t>lane?</a:t>
            </a:r>
            <a:endParaRPr lang="en-US" dirty="0"/>
          </a:p>
        </p:txBody>
      </p:sp>
      <p:pic>
        <p:nvPicPr>
          <p:cNvPr id="33795" name="Picture 3" descr="quadlen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4690" y="1124700"/>
            <a:ext cx="1981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92"/>
          <p:cNvGrpSpPr/>
          <p:nvPr/>
        </p:nvGrpSpPr>
        <p:grpSpPr>
          <a:xfrm>
            <a:off x="5791200" y="990600"/>
            <a:ext cx="2895600" cy="1371600"/>
            <a:chOff x="5632450" y="2738438"/>
            <a:chExt cx="2895600" cy="1371600"/>
          </a:xfrm>
        </p:grpSpPr>
        <p:grpSp>
          <p:nvGrpSpPr>
            <p:cNvPr id="3" name="Group 31"/>
            <p:cNvGrpSpPr>
              <a:grpSpLocks/>
            </p:cNvGrpSpPr>
            <p:nvPr/>
          </p:nvGrpSpPr>
          <p:grpSpPr bwMode="auto">
            <a:xfrm>
              <a:off x="6843713" y="2738438"/>
              <a:ext cx="381000" cy="1066800"/>
              <a:chOff x="4267" y="2160"/>
              <a:chExt cx="240" cy="481"/>
            </a:xfrm>
          </p:grpSpPr>
          <p:sp>
            <p:nvSpPr>
              <p:cNvPr id="33848" name="Freeform 32"/>
              <p:cNvSpPr>
                <a:spLocks/>
              </p:cNvSpPr>
              <p:nvPr/>
            </p:nvSpPr>
            <p:spPr bwMode="auto">
              <a:xfrm>
                <a:off x="4267" y="2161"/>
                <a:ext cx="85" cy="480"/>
              </a:xfrm>
              <a:custGeom>
                <a:avLst/>
                <a:gdLst>
                  <a:gd name="T0" fmla="*/ 0 w 85"/>
                  <a:gd name="T1" fmla="*/ 0 h 480"/>
                  <a:gd name="T2" fmla="*/ 81 w 85"/>
                  <a:gd name="T3" fmla="*/ 244 h 480"/>
                  <a:gd name="T4" fmla="*/ 23 w 85"/>
                  <a:gd name="T5" fmla="*/ 480 h 480"/>
                  <a:gd name="T6" fmla="*/ 0 60000 65536"/>
                  <a:gd name="T7" fmla="*/ 0 60000 65536"/>
                  <a:gd name="T8" fmla="*/ 0 60000 65536"/>
                  <a:gd name="T9" fmla="*/ 0 w 85"/>
                  <a:gd name="T10" fmla="*/ 0 h 480"/>
                  <a:gd name="T11" fmla="*/ 85 w 85"/>
                  <a:gd name="T12" fmla="*/ 480 h 48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85" h="480">
                    <a:moveTo>
                      <a:pt x="0" y="0"/>
                    </a:moveTo>
                    <a:cubicBezTo>
                      <a:pt x="14" y="41"/>
                      <a:pt x="77" y="164"/>
                      <a:pt x="81" y="244"/>
                    </a:cubicBezTo>
                    <a:cubicBezTo>
                      <a:pt x="85" y="324"/>
                      <a:pt x="35" y="431"/>
                      <a:pt x="23" y="480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49" name="Freeform 33"/>
              <p:cNvSpPr>
                <a:spLocks/>
              </p:cNvSpPr>
              <p:nvPr/>
            </p:nvSpPr>
            <p:spPr bwMode="auto">
              <a:xfrm>
                <a:off x="4416" y="2160"/>
                <a:ext cx="90" cy="480"/>
              </a:xfrm>
              <a:custGeom>
                <a:avLst/>
                <a:gdLst>
                  <a:gd name="T0" fmla="*/ 90 w 90"/>
                  <a:gd name="T1" fmla="*/ 480 h 480"/>
                  <a:gd name="T2" fmla="*/ 4 w 90"/>
                  <a:gd name="T3" fmla="*/ 264 h 480"/>
                  <a:gd name="T4" fmla="*/ 67 w 90"/>
                  <a:gd name="T5" fmla="*/ 0 h 480"/>
                  <a:gd name="T6" fmla="*/ 0 60000 65536"/>
                  <a:gd name="T7" fmla="*/ 0 60000 65536"/>
                  <a:gd name="T8" fmla="*/ 0 60000 65536"/>
                  <a:gd name="T9" fmla="*/ 0 w 90"/>
                  <a:gd name="T10" fmla="*/ 0 h 480"/>
                  <a:gd name="T11" fmla="*/ 90 w 90"/>
                  <a:gd name="T12" fmla="*/ 480 h 48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90" h="480">
                    <a:moveTo>
                      <a:pt x="90" y="480"/>
                    </a:moveTo>
                    <a:cubicBezTo>
                      <a:pt x="76" y="444"/>
                      <a:pt x="8" y="344"/>
                      <a:pt x="4" y="264"/>
                    </a:cubicBezTo>
                    <a:cubicBezTo>
                      <a:pt x="0" y="184"/>
                      <a:pt x="54" y="55"/>
                      <a:pt x="67" y="0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50" name="Line 34"/>
              <p:cNvSpPr>
                <a:spLocks noChangeShapeType="1"/>
              </p:cNvSpPr>
              <p:nvPr/>
            </p:nvSpPr>
            <p:spPr bwMode="auto">
              <a:xfrm>
                <a:off x="4267" y="2161"/>
                <a:ext cx="24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51" name="Line 35"/>
              <p:cNvSpPr>
                <a:spLocks noChangeShapeType="1"/>
              </p:cNvSpPr>
              <p:nvPr/>
            </p:nvSpPr>
            <p:spPr bwMode="auto">
              <a:xfrm>
                <a:off x="4267" y="2641"/>
                <a:ext cx="24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3801" name="Line 37"/>
            <p:cNvSpPr>
              <a:spLocks noChangeShapeType="1"/>
            </p:cNvSpPr>
            <p:nvPr/>
          </p:nvSpPr>
          <p:spPr bwMode="auto">
            <a:xfrm>
              <a:off x="5632450" y="3271838"/>
              <a:ext cx="28956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10" name="Line 46"/>
            <p:cNvSpPr>
              <a:spLocks noChangeShapeType="1"/>
            </p:cNvSpPr>
            <p:nvPr/>
          </p:nvSpPr>
          <p:spPr bwMode="auto">
            <a:xfrm>
              <a:off x="5937250" y="3119438"/>
              <a:ext cx="10668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11" name="Line 47"/>
            <p:cNvSpPr>
              <a:spLocks noChangeShapeType="1"/>
            </p:cNvSpPr>
            <p:nvPr/>
          </p:nvSpPr>
          <p:spPr bwMode="auto">
            <a:xfrm flipV="1">
              <a:off x="7004050" y="2814638"/>
              <a:ext cx="12954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12" name="Line 48"/>
            <p:cNvSpPr>
              <a:spLocks noChangeShapeType="1"/>
            </p:cNvSpPr>
            <p:nvPr/>
          </p:nvSpPr>
          <p:spPr bwMode="auto">
            <a:xfrm>
              <a:off x="6013450" y="3576638"/>
              <a:ext cx="9906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13" name="Line 49"/>
            <p:cNvSpPr>
              <a:spLocks noChangeShapeType="1"/>
            </p:cNvSpPr>
            <p:nvPr/>
          </p:nvSpPr>
          <p:spPr bwMode="auto">
            <a:xfrm>
              <a:off x="7004050" y="3576638"/>
              <a:ext cx="1219200" cy="533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50"/>
          <p:cNvGrpSpPr>
            <a:grpSpLocks/>
          </p:cNvGrpSpPr>
          <p:nvPr/>
        </p:nvGrpSpPr>
        <p:grpSpPr bwMode="auto">
          <a:xfrm>
            <a:off x="1679450" y="4425352"/>
            <a:ext cx="304800" cy="1143000"/>
            <a:chOff x="3077" y="2111"/>
            <a:chExt cx="176" cy="481"/>
          </a:xfrm>
        </p:grpSpPr>
        <p:sp>
          <p:nvSpPr>
            <p:cNvPr id="33846" name="Freeform 51"/>
            <p:cNvSpPr>
              <a:spLocks/>
            </p:cNvSpPr>
            <p:nvPr/>
          </p:nvSpPr>
          <p:spPr bwMode="auto">
            <a:xfrm>
              <a:off x="3168" y="2112"/>
              <a:ext cx="85" cy="480"/>
            </a:xfrm>
            <a:custGeom>
              <a:avLst/>
              <a:gdLst>
                <a:gd name="T0" fmla="*/ 0 w 85"/>
                <a:gd name="T1" fmla="*/ 0 h 480"/>
                <a:gd name="T2" fmla="*/ 81 w 85"/>
                <a:gd name="T3" fmla="*/ 244 h 480"/>
                <a:gd name="T4" fmla="*/ 23 w 85"/>
                <a:gd name="T5" fmla="*/ 480 h 480"/>
                <a:gd name="T6" fmla="*/ 0 60000 65536"/>
                <a:gd name="T7" fmla="*/ 0 60000 65536"/>
                <a:gd name="T8" fmla="*/ 0 60000 65536"/>
                <a:gd name="T9" fmla="*/ 0 w 85"/>
                <a:gd name="T10" fmla="*/ 0 h 480"/>
                <a:gd name="T11" fmla="*/ 85 w 85"/>
                <a:gd name="T12" fmla="*/ 480 h 48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5" h="480">
                  <a:moveTo>
                    <a:pt x="0" y="0"/>
                  </a:moveTo>
                  <a:cubicBezTo>
                    <a:pt x="14" y="41"/>
                    <a:pt x="77" y="164"/>
                    <a:pt x="81" y="244"/>
                  </a:cubicBezTo>
                  <a:cubicBezTo>
                    <a:pt x="85" y="324"/>
                    <a:pt x="35" y="431"/>
                    <a:pt x="23" y="48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47" name="Freeform 52"/>
            <p:cNvSpPr>
              <a:spLocks/>
            </p:cNvSpPr>
            <p:nvPr/>
          </p:nvSpPr>
          <p:spPr bwMode="auto">
            <a:xfrm>
              <a:off x="3077" y="2111"/>
              <a:ext cx="90" cy="480"/>
            </a:xfrm>
            <a:custGeom>
              <a:avLst/>
              <a:gdLst>
                <a:gd name="T0" fmla="*/ 90 w 90"/>
                <a:gd name="T1" fmla="*/ 480 h 480"/>
                <a:gd name="T2" fmla="*/ 4 w 90"/>
                <a:gd name="T3" fmla="*/ 264 h 480"/>
                <a:gd name="T4" fmla="*/ 67 w 90"/>
                <a:gd name="T5" fmla="*/ 0 h 480"/>
                <a:gd name="T6" fmla="*/ 0 60000 65536"/>
                <a:gd name="T7" fmla="*/ 0 60000 65536"/>
                <a:gd name="T8" fmla="*/ 0 60000 65536"/>
                <a:gd name="T9" fmla="*/ 0 w 90"/>
                <a:gd name="T10" fmla="*/ 0 h 480"/>
                <a:gd name="T11" fmla="*/ 90 w 90"/>
                <a:gd name="T12" fmla="*/ 480 h 48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0" h="480">
                  <a:moveTo>
                    <a:pt x="90" y="480"/>
                  </a:moveTo>
                  <a:cubicBezTo>
                    <a:pt x="76" y="444"/>
                    <a:pt x="8" y="344"/>
                    <a:pt x="4" y="264"/>
                  </a:cubicBezTo>
                  <a:cubicBezTo>
                    <a:pt x="0" y="184"/>
                    <a:pt x="54" y="55"/>
                    <a:pt x="67" y="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3"/>
          <p:cNvGrpSpPr>
            <a:grpSpLocks/>
          </p:cNvGrpSpPr>
          <p:nvPr/>
        </p:nvGrpSpPr>
        <p:grpSpPr bwMode="auto">
          <a:xfrm>
            <a:off x="2746250" y="4425352"/>
            <a:ext cx="381000" cy="1066800"/>
            <a:chOff x="4267" y="2160"/>
            <a:chExt cx="240" cy="481"/>
          </a:xfrm>
        </p:grpSpPr>
        <p:sp>
          <p:nvSpPr>
            <p:cNvPr id="33842" name="Freeform 54"/>
            <p:cNvSpPr>
              <a:spLocks/>
            </p:cNvSpPr>
            <p:nvPr/>
          </p:nvSpPr>
          <p:spPr bwMode="auto">
            <a:xfrm>
              <a:off x="4267" y="2161"/>
              <a:ext cx="85" cy="480"/>
            </a:xfrm>
            <a:custGeom>
              <a:avLst/>
              <a:gdLst>
                <a:gd name="T0" fmla="*/ 0 w 85"/>
                <a:gd name="T1" fmla="*/ 0 h 480"/>
                <a:gd name="T2" fmla="*/ 81 w 85"/>
                <a:gd name="T3" fmla="*/ 244 h 480"/>
                <a:gd name="T4" fmla="*/ 23 w 85"/>
                <a:gd name="T5" fmla="*/ 480 h 480"/>
                <a:gd name="T6" fmla="*/ 0 60000 65536"/>
                <a:gd name="T7" fmla="*/ 0 60000 65536"/>
                <a:gd name="T8" fmla="*/ 0 60000 65536"/>
                <a:gd name="T9" fmla="*/ 0 w 85"/>
                <a:gd name="T10" fmla="*/ 0 h 480"/>
                <a:gd name="T11" fmla="*/ 85 w 85"/>
                <a:gd name="T12" fmla="*/ 480 h 48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5" h="480">
                  <a:moveTo>
                    <a:pt x="0" y="0"/>
                  </a:moveTo>
                  <a:cubicBezTo>
                    <a:pt x="14" y="41"/>
                    <a:pt x="77" y="164"/>
                    <a:pt x="81" y="244"/>
                  </a:cubicBezTo>
                  <a:cubicBezTo>
                    <a:pt x="85" y="324"/>
                    <a:pt x="35" y="431"/>
                    <a:pt x="23" y="48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43" name="Freeform 55"/>
            <p:cNvSpPr>
              <a:spLocks/>
            </p:cNvSpPr>
            <p:nvPr/>
          </p:nvSpPr>
          <p:spPr bwMode="auto">
            <a:xfrm>
              <a:off x="4416" y="2160"/>
              <a:ext cx="90" cy="480"/>
            </a:xfrm>
            <a:custGeom>
              <a:avLst/>
              <a:gdLst>
                <a:gd name="T0" fmla="*/ 90 w 90"/>
                <a:gd name="T1" fmla="*/ 480 h 480"/>
                <a:gd name="T2" fmla="*/ 4 w 90"/>
                <a:gd name="T3" fmla="*/ 264 h 480"/>
                <a:gd name="T4" fmla="*/ 67 w 90"/>
                <a:gd name="T5" fmla="*/ 0 h 480"/>
                <a:gd name="T6" fmla="*/ 0 60000 65536"/>
                <a:gd name="T7" fmla="*/ 0 60000 65536"/>
                <a:gd name="T8" fmla="*/ 0 60000 65536"/>
                <a:gd name="T9" fmla="*/ 0 w 90"/>
                <a:gd name="T10" fmla="*/ 0 h 480"/>
                <a:gd name="T11" fmla="*/ 90 w 90"/>
                <a:gd name="T12" fmla="*/ 480 h 48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0" h="480">
                  <a:moveTo>
                    <a:pt x="90" y="480"/>
                  </a:moveTo>
                  <a:cubicBezTo>
                    <a:pt x="76" y="444"/>
                    <a:pt x="8" y="344"/>
                    <a:pt x="4" y="264"/>
                  </a:cubicBezTo>
                  <a:cubicBezTo>
                    <a:pt x="0" y="184"/>
                    <a:pt x="54" y="55"/>
                    <a:pt x="67" y="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44" name="Line 56"/>
            <p:cNvSpPr>
              <a:spLocks noChangeShapeType="1"/>
            </p:cNvSpPr>
            <p:nvPr/>
          </p:nvSpPr>
          <p:spPr bwMode="auto">
            <a:xfrm>
              <a:off x="4267" y="2161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45" name="Line 57"/>
            <p:cNvSpPr>
              <a:spLocks noChangeShapeType="1"/>
            </p:cNvSpPr>
            <p:nvPr/>
          </p:nvSpPr>
          <p:spPr bwMode="auto">
            <a:xfrm>
              <a:off x="4267" y="2641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3816" name="Line 58"/>
          <p:cNvSpPr>
            <a:spLocks noChangeShapeType="1"/>
          </p:cNvSpPr>
          <p:nvPr/>
        </p:nvSpPr>
        <p:spPr bwMode="auto">
          <a:xfrm>
            <a:off x="1069850" y="4958752"/>
            <a:ext cx="28956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817" name="Line 59"/>
          <p:cNvSpPr>
            <a:spLocks noChangeShapeType="1"/>
          </p:cNvSpPr>
          <p:nvPr/>
        </p:nvSpPr>
        <p:spPr bwMode="auto">
          <a:xfrm>
            <a:off x="917450" y="4577752"/>
            <a:ext cx="91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818" name="Line 60"/>
          <p:cNvSpPr>
            <a:spLocks noChangeShapeType="1"/>
          </p:cNvSpPr>
          <p:nvPr/>
        </p:nvSpPr>
        <p:spPr bwMode="auto">
          <a:xfrm>
            <a:off x="1831850" y="4577752"/>
            <a:ext cx="10668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819" name="Line 61"/>
          <p:cNvSpPr>
            <a:spLocks noChangeShapeType="1"/>
          </p:cNvSpPr>
          <p:nvPr/>
        </p:nvSpPr>
        <p:spPr bwMode="auto">
          <a:xfrm>
            <a:off x="2898650" y="4806352"/>
            <a:ext cx="11430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6" name="Group 62"/>
          <p:cNvGrpSpPr>
            <a:grpSpLocks/>
          </p:cNvGrpSpPr>
          <p:nvPr/>
        </p:nvGrpSpPr>
        <p:grpSpPr bwMode="auto">
          <a:xfrm>
            <a:off x="6937250" y="4349152"/>
            <a:ext cx="304800" cy="1143000"/>
            <a:chOff x="3077" y="2111"/>
            <a:chExt cx="176" cy="481"/>
          </a:xfrm>
        </p:grpSpPr>
        <p:sp>
          <p:nvSpPr>
            <p:cNvPr id="33840" name="Freeform 63"/>
            <p:cNvSpPr>
              <a:spLocks/>
            </p:cNvSpPr>
            <p:nvPr/>
          </p:nvSpPr>
          <p:spPr bwMode="auto">
            <a:xfrm>
              <a:off x="3168" y="2112"/>
              <a:ext cx="85" cy="480"/>
            </a:xfrm>
            <a:custGeom>
              <a:avLst/>
              <a:gdLst>
                <a:gd name="T0" fmla="*/ 0 w 85"/>
                <a:gd name="T1" fmla="*/ 0 h 480"/>
                <a:gd name="T2" fmla="*/ 81 w 85"/>
                <a:gd name="T3" fmla="*/ 244 h 480"/>
                <a:gd name="T4" fmla="*/ 23 w 85"/>
                <a:gd name="T5" fmla="*/ 480 h 480"/>
                <a:gd name="T6" fmla="*/ 0 60000 65536"/>
                <a:gd name="T7" fmla="*/ 0 60000 65536"/>
                <a:gd name="T8" fmla="*/ 0 60000 65536"/>
                <a:gd name="T9" fmla="*/ 0 w 85"/>
                <a:gd name="T10" fmla="*/ 0 h 480"/>
                <a:gd name="T11" fmla="*/ 85 w 85"/>
                <a:gd name="T12" fmla="*/ 480 h 48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5" h="480">
                  <a:moveTo>
                    <a:pt x="0" y="0"/>
                  </a:moveTo>
                  <a:cubicBezTo>
                    <a:pt x="14" y="41"/>
                    <a:pt x="77" y="164"/>
                    <a:pt x="81" y="244"/>
                  </a:cubicBezTo>
                  <a:cubicBezTo>
                    <a:pt x="85" y="324"/>
                    <a:pt x="35" y="431"/>
                    <a:pt x="23" y="48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41" name="Freeform 64"/>
            <p:cNvSpPr>
              <a:spLocks/>
            </p:cNvSpPr>
            <p:nvPr/>
          </p:nvSpPr>
          <p:spPr bwMode="auto">
            <a:xfrm>
              <a:off x="3077" y="2111"/>
              <a:ext cx="90" cy="480"/>
            </a:xfrm>
            <a:custGeom>
              <a:avLst/>
              <a:gdLst>
                <a:gd name="T0" fmla="*/ 90 w 90"/>
                <a:gd name="T1" fmla="*/ 480 h 480"/>
                <a:gd name="T2" fmla="*/ 4 w 90"/>
                <a:gd name="T3" fmla="*/ 264 h 480"/>
                <a:gd name="T4" fmla="*/ 67 w 90"/>
                <a:gd name="T5" fmla="*/ 0 h 480"/>
                <a:gd name="T6" fmla="*/ 0 60000 65536"/>
                <a:gd name="T7" fmla="*/ 0 60000 65536"/>
                <a:gd name="T8" fmla="*/ 0 60000 65536"/>
                <a:gd name="T9" fmla="*/ 0 w 90"/>
                <a:gd name="T10" fmla="*/ 0 h 480"/>
                <a:gd name="T11" fmla="*/ 90 w 90"/>
                <a:gd name="T12" fmla="*/ 480 h 48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0" h="480">
                  <a:moveTo>
                    <a:pt x="90" y="480"/>
                  </a:moveTo>
                  <a:cubicBezTo>
                    <a:pt x="76" y="444"/>
                    <a:pt x="8" y="344"/>
                    <a:pt x="4" y="264"/>
                  </a:cubicBezTo>
                  <a:cubicBezTo>
                    <a:pt x="0" y="184"/>
                    <a:pt x="54" y="55"/>
                    <a:pt x="67" y="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65"/>
          <p:cNvGrpSpPr>
            <a:grpSpLocks/>
          </p:cNvGrpSpPr>
          <p:nvPr/>
        </p:nvGrpSpPr>
        <p:grpSpPr bwMode="auto">
          <a:xfrm>
            <a:off x="5794250" y="4349152"/>
            <a:ext cx="381000" cy="1066800"/>
            <a:chOff x="4267" y="2160"/>
            <a:chExt cx="240" cy="481"/>
          </a:xfrm>
        </p:grpSpPr>
        <p:sp>
          <p:nvSpPr>
            <p:cNvPr id="33836" name="Freeform 66"/>
            <p:cNvSpPr>
              <a:spLocks/>
            </p:cNvSpPr>
            <p:nvPr/>
          </p:nvSpPr>
          <p:spPr bwMode="auto">
            <a:xfrm>
              <a:off x="4267" y="2161"/>
              <a:ext cx="85" cy="480"/>
            </a:xfrm>
            <a:custGeom>
              <a:avLst/>
              <a:gdLst>
                <a:gd name="T0" fmla="*/ 0 w 85"/>
                <a:gd name="T1" fmla="*/ 0 h 480"/>
                <a:gd name="T2" fmla="*/ 81 w 85"/>
                <a:gd name="T3" fmla="*/ 244 h 480"/>
                <a:gd name="T4" fmla="*/ 23 w 85"/>
                <a:gd name="T5" fmla="*/ 480 h 480"/>
                <a:gd name="T6" fmla="*/ 0 60000 65536"/>
                <a:gd name="T7" fmla="*/ 0 60000 65536"/>
                <a:gd name="T8" fmla="*/ 0 60000 65536"/>
                <a:gd name="T9" fmla="*/ 0 w 85"/>
                <a:gd name="T10" fmla="*/ 0 h 480"/>
                <a:gd name="T11" fmla="*/ 85 w 85"/>
                <a:gd name="T12" fmla="*/ 480 h 48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5" h="480">
                  <a:moveTo>
                    <a:pt x="0" y="0"/>
                  </a:moveTo>
                  <a:cubicBezTo>
                    <a:pt x="14" y="41"/>
                    <a:pt x="77" y="164"/>
                    <a:pt x="81" y="244"/>
                  </a:cubicBezTo>
                  <a:cubicBezTo>
                    <a:pt x="85" y="324"/>
                    <a:pt x="35" y="431"/>
                    <a:pt x="23" y="48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37" name="Freeform 67"/>
            <p:cNvSpPr>
              <a:spLocks/>
            </p:cNvSpPr>
            <p:nvPr/>
          </p:nvSpPr>
          <p:spPr bwMode="auto">
            <a:xfrm>
              <a:off x="4416" y="2160"/>
              <a:ext cx="90" cy="480"/>
            </a:xfrm>
            <a:custGeom>
              <a:avLst/>
              <a:gdLst>
                <a:gd name="T0" fmla="*/ 90 w 90"/>
                <a:gd name="T1" fmla="*/ 480 h 480"/>
                <a:gd name="T2" fmla="*/ 4 w 90"/>
                <a:gd name="T3" fmla="*/ 264 h 480"/>
                <a:gd name="T4" fmla="*/ 67 w 90"/>
                <a:gd name="T5" fmla="*/ 0 h 480"/>
                <a:gd name="T6" fmla="*/ 0 60000 65536"/>
                <a:gd name="T7" fmla="*/ 0 60000 65536"/>
                <a:gd name="T8" fmla="*/ 0 60000 65536"/>
                <a:gd name="T9" fmla="*/ 0 w 90"/>
                <a:gd name="T10" fmla="*/ 0 h 480"/>
                <a:gd name="T11" fmla="*/ 90 w 90"/>
                <a:gd name="T12" fmla="*/ 480 h 48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0" h="480">
                  <a:moveTo>
                    <a:pt x="90" y="480"/>
                  </a:moveTo>
                  <a:cubicBezTo>
                    <a:pt x="76" y="444"/>
                    <a:pt x="8" y="344"/>
                    <a:pt x="4" y="264"/>
                  </a:cubicBezTo>
                  <a:cubicBezTo>
                    <a:pt x="0" y="184"/>
                    <a:pt x="54" y="55"/>
                    <a:pt x="67" y="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38" name="Line 68"/>
            <p:cNvSpPr>
              <a:spLocks noChangeShapeType="1"/>
            </p:cNvSpPr>
            <p:nvPr/>
          </p:nvSpPr>
          <p:spPr bwMode="auto">
            <a:xfrm>
              <a:off x="4267" y="2161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39" name="Line 69"/>
            <p:cNvSpPr>
              <a:spLocks noChangeShapeType="1"/>
            </p:cNvSpPr>
            <p:nvPr/>
          </p:nvSpPr>
          <p:spPr bwMode="auto">
            <a:xfrm>
              <a:off x="4267" y="2641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3822" name="Line 70"/>
          <p:cNvSpPr>
            <a:spLocks noChangeShapeType="1"/>
          </p:cNvSpPr>
          <p:nvPr/>
        </p:nvSpPr>
        <p:spPr bwMode="auto">
          <a:xfrm>
            <a:off x="7089650" y="4501552"/>
            <a:ext cx="10668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823" name="Line 71"/>
          <p:cNvSpPr>
            <a:spLocks noChangeShapeType="1"/>
          </p:cNvSpPr>
          <p:nvPr/>
        </p:nvSpPr>
        <p:spPr bwMode="auto">
          <a:xfrm>
            <a:off x="5108450" y="4653952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824" name="Line 72"/>
          <p:cNvSpPr>
            <a:spLocks noChangeShapeType="1"/>
          </p:cNvSpPr>
          <p:nvPr/>
        </p:nvSpPr>
        <p:spPr bwMode="auto">
          <a:xfrm flipV="1">
            <a:off x="5946650" y="4501552"/>
            <a:ext cx="11430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825" name="Line 73"/>
          <p:cNvSpPr>
            <a:spLocks noChangeShapeType="1"/>
          </p:cNvSpPr>
          <p:nvPr/>
        </p:nvSpPr>
        <p:spPr bwMode="auto">
          <a:xfrm>
            <a:off x="4956050" y="4882552"/>
            <a:ext cx="33528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827" name="Text Box 75"/>
          <p:cNvSpPr txBox="1">
            <a:spLocks noChangeArrowheads="1"/>
          </p:cNvSpPr>
          <p:nvPr/>
        </p:nvSpPr>
        <p:spPr bwMode="auto">
          <a:xfrm>
            <a:off x="577880" y="5618085"/>
            <a:ext cx="80284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 smtClean="0">
                <a:solidFill>
                  <a:srgbClr val="00990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400" dirty="0" smtClean="0">
                <a:solidFill>
                  <a:srgbClr val="009900"/>
                </a:solidFill>
                <a:latin typeface="+mn-lt"/>
                <a:cs typeface="Arial" charset="0"/>
              </a:rPr>
              <a:t>pairs </a:t>
            </a:r>
            <a:r>
              <a:rPr lang="en-US" sz="2400" dirty="0">
                <a:solidFill>
                  <a:srgbClr val="009900"/>
                </a:solidFill>
                <a:latin typeface="+mn-lt"/>
                <a:cs typeface="Arial" charset="0"/>
              </a:rPr>
              <a:t>give net focusing in </a:t>
            </a:r>
            <a:r>
              <a:rPr lang="en-US" sz="2400" i="1" dirty="0">
                <a:solidFill>
                  <a:srgbClr val="009900"/>
                </a:solidFill>
                <a:latin typeface="+mn-lt"/>
                <a:cs typeface="Arial" charset="0"/>
              </a:rPr>
              <a:t>both </a:t>
            </a:r>
            <a:r>
              <a:rPr lang="en-US" sz="2400" dirty="0" smtClean="0">
                <a:solidFill>
                  <a:srgbClr val="009900"/>
                </a:solidFill>
                <a:latin typeface="+mn-lt"/>
                <a:cs typeface="Arial" charset="0"/>
              </a:rPr>
              <a:t>planes </a:t>
            </a:r>
            <a:r>
              <a:rPr lang="en-US" sz="2400" dirty="0">
                <a:solidFill>
                  <a:srgbClr val="009900"/>
                </a:solidFill>
                <a:latin typeface="+mn-lt"/>
                <a:cs typeface="Arial" charset="0"/>
              </a:rPr>
              <a:t>-&gt; </a:t>
            </a:r>
            <a:r>
              <a:rPr lang="en-US" sz="2400" dirty="0">
                <a:solidFill>
                  <a:schemeClr val="accent2"/>
                </a:solidFill>
                <a:latin typeface="+mn-lt"/>
                <a:cs typeface="Arial" charset="0"/>
              </a:rPr>
              <a:t>“FODO cell”</a:t>
            </a:r>
          </a:p>
        </p:txBody>
      </p:sp>
      <p:sp>
        <p:nvSpPr>
          <p:cNvPr id="95" name="Right Arrow 94"/>
          <p:cNvSpPr/>
          <p:nvPr/>
        </p:nvSpPr>
        <p:spPr>
          <a:xfrm>
            <a:off x="4994455" y="1777585"/>
            <a:ext cx="691290" cy="460860"/>
          </a:xfrm>
          <a:prstGeom prst="rightArrow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Text Box 74"/>
          <p:cNvSpPr txBox="1">
            <a:spLocks noChangeArrowheads="1"/>
          </p:cNvSpPr>
          <p:nvPr/>
        </p:nvSpPr>
        <p:spPr bwMode="auto">
          <a:xfrm>
            <a:off x="6096000" y="2438400"/>
            <a:ext cx="2057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dirty="0" smtClean="0">
                <a:latin typeface="+mn-lt"/>
              </a:rPr>
              <a:t>Defocusing!</a:t>
            </a:r>
            <a:endParaRPr lang="en-US" sz="2000" dirty="0">
              <a:latin typeface="+mn-lt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846715" y="3544215"/>
            <a:ext cx="75657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+mn-lt"/>
              </a:rPr>
              <a:t>Luckily, if we place equal and opposite pairs of lenses, there will be a net focusing </a:t>
            </a:r>
            <a:r>
              <a:rPr lang="en-US" sz="2000" i="1" dirty="0" smtClean="0">
                <a:latin typeface="+mn-lt"/>
              </a:rPr>
              <a:t>regardless of the order</a:t>
            </a:r>
            <a:r>
              <a:rPr lang="en-US" sz="2000" dirty="0" smtClean="0">
                <a:latin typeface="+mn-lt"/>
              </a:rPr>
              <a:t>.</a:t>
            </a:r>
            <a:endParaRPr lang="en-US" sz="2000" dirty="0">
              <a:latin typeface="+mn-lt"/>
            </a:endParaRPr>
          </a:p>
        </p:txBody>
      </p:sp>
      <p:sp>
        <p:nvSpPr>
          <p:cNvPr id="60" name="Date Placeholder 5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Saturday Morning Physics, April 22, 2017</a:t>
            </a:r>
            <a:endParaRPr lang="en-US" dirty="0"/>
          </a:p>
        </p:txBody>
      </p:sp>
      <p:sp>
        <p:nvSpPr>
          <p:cNvPr id="61" name="Slide Number Placeholder 6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CB3B5A-5052-4940-8887-DC0AFF3E24EA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  <p:sp>
        <p:nvSpPr>
          <p:cNvPr id="62" name="Footer Placeholder 6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Prebys: Particle Accelerators</a:t>
            </a:r>
            <a:endParaRPr lang="en-US"/>
          </a:p>
        </p:txBody>
      </p:sp>
      <p:sp>
        <p:nvSpPr>
          <p:cNvPr id="63" name="Line 18"/>
          <p:cNvSpPr>
            <a:spLocks noChangeShapeType="1"/>
          </p:cNvSpPr>
          <p:nvPr/>
        </p:nvSpPr>
        <p:spPr bwMode="auto">
          <a:xfrm>
            <a:off x="3957966" y="1447718"/>
            <a:ext cx="1588" cy="1371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4" name="Line 19"/>
          <p:cNvSpPr>
            <a:spLocks noChangeShapeType="1"/>
          </p:cNvSpPr>
          <p:nvPr/>
        </p:nvSpPr>
        <p:spPr bwMode="auto">
          <a:xfrm>
            <a:off x="3195966" y="2209718"/>
            <a:ext cx="1600200" cy="158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65" name="Object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32654" y="2185905"/>
            <a:ext cx="263525" cy="31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" name="Line 7"/>
          <p:cNvSpPr>
            <a:spLocks noChangeShapeType="1"/>
          </p:cNvSpPr>
          <p:nvPr/>
        </p:nvSpPr>
        <p:spPr bwMode="auto">
          <a:xfrm flipV="1">
            <a:off x="4111472" y="2054500"/>
            <a:ext cx="1588" cy="15240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7" name="Line 8"/>
          <p:cNvSpPr>
            <a:spLocks noChangeShapeType="1"/>
          </p:cNvSpPr>
          <p:nvPr/>
        </p:nvSpPr>
        <p:spPr bwMode="auto">
          <a:xfrm flipV="1">
            <a:off x="4340072" y="1902100"/>
            <a:ext cx="1588" cy="30480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8" name="Line 9"/>
          <p:cNvSpPr>
            <a:spLocks noChangeShapeType="1"/>
          </p:cNvSpPr>
          <p:nvPr/>
        </p:nvSpPr>
        <p:spPr bwMode="auto">
          <a:xfrm flipV="1">
            <a:off x="4492472" y="1749700"/>
            <a:ext cx="1588" cy="45720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9" name="Line 10"/>
          <p:cNvSpPr>
            <a:spLocks noChangeShapeType="1"/>
          </p:cNvSpPr>
          <p:nvPr/>
        </p:nvSpPr>
        <p:spPr bwMode="auto">
          <a:xfrm>
            <a:off x="3806672" y="2206900"/>
            <a:ext cx="1588" cy="15240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0" name="Line 11"/>
          <p:cNvSpPr>
            <a:spLocks noChangeShapeType="1"/>
          </p:cNvSpPr>
          <p:nvPr/>
        </p:nvSpPr>
        <p:spPr bwMode="auto">
          <a:xfrm>
            <a:off x="3578072" y="2206900"/>
            <a:ext cx="1588" cy="30480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1" name="Line 12"/>
          <p:cNvSpPr>
            <a:spLocks noChangeShapeType="1"/>
          </p:cNvSpPr>
          <p:nvPr/>
        </p:nvSpPr>
        <p:spPr bwMode="auto">
          <a:xfrm>
            <a:off x="3425672" y="2206900"/>
            <a:ext cx="1588" cy="45720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2" name="Line 13"/>
          <p:cNvSpPr>
            <a:spLocks noChangeShapeType="1"/>
          </p:cNvSpPr>
          <p:nvPr/>
        </p:nvSpPr>
        <p:spPr bwMode="auto">
          <a:xfrm flipV="1">
            <a:off x="3197072" y="1521100"/>
            <a:ext cx="1600200" cy="129540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aphicFrame>
        <p:nvGraphicFramePr>
          <p:cNvPr id="73" name="Object 7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1983307"/>
              </p:ext>
            </p:extLst>
          </p:nvPr>
        </p:nvGraphicFramePr>
        <p:xfrm>
          <a:off x="4114800" y="1219200"/>
          <a:ext cx="217487" cy="231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0860" name="Equation" r:id="rId5" imgW="190500" imgH="203200" progId="Equation.DSMT4">
                  <p:embed/>
                </p:oleObj>
              </mc:Choice>
              <mc:Fallback>
                <p:oleObj name="Equation" r:id="rId5" imgW="190500" imgH="203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4800" y="1219200"/>
                        <a:ext cx="217487" cy="2317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219200" y="6096000"/>
            <a:ext cx="693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The fundamental building block of synchrotrons and beam lines!</a:t>
            </a:r>
          </a:p>
        </p:txBody>
      </p:sp>
      <p:cxnSp>
        <p:nvCxnSpPr>
          <p:cNvPr id="10" name="Straight Arrow Connector 9"/>
          <p:cNvCxnSpPr>
            <a:stCxn id="33810" idx="1"/>
          </p:cNvCxnSpPr>
          <p:nvPr/>
        </p:nvCxnSpPr>
        <p:spPr>
          <a:xfrm flipH="1">
            <a:off x="6248400" y="1371601"/>
            <a:ext cx="914400" cy="152399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>
            <a:stCxn id="33813" idx="0"/>
          </p:cNvCxnSpPr>
          <p:nvPr/>
        </p:nvCxnSpPr>
        <p:spPr>
          <a:xfrm flipH="1" flipV="1">
            <a:off x="6248400" y="1524001"/>
            <a:ext cx="914400" cy="304799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>
            <a:off x="6324600" y="533400"/>
            <a:ext cx="0" cy="304800"/>
          </a:xfrm>
          <a:prstGeom prst="line">
            <a:avLst/>
          </a:prstGeom>
          <a:ln w="12700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>
            <a:off x="7162800" y="533400"/>
            <a:ext cx="0" cy="304800"/>
          </a:xfrm>
          <a:prstGeom prst="line">
            <a:avLst/>
          </a:prstGeom>
          <a:ln w="12700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/>
          <p:nvPr/>
        </p:nvCxnSpPr>
        <p:spPr>
          <a:xfrm>
            <a:off x="6324600" y="685800"/>
            <a:ext cx="838200" cy="0"/>
          </a:xfrm>
          <a:prstGeom prst="straightConnector1">
            <a:avLst/>
          </a:prstGeom>
          <a:ln w="12700">
            <a:solidFill>
              <a:schemeClr val="tx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78" name="Object 7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2601847"/>
              </p:ext>
            </p:extLst>
          </p:nvPr>
        </p:nvGraphicFramePr>
        <p:xfrm>
          <a:off x="6570663" y="431800"/>
          <a:ext cx="269875" cy="234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0861" name="Equation" r:id="rId7" imgW="228600" imgH="203200" progId="Equation.DSMT4">
                  <p:embed/>
                </p:oleObj>
              </mc:Choice>
              <mc:Fallback>
                <p:oleObj name="Equation" r:id="rId7" imgW="228600" imgH="203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70663" y="431800"/>
                        <a:ext cx="269875" cy="234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57810375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38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38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3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3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3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3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3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3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33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16" grpId="0" animBg="1"/>
      <p:bldP spid="33817" grpId="0" animBg="1"/>
      <p:bldP spid="33818" grpId="0" animBg="1"/>
      <p:bldP spid="33819" grpId="0" animBg="1"/>
      <p:bldP spid="33822" grpId="0" animBg="1"/>
      <p:bldP spid="33823" grpId="0" animBg="1"/>
      <p:bldP spid="33824" grpId="0" animBg="1"/>
      <p:bldP spid="33825" grpId="0" animBg="1"/>
      <p:bldP spid="33827" grpId="0"/>
      <p:bldP spid="95" grpId="0" animBg="1"/>
      <p:bldP spid="97" grpId="0"/>
      <p:bldP spid="98" grpId="0"/>
      <p:bldP spid="63" grpId="0" animBg="1"/>
      <p:bldP spid="64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8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of FODO cells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Saturday Morning Physics, April 22, 2017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Prebys: Particle Accelerators</a:t>
            </a:r>
            <a:endParaRPr lang="en-US">
              <a:latin typeface="+mn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B536C3-BB10-4165-8E74-99838CB51702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400" y="1676400"/>
            <a:ext cx="8232673" cy="324298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38400" y="5105400"/>
            <a:ext cx="396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Alternating gradient quadrupoles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2362200" y="4495800"/>
            <a:ext cx="152400" cy="60960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667000" y="838200"/>
            <a:ext cx="533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“beta function”: proportional to square of beam size.  Size alternates between the two planes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2514600" y="1524000"/>
            <a:ext cx="304800" cy="68580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2806840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Combined function vs. separated </a:t>
            </a:r>
            <a:r>
              <a:rPr lang="en-US" dirty="0"/>
              <a:t>f</a:t>
            </a:r>
            <a:r>
              <a:rPr lang="en-US" dirty="0" smtClean="0"/>
              <a:t>unction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Saturday Morning Physics, April 22,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E. Prebys: Particle Accelerators</a:t>
            </a:r>
            <a:endParaRPr lang="en-US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26155-0DCC-45D2-90B6-32F65F3F6C0F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33400" y="609600"/>
            <a:ext cx="7772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000000"/>
                </a:solidFill>
                <a:latin typeface="+mn-lt"/>
              </a:rPr>
              <a:t>Strong focusing was originally implemented by building magnets with non-parallel pole faces to introduce a linear magnetic gradient = “combined function”, which both bent and focused the beam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043" b="16081"/>
          <a:stretch/>
        </p:blipFill>
        <p:spPr>
          <a:xfrm>
            <a:off x="762000" y="1676400"/>
            <a:ext cx="2488225" cy="1947790"/>
          </a:xfrm>
          <a:prstGeom prst="rect">
            <a:avLst/>
          </a:prstGeom>
        </p:spPr>
      </p:pic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4692302"/>
              </p:ext>
            </p:extLst>
          </p:nvPr>
        </p:nvGraphicFramePr>
        <p:xfrm>
          <a:off x="3581400" y="2133600"/>
          <a:ext cx="2078037" cy="471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2293" name="Equation" r:id="rId4" imgW="1028700" imgH="228600" progId="Equation.DSMT4">
                  <p:embed/>
                </p:oleObj>
              </mc:Choice>
              <mc:Fallback>
                <p:oleObj name="Equation" r:id="rId4" imgW="102870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81400" y="2133600"/>
                        <a:ext cx="2078037" cy="471487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1" name="Straight Arrow Connector 10"/>
          <p:cNvCxnSpPr/>
          <p:nvPr/>
        </p:nvCxnSpPr>
        <p:spPr>
          <a:xfrm flipH="1">
            <a:off x="2031026" y="2362200"/>
            <a:ext cx="1474174" cy="30480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79080" y="3603845"/>
            <a:ext cx="2590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C00000"/>
                </a:solidFill>
                <a:latin typeface="+mn-lt"/>
              </a:rPr>
              <a:t>CERN PS (1959, 29 </a:t>
            </a:r>
            <a:r>
              <a:rPr lang="en-US" sz="1400" dirty="0" err="1" smtClean="0">
                <a:solidFill>
                  <a:srgbClr val="C00000"/>
                </a:solidFill>
                <a:latin typeface="+mn-lt"/>
              </a:rPr>
              <a:t>GeV</a:t>
            </a:r>
            <a:r>
              <a:rPr lang="en-US" sz="1400" dirty="0" smtClean="0">
                <a:solidFill>
                  <a:srgbClr val="C00000"/>
                </a:solidFill>
                <a:latin typeface="+mn-lt"/>
              </a:rPr>
              <a:t>)</a:t>
            </a:r>
          </a:p>
        </p:txBody>
      </p:sp>
      <p:pic>
        <p:nvPicPr>
          <p:cNvPr id="13" name="Picture 3" descr="quadlen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96200" y="1752600"/>
            <a:ext cx="1143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677" b="12045"/>
          <a:stretch/>
        </p:blipFill>
        <p:spPr>
          <a:xfrm>
            <a:off x="5943600" y="1752600"/>
            <a:ext cx="926408" cy="1099697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5486400" y="2057400"/>
            <a:ext cx="60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+mn-lt"/>
              </a:rPr>
              <a:t>=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934200" y="2057400"/>
            <a:ext cx="60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+mn-lt"/>
              </a:rPr>
              <a:t>+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5943600" y="2819400"/>
            <a:ext cx="838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C00000"/>
                </a:solidFill>
                <a:latin typeface="+mn-lt"/>
              </a:rPr>
              <a:t>dipole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7696200" y="2819400"/>
            <a:ext cx="1219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C00000"/>
                </a:solidFill>
                <a:latin typeface="+mn-lt"/>
              </a:rPr>
              <a:t>quadrupole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539809" y="3886200"/>
            <a:ext cx="86282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000000"/>
                </a:solidFill>
                <a:latin typeface="+mn-lt"/>
              </a:rPr>
              <a:t>Later synchrotrons were built </a:t>
            </a:r>
            <a:r>
              <a:rPr lang="en-US" sz="1800" i="1" dirty="0" smtClean="0">
                <a:solidFill>
                  <a:srgbClr val="000000"/>
                </a:solidFill>
                <a:latin typeface="+mn-lt"/>
              </a:rPr>
              <a:t>separate </a:t>
            </a:r>
            <a:r>
              <a:rPr lang="en-US" sz="1800" dirty="0" smtClean="0">
                <a:solidFill>
                  <a:srgbClr val="000000"/>
                </a:solidFill>
                <a:latin typeface="+mn-lt"/>
              </a:rPr>
              <a:t>dipole and quadrupole magnets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52600" y="4419600"/>
            <a:ext cx="5521210" cy="1752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81000" y="48006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Dipoles bend</a:t>
            </a:r>
          </a:p>
        </p:txBody>
      </p:sp>
      <p:cxnSp>
        <p:nvCxnSpPr>
          <p:cNvPr id="15" name="Straight Arrow Connector 14"/>
          <p:cNvCxnSpPr>
            <a:stCxn id="10" idx="3"/>
          </p:cNvCxnSpPr>
          <p:nvPr/>
        </p:nvCxnSpPr>
        <p:spPr>
          <a:xfrm>
            <a:off x="1447800" y="5123766"/>
            <a:ext cx="609600" cy="134034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467600" y="5181600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Quadrupoles focus</a:t>
            </a:r>
          </a:p>
        </p:txBody>
      </p:sp>
      <p:cxnSp>
        <p:nvCxnSpPr>
          <p:cNvPr id="18" name="Straight Arrow Connector 17"/>
          <p:cNvCxnSpPr>
            <a:stCxn id="16" idx="1"/>
          </p:cNvCxnSpPr>
          <p:nvPr/>
        </p:nvCxnSpPr>
        <p:spPr>
          <a:xfrm flipH="1" flipV="1">
            <a:off x="5638800" y="5257800"/>
            <a:ext cx="1828800" cy="246966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505200" y="2667000"/>
            <a:ext cx="1066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solidFill>
                  <a:srgbClr val="C00000"/>
                </a:solidFill>
                <a:latin typeface="+mn-lt"/>
              </a:rPr>
              <a:t>constant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 flipV="1">
            <a:off x="4495800" y="2514600"/>
            <a:ext cx="151605" cy="228601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3657600" y="1600200"/>
            <a:ext cx="1371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solidFill>
                  <a:srgbClr val="C00000"/>
                </a:solidFill>
                <a:latin typeface="+mn-lt"/>
              </a:rPr>
              <a:t>linear term</a:t>
            </a:r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4953000" y="1905000"/>
            <a:ext cx="304005" cy="228601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3362409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41" grpId="0"/>
      <p:bldP spid="42" grpId="0"/>
      <p:bldP spid="45" grpId="0"/>
      <p:bldP spid="46" grpId="0"/>
      <p:bldP spid="47" grpId="0"/>
      <p:bldP spid="10" grpId="0"/>
      <p:bldP spid="16" grpId="0"/>
      <p:bldP spid="23" grpId="0"/>
      <p:bldP spid="29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54" t="56582" r="53566" b="30592"/>
          <a:stretch/>
        </p:blipFill>
        <p:spPr>
          <a:xfrm>
            <a:off x="2514600" y="2667000"/>
            <a:ext cx="4108048" cy="9716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371114" cy="507274"/>
          </a:xfrm>
        </p:spPr>
        <p:txBody>
          <a:bodyPr/>
          <a:lstStyle/>
          <a:p>
            <a:r>
              <a:rPr lang="en-US" dirty="0" smtClean="0"/>
              <a:t>Example: Fermilab Main Ring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533400" y="914400"/>
            <a:ext cx="6172200" cy="5146449"/>
          </a:xfrm>
        </p:spPr>
        <p:txBody>
          <a:bodyPr/>
          <a:lstStyle/>
          <a:p>
            <a:r>
              <a:rPr lang="en-US" sz="1800" dirty="0" smtClean="0"/>
              <a:t>First “separated function” lattice</a:t>
            </a:r>
          </a:p>
          <a:p>
            <a:r>
              <a:rPr lang="en-US" sz="1800" dirty="0" smtClean="0"/>
              <a:t>1 km in radius</a:t>
            </a:r>
          </a:p>
          <a:p>
            <a:r>
              <a:rPr lang="en-US" sz="1800" dirty="0" smtClean="0"/>
              <a:t>First </a:t>
            </a:r>
            <a:r>
              <a:rPr lang="en-US" sz="1800" dirty="0"/>
              <a:t>a</a:t>
            </a:r>
            <a:r>
              <a:rPr lang="en-US" sz="1800" dirty="0" smtClean="0"/>
              <a:t>ccelerated protons from 8 to 400 </a:t>
            </a:r>
            <a:r>
              <a:rPr lang="en-US" sz="1800" dirty="0" err="1" smtClean="0"/>
              <a:t>GeV</a:t>
            </a:r>
            <a:r>
              <a:rPr lang="en-US" sz="1800" dirty="0" smtClean="0"/>
              <a:t> in 1972</a:t>
            </a:r>
            <a:endParaRPr lang="en-US" sz="18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Saturday Morning Physics, April 22, 2017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E. Prebys: Particle Accelerators</a:t>
            </a:r>
            <a:endParaRPr lang="en-US">
              <a:latin typeface="+mn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B536C3-BB10-4165-8E74-99838CB51702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59134" y="15037"/>
            <a:ext cx="3621985" cy="160594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95600" y="2209800"/>
            <a:ext cx="342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Basic Main Ring “FODO Cell” building block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5800" y="5147815"/>
            <a:ext cx="3911600" cy="137160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685800" y="5072063"/>
            <a:ext cx="8229600" cy="1447800"/>
          </a:xfrm>
          <a:prstGeom prst="rect">
            <a:avLst/>
          </a:prstGeom>
          <a:noFill/>
          <a:ln w="12700"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800600" y="3810000"/>
            <a:ext cx="19812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C00000"/>
                </a:solidFill>
                <a:latin typeface="+mn-lt"/>
              </a:rPr>
              <a:t>Dipoles (B) bend beam into circle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flipH="1" flipV="1">
            <a:off x="2895600" y="3505200"/>
            <a:ext cx="152400" cy="38100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133600" y="3886200"/>
            <a:ext cx="2362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C00000"/>
                </a:solidFill>
                <a:latin typeface="+mn-lt"/>
              </a:rPr>
              <a:t>Quadrupoles with alternating polarity (QF, QD) focus beam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 flipV="1">
            <a:off x="3886200" y="3429000"/>
            <a:ext cx="685800" cy="60960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 flipV="1">
            <a:off x="4953000" y="3429000"/>
            <a:ext cx="152400" cy="38100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V="1">
            <a:off x="5410200" y="3429000"/>
            <a:ext cx="0" cy="38100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5638800" y="3429000"/>
            <a:ext cx="152400" cy="38100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5943600" y="3505200"/>
            <a:ext cx="228600" cy="30480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838200" y="5257352"/>
            <a:ext cx="2590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They thought this idea was so cool that it needed its own logo</a:t>
            </a:r>
          </a:p>
        </p:txBody>
      </p:sp>
      <p:sp>
        <p:nvSpPr>
          <p:cNvPr id="37" name="Right Arrow 36"/>
          <p:cNvSpPr/>
          <p:nvPr/>
        </p:nvSpPr>
        <p:spPr>
          <a:xfrm>
            <a:off x="3505200" y="5485952"/>
            <a:ext cx="838200" cy="457200"/>
          </a:xfrm>
          <a:prstGeom prst="rightArrow">
            <a:avLst/>
          </a:prstGeom>
          <a:noFill/>
          <a:ln w="12700"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853771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11" grpId="0"/>
      <p:bldP spid="20" grpId="0"/>
      <p:bldP spid="36" grpId="0"/>
      <p:bldP spid="37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Review: cyclotrons and synchrotrons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533400" y="609600"/>
            <a:ext cx="8251825" cy="5553075"/>
          </a:xfrm>
        </p:spPr>
        <p:txBody>
          <a:bodyPr/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Cyclotron:</a:t>
            </a:r>
            <a:r>
              <a:rPr lang="en-US" sz="2000" dirty="0" smtClean="0"/>
              <a:t> Magnetic field stays fixed.  Orbital radius increases as particles accelerate.</a:t>
            </a:r>
          </a:p>
          <a:p>
            <a:pPr lvl="1"/>
            <a:r>
              <a:rPr lang="en-US" sz="1800" dirty="0" smtClean="0"/>
              <a:t>Pros:</a:t>
            </a:r>
          </a:p>
          <a:p>
            <a:pPr lvl="2"/>
            <a:r>
              <a:rPr lang="en-US" sz="1800" dirty="0" smtClean="0"/>
              <a:t>Inexpensive</a:t>
            </a:r>
          </a:p>
          <a:p>
            <a:pPr lvl="2"/>
            <a:r>
              <a:rPr lang="en-US" sz="1800" dirty="0" smtClean="0"/>
              <a:t>Very high current</a:t>
            </a:r>
          </a:p>
          <a:p>
            <a:pPr lvl="1"/>
            <a:r>
              <a:rPr lang="en-US" sz="1800" dirty="0" smtClean="0"/>
              <a:t>Cons:</a:t>
            </a:r>
          </a:p>
          <a:p>
            <a:pPr lvl="2"/>
            <a:r>
              <a:rPr lang="en-US" sz="1800" dirty="0" smtClean="0"/>
              <a:t>Limited energy</a:t>
            </a:r>
          </a:p>
          <a:p>
            <a:pPr lvl="2"/>
            <a:r>
              <a:rPr lang="en-US" sz="1800" dirty="0" smtClean="0"/>
              <a:t>Weak focusing (larger beam sizes)</a:t>
            </a:r>
          </a:p>
          <a:p>
            <a:r>
              <a:rPr lang="en-US" sz="2000" b="1" dirty="0" smtClean="0">
                <a:solidFill>
                  <a:srgbClr val="FF0000"/>
                </a:solidFill>
              </a:rPr>
              <a:t>Synchrotron: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i="1" dirty="0" smtClean="0"/>
              <a:t>All</a:t>
            </a:r>
            <a:r>
              <a:rPr lang="en-US" sz="2000" dirty="0" smtClean="0"/>
              <a:t> magnetic fields scale with momentum to keep particles in the same orbit</a:t>
            </a:r>
          </a:p>
          <a:p>
            <a:pPr lvl="1"/>
            <a:r>
              <a:rPr lang="en-US" sz="1800" dirty="0" smtClean="0"/>
              <a:t>Pros:</a:t>
            </a:r>
          </a:p>
          <a:p>
            <a:pPr lvl="2"/>
            <a:r>
              <a:rPr lang="en-US" sz="1800" dirty="0" smtClean="0"/>
              <a:t>High energy</a:t>
            </a:r>
          </a:p>
          <a:p>
            <a:pPr lvl="2"/>
            <a:r>
              <a:rPr lang="en-US" sz="1800" dirty="0" smtClean="0"/>
              <a:t>Strong focusing (precise beam control)</a:t>
            </a:r>
          </a:p>
          <a:p>
            <a:pPr lvl="1"/>
            <a:r>
              <a:rPr lang="en-US" sz="1800" dirty="0" smtClean="0"/>
              <a:t>Cons:</a:t>
            </a:r>
          </a:p>
          <a:p>
            <a:pPr lvl="2"/>
            <a:r>
              <a:rPr lang="en-US" sz="1800" dirty="0" smtClean="0"/>
              <a:t>Cost</a:t>
            </a:r>
          </a:p>
          <a:p>
            <a:pPr lvl="2"/>
            <a:r>
              <a:rPr lang="en-US" sz="1800" dirty="0" smtClean="0"/>
              <a:t>Cycle time limits average beam current</a:t>
            </a:r>
          </a:p>
          <a:p>
            <a:r>
              <a:rPr lang="en-US" sz="2200" dirty="0" smtClean="0"/>
              <a:t>But how do we accelerate beam?</a:t>
            </a:r>
            <a:endParaRPr lang="en-US" sz="22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Saturday Morning Physics, April 22, 2017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Prebys: Particle Accelerators</a:t>
            </a:r>
            <a:endParaRPr lang="en-US">
              <a:latin typeface="+mn-l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914655-DFE5-45AD-AEB7-B6324F535D89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  <p:pic>
        <p:nvPicPr>
          <p:cNvPr id="10" name="Picture 4" descr="File:Cyclotron patent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00" y="1066800"/>
            <a:ext cx="3951111" cy="2133600"/>
          </a:xfrm>
          <a:prstGeom prst="rect">
            <a:avLst/>
          </a:prstGeom>
          <a:noFill/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00" y="3657600"/>
            <a:ext cx="3355623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002124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Longitudinal motion (acceleration)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24260" y="702245"/>
            <a:ext cx="8355012" cy="729695"/>
          </a:xfrm>
        </p:spPr>
        <p:txBody>
          <a:bodyPr/>
          <a:lstStyle/>
          <a:p>
            <a:r>
              <a:rPr lang="en-US" sz="1800" dirty="0" smtClean="0"/>
              <a:t>We will generally accelerate particles using structures that generate time-varying electric fields (RF cavities), either in a linear arrangement (“</a:t>
            </a:r>
            <a:r>
              <a:rPr lang="en-US" sz="1800" dirty="0" err="1" smtClean="0"/>
              <a:t>linac</a:t>
            </a:r>
            <a:r>
              <a:rPr lang="en-US" sz="1800" dirty="0" smtClean="0"/>
              <a:t>”)</a:t>
            </a:r>
            <a:endParaRPr lang="en-US" sz="1800" dirty="0"/>
          </a:p>
          <a:p>
            <a:pPr marL="0" indent="0">
              <a:buNone/>
            </a:pPr>
            <a:endParaRPr lang="en-US" sz="1100" dirty="0"/>
          </a:p>
          <a:p>
            <a:endParaRPr lang="en-US" sz="3600" dirty="0" smtClean="0"/>
          </a:p>
          <a:p>
            <a:endParaRPr lang="en-US" sz="1800" dirty="0"/>
          </a:p>
          <a:p>
            <a:pPr marL="0" indent="0">
              <a:buNone/>
            </a:pPr>
            <a:r>
              <a:rPr lang="en-US" sz="1800" dirty="0" smtClean="0"/>
              <a:t>    or located within a circulating ring</a:t>
            </a:r>
          </a:p>
          <a:p>
            <a:r>
              <a:rPr lang="en-US" sz="1800" dirty="0" smtClean="0"/>
              <a:t>In both cases, we want to “phase" the RF so a nominal</a:t>
            </a:r>
            <a:br>
              <a:rPr lang="en-US" sz="1800" dirty="0" smtClean="0"/>
            </a:br>
            <a:r>
              <a:rPr lang="en-US" sz="1800" dirty="0" smtClean="0"/>
              <a:t>arriving particle will see the </a:t>
            </a:r>
            <a:r>
              <a:rPr lang="en-US" sz="1800" i="1" dirty="0" smtClean="0"/>
              <a:t>same</a:t>
            </a:r>
            <a:r>
              <a:rPr lang="en-US" sz="1800" dirty="0" smtClean="0"/>
              <a:t> accelerating voltage</a:t>
            </a:r>
            <a:br>
              <a:rPr lang="en-US" sz="1800" dirty="0" smtClean="0"/>
            </a:br>
            <a:r>
              <a:rPr lang="en-US" sz="1800" dirty="0" smtClean="0"/>
              <a:t>and therefore get the same boost in energy</a:t>
            </a:r>
            <a:endParaRPr lang="en-US" sz="1800" baseline="-25000" dirty="0" smtClean="0"/>
          </a:p>
          <a:p>
            <a:pPr>
              <a:buNone/>
            </a:pPr>
            <a:endParaRPr lang="en-US" sz="1800" dirty="0" smtClean="0"/>
          </a:p>
          <a:p>
            <a:endParaRPr lang="en-US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Saturday Morning Physics, April 22,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Prebys: Particle Accelerators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C16510-01E7-4757-9488-65999956462C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  <p:grpSp>
        <p:nvGrpSpPr>
          <p:cNvPr id="3" name="Group 15"/>
          <p:cNvGrpSpPr/>
          <p:nvPr/>
        </p:nvGrpSpPr>
        <p:grpSpPr>
          <a:xfrm>
            <a:off x="3602140" y="1865375"/>
            <a:ext cx="883315" cy="422455"/>
            <a:chOff x="1422790" y="2084824"/>
            <a:chExt cx="883315" cy="422455"/>
          </a:xfrm>
        </p:grpSpPr>
        <p:sp>
          <p:nvSpPr>
            <p:cNvPr id="8" name="Rectangle 7"/>
            <p:cNvSpPr/>
            <p:nvPr/>
          </p:nvSpPr>
          <p:spPr>
            <a:xfrm>
              <a:off x="1422790" y="2084824"/>
              <a:ext cx="883315" cy="422455"/>
            </a:xfrm>
            <a:prstGeom prst="rect">
              <a:avLst/>
            </a:prstGeom>
            <a:no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" name="Straight Arrow Connector 9"/>
            <p:cNvCxnSpPr/>
            <p:nvPr/>
          </p:nvCxnSpPr>
          <p:spPr>
            <a:xfrm>
              <a:off x="1499600" y="2200040"/>
              <a:ext cx="729695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>
              <a:off x="1499600" y="2392065"/>
              <a:ext cx="729695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16"/>
          <p:cNvGrpSpPr/>
          <p:nvPr/>
        </p:nvGrpSpPr>
        <p:grpSpPr>
          <a:xfrm>
            <a:off x="1758700" y="1865375"/>
            <a:ext cx="883315" cy="422455"/>
            <a:chOff x="1422790" y="2084824"/>
            <a:chExt cx="883315" cy="422455"/>
          </a:xfrm>
        </p:grpSpPr>
        <p:sp>
          <p:nvSpPr>
            <p:cNvPr id="18" name="Rectangle 17"/>
            <p:cNvSpPr/>
            <p:nvPr/>
          </p:nvSpPr>
          <p:spPr>
            <a:xfrm>
              <a:off x="1422790" y="2084824"/>
              <a:ext cx="883315" cy="422455"/>
            </a:xfrm>
            <a:prstGeom prst="rect">
              <a:avLst/>
            </a:prstGeom>
            <a:no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>
              <a:off x="1499600" y="2200040"/>
              <a:ext cx="729695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>
              <a:off x="1499600" y="2392065"/>
              <a:ext cx="729695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24"/>
          <p:cNvGrpSpPr/>
          <p:nvPr/>
        </p:nvGrpSpPr>
        <p:grpSpPr>
          <a:xfrm>
            <a:off x="7250615" y="1865375"/>
            <a:ext cx="883315" cy="422455"/>
            <a:chOff x="1422790" y="2084824"/>
            <a:chExt cx="883315" cy="422455"/>
          </a:xfrm>
        </p:grpSpPr>
        <p:sp>
          <p:nvSpPr>
            <p:cNvPr id="26" name="Rectangle 25"/>
            <p:cNvSpPr/>
            <p:nvPr/>
          </p:nvSpPr>
          <p:spPr>
            <a:xfrm>
              <a:off x="1422790" y="2084824"/>
              <a:ext cx="883315" cy="422455"/>
            </a:xfrm>
            <a:prstGeom prst="rect">
              <a:avLst/>
            </a:prstGeom>
            <a:no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7" name="Straight Arrow Connector 26"/>
            <p:cNvCxnSpPr/>
            <p:nvPr/>
          </p:nvCxnSpPr>
          <p:spPr>
            <a:xfrm>
              <a:off x="1499600" y="2200040"/>
              <a:ext cx="729695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>
              <a:off x="1499600" y="2392065"/>
              <a:ext cx="729695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3" name="Straight Arrow Connector 32"/>
          <p:cNvCxnSpPr/>
          <p:nvPr/>
        </p:nvCxnSpPr>
        <p:spPr>
          <a:xfrm flipV="1">
            <a:off x="990600" y="2057400"/>
            <a:ext cx="7834620" cy="38405"/>
          </a:xfrm>
          <a:prstGeom prst="straightConnector1">
            <a:avLst/>
          </a:prstGeom>
          <a:ln w="25400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1643485" y="1481325"/>
            <a:ext cx="10753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cavity 0</a:t>
            </a:r>
            <a:endParaRPr lang="en-US" sz="2000" dirty="0"/>
          </a:p>
        </p:txBody>
      </p:sp>
      <p:sp>
        <p:nvSpPr>
          <p:cNvPr id="35" name="TextBox 34"/>
          <p:cNvSpPr txBox="1"/>
          <p:nvPr/>
        </p:nvSpPr>
        <p:spPr>
          <a:xfrm>
            <a:off x="3486925" y="1481325"/>
            <a:ext cx="10753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cavity 1</a:t>
            </a:r>
            <a:endParaRPr lang="en-US" sz="2000" dirty="0"/>
          </a:p>
        </p:txBody>
      </p:sp>
      <p:sp>
        <p:nvSpPr>
          <p:cNvPr id="36" name="TextBox 35"/>
          <p:cNvSpPr txBox="1"/>
          <p:nvPr/>
        </p:nvSpPr>
        <p:spPr>
          <a:xfrm>
            <a:off x="7135400" y="1481325"/>
            <a:ext cx="10753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cavity N</a:t>
            </a:r>
            <a:endParaRPr lang="en-US" sz="2000" dirty="0"/>
          </a:p>
        </p:txBody>
      </p:sp>
      <p:sp>
        <p:nvSpPr>
          <p:cNvPr id="37" name="Oval 36"/>
          <p:cNvSpPr/>
          <p:nvPr/>
        </p:nvSpPr>
        <p:spPr>
          <a:xfrm>
            <a:off x="6569060" y="3006545"/>
            <a:ext cx="2304300" cy="23043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37"/>
          <p:cNvGrpSpPr/>
          <p:nvPr/>
        </p:nvGrpSpPr>
        <p:grpSpPr>
          <a:xfrm>
            <a:off x="7337160" y="5042010"/>
            <a:ext cx="883315" cy="422455"/>
            <a:chOff x="1422790" y="2084824"/>
            <a:chExt cx="883315" cy="422455"/>
          </a:xfrm>
        </p:grpSpPr>
        <p:sp>
          <p:nvSpPr>
            <p:cNvPr id="39" name="Rectangle 38"/>
            <p:cNvSpPr/>
            <p:nvPr/>
          </p:nvSpPr>
          <p:spPr>
            <a:xfrm>
              <a:off x="1422790" y="2084824"/>
              <a:ext cx="883315" cy="422455"/>
            </a:xfrm>
            <a:prstGeom prst="rect">
              <a:avLst/>
            </a:prstGeom>
            <a:no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0" name="Straight Arrow Connector 39"/>
            <p:cNvCxnSpPr/>
            <p:nvPr/>
          </p:nvCxnSpPr>
          <p:spPr>
            <a:xfrm>
              <a:off x="1499600" y="2200040"/>
              <a:ext cx="729695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/>
            <p:nvPr/>
          </p:nvCxnSpPr>
          <p:spPr>
            <a:xfrm>
              <a:off x="1499600" y="2392065"/>
              <a:ext cx="729695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Freeform 3"/>
          <p:cNvSpPr>
            <a:spLocks/>
          </p:cNvSpPr>
          <p:nvPr/>
        </p:nvSpPr>
        <p:spPr bwMode="auto">
          <a:xfrm>
            <a:off x="1219200" y="4343400"/>
            <a:ext cx="3390900" cy="2071688"/>
          </a:xfrm>
          <a:custGeom>
            <a:avLst/>
            <a:gdLst>
              <a:gd name="T0" fmla="*/ 0 w 2136"/>
              <a:gd name="T1" fmla="*/ 2147483647 h 1305"/>
              <a:gd name="T2" fmla="*/ 2147483647 w 2136"/>
              <a:gd name="T3" fmla="*/ 2147483647 h 1305"/>
              <a:gd name="T4" fmla="*/ 2147483647 w 2136"/>
              <a:gd name="T5" fmla="*/ 2147483647 h 1305"/>
              <a:gd name="T6" fmla="*/ 2147483647 w 2136"/>
              <a:gd name="T7" fmla="*/ 2147483647 h 1305"/>
              <a:gd name="T8" fmla="*/ 0 60000 65536"/>
              <a:gd name="T9" fmla="*/ 0 60000 65536"/>
              <a:gd name="T10" fmla="*/ 0 60000 65536"/>
              <a:gd name="T11" fmla="*/ 0 60000 65536"/>
              <a:gd name="T12" fmla="*/ 0 w 2136"/>
              <a:gd name="T13" fmla="*/ 0 h 1305"/>
              <a:gd name="T14" fmla="*/ 2136 w 2136"/>
              <a:gd name="T15" fmla="*/ 1305 h 130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36" h="1305">
                <a:moveTo>
                  <a:pt x="0" y="566"/>
                </a:moveTo>
                <a:cubicBezTo>
                  <a:pt x="112" y="675"/>
                  <a:pt x="432" y="1305"/>
                  <a:pt x="680" y="1224"/>
                </a:cubicBezTo>
                <a:cubicBezTo>
                  <a:pt x="928" y="1143"/>
                  <a:pt x="1245" y="160"/>
                  <a:pt x="1488" y="80"/>
                </a:cubicBezTo>
                <a:cubicBezTo>
                  <a:pt x="1731" y="0"/>
                  <a:pt x="2001" y="608"/>
                  <a:pt x="2136" y="747"/>
                </a:cubicBezTo>
              </a:path>
            </a:pathLst>
          </a:custGeom>
          <a:noFill/>
          <a:ln w="9525" cap="flat" cmpd="sng">
            <a:solidFill>
              <a:srgbClr val="CC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" name="Line 4"/>
          <p:cNvSpPr>
            <a:spLocks noChangeShapeType="1"/>
          </p:cNvSpPr>
          <p:nvPr/>
        </p:nvSpPr>
        <p:spPr bwMode="auto">
          <a:xfrm>
            <a:off x="1219200" y="5410200"/>
            <a:ext cx="396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" name="Line 5"/>
          <p:cNvSpPr>
            <a:spLocks noChangeShapeType="1"/>
          </p:cNvSpPr>
          <p:nvPr/>
        </p:nvSpPr>
        <p:spPr bwMode="auto">
          <a:xfrm>
            <a:off x="1447800" y="3810000"/>
            <a:ext cx="0" cy="2667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45" name="Object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3810000"/>
            <a:ext cx="533400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" name="Oval 8"/>
          <p:cNvSpPr>
            <a:spLocks noChangeArrowheads="1"/>
          </p:cNvSpPr>
          <p:nvPr/>
        </p:nvSpPr>
        <p:spPr bwMode="auto">
          <a:xfrm>
            <a:off x="3177855" y="4727450"/>
            <a:ext cx="152400" cy="152400"/>
          </a:xfrm>
          <a:prstGeom prst="ellipse">
            <a:avLst/>
          </a:prstGeom>
          <a:solidFill>
            <a:srgbClr val="009900"/>
          </a:solidFill>
          <a:ln w="9525">
            <a:solidFill>
              <a:srgbClr val="0099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50" name="Text Box 11"/>
          <p:cNvSpPr txBox="1">
            <a:spLocks noChangeArrowheads="1"/>
          </p:cNvSpPr>
          <p:nvPr/>
        </p:nvSpPr>
        <p:spPr bwMode="auto">
          <a:xfrm>
            <a:off x="1680060" y="4304995"/>
            <a:ext cx="1524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dirty="0"/>
              <a:t>Nominal Energy</a:t>
            </a:r>
          </a:p>
        </p:txBody>
      </p:sp>
      <p:cxnSp>
        <p:nvCxnSpPr>
          <p:cNvPr id="58" name="Straight Arrow Connector 57"/>
          <p:cNvCxnSpPr/>
          <p:nvPr/>
        </p:nvCxnSpPr>
        <p:spPr>
          <a:xfrm>
            <a:off x="2909020" y="4612235"/>
            <a:ext cx="192025" cy="11521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rot="5400000">
            <a:off x="3139450" y="5764385"/>
            <a:ext cx="23043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 rot="5400000">
            <a:off x="2832210" y="5764385"/>
            <a:ext cx="23043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2947425" y="5764385"/>
            <a:ext cx="307240" cy="0"/>
          </a:xfrm>
          <a:prstGeom prst="line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6" name="Object 6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38304641"/>
              </p:ext>
            </p:extLst>
          </p:nvPr>
        </p:nvGraphicFramePr>
        <p:xfrm>
          <a:off x="3012435" y="5806410"/>
          <a:ext cx="215900" cy="322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545" name="Equation" r:id="rId4" imgW="152280" imgH="228600" progId="Equation.3">
                  <p:embed/>
                </p:oleObj>
              </mc:Choice>
              <mc:Fallback>
                <p:oleObj name="Equation" r:id="rId4" imgW="15228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12435" y="5806410"/>
                        <a:ext cx="215900" cy="3222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7272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2040613"/>
              </p:ext>
            </p:extLst>
          </p:nvPr>
        </p:nvGraphicFramePr>
        <p:xfrm>
          <a:off x="4790865" y="5418740"/>
          <a:ext cx="779463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546" name="Equation" r:id="rId6" imgW="545760" imgH="215640" progId="Equation.DSMT4">
                  <p:embed/>
                </p:oleObj>
              </mc:Choice>
              <mc:Fallback>
                <p:oleObj name="Equation" r:id="rId6" imgW="545760" imgH="2156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90865" y="5418740"/>
                        <a:ext cx="779463" cy="304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47835341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67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34" grpId="0"/>
      <p:bldP spid="35" grpId="0"/>
      <p:bldP spid="36" grpId="0"/>
      <p:bldP spid="37" grpId="0" animBg="1"/>
      <p:bldP spid="42" grpId="0" animBg="1"/>
      <p:bldP spid="43" grpId="0" animBg="1"/>
      <p:bldP spid="44" grpId="0" animBg="1"/>
      <p:bldP spid="47" grpId="0" animBg="1"/>
      <p:bldP spid="5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78"/>
            <a:ext cx="8262937" cy="441325"/>
          </a:xfrm>
        </p:spPr>
        <p:txBody>
          <a:bodyPr/>
          <a:lstStyle/>
          <a:p>
            <a:r>
              <a:rPr lang="en-US" dirty="0" smtClean="0"/>
              <a:t>Acknowledgments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457200"/>
            <a:ext cx="8251825" cy="5553075"/>
          </a:xfrm>
        </p:spPr>
        <p:txBody>
          <a:bodyPr/>
          <a:lstStyle/>
          <a:p>
            <a:r>
              <a:rPr lang="en-US" sz="1800" dirty="0" smtClean="0"/>
              <a:t>Former lecturers, for giving me material</a:t>
            </a:r>
          </a:p>
          <a:p>
            <a:pPr lvl="1"/>
            <a:r>
              <a:rPr lang="en-US" sz="1600" dirty="0" smtClean="0"/>
              <a:t>Fernanda Garcia</a:t>
            </a:r>
          </a:p>
          <a:p>
            <a:pPr lvl="1"/>
            <a:r>
              <a:rPr lang="en-US" sz="1600" dirty="0" smtClean="0"/>
              <a:t>Elvin Harms</a:t>
            </a:r>
          </a:p>
          <a:p>
            <a:pPr lvl="1"/>
            <a:r>
              <a:rPr lang="en-US" sz="1600" dirty="0" smtClean="0"/>
              <a:t>Mike </a:t>
            </a:r>
            <a:r>
              <a:rPr lang="en-US" sz="1600" dirty="0" err="1" smtClean="0"/>
              <a:t>Syphers</a:t>
            </a:r>
            <a:endParaRPr lang="en-US" sz="1600" dirty="0" smtClean="0"/>
          </a:p>
          <a:p>
            <a:pPr lvl="1"/>
            <a:r>
              <a:rPr lang="en-US" sz="1600" dirty="0" smtClean="0"/>
              <a:t>Sam Posen (cool RF cavity animation)</a:t>
            </a:r>
          </a:p>
          <a:p>
            <a:r>
              <a:rPr lang="en-US" sz="1800" dirty="0" smtClean="0"/>
              <a:t>People who provided me “show and tell” stuff</a:t>
            </a:r>
          </a:p>
          <a:p>
            <a:pPr lvl="1"/>
            <a:r>
              <a:rPr lang="en-US" sz="1600" dirty="0" smtClean="0"/>
              <a:t>Susan Winchester, Elvin Harms, and Salah </a:t>
            </a:r>
            <a:r>
              <a:rPr lang="en-US" sz="1600" dirty="0" err="1" smtClean="0"/>
              <a:t>Chaurize</a:t>
            </a:r>
            <a:r>
              <a:rPr lang="en-US" sz="1600" dirty="0" smtClean="0"/>
              <a:t>, Sam Posen</a:t>
            </a:r>
          </a:p>
          <a:p>
            <a:r>
              <a:rPr lang="en-US" sz="1800" dirty="0" smtClean="0"/>
              <a:t>The army that helped to get the fine beam/Helmholtz demo working</a:t>
            </a:r>
          </a:p>
          <a:p>
            <a:pPr lvl="1"/>
            <a:r>
              <a:rPr lang="en-US" sz="1600" dirty="0" smtClean="0"/>
              <a:t>Tube: Marge </a:t>
            </a:r>
            <a:r>
              <a:rPr lang="en-US" sz="1600" dirty="0" err="1" smtClean="0"/>
              <a:t>Bardeen,Mark</a:t>
            </a:r>
            <a:r>
              <a:rPr lang="en-US" sz="1600" dirty="0" smtClean="0"/>
              <a:t> Adams, and Hans </a:t>
            </a:r>
            <a:r>
              <a:rPr lang="en-US" sz="1600" dirty="0" err="1" smtClean="0"/>
              <a:t>Jostlein</a:t>
            </a:r>
            <a:r>
              <a:rPr lang="en-US" sz="1600" dirty="0" smtClean="0"/>
              <a:t>, Ed. Dept. </a:t>
            </a:r>
          </a:p>
          <a:p>
            <a:pPr lvl="1"/>
            <a:r>
              <a:rPr lang="en-US" sz="1600" dirty="0" smtClean="0"/>
              <a:t>Helmholtz coil: Todd Johnson, Operations, let me use his winding gear</a:t>
            </a:r>
          </a:p>
          <a:p>
            <a:pPr lvl="1"/>
            <a:r>
              <a:rPr lang="en-US" sz="1600" dirty="0" smtClean="0"/>
              <a:t>Power supply and </a:t>
            </a:r>
            <a:r>
              <a:rPr lang="en-US" sz="1600" dirty="0" err="1" smtClean="0"/>
              <a:t>misc</a:t>
            </a:r>
            <a:r>
              <a:rPr lang="en-US" sz="1600" dirty="0" smtClean="0"/>
              <a:t> parts: paid for by </a:t>
            </a:r>
            <a:r>
              <a:rPr lang="en-US" sz="1600" dirty="0" err="1" smtClean="0"/>
              <a:t>QuarkNet</a:t>
            </a:r>
            <a:r>
              <a:rPr lang="en-US" sz="1600" dirty="0" smtClean="0"/>
              <a:t> (Spencer </a:t>
            </a:r>
            <a:r>
              <a:rPr lang="en-US" sz="1600" dirty="0" err="1" smtClean="0"/>
              <a:t>Pasero</a:t>
            </a:r>
            <a:r>
              <a:rPr lang="en-US" sz="1600" dirty="0" smtClean="0"/>
              <a:t>)</a:t>
            </a:r>
          </a:p>
          <a:p>
            <a:pPr lvl="1"/>
            <a:r>
              <a:rPr lang="en-US" sz="1600" dirty="0" smtClean="0"/>
              <a:t>Camera: Elliott </a:t>
            </a:r>
            <a:r>
              <a:rPr lang="en-US" sz="1600" dirty="0" err="1" smtClean="0"/>
              <a:t>McCrory</a:t>
            </a:r>
            <a:endParaRPr lang="en-US" sz="1600" dirty="0" smtClean="0"/>
          </a:p>
          <a:p>
            <a:r>
              <a:rPr lang="en-US" sz="1800" dirty="0" smtClean="0"/>
              <a:t>Google and Wikipedia, for making us all scholars</a:t>
            </a:r>
          </a:p>
          <a:p>
            <a:r>
              <a:rPr lang="en-US" sz="1800" dirty="0" smtClean="0"/>
              <a:t>SMP for logistics and inviting me</a:t>
            </a:r>
          </a:p>
          <a:p>
            <a:r>
              <a:rPr lang="en-US" sz="1800" dirty="0" smtClean="0"/>
              <a:t>Fermilab, for encouraging outreach</a:t>
            </a:r>
          </a:p>
          <a:p>
            <a:r>
              <a:rPr lang="en-US" sz="1800" dirty="0" smtClean="0"/>
              <a:t>You, for coming</a:t>
            </a:r>
          </a:p>
          <a:p>
            <a:r>
              <a:rPr lang="en-US" sz="2000" b="1" dirty="0" smtClean="0"/>
              <a:t>All the people marching for science all over the country today!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Saturday Morning Physics, April 22,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Prebys: Particle Accelerators</a:t>
            </a:r>
            <a:endParaRPr lang="en-US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26155-0DCC-45D2-90B6-32F65F3F6C0F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207869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490857" cy="463731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Examples of accelerating RF structures</a:t>
            </a:r>
            <a:endParaRPr lang="en-US" dirty="0"/>
          </a:p>
        </p:txBody>
      </p:sp>
      <p:pic>
        <p:nvPicPr>
          <p:cNvPr id="27651" name="Picture 2" descr="http://www-bd.fnal.gov/wao/fermipics/95-10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76300" y="1219200"/>
            <a:ext cx="3002032" cy="374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6" descr="http://www.linearcollider.org/newsline/images/20060706_dc_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10405" y="3889860"/>
            <a:ext cx="3767325" cy="1889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4" name="TextBox 9"/>
          <p:cNvSpPr txBox="1">
            <a:spLocks noChangeArrowheads="1"/>
          </p:cNvSpPr>
          <p:nvPr/>
        </p:nvSpPr>
        <p:spPr bwMode="auto">
          <a:xfrm>
            <a:off x="838200" y="4991100"/>
            <a:ext cx="28194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dirty="0" err="1"/>
              <a:t>Fermilab</a:t>
            </a:r>
            <a:r>
              <a:rPr lang="en-US" sz="1800" dirty="0"/>
              <a:t> Drift Tube </a:t>
            </a:r>
            <a:r>
              <a:rPr lang="en-US" sz="1800" dirty="0" err="1"/>
              <a:t>Linac</a:t>
            </a:r>
            <a:r>
              <a:rPr lang="en-US" sz="1800" dirty="0"/>
              <a:t> (200MHz): oscillating field uniform along length</a:t>
            </a:r>
          </a:p>
        </p:txBody>
      </p:sp>
      <p:sp>
        <p:nvSpPr>
          <p:cNvPr id="27655" name="TextBox 10"/>
          <p:cNvSpPr txBox="1">
            <a:spLocks noChangeArrowheads="1"/>
          </p:cNvSpPr>
          <p:nvPr/>
        </p:nvSpPr>
        <p:spPr bwMode="auto">
          <a:xfrm>
            <a:off x="4456785" y="5810110"/>
            <a:ext cx="42291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dirty="0"/>
              <a:t>ILC prototype </a:t>
            </a:r>
            <a:r>
              <a:rPr lang="en-US" sz="1800" dirty="0" err="1"/>
              <a:t>elipical</a:t>
            </a:r>
            <a:r>
              <a:rPr lang="en-US" sz="1800" dirty="0"/>
              <a:t> cell “</a:t>
            </a:r>
            <a:r>
              <a:rPr lang="en-US" sz="1800" dirty="0">
                <a:latin typeface="Symbol" pitchFamily="18" charset="2"/>
              </a:rPr>
              <a:t>p</a:t>
            </a:r>
            <a:r>
              <a:rPr lang="en-US" sz="1800" dirty="0"/>
              <a:t>-cavity” (1.3 GHz): field alternates with each cell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Saturday Morning Physics, April 22, 2017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CB3B5A-5052-4940-8887-DC0AFF3E24EA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Prebys: Particle Accelerators</a:t>
            </a:r>
            <a:endParaRPr lang="en-US"/>
          </a:p>
        </p:txBody>
      </p:sp>
      <p:pic>
        <p:nvPicPr>
          <p:cNvPr id="270338" name="Picture 2" descr="http://www.fnal.gov/pub/today/images04/Booster-new-cavit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46102" y="1447800"/>
            <a:ext cx="3171925" cy="2378944"/>
          </a:xfrm>
          <a:prstGeom prst="rect">
            <a:avLst/>
          </a:prstGeom>
          <a:noFill/>
        </p:spPr>
      </p:pic>
      <p:sp>
        <p:nvSpPr>
          <p:cNvPr id="15" name="TextBox 9"/>
          <p:cNvSpPr txBox="1">
            <a:spLocks noChangeArrowheads="1"/>
          </p:cNvSpPr>
          <p:nvPr/>
        </p:nvSpPr>
        <p:spPr bwMode="auto">
          <a:xfrm>
            <a:off x="5105400" y="990600"/>
            <a:ext cx="38789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sz="1800" dirty="0" smtClean="0"/>
              <a:t>37-&gt;53MHz </a:t>
            </a:r>
            <a:r>
              <a:rPr lang="en-US" sz="1800" dirty="0" err="1" smtClean="0"/>
              <a:t>Fermilab</a:t>
            </a:r>
            <a:r>
              <a:rPr lang="en-US" sz="1800" dirty="0" smtClean="0"/>
              <a:t> Booster cavity</a:t>
            </a:r>
            <a:endParaRPr lang="en-US" sz="1800" dirty="0"/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5562600" y="2133600"/>
            <a:ext cx="1000335" cy="245282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9"/>
          <p:cNvSpPr txBox="1">
            <a:spLocks noChangeArrowheads="1"/>
          </p:cNvSpPr>
          <p:nvPr/>
        </p:nvSpPr>
        <p:spPr bwMode="auto">
          <a:xfrm>
            <a:off x="3962400" y="1752600"/>
            <a:ext cx="161120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sz="1600" dirty="0" smtClean="0">
                <a:solidFill>
                  <a:srgbClr val="FF0000"/>
                </a:solidFill>
              </a:rPr>
              <a:t>Biased ferrite frequency tuner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3400" y="685800"/>
            <a:ext cx="746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Use resonant structures to make efficient use of power</a:t>
            </a:r>
          </a:p>
        </p:txBody>
      </p:sp>
    </p:spTree>
    <p:extLst>
      <p:ext uri="{BB962C8B-B14F-4D97-AF65-F5344CB8AC3E}">
        <p14:creationId xmlns:p14="http://schemas.microsoft.com/office/powerpoint/2010/main" val="3123127590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RF </a:t>
            </a:r>
            <a:r>
              <a:rPr lang="en-US" smtClean="0"/>
              <a:t>Cavities Accelerate*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Oscillating fields are timed (“phased”) so that the accelerating electric field is always pointing in the right direction whenever a bunch passes through</a:t>
            </a:r>
            <a:r>
              <a:rPr lang="mr-IN" dirty="0" smtClean="0"/>
              <a:t>…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Saturday Morning Physics, April 22, 2017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Prebys: Particle Accelerators</a:t>
            </a:r>
            <a:endParaRPr lang="en-US">
              <a:latin typeface="+mn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B536C3-BB10-4165-8E74-99838CB51702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4114800"/>
            <a:ext cx="9099550" cy="21272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59044" y="3733732"/>
            <a:ext cx="53358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i="1" dirty="0">
                <a:solidFill>
                  <a:srgbClr val="000000"/>
                </a:solidFill>
                <a:latin typeface="Calibri"/>
                <a:ea typeface="Geneva" charset="0"/>
                <a:cs typeface="Geneva" charset="0"/>
              </a:rPr>
              <a:t>Slowed down by factor of approximately 4x10</a:t>
            </a:r>
            <a:r>
              <a:rPr lang="en-US" sz="2000" i="1" baseline="30000" dirty="0">
                <a:solidFill>
                  <a:srgbClr val="000000"/>
                </a:solidFill>
                <a:latin typeface="Calibri"/>
                <a:ea typeface="Geneva" charset="0"/>
                <a:cs typeface="Geneva" charset="0"/>
              </a:rPr>
              <a:t>9</a:t>
            </a:r>
          </a:p>
        </p:txBody>
      </p:sp>
      <p:sp>
        <p:nvSpPr>
          <p:cNvPr id="8" name="Down Arrow 7"/>
          <p:cNvSpPr/>
          <p:nvPr/>
        </p:nvSpPr>
        <p:spPr>
          <a:xfrm>
            <a:off x="340890" y="3803658"/>
            <a:ext cx="323850" cy="609600"/>
          </a:xfrm>
          <a:prstGeom prst="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64740" y="3731619"/>
            <a:ext cx="62605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  <a:latin typeface="Calibri"/>
                <a:ea typeface="Geneva" charset="0"/>
                <a:cs typeface="Geneva" charset="0"/>
              </a:rPr>
              <a:t>Input RF power at 1.3 GHz</a:t>
            </a:r>
            <a:endParaRPr lang="en-US" sz="2000" baseline="30000" dirty="0">
              <a:solidFill>
                <a:srgbClr val="000000"/>
              </a:solidFill>
              <a:latin typeface="Calibri"/>
              <a:ea typeface="Geneva" charset="0"/>
              <a:cs typeface="Geneva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2209800"/>
            <a:ext cx="8241792" cy="1400048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>
            <a:off x="122548" y="6575116"/>
            <a:ext cx="8792852" cy="0"/>
          </a:xfrm>
          <a:prstGeom prst="straightConnector1">
            <a:avLst/>
          </a:prstGeom>
          <a:ln>
            <a:solidFill>
              <a:srgbClr val="000000"/>
            </a:solidFill>
            <a:headEnd type="stealth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069080" y="6510133"/>
            <a:ext cx="786384" cy="307777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  <a:latin typeface="Calibri"/>
                <a:ea typeface="Geneva" charset="0"/>
                <a:cs typeface="Geneva" charset="0"/>
              </a:rPr>
              <a:t>~1 m</a:t>
            </a:r>
            <a:endParaRPr lang="en-US" sz="2000" baseline="30000" dirty="0">
              <a:solidFill>
                <a:srgbClr val="000000"/>
              </a:solidFill>
              <a:latin typeface="Calibri"/>
              <a:ea typeface="Geneva" charset="0"/>
              <a:cs typeface="Geneva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906212" y="6191505"/>
            <a:ext cx="42377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  <a:latin typeface="Calibri Light"/>
                <a:ea typeface="Geneva" charset="0"/>
                <a:cs typeface="Calibri Light"/>
              </a:rPr>
              <a:t>*Animation from Sam Posen</a:t>
            </a:r>
            <a:endParaRPr lang="en-US" sz="1400" dirty="0">
              <a:solidFill>
                <a:srgbClr val="000000"/>
              </a:solidFill>
              <a:latin typeface="Calibri Light"/>
              <a:ea typeface="Geneva" charset="0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240757390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  <p:bldP spid="7" grpId="0"/>
      <p:bldP spid="8" grpId="0" animBg="1"/>
      <p:bldP spid="9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Multi-stage acceleration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85800"/>
            <a:ext cx="8251825" cy="5553075"/>
          </a:xfrm>
        </p:spPr>
        <p:txBody>
          <a:bodyPr/>
          <a:lstStyle/>
          <a:p>
            <a:r>
              <a:rPr lang="en-US" dirty="0" smtClean="0"/>
              <a:t>Early synchrotrons had low energy injection and provided all the acceleration in a single stage.</a:t>
            </a:r>
          </a:p>
          <a:p>
            <a:r>
              <a:rPr lang="en-US" dirty="0" smtClean="0"/>
              <a:t>The energy range of a single synchrotron is limited by</a:t>
            </a:r>
          </a:p>
          <a:p>
            <a:pPr lvl="1"/>
            <a:r>
              <a:rPr lang="en-US" dirty="0" smtClean="0"/>
              <a:t>Beams get smaller as they accelerate, so an aperture large enough for the injected beam is unreasonably large at high field.</a:t>
            </a:r>
          </a:p>
          <a:p>
            <a:pPr lvl="1"/>
            <a:r>
              <a:rPr lang="en-US" dirty="0" smtClean="0"/>
              <a:t>Hysteresis effects result in excessive nonlinear terms at low energy (very important for colliders)</a:t>
            </a:r>
          </a:p>
          <a:p>
            <a:r>
              <a:rPr lang="en-US" dirty="0" smtClean="0"/>
              <a:t>Typical range 10-20 for colliders, larger for fixed target</a:t>
            </a:r>
          </a:p>
          <a:p>
            <a:pPr lvl="1"/>
            <a:r>
              <a:rPr lang="en-US" dirty="0" smtClean="0"/>
              <a:t>Fermilab Main Ring: 8-400 </a:t>
            </a:r>
            <a:r>
              <a:rPr lang="en-US" dirty="0" err="1" smtClean="0"/>
              <a:t>GeV</a:t>
            </a:r>
            <a:r>
              <a:rPr lang="en-US" dirty="0" smtClean="0"/>
              <a:t> (50x)</a:t>
            </a:r>
          </a:p>
          <a:p>
            <a:pPr lvl="1"/>
            <a:r>
              <a:rPr lang="en-US" dirty="0" smtClean="0"/>
              <a:t>Fermilab </a:t>
            </a:r>
            <a:r>
              <a:rPr lang="en-US" dirty="0" err="1" smtClean="0"/>
              <a:t>Tevatron</a:t>
            </a:r>
            <a:r>
              <a:rPr lang="en-US" dirty="0" smtClean="0"/>
              <a:t>: 150-980 </a:t>
            </a:r>
            <a:r>
              <a:rPr lang="en-US" dirty="0" err="1" smtClean="0"/>
              <a:t>GeV</a:t>
            </a:r>
            <a:r>
              <a:rPr lang="en-US" dirty="0" smtClean="0"/>
              <a:t> (6.5x)</a:t>
            </a:r>
          </a:p>
          <a:p>
            <a:pPr lvl="1"/>
            <a:r>
              <a:rPr lang="en-US" dirty="0" smtClean="0"/>
              <a:t>LHC: 400-7000 </a:t>
            </a:r>
            <a:r>
              <a:rPr lang="en-US" dirty="0" err="1" smtClean="0"/>
              <a:t>GeV</a:t>
            </a:r>
            <a:r>
              <a:rPr lang="en-US" dirty="0"/>
              <a:t> </a:t>
            </a:r>
            <a:r>
              <a:rPr lang="en-US" dirty="0" smtClean="0"/>
              <a:t>(17x)</a:t>
            </a:r>
          </a:p>
          <a:p>
            <a:r>
              <a:rPr lang="en-US" dirty="0" smtClean="0"/>
              <a:t>The highest energy beams require multiple stages of acceleration, with high reliability at each stage</a:t>
            </a:r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Saturday Morning Physics, April 22,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Prebys: Particle Accelerators</a:t>
            </a:r>
            <a:endParaRPr lang="en-US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26155-0DCC-45D2-90B6-32F65F3F6C0F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613412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Getting started: ion </a:t>
            </a:r>
            <a:r>
              <a:rPr lang="en-US" dirty="0"/>
              <a:t>s</a:t>
            </a:r>
            <a:r>
              <a:rPr lang="en-US" dirty="0" smtClean="0"/>
              <a:t>ources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Saturday Morning Physics, April 22, 2017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Prebys: Particle Accelerators</a:t>
            </a:r>
            <a:endParaRPr lang="en-US">
              <a:latin typeface="+mn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B536C3-BB10-4165-8E74-99838CB51702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172" y="1065507"/>
            <a:ext cx="3418428" cy="256382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05649" y="688471"/>
            <a:ext cx="22196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CERN proton source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4079" y="1198890"/>
            <a:ext cx="3133727" cy="2350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173216" y="745910"/>
            <a:ext cx="22196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CERN Lead source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93477" y="5875742"/>
            <a:ext cx="82493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Typically 10s of </a:t>
            </a:r>
            <a:r>
              <a:rPr lang="en-US" sz="1800" dirty="0" err="1" smtClean="0">
                <a:solidFill>
                  <a:srgbClr val="C00000"/>
                </a:solidFill>
                <a:latin typeface="+mn-lt"/>
              </a:rPr>
              <a:t>keV</a:t>
            </a:r>
            <a:r>
              <a:rPr lang="en-US" sz="1800" dirty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and </a:t>
            </a:r>
            <a:r>
              <a:rPr lang="en-US" sz="1800" dirty="0" err="1" smtClean="0">
                <a:solidFill>
                  <a:srgbClr val="C00000"/>
                </a:solidFill>
                <a:latin typeface="+mn-lt"/>
              </a:rPr>
              <a:t>mAs</a:t>
            </a:r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 to 10s of mA of current. Want to accelerate as fast as possible before space charge blows up the beam!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2111" y="3900668"/>
            <a:ext cx="2782924" cy="179638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432442" y="3984558"/>
            <a:ext cx="22196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FNAL H- source.  Mix Cesium with Hydrogen to add electron. </a:t>
            </a:r>
          </a:p>
        </p:txBody>
      </p:sp>
    </p:spTree>
    <p:extLst>
      <p:ext uri="{BB962C8B-B14F-4D97-AF65-F5344CB8AC3E}">
        <p14:creationId xmlns:p14="http://schemas.microsoft.com/office/powerpoint/2010/main" val="3954565192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Initial acceleration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Saturday Morning Physics, April 22, 2017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Prebys: Particle Accelerators</a:t>
            </a:r>
            <a:endParaRPr lang="en-US">
              <a:latin typeface="+mn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B536C3-BB10-4165-8E74-99838CB51702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521" y="1068317"/>
            <a:ext cx="2900565" cy="36916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58172" y="724081"/>
            <a:ext cx="17923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Old: Static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66476" y="4890517"/>
            <a:ext cx="28486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Static acceleration from Cockcroft-Walton. </a:t>
            </a:r>
            <a:br>
              <a:rPr lang="en-US" sz="1800" dirty="0" smtClean="0">
                <a:solidFill>
                  <a:srgbClr val="C00000"/>
                </a:solidFill>
                <a:latin typeface="+mn-lt"/>
              </a:rPr>
            </a:br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FNAL = 750 </a:t>
            </a:r>
            <a:r>
              <a:rPr lang="en-US" sz="1800" dirty="0" err="1" smtClean="0">
                <a:solidFill>
                  <a:srgbClr val="C00000"/>
                </a:solidFill>
                <a:latin typeface="+mn-lt"/>
              </a:rPr>
              <a:t>keV</a:t>
            </a:r>
            <a:endParaRPr lang="en-US" sz="1800" dirty="0" smtClean="0">
              <a:solidFill>
                <a:srgbClr val="C00000"/>
              </a:solidFill>
              <a:latin typeface="+mn-lt"/>
            </a:endParaRPr>
          </a:p>
          <a:p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max ~1 MeV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7252" y="1103924"/>
            <a:ext cx="3928820" cy="206931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007044" y="781519"/>
            <a:ext cx="3123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New: RF Quadrupole (RFQ)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98860" y="3121859"/>
            <a:ext cx="2729995" cy="172117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793391" y="4936085"/>
            <a:ext cx="38713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RF structure combines an electric focusing quadrupole with a longitudinal accelerating gradient.</a:t>
            </a:r>
          </a:p>
        </p:txBody>
      </p:sp>
    </p:spTree>
    <p:extLst>
      <p:ext uri="{BB962C8B-B14F-4D97-AF65-F5344CB8AC3E}">
        <p14:creationId xmlns:p14="http://schemas.microsoft.com/office/powerpoint/2010/main" val="1065644887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Linear Acceleration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491" y="629749"/>
            <a:ext cx="8251825" cy="452775"/>
          </a:xfrm>
        </p:spPr>
        <p:txBody>
          <a:bodyPr/>
          <a:lstStyle/>
          <a:p>
            <a:r>
              <a:rPr lang="en-US" sz="1800" dirty="0" smtClean="0"/>
              <a:t>Because the velocity is changing quickly, the first </a:t>
            </a:r>
            <a:r>
              <a:rPr lang="en-US" sz="1800" dirty="0" err="1" smtClean="0"/>
              <a:t>linac</a:t>
            </a:r>
            <a:r>
              <a:rPr lang="en-US" sz="1800" dirty="0" smtClean="0"/>
              <a:t> is generally a Drift Tube </a:t>
            </a:r>
            <a:r>
              <a:rPr lang="en-US" sz="1800" dirty="0" err="1" smtClean="0"/>
              <a:t>Linac</a:t>
            </a:r>
            <a:r>
              <a:rPr lang="en-US" sz="1800" dirty="0" smtClean="0"/>
              <a:t> (DTL), also known as an “Alvarez </a:t>
            </a:r>
            <a:r>
              <a:rPr lang="en-US" sz="1800" dirty="0" err="1" smtClean="0"/>
              <a:t>Linac</a:t>
            </a:r>
            <a:r>
              <a:rPr lang="en-US" sz="1800" dirty="0" smtClean="0"/>
              <a:t>”, which can match the drift tube separation to the changing velocity.</a:t>
            </a:r>
          </a:p>
          <a:p>
            <a:endParaRPr lang="en-US" sz="1800" i="1" dirty="0"/>
          </a:p>
          <a:p>
            <a:endParaRPr lang="en-US" sz="1800" i="1" dirty="0" smtClean="0"/>
          </a:p>
          <a:p>
            <a:endParaRPr lang="en-US" sz="1800" i="1" dirty="0"/>
          </a:p>
          <a:p>
            <a:endParaRPr lang="en-US" sz="1800" i="1" dirty="0" smtClean="0"/>
          </a:p>
          <a:p>
            <a:endParaRPr lang="en-US" i="1" dirty="0"/>
          </a:p>
          <a:p>
            <a:endParaRPr lang="en-US" sz="1800" i="1" dirty="0" smtClean="0"/>
          </a:p>
          <a:p>
            <a:endParaRPr lang="en-US" sz="1800" i="1" dirty="0"/>
          </a:p>
          <a:p>
            <a:pPr marL="0" indent="0">
              <a:buNone/>
            </a:pPr>
            <a:endParaRPr lang="en-US" sz="3600" i="1" dirty="0" smtClean="0"/>
          </a:p>
          <a:p>
            <a:pPr marL="0" indent="0">
              <a:buNone/>
            </a:pPr>
            <a:endParaRPr lang="en-US" sz="1800" i="1" dirty="0"/>
          </a:p>
          <a:p>
            <a:r>
              <a:rPr lang="en-US" sz="1800" dirty="0" smtClean="0"/>
              <a:t>As energy gets higher, switch to </a:t>
            </a:r>
            <a:br>
              <a:rPr lang="en-US" sz="1800" dirty="0" smtClean="0"/>
            </a:br>
            <a:r>
              <a:rPr lang="en-US" sz="1800" dirty="0" smtClean="0"/>
              <a:t>“pi-cavities”, </a:t>
            </a:r>
            <a:r>
              <a:rPr lang="en-US" sz="1800" dirty="0"/>
              <a:t> </a:t>
            </a:r>
            <a:r>
              <a:rPr lang="en-US" sz="1800" dirty="0" smtClean="0"/>
              <a:t>which are more </a:t>
            </a:r>
            <a:br>
              <a:rPr lang="en-US" sz="1800" dirty="0" smtClean="0"/>
            </a:br>
            <a:r>
              <a:rPr lang="en-US" sz="1800" dirty="0" smtClean="0"/>
              <a:t>efficient</a:t>
            </a:r>
            <a:endParaRPr lang="en-US" sz="1600" dirty="0" smtClean="0"/>
          </a:p>
          <a:p>
            <a:r>
              <a:rPr lang="en-US" sz="1800" dirty="0" smtClean="0"/>
              <a:t>After that, beam goes to a series of progressively larger synchrotron rings</a:t>
            </a:r>
            <a:endParaRPr lang="en-US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Saturday Morning Physics, April 22,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E. Prebys: Particle Accelerators</a:t>
            </a:r>
            <a:endParaRPr lang="en-US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26155-0DCC-45D2-90B6-32F65F3F6C0F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  <p:sp>
        <p:nvSpPr>
          <p:cNvPr id="29702" name="AutoShape 6" descr="data:image/jpeg;base64,/9j/4AAQSkZJRgABAQAAAQABAAD/2wCEAAkGBhQSEBQUEhQVFBUVFRQUFRcUFBIUFBQUFBQVFBUUFBQXHCYeFxkjGRQUHy8gIycpLCwsFR4xNTAqNSYrLCkBCQoKDgwOGg8PGiklHxwpLSwpLCwsLCkpLCwpLCwpKSkpKSwsLCkpKSksKSwpKSwpLCkpKSwsLCkpKSwpKSksKf/AABEIAOsAxAMBIgACEQEDEQH/xAAbAAACAwEBAQAAAAAAAAAAAAADBAECBQAGB//EAEgQAAEDAgMDBQ0GBAUEAwEAAAEAAgMEERIhMQVBUQYiYXHRExQjMlJygZGSobGywUJTc6Lh8DNiwtIHFSRDY1SCo7Nkg/EW/8QAGQEAAgMBAAAAAAAAAAAAAAAAAgMAAQQF/8QAMBEAAgIBAwIFAwMDBQAAAAAAAAECEQMSITFBUQQTYYHwFCIyI3HBobHRM0JScpH/2gAMAwEAAhEDEQA/APl1ZWyd1kAkfk94FnuAAxG29UNbJ94/239qit/jSee/5nLmtWZs60YquCe/pPvH+2/tUd/yfeP9t/apfBYAg8bjhZBcqsYoIL/mEn3j/bf2ru/5PvH+2/tQLKzQrsJQXYKK2X7x/tv7VZtbJ94/239qGApwodQflR7BhVyfeP8Abd2piKeQ/bf7bu1JgJtsmFqXKTGxxx7EyVrxljf7bu1UFZJ5b/bd2pdxursCtNi5Qj2Dd9v8t/tu7VBq3+W/23dqqAqlqu2DoXYv33J5b/bf2qRVP8t/tu7UOys1S2TQgjat/lv9t3ard9P8t/tu7VQNXEK9QOldi4qn+W/23dqnvl/lv9t3ah2XKWC4IJ3w/wAt/tu7VV1S/wAt/tu7VLVxaisDQgD6iT7x/tv7UtLVS/eSe2/tTj2peSNEpAOCNvkzK50TsTnOPdDm5zibYWdPWoVuTLfBO/EPysXJuowTVSaMKtb4aTz3/MVMRRqqPwr/AD3/ADFS2NZpM68I7IiyBJEmTHZVPShTCE8KsAivYEMtV3YyLR1lLSuarsZdUE9i8Mdyor386w3JzZsDS4izicJIsWhotqXE/ALNqHDFvvffa3oIUUd7Bc1VIliMxRhUtBCotphmsVXNRGlQ4KiIGArhi4BFaFLCaKBqkhEwqLKWBQPCoLUXCuwqyNUDAUhEwqMKtMCUSpahviTAVi1WLaH9gstG7zz8rVCNsgcw+d/S1Qmp7HMyL7mY80F5H+e/5iqviITTwMb7j7TuvxiueRbI/okPk60HsjNe4qmNNStSzmKDUkyuJXsqtiJTUUSpuimkLGJS2Mp0sCoUGssNsUeF62uHuWVVt5/pWzsv+M30/BZdS3wnpVxk9XsFScS0YumWRJZrs0y154KMlNhmwK5plRkhG4orakH9UJTT6gDTWXCEp6KO6ZbGArRNXQysC7AtCWAFKvismFALLsKJhU4VQ1oFZdZEwrixWgGgJV2lSWKqJCpRNfZPiHzvo1cu2X4h876BcmI5WX82YlRL4R4/nd8xXY1eZnhH+e/5iqPss7luduGP7UwTyrMiVoorpkMQylQL2ewuWWUY0dzVwpknUQWc5Q0pmSKyXLSTZqYkUrk6Q5soeGb6fgkJ47vHSVp7Jp7StKTmZ4RvnKr32GxjToJT0XQtCGnAV4KfJMNj4BKdscCkituSopMZ6uhFq6jDiv8AZANus2CZpIwWixvcX3/FUk7I2qETTFuhUtkcNVougXRUJcdE7W0LcIsUa66IKe6fNAGjpVMZB0TIuxTjQg+gsqClWoX3QnR2zRuJIyrkzzTIbolptjQnxKkMaM1zEJzE++NBfGjFtDOzPEPnfQLkTZ7OafO+gXJq4OH4hvzGZNQOe7znfEoHc7lNVDec7znfFWp4VkXLZ3m6ijo4bBSWI9lUtSZOxRVllWeUDL1ooZYIUdNiN01RUY2wYrW6FcJcnqagT1JQXNltwbIa0c4pf3TNWqMEYlNSEPZ5wCyJY/DsH84+K9k2JuOOw/3G/VeX2jFaob+J9VK0ugIyud+hpObh/TVEx2+yR6l1PTlxy9+a1W7MsOeb8LLQscY8gvI7PL7TN8f4bf8A2pmgae5R2FuY3gBoM1bbrRifYWHch0f7qPRs8DHlc9zZw1whKaVsbexIp3E2FvcmRI5uVskHZNYH4mlpvYOvlYAkj13C3I2AC5IsPWgW27Lk3wZ8MeL9UZ2zxldXqKkOHNFupJOLhvuEaVgBJaNoORz9yGQ09a4SA/vRClb60cdimiJILZjRCmiyuEQS/qoB3I2upIy6MRcxBkYnpmWS72q7suiaMc09f0ChEpm5Hr+gUpyZw87rIzMqBzj1u+KNE3JUeLvPWfimWNWRcHZm+P2Blq4RIwZmiOisrxwt2Jb6CjxuT9DSXIHHouopaXeVsQMwAEZO3dCCctT9EPS0KjUpNmiNuhG88f30JDaVUG6nIehUqNokDNxXl9oVznusM0d9ELjB3qkbOy6zutTG3pKS2zTf6ho4ygetyd5GbPPfUZOedvWicoae1axv/M0fmS8qpoOD/U9j0Oy9nYG6ZAanTJL1M5JNtFoV1RhisN/uCyZYyRwA961qKXJlUm3Z57a8ZPdD/wAbf/aUxsyEYI76YI9/8oRtoU/Nly/2mn/yo9Ls5xjYXWtgjsLgZYGpSVydGrUlHf5wY+x5ML3ngwD1OeVsurGyRMNrXbfcMyT2LNoachkhA8kegiY/RRURlkUBFwDTucbb7Pt8L+tZ0tk/nI+VN/OwdxF8jmuD3DVBon4xcZ3J9y2afZDju7FpjGzPOSRmyQ3zbr8VzBcfELcGwHt3HpH1HFBqdlkZgZjVN8sWsqMSSM68FR2YWq+nyWdJHYq4roRu9wQdcIDwinIqkiW40xylaLU4yPX9AuXQ6elcmqqOF4h/qMSDee7rPxTcTFSNnOPWfim2sySlE68nsgccSIKe5A9aPFFkmqOnyJ45KZPsh6smPd32Jgoif2FFQS30LTEWFt1g7QlJ0/RZqpDU9TEK+oJGWp0UUdDhbnqdexV2fTuc4vcbi5tlmOroW3DAC4DhmetPwxqLmwcztqH/AKa/I+lw1MI/nHwQeVkIG04xu7u1a3Jpn+qi8/6LE5a1AG022/6iP13slZNq/dAY7llf/VmjUxYsN9Li6R2rV4BYa7lsVUVoxx1WR3oHy31ta+mq1O2xMGuWZ7YXdwqC69zEw5/iLXGzm9zY6R9mlkVgTb/bYp5SUwjZK0f9OzF1mYrW2FsZpayWQ4jgiLRqGMEbN3lFSELm186kyZaxqXr/AAjz9BQA0shwgm7NTaw7hKb6Z6oe0qL/AE9Mf/gyHTpB1/7lrRUoEcjXEgCCKS2gJMMgF+jMJOvd4CLoopB0C+BKaSj87jVJuXz/AInhdk7Q73mY5wuy9nt3luJ1z1i119uFRGxobG3GS0EWFzYgEG27IhfHZKZhcLnVx3bi+QH6r6HLUvpqp7mEmNzKQPDM5GtFPK5zm77cxtwMzZXgk9NepXi4qUl3o9E50tgXRYQNMQHq6josvakQBBHiPzHEEZFp6QfdYq0PKOGdl4XO6C+7cQvYkAnjuKUq57tyOV79F7aj0fALTsY4xknuZE8GEkblkVsK2KqouEhMy7boWaomJKENxyRpWoCGfcbDsWh09K5TAMvSuVqjkZ1+oysWp6ynAk4tT1laMLclUNzqSWyKYDZbVJHYBZ8MVyFtws06j9LJOZ3Ki1tEU2hJZnWvNV8lmnp5oXptrNFgLrzddEO6MG7M67yQO1JkOxDGz4bAC2gWpRR5klUjLIwS4gC29AdyliboHHqA+pTtaUEhck220b+y5cNREeD2/FYPLFuOtcW6tqY/nQoOVEeMOJwhrmuN9bNN7ALO2ltt087pGtABmbMOccsJJAtbO90DnFr1skcc4ytLofQKl3MJ4A/oldj0pHO1zufQvMQco5nZOf12aMukjh0rXh2XJVYWmUtZpYXDOt2HVPU73SEvHpVSdBeUrS5tQfGvBECb3zMpNhxyWu7aUcGz4+fmYow8hr3YXdzYHB1gbWAtnZeX2pyUlpJG4H4Xasc03Y47uj1r0vJ/aXdqZz74JmOwTMtqcyD1OF9d4IQ4slykuGyZca8uLTuKfzv2EdmyGohlLMLh3OGIWc24wROacQObcyOuyK7kvNLG1rM7RGI8QeaXC3HLQkXuFl1JbR1UdRHzWPt3RujSwvDZGW4c5rhwK3qrlV3OR4jNiWYeaLeI7mnrs4t9SkNLVS6bfyXk1qnj4e/8Ueak5NRxuvO8m1ngNOFrmv7o5rhlitcStINi1zLZ4gVbbvKSAyHAx9jHGHOw47FjHMGEFwAGB5G/ModRI5znSTNY6+jXF2VnPcbYSLZyFJySxHWAHqmqGj5kWyWwSi27k7K7N21Twm7RNmecBTgk9IPdNRw0K9LPyigkYO97kWzL8n3y1b9nNY0EEbWF5poxlazqipJPSAUr3xEM46YMJFriolPrDm2Ku3FUVp1u/wDBoMJc4jjmiSNwtzVqXbLBGAGBrrZm9zffZIT1eIlVqCSdiNYbEpMvzTFYUi5yq9guo5Acj1/QLlWmOR6/oFyfBXFHH8R/qMWFcwOIxjIniNCQtCDaLPLZ7QWe2ncCS2QjMm2FjhmelOQySeVG7zqeMrNGW7pnY+7SrRrUUwJHOb7Te1enoaXHvbpxuvL0cj3ax0Z86C3wC1o9nuIv3rRHq7qzsU0xb5/oKm5dgu26MgC4svM1MBdI3DqPjcZdC9DUUeAXfRQ2/wCOplHuLlocl6GKSR03cu5sjaLsLzJz9wxHdvsqnBdyRy6Vdf2/yZ9JyElmAcWnTVxsPQFXaHIR0Q5+h4Zr01ft8NN5pSwfZa0keiwzKnZW1TK0jF3WN19dR68wUt1LgXqycs+XbV5NkZjMcR+8isyiJvgOu48ejrXv9vwmGQgC4d0Zda8rtOiIGMdYI4hYpNwdPg6Hh5t8jtBsouIIyI944Fe95OdxYRcizhdvRnzm33Z5r55BtU2BG8fv3okG0TiGeTZPc5t7LpYMkYoz+Jwym9zf/wARdr3qImMILCCbDc8Gxz9k+lZ1PVmKsfh+3E0vHSLEE+/1pCtr2mRrn3e5ty1oGpNszwHNWlszZchaZpBzpDa5OnBrWjxnH1Cyzxg553KI1JYsOmXYX2lE+fALEta7E46DW9idAMkYbPluXsfbHfQ2y4G40vdegfsV0LBjAxOs7BqGcHyne7gP2c2WttzXAj69a6DwKrZjXiG9o9DKnppSec5x/wC5hHwSpgkbx/8AF/atZ0o/YSsr79HSlvEu7GrI+qQnUVbyLOxG38sZ+Fkr3XgH+iNp/qTb23PRuV2QJco+rGRfoZkk9jn3Qf8A0djlUVZB8YkdMT2e/EQmqnxku5Lquoa3ImkuliEV7kK6bFC5Pccp9P3wC5RT6fvgFKdGVKjk5leRgQ/nHrKajckftHrPxKbgKzwqzrW9KNWikzHBeip60WGfryC8mye2moQanb4GrTlw0RSi+Qdnses2vtVrQBxGfUm/8PatrmyM1ub8b2yXyev2pLMczYZ2A1t08Stjkltk08g5xsTf16hZ3LoHLD9mw3/i1TvDnHnW5mnkWOLT+ZLf4JbRlbLUNOIwiLFvIa/G1rbHcTc+pfQX1cczee1sjTuNxl0EadSiR7I2hkUbIo8nFrN5tq4702E0oNMxzi5ST7IV5U1GMA/BYFe7wDev6Im1avG4Mbmk9s1WTY225vxOS53iGpSR0fDxpGXRtuB6fimaYAEk8cvVZWo4Ba17cePUEcNYHAcN3aVsw4m1bJmzb0je2VskybsgCc7C43lxOgWzsktxYi4EssGX0ud7Rwy6yvJV/KB5aII8gbc0aG2953rYoKcsYM7nebHM77LpYqRy8qcrs9JtaqaGgXudSTYlx3m68tUc5GqJCbpdw/earJkbLw40kBIAQXi+g9JTBHQhvPFI1GtUgIb+pQpplaaVKyFA2EhWZ+qFfJQ+cYrHLr0PpViLqluFdAZdEIJmRqAUxbIU92N0+np+gUqtMcj1/QLkaVo5mZ1kZjT7QDXO852W/UokG1HbhYesrHqG2lef53/MUxBW2FrLP+L2OtGLcUeiNWHN4+4rFrpru1/fDqQjU2NwUKR93XQzm5cjccFEIHLsahpXAJQ5yo3Nk8o3x6k/RaVTytxCxJA9a8RVbQAyCT79ffW3UmLHKSMc5Riz2Y2xvYD5zsh6OKSmrHOOXpJy/wDwJCjjJbicct5OiapxjcGsB/e93Ygh4f7ttxss1Khunqy0YW+k9nanQ4Bow5k/soFVG1nMbmd54ngE7QxBo+PYFqpJUjPqt7jmxqGxxOzJ1PHgOgL1lLHjHRwXmonrVo6q28ooz6CpwselhscwqSManIJmu1VJ6MbijYEXXJlT2STwtCogIWdPklD0C7igyU6s6VBlnNlNhlMq+kbaxsUJsDWiwFlxkQJp8lWpBaX1AVD80EOVHyKAVUmUluPUjsj1/QLlSi8U9f0Chasf4o5OdfqM8tWHwj/Pf8xQ2lRWzWlk89/zFC77CyuLs6sZJJbjIR4KRz721+KSG0Am6TaNjdozQ6Zdg9ca5DOZgydrwSNVV7mr0DbPHPseiydp+T8b7eCaB70+Phq3kzPLxV7QXv0PDBt+k9Ga16TY3c2iWfm38VurnngAvZVMFNStDWMD5SLhoyt0vP2W+87kHk/yddV1IdM7IeO45MY3g0bh8U1RTlp6mdyai59jL2ZsCaqOLDhY3Ow0YOLjvKYqqpkdooeouGryOHAL0vLHlPCG97UDQAbNe5rbOlLchc6kDNedh2V3FuJ+ch16OgJj2WmHuxEHKT1T9kXhitm7M+4dAU1FcIw3Iuc9waxjbXcd+ugAzJKTmkOufVv9XFJU1Q4SNeW3mlOCOMkgRRDxiTqCdSf1SXi0o0eanwbL9utaZjhuyEAFwPjSk5RMFszxO5M/581hfjaW9yjbJLmCI3O8WK/2nnoWVFLA0YrOEVNLZgHObJM7eB4z3A9KsaWNvNklDu5Sd81JLSDI45xhxGQAt4uZyCVSD1Sfb58/oz1VFtkFxaDZwa1zmkHEwPF24twOuV1oHaWWq8FHGTKxhdiL3mslcAQC0ZQssc7XIy6FsOqDxQydDYLV0NufaF1nTVF0n3yqvl4peoeo0EfKlnyKJJks6VU2WFdJZJzzXUTzpR0ipMjYTEiYktiU91UsFmrs/wAU9f0ClU2Y7mHzvoFy3Y39qORm/NnhNpX7vL+JJ85QWsCJtN3h5fxJPnKA0o2hcZLqGAC19muvkBdY8TC7qXotlxBgulOWn9zZCKkt+DeoaRrRnck70xJXG+CLN2hd9lnaehZPf+LIGzdL8eNk47abGR4Ih1nis8srulya1j2t8BaakF7Akk5vcTck71obSneyMRNyDrc0eMSeKxIdqhgvv3DpTdHKS/G/Nx06EcOy9xc+7NrZOyWU8eN/OeR4x3X3NHDp1KRqziz1vdBr9pXIbfrSomxG379a3RlGMbMUoSlLSDe0l1hmqzbLfz3xkCV4DMTnGzG78GWXUtKGINupeVjyZ7exrh4dJUzJbT4HtAY4w0rC6Nts5pyL4gN9vddCbs6R0TGPH8WTu1U4kXsLER216OixWq56o6RZ3mY1YF8+dtgkcIEkklyXSYb6WAaLBreA1VnyBKtkKlxSnKx6SXAdsqHJKhl9kN8iuyM6SW6WlmUyypN7lfJV0Wc9UuqlcERVl8SoXKCVUq0gbNvY7uYfO/pauVNjeIfOPytUrdj/ABRy8v5s8JtT+PL+I/5ihRMumNosvPL+I/5yqYwETYnHBcy4G4LNFyun2lfLd8evsSDpS7qUOKBQ7miXiH/tGWVhJWi2twjPM7ljwm2ZT9FHc4negIMkUNw5JNU+WbGy4s8b8ydOhaslSGNvfNK0zQ1uJ3oCC4F5xHTcEiMre3BqcaVv2LCQuNzqVp07MIWbBm9ad8lM2S2kiYYUtT5YZjyM13dUHEua5Zm7HoIqOcqueqYkJdl41SR/SqkqhRUDZxlVHPXOVXBGgGwbiguRy1BcERQMqLriuCJIpsgrrrrKrlZVmzsU8x3nf0tUqNhjwbvO/pauW3H+KObl/Nnidpu8NL+JJ85SZN176fk9A5znFlyXOJ58muI9Kozk1T3/AIf55P7kZlcmzwt1F17o8m6f7v8APJ/coHJqn+7/ADyf3KEs8dCy+Z0WjTyAZndoF6X/APnoPI/PJ/cpdsCA/Y/PJ/ckyjqNmPNGC4MimnMhudBp0rVa3JHj2PENG/mf2pttGyxy957Uvym+By8VF7uzIo2c4rQeExFRsByHvPaiOgbw95Sp4JOXQavF41BKmIXUXTwpW8PeVxpW8PeVX08vQv6zH2fz3M8lVutDvRvD3lR3o3h7yq+nl6FfVw7P57me4qCVomjbw957VBo28Pee1X5MivqodmZqqQtXvNl9Pe7tXd5M4e93arWGRPqodmYzkJ5W4dns4e93ahnZ0fk/md2o1hZT8TH1MEqVvHZcfk/md2qBsyPyfzO7UXkyB+pj6mCSqFeg/wAqj8n8z+1d/lUfk/mf2qvLZPqI+oDYn8M+cflapWls+hYGkAW53F3AdK5NSaRz8meOpn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704" name="AutoShape 8" descr="data:image/jpeg;base64,/9j/4AAQSkZJRgABAQAAAQABAAD/2wCEAAkGBhQSEBQUEhQVFBUVFRQUFRcUFBIUFBQUFBQVFBUUFBQXHCYeFxkjGRQUHy8gIycpLCwsFR4xNTAqNSYrLCkBCQoKDgwOGg8PGiklHxwpLSwpLCwsLCkpLCwpLCwpKSkpKSwsLCkpKSksKSwpKSwpLCkpKSwsLCkpKSwpKSksKf/AABEIAOsAxAMBIgACEQEDEQH/xAAbAAACAwEBAQAAAAAAAAAAAAADBAECBQAGB//EAEgQAAEDAgMDBQ0GBAUEAwEAAAEAAgMEERIhMQVBUQYiYXHRExQjMlJygZGSobGywUJTc6Lh8DNiwtIHFSRDY1SCo7Nkg/EW/8QAGQEAAgMBAAAAAAAAAAAAAAAAAgMAAQQF/8QAMBEAAgIBAwIFAwMDBQAAAAAAAAECEQMSITFBUQQTYYHwFCIyI3HBobHRM0JScpH/2gAMAwEAAhEDEQA/APl1ZWyd1kAkfk94FnuAAxG29UNbJ94/239qit/jSee/5nLmtWZs60YquCe/pPvH+2/tUd/yfeP9t/apfBYAg8bjhZBcqsYoIL/mEn3j/bf2ru/5PvH+2/tQLKzQrsJQXYKK2X7x/tv7VZtbJ94/239qGApwodQflR7BhVyfeP8Abd2piKeQ/bf7bu1JgJtsmFqXKTGxxx7EyVrxljf7bu1UFZJ5b/bd2pdxursCtNi5Qj2Dd9v8t/tu7VBq3+W/23dqqAqlqu2DoXYv33J5b/bf2qRVP8t/tu7UOys1S2TQgjat/lv9t3ard9P8t/tu7VQNXEK9QOldi4qn+W/23dqnvl/lv9t3ah2XKWC4IJ3w/wAt/tu7VV1S/wAt/tu7VLVxaisDQgD6iT7x/tv7UtLVS/eSe2/tTj2peSNEpAOCNvkzK50TsTnOPdDm5zibYWdPWoVuTLfBO/EPysXJuowTVSaMKtb4aTz3/MVMRRqqPwr/AD3/ADFS2NZpM68I7IiyBJEmTHZVPShTCE8KsAivYEMtV3YyLR1lLSuarsZdUE9i8Mdyor386w3JzZsDS4izicJIsWhotqXE/ALNqHDFvvffa3oIUUd7Bc1VIliMxRhUtBCotphmsVXNRGlQ4KiIGArhi4BFaFLCaKBqkhEwqLKWBQPCoLUXCuwqyNUDAUhEwqMKtMCUSpahviTAVi1WLaH9gstG7zz8rVCNsgcw+d/S1Qmp7HMyL7mY80F5H+e/5iqviITTwMb7j7TuvxiueRbI/okPk60HsjNe4qmNNStSzmKDUkyuJXsqtiJTUUSpuimkLGJS2Mp0sCoUGssNsUeF62uHuWVVt5/pWzsv+M30/BZdS3wnpVxk9XsFScS0YumWRJZrs0y154KMlNhmwK5plRkhG4orakH9UJTT6gDTWXCEp6KO6ZbGArRNXQysC7AtCWAFKvismFALLsKJhU4VQ1oFZdZEwrixWgGgJV2lSWKqJCpRNfZPiHzvo1cu2X4h876BcmI5WX82YlRL4R4/nd8xXY1eZnhH+e/5iqPss7luduGP7UwTyrMiVoorpkMQylQL2ewuWWUY0dzVwpknUQWc5Q0pmSKyXLSTZqYkUrk6Q5soeGb6fgkJ47vHSVp7Jp7StKTmZ4RvnKr32GxjToJT0XQtCGnAV4KfJMNj4BKdscCkituSopMZ6uhFq6jDiv8AZANus2CZpIwWixvcX3/FUk7I2qETTFuhUtkcNVougXRUJcdE7W0LcIsUa66IKe6fNAGjpVMZB0TIuxTjQg+gsqClWoX3QnR2zRuJIyrkzzTIbolptjQnxKkMaM1zEJzE++NBfGjFtDOzPEPnfQLkTZ7OafO+gXJq4OH4hvzGZNQOe7znfEoHc7lNVDec7znfFWp4VkXLZ3m6ijo4bBSWI9lUtSZOxRVllWeUDL1ooZYIUdNiN01RUY2wYrW6FcJcnqagT1JQXNltwbIa0c4pf3TNWqMEYlNSEPZ5wCyJY/DsH84+K9k2JuOOw/3G/VeX2jFaob+J9VK0ugIyud+hpObh/TVEx2+yR6l1PTlxy9+a1W7MsOeb8LLQscY8gvI7PL7TN8f4bf8A2pmgae5R2FuY3gBoM1bbrRifYWHch0f7qPRs8DHlc9zZw1whKaVsbexIp3E2FvcmRI5uVskHZNYH4mlpvYOvlYAkj13C3I2AC5IsPWgW27Lk3wZ8MeL9UZ2zxldXqKkOHNFupJOLhvuEaVgBJaNoORz9yGQ09a4SA/vRClb60cdimiJILZjRCmiyuEQS/qoB3I2upIy6MRcxBkYnpmWS72q7suiaMc09f0ChEpm5Hr+gUpyZw87rIzMqBzj1u+KNE3JUeLvPWfimWNWRcHZm+P2Blq4RIwZmiOisrxwt2Jb6CjxuT9DSXIHHouopaXeVsQMwAEZO3dCCctT9EPS0KjUpNmiNuhG88f30JDaVUG6nIehUqNokDNxXl9oVznusM0d9ELjB3qkbOy6zutTG3pKS2zTf6ho4ygetyd5GbPPfUZOedvWicoae1axv/M0fmS8qpoOD/U9j0Oy9nYG6ZAanTJL1M5JNtFoV1RhisN/uCyZYyRwA961qKXJlUm3Z57a8ZPdD/wAbf/aUxsyEYI76YI9/8oRtoU/Nly/2mn/yo9Ls5xjYXWtgjsLgZYGpSVydGrUlHf5wY+x5ML3ngwD1OeVsurGyRMNrXbfcMyT2LNoachkhA8kegiY/RRURlkUBFwDTucbb7Pt8L+tZ0tk/nI+VN/OwdxF8jmuD3DVBon4xcZ3J9y2afZDju7FpjGzPOSRmyQ3zbr8VzBcfELcGwHt3HpH1HFBqdlkZgZjVN8sWsqMSSM68FR2YWq+nyWdJHYq4roRu9wQdcIDwinIqkiW40xylaLU4yPX9AuXQ6elcmqqOF4h/qMSDee7rPxTcTFSNnOPWfim2sySlE68nsgccSIKe5A9aPFFkmqOnyJ45KZPsh6smPd32Jgoif2FFQS30LTEWFt1g7QlJ0/RZqpDU9TEK+oJGWp0UUdDhbnqdexV2fTuc4vcbi5tlmOroW3DAC4DhmetPwxqLmwcztqH/AKa/I+lw1MI/nHwQeVkIG04xu7u1a3Jpn+qi8/6LE5a1AG022/6iP13slZNq/dAY7llf/VmjUxYsN9Li6R2rV4BYa7lsVUVoxx1WR3oHy31ta+mq1O2xMGuWZ7YXdwqC69zEw5/iLXGzm9zY6R9mlkVgTb/bYp5SUwjZK0f9OzF1mYrW2FsZpayWQ4jgiLRqGMEbN3lFSELm186kyZaxqXr/AAjz9BQA0shwgm7NTaw7hKb6Z6oe0qL/AE9Mf/gyHTpB1/7lrRUoEcjXEgCCKS2gJMMgF+jMJOvd4CLoopB0C+BKaSj87jVJuXz/AInhdk7Q73mY5wuy9nt3luJ1z1i119uFRGxobG3GS0EWFzYgEG27IhfHZKZhcLnVx3bi+QH6r6HLUvpqp7mEmNzKQPDM5GtFPK5zm77cxtwMzZXgk9NepXi4qUl3o9E50tgXRYQNMQHq6josvakQBBHiPzHEEZFp6QfdYq0PKOGdl4XO6C+7cQvYkAnjuKUq57tyOV79F7aj0fALTsY4xknuZE8GEkblkVsK2KqouEhMy7boWaomJKENxyRpWoCGfcbDsWh09K5TAMvSuVqjkZ1+oysWp6ynAk4tT1laMLclUNzqSWyKYDZbVJHYBZ8MVyFtws06j9LJOZ3Ki1tEU2hJZnWvNV8lmnp5oXptrNFgLrzddEO6MG7M67yQO1JkOxDGz4bAC2gWpRR5klUjLIwS4gC29AdyliboHHqA+pTtaUEhck220b+y5cNREeD2/FYPLFuOtcW6tqY/nQoOVEeMOJwhrmuN9bNN7ALO2ltt087pGtABmbMOccsJJAtbO90DnFr1skcc4ytLofQKl3MJ4A/oldj0pHO1zufQvMQco5nZOf12aMukjh0rXh2XJVYWmUtZpYXDOt2HVPU73SEvHpVSdBeUrS5tQfGvBECb3zMpNhxyWu7aUcGz4+fmYow8hr3YXdzYHB1gbWAtnZeX2pyUlpJG4H4Xasc03Y47uj1r0vJ/aXdqZz74JmOwTMtqcyD1OF9d4IQ4slykuGyZca8uLTuKfzv2EdmyGohlLMLh3OGIWc24wROacQObcyOuyK7kvNLG1rM7RGI8QeaXC3HLQkXuFl1JbR1UdRHzWPt3RujSwvDZGW4c5rhwK3qrlV3OR4jNiWYeaLeI7mnrs4t9SkNLVS6bfyXk1qnj4e/8Ueak5NRxuvO8m1ngNOFrmv7o5rhlitcStINi1zLZ4gVbbvKSAyHAx9jHGHOw47FjHMGEFwAGB5G/ModRI5znSTNY6+jXF2VnPcbYSLZyFJySxHWAHqmqGj5kWyWwSi27k7K7N21Twm7RNmecBTgk9IPdNRw0K9LPyigkYO97kWzL8n3y1b9nNY0EEbWF5poxlazqipJPSAUr3xEM46YMJFriolPrDm2Ku3FUVp1u/wDBoMJc4jjmiSNwtzVqXbLBGAGBrrZm9zffZIT1eIlVqCSdiNYbEpMvzTFYUi5yq9guo5Acj1/QLlWmOR6/oFyfBXFHH8R/qMWFcwOIxjIniNCQtCDaLPLZ7QWe2ncCS2QjMm2FjhmelOQySeVG7zqeMrNGW7pnY+7SrRrUUwJHOb7Te1enoaXHvbpxuvL0cj3ax0Z86C3wC1o9nuIv3rRHq7qzsU0xb5/oKm5dgu26MgC4svM1MBdI3DqPjcZdC9DUUeAXfRQ2/wCOplHuLlocl6GKSR03cu5sjaLsLzJz9wxHdvsqnBdyRy6Vdf2/yZ9JyElmAcWnTVxsPQFXaHIR0Q5+h4Zr01ft8NN5pSwfZa0keiwzKnZW1TK0jF3WN19dR68wUt1LgXqycs+XbV5NkZjMcR+8isyiJvgOu48ejrXv9vwmGQgC4d0Zda8rtOiIGMdYI4hYpNwdPg6Hh5t8jtBsouIIyI944Fe95OdxYRcizhdvRnzm33Z5r55BtU2BG8fv3okG0TiGeTZPc5t7LpYMkYoz+Jwym9zf/wARdr3qImMILCCbDc8Gxz9k+lZ1PVmKsfh+3E0vHSLEE+/1pCtr2mRrn3e5ty1oGpNszwHNWlszZchaZpBzpDa5OnBrWjxnH1Cyzxg553KI1JYsOmXYX2lE+fALEta7E46DW9idAMkYbPluXsfbHfQ2y4G40vdegfsV0LBjAxOs7BqGcHyne7gP2c2WttzXAj69a6DwKrZjXiG9o9DKnppSec5x/wC5hHwSpgkbx/8AF/atZ0o/YSsr79HSlvEu7GrI+qQnUVbyLOxG38sZ+Fkr3XgH+iNp/qTb23PRuV2QJco+rGRfoZkk9jn3Qf8A0djlUVZB8YkdMT2e/EQmqnxku5Lquoa3ImkuliEV7kK6bFC5Pccp9P3wC5RT6fvgFKdGVKjk5leRgQ/nHrKajckftHrPxKbgKzwqzrW9KNWikzHBeip60WGfryC8mye2moQanb4GrTlw0RSi+Qdnses2vtVrQBxGfUm/8PatrmyM1ub8b2yXyev2pLMczYZ2A1t08Stjkltk08g5xsTf16hZ3LoHLD9mw3/i1TvDnHnW5mnkWOLT+ZLf4JbRlbLUNOIwiLFvIa/G1rbHcTc+pfQX1cczee1sjTuNxl0EadSiR7I2hkUbIo8nFrN5tq4702E0oNMxzi5ST7IV5U1GMA/BYFe7wDev6Im1avG4Mbmk9s1WTY225vxOS53iGpSR0fDxpGXRtuB6fimaYAEk8cvVZWo4Ba17cePUEcNYHAcN3aVsw4m1bJmzb0je2VskybsgCc7C43lxOgWzsktxYi4EssGX0ud7Rwy6yvJV/KB5aII8gbc0aG2953rYoKcsYM7nebHM77LpYqRy8qcrs9JtaqaGgXudSTYlx3m68tUc5GqJCbpdw/earJkbLw40kBIAQXi+g9JTBHQhvPFI1GtUgIb+pQpplaaVKyFA2EhWZ+qFfJQ+cYrHLr0PpViLqluFdAZdEIJmRqAUxbIU92N0+np+gUqtMcj1/QLkaVo5mZ1kZjT7QDXO852W/UokG1HbhYesrHqG2lef53/MUxBW2FrLP+L2OtGLcUeiNWHN4+4rFrpru1/fDqQjU2NwUKR93XQzm5cjccFEIHLsahpXAJQ5yo3Nk8o3x6k/RaVTytxCxJA9a8RVbQAyCT79ffW3UmLHKSMc5Riz2Y2xvYD5zsh6OKSmrHOOXpJy/wDwJCjjJbicct5OiapxjcGsB/e93Ygh4f7ttxss1Khunqy0YW+k9nanQ4Bow5k/soFVG1nMbmd54ngE7QxBo+PYFqpJUjPqt7jmxqGxxOzJ1PHgOgL1lLHjHRwXmonrVo6q28ooz6CpwselhscwqSManIJmu1VJ6MbijYEXXJlT2STwtCogIWdPklD0C7igyU6s6VBlnNlNhlMq+kbaxsUJsDWiwFlxkQJp8lWpBaX1AVD80EOVHyKAVUmUluPUjsj1/QLlSi8U9f0Chasf4o5OdfqM8tWHwj/Pf8xQ2lRWzWlk89/zFC77CyuLs6sZJJbjIR4KRz721+KSG0Am6TaNjdozQ6Zdg9ca5DOZgydrwSNVV7mr0DbPHPseiydp+T8b7eCaB70+Phq3kzPLxV7QXv0PDBt+k9Ga16TY3c2iWfm38VurnngAvZVMFNStDWMD5SLhoyt0vP2W+87kHk/yddV1IdM7IeO45MY3g0bh8U1RTlp6mdyai59jL2ZsCaqOLDhY3Ow0YOLjvKYqqpkdooeouGryOHAL0vLHlPCG97UDQAbNe5rbOlLchc6kDNedh2V3FuJ+ch16OgJj2WmHuxEHKT1T9kXhitm7M+4dAU1FcIw3Iuc9waxjbXcd+ugAzJKTmkOufVv9XFJU1Q4SNeW3mlOCOMkgRRDxiTqCdSf1SXi0o0eanwbL9utaZjhuyEAFwPjSk5RMFszxO5M/581hfjaW9yjbJLmCI3O8WK/2nnoWVFLA0YrOEVNLZgHObJM7eB4z3A9KsaWNvNklDu5Sd81JLSDI45xhxGQAt4uZyCVSD1Sfb58/oz1VFtkFxaDZwa1zmkHEwPF24twOuV1oHaWWq8FHGTKxhdiL3mslcAQC0ZQssc7XIy6FsOqDxQydDYLV0NufaF1nTVF0n3yqvl4peoeo0EfKlnyKJJks6VU2WFdJZJzzXUTzpR0ipMjYTEiYktiU91UsFmrs/wAU9f0ClU2Y7mHzvoFy3Y39qORm/NnhNpX7vL+JJ85QWsCJtN3h5fxJPnKA0o2hcZLqGAC19muvkBdY8TC7qXotlxBgulOWn9zZCKkt+DeoaRrRnck70xJXG+CLN2hd9lnaehZPf+LIGzdL8eNk47abGR4Ih1nis8srulya1j2t8BaakF7Akk5vcTck71obSneyMRNyDrc0eMSeKxIdqhgvv3DpTdHKS/G/Nx06EcOy9xc+7NrZOyWU8eN/OeR4x3X3NHDp1KRqziz1vdBr9pXIbfrSomxG379a3RlGMbMUoSlLSDe0l1hmqzbLfz3xkCV4DMTnGzG78GWXUtKGINupeVjyZ7exrh4dJUzJbT4HtAY4w0rC6Nts5pyL4gN9vddCbs6R0TGPH8WTu1U4kXsLER216OixWq56o6RZ3mY1YF8+dtgkcIEkklyXSYb6WAaLBreA1VnyBKtkKlxSnKx6SXAdsqHJKhl9kN8iuyM6SW6WlmUyypN7lfJV0Wc9UuqlcERVl8SoXKCVUq0gbNvY7uYfO/pauVNjeIfOPytUrdj/ABRy8v5s8JtT+PL+I/5ihRMumNosvPL+I/5yqYwETYnHBcy4G4LNFyun2lfLd8evsSDpS7qUOKBQ7miXiH/tGWVhJWi2twjPM7ljwm2ZT9FHc4negIMkUNw5JNU+WbGy4s8b8ydOhaslSGNvfNK0zQ1uJ3oCC4F5xHTcEiMre3BqcaVv2LCQuNzqVp07MIWbBm9ad8lM2S2kiYYUtT5YZjyM13dUHEua5Zm7HoIqOcqueqYkJdl41SR/SqkqhRUDZxlVHPXOVXBGgGwbiguRy1BcERQMqLriuCJIpsgrrrrKrlZVmzsU8x3nf0tUqNhjwbvO/pauW3H+KObl/Nnidpu8NL+JJ85SZN176fk9A5znFlyXOJ58muI9Kozk1T3/AIf55P7kZlcmzwt1F17o8m6f7v8APJ/coHJqn+7/ADyf3KEs8dCy+Z0WjTyAZndoF6X/APnoPI/PJ/cpdsCA/Y/PJ/ckyjqNmPNGC4MimnMhudBp0rVa3JHj2PENG/mf2pttGyxy957Uvym+By8VF7uzIo2c4rQeExFRsByHvPaiOgbw95Sp4JOXQavF41BKmIXUXTwpW8PeVxpW8PeVX08vQv6zH2fz3M8lVutDvRvD3lR3o3h7yq+nl6FfVw7P57me4qCVomjbw957VBo28Pee1X5MivqodmZqqQtXvNl9Pe7tXd5M4e93arWGRPqodmYzkJ5W4dns4e93ahnZ0fk/md2o1hZT8TH1MEqVvHZcfk/md2qBsyPyfzO7UXkyB+pj6mCSqFeg/wAqj8n8z+1d/lUfk/mf2qvLZPqI+oDYn8M+cflapWls+hYGkAW53F3AdK5NSaRz8meOpn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524000"/>
            <a:ext cx="5867400" cy="342024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1800" y="4343400"/>
            <a:ext cx="2095500" cy="1574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0600" y="5029200"/>
            <a:ext cx="1689100" cy="902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826373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Fermilab </a:t>
            </a:r>
            <a:r>
              <a:rPr lang="en-US" dirty="0"/>
              <a:t>c</a:t>
            </a:r>
            <a:r>
              <a:rPr lang="en-US" dirty="0" smtClean="0"/>
              <a:t>omplex today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Saturday Morning Physics, April 22,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Prebys: Particle Accelerators</a:t>
            </a:r>
            <a:endParaRPr lang="en-US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26155-0DCC-45D2-90B6-32F65F3F6C0F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" y="706321"/>
            <a:ext cx="8153400" cy="588974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505200" y="5943600"/>
            <a:ext cx="762000" cy="2616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rgbClr val="C00000"/>
                </a:solidFill>
                <a:latin typeface="+mn-lt"/>
              </a:rPr>
              <a:t>750 </a:t>
            </a:r>
            <a:r>
              <a:rPr lang="en-US" sz="1100" dirty="0" err="1" smtClean="0">
                <a:solidFill>
                  <a:srgbClr val="C00000"/>
                </a:solidFill>
                <a:latin typeface="+mn-lt"/>
              </a:rPr>
              <a:t>keV</a:t>
            </a:r>
            <a:endParaRPr lang="en-US" sz="1100" dirty="0" smtClean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57600" y="5522976"/>
            <a:ext cx="762000" cy="2616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rgbClr val="C00000"/>
                </a:solidFill>
                <a:latin typeface="+mn-lt"/>
              </a:rPr>
              <a:t>400 MeV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962400" y="4953000"/>
            <a:ext cx="685800" cy="2616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rgbClr val="C00000"/>
                </a:solidFill>
                <a:latin typeface="+mn-lt"/>
              </a:rPr>
              <a:t>8 </a:t>
            </a:r>
            <a:r>
              <a:rPr lang="en-US" sz="1100" dirty="0" err="1" smtClean="0">
                <a:solidFill>
                  <a:srgbClr val="C00000"/>
                </a:solidFill>
                <a:latin typeface="+mn-lt"/>
              </a:rPr>
              <a:t>GeV</a:t>
            </a:r>
            <a:endParaRPr lang="en-US" sz="1100" dirty="0" smtClean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352800" y="2286000"/>
            <a:ext cx="990600" cy="2616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rgbClr val="C00000"/>
                </a:solidFill>
                <a:latin typeface="+mn-lt"/>
              </a:rPr>
              <a:t>120 </a:t>
            </a:r>
            <a:r>
              <a:rPr lang="en-US" sz="1100" dirty="0" err="1" smtClean="0">
                <a:solidFill>
                  <a:srgbClr val="C00000"/>
                </a:solidFill>
                <a:latin typeface="+mn-lt"/>
              </a:rPr>
              <a:t>GeV</a:t>
            </a:r>
            <a:endParaRPr lang="en-US" sz="1100" dirty="0" smtClean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724400" y="2514600"/>
            <a:ext cx="1295400" cy="6001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C00000"/>
                </a:solidFill>
                <a:latin typeface="+mn-lt"/>
              </a:rPr>
              <a:t>Fixed 8 </a:t>
            </a:r>
            <a:r>
              <a:rPr lang="en-US" sz="1100" dirty="0" err="1" smtClean="0">
                <a:solidFill>
                  <a:srgbClr val="C00000"/>
                </a:solidFill>
                <a:latin typeface="+mn-lt"/>
              </a:rPr>
              <a:t>GeV</a:t>
            </a:r>
            <a:r>
              <a:rPr lang="en-US" sz="1100" dirty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1100" dirty="0" smtClean="0">
                <a:solidFill>
                  <a:srgbClr val="C00000"/>
                </a:solidFill>
                <a:latin typeface="+mn-lt"/>
              </a:rPr>
              <a:t>ring. Manipulates Booster beam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2000" y="5562600"/>
            <a:ext cx="990600" cy="6001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C00000"/>
                </a:solidFill>
                <a:latin typeface="+mn-lt"/>
              </a:rPr>
              <a:t>120 </a:t>
            </a:r>
            <a:r>
              <a:rPr lang="en-US" sz="1100" dirty="0" err="1" smtClean="0">
                <a:solidFill>
                  <a:srgbClr val="C00000"/>
                </a:solidFill>
                <a:latin typeface="+mn-lt"/>
              </a:rPr>
              <a:t>GeV</a:t>
            </a:r>
            <a:r>
              <a:rPr lang="en-US" sz="1100" dirty="0" smtClean="0">
                <a:solidFill>
                  <a:srgbClr val="C00000"/>
                </a:solidFill>
                <a:latin typeface="+mn-lt"/>
              </a:rPr>
              <a:t> + secondary beams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096000" y="4876800"/>
            <a:ext cx="990600" cy="43088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C00000"/>
                </a:solidFill>
                <a:latin typeface="+mn-lt"/>
              </a:rPr>
              <a:t>Formerly for antiprotons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391400" y="4648200"/>
            <a:ext cx="990600" cy="2616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rgbClr val="C00000"/>
                </a:solidFill>
                <a:latin typeface="+mn-lt"/>
              </a:rPr>
              <a:t>120 </a:t>
            </a:r>
            <a:r>
              <a:rPr lang="en-US" sz="1100" dirty="0" err="1" smtClean="0">
                <a:solidFill>
                  <a:srgbClr val="C00000"/>
                </a:solidFill>
                <a:latin typeface="+mn-lt"/>
              </a:rPr>
              <a:t>GeV</a:t>
            </a:r>
            <a:endParaRPr lang="en-US" sz="1100" dirty="0" smtClean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162800" y="3962400"/>
            <a:ext cx="685800" cy="2616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C00000"/>
                </a:solidFill>
                <a:latin typeface="+mn-lt"/>
              </a:rPr>
              <a:t>8 </a:t>
            </a:r>
            <a:r>
              <a:rPr lang="en-US" sz="1100" dirty="0" err="1" smtClean="0">
                <a:solidFill>
                  <a:srgbClr val="C00000"/>
                </a:solidFill>
                <a:latin typeface="+mn-lt"/>
              </a:rPr>
              <a:t>GeV</a:t>
            </a:r>
            <a:endParaRPr lang="en-US" sz="1100" dirty="0" smtClean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410200" y="5943600"/>
            <a:ext cx="990600" cy="2616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rgbClr val="C00000"/>
                </a:solidFill>
                <a:latin typeface="+mn-lt"/>
              </a:rPr>
              <a:t>8 </a:t>
            </a:r>
            <a:r>
              <a:rPr lang="en-US" sz="1100" dirty="0" err="1" smtClean="0">
                <a:solidFill>
                  <a:srgbClr val="C00000"/>
                </a:solidFill>
                <a:latin typeface="+mn-lt"/>
              </a:rPr>
              <a:t>GeV</a:t>
            </a:r>
            <a:endParaRPr lang="en-US" sz="1100" dirty="0" smtClean="0">
              <a:solidFill>
                <a:srgbClr val="C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23423310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5" grpId="0" animBg="1"/>
      <p:bldP spid="16" grpId="0" animBg="1"/>
      <p:bldP spid="17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Tricks of the trade: beam </a:t>
            </a:r>
            <a:r>
              <a:rPr lang="en-US" dirty="0"/>
              <a:t>i</a:t>
            </a:r>
            <a:r>
              <a:rPr lang="en-US" dirty="0" smtClean="0"/>
              <a:t>nstrumentation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087" y="800100"/>
            <a:ext cx="6007758" cy="5676900"/>
          </a:xfrm>
        </p:spPr>
        <p:txBody>
          <a:bodyPr/>
          <a:lstStyle/>
          <a:p>
            <a:r>
              <a:rPr lang="en-US" sz="2000" dirty="0" smtClean="0"/>
              <a:t>Bunch/beam intensity are measured using inductive </a:t>
            </a:r>
            <a:r>
              <a:rPr lang="en-US" sz="2000" dirty="0" err="1" smtClean="0"/>
              <a:t>toriods</a:t>
            </a:r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r>
              <a:rPr lang="en-US" sz="2000" dirty="0" smtClean="0"/>
              <a:t>Beam position is typically measured with beam position monitors (BPM’s), which measure the induced signal on a opposing pickups</a:t>
            </a:r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/>
          </a:p>
          <a:p>
            <a:r>
              <a:rPr lang="en-US" sz="2000" dirty="0" smtClean="0"/>
              <a:t>Longitudinal profiles can be measured by introducing a resistor to measure the induced image current on the beam pipe -&gt; Resistive Wall Monitor (RWM)</a:t>
            </a:r>
            <a:endParaRPr lang="en-US" sz="200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Saturday Morning Physics, April 22, 2017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C16510-01E7-4757-9488-65999956462C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Prebys: Particle Accelerators</a:t>
            </a:r>
            <a:endParaRPr lang="en-US"/>
          </a:p>
        </p:txBody>
      </p:sp>
      <p:pic>
        <p:nvPicPr>
          <p:cNvPr id="20172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81800" y="2590800"/>
            <a:ext cx="1536200" cy="1887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1732" name="Picture 4" descr="http://www.hep.net/ssc/new/gifarchive/toroiddwg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48400" y="533400"/>
            <a:ext cx="2078890" cy="1574605"/>
          </a:xfrm>
          <a:prstGeom prst="rect">
            <a:avLst/>
          </a:prstGeom>
          <a:noFill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53200" y="4800600"/>
            <a:ext cx="1805035" cy="1353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20567103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1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1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Beam instrumentation (cont’d)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85800"/>
            <a:ext cx="4817202" cy="5676900"/>
          </a:xfrm>
        </p:spPr>
        <p:txBody>
          <a:bodyPr/>
          <a:lstStyle/>
          <a:p>
            <a:r>
              <a:rPr lang="en-US" sz="1800" dirty="0" smtClean="0"/>
              <a:t>Beam profiles in beam lines can be measured using secondary emission </a:t>
            </a:r>
            <a:r>
              <a:rPr lang="en-US" sz="1800" dirty="0" err="1" smtClean="0"/>
              <a:t>multiwires</a:t>
            </a:r>
            <a:r>
              <a:rPr lang="en-US" sz="1800" dirty="0" smtClean="0"/>
              <a:t> (MW’s)</a:t>
            </a:r>
          </a:p>
          <a:p>
            <a:pPr>
              <a:buNone/>
            </a:pPr>
            <a:endParaRPr lang="en-US" sz="1800" dirty="0" smtClean="0"/>
          </a:p>
          <a:p>
            <a:pPr>
              <a:buNone/>
            </a:pPr>
            <a:endParaRPr lang="en-US" sz="1800" dirty="0" smtClean="0"/>
          </a:p>
          <a:p>
            <a:endParaRPr lang="en-US" sz="1800" dirty="0" smtClean="0"/>
          </a:p>
          <a:p>
            <a:r>
              <a:rPr lang="en-US" sz="1800" dirty="0" smtClean="0"/>
              <a:t>Can measure beam profiles in a circulating beam with a “flying wire scanner”, which quickly passes a wire through and measures signal </a:t>
            </a:r>
            <a:r>
              <a:rPr lang="en-US" sz="1800" dirty="0" err="1" smtClean="0"/>
              <a:t>vs</a:t>
            </a:r>
            <a:r>
              <a:rPr lang="en-US" sz="1800" dirty="0" smtClean="0"/>
              <a:t> time to get profile</a:t>
            </a:r>
          </a:p>
          <a:p>
            <a:endParaRPr lang="en-US" sz="1800" dirty="0" smtClean="0"/>
          </a:p>
          <a:p>
            <a:r>
              <a:rPr lang="en-US" sz="1800" dirty="0" smtClean="0"/>
              <a:t>Non-destructive measurements include</a:t>
            </a:r>
          </a:p>
          <a:p>
            <a:pPr lvl="1"/>
            <a:r>
              <a:rPr lang="en-US" sz="1400" dirty="0" smtClean="0"/>
              <a:t>Ionization profile monitor (IPM): drift electrons or ions generated by beam passing through residual gas</a:t>
            </a:r>
          </a:p>
          <a:p>
            <a:pPr lvl="1"/>
            <a:r>
              <a:rPr lang="en-US" sz="1400" dirty="0" smtClean="0"/>
              <a:t>Synchrotron light</a:t>
            </a:r>
          </a:p>
          <a:p>
            <a:pPr lvl="2"/>
            <a:r>
              <a:rPr lang="en-US" sz="1400" dirty="0" smtClean="0"/>
              <a:t>Standard in electron machines</a:t>
            </a:r>
          </a:p>
          <a:p>
            <a:pPr lvl="2"/>
            <a:r>
              <a:rPr lang="en-US" sz="1400" dirty="0" smtClean="0"/>
              <a:t>Also works in LHC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Saturday Morning Physics, April 22,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Prebys: Particle Accelerators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C16510-01E7-4757-9488-65999956462C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  <p:sp>
        <p:nvSpPr>
          <p:cNvPr id="307202" name="AutoShape 2" descr="Click to toggle background on ACNET graphic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20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92985" y="702246"/>
            <a:ext cx="2189085" cy="1819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5105400" y="2514600"/>
            <a:ext cx="38935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</a:rPr>
              <a:t>Beam profiles in </a:t>
            </a:r>
            <a:r>
              <a:rPr lang="en-US" sz="1400" dirty="0" err="1" smtClean="0">
                <a:solidFill>
                  <a:schemeClr val="tx2">
                    <a:lumMod val="75000"/>
                  </a:schemeClr>
                </a:solidFill>
              </a:rPr>
              <a:t>MiniBooNE</a:t>
            </a:r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</a:rPr>
              <a:t> beam line</a:t>
            </a:r>
            <a:endParaRPr lang="en-US" sz="14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0" y="3048000"/>
            <a:ext cx="3462830" cy="255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5334000" y="5638800"/>
            <a:ext cx="3429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</a:rPr>
              <a:t>Flying wire signal in LHC</a:t>
            </a:r>
            <a:endParaRPr lang="en-US" sz="14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198539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7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/>
      <p:bldP spid="12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Colliding beams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777" y="873819"/>
            <a:ext cx="8294048" cy="5291879"/>
          </a:xfrm>
        </p:spPr>
        <p:txBody>
          <a:bodyPr/>
          <a:lstStyle/>
          <a:p>
            <a:r>
              <a:rPr lang="en-US" dirty="0" smtClean="0"/>
              <a:t>Two cars hitting each other head-on</a:t>
            </a:r>
            <a:br>
              <a:rPr lang="en-US" dirty="0" smtClean="0"/>
            </a:br>
            <a:r>
              <a:rPr lang="en-US" dirty="0" smtClean="0"/>
              <a:t>at 60 mph…</a:t>
            </a:r>
          </a:p>
          <a:p>
            <a:pPr marL="0" indent="0">
              <a:buNone/>
            </a:pPr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smtClean="0"/>
              <a:t>…is </a:t>
            </a:r>
            <a:r>
              <a:rPr lang="en-US" dirty="0" smtClean="0"/>
              <a:t>about the same </a:t>
            </a:r>
            <a:br>
              <a:rPr lang="en-US" dirty="0" smtClean="0"/>
            </a:br>
            <a:r>
              <a:rPr lang="en-US" dirty="0" smtClean="0"/>
              <a:t>as one car going 120 mph </a:t>
            </a:r>
            <a:br>
              <a:rPr lang="en-US" dirty="0" smtClean="0"/>
            </a:br>
            <a:r>
              <a:rPr lang="en-US" dirty="0" smtClean="0"/>
              <a:t>hitting a parked car.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sz="1100" dirty="0" smtClean="0"/>
          </a:p>
          <a:p>
            <a:endParaRPr lang="en-US" dirty="0"/>
          </a:p>
          <a:p>
            <a:r>
              <a:rPr lang="en-US" dirty="0" smtClean="0"/>
              <a:t>But things get very different as we approach the speed of light…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Saturday Morning Physics, April 22,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Prebys: Particle Accelerators</a:t>
            </a:r>
            <a:endParaRPr lang="en-US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26155-0DCC-45D2-90B6-32F65F3F6C0F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  <p:pic>
        <p:nvPicPr>
          <p:cNvPr id="7" name="head-o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81972" y="544781"/>
            <a:ext cx="4354924" cy="2449645"/>
          </a:xfrm>
          <a:prstGeom prst="rect">
            <a:avLst/>
          </a:prstGeom>
        </p:spPr>
      </p:pic>
      <p:pic>
        <p:nvPicPr>
          <p:cNvPr id="8" name="parked car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27874" y="3289392"/>
            <a:ext cx="4263119" cy="2398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840101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35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Disclaimer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 will talk mostly about the quest to reach the highest energy in accelerators, because that has driven the technology.</a:t>
            </a:r>
          </a:p>
          <a:p>
            <a:r>
              <a:rPr lang="en-US" dirty="0" smtClean="0"/>
              <a:t>In fact, high energy accelerators make up only a tiny fraction of the accelerators in the world.</a:t>
            </a:r>
          </a:p>
          <a:p>
            <a:r>
              <a:rPr lang="en-US" dirty="0" smtClean="0"/>
              <a:t>We’ll summarize some of the many other applications of accelerators near the end.</a:t>
            </a:r>
          </a:p>
          <a:p>
            <a:r>
              <a:rPr lang="en-US" dirty="0" smtClean="0"/>
              <a:t>Like all speakers, my talk represents my experience and expertise:</a:t>
            </a:r>
          </a:p>
          <a:p>
            <a:pPr lvl="1"/>
            <a:r>
              <a:rPr lang="en-US" dirty="0" smtClean="0"/>
              <a:t>Another speaker might emphasize different things.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Saturday Morning Physics, April 22,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Prebys: Particle Accelerators</a:t>
            </a:r>
            <a:endParaRPr lang="en-US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26155-0DCC-45D2-90B6-32F65F3F6C0F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320362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381000"/>
          </a:xfrm>
        </p:spPr>
        <p:txBody>
          <a:bodyPr/>
          <a:lstStyle/>
          <a:p>
            <a:pPr>
              <a:defRPr/>
            </a:pPr>
            <a:r>
              <a:rPr lang="en-US" dirty="0"/>
              <a:t>The </a:t>
            </a:r>
            <a:r>
              <a:rPr lang="en-US" dirty="0" smtClean="0"/>
              <a:t>case </a:t>
            </a:r>
            <a:r>
              <a:rPr lang="en-US" dirty="0"/>
              <a:t>for </a:t>
            </a:r>
            <a:r>
              <a:rPr lang="en-US" dirty="0" smtClean="0"/>
              <a:t>colliding </a:t>
            </a:r>
            <a:r>
              <a:rPr lang="en-US" dirty="0"/>
              <a:t>b</a:t>
            </a:r>
            <a:r>
              <a:rPr lang="en-US" dirty="0" smtClean="0"/>
              <a:t>eams</a:t>
            </a:r>
            <a:endParaRPr lang="en-US" dirty="0"/>
          </a:p>
        </p:txBody>
      </p:sp>
      <p:sp>
        <p:nvSpPr>
          <p:cNvPr id="614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685800"/>
            <a:ext cx="5334000" cy="4876800"/>
          </a:xfrm>
        </p:spPr>
        <p:txBody>
          <a:bodyPr/>
          <a:lstStyle/>
          <a:p>
            <a:r>
              <a:rPr lang="en-US" sz="2000" dirty="0" smtClean="0"/>
              <a:t>For </a:t>
            </a:r>
            <a:r>
              <a:rPr lang="en-US" sz="2000" dirty="0"/>
              <a:t>b</a:t>
            </a:r>
            <a:r>
              <a:rPr lang="en-US" sz="2000" dirty="0" smtClean="0"/>
              <a:t>eam hitting a stationary proton, the “center of mass</a:t>
            </a:r>
            <a:r>
              <a:rPr lang="en-US" sz="2000" dirty="0"/>
              <a:t> </a:t>
            </a:r>
            <a:r>
              <a:rPr lang="en-US" sz="2000" dirty="0" smtClean="0"/>
              <a:t>energy” (i.e. energy available to the reaction) is</a:t>
            </a:r>
            <a:endParaRPr lang="en-US" sz="2000" dirty="0"/>
          </a:p>
          <a:p>
            <a:pPr lvl="1"/>
            <a:endParaRPr lang="en-US" sz="1700" dirty="0" smtClean="0"/>
          </a:p>
          <a:p>
            <a:r>
              <a:rPr lang="en-US" sz="2000" dirty="0" smtClean="0"/>
              <a:t>On the other hand, for colliding beams (of equal mass and energy) it’s</a:t>
            </a:r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</p:txBody>
      </p:sp>
      <p:graphicFrame>
        <p:nvGraphicFramePr>
          <p:cNvPr id="6146" name="Object 2"/>
          <p:cNvGraphicFramePr>
            <a:graphicFrameLocks noGrp="1" noChangeAspect="1"/>
          </p:cNvGraphicFramePr>
          <p:nvPr>
            <p:ph sz="quarter" idx="2"/>
            <p:extLst>
              <p:ext uri="{D42A27DB-BD31-4B8C-83A1-F6EECF244321}">
                <p14:modId xmlns:p14="http://schemas.microsoft.com/office/powerpoint/2010/main" val="89306613"/>
              </p:ext>
            </p:extLst>
          </p:nvPr>
        </p:nvGraphicFramePr>
        <p:xfrm>
          <a:off x="6172200" y="838200"/>
          <a:ext cx="2286000" cy="9440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403" name="Equation" r:id="rId3" imgW="1384300" imgH="571500" progId="Equation.DSMT4">
                  <p:embed/>
                </p:oleObj>
              </mc:Choice>
              <mc:Fallback>
                <p:oleObj name="Equation" r:id="rId3" imgW="1384300" imgH="57150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72200" y="838200"/>
                        <a:ext cx="2286000" cy="944081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7" name="Object 3"/>
          <p:cNvGraphicFramePr>
            <a:graphicFrameLocks noGrp="1" noChangeAspect="1"/>
          </p:cNvGraphicFramePr>
          <p:nvPr>
            <p:ph sz="quarter" idx="3"/>
            <p:extLst>
              <p:ext uri="{D42A27DB-BD31-4B8C-83A1-F6EECF244321}">
                <p14:modId xmlns:p14="http://schemas.microsoft.com/office/powerpoint/2010/main" val="3202352354"/>
              </p:ext>
            </p:extLst>
          </p:nvPr>
        </p:nvGraphicFramePr>
        <p:xfrm>
          <a:off x="6705600" y="2667000"/>
          <a:ext cx="1524000" cy="422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404" name="Equation" r:id="rId5" imgW="825480" imgH="228600" progId="Equation.3">
                  <p:embed/>
                </p:oleObj>
              </mc:Choice>
              <mc:Fallback>
                <p:oleObj name="Equation" r:id="rId5" imgW="825480" imgH="2286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05600" y="2667000"/>
                        <a:ext cx="1524000" cy="42227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4419600" y="3276600"/>
            <a:ext cx="45720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3050" indent="-273050" eaLnBrk="0" hangingPunct="0">
              <a:spcBef>
                <a:spcPts val="600"/>
              </a:spcBef>
              <a:buClr>
                <a:schemeClr val="tx2"/>
              </a:buClr>
              <a:buSzPct val="73000"/>
              <a:buFont typeface="Wingdings 2" pitchFamily="18" charset="2"/>
              <a:buChar char=""/>
              <a:defRPr/>
            </a:pPr>
            <a:r>
              <a:rPr lang="en-US" sz="2000" dirty="0">
                <a:latin typeface="+mn-lt"/>
              </a:rPr>
              <a:t>To get the 14 </a:t>
            </a:r>
            <a:r>
              <a:rPr lang="en-US" sz="2000" dirty="0" err="1">
                <a:latin typeface="+mn-lt"/>
              </a:rPr>
              <a:t>TeV</a:t>
            </a:r>
            <a:r>
              <a:rPr lang="en-US" sz="2000" dirty="0">
                <a:latin typeface="+mn-lt"/>
              </a:rPr>
              <a:t> CM design energy of the LHC with a single beam  on a fixed target would require that beam to have an energy of 100,000 </a:t>
            </a:r>
            <a:r>
              <a:rPr lang="en-US" sz="2000" dirty="0" err="1">
                <a:latin typeface="+mn-lt"/>
              </a:rPr>
              <a:t>TeV</a:t>
            </a:r>
            <a:r>
              <a:rPr lang="en-US" sz="2000" dirty="0">
                <a:latin typeface="+mn-lt"/>
              </a:rPr>
              <a:t>! </a:t>
            </a:r>
          </a:p>
          <a:p>
            <a:pPr marL="730250" lvl="1" indent="-273050" eaLnBrk="0" hangingPunct="0">
              <a:spcBef>
                <a:spcPts val="600"/>
              </a:spcBef>
              <a:buClr>
                <a:schemeClr val="tx2"/>
              </a:buClr>
              <a:buSzPct val="73000"/>
              <a:buFont typeface="Wingdings 2" pitchFamily="18" charset="2"/>
              <a:buChar char=""/>
              <a:defRPr/>
            </a:pPr>
            <a:r>
              <a:rPr lang="en-US" sz="2000" i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Would require a ring 10 times the diameter of the Earth!!</a:t>
            </a:r>
          </a:p>
          <a:p>
            <a:pPr marL="273050" indent="-273050" eaLnBrk="0" hangingPunct="0">
              <a:spcBef>
                <a:spcPts val="600"/>
              </a:spcBef>
              <a:buClr>
                <a:schemeClr val="tx2"/>
              </a:buClr>
              <a:buSzPct val="73000"/>
              <a:buFont typeface="Wingdings 2" pitchFamily="18" charset="2"/>
              <a:buChar char=""/>
              <a:defRPr/>
            </a:pPr>
            <a:endParaRPr lang="en-US" sz="2000" dirty="0">
              <a:latin typeface="+mn-lt"/>
            </a:endParaRPr>
          </a:p>
          <a:p>
            <a:pPr marL="273050" indent="-273050" eaLnBrk="0" hangingPunct="0">
              <a:spcBef>
                <a:spcPts val="600"/>
              </a:spcBef>
              <a:buClr>
                <a:schemeClr val="tx2"/>
              </a:buClr>
              <a:buSzPct val="73000"/>
              <a:buFont typeface="Wingdings 2" pitchFamily="18" charset="2"/>
              <a:buChar char=""/>
              <a:defRPr/>
            </a:pPr>
            <a:endParaRPr lang="en-US" sz="2000" dirty="0">
              <a:latin typeface="+mn-lt"/>
            </a:endParaRPr>
          </a:p>
          <a:p>
            <a:pPr marL="273050" indent="-273050" eaLnBrk="0" hangingPunct="0">
              <a:spcBef>
                <a:spcPts val="600"/>
              </a:spcBef>
              <a:buClr>
                <a:schemeClr val="tx2"/>
              </a:buClr>
              <a:buSzPct val="73000"/>
              <a:buFont typeface="Wingdings 2" pitchFamily="18" charset="2"/>
              <a:buChar char=""/>
              <a:defRPr/>
            </a:pPr>
            <a:endParaRPr lang="en-US" sz="2000" dirty="0">
              <a:latin typeface="+mn-lt"/>
            </a:endParaRPr>
          </a:p>
        </p:txBody>
      </p:sp>
      <p:sp>
        <p:nvSpPr>
          <p:cNvPr id="2" name="Oval 1"/>
          <p:cNvSpPr/>
          <p:nvPr/>
        </p:nvSpPr>
        <p:spPr>
          <a:xfrm>
            <a:off x="8229600" y="609600"/>
            <a:ext cx="152400" cy="1524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6477000" y="685800"/>
            <a:ext cx="1600200" cy="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6324600" y="609600"/>
            <a:ext cx="152400" cy="1524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8305800" y="2362200"/>
            <a:ext cx="152400" cy="1524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6400800" y="2362200"/>
            <a:ext cx="152400" cy="1524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6553200" y="2438400"/>
            <a:ext cx="838200" cy="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7467600" y="2438400"/>
            <a:ext cx="914400" cy="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40" t="2049" r="22200" b="2005"/>
          <a:stretch/>
        </p:blipFill>
        <p:spPr>
          <a:xfrm>
            <a:off x="533400" y="2895600"/>
            <a:ext cx="3997448" cy="3466055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19800" y="6291263"/>
            <a:ext cx="1905000" cy="457200"/>
          </a:xfrm>
        </p:spPr>
        <p:txBody>
          <a:bodyPr/>
          <a:lstStyle/>
          <a:p>
            <a:pPr>
              <a:defRPr/>
            </a:pPr>
            <a:r>
              <a:rPr lang="en-US" smtClean="0"/>
              <a:t>Saturday Morning Physics, April 22,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443663"/>
            <a:ext cx="4724400" cy="304800"/>
          </a:xfrm>
        </p:spPr>
        <p:txBody>
          <a:bodyPr/>
          <a:lstStyle/>
          <a:p>
            <a:pPr algn="l">
              <a:defRPr/>
            </a:pPr>
            <a:r>
              <a:rPr lang="en-US" smtClean="0"/>
              <a:t>E. Prebys: Particle Accelerators</a:t>
            </a:r>
            <a:endParaRPr lang="en-US" dirty="0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172200" y="6248400"/>
            <a:ext cx="2286000" cy="457200"/>
          </a:xfrm>
        </p:spPr>
        <p:txBody>
          <a:bodyPr/>
          <a:lstStyle/>
          <a:p>
            <a:pPr>
              <a:defRPr/>
            </a:pPr>
            <a:fld id="{BA33168C-16D6-42A2-AF6D-3D5C06C9F0F0}" type="slidenum">
              <a:rPr lang="en-US" smtClean="0"/>
              <a:pPr>
                <a:defRPr/>
              </a:pPr>
              <a:t>60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943600" y="22860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beam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096000" y="198120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beam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001000" y="198120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beam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848600" y="22860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target</a:t>
            </a:r>
          </a:p>
        </p:txBody>
      </p:sp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1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9" grpId="0" uiExpand="1" build="p"/>
      <p:bldP spid="8" grpId="0"/>
      <p:bldP spid="2" grpId="0" animBg="1"/>
      <p:bldP spid="13" grpId="0" animBg="1"/>
      <p:bldP spid="14" grpId="0" animBg="1"/>
      <p:bldP spid="15" grpId="0" animBg="1"/>
      <p:bldP spid="9" grpId="0"/>
      <p:bldP spid="19" grpId="0"/>
      <p:bldP spid="20" grpId="0"/>
      <p:bldP spid="21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First </a:t>
            </a:r>
            <a:r>
              <a:rPr lang="en-US" dirty="0" err="1" smtClean="0"/>
              <a:t>e</a:t>
            </a:r>
            <a:r>
              <a:rPr lang="en-US" baseline="30000" dirty="0" err="1" smtClean="0"/>
              <a:t>+</a:t>
            </a:r>
            <a:r>
              <a:rPr lang="en-US" dirty="0" err="1" smtClean="0"/>
              <a:t>e</a:t>
            </a:r>
            <a:r>
              <a:rPr lang="en-US" baseline="30000" dirty="0" smtClean="0"/>
              <a:t>-</a:t>
            </a:r>
            <a:r>
              <a:rPr lang="en-US" dirty="0" smtClean="0"/>
              <a:t> collider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ADA (</a:t>
            </a:r>
            <a:r>
              <a:rPr lang="en-US" sz="2000" dirty="0" err="1"/>
              <a:t>Anello</a:t>
            </a:r>
            <a:r>
              <a:rPr lang="en-US" sz="2000" dirty="0"/>
              <a:t> Di </a:t>
            </a:r>
            <a:r>
              <a:rPr lang="en-US" sz="2000" dirty="0" err="1"/>
              <a:t>Accumulazione</a:t>
            </a:r>
            <a:r>
              <a:rPr lang="en-US" sz="2000" dirty="0" smtClean="0"/>
              <a:t>) at INFN, </a:t>
            </a:r>
            <a:r>
              <a:rPr lang="en-US" sz="2000" dirty="0" err="1" smtClean="0"/>
              <a:t>Frascati</a:t>
            </a:r>
            <a:r>
              <a:rPr lang="en-US" sz="2000" dirty="0" smtClean="0"/>
              <a:t>, Italy (1961)</a:t>
            </a:r>
          </a:p>
          <a:p>
            <a:pPr lvl="1"/>
            <a:r>
              <a:rPr lang="en-US" sz="1600" dirty="0" smtClean="0"/>
              <a:t>250 MeV e</a:t>
            </a:r>
            <a:r>
              <a:rPr lang="en-US" sz="1600" baseline="30000" dirty="0" smtClean="0"/>
              <a:t>+</a:t>
            </a:r>
            <a:r>
              <a:rPr lang="en-US" sz="1600" dirty="0" smtClean="0"/>
              <a:t> x 250 MeV e</a:t>
            </a:r>
            <a:r>
              <a:rPr lang="en-US" sz="1600" baseline="30000" dirty="0" smtClean="0"/>
              <a:t>-</a:t>
            </a:r>
          </a:p>
          <a:p>
            <a:pPr lvl="1"/>
            <a:endParaRPr lang="en-US" sz="1600" dirty="0" smtClean="0"/>
          </a:p>
          <a:p>
            <a:pPr lvl="1"/>
            <a:endParaRPr lang="en-US" sz="1600" dirty="0"/>
          </a:p>
          <a:p>
            <a:pPr lvl="1"/>
            <a:endParaRPr lang="en-US" sz="1600" dirty="0" smtClean="0"/>
          </a:p>
          <a:p>
            <a:pPr lvl="1"/>
            <a:endParaRPr lang="en-US" sz="1600" dirty="0"/>
          </a:p>
          <a:p>
            <a:pPr lvl="1"/>
            <a:endParaRPr lang="en-US" sz="1600" dirty="0" smtClean="0"/>
          </a:p>
          <a:p>
            <a:pPr lvl="1"/>
            <a:endParaRPr lang="en-US" sz="1600" dirty="0"/>
          </a:p>
          <a:p>
            <a:pPr lvl="1"/>
            <a:endParaRPr lang="en-US" sz="1600" dirty="0" smtClean="0"/>
          </a:p>
          <a:p>
            <a:pPr lvl="1"/>
            <a:endParaRPr lang="en-US" sz="1600" dirty="0"/>
          </a:p>
          <a:p>
            <a:pPr lvl="1"/>
            <a:endParaRPr lang="en-US" sz="1600" dirty="0" smtClean="0"/>
          </a:p>
          <a:p>
            <a:pPr lvl="1"/>
            <a:endParaRPr lang="en-US" sz="1600" dirty="0"/>
          </a:p>
          <a:p>
            <a:pPr lvl="1"/>
            <a:endParaRPr lang="en-US" sz="1600" dirty="0" smtClean="0"/>
          </a:p>
          <a:p>
            <a:pPr lvl="1"/>
            <a:endParaRPr lang="en-US" sz="1600" dirty="0"/>
          </a:p>
          <a:p>
            <a:pPr lvl="1"/>
            <a:endParaRPr lang="en-US" sz="1600" dirty="0" smtClean="0"/>
          </a:p>
          <a:p>
            <a:pPr lvl="1"/>
            <a:endParaRPr lang="en-US" sz="1600" dirty="0"/>
          </a:p>
          <a:p>
            <a:r>
              <a:rPr lang="en-US" sz="2000" dirty="0" smtClean="0"/>
              <a:t>It’s easier to collide </a:t>
            </a:r>
            <a:r>
              <a:rPr lang="en-US" sz="2000" dirty="0" err="1" smtClean="0"/>
              <a:t>e+e</a:t>
            </a:r>
            <a:r>
              <a:rPr lang="en-US" sz="2000" dirty="0" smtClean="0"/>
              <a:t>-, because synchrotron radiation naturally “cools” the beam to smaller size.</a:t>
            </a:r>
            <a:endParaRPr lang="en-US" sz="2000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Saturday Morning Physics, April 22, 2017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Prebys: Particle Accelerators</a:t>
            </a:r>
            <a:endParaRPr lang="en-US">
              <a:latin typeface="+mn-lt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33168C-16D6-42A2-AF6D-3D5C06C9F0F0}" type="slidenum">
              <a:rPr lang="en-US" smtClean="0"/>
              <a:pPr>
                <a:defRPr/>
              </a:pPr>
              <a:t>61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1447800"/>
            <a:ext cx="5695225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962507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533400" y="685800"/>
            <a:ext cx="8262937" cy="441325"/>
          </a:xfrm>
        </p:spPr>
        <p:txBody>
          <a:bodyPr/>
          <a:lstStyle/>
          <a:p>
            <a:r>
              <a:rPr lang="en-US" dirty="0" smtClean="0"/>
              <a:t>First proton </a:t>
            </a:r>
            <a:r>
              <a:rPr lang="en-US" dirty="0"/>
              <a:t>c</a:t>
            </a:r>
            <a:r>
              <a:rPr lang="en-US" dirty="0" smtClean="0"/>
              <a:t>ollider: CERN Intersecting Storage Rings (ISR)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5493720" y="1623965"/>
            <a:ext cx="3650280" cy="3571665"/>
          </a:xfrm>
        </p:spPr>
        <p:txBody>
          <a:bodyPr/>
          <a:lstStyle/>
          <a:p>
            <a:r>
              <a:rPr lang="en-US" sz="2000" dirty="0" smtClean="0"/>
              <a:t>1971</a:t>
            </a:r>
          </a:p>
          <a:p>
            <a:r>
              <a:rPr lang="en-US" sz="2000" dirty="0" smtClean="0"/>
              <a:t>31 </a:t>
            </a:r>
            <a:r>
              <a:rPr lang="en-US" sz="2000" dirty="0" err="1" smtClean="0"/>
              <a:t>GeV</a:t>
            </a:r>
            <a:r>
              <a:rPr lang="en-US" sz="2000" dirty="0" smtClean="0"/>
              <a:t> + 31 </a:t>
            </a:r>
            <a:r>
              <a:rPr lang="en-US" sz="2000" dirty="0" err="1" smtClean="0"/>
              <a:t>GeV</a:t>
            </a:r>
            <a:r>
              <a:rPr lang="en-US" sz="2000" dirty="0" smtClean="0"/>
              <a:t> colliding proton beams.</a:t>
            </a:r>
          </a:p>
          <a:p>
            <a:pPr lvl="1"/>
            <a:r>
              <a:rPr lang="en-US" sz="1600" dirty="0" smtClean="0"/>
              <a:t>Highest CM Energy for 10 years</a:t>
            </a:r>
          </a:p>
          <a:p>
            <a:r>
              <a:rPr lang="en-US" sz="2000" dirty="0" smtClean="0"/>
              <a:t>Set a luminosity record that was not broken for 28 years!</a:t>
            </a:r>
            <a:endParaRPr lang="en-US" sz="1600" dirty="0"/>
          </a:p>
        </p:txBody>
      </p:sp>
      <p:pic>
        <p:nvPicPr>
          <p:cNvPr id="10" name="Picture 9" descr="CERN_is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2666" y="1547155"/>
            <a:ext cx="5016894" cy="3973006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Saturday Morning Physics, April 22, 2017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23B0A4-69D1-47F4-86CA-51B2BDF86D34}" type="slidenum">
              <a:rPr lang="en-US" smtClean="0"/>
              <a:pPr>
                <a:defRPr/>
              </a:pPr>
              <a:t>62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Prebys: Particle Accelerators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SppS</a:t>
            </a:r>
            <a:r>
              <a:rPr lang="en-US" dirty="0" smtClean="0"/>
              <a:t>: First proton-antiproton collider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05705" y="855865"/>
            <a:ext cx="5338295" cy="2897735"/>
          </a:xfrm>
        </p:spPr>
        <p:txBody>
          <a:bodyPr/>
          <a:lstStyle/>
          <a:p>
            <a:r>
              <a:rPr lang="en-US" sz="1800" dirty="0" smtClean="0"/>
              <a:t>Protons from the SPS were used to produce antiprotons, which were collected</a:t>
            </a:r>
          </a:p>
          <a:p>
            <a:r>
              <a:rPr lang="en-US" sz="1800" dirty="0" smtClean="0"/>
              <a:t>These were injected in the opposite direction (same beam pipe) and accelerated</a:t>
            </a:r>
          </a:p>
          <a:p>
            <a:r>
              <a:rPr lang="en-US" sz="1800" dirty="0" smtClean="0"/>
              <a:t>First collisions in 1981</a:t>
            </a:r>
          </a:p>
          <a:p>
            <a:r>
              <a:rPr lang="en-US" sz="1800" dirty="0" smtClean="0"/>
              <a:t>Discovery of W and Z in 1983</a:t>
            </a:r>
          </a:p>
          <a:p>
            <a:pPr lvl="1"/>
            <a:r>
              <a:rPr lang="en-US" sz="1800" dirty="0" smtClean="0"/>
              <a:t>Nobel Prize for Rubbia and Van der Meer</a:t>
            </a:r>
            <a:endParaRPr lang="en-US" sz="1800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885120" y="241385"/>
            <a:ext cx="153620" cy="0"/>
          </a:xfrm>
          <a:prstGeom prst="line">
            <a:avLst/>
          </a:prstGeom>
          <a:ln w="254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826" name="Picture 2" descr="http://www.cosmiclight.com/ofquasarsandquanta/images/cernacc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0502"/>
          <a:stretch>
            <a:fillRect/>
          </a:stretch>
        </p:blipFill>
        <p:spPr bwMode="auto">
          <a:xfrm>
            <a:off x="462665" y="894270"/>
            <a:ext cx="3333750" cy="3127321"/>
          </a:xfrm>
          <a:prstGeom prst="rect">
            <a:avLst/>
          </a:prstGeom>
          <a:noFill/>
        </p:spPr>
      </p:pic>
      <p:pic>
        <p:nvPicPr>
          <p:cNvPr id="10" name="Picture 5" descr="SPP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14800" y="3352800"/>
            <a:ext cx="4184315" cy="311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462665" y="4389125"/>
            <a:ext cx="4032525" cy="1574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73050" marR="0" lvl="0" indent="-27305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SzPct val="73000"/>
              <a:buFont typeface="Wingdings 2" pitchFamily="18" charset="2"/>
              <a:buChar char="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Energy initially</a:t>
            </a:r>
            <a:r>
              <a:rPr kumimoji="0" lang="en-US" sz="1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270+270 </a:t>
            </a:r>
            <a:r>
              <a:rPr kumimoji="0" lang="en-US" sz="1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GeV</a:t>
            </a:r>
            <a:endParaRPr kumimoji="0" lang="en-US" sz="18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273050" marR="0" lvl="0" indent="-27305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SzPct val="73000"/>
              <a:buFont typeface="Wingdings 2" pitchFamily="18" charset="2"/>
              <a:buChar char=""/>
              <a:tabLst/>
              <a:defRPr/>
            </a:pPr>
            <a:r>
              <a:rPr lang="en-US" sz="1800" dirty="0" smtClean="0">
                <a:latin typeface="+mn-lt"/>
              </a:rPr>
              <a:t>Raised to 315+315 </a:t>
            </a:r>
            <a:r>
              <a:rPr lang="en-US" sz="1800" dirty="0" err="1" smtClean="0">
                <a:latin typeface="+mn-lt"/>
              </a:rPr>
              <a:t>GeV</a:t>
            </a:r>
            <a:endParaRPr lang="en-US" sz="1800" dirty="0" smtClean="0">
              <a:latin typeface="+mn-lt"/>
            </a:endParaRPr>
          </a:p>
          <a:p>
            <a:pPr marL="730250" lvl="1" indent="-273050" algn="l" eaLnBrk="0" hangingPunct="0">
              <a:spcBef>
                <a:spcPts val="600"/>
              </a:spcBef>
              <a:buClr>
                <a:schemeClr val="tx2"/>
              </a:buClr>
              <a:buSzPct val="73000"/>
              <a:buFont typeface="Wingdings 2" pitchFamily="18" charset="2"/>
              <a:buChar char=""/>
              <a:defRPr/>
            </a:pPr>
            <a:r>
              <a:rPr lang="en-US" sz="1800" dirty="0" smtClean="0">
                <a:latin typeface="+mn-lt"/>
              </a:rPr>
              <a:t>Limited by power loss in </a:t>
            </a:r>
            <a:br>
              <a:rPr lang="en-US" sz="1800" dirty="0" smtClean="0">
                <a:latin typeface="+mn-lt"/>
              </a:rPr>
            </a:br>
            <a:r>
              <a:rPr lang="en-US" sz="1800" dirty="0" smtClean="0">
                <a:latin typeface="+mn-lt"/>
              </a:rPr>
              <a:t>magnets!</a:t>
            </a:r>
          </a:p>
        </p:txBody>
      </p:sp>
      <p:sp>
        <p:nvSpPr>
          <p:cNvPr id="12" name="Oval 11"/>
          <p:cNvSpPr/>
          <p:nvPr/>
        </p:nvSpPr>
        <p:spPr>
          <a:xfrm>
            <a:off x="5877770" y="894270"/>
            <a:ext cx="499265" cy="268835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2562225" y="677863"/>
            <a:ext cx="3457575" cy="750887"/>
          </a:xfrm>
          <a:custGeom>
            <a:avLst/>
            <a:gdLst>
              <a:gd name="connsiteX0" fmla="*/ 3457575 w 3457575"/>
              <a:gd name="connsiteY0" fmla="*/ 217487 h 750887"/>
              <a:gd name="connsiteX1" fmla="*/ 2676525 w 3457575"/>
              <a:gd name="connsiteY1" fmla="*/ 74612 h 750887"/>
              <a:gd name="connsiteX2" fmla="*/ 1400175 w 3457575"/>
              <a:gd name="connsiteY2" fmla="*/ 112712 h 750887"/>
              <a:gd name="connsiteX3" fmla="*/ 0 w 3457575"/>
              <a:gd name="connsiteY3" fmla="*/ 750887 h 750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57575" h="750887">
                <a:moveTo>
                  <a:pt x="3457575" y="217487"/>
                </a:moveTo>
                <a:cubicBezTo>
                  <a:pt x="3238500" y="154780"/>
                  <a:pt x="3019425" y="92074"/>
                  <a:pt x="2676525" y="74612"/>
                </a:cubicBezTo>
                <a:cubicBezTo>
                  <a:pt x="2333625" y="57150"/>
                  <a:pt x="1846262" y="0"/>
                  <a:pt x="1400175" y="112712"/>
                </a:cubicBezTo>
                <a:cubicBezTo>
                  <a:pt x="954088" y="225424"/>
                  <a:pt x="477044" y="488155"/>
                  <a:pt x="0" y="750887"/>
                </a:cubicBezTo>
              </a:path>
            </a:pathLst>
          </a:custGeom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Saturday Morning Physics, April 22, 2017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23B0A4-69D1-47F4-86CA-51B2BDF86D34}" type="slidenum">
              <a:rPr lang="en-US" smtClean="0"/>
              <a:pPr>
                <a:defRPr/>
              </a:pPr>
              <a:t>63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Prebys: Particle Accelerators</a:t>
            </a:r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5685745" y="5157225"/>
            <a:ext cx="10753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/>
              <a:t>design</a:t>
            </a:r>
            <a:endParaRPr lang="en-US" sz="2000" dirty="0"/>
          </a:p>
        </p:txBody>
      </p:sp>
      <p:sp>
        <p:nvSpPr>
          <p:cNvPr id="4" name="Rectangle 3"/>
          <p:cNvSpPr/>
          <p:nvPr/>
        </p:nvSpPr>
        <p:spPr>
          <a:xfrm>
            <a:off x="990600" y="5105400"/>
            <a:ext cx="2819400" cy="609600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Superconductivity: enabling </a:t>
            </a:r>
            <a:r>
              <a:rPr lang="en-US" dirty="0"/>
              <a:t>t</a:t>
            </a:r>
            <a:r>
              <a:rPr lang="en-US" dirty="0" smtClean="0"/>
              <a:t>echnology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2664" y="625435"/>
            <a:ext cx="8487505" cy="3955715"/>
          </a:xfrm>
        </p:spPr>
        <p:txBody>
          <a:bodyPr/>
          <a:lstStyle/>
          <a:p>
            <a:r>
              <a:rPr lang="en-US" sz="2000" dirty="0" smtClean="0"/>
              <a:t>The maximum </a:t>
            </a:r>
            <a:r>
              <a:rPr lang="en-US" sz="2000" dirty="0" err="1" smtClean="0"/>
              <a:t>SppS</a:t>
            </a:r>
            <a:r>
              <a:rPr lang="en-US" sz="2000" dirty="0" smtClean="0"/>
              <a:t> energy was limited by the maximum power loss that the conventional magnets could support.</a:t>
            </a:r>
          </a:p>
          <a:p>
            <a:pPr lvl="1"/>
            <a:r>
              <a:rPr lang="en-US" sz="1800" dirty="0" smtClean="0">
                <a:solidFill>
                  <a:srgbClr val="FF0000"/>
                </a:solidFill>
                <a:sym typeface="Symbol"/>
              </a:rPr>
              <a:t>LHC made out of such magnets would be roughly the size of Rhode Island!</a:t>
            </a:r>
          </a:p>
          <a:p>
            <a:r>
              <a:rPr lang="en-US" sz="2000" dirty="0" smtClean="0">
                <a:sym typeface="Symbol"/>
              </a:rPr>
              <a:t>Highest energy colliders only possible using superconducting magnets</a:t>
            </a:r>
          </a:p>
          <a:p>
            <a:r>
              <a:rPr lang="en-US" sz="2200" dirty="0" smtClean="0">
                <a:sym typeface="Symbol"/>
              </a:rPr>
              <a:t>Must take the bad with the good</a:t>
            </a:r>
          </a:p>
          <a:p>
            <a:pPr lvl="1"/>
            <a:r>
              <a:rPr lang="en-US" sz="1800" dirty="0" smtClean="0">
                <a:sym typeface="Symbol"/>
              </a:rPr>
              <a:t>Conventional magnets are		Superconducting magnets are</a:t>
            </a:r>
            <a:br>
              <a:rPr lang="en-US" sz="1800" dirty="0" smtClean="0">
                <a:sym typeface="Symbol"/>
              </a:rPr>
            </a:br>
            <a:r>
              <a:rPr lang="en-US" sz="1800" dirty="0" smtClean="0">
                <a:sym typeface="Symbol"/>
              </a:rPr>
              <a:t>simple and naturally dissipate		complex and represent a great</a:t>
            </a:r>
            <a:br>
              <a:rPr lang="en-US" sz="1800" dirty="0" smtClean="0">
                <a:sym typeface="Symbol"/>
              </a:rPr>
            </a:br>
            <a:r>
              <a:rPr lang="en-US" sz="1800" dirty="0" smtClean="0">
                <a:sym typeface="Symbol"/>
              </a:rPr>
              <a:t>energy as they operate		deal of stored energy which must </a:t>
            </a:r>
            <a:br>
              <a:rPr lang="en-US" sz="1800" dirty="0" smtClean="0">
                <a:sym typeface="Symbol"/>
              </a:rPr>
            </a:br>
            <a:r>
              <a:rPr lang="en-US" sz="1800" dirty="0" smtClean="0">
                <a:sym typeface="Symbol"/>
              </a:rPr>
              <a:t>					be handled if something goes wrong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3505200"/>
            <a:ext cx="3505200" cy="2628900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86400" y="3657600"/>
            <a:ext cx="3149599" cy="2362200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</p:spPr>
      </p:pic>
      <p:graphicFrame>
        <p:nvGraphicFramePr>
          <p:cNvPr id="21094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67180990"/>
              </p:ext>
            </p:extLst>
          </p:nvPr>
        </p:nvGraphicFramePr>
        <p:xfrm>
          <a:off x="6553200" y="6019800"/>
          <a:ext cx="1270130" cy="4992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339" name="Equation" r:id="rId5" imgW="482400" imgH="190440" progId="Equation.3">
                  <p:embed/>
                </p:oleObj>
              </mc:Choice>
              <mc:Fallback>
                <p:oleObj name="Equation" r:id="rId5" imgW="482400" imgH="19044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53200" y="6019800"/>
                        <a:ext cx="1270130" cy="49926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Saturday Morning Physics, April 22, 2017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23B0A4-69D1-47F4-86CA-51B2BDF86D34}" type="slidenum">
              <a:rPr lang="en-US" smtClean="0"/>
              <a:pPr>
                <a:defRPr/>
              </a:pPr>
              <a:t>64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Prebys: Particle Accelerators</a:t>
            </a:r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>
            <a:off x="2766965" y="740650"/>
            <a:ext cx="11521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457200" y="1676400"/>
            <a:ext cx="8449100" cy="3840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0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4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Content Placeholder 9"/>
          <p:cNvSpPr>
            <a:spLocks noGrp="1"/>
          </p:cNvSpPr>
          <p:nvPr>
            <p:ph idx="1"/>
          </p:nvPr>
        </p:nvSpPr>
        <p:spPr>
          <a:xfrm>
            <a:off x="539475" y="740650"/>
            <a:ext cx="8251825" cy="768100"/>
          </a:xfrm>
        </p:spPr>
        <p:txBody>
          <a:bodyPr/>
          <a:lstStyle/>
          <a:p>
            <a:r>
              <a:rPr lang="en-US" sz="2000" dirty="0" smtClean="0"/>
              <a:t>Superconductor can change phase back to normal conductor by crossing the “critical surface”</a:t>
            </a:r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800" dirty="0" smtClean="0"/>
          </a:p>
          <a:p>
            <a:endParaRPr lang="en-US" sz="2000" dirty="0" smtClean="0"/>
          </a:p>
          <a:p>
            <a:r>
              <a:rPr lang="en-US" sz="2000" dirty="0" smtClean="0"/>
              <a:t>When this happens, the conductor heats quickly, causing the surrounding conductor to go normal and dumping lots of heat into the liquid </a:t>
            </a:r>
            <a:r>
              <a:rPr lang="en-US" sz="2000" dirty="0" err="1" smtClean="0"/>
              <a:t>Helium</a:t>
            </a:r>
            <a:r>
              <a:rPr lang="en-US" sz="2000" dirty="0" err="1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000" dirty="0" err="1" smtClean="0"/>
              <a:t>“quench</a:t>
            </a:r>
            <a:r>
              <a:rPr lang="en-US" sz="2000" dirty="0" smtClean="0"/>
              <a:t>”</a:t>
            </a:r>
          </a:p>
          <a:p>
            <a:pPr lvl="1"/>
            <a:r>
              <a:rPr lang="en-US" sz="1600" dirty="0" smtClean="0"/>
              <a:t>all of the energy stored in the magnet must be dissipated in some way</a:t>
            </a:r>
          </a:p>
          <a:p>
            <a:r>
              <a:rPr lang="en-US" sz="2000" dirty="0" smtClean="0"/>
              <a:t>Dealing with quenches is the single biggest issue for any superconducting synchrotron!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0531" y="152400"/>
            <a:ext cx="8262937" cy="4413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When is a superconductor not a superconductor?</a:t>
            </a:r>
            <a:endParaRPr lang="en-US" dirty="0"/>
          </a:p>
        </p:txBody>
      </p:sp>
      <p:grpSp>
        <p:nvGrpSpPr>
          <p:cNvPr id="3" name="Group 20"/>
          <p:cNvGrpSpPr/>
          <p:nvPr/>
        </p:nvGrpSpPr>
        <p:grpSpPr>
          <a:xfrm>
            <a:off x="1519080" y="1399954"/>
            <a:ext cx="6904375" cy="2871711"/>
            <a:chOff x="1519080" y="1399954"/>
            <a:chExt cx="6904375" cy="2871711"/>
          </a:xfrm>
        </p:grpSpPr>
        <p:grpSp>
          <p:nvGrpSpPr>
            <p:cNvPr id="4" name="Group 11"/>
            <p:cNvGrpSpPr>
              <a:grpSpLocks/>
            </p:cNvGrpSpPr>
            <p:nvPr/>
          </p:nvGrpSpPr>
          <p:grpSpPr bwMode="auto">
            <a:xfrm>
              <a:off x="1519080" y="1399954"/>
              <a:ext cx="3398565" cy="2871711"/>
              <a:chOff x="2209799" y="1485900"/>
              <a:chExt cx="3647207" cy="3121008"/>
            </a:xfrm>
          </p:grpSpPr>
          <p:pic>
            <p:nvPicPr>
              <p:cNvPr id="24588" name="Picture 4" descr="http://www.ebyte.it/library/educards/nmr/Superconductivity_StateDiagram.jp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2209799" y="1485900"/>
                <a:ext cx="3647207" cy="29718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9" name="Rectangle 8"/>
              <p:cNvSpPr/>
              <p:nvPr/>
            </p:nvSpPr>
            <p:spPr>
              <a:xfrm>
                <a:off x="3352527" y="2019201"/>
                <a:ext cx="2439406" cy="87613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4590" name="TextBox 10"/>
              <p:cNvSpPr txBox="1">
                <a:spLocks noChangeArrowheads="1"/>
              </p:cNvSpPr>
              <p:nvPr/>
            </p:nvSpPr>
            <p:spPr bwMode="auto">
              <a:xfrm>
                <a:off x="4341225" y="4105165"/>
                <a:ext cx="685800" cy="501743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sz="2400" b="1" dirty="0" err="1"/>
                  <a:t>T</a:t>
                </a:r>
                <a:r>
                  <a:rPr lang="en-US" sz="2400" b="1" baseline="-25000" dirty="0" err="1"/>
                  <a:t>c</a:t>
                </a:r>
                <a:endParaRPr lang="en-US" sz="2400" b="1" baseline="-25000" dirty="0"/>
              </a:p>
            </p:txBody>
          </p:sp>
        </p:grpSp>
        <p:cxnSp>
          <p:nvCxnSpPr>
            <p:cNvPr id="14" name="Straight Arrow Connector 13"/>
            <p:cNvCxnSpPr/>
            <p:nvPr/>
          </p:nvCxnSpPr>
          <p:spPr>
            <a:xfrm rot="5400000" flipH="1" flipV="1">
              <a:off x="1800068" y="2790604"/>
              <a:ext cx="1104900" cy="3175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2428717" y="1780954"/>
              <a:ext cx="1828800" cy="92333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l">
                <a:defRPr/>
              </a:pPr>
              <a:r>
                <a:rPr lang="en-US" sz="1800" dirty="0">
                  <a:solidFill>
                    <a:schemeClr val="accent2">
                      <a:lumMod val="75000"/>
                    </a:schemeClr>
                  </a:solidFill>
                  <a:latin typeface="Arial" pitchFamily="34" charset="0"/>
                </a:rPr>
                <a:t>Can push the B field (current) too high</a:t>
              </a:r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>
              <a:off x="3266230" y="3390595"/>
              <a:ext cx="1714500" cy="1588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4994455" y="2968140"/>
              <a:ext cx="3429000" cy="92333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l">
                <a:defRPr/>
              </a:pPr>
              <a:r>
                <a:rPr lang="en-US" sz="1800" dirty="0">
                  <a:solidFill>
                    <a:schemeClr val="accent2">
                      <a:lumMod val="75000"/>
                    </a:schemeClr>
                  </a:solidFill>
                  <a:latin typeface="Arial" pitchFamily="34" charset="0"/>
                </a:rPr>
                <a:t>Can increase the temp, through heat leaks, deposited energy or </a:t>
              </a:r>
              <a:r>
                <a:rPr lang="en-US" sz="1800" i="1" dirty="0">
                  <a:solidFill>
                    <a:schemeClr val="accent2">
                      <a:lumMod val="75000"/>
                    </a:schemeClr>
                  </a:solidFill>
                  <a:latin typeface="Arial" pitchFamily="34" charset="0"/>
                </a:rPr>
                <a:t>mechanical deformation</a:t>
              </a:r>
            </a:p>
          </p:txBody>
        </p:sp>
      </p:grpSp>
      <p:sp>
        <p:nvSpPr>
          <p:cNvPr id="17" name="Rectangle 16"/>
          <p:cNvSpPr/>
          <p:nvPr/>
        </p:nvSpPr>
        <p:spPr>
          <a:xfrm>
            <a:off x="609600" y="5562600"/>
            <a:ext cx="8103455" cy="65288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Saturday Morning Physics, April 22, 2017</a:t>
            </a:r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23B0A4-69D1-47F4-86CA-51B2BDF86D34}" type="slidenum">
              <a:rPr lang="en-US" smtClean="0"/>
              <a:pPr>
                <a:defRPr/>
              </a:pPr>
              <a:t>65</a:t>
            </a:fld>
            <a:endParaRPr lang="en-US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Prebys: Particle Accelerators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58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58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58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0" grpId="0" build="p"/>
      <p:bldP spid="17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53143" y="228600"/>
            <a:ext cx="8490857" cy="463731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Quench example: MRI magnet*</a:t>
            </a:r>
            <a:endParaRPr lang="en-US" dirty="0"/>
          </a:p>
        </p:txBody>
      </p:sp>
      <p:sp>
        <p:nvSpPr>
          <p:cNvPr id="25604" name="TextBox 5"/>
          <p:cNvSpPr txBox="1">
            <a:spLocks noChangeArrowheads="1"/>
          </p:cNvSpPr>
          <p:nvPr/>
        </p:nvSpPr>
        <p:spPr bwMode="auto">
          <a:xfrm>
            <a:off x="723899" y="6019800"/>
            <a:ext cx="826244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US" sz="2000" dirty="0"/>
              <a:t>*pulled off the web.  We recover our Helium.</a:t>
            </a:r>
          </a:p>
        </p:txBody>
      </p:sp>
      <p:sp>
        <p:nvSpPr>
          <p:cNvPr id="25605" name="Date Placeholder 4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Saturday Morning Physics, April 22, 2017</a:t>
            </a:r>
          </a:p>
        </p:txBody>
      </p:sp>
      <p:sp>
        <p:nvSpPr>
          <p:cNvPr id="25606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278C6B0-DDC7-4F25-9489-EB25151B2F68}" type="slidenum">
              <a:rPr lang="en-US" smtClean="0"/>
              <a:pPr/>
              <a:t>66</a:t>
            </a:fld>
            <a:endParaRPr lang="en-US" smtClean="0"/>
          </a:p>
        </p:txBody>
      </p:sp>
      <p:sp>
        <p:nvSpPr>
          <p:cNvPr id="25607" name="Footer Placeholder 7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E. Prebys: Particle Accelerators</a:t>
            </a:r>
          </a:p>
        </p:txBody>
      </p:sp>
      <p:pic>
        <p:nvPicPr>
          <p:cNvPr id="2" name="quench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" y="914400"/>
            <a:ext cx="6477000" cy="485775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/>
              <a:t>Tevatron</a:t>
            </a:r>
            <a:r>
              <a:rPr lang="en-US" dirty="0" smtClean="0"/>
              <a:t>: first </a:t>
            </a:r>
            <a:r>
              <a:rPr lang="en-US" dirty="0"/>
              <a:t>s</a:t>
            </a:r>
            <a:r>
              <a:rPr lang="en-US" dirty="0" smtClean="0"/>
              <a:t>uperconducting </a:t>
            </a:r>
            <a:r>
              <a:rPr lang="en-US" dirty="0"/>
              <a:t>s</a:t>
            </a:r>
            <a:r>
              <a:rPr lang="en-US" dirty="0" smtClean="0"/>
              <a:t>ynchrotron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4535399" y="838200"/>
            <a:ext cx="4608601" cy="5179106"/>
          </a:xfrm>
        </p:spPr>
        <p:txBody>
          <a:bodyPr/>
          <a:lstStyle/>
          <a:p>
            <a:r>
              <a:rPr lang="en-US" sz="1800" dirty="0" smtClean="0"/>
              <a:t>The Fermilab Main Ring was completed in 1972 with normal magnets</a:t>
            </a:r>
          </a:p>
          <a:p>
            <a:r>
              <a:rPr lang="en-US" sz="1800" dirty="0" smtClean="0"/>
              <a:t>By the late 70s, serious plans began for a superconducting collider in the same tunnel, followed by construction</a:t>
            </a:r>
          </a:p>
          <a:p>
            <a:pPr lvl="1"/>
            <a:r>
              <a:rPr lang="en-US" sz="1800" dirty="0" smtClean="0"/>
              <a:t>Dubbed “Saver </a:t>
            </a:r>
            <a:r>
              <a:rPr lang="en-US" sz="1800" dirty="0" err="1" smtClean="0"/>
              <a:t>Doubler</a:t>
            </a:r>
            <a:r>
              <a:rPr lang="en-US" sz="1800" dirty="0" smtClean="0"/>
              <a:t>” </a:t>
            </a:r>
            <a:br>
              <a:rPr lang="en-US" sz="1800" dirty="0" smtClean="0"/>
            </a:br>
            <a:r>
              <a:rPr lang="en-US" sz="2000" dirty="0" smtClean="0">
                <a:solidFill>
                  <a:srgbClr val="FF0000"/>
                </a:solidFill>
              </a:rPr>
              <a:t>(later “</a:t>
            </a:r>
            <a:r>
              <a:rPr lang="en-US" sz="2000" dirty="0" err="1" smtClean="0">
                <a:solidFill>
                  <a:srgbClr val="FF0000"/>
                </a:solidFill>
              </a:rPr>
              <a:t>Tevatron</a:t>
            </a:r>
            <a:r>
              <a:rPr lang="en-US" sz="2000" dirty="0" smtClean="0">
                <a:solidFill>
                  <a:srgbClr val="FF0000"/>
                </a:solidFill>
              </a:rPr>
              <a:t>”)</a:t>
            </a:r>
          </a:p>
          <a:p>
            <a:pPr lvl="1"/>
            <a:r>
              <a:rPr lang="en-US" sz="1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Helen Edwards led the construction effort.</a:t>
            </a:r>
          </a:p>
          <a:p>
            <a:r>
              <a:rPr lang="en-US" sz="1800" dirty="0" smtClean="0"/>
              <a:t>1985 – First proton-antiproton collisions in </a:t>
            </a:r>
            <a:r>
              <a:rPr lang="en-US" sz="1800" dirty="0" err="1" smtClean="0"/>
              <a:t>Tevatron</a:t>
            </a:r>
            <a:r>
              <a:rPr lang="en-US" sz="1800" dirty="0" smtClean="0"/>
              <a:t> </a:t>
            </a:r>
          </a:p>
          <a:p>
            <a:pPr lvl="1"/>
            <a:r>
              <a:rPr lang="en-US" sz="1600" dirty="0" smtClean="0"/>
              <a:t>Most powerful accelerator in the world </a:t>
            </a:r>
            <a:r>
              <a:rPr lang="en-US" sz="1600" i="1" dirty="0" smtClean="0"/>
              <a:t>for the next quarter century</a:t>
            </a:r>
          </a:p>
          <a:p>
            <a:r>
              <a:rPr lang="en-US" sz="1800" dirty="0" smtClean="0"/>
              <a:t>1995 – Top quark discovery</a:t>
            </a:r>
          </a:p>
          <a:p>
            <a:r>
              <a:rPr lang="en-US" sz="1800" dirty="0" smtClean="0"/>
              <a:t>2011 – </a:t>
            </a:r>
            <a:r>
              <a:rPr lang="en-US" sz="1800" dirty="0" err="1" smtClean="0"/>
              <a:t>Tevatron</a:t>
            </a:r>
            <a:r>
              <a:rPr lang="en-US" sz="1800" dirty="0" smtClean="0"/>
              <a:t> shut down after successful LHC startup</a:t>
            </a:r>
          </a:p>
          <a:p>
            <a:endParaRPr lang="en-US" sz="1600" dirty="0" smtClean="0"/>
          </a:p>
          <a:p>
            <a:endParaRPr lang="en-US" sz="1600" dirty="0"/>
          </a:p>
        </p:txBody>
      </p:sp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5922963" y="1739900"/>
            <a:ext cx="30908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400"/>
          </a:p>
        </p:txBody>
      </p:sp>
      <p:pic>
        <p:nvPicPr>
          <p:cNvPr id="9" name="Picture 8" descr="tev_tunne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8310" y="3659430"/>
            <a:ext cx="3133462" cy="24963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421320" y="3851455"/>
            <a:ext cx="1382580" cy="954107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2800" dirty="0" smtClean="0"/>
              <a:t>Main Ring</a:t>
            </a:r>
            <a:endParaRPr lang="en-US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2920585" y="5694895"/>
            <a:ext cx="1152150" cy="40011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2000" dirty="0" smtClean="0"/>
              <a:t>Tevatron</a:t>
            </a:r>
            <a:endParaRPr lang="en-US" sz="2000" dirty="0"/>
          </a:p>
        </p:txBody>
      </p:sp>
      <p:cxnSp>
        <p:nvCxnSpPr>
          <p:cNvPr id="13" name="Straight Arrow Connector 12"/>
          <p:cNvCxnSpPr/>
          <p:nvPr/>
        </p:nvCxnSpPr>
        <p:spPr>
          <a:xfrm rot="5400000">
            <a:off x="1883650" y="4350720"/>
            <a:ext cx="614480" cy="38405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rot="10800000">
            <a:off x="2536536" y="5464465"/>
            <a:ext cx="422455" cy="23043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Saturday Morning Physics, April 22, 2017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AE464-6553-4A35-8200-5213FB04190E}" type="slidenum">
              <a:rPr lang="en-US" smtClean="0"/>
              <a:pPr>
                <a:defRPr/>
              </a:pPr>
              <a:t>67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Prebys: Particle Accelerators</a:t>
            </a:r>
            <a:endParaRPr lang="en-US"/>
          </a:p>
        </p:txBody>
      </p:sp>
      <p:pic>
        <p:nvPicPr>
          <p:cNvPr id="405506" name="Picture 2" descr="http://www.torrocpost.com/wp-content/uploads/fermi-acceleratorcomplex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2665" y="1047889"/>
            <a:ext cx="3931120" cy="1958655"/>
          </a:xfrm>
          <a:prstGeom prst="rect">
            <a:avLst/>
          </a:prstGeom>
          <a:noFill/>
        </p:spPr>
      </p:pic>
      <p:sp>
        <p:nvSpPr>
          <p:cNvPr id="18" name="Freeform 17"/>
          <p:cNvSpPr/>
          <p:nvPr/>
        </p:nvSpPr>
        <p:spPr>
          <a:xfrm>
            <a:off x="3035800" y="2929735"/>
            <a:ext cx="352522" cy="822036"/>
          </a:xfrm>
          <a:custGeom>
            <a:avLst/>
            <a:gdLst>
              <a:gd name="connsiteX0" fmla="*/ 0 w 352522"/>
              <a:gd name="connsiteY0" fmla="*/ 0 h 822036"/>
              <a:gd name="connsiteX1" fmla="*/ 350982 w 352522"/>
              <a:gd name="connsiteY1" fmla="*/ 443345 h 822036"/>
              <a:gd name="connsiteX2" fmla="*/ 9237 w 352522"/>
              <a:gd name="connsiteY2" fmla="*/ 822036 h 822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522" h="822036">
                <a:moveTo>
                  <a:pt x="0" y="0"/>
                </a:moveTo>
                <a:cubicBezTo>
                  <a:pt x="174721" y="153169"/>
                  <a:pt x="349443" y="306339"/>
                  <a:pt x="350982" y="443345"/>
                </a:cubicBezTo>
                <a:cubicBezTo>
                  <a:pt x="352522" y="580351"/>
                  <a:pt x="64655" y="760460"/>
                  <a:pt x="9237" y="822036"/>
                </a:cubicBezTo>
              </a:path>
            </a:pathLst>
          </a:cu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839753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10" grpId="0" animBg="1"/>
      <p:bldP spid="11" grpId="0" animBg="1"/>
      <p:bldP spid="18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070" y="0"/>
            <a:ext cx="8371114" cy="507274"/>
          </a:xfrm>
        </p:spPr>
        <p:txBody>
          <a:bodyPr/>
          <a:lstStyle/>
          <a:p>
            <a:r>
              <a:rPr lang="en-US" dirty="0" smtClean="0"/>
              <a:t>Summary: Evolution of the energy </a:t>
            </a:r>
            <a:r>
              <a:rPr lang="en-US" dirty="0"/>
              <a:t>f</a:t>
            </a:r>
            <a:r>
              <a:rPr lang="en-US" dirty="0" smtClean="0"/>
              <a:t>rontier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298755" y="2353660"/>
            <a:ext cx="16898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~a factor of 10 every 15 years</a:t>
            </a:r>
            <a:endParaRPr lang="en-US" dirty="0"/>
          </a:p>
        </p:txBody>
      </p:sp>
      <p:pic>
        <p:nvPicPr>
          <p:cNvPr id="18534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855" y="548625"/>
            <a:ext cx="6644065" cy="6029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Saturday Morning Physics, April 22, 2017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AE464-6553-4A35-8200-5213FB04190E}" type="slidenum">
              <a:rPr lang="en-US" smtClean="0"/>
              <a:pPr>
                <a:defRPr/>
              </a:pPr>
              <a:t>68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Prebys: Particle Accelerators</a:t>
            </a:r>
            <a:endParaRPr lang="en-US"/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6934200" y="5791200"/>
            <a:ext cx="533400" cy="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543800" y="5562600"/>
            <a:ext cx="1447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proton mass</a:t>
            </a:r>
          </a:p>
        </p:txBody>
      </p:sp>
    </p:spTree>
    <p:extLst>
      <p:ext uri="{BB962C8B-B14F-4D97-AF65-F5344CB8AC3E}">
        <p14:creationId xmlns:p14="http://schemas.microsoft.com/office/powerpoint/2010/main" val="2022293465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02" name="Rectangle 2"/>
          <p:cNvSpPr>
            <a:spLocks noGrp="1" noChangeArrowheads="1"/>
          </p:cNvSpPr>
          <p:nvPr>
            <p:ph type="title"/>
          </p:nvPr>
        </p:nvSpPr>
        <p:spPr>
          <a:xfrm>
            <a:off x="647700" y="190500"/>
            <a:ext cx="8262937" cy="441325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State of the art: Large </a:t>
            </a:r>
            <a:r>
              <a:rPr lang="en-US" smtClean="0"/>
              <a:t>Hadron Collider (LHC)</a:t>
            </a:r>
            <a:endParaRPr lang="en-US" dirty="0" smtClean="0"/>
          </a:p>
        </p:txBody>
      </p:sp>
      <p:sp>
        <p:nvSpPr>
          <p:cNvPr id="32771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571500" y="5219700"/>
            <a:ext cx="8572500" cy="1257300"/>
          </a:xfrm>
        </p:spPr>
        <p:txBody>
          <a:bodyPr/>
          <a:lstStyle/>
          <a:p>
            <a:pPr eaLnBrk="1" hangingPunct="1"/>
            <a:r>
              <a:rPr lang="en-US" sz="2000" dirty="0" smtClean="0"/>
              <a:t>Tunnel originally dug for LEP</a:t>
            </a:r>
          </a:p>
          <a:p>
            <a:pPr lvl="1" eaLnBrk="1" hangingPunct="1"/>
            <a:r>
              <a:rPr lang="en-US" sz="1800" dirty="0" smtClean="0"/>
              <a:t>Built in 1980’s as an electron positron collider </a:t>
            </a:r>
          </a:p>
          <a:p>
            <a:pPr lvl="1" eaLnBrk="1" hangingPunct="1"/>
            <a:r>
              <a:rPr lang="en-US" sz="1800" dirty="0" smtClean="0"/>
              <a:t>Max 100 </a:t>
            </a:r>
            <a:r>
              <a:rPr lang="en-US" sz="1800" dirty="0" err="1" smtClean="0"/>
              <a:t>GeV</a:t>
            </a:r>
            <a:r>
              <a:rPr lang="en-US" sz="1800" dirty="0" smtClean="0"/>
              <a:t>/beam, but 27 km in circumference!!</a:t>
            </a:r>
          </a:p>
        </p:txBody>
      </p:sp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2688" y="762000"/>
            <a:ext cx="6778625" cy="448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3" name="Text Box 5"/>
          <p:cNvSpPr txBox="1">
            <a:spLocks noChangeArrowheads="1"/>
          </p:cNvSpPr>
          <p:nvPr/>
        </p:nvSpPr>
        <p:spPr bwMode="auto">
          <a:xfrm>
            <a:off x="4462072" y="1934980"/>
            <a:ext cx="13001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</a:pPr>
            <a:r>
              <a:rPr lang="en-US" sz="2000" dirty="0">
                <a:solidFill>
                  <a:schemeClr val="bg1"/>
                </a:solidFill>
                <a:latin typeface="Arial Unicode MS" pitchFamily="34" charset="-128"/>
              </a:rPr>
              <a:t>/LHC</a:t>
            </a:r>
          </a:p>
        </p:txBody>
      </p:sp>
      <p:sp>
        <p:nvSpPr>
          <p:cNvPr id="32774" name="Text Box 7"/>
          <p:cNvSpPr txBox="1">
            <a:spLocks noChangeArrowheads="1"/>
          </p:cNvSpPr>
          <p:nvPr/>
        </p:nvSpPr>
        <p:spPr bwMode="auto">
          <a:xfrm>
            <a:off x="2478088" y="990600"/>
            <a:ext cx="2819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solidFill>
                  <a:schemeClr val="bg1"/>
                </a:solidFill>
              </a:rPr>
              <a:t>My House (1990-1992)</a:t>
            </a:r>
          </a:p>
        </p:txBody>
      </p:sp>
      <p:sp>
        <p:nvSpPr>
          <p:cNvPr id="32775" name="Line 8"/>
          <p:cNvSpPr>
            <a:spLocks noChangeShapeType="1"/>
          </p:cNvSpPr>
          <p:nvPr/>
        </p:nvSpPr>
        <p:spPr bwMode="auto">
          <a:xfrm>
            <a:off x="4878388" y="1409700"/>
            <a:ext cx="1143000" cy="24765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Saturday Morning Physics, April 22, 2017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23B0A4-69D1-47F4-86CA-51B2BDF86D34}" type="slidenum">
              <a:rPr lang="en-US" smtClean="0"/>
              <a:pPr>
                <a:defRPr/>
              </a:pPr>
              <a:t>69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Prebys: Particle Accelerators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Glossary: standard symbols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09600"/>
            <a:ext cx="8251825" cy="5553075"/>
          </a:xfrm>
        </p:spPr>
        <p:txBody>
          <a:bodyPr/>
          <a:lstStyle/>
          <a:p>
            <a:r>
              <a:rPr lang="en-US" sz="1800" dirty="0" smtClean="0"/>
              <a:t>I will use a lot of standard symbols, some of which make sense:</a:t>
            </a:r>
          </a:p>
          <a:p>
            <a:pPr lvl="1"/>
            <a:r>
              <a:rPr lang="en-US" sz="1600" dirty="0" smtClean="0"/>
              <a:t>E:  electric field </a:t>
            </a:r>
            <a:r>
              <a:rPr lang="en-US" sz="1600" i="1" dirty="0" smtClean="0"/>
              <a:t>or</a:t>
            </a:r>
            <a:r>
              <a:rPr lang="en-US" sz="1600" dirty="0" smtClean="0"/>
              <a:t> total energy</a:t>
            </a:r>
          </a:p>
          <a:p>
            <a:pPr lvl="1"/>
            <a:r>
              <a:rPr lang="en-US" sz="1600" dirty="0" smtClean="0"/>
              <a:t>K: kinetic energy</a:t>
            </a:r>
          </a:p>
          <a:p>
            <a:pPr lvl="1"/>
            <a:r>
              <a:rPr lang="en-US" sz="1600" dirty="0" smtClean="0"/>
              <a:t>m: mass</a:t>
            </a:r>
          </a:p>
          <a:p>
            <a:pPr lvl="1"/>
            <a:r>
              <a:rPr lang="en-US" sz="1600" dirty="0"/>
              <a:t>v: </a:t>
            </a:r>
            <a:r>
              <a:rPr lang="en-US" sz="1600" dirty="0" smtClean="0"/>
              <a:t>velocity</a:t>
            </a:r>
          </a:p>
          <a:p>
            <a:pPr lvl="1"/>
            <a:r>
              <a:rPr lang="en-US" sz="1600" dirty="0"/>
              <a:t>V: voltage</a:t>
            </a:r>
          </a:p>
          <a:p>
            <a:pPr lvl="1"/>
            <a:r>
              <a:rPr lang="en-US" sz="1600" dirty="0"/>
              <a:t>P: </a:t>
            </a:r>
            <a:r>
              <a:rPr lang="en-US" sz="1600" dirty="0" smtClean="0"/>
              <a:t>power</a:t>
            </a:r>
          </a:p>
          <a:p>
            <a:pPr lvl="1"/>
            <a:r>
              <a:rPr lang="en-US" sz="1600" dirty="0" smtClean="0"/>
              <a:t>e: fundamental electric charge</a:t>
            </a:r>
          </a:p>
          <a:p>
            <a:r>
              <a:rPr lang="en-US" sz="1800" dirty="0" smtClean="0"/>
              <a:t>some of which don’t</a:t>
            </a:r>
          </a:p>
          <a:p>
            <a:pPr lvl="1"/>
            <a:r>
              <a:rPr lang="en-US" sz="1600" dirty="0" smtClean="0"/>
              <a:t>p: momentum </a:t>
            </a:r>
          </a:p>
          <a:p>
            <a:pPr lvl="1"/>
            <a:r>
              <a:rPr lang="en-US" sz="1600" dirty="0" smtClean="0"/>
              <a:t>c: speed of light</a:t>
            </a:r>
          </a:p>
          <a:p>
            <a:pPr lvl="1"/>
            <a:r>
              <a:rPr lang="en-US" sz="1600" dirty="0" smtClean="0"/>
              <a:t>q: charge</a:t>
            </a:r>
          </a:p>
          <a:p>
            <a:pPr lvl="1"/>
            <a:r>
              <a:rPr lang="en-US" sz="1600" dirty="0" smtClean="0"/>
              <a:t>I: current</a:t>
            </a:r>
          </a:p>
          <a:p>
            <a:pPr lvl="1"/>
            <a:r>
              <a:rPr lang="en-US" sz="1600" dirty="0" smtClean="0"/>
              <a:t>B: magnetic field</a:t>
            </a:r>
          </a:p>
          <a:p>
            <a:r>
              <a:rPr lang="en-US" sz="1800" dirty="0" smtClean="0"/>
              <a:t>and some of which are </a:t>
            </a:r>
            <a:r>
              <a:rPr lang="en-US" sz="1800" dirty="0"/>
              <a:t>G</a:t>
            </a:r>
            <a:r>
              <a:rPr lang="en-US" sz="1800" dirty="0" smtClean="0"/>
              <a:t>reek</a:t>
            </a:r>
          </a:p>
          <a:p>
            <a:pPr lvl="1"/>
            <a:r>
              <a:rPr lang="en-US" sz="1600" dirty="0" smtClean="0">
                <a:latin typeface="Symbol" charset="2"/>
                <a:cs typeface="Symbol" charset="2"/>
              </a:rPr>
              <a:t>r</a:t>
            </a:r>
            <a:r>
              <a:rPr lang="en-US" sz="1600" dirty="0" smtClean="0"/>
              <a:t> (“rho”): curvature radius</a:t>
            </a:r>
          </a:p>
          <a:p>
            <a:pPr lvl="1"/>
            <a:r>
              <a:rPr lang="en-US" sz="1600" dirty="0" smtClean="0">
                <a:latin typeface="Symbol" charset="2"/>
                <a:cs typeface="Symbol" charset="2"/>
              </a:rPr>
              <a:t>q</a:t>
            </a:r>
            <a:r>
              <a:rPr lang="en-US" sz="1600" dirty="0" smtClean="0"/>
              <a:t> (“theta”): angle</a:t>
            </a:r>
          </a:p>
          <a:p>
            <a:pPr lvl="1"/>
            <a:r>
              <a:rPr lang="en-US" sz="1600" dirty="0" smtClean="0">
                <a:latin typeface="Symbol" charset="2"/>
                <a:cs typeface="Symbol" charset="2"/>
              </a:rPr>
              <a:t>g</a:t>
            </a:r>
            <a:r>
              <a:rPr lang="en-US" sz="1600" dirty="0" smtClean="0"/>
              <a:t> (“Lorentz gamma”):  “time dilation factor”</a:t>
            </a:r>
          </a:p>
          <a:p>
            <a:pPr lvl="1"/>
            <a:endParaRPr lang="en-US" sz="16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Saturday Morning Physics, April 22,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Prebys: Particle Accelerators</a:t>
            </a:r>
            <a:endParaRPr lang="en-US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26155-0DCC-45D2-90B6-32F65F3F6C0F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134159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711" r="4174" b="5080"/>
          <a:stretch/>
        </p:blipFill>
        <p:spPr bwMode="auto">
          <a:xfrm>
            <a:off x="457200" y="990600"/>
            <a:ext cx="4844837" cy="3505200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40531" y="152400"/>
            <a:ext cx="8262937" cy="4413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LHC layout and numbers</a:t>
            </a:r>
            <a:endParaRPr lang="en-US" dirty="0"/>
          </a:p>
        </p:txBody>
      </p:sp>
      <p:sp>
        <p:nvSpPr>
          <p:cNvPr id="33796" name="Content Placeholder 6"/>
          <p:cNvSpPr>
            <a:spLocks noGrp="1"/>
          </p:cNvSpPr>
          <p:nvPr>
            <p:ph idx="1"/>
          </p:nvPr>
        </p:nvSpPr>
        <p:spPr>
          <a:xfrm>
            <a:off x="5181600" y="609600"/>
            <a:ext cx="3962400" cy="1008063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 smtClean="0"/>
              <a:t>Design:</a:t>
            </a:r>
          </a:p>
          <a:p>
            <a:r>
              <a:rPr lang="en-US" sz="1800" dirty="0" smtClean="0"/>
              <a:t>7 TeV+7 </a:t>
            </a:r>
            <a:r>
              <a:rPr lang="en-US" sz="1800" dirty="0" err="1" smtClean="0"/>
              <a:t>TeV</a:t>
            </a:r>
            <a:r>
              <a:rPr lang="en-US" sz="1800" dirty="0" smtClean="0"/>
              <a:t> proton beams</a:t>
            </a:r>
          </a:p>
          <a:p>
            <a:pPr lvl="1"/>
            <a:r>
              <a:rPr lang="en-US" sz="1400" dirty="0" smtClean="0"/>
              <a:t>Can’t make enough antiprotons for the LHC</a:t>
            </a:r>
          </a:p>
          <a:p>
            <a:pPr lvl="1"/>
            <a:r>
              <a:rPr lang="en-US" sz="1400" dirty="0" smtClean="0"/>
              <a:t>Magnets have two beam pipes, one going in each direction.</a:t>
            </a:r>
          </a:p>
          <a:p>
            <a:r>
              <a:rPr lang="en-US" sz="1800" dirty="0" smtClean="0"/>
              <a:t>Stored beam energy 150 times more than </a:t>
            </a:r>
            <a:r>
              <a:rPr lang="en-US" sz="1800" dirty="0" err="1" smtClean="0"/>
              <a:t>Tevatron</a:t>
            </a:r>
            <a:endParaRPr lang="en-US" sz="1800" dirty="0" smtClean="0"/>
          </a:p>
          <a:p>
            <a:pPr lvl="1"/>
            <a:r>
              <a:rPr lang="en-US" sz="1600" dirty="0" smtClean="0">
                <a:solidFill>
                  <a:srgbClr val="FF0000"/>
                </a:solidFill>
              </a:rPr>
              <a:t>Each beam has only 5x10</a:t>
            </a:r>
            <a:r>
              <a:rPr lang="en-US" sz="1600" baseline="30000" dirty="0" smtClean="0">
                <a:solidFill>
                  <a:srgbClr val="FF0000"/>
                </a:solidFill>
              </a:rPr>
              <a:t>-10 </a:t>
            </a:r>
            <a:r>
              <a:rPr lang="en-US" sz="1600" dirty="0" smtClean="0">
                <a:solidFill>
                  <a:srgbClr val="FF0000"/>
                </a:solidFill>
              </a:rPr>
              <a:t>grams of protons, but has the energy of a train going 100 mph!!</a:t>
            </a:r>
          </a:p>
          <a:p>
            <a:r>
              <a:rPr lang="en-US" sz="1600" dirty="0" smtClean="0"/>
              <a:t>These beams are focused to a size </a:t>
            </a:r>
            <a:r>
              <a:rPr lang="en-US" sz="1600" i="1" dirty="0" smtClean="0"/>
              <a:t>smaller than a human hair</a:t>
            </a:r>
            <a:r>
              <a:rPr lang="en-US" sz="1600" dirty="0" smtClean="0"/>
              <a:t> to collide with each other!</a:t>
            </a:r>
          </a:p>
          <a:p>
            <a:pPr marL="0" indent="0">
              <a:buNone/>
            </a:pPr>
            <a:endParaRPr lang="en-US" sz="1600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Saturday Morning Physics, April 22, 2017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23B0A4-69D1-47F4-86CA-51B2BDF86D34}" type="slidenum">
              <a:rPr lang="en-US" smtClean="0"/>
              <a:pPr>
                <a:defRPr/>
              </a:pPr>
              <a:t>70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Prebys: Particle Accelerators</a:t>
            </a:r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7400" y="4572000"/>
            <a:ext cx="2667000" cy="1906905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H="1" flipV="1">
            <a:off x="4648200" y="3657600"/>
            <a:ext cx="1143000" cy="114300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6"/>
          <p:cNvSpPr txBox="1">
            <a:spLocks/>
          </p:cNvSpPr>
          <p:nvPr/>
        </p:nvSpPr>
        <p:spPr bwMode="auto">
          <a:xfrm>
            <a:off x="609600" y="5029200"/>
            <a:ext cx="4800600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SzPct val="73000"/>
              <a:buFont typeface="Wingdings 2" pitchFamily="18" charset="2"/>
              <a:buChar char="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07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F9B639"/>
              </a:buClr>
              <a:buSzPct val="80000"/>
              <a:buFont typeface="Wingdings 2" pitchFamily="18" charset="2"/>
              <a:buChar char=""/>
              <a:defRPr sz="2000" kern="1200">
                <a:solidFill>
                  <a:srgbClr val="6C6C6C"/>
                </a:solidFill>
                <a:latin typeface="+mn-lt"/>
                <a:ea typeface="+mn-ea"/>
                <a:cs typeface="+mn-cs"/>
              </a:defRPr>
            </a:lvl2pPr>
            <a:lvl3pPr marL="758825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60000"/>
              <a:buFont typeface="Wingdings" pitchFamily="2" charset="2"/>
              <a:buChar char="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48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9B639"/>
              </a:buClr>
              <a:buSzPct val="80000"/>
              <a:buFont typeface="Wingdings 2" pitchFamily="18" charset="2"/>
              <a:buChar char=""/>
              <a:defRPr sz="2000" kern="1200">
                <a:solidFill>
                  <a:srgbClr val="6C6C6C"/>
                </a:solidFill>
                <a:latin typeface="+mn-lt"/>
                <a:ea typeface="+mn-ea"/>
                <a:cs typeface="+mn-cs"/>
              </a:defRPr>
            </a:lvl4pPr>
            <a:lvl5pPr marL="1279525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itchFamily="2" charset="2"/>
              <a:buChar char="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72184" indent="-182880" algn="l" rtl="0" eaLnBrk="1" latinLnBrk="0" hangingPunct="1">
              <a:spcBef>
                <a:spcPts val="4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733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47088" indent="-182880" algn="l" rtl="0" eaLnBrk="1" latinLnBrk="0" hangingPunct="1">
              <a:spcBef>
                <a:spcPts val="300"/>
              </a:spcBef>
              <a:buClr>
                <a:schemeClr val="accent4"/>
              </a:buClr>
              <a:buSzPct val="100000"/>
              <a:buChar char="•"/>
              <a:defRPr kumimoji="0" sz="1600" kern="1200" baseline="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Wingdings"/>
              <a:buChar char="§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US" sz="1800" dirty="0" smtClean="0"/>
              <a:t>27 km in circumference</a:t>
            </a:r>
          </a:p>
          <a:p>
            <a:r>
              <a:rPr lang="en-US" sz="1800" dirty="0" smtClean="0"/>
              <a:t>2 major collision regions: CMS and ATLAS</a:t>
            </a:r>
            <a:endParaRPr lang="en-US" sz="1600" dirty="0"/>
          </a:p>
          <a:p>
            <a:r>
              <a:rPr lang="en-US" sz="1600" dirty="0" smtClean="0"/>
              <a:t>2 “smaller” regions: ALICE and </a:t>
            </a:r>
            <a:r>
              <a:rPr lang="en-US" sz="1600" dirty="0" err="1" smtClean="0"/>
              <a:t>LHCb</a:t>
            </a:r>
            <a:endParaRPr lang="en-US" sz="1800" dirty="0" smtClean="0"/>
          </a:p>
        </p:txBody>
      </p:sp>
    </p:spTree>
    <p:extLst>
      <p:ext uri="{BB962C8B-B14F-4D97-AF65-F5344CB8AC3E}">
        <p14:creationId xmlns:p14="http://schemas.microsoft.com/office/powerpoint/2010/main" val="1123546748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19100" y="0"/>
            <a:ext cx="8490857" cy="463731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Research machines: just the tip of the iceberg</a:t>
            </a:r>
            <a:endParaRPr lang="en-US" dirty="0"/>
          </a:p>
        </p:txBody>
      </p:sp>
      <p:pic>
        <p:nvPicPr>
          <p:cNvPr id="5222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066800"/>
            <a:ext cx="8509000" cy="4457700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</p:spPr>
      </p:pic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Saturday Morning Physics, April 22, 2017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CB3B5A-5052-4940-8887-DC0AFF3E24EA}" type="slidenum">
              <a:rPr lang="en-US" smtClean="0"/>
              <a:pPr>
                <a:defRPr/>
              </a:pPr>
              <a:t>71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Prebys: Particle Accelerators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322069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62937" cy="4413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Example: </a:t>
            </a:r>
            <a:r>
              <a:rPr lang="en-US" dirty="0" err="1" smtClean="0"/>
              <a:t>Spallation</a:t>
            </a:r>
            <a:r>
              <a:rPr lang="en-US" dirty="0" smtClean="0"/>
              <a:t> Neutron Source </a:t>
            </a:r>
            <a:br>
              <a:rPr lang="en-US" dirty="0" smtClean="0"/>
            </a:br>
            <a:r>
              <a:rPr lang="en-US" dirty="0" smtClean="0"/>
              <a:t>(Oak Ridge, TN)</a:t>
            </a:r>
            <a:endParaRPr lang="en-US" dirty="0"/>
          </a:p>
        </p:txBody>
      </p:sp>
      <p:pic>
        <p:nvPicPr>
          <p:cNvPr id="53251" name="Picture 3" descr="01-04517_CNMS_overlay_600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92360" y="1815990"/>
            <a:ext cx="5348288" cy="4138613"/>
          </a:xfrm>
        </p:spPr>
      </p:pic>
      <p:sp>
        <p:nvSpPr>
          <p:cNvPr id="53252" name="Text Box 4"/>
          <p:cNvSpPr txBox="1">
            <a:spLocks noChangeArrowheads="1"/>
          </p:cNvSpPr>
          <p:nvPr/>
        </p:nvSpPr>
        <p:spPr bwMode="auto">
          <a:xfrm>
            <a:off x="541485" y="988903"/>
            <a:ext cx="63246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solidFill>
                  <a:schemeClr val="accent2"/>
                </a:solidFill>
                <a:latin typeface="+mn-lt"/>
              </a:rPr>
              <a:t>A 1 </a:t>
            </a:r>
            <a:r>
              <a:rPr lang="en-US" sz="2000" dirty="0" err="1">
                <a:solidFill>
                  <a:schemeClr val="accent2"/>
                </a:solidFill>
                <a:latin typeface="+mn-lt"/>
              </a:rPr>
              <a:t>GeV</a:t>
            </a:r>
            <a:r>
              <a:rPr lang="en-US" sz="2000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en-US" sz="2000" dirty="0" err="1">
                <a:solidFill>
                  <a:schemeClr val="accent2"/>
                </a:solidFill>
                <a:latin typeface="+mn-lt"/>
              </a:rPr>
              <a:t>Linac</a:t>
            </a:r>
            <a:r>
              <a:rPr lang="en-US" sz="2000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en-US" sz="2000" dirty="0" smtClean="0">
                <a:solidFill>
                  <a:schemeClr val="accent2"/>
                </a:solidFill>
                <a:latin typeface="+mn-lt"/>
              </a:rPr>
              <a:t>loads </a:t>
            </a:r>
            <a:r>
              <a:rPr lang="en-US" sz="2000" dirty="0">
                <a:solidFill>
                  <a:schemeClr val="accent2"/>
                </a:solidFill>
                <a:latin typeface="+mn-lt"/>
              </a:rPr>
              <a:t>1.5E14 protons into a non-accelerating synchrotron ring.</a:t>
            </a:r>
          </a:p>
        </p:txBody>
      </p:sp>
      <p:sp>
        <p:nvSpPr>
          <p:cNvPr id="53253" name="Line 5"/>
          <p:cNvSpPr>
            <a:spLocks noChangeShapeType="1"/>
          </p:cNvSpPr>
          <p:nvPr/>
        </p:nvSpPr>
        <p:spPr bwMode="auto">
          <a:xfrm>
            <a:off x="4122885" y="1789003"/>
            <a:ext cx="152400" cy="10668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3254" name="Text Box 6"/>
          <p:cNvSpPr txBox="1">
            <a:spLocks noChangeArrowheads="1"/>
          </p:cNvSpPr>
          <p:nvPr/>
        </p:nvSpPr>
        <p:spPr bwMode="auto">
          <a:xfrm>
            <a:off x="6713685" y="2398603"/>
            <a:ext cx="22098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solidFill>
                  <a:schemeClr val="accent2"/>
                </a:solidFill>
                <a:latin typeface="+mn-lt"/>
              </a:rPr>
              <a:t>These are fast extracted onto a Mercury target</a:t>
            </a:r>
          </a:p>
        </p:txBody>
      </p:sp>
      <p:sp>
        <p:nvSpPr>
          <p:cNvPr id="53255" name="Line 7"/>
          <p:cNvSpPr>
            <a:spLocks noChangeShapeType="1"/>
          </p:cNvSpPr>
          <p:nvPr/>
        </p:nvSpPr>
        <p:spPr bwMode="auto">
          <a:xfrm flipH="1">
            <a:off x="4351485" y="2779603"/>
            <a:ext cx="2438400" cy="5334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3256" name="Text Box 8"/>
          <p:cNvSpPr txBox="1">
            <a:spLocks noChangeArrowheads="1"/>
          </p:cNvSpPr>
          <p:nvPr/>
        </p:nvSpPr>
        <p:spPr bwMode="auto">
          <a:xfrm>
            <a:off x="6789885" y="3770203"/>
            <a:ext cx="2209800" cy="708025"/>
          </a:xfrm>
          <a:prstGeom prst="rect">
            <a:avLst/>
          </a:prstGeom>
          <a:noFill/>
          <a:ln w="9525">
            <a:solidFill>
              <a:srgbClr val="CC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solidFill>
                  <a:srgbClr val="CC0000"/>
                </a:solidFill>
                <a:latin typeface="+mn-lt"/>
              </a:rPr>
              <a:t>This happens at 60 Hz -&gt; 1.4 MW</a:t>
            </a:r>
          </a:p>
        </p:txBody>
      </p:sp>
      <p:sp>
        <p:nvSpPr>
          <p:cNvPr id="53257" name="Text Box 9"/>
          <p:cNvSpPr txBox="1">
            <a:spLocks noChangeArrowheads="1"/>
          </p:cNvSpPr>
          <p:nvPr/>
        </p:nvSpPr>
        <p:spPr bwMode="auto">
          <a:xfrm>
            <a:off x="541485" y="5980003"/>
            <a:ext cx="83058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solidFill>
                  <a:schemeClr val="accent2"/>
                </a:solidFill>
                <a:latin typeface="+mn-lt"/>
              </a:rPr>
              <a:t>Neutrons are used for biophysics, materials science, industry, etc…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Saturday Morning Physics, April 22, 2017</a:t>
            </a:r>
            <a:endParaRPr lang="en-US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C16510-01E7-4757-9488-65999956462C}" type="slidenum">
              <a:rPr lang="en-US" smtClean="0"/>
              <a:pPr>
                <a:defRPr/>
              </a:pPr>
              <a:t>72</a:t>
            </a:fld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Prebys: Particle Accelerators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152627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Light </a:t>
            </a:r>
            <a:r>
              <a:rPr lang="en-US" dirty="0" smtClean="0"/>
              <a:t>sources</a:t>
            </a:r>
            <a:r>
              <a:rPr lang="en-US" dirty="0"/>
              <a:t>: </a:t>
            </a:r>
            <a:r>
              <a:rPr lang="en-US" dirty="0" smtClean="0"/>
              <a:t>too many to count</a:t>
            </a:r>
            <a:endParaRPr lang="en-US" dirty="0"/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9100" y="4038600"/>
            <a:ext cx="8305800" cy="2057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000" smtClean="0">
                <a:solidFill>
                  <a:schemeClr val="accent2"/>
                </a:solidFill>
              </a:rPr>
              <a:t>Put circulating electron beam through an “undulator” to create synchrotron radiation (typically X-ray)</a:t>
            </a:r>
          </a:p>
          <a:p>
            <a:pPr>
              <a:lnSpc>
                <a:spcPct val="90000"/>
              </a:lnSpc>
            </a:pPr>
            <a:r>
              <a:rPr lang="en-US" sz="2000" smtClean="0">
                <a:solidFill>
                  <a:schemeClr val="accent2"/>
                </a:solidFill>
              </a:rPr>
              <a:t>Many applications in biophysics, </a:t>
            </a:r>
            <a:br>
              <a:rPr lang="en-US" sz="2000" smtClean="0">
                <a:solidFill>
                  <a:schemeClr val="accent2"/>
                </a:solidFill>
              </a:rPr>
            </a:br>
            <a:r>
              <a:rPr lang="en-US" sz="2000" smtClean="0">
                <a:solidFill>
                  <a:schemeClr val="accent2"/>
                </a:solidFill>
              </a:rPr>
              <a:t>materials science, industry.</a:t>
            </a:r>
          </a:p>
          <a:p>
            <a:pPr>
              <a:lnSpc>
                <a:spcPct val="90000"/>
              </a:lnSpc>
            </a:pPr>
            <a:r>
              <a:rPr lang="en-US" sz="2000" smtClean="0">
                <a:solidFill>
                  <a:schemeClr val="accent2"/>
                </a:solidFill>
              </a:rPr>
              <a:t>New proposed machines will use </a:t>
            </a:r>
            <a:br>
              <a:rPr lang="en-US" sz="2000" smtClean="0">
                <a:solidFill>
                  <a:schemeClr val="accent2"/>
                </a:solidFill>
              </a:rPr>
            </a:br>
            <a:r>
              <a:rPr lang="en-US" sz="2000" smtClean="0">
                <a:solidFill>
                  <a:schemeClr val="accent2"/>
                </a:solidFill>
              </a:rPr>
              <a:t>very short bunches to create coherent </a:t>
            </a:r>
            <a:br>
              <a:rPr lang="en-US" sz="2000" smtClean="0">
                <a:solidFill>
                  <a:schemeClr val="accent2"/>
                </a:solidFill>
              </a:rPr>
            </a:br>
            <a:r>
              <a:rPr lang="en-US" sz="2000" smtClean="0">
                <a:solidFill>
                  <a:schemeClr val="accent2"/>
                </a:solidFill>
              </a:rPr>
              <a:t>light.</a:t>
            </a:r>
          </a:p>
        </p:txBody>
      </p:sp>
      <p:pic>
        <p:nvPicPr>
          <p:cNvPr id="54276" name="Picture 4" descr="World_SR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019300" y="723900"/>
            <a:ext cx="4713288" cy="3127375"/>
          </a:xfrm>
        </p:spPr>
      </p:pic>
      <p:pic>
        <p:nvPicPr>
          <p:cNvPr id="54280" name="Picture 7" descr="http://www.psi.ch/media/ImageBoard/igp_1024x640%3E_Undulato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800" y="4610100"/>
            <a:ext cx="3675063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Saturday Morning Physics, April 22, 2017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C16510-01E7-4757-9488-65999956462C}" type="slidenum">
              <a:rPr lang="en-US" smtClean="0"/>
              <a:pPr>
                <a:defRPr/>
              </a:pPr>
              <a:t>73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Prebys: Particle Accelerators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2814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Other uses of accelerators</a:t>
            </a:r>
            <a:endParaRPr lang="en-US" dirty="0"/>
          </a:p>
        </p:txBody>
      </p:sp>
      <p:sp>
        <p:nvSpPr>
          <p:cNvPr id="55299" name="Content Placeholder 2"/>
          <p:cNvSpPr>
            <a:spLocks noGrp="1"/>
          </p:cNvSpPr>
          <p:nvPr>
            <p:ph idx="1"/>
          </p:nvPr>
        </p:nvSpPr>
        <p:spPr>
          <a:xfrm>
            <a:off x="457200" y="685800"/>
            <a:ext cx="8355013" cy="2743200"/>
          </a:xfrm>
        </p:spPr>
        <p:txBody>
          <a:bodyPr/>
          <a:lstStyle/>
          <a:p>
            <a:r>
              <a:rPr lang="en-US" sz="2000" dirty="0" smtClean="0"/>
              <a:t>Radioisotope production</a:t>
            </a:r>
          </a:p>
          <a:p>
            <a:r>
              <a:rPr lang="en-US" sz="2000" dirty="0" smtClean="0"/>
              <a:t>Medical treatment</a:t>
            </a:r>
          </a:p>
          <a:p>
            <a:r>
              <a:rPr lang="en-US" sz="2000" dirty="0" smtClean="0"/>
              <a:t>Electron welding</a:t>
            </a:r>
          </a:p>
          <a:p>
            <a:r>
              <a:rPr lang="en-US" sz="2000" dirty="0" smtClean="0"/>
              <a:t>Food sterilization</a:t>
            </a:r>
          </a:p>
          <a:p>
            <a:r>
              <a:rPr lang="en-US" sz="2000" dirty="0" smtClean="0"/>
              <a:t>Catalyzed polymerization </a:t>
            </a:r>
          </a:p>
          <a:p>
            <a:r>
              <a:rPr lang="en-US" sz="2000" dirty="0" smtClean="0"/>
              <a:t>Even art…</a:t>
            </a:r>
          </a:p>
        </p:txBody>
      </p:sp>
      <p:pic>
        <p:nvPicPr>
          <p:cNvPr id="55303" name="Picture 2" descr="http://dodevice.com/wp-content/uploads/2008/02/lichtenberg-figur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2700" y="2686050"/>
            <a:ext cx="2857500" cy="354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5515130" y="3017395"/>
            <a:ext cx="3404017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In a “Lichtenberg figure”, a low energy electron </a:t>
            </a:r>
            <a:r>
              <a:rPr lang="en-US" sz="1800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linac</a:t>
            </a:r>
            <a:r>
              <a:rPr lang="en-US" sz="180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is used to implant a layer of charge in a sheet of </a:t>
            </a:r>
            <a:r>
              <a:rPr lang="en-US" sz="1800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lucite</a:t>
            </a:r>
            <a:r>
              <a:rPr lang="en-US" sz="180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.  This charge can remain for weeks until it is discharged by a mechanical disruption.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Saturday Morning Physics, April 22, 2017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C16510-01E7-4757-9488-65999956462C}" type="slidenum">
              <a:rPr lang="en-US" smtClean="0"/>
              <a:pPr>
                <a:defRPr/>
              </a:pPr>
              <a:t>74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Prebys: Particle Accelerators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796497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Saturday Morning Physics, April 22,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Prebys: Particle Accelerators</a:t>
            </a:r>
            <a:endParaRPr lang="en-US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26155-0DCC-45D2-90B6-32F65F3F6C0F}" type="slidenum">
              <a:rPr lang="en-US" smtClean="0"/>
              <a:pPr>
                <a:defRPr/>
              </a:pPr>
              <a:t>75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914400" y="2743200"/>
            <a:ext cx="739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C00000"/>
                </a:solidFill>
                <a:latin typeface="+mn-lt"/>
              </a:rPr>
              <a:t>Thank you for your attention!</a:t>
            </a:r>
          </a:p>
        </p:txBody>
      </p:sp>
    </p:spTree>
    <p:extLst>
      <p:ext uri="{BB962C8B-B14F-4D97-AF65-F5344CB8AC3E}">
        <p14:creationId xmlns:p14="http://schemas.microsoft.com/office/powerpoint/2010/main" val="307538658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Saturday Morning Physics, April 22,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Prebys: Particle Accelerators</a:t>
            </a:r>
            <a:endParaRPr lang="en-US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26155-0DCC-45D2-90B6-32F65F3F6C0F}" type="slidenum">
              <a:rPr lang="en-US" smtClean="0"/>
              <a:pPr>
                <a:defRPr/>
              </a:pPr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692281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Early stages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03776" y="690225"/>
            <a:ext cx="8487824" cy="841029"/>
          </a:xfrm>
        </p:spPr>
        <p:txBody>
          <a:bodyPr/>
          <a:lstStyle/>
          <a:p>
            <a:r>
              <a:rPr lang="en-US" dirty="0" smtClean="0"/>
              <a:t>The front end of any modern hadron accelerator looks something like this (Fermilab front end)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From here, particles go to a “</a:t>
            </a:r>
            <a:r>
              <a:rPr lang="en-US" dirty="0" err="1" smtClean="0"/>
              <a:t>Linac</a:t>
            </a:r>
            <a:r>
              <a:rPr lang="en-US" dirty="0" smtClean="0"/>
              <a:t>” (linear accelerator)</a:t>
            </a:r>
            <a:r>
              <a:rPr lang="mr-IN" dirty="0" smtClean="0"/>
              <a:t>…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Saturday Morning Physics, April 22, 2017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Prebys: Particle Accelerators</a:t>
            </a:r>
            <a:endParaRPr lang="en-US">
              <a:latin typeface="+mn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B536C3-BB10-4165-8E74-99838CB51702}" type="slidenum">
              <a:rPr lang="en-US" smtClean="0"/>
              <a:pPr>
                <a:defRPr/>
              </a:pPr>
              <a:t>77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2286000"/>
            <a:ext cx="4974772" cy="332650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508447" y="3007481"/>
            <a:ext cx="2169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Redundant H</a:t>
            </a:r>
            <a:r>
              <a:rPr lang="en-US" sz="1800" baseline="30000" dirty="0" smtClean="0">
                <a:solidFill>
                  <a:srgbClr val="C00000"/>
                </a:solidFill>
                <a:latin typeface="+mn-lt"/>
              </a:rPr>
              <a:t>-</a:t>
            </a:r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 sources: 0-35 </a:t>
            </a:r>
            <a:r>
              <a:rPr lang="en-US" sz="1800" dirty="0" err="1" smtClean="0">
                <a:solidFill>
                  <a:srgbClr val="C00000"/>
                </a:solidFill>
                <a:latin typeface="+mn-lt"/>
              </a:rPr>
              <a:t>keV</a:t>
            </a:r>
            <a:endParaRPr lang="en-US" sz="1800" dirty="0" smtClean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31895" y="1708452"/>
            <a:ext cx="23077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 smtClean="0">
                <a:solidFill>
                  <a:srgbClr val="C00000"/>
                </a:solidFill>
                <a:latin typeface="+mn-lt"/>
              </a:rPr>
              <a:t>Solenoidal</a:t>
            </a:r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 focusing for low energy beam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4735288" y="2347080"/>
            <a:ext cx="1342569" cy="568476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5751286" y="2383366"/>
            <a:ext cx="762000" cy="556381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971247" y="1836662"/>
            <a:ext cx="23077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200 MHz RFQ: 35</a:t>
            </a:r>
            <a:r>
              <a:rPr lang="en-US" sz="1800" dirty="0" smtClean="0">
                <a:solidFill>
                  <a:srgbClr val="C0000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1800" dirty="0" smtClean="0">
                <a:solidFill>
                  <a:srgbClr val="C00000"/>
                </a:solidFill>
                <a:latin typeface="+mn-lt"/>
                <a:sym typeface="Wingdings"/>
              </a:rPr>
              <a:t>750 </a:t>
            </a:r>
            <a:r>
              <a:rPr lang="en-US" sz="1800" dirty="0" err="1" smtClean="0">
                <a:solidFill>
                  <a:srgbClr val="C00000"/>
                </a:solidFill>
                <a:latin typeface="+mn-lt"/>
                <a:sym typeface="Wingdings"/>
              </a:rPr>
              <a:t>keV</a:t>
            </a:r>
            <a:endParaRPr lang="en-US" sz="1800" dirty="0" smtClean="0">
              <a:solidFill>
                <a:srgbClr val="C00000"/>
              </a:solidFill>
              <a:latin typeface="+mn-lt"/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3102429" y="2516414"/>
            <a:ext cx="181428" cy="241905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1925249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beam </a:t>
            </a:r>
            <a:r>
              <a:rPr lang="en-US" dirty="0"/>
              <a:t>p</a:t>
            </a:r>
            <a:r>
              <a:rPr lang="en-US" dirty="0" smtClean="0"/>
              <a:t>arameters</a:t>
            </a:r>
            <a:endParaRPr lang="en-US" dirty="0"/>
          </a:p>
        </p:txBody>
      </p:sp>
      <p:sp>
        <p:nvSpPr>
          <p:cNvPr id="19" name="Content Placeholder 18"/>
          <p:cNvSpPr>
            <a:spLocks noGrp="1"/>
          </p:cNvSpPr>
          <p:nvPr>
            <p:ph idx="1"/>
          </p:nvPr>
        </p:nvSpPr>
        <p:spPr>
          <a:xfrm>
            <a:off x="503776" y="690226"/>
            <a:ext cx="8251825" cy="3937314"/>
          </a:xfrm>
        </p:spPr>
        <p:txBody>
          <a:bodyPr/>
          <a:lstStyle/>
          <a:p>
            <a:r>
              <a:rPr lang="en-US" dirty="0" smtClean="0"/>
              <a:t>Compare Fermilab LINAC (K=400 </a:t>
            </a:r>
            <a:r>
              <a:rPr lang="en-US" dirty="0"/>
              <a:t>M</a:t>
            </a:r>
            <a:r>
              <a:rPr lang="en-US" dirty="0" smtClean="0"/>
              <a:t>eV) to LHC (K=7000 </a:t>
            </a:r>
            <a:r>
              <a:rPr lang="en-US" dirty="0" err="1" smtClean="0"/>
              <a:t>GeV</a:t>
            </a:r>
            <a:r>
              <a:rPr lang="en-US" dirty="0" smtClean="0"/>
              <a:t>) 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Saturday Morning Physics, April 22, 2017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E. Prebys: Particle Accelerators</a:t>
            </a:r>
            <a:endParaRPr lang="en-US">
              <a:latin typeface="+mn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B536C3-BB10-4165-8E74-99838CB51702}" type="slidenum">
              <a:rPr lang="en-US" smtClean="0"/>
              <a:pPr>
                <a:defRPr/>
              </a:pPr>
              <a:t>78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057400" y="5410200"/>
            <a:ext cx="3657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solidFill>
                  <a:srgbClr val="C00000"/>
                </a:solidFill>
                <a:latin typeface="+mn-lt"/>
              </a:rPr>
              <a:t>This would be the radius of curvature in a 1 T magnetic field </a:t>
            </a:r>
            <a:r>
              <a:rPr lang="en-US" sz="1400" i="1" dirty="0" smtClean="0">
                <a:solidFill>
                  <a:srgbClr val="C00000"/>
                </a:solidFill>
                <a:latin typeface="+mn-lt"/>
              </a:rPr>
              <a:t>or</a:t>
            </a:r>
            <a:r>
              <a:rPr lang="en-US" sz="1400" dirty="0" smtClean="0">
                <a:solidFill>
                  <a:srgbClr val="C00000"/>
                </a:solidFill>
                <a:latin typeface="+mn-lt"/>
              </a:rPr>
              <a:t> the field in Tesla needed to give a 1 m radius of curvature.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5715000" y="5105400"/>
            <a:ext cx="228600" cy="38100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799" y="1676400"/>
            <a:ext cx="8361947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028746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Review: basic trigonometry for small </a:t>
            </a:r>
            <a:r>
              <a:rPr lang="en-US" dirty="0"/>
              <a:t>a</a:t>
            </a:r>
            <a:r>
              <a:rPr lang="en-US" dirty="0" smtClean="0"/>
              <a:t>ngles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776" y="690225"/>
            <a:ext cx="8251825" cy="681375"/>
          </a:xfrm>
        </p:spPr>
        <p:txBody>
          <a:bodyPr/>
          <a:lstStyle/>
          <a:p>
            <a:r>
              <a:rPr lang="en-US" dirty="0" smtClean="0"/>
              <a:t>The relationship between angle (in Radians) and the fundamental trigonometric functions is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sz="3200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For very small angles (</a:t>
            </a:r>
            <a:r>
              <a:rPr lang="en-US" dirty="0" smtClean="0">
                <a:latin typeface="Symbol" charset="2"/>
                <a:cs typeface="Symbol" charset="2"/>
              </a:rPr>
              <a:t>q</a:t>
            </a:r>
            <a:r>
              <a:rPr lang="en-US" dirty="0" smtClean="0"/>
              <a:t>&lt;&lt;1)</a:t>
            </a:r>
          </a:p>
          <a:p>
            <a:endParaRPr lang="en-US" dirty="0"/>
          </a:p>
          <a:p>
            <a:r>
              <a:rPr lang="en-US" dirty="0" smtClean="0"/>
              <a:t>This is known as the “paraxial approximation”, and it will be very important for us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Saturday Morning Physics, April 22,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Prebys: Particle Accelerators</a:t>
            </a:r>
            <a:endParaRPr lang="en-US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26155-0DCC-45D2-90B6-32F65F3F6C0F}" type="slidenum">
              <a:rPr lang="en-US" smtClean="0"/>
              <a:pPr>
                <a:defRPr/>
              </a:pPr>
              <a:t>79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524000"/>
            <a:ext cx="3251200" cy="3251200"/>
          </a:xfrm>
          <a:prstGeom prst="rect">
            <a:avLst/>
          </a:prstGeom>
        </p:spPr>
      </p:pic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94221351"/>
              </p:ext>
            </p:extLst>
          </p:nvPr>
        </p:nvGraphicFramePr>
        <p:xfrm>
          <a:off x="5562600" y="2590800"/>
          <a:ext cx="16002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5083" name="Equation" r:id="rId4" imgW="114300" imgH="127000" progId="Equation.DSMT4">
                  <p:embed/>
                </p:oleObj>
              </mc:Choice>
              <mc:Fallback>
                <p:oleObj name="Equation" r:id="rId4" imgW="114300" imgH="127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562600" y="2590800"/>
                        <a:ext cx="160020" cy="17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02168761"/>
              </p:ext>
            </p:extLst>
          </p:nvPr>
        </p:nvGraphicFramePr>
        <p:xfrm>
          <a:off x="6705600" y="1981200"/>
          <a:ext cx="1051681" cy="28194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5084" name="Equation" r:id="rId6" imgW="596900" imgH="1600200" progId="Equation.DSMT4">
                  <p:embed/>
                </p:oleObj>
              </mc:Choice>
              <mc:Fallback>
                <p:oleObj name="Equation" r:id="rId6" imgW="596900" imgH="1600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705600" y="1981200"/>
                        <a:ext cx="1051681" cy="28194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914400" y="1828800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Hypotenuse (r) 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2895600" y="2133600"/>
            <a:ext cx="1600200" cy="60960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98993960"/>
              </p:ext>
            </p:extLst>
          </p:nvPr>
        </p:nvGraphicFramePr>
        <p:xfrm>
          <a:off x="2286000" y="5181600"/>
          <a:ext cx="4143375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5085" name="Equation" r:id="rId8" imgW="1841500" imgH="203200" progId="Equation.DSMT4">
                  <p:embed/>
                </p:oleObj>
              </mc:Choice>
              <mc:Fallback>
                <p:oleObj name="Equation" r:id="rId8" imgW="1841500" imgH="203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286000" y="5181600"/>
                        <a:ext cx="4143375" cy="457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6324600" y="1447800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Arc length (s)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5715000" y="1752600"/>
            <a:ext cx="685800" cy="83820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6161738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8257" y="124288"/>
            <a:ext cx="8427143" cy="441325"/>
          </a:xfrm>
        </p:spPr>
        <p:txBody>
          <a:bodyPr/>
          <a:lstStyle/>
          <a:p>
            <a:r>
              <a:rPr lang="en-US" dirty="0" smtClean="0"/>
              <a:t>Background: </a:t>
            </a:r>
            <a:r>
              <a:rPr lang="en-US" dirty="0"/>
              <a:t>e</a:t>
            </a:r>
            <a:r>
              <a:rPr lang="en-US" dirty="0" smtClean="0"/>
              <a:t>lectric </a:t>
            </a:r>
            <a:r>
              <a:rPr lang="en-US" dirty="0"/>
              <a:t>c</a:t>
            </a:r>
            <a:r>
              <a:rPr lang="en-US" dirty="0" smtClean="0"/>
              <a:t>harges and electric </a:t>
            </a:r>
            <a:r>
              <a:rPr lang="en-US" dirty="0"/>
              <a:t>f</a:t>
            </a:r>
            <a:r>
              <a:rPr lang="en-US" dirty="0" smtClean="0"/>
              <a:t>ields*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776" y="690225"/>
            <a:ext cx="8251825" cy="833775"/>
          </a:xfrm>
        </p:spPr>
        <p:txBody>
          <a:bodyPr/>
          <a:lstStyle/>
          <a:p>
            <a:r>
              <a:rPr lang="en-US" dirty="0" smtClean="0"/>
              <a:t>You’ve all learned (I hope) that </a:t>
            </a:r>
            <a:br>
              <a:rPr lang="en-US" dirty="0" smtClean="0"/>
            </a:br>
            <a:r>
              <a:rPr lang="en-US" dirty="0" smtClean="0"/>
              <a:t>like charges repel and opposite </a:t>
            </a:r>
            <a:br>
              <a:rPr lang="en-US" dirty="0" smtClean="0"/>
            </a:br>
            <a:r>
              <a:rPr lang="en-US" dirty="0" smtClean="0"/>
              <a:t>charges attract</a:t>
            </a:r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This can be interpreted as one charge creating an “electric field” which </a:t>
            </a:r>
            <a:r>
              <a:rPr lang="en-US" i="1" dirty="0" smtClean="0"/>
              <a:t>accelerates</a:t>
            </a:r>
            <a:r>
              <a:rPr lang="en-US" dirty="0" smtClean="0"/>
              <a:t> the other charge.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Saturday Morning Physics, April 22,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Prebys: Particle Accelerators</a:t>
            </a:r>
            <a:endParaRPr lang="en-US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26155-0DCC-45D2-90B6-32F65F3F6C0F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867400" y="6172200"/>
            <a:ext cx="3200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solidFill>
                  <a:srgbClr val="C00000"/>
                </a:solidFill>
                <a:latin typeface="+mn-lt"/>
              </a:rPr>
              <a:t>*we’ll get to magnetic fields shortly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0" y="685800"/>
            <a:ext cx="2980826" cy="183408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478" y="3429000"/>
            <a:ext cx="2667000" cy="2927569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2895600" y="5181600"/>
            <a:ext cx="152400" cy="152400"/>
          </a:xfrm>
          <a:prstGeom prst="ellipse">
            <a:avLst/>
          </a:prstGeom>
          <a:solidFill>
            <a:srgbClr val="0000FF"/>
          </a:solidFill>
          <a:ln w="127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99379482"/>
              </p:ext>
            </p:extLst>
          </p:nvPr>
        </p:nvGraphicFramePr>
        <p:xfrm>
          <a:off x="3048000" y="5257800"/>
          <a:ext cx="152400" cy="1981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530" name="Equation" r:id="rId5" imgW="127000" imgH="165100" progId="Equation.DSMT4">
                  <p:embed/>
                </p:oleObj>
              </mc:Choice>
              <mc:Fallback>
                <p:oleObj name="Equation" r:id="rId5" imgW="127000" imgH="165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048000" y="5257800"/>
                        <a:ext cx="152400" cy="1981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811471"/>
              </p:ext>
            </p:extLst>
          </p:nvPr>
        </p:nvGraphicFramePr>
        <p:xfrm>
          <a:off x="3880278" y="4572000"/>
          <a:ext cx="2540000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531" name="Equation" r:id="rId7" imgW="1270000" imgH="393700" progId="Equation.DSMT4">
                  <p:embed/>
                </p:oleObj>
              </mc:Choice>
              <mc:Fallback>
                <p:oleObj name="Equation" r:id="rId7" imgW="1270000" imgH="3937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880278" y="4572000"/>
                        <a:ext cx="2540000" cy="787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3727878" y="5791200"/>
            <a:ext cx="152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C00000"/>
                </a:solidFill>
                <a:latin typeface="+mn-lt"/>
              </a:rPr>
              <a:t>Force [</a:t>
            </a:r>
            <a:r>
              <a:rPr lang="en-US" sz="1400" dirty="0" err="1" smtClean="0">
                <a:solidFill>
                  <a:srgbClr val="C00000"/>
                </a:solidFill>
                <a:latin typeface="+mn-lt"/>
              </a:rPr>
              <a:t>Newtons</a:t>
            </a:r>
            <a:r>
              <a:rPr lang="en-US" sz="1400" dirty="0" smtClean="0">
                <a:solidFill>
                  <a:srgbClr val="C00000"/>
                </a:solidFill>
                <a:latin typeface="+mn-lt"/>
              </a:rPr>
              <a:t>]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H="1" flipV="1">
            <a:off x="4070778" y="5105400"/>
            <a:ext cx="38100" cy="68580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 flipV="1">
            <a:off x="5175678" y="5105400"/>
            <a:ext cx="228600" cy="45720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575478" y="3657600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C00000"/>
                </a:solidFill>
                <a:latin typeface="+mn-lt"/>
              </a:rPr>
              <a:t>Charge [Coulombs]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 flipH="1">
            <a:off x="4794678" y="4038600"/>
            <a:ext cx="762000" cy="80519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5404278" y="3657600"/>
            <a:ext cx="31435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C00000"/>
                </a:solidFill>
                <a:latin typeface="+mn-lt"/>
              </a:rPr>
              <a:t>“Electric Field” [</a:t>
            </a:r>
            <a:r>
              <a:rPr lang="en-US" sz="1400" dirty="0" err="1" smtClean="0">
                <a:solidFill>
                  <a:srgbClr val="C00000"/>
                </a:solidFill>
                <a:latin typeface="+mn-lt"/>
              </a:rPr>
              <a:t>Newtons</a:t>
            </a:r>
            <a:r>
              <a:rPr lang="en-US" sz="1400" dirty="0" smtClean="0">
                <a:solidFill>
                  <a:srgbClr val="C00000"/>
                </a:solidFill>
                <a:latin typeface="+mn-lt"/>
              </a:rPr>
              <a:t>/Coulomb]</a:t>
            </a:r>
          </a:p>
          <a:p>
            <a:r>
              <a:rPr lang="en-US" sz="1400" dirty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1400" dirty="0" smtClean="0">
                <a:solidFill>
                  <a:srgbClr val="C00000"/>
                </a:solidFill>
                <a:latin typeface="+mn-lt"/>
              </a:rPr>
              <a:t>                   or [Volts/Meter]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251878" y="5562600"/>
            <a:ext cx="152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C00000"/>
                </a:solidFill>
                <a:latin typeface="+mn-lt"/>
              </a:rPr>
              <a:t>Mass [kg]</a:t>
            </a:r>
          </a:p>
        </p:txBody>
      </p:sp>
      <p:cxnSp>
        <p:nvCxnSpPr>
          <p:cNvPr id="33" name="Straight Arrow Connector 32"/>
          <p:cNvCxnSpPr/>
          <p:nvPr/>
        </p:nvCxnSpPr>
        <p:spPr>
          <a:xfrm>
            <a:off x="4108878" y="4038600"/>
            <a:ext cx="381000" cy="83820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7162800" y="5029200"/>
            <a:ext cx="17788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C00000"/>
                </a:solidFill>
                <a:latin typeface="+mn-lt"/>
              </a:rPr>
              <a:t>Acceleration [m/s</a:t>
            </a:r>
            <a:r>
              <a:rPr lang="en-US" sz="1400" baseline="30000" dirty="0" smtClean="0">
                <a:solidFill>
                  <a:srgbClr val="C00000"/>
                </a:solidFill>
                <a:latin typeface="+mn-lt"/>
              </a:rPr>
              <a:t>2</a:t>
            </a:r>
            <a:r>
              <a:rPr lang="en-US" sz="1400" dirty="0" smtClean="0">
                <a:solidFill>
                  <a:srgbClr val="C00000"/>
                </a:solidFill>
                <a:latin typeface="+mn-lt"/>
              </a:rPr>
              <a:t>]</a:t>
            </a:r>
          </a:p>
        </p:txBody>
      </p:sp>
      <p:cxnSp>
        <p:nvCxnSpPr>
          <p:cNvPr id="37" name="Straight Arrow Connector 36"/>
          <p:cNvCxnSpPr>
            <a:stCxn id="39" idx="1"/>
          </p:cNvCxnSpPr>
          <p:nvPr/>
        </p:nvCxnSpPr>
        <p:spPr>
          <a:xfrm flipH="1" flipV="1">
            <a:off x="6394878" y="5029200"/>
            <a:ext cx="762000" cy="15240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>
            <a:off x="7156878" y="4953000"/>
            <a:ext cx="1758522" cy="457200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5861478" y="4267200"/>
            <a:ext cx="2438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C00000"/>
                </a:solidFill>
                <a:latin typeface="Symbol" charset="2"/>
                <a:cs typeface="Symbol" charset="2"/>
              </a:rPr>
              <a:t>D</a:t>
            </a:r>
            <a:r>
              <a:rPr lang="en-US" sz="1400" dirty="0" smtClean="0">
                <a:solidFill>
                  <a:srgbClr val="C00000"/>
                </a:solidFill>
                <a:latin typeface="+mn-lt"/>
              </a:rPr>
              <a:t> means “change”</a:t>
            </a:r>
          </a:p>
        </p:txBody>
      </p:sp>
      <p:cxnSp>
        <p:nvCxnSpPr>
          <p:cNvPr id="34" name="Straight Arrow Connector 33"/>
          <p:cNvCxnSpPr/>
          <p:nvPr/>
        </p:nvCxnSpPr>
        <p:spPr>
          <a:xfrm flipH="1">
            <a:off x="5480478" y="4495800"/>
            <a:ext cx="381000" cy="15240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4202256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0" grpId="0" animBg="1"/>
      <p:bldP spid="13" grpId="0"/>
      <p:bldP spid="20" grpId="0"/>
      <p:bldP spid="24" grpId="0"/>
      <p:bldP spid="32" grpId="0"/>
      <p:bldP spid="36" grpId="0"/>
      <p:bldP spid="39" grpId="0" animBg="1"/>
      <p:bldP spid="31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Thin lens approximation and magnetic “kick”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46088" y="800100"/>
            <a:ext cx="8355012" cy="1668775"/>
          </a:xfrm>
        </p:spPr>
        <p:txBody>
          <a:bodyPr/>
          <a:lstStyle/>
          <a:p>
            <a:r>
              <a:rPr lang="en-US" sz="2000" dirty="0" smtClean="0"/>
              <a:t>If the path length through a </a:t>
            </a:r>
            <a:br>
              <a:rPr lang="en-US" sz="2000" dirty="0" smtClean="0"/>
            </a:br>
            <a:r>
              <a:rPr lang="en-US" sz="2000" dirty="0" smtClean="0"/>
              <a:t>transverse magnetic field is short </a:t>
            </a:r>
            <a:br>
              <a:rPr lang="en-US" sz="2000" dirty="0" smtClean="0"/>
            </a:br>
            <a:r>
              <a:rPr lang="en-US" sz="2000" dirty="0" smtClean="0"/>
              <a:t>compared to the bend radius </a:t>
            </a:r>
            <a:br>
              <a:rPr lang="en-US" sz="2000" dirty="0" smtClean="0"/>
            </a:br>
            <a:r>
              <a:rPr lang="en-US" sz="2000" dirty="0" smtClean="0"/>
              <a:t>of the particle, then we can think of</a:t>
            </a:r>
            <a:br>
              <a:rPr lang="en-US" sz="2000" dirty="0" smtClean="0"/>
            </a:br>
            <a:r>
              <a:rPr lang="en-US" sz="2000" dirty="0" smtClean="0"/>
              <a:t>the particle receiving a transverse “kick”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000" dirty="0" smtClean="0"/>
              <a:t>and it will be bent through small angle</a:t>
            </a:r>
          </a:p>
          <a:p>
            <a:endParaRPr lang="en-US" sz="2000" dirty="0" smtClean="0"/>
          </a:p>
          <a:p>
            <a:endParaRPr lang="en-US" sz="2000" dirty="0" smtClean="0"/>
          </a:p>
          <a:p>
            <a:r>
              <a:rPr lang="en-US" sz="2000" dirty="0" smtClean="0"/>
              <a:t>In this “thin lens approximation”, a </a:t>
            </a:r>
            <a:br>
              <a:rPr lang="en-US" sz="2000" dirty="0" smtClean="0"/>
            </a:br>
            <a:r>
              <a:rPr lang="en-US" sz="2000" dirty="0" smtClean="0"/>
              <a:t>dipole is the equivalent of a prism in </a:t>
            </a:r>
            <a:br>
              <a:rPr lang="en-US" sz="2000" dirty="0" smtClean="0"/>
            </a:br>
            <a:r>
              <a:rPr lang="en-US" sz="2000" dirty="0" smtClean="0"/>
              <a:t>classical optics.</a:t>
            </a:r>
            <a:endParaRPr lang="en-US" sz="1800" dirty="0" smtClean="0"/>
          </a:p>
        </p:txBody>
      </p:sp>
      <p:grpSp>
        <p:nvGrpSpPr>
          <p:cNvPr id="2" name="Group 8"/>
          <p:cNvGrpSpPr/>
          <p:nvPr/>
        </p:nvGrpSpPr>
        <p:grpSpPr>
          <a:xfrm>
            <a:off x="4994455" y="1009485"/>
            <a:ext cx="3775255" cy="1382580"/>
            <a:chOff x="5410200" y="2514600"/>
            <a:chExt cx="3352800" cy="1201738"/>
          </a:xfrm>
        </p:grpSpPr>
        <p:grpSp>
          <p:nvGrpSpPr>
            <p:cNvPr id="3" name="Group 57"/>
            <p:cNvGrpSpPr>
              <a:grpSpLocks/>
            </p:cNvGrpSpPr>
            <p:nvPr/>
          </p:nvGrpSpPr>
          <p:grpSpPr bwMode="auto">
            <a:xfrm>
              <a:off x="5410200" y="2514600"/>
              <a:ext cx="3352800" cy="922338"/>
              <a:chOff x="5410200" y="2133600"/>
              <a:chExt cx="3352800" cy="922338"/>
            </a:xfrm>
          </p:grpSpPr>
          <p:sp>
            <p:nvSpPr>
              <p:cNvPr id="15" name="Rectangle 45"/>
              <p:cNvSpPr>
                <a:spLocks noChangeArrowheads="1"/>
              </p:cNvSpPr>
              <p:nvPr/>
            </p:nvSpPr>
            <p:spPr bwMode="auto">
              <a:xfrm>
                <a:off x="6705600" y="2133600"/>
                <a:ext cx="762000" cy="685800"/>
              </a:xfrm>
              <a:prstGeom prst="rect">
                <a:avLst/>
              </a:prstGeom>
              <a:solidFill>
                <a:srgbClr val="CC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Freeform 46"/>
              <p:cNvSpPr>
                <a:spLocks/>
              </p:cNvSpPr>
              <p:nvPr/>
            </p:nvSpPr>
            <p:spPr bwMode="auto">
              <a:xfrm>
                <a:off x="5410200" y="2438400"/>
                <a:ext cx="3352800" cy="457200"/>
              </a:xfrm>
              <a:custGeom>
                <a:avLst/>
                <a:gdLst>
                  <a:gd name="T0" fmla="*/ 0 w 1776"/>
                  <a:gd name="T1" fmla="*/ 2147483647 h 680"/>
                  <a:gd name="T2" fmla="*/ 2147483647 w 1776"/>
                  <a:gd name="T3" fmla="*/ 2147483647 h 680"/>
                  <a:gd name="T4" fmla="*/ 2147483647 w 1776"/>
                  <a:gd name="T5" fmla="*/ 2147483647 h 680"/>
                  <a:gd name="T6" fmla="*/ 2147483647 w 1776"/>
                  <a:gd name="T7" fmla="*/ 2147483647 h 680"/>
                  <a:gd name="T8" fmla="*/ 2147483647 w 1776"/>
                  <a:gd name="T9" fmla="*/ 2147483647 h 680"/>
                  <a:gd name="T10" fmla="*/ 2147483647 w 1776"/>
                  <a:gd name="T11" fmla="*/ 2147483647 h 680"/>
                  <a:gd name="T12" fmla="*/ 2147483647 w 1776"/>
                  <a:gd name="T13" fmla="*/ 2147483647 h 68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776"/>
                  <a:gd name="T22" fmla="*/ 0 h 680"/>
                  <a:gd name="T23" fmla="*/ 1776 w 1776"/>
                  <a:gd name="T24" fmla="*/ 680 h 68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776" h="680">
                    <a:moveTo>
                      <a:pt x="0" y="8"/>
                    </a:moveTo>
                    <a:cubicBezTo>
                      <a:pt x="252" y="8"/>
                      <a:pt x="504" y="8"/>
                      <a:pt x="624" y="8"/>
                    </a:cubicBezTo>
                    <a:cubicBezTo>
                      <a:pt x="744" y="8"/>
                      <a:pt x="688" y="8"/>
                      <a:pt x="720" y="8"/>
                    </a:cubicBezTo>
                    <a:cubicBezTo>
                      <a:pt x="752" y="8"/>
                      <a:pt x="776" y="0"/>
                      <a:pt x="816" y="8"/>
                    </a:cubicBezTo>
                    <a:cubicBezTo>
                      <a:pt x="856" y="16"/>
                      <a:pt x="912" y="32"/>
                      <a:pt x="960" y="56"/>
                    </a:cubicBezTo>
                    <a:cubicBezTo>
                      <a:pt x="1008" y="80"/>
                      <a:pt x="968" y="48"/>
                      <a:pt x="1104" y="152"/>
                    </a:cubicBezTo>
                    <a:cubicBezTo>
                      <a:pt x="1240" y="256"/>
                      <a:pt x="1508" y="468"/>
                      <a:pt x="1776" y="680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Line 48"/>
              <p:cNvSpPr>
                <a:spLocks noChangeShapeType="1"/>
              </p:cNvSpPr>
              <p:nvPr/>
            </p:nvSpPr>
            <p:spPr bwMode="auto">
              <a:xfrm>
                <a:off x="6400800" y="2438400"/>
                <a:ext cx="23622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Line 51"/>
              <p:cNvSpPr>
                <a:spLocks noChangeShapeType="1"/>
              </p:cNvSpPr>
              <p:nvPr/>
            </p:nvSpPr>
            <p:spPr bwMode="auto">
              <a:xfrm>
                <a:off x="6705600" y="2979738"/>
                <a:ext cx="7620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Line 52"/>
              <p:cNvSpPr>
                <a:spLocks noChangeShapeType="1"/>
              </p:cNvSpPr>
              <p:nvPr/>
            </p:nvSpPr>
            <p:spPr bwMode="auto">
              <a:xfrm>
                <a:off x="6705600" y="2903538"/>
                <a:ext cx="0" cy="1524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Line 53"/>
              <p:cNvSpPr>
                <a:spLocks noChangeShapeType="1"/>
              </p:cNvSpPr>
              <p:nvPr/>
            </p:nvSpPr>
            <p:spPr bwMode="auto">
              <a:xfrm>
                <a:off x="7467600" y="2903538"/>
                <a:ext cx="0" cy="1524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11" name="Object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00875" y="3363913"/>
              <a:ext cx="176213" cy="352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Object 5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81800" y="2895600"/>
              <a:ext cx="280988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Object 6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48638" y="2808288"/>
              <a:ext cx="442912" cy="3286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Object 7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62588" y="2527300"/>
              <a:ext cx="279400" cy="303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aphicFrame>
        <p:nvGraphicFramePr>
          <p:cNvPr id="21" name="Object 20"/>
          <p:cNvGraphicFramePr>
            <a:graphicFrameLocks noChangeAspect="1"/>
          </p:cNvGraphicFramePr>
          <p:nvPr/>
        </p:nvGraphicFramePr>
        <p:xfrm>
          <a:off x="5534543" y="3429000"/>
          <a:ext cx="2835275" cy="1114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6107" name="Equation" r:id="rId7" imgW="1066680" imgH="419040" progId="Equation.3">
                  <p:embed/>
                </p:oleObj>
              </mc:Choice>
              <mc:Fallback>
                <p:oleObj name="Equation" r:id="rId7" imgW="1066680" imgH="419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34543" y="3429000"/>
                        <a:ext cx="2835275" cy="1114425"/>
                      </a:xfrm>
                      <a:prstGeom prst="rect">
                        <a:avLst/>
                      </a:prstGeom>
                      <a:noFill/>
                      <a:ln w="2540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173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8343414"/>
              </p:ext>
            </p:extLst>
          </p:nvPr>
        </p:nvGraphicFramePr>
        <p:xfrm>
          <a:off x="1693863" y="2524125"/>
          <a:ext cx="5640387" cy="560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6108" name="Equation" r:id="rId9" imgW="2044700" imgH="203200" progId="Equation.DSMT4">
                  <p:embed/>
                </p:oleObj>
              </mc:Choice>
              <mc:Fallback>
                <p:oleObj name="Equation" r:id="rId9" imgW="2044700" imgH="203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93863" y="2524125"/>
                        <a:ext cx="5640387" cy="560388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" name="Group 22"/>
          <p:cNvGrpSpPr/>
          <p:nvPr/>
        </p:nvGrpSpPr>
        <p:grpSpPr>
          <a:xfrm>
            <a:off x="5340100" y="4773175"/>
            <a:ext cx="3352800" cy="1092200"/>
            <a:chOff x="5340350" y="3795713"/>
            <a:chExt cx="3352800" cy="1092200"/>
          </a:xfrm>
        </p:grpSpPr>
        <p:grpSp>
          <p:nvGrpSpPr>
            <p:cNvPr id="5" name="Group 58"/>
            <p:cNvGrpSpPr>
              <a:grpSpLocks/>
            </p:cNvGrpSpPr>
            <p:nvPr/>
          </p:nvGrpSpPr>
          <p:grpSpPr bwMode="auto">
            <a:xfrm>
              <a:off x="5340350" y="3795721"/>
              <a:ext cx="3352800" cy="1092192"/>
              <a:chOff x="5340350" y="3414721"/>
              <a:chExt cx="3352800" cy="1092192"/>
            </a:xfrm>
          </p:grpSpPr>
          <p:sp>
            <p:nvSpPr>
              <p:cNvPr id="26" name="Freeform 63"/>
              <p:cNvSpPr>
                <a:spLocks/>
              </p:cNvSpPr>
              <p:nvPr/>
            </p:nvSpPr>
            <p:spPr bwMode="auto">
              <a:xfrm>
                <a:off x="5340350" y="4030663"/>
                <a:ext cx="3352800" cy="476250"/>
              </a:xfrm>
              <a:custGeom>
                <a:avLst/>
                <a:gdLst>
                  <a:gd name="T0" fmla="*/ 0 w 2112"/>
                  <a:gd name="T1" fmla="*/ 2147483647 h 300"/>
                  <a:gd name="T2" fmla="*/ 2147483647 w 2112"/>
                  <a:gd name="T3" fmla="*/ 2147483647 h 300"/>
                  <a:gd name="T4" fmla="*/ 2147483647 w 2112"/>
                  <a:gd name="T5" fmla="*/ 2147483647 h 300"/>
                  <a:gd name="T6" fmla="*/ 2147483647 w 2112"/>
                  <a:gd name="T7" fmla="*/ 2147483647 h 300"/>
                  <a:gd name="T8" fmla="*/ 2147483647 w 2112"/>
                  <a:gd name="T9" fmla="*/ 2147483647 h 300"/>
                  <a:gd name="T10" fmla="*/ 2147483647 w 2112"/>
                  <a:gd name="T11" fmla="*/ 2147483647 h 300"/>
                  <a:gd name="T12" fmla="*/ 2147483647 w 2112"/>
                  <a:gd name="T13" fmla="*/ 2147483647 h 30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12"/>
                  <a:gd name="T22" fmla="*/ 0 h 300"/>
                  <a:gd name="T23" fmla="*/ 2112 w 2112"/>
                  <a:gd name="T24" fmla="*/ 300 h 30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12" h="300">
                    <a:moveTo>
                      <a:pt x="0" y="15"/>
                    </a:moveTo>
                    <a:cubicBezTo>
                      <a:pt x="300" y="15"/>
                      <a:pt x="599" y="15"/>
                      <a:pt x="742" y="15"/>
                    </a:cubicBezTo>
                    <a:cubicBezTo>
                      <a:pt x="885" y="15"/>
                      <a:pt x="806" y="17"/>
                      <a:pt x="856" y="15"/>
                    </a:cubicBezTo>
                    <a:cubicBezTo>
                      <a:pt x="906" y="13"/>
                      <a:pt x="995" y="0"/>
                      <a:pt x="1043" y="3"/>
                    </a:cubicBezTo>
                    <a:cubicBezTo>
                      <a:pt x="1091" y="6"/>
                      <a:pt x="1097" y="24"/>
                      <a:pt x="1142" y="36"/>
                    </a:cubicBezTo>
                    <a:cubicBezTo>
                      <a:pt x="1187" y="48"/>
                      <a:pt x="1151" y="32"/>
                      <a:pt x="1313" y="76"/>
                    </a:cubicBezTo>
                    <a:cubicBezTo>
                      <a:pt x="1475" y="120"/>
                      <a:pt x="1793" y="210"/>
                      <a:pt x="2112" y="300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Line 65"/>
              <p:cNvSpPr>
                <a:spLocks noChangeShapeType="1"/>
              </p:cNvSpPr>
              <p:nvPr/>
            </p:nvSpPr>
            <p:spPr bwMode="auto">
              <a:xfrm>
                <a:off x="6330950" y="4049713"/>
                <a:ext cx="23622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6" name="Group 73"/>
              <p:cNvGrpSpPr>
                <a:grpSpLocks/>
              </p:cNvGrpSpPr>
              <p:nvPr/>
            </p:nvGrpSpPr>
            <p:grpSpPr bwMode="auto">
              <a:xfrm flipV="1">
                <a:off x="6858000" y="3414721"/>
                <a:ext cx="363538" cy="1052510"/>
                <a:chOff x="4206" y="2239"/>
                <a:chExt cx="283" cy="728"/>
              </a:xfrm>
            </p:grpSpPr>
            <p:sp>
              <p:nvSpPr>
                <p:cNvPr id="29" name="Line 70"/>
                <p:cNvSpPr>
                  <a:spLocks noChangeShapeType="1"/>
                </p:cNvSpPr>
                <p:nvPr/>
              </p:nvSpPr>
              <p:spPr bwMode="auto">
                <a:xfrm>
                  <a:off x="4217" y="2250"/>
                  <a:ext cx="141" cy="706"/>
                </a:xfrm>
                <a:prstGeom prst="line">
                  <a:avLst/>
                </a:prstGeom>
                <a:noFill/>
                <a:ln w="9525">
                  <a:solidFill>
                    <a:srgbClr val="CC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0" name="Line 71"/>
                <p:cNvSpPr>
                  <a:spLocks noChangeShapeType="1"/>
                </p:cNvSpPr>
                <p:nvPr/>
              </p:nvSpPr>
              <p:spPr bwMode="auto">
                <a:xfrm flipV="1">
                  <a:off x="4358" y="2250"/>
                  <a:ext cx="131" cy="717"/>
                </a:xfrm>
                <a:prstGeom prst="line">
                  <a:avLst/>
                </a:prstGeom>
                <a:noFill/>
                <a:ln w="9525">
                  <a:solidFill>
                    <a:srgbClr val="CC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" name="Line 72"/>
                <p:cNvSpPr>
                  <a:spLocks noChangeShapeType="1"/>
                </p:cNvSpPr>
                <p:nvPr/>
              </p:nvSpPr>
              <p:spPr bwMode="auto">
                <a:xfrm>
                  <a:off x="4206" y="2239"/>
                  <a:ext cx="272" cy="0"/>
                </a:xfrm>
                <a:prstGeom prst="line">
                  <a:avLst/>
                </a:prstGeom>
                <a:noFill/>
                <a:ln w="9525">
                  <a:solidFill>
                    <a:srgbClr val="CC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pic>
          <p:nvPicPr>
            <p:cNvPr id="25" name="Object 8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78788" y="4419600"/>
              <a:ext cx="442912" cy="3286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2" name="Date Placeholder 3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Saturday Morning Physics, April 22, 2017</a:t>
            </a:r>
            <a:endParaRPr lang="en-US" dirty="0"/>
          </a:p>
        </p:txBody>
      </p:sp>
      <p:sp>
        <p:nvSpPr>
          <p:cNvPr id="33" name="Slide Number Placeholder 3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C16510-01E7-4757-9488-65999956462C}" type="slidenum">
              <a:rPr lang="en-US" smtClean="0"/>
              <a:pPr>
                <a:defRPr/>
              </a:pPr>
              <a:t>80</a:t>
            </a:fld>
            <a:endParaRPr lang="en-US"/>
          </a:p>
        </p:txBody>
      </p:sp>
      <p:sp>
        <p:nvSpPr>
          <p:cNvPr id="34" name="Footer Placeholder 3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Prebys: Particle Accelerators</a:t>
            </a:r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62000" y="3962400"/>
            <a:ext cx="4191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solidFill>
                  <a:srgbClr val="C00000"/>
                </a:solidFill>
                <a:latin typeface="+mn-lt"/>
              </a:rPr>
              <a:t>“paraxial approximation”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5029200" y="3962400"/>
            <a:ext cx="304800" cy="7620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8686800" y="1371600"/>
            <a:ext cx="0" cy="38100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8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9558833"/>
              </p:ext>
            </p:extLst>
          </p:nvPr>
        </p:nvGraphicFramePr>
        <p:xfrm>
          <a:off x="8686800" y="1255174"/>
          <a:ext cx="421226" cy="4212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6109" name="Equation" r:id="rId11" imgW="203200" imgH="203200" progId="Equation.DSMT4">
                  <p:embed/>
                </p:oleObj>
              </mc:Choice>
              <mc:Fallback>
                <p:oleObj name="Equation" r:id="rId11" imgW="203200" imgH="203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8686800" y="1255174"/>
                        <a:ext cx="421226" cy="4212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29001256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Strong focusing: quadrupole magnets as lenses</a:t>
            </a:r>
            <a:endParaRPr lang="en-US" dirty="0"/>
          </a:p>
        </p:txBody>
      </p:sp>
      <p:sp>
        <p:nvSpPr>
          <p:cNvPr id="85" name="Content Placeholder 84"/>
          <p:cNvSpPr>
            <a:spLocks noGrp="1"/>
          </p:cNvSpPr>
          <p:nvPr>
            <p:ph sz="half" idx="1"/>
          </p:nvPr>
        </p:nvSpPr>
        <p:spPr>
          <a:xfrm>
            <a:off x="424260" y="3544216"/>
            <a:ext cx="8333885" cy="1027784"/>
          </a:xfrm>
        </p:spPr>
        <p:txBody>
          <a:bodyPr/>
          <a:lstStyle/>
          <a:p>
            <a:r>
              <a:rPr lang="en-US" sz="2000" dirty="0" smtClean="0"/>
              <a:t>A positive particle coming out of the page off center in the horizontal plane will experience a </a:t>
            </a:r>
            <a:r>
              <a:rPr lang="en-US" sz="2000" i="1" dirty="0" smtClean="0"/>
              <a:t>restoring</a:t>
            </a:r>
            <a:r>
              <a:rPr lang="en-US" sz="2000" dirty="0" smtClean="0"/>
              <a:t> kick</a:t>
            </a:r>
            <a:br>
              <a:rPr lang="en-US" sz="2000" dirty="0" smtClean="0"/>
            </a:br>
            <a:r>
              <a:rPr lang="en-US" sz="2000" i="1" dirty="0" smtClean="0"/>
              <a:t>proportional to the displacement</a:t>
            </a:r>
            <a:endParaRPr lang="en-US" sz="2000" i="1" dirty="0"/>
          </a:p>
        </p:txBody>
      </p:sp>
      <p:pic>
        <p:nvPicPr>
          <p:cNvPr id="33795" name="Picture 3" descr="quadlen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1143000"/>
            <a:ext cx="1981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854" name="Line 18"/>
          <p:cNvSpPr>
            <a:spLocks noChangeShapeType="1"/>
          </p:cNvSpPr>
          <p:nvPr/>
        </p:nvSpPr>
        <p:spPr bwMode="auto">
          <a:xfrm>
            <a:off x="7259130" y="952195"/>
            <a:ext cx="1588" cy="1371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855" name="Line 19"/>
          <p:cNvSpPr>
            <a:spLocks noChangeShapeType="1"/>
          </p:cNvSpPr>
          <p:nvPr/>
        </p:nvSpPr>
        <p:spPr bwMode="auto">
          <a:xfrm>
            <a:off x="6497130" y="1714195"/>
            <a:ext cx="1600200" cy="158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3833" name="Object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33818" y="1690382"/>
            <a:ext cx="263525" cy="31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82"/>
          <p:cNvGrpSpPr/>
          <p:nvPr/>
        </p:nvGrpSpPr>
        <p:grpSpPr>
          <a:xfrm>
            <a:off x="5263290" y="4465935"/>
            <a:ext cx="3048000" cy="1143000"/>
            <a:chOff x="1345980" y="4623825"/>
            <a:chExt cx="3048000" cy="1143000"/>
          </a:xfrm>
        </p:grpSpPr>
        <p:grpSp>
          <p:nvGrpSpPr>
            <p:cNvPr id="4" name="Group 28"/>
            <p:cNvGrpSpPr>
              <a:grpSpLocks/>
            </p:cNvGrpSpPr>
            <p:nvPr/>
          </p:nvGrpSpPr>
          <p:grpSpPr bwMode="auto">
            <a:xfrm>
              <a:off x="2641380" y="4623825"/>
              <a:ext cx="304800" cy="1143000"/>
              <a:chOff x="3077" y="2111"/>
              <a:chExt cx="176" cy="481"/>
            </a:xfrm>
          </p:grpSpPr>
          <p:sp>
            <p:nvSpPr>
              <p:cNvPr id="33852" name="Freeform 29"/>
              <p:cNvSpPr>
                <a:spLocks/>
              </p:cNvSpPr>
              <p:nvPr/>
            </p:nvSpPr>
            <p:spPr bwMode="auto">
              <a:xfrm>
                <a:off x="3168" y="2112"/>
                <a:ext cx="85" cy="480"/>
              </a:xfrm>
              <a:custGeom>
                <a:avLst/>
                <a:gdLst>
                  <a:gd name="T0" fmla="*/ 0 w 85"/>
                  <a:gd name="T1" fmla="*/ 0 h 480"/>
                  <a:gd name="T2" fmla="*/ 81 w 85"/>
                  <a:gd name="T3" fmla="*/ 244 h 480"/>
                  <a:gd name="T4" fmla="*/ 23 w 85"/>
                  <a:gd name="T5" fmla="*/ 480 h 480"/>
                  <a:gd name="T6" fmla="*/ 0 60000 65536"/>
                  <a:gd name="T7" fmla="*/ 0 60000 65536"/>
                  <a:gd name="T8" fmla="*/ 0 60000 65536"/>
                  <a:gd name="T9" fmla="*/ 0 w 85"/>
                  <a:gd name="T10" fmla="*/ 0 h 480"/>
                  <a:gd name="T11" fmla="*/ 85 w 85"/>
                  <a:gd name="T12" fmla="*/ 480 h 48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85" h="480">
                    <a:moveTo>
                      <a:pt x="0" y="0"/>
                    </a:moveTo>
                    <a:cubicBezTo>
                      <a:pt x="14" y="41"/>
                      <a:pt x="77" y="164"/>
                      <a:pt x="81" y="244"/>
                    </a:cubicBezTo>
                    <a:cubicBezTo>
                      <a:pt x="85" y="324"/>
                      <a:pt x="35" y="431"/>
                      <a:pt x="23" y="480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53" name="Freeform 30"/>
              <p:cNvSpPr>
                <a:spLocks/>
              </p:cNvSpPr>
              <p:nvPr/>
            </p:nvSpPr>
            <p:spPr bwMode="auto">
              <a:xfrm>
                <a:off x="3077" y="2111"/>
                <a:ext cx="90" cy="480"/>
              </a:xfrm>
              <a:custGeom>
                <a:avLst/>
                <a:gdLst>
                  <a:gd name="T0" fmla="*/ 90 w 90"/>
                  <a:gd name="T1" fmla="*/ 480 h 480"/>
                  <a:gd name="T2" fmla="*/ 4 w 90"/>
                  <a:gd name="T3" fmla="*/ 264 h 480"/>
                  <a:gd name="T4" fmla="*/ 67 w 90"/>
                  <a:gd name="T5" fmla="*/ 0 h 480"/>
                  <a:gd name="T6" fmla="*/ 0 60000 65536"/>
                  <a:gd name="T7" fmla="*/ 0 60000 65536"/>
                  <a:gd name="T8" fmla="*/ 0 60000 65536"/>
                  <a:gd name="T9" fmla="*/ 0 w 90"/>
                  <a:gd name="T10" fmla="*/ 0 h 480"/>
                  <a:gd name="T11" fmla="*/ 90 w 90"/>
                  <a:gd name="T12" fmla="*/ 480 h 48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90" h="480">
                    <a:moveTo>
                      <a:pt x="90" y="480"/>
                    </a:moveTo>
                    <a:cubicBezTo>
                      <a:pt x="76" y="444"/>
                      <a:pt x="8" y="344"/>
                      <a:pt x="4" y="264"/>
                    </a:cubicBezTo>
                    <a:cubicBezTo>
                      <a:pt x="0" y="184"/>
                      <a:pt x="54" y="55"/>
                      <a:pt x="67" y="0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3800" name="Line 36"/>
            <p:cNvSpPr>
              <a:spLocks noChangeShapeType="1"/>
            </p:cNvSpPr>
            <p:nvPr/>
          </p:nvSpPr>
          <p:spPr bwMode="auto">
            <a:xfrm>
              <a:off x="1345980" y="5157225"/>
              <a:ext cx="28956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02" name="Line 38"/>
            <p:cNvSpPr>
              <a:spLocks noChangeShapeType="1"/>
            </p:cNvSpPr>
            <p:nvPr/>
          </p:nvSpPr>
          <p:spPr bwMode="auto">
            <a:xfrm>
              <a:off x="1726980" y="4928625"/>
              <a:ext cx="10668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03" name="Line 39"/>
            <p:cNvSpPr>
              <a:spLocks noChangeShapeType="1"/>
            </p:cNvSpPr>
            <p:nvPr/>
          </p:nvSpPr>
          <p:spPr bwMode="auto">
            <a:xfrm>
              <a:off x="2793780" y="4928625"/>
              <a:ext cx="1524000" cy="381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04" name="Line 40"/>
            <p:cNvSpPr>
              <a:spLocks noChangeShapeType="1"/>
            </p:cNvSpPr>
            <p:nvPr/>
          </p:nvSpPr>
          <p:spPr bwMode="auto">
            <a:xfrm>
              <a:off x="1803180" y="4776225"/>
              <a:ext cx="9906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05" name="Line 41"/>
            <p:cNvSpPr>
              <a:spLocks noChangeShapeType="1"/>
            </p:cNvSpPr>
            <p:nvPr/>
          </p:nvSpPr>
          <p:spPr bwMode="auto">
            <a:xfrm>
              <a:off x="2793780" y="4776225"/>
              <a:ext cx="1371600" cy="609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06" name="Line 42"/>
            <p:cNvSpPr>
              <a:spLocks noChangeShapeType="1"/>
            </p:cNvSpPr>
            <p:nvPr/>
          </p:nvSpPr>
          <p:spPr bwMode="auto">
            <a:xfrm>
              <a:off x="1803180" y="5462025"/>
              <a:ext cx="9906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07" name="Line 43"/>
            <p:cNvSpPr>
              <a:spLocks noChangeShapeType="1"/>
            </p:cNvSpPr>
            <p:nvPr/>
          </p:nvSpPr>
          <p:spPr bwMode="auto">
            <a:xfrm flipV="1">
              <a:off x="2793780" y="4852425"/>
              <a:ext cx="1600200" cy="609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3828" name="Text Box 78"/>
          <p:cNvSpPr txBox="1">
            <a:spLocks noChangeArrowheads="1"/>
          </p:cNvSpPr>
          <p:nvPr/>
        </p:nvSpPr>
        <p:spPr bwMode="auto">
          <a:xfrm>
            <a:off x="3364975" y="4318415"/>
            <a:ext cx="1143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US" sz="1400"/>
          </a:p>
        </p:txBody>
      </p:sp>
      <p:sp>
        <p:nvSpPr>
          <p:cNvPr id="33863" name="Line 5"/>
          <p:cNvSpPr>
            <a:spLocks noChangeShapeType="1"/>
          </p:cNvSpPr>
          <p:nvPr/>
        </p:nvSpPr>
        <p:spPr bwMode="auto">
          <a:xfrm>
            <a:off x="4724400" y="1066800"/>
            <a:ext cx="1588" cy="1371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864" name="Line 6"/>
          <p:cNvSpPr>
            <a:spLocks noChangeShapeType="1"/>
          </p:cNvSpPr>
          <p:nvPr/>
        </p:nvSpPr>
        <p:spPr bwMode="auto">
          <a:xfrm>
            <a:off x="3962400" y="1828800"/>
            <a:ext cx="1600200" cy="158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865" name="Line 7"/>
          <p:cNvSpPr>
            <a:spLocks noChangeShapeType="1"/>
          </p:cNvSpPr>
          <p:nvPr/>
        </p:nvSpPr>
        <p:spPr bwMode="auto">
          <a:xfrm flipV="1">
            <a:off x="4876800" y="1676400"/>
            <a:ext cx="1588" cy="15240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3866" name="Line 8"/>
          <p:cNvSpPr>
            <a:spLocks noChangeShapeType="1"/>
          </p:cNvSpPr>
          <p:nvPr/>
        </p:nvSpPr>
        <p:spPr bwMode="auto">
          <a:xfrm flipV="1">
            <a:off x="5105400" y="1524000"/>
            <a:ext cx="1588" cy="30480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3867" name="Line 9"/>
          <p:cNvSpPr>
            <a:spLocks noChangeShapeType="1"/>
          </p:cNvSpPr>
          <p:nvPr/>
        </p:nvSpPr>
        <p:spPr bwMode="auto">
          <a:xfrm flipV="1">
            <a:off x="5257800" y="1371600"/>
            <a:ext cx="1588" cy="45720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3868" name="Line 10"/>
          <p:cNvSpPr>
            <a:spLocks noChangeShapeType="1"/>
          </p:cNvSpPr>
          <p:nvPr/>
        </p:nvSpPr>
        <p:spPr bwMode="auto">
          <a:xfrm>
            <a:off x="4572000" y="1828800"/>
            <a:ext cx="1588" cy="15240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3869" name="Line 11"/>
          <p:cNvSpPr>
            <a:spLocks noChangeShapeType="1"/>
          </p:cNvSpPr>
          <p:nvPr/>
        </p:nvSpPr>
        <p:spPr bwMode="auto">
          <a:xfrm>
            <a:off x="4343400" y="1828800"/>
            <a:ext cx="1588" cy="30480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3870" name="Line 12"/>
          <p:cNvSpPr>
            <a:spLocks noChangeShapeType="1"/>
          </p:cNvSpPr>
          <p:nvPr/>
        </p:nvSpPr>
        <p:spPr bwMode="auto">
          <a:xfrm>
            <a:off x="4191000" y="1828800"/>
            <a:ext cx="1588" cy="45720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3871" name="Line 13"/>
          <p:cNvSpPr>
            <a:spLocks noChangeShapeType="1"/>
          </p:cNvSpPr>
          <p:nvPr/>
        </p:nvSpPr>
        <p:spPr bwMode="auto">
          <a:xfrm flipV="1">
            <a:off x="3962400" y="1143000"/>
            <a:ext cx="1600200" cy="129540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3835" name="Object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05345" y="1908660"/>
            <a:ext cx="239713" cy="2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7" name="Object 8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04085597"/>
              </p:ext>
            </p:extLst>
          </p:nvPr>
        </p:nvGraphicFramePr>
        <p:xfrm>
          <a:off x="911225" y="4640263"/>
          <a:ext cx="2563813" cy="80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449" name="Equation" r:id="rId6" imgW="1384300" imgH="431800" progId="Equation.DSMT4">
                  <p:embed/>
                </p:oleObj>
              </mc:Choice>
              <mc:Fallback>
                <p:oleObj name="Equation" r:id="rId6" imgW="1384300" imgH="431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1225" y="4640263"/>
                        <a:ext cx="2563813" cy="8001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8" name="Right Arrow 87"/>
          <p:cNvSpPr/>
          <p:nvPr/>
        </p:nvSpPr>
        <p:spPr>
          <a:xfrm>
            <a:off x="3962400" y="4800600"/>
            <a:ext cx="691290" cy="460860"/>
          </a:xfrm>
          <a:prstGeom prst="rightArrow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0275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36590405"/>
              </p:ext>
            </p:extLst>
          </p:nvPr>
        </p:nvGraphicFramePr>
        <p:xfrm>
          <a:off x="6889407" y="5669632"/>
          <a:ext cx="1973263" cy="795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450" name="Equation" r:id="rId8" imgW="969120" imgH="383760" progId="">
                  <p:embed/>
                </p:oleObj>
              </mc:Choice>
              <mc:Fallback>
                <p:oleObj name="Equation" r:id="rId8" imgW="969120" imgH="3837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89407" y="5669632"/>
                        <a:ext cx="1973263" cy="795337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1" name="TextBox 90"/>
          <p:cNvSpPr txBox="1"/>
          <p:nvPr/>
        </p:nvSpPr>
        <p:spPr>
          <a:xfrm>
            <a:off x="654690" y="6155755"/>
            <a:ext cx="50310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*or linear term in a gradient magnet</a:t>
            </a:r>
            <a:endParaRPr lang="en-US" sz="2000" dirty="0"/>
          </a:p>
        </p:txBody>
      </p:sp>
      <p:sp>
        <p:nvSpPr>
          <p:cNvPr id="49" name="Date Placeholder 4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Saturday Morning Physics, April 22, 2017</a:t>
            </a:r>
            <a:endParaRPr lang="en-US" dirty="0"/>
          </a:p>
        </p:txBody>
      </p:sp>
      <p:sp>
        <p:nvSpPr>
          <p:cNvPr id="50" name="Slide Number Placeholder 4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C6E6A2-F555-4934-B7BB-3127D0BCFC20}" type="slidenum">
              <a:rPr lang="en-US" smtClean="0"/>
              <a:pPr>
                <a:defRPr/>
              </a:pPr>
              <a:t>81</a:t>
            </a:fld>
            <a:endParaRPr lang="en-US"/>
          </a:p>
        </p:txBody>
      </p:sp>
      <p:sp>
        <p:nvSpPr>
          <p:cNvPr id="51" name="Footer Placeholder 5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Prebys: Particle Accelerators</a:t>
            </a:r>
            <a:endParaRPr lang="en-US"/>
          </a:p>
        </p:txBody>
      </p:sp>
      <p:sp>
        <p:nvSpPr>
          <p:cNvPr id="52" name="Line 7"/>
          <p:cNvSpPr>
            <a:spLocks noChangeShapeType="1"/>
          </p:cNvSpPr>
          <p:nvPr/>
        </p:nvSpPr>
        <p:spPr bwMode="auto">
          <a:xfrm flipV="1">
            <a:off x="7412636" y="1558977"/>
            <a:ext cx="1588" cy="15240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3" name="Line 8"/>
          <p:cNvSpPr>
            <a:spLocks noChangeShapeType="1"/>
          </p:cNvSpPr>
          <p:nvPr/>
        </p:nvSpPr>
        <p:spPr bwMode="auto">
          <a:xfrm flipV="1">
            <a:off x="7641236" y="1406577"/>
            <a:ext cx="1588" cy="30480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4" name="Line 9"/>
          <p:cNvSpPr>
            <a:spLocks noChangeShapeType="1"/>
          </p:cNvSpPr>
          <p:nvPr/>
        </p:nvSpPr>
        <p:spPr bwMode="auto">
          <a:xfrm flipV="1">
            <a:off x="7793636" y="1254177"/>
            <a:ext cx="1588" cy="45720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5" name="Line 10"/>
          <p:cNvSpPr>
            <a:spLocks noChangeShapeType="1"/>
          </p:cNvSpPr>
          <p:nvPr/>
        </p:nvSpPr>
        <p:spPr bwMode="auto">
          <a:xfrm>
            <a:off x="7107836" y="1711377"/>
            <a:ext cx="1588" cy="15240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6" name="Line 11"/>
          <p:cNvSpPr>
            <a:spLocks noChangeShapeType="1"/>
          </p:cNvSpPr>
          <p:nvPr/>
        </p:nvSpPr>
        <p:spPr bwMode="auto">
          <a:xfrm>
            <a:off x="6879236" y="1711377"/>
            <a:ext cx="1588" cy="30480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7" name="Line 12"/>
          <p:cNvSpPr>
            <a:spLocks noChangeShapeType="1"/>
          </p:cNvSpPr>
          <p:nvPr/>
        </p:nvSpPr>
        <p:spPr bwMode="auto">
          <a:xfrm>
            <a:off x="6726836" y="1711377"/>
            <a:ext cx="1588" cy="45720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8" name="Line 13"/>
          <p:cNvSpPr>
            <a:spLocks noChangeShapeType="1"/>
          </p:cNvSpPr>
          <p:nvPr/>
        </p:nvSpPr>
        <p:spPr bwMode="auto">
          <a:xfrm flipV="1">
            <a:off x="6498236" y="1025577"/>
            <a:ext cx="1600200" cy="129540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21574368"/>
              </p:ext>
            </p:extLst>
          </p:nvPr>
        </p:nvGraphicFramePr>
        <p:xfrm>
          <a:off x="4800600" y="838200"/>
          <a:ext cx="215900" cy="263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451" name="Equation" r:id="rId10" imgW="190500" imgH="228600" progId="Equation.DSMT4">
                  <p:embed/>
                </p:oleObj>
              </mc:Choice>
              <mc:Fallback>
                <p:oleObj name="Equation" r:id="rId10" imgW="19050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0600" y="838200"/>
                        <a:ext cx="215900" cy="2635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9" name="Object 5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56980432"/>
              </p:ext>
            </p:extLst>
          </p:nvPr>
        </p:nvGraphicFramePr>
        <p:xfrm>
          <a:off x="7391400" y="838200"/>
          <a:ext cx="217487" cy="231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452" name="Equation" r:id="rId12" imgW="190500" imgH="203200" progId="Equation.DSMT4">
                  <p:embed/>
                </p:oleObj>
              </mc:Choice>
              <mc:Fallback>
                <p:oleObj name="Equation" r:id="rId12" imgW="190500" imgH="203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91400" y="838200"/>
                        <a:ext cx="217487" cy="2317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810001" y="5556953"/>
            <a:ext cx="2587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just like a “thin lens” with focal length</a:t>
            </a:r>
          </a:p>
        </p:txBody>
      </p:sp>
      <p:cxnSp>
        <p:nvCxnSpPr>
          <p:cNvPr id="10" name="Straight Arrow Connector 9"/>
          <p:cNvCxnSpPr>
            <a:stCxn id="8" idx="3"/>
          </p:cNvCxnSpPr>
          <p:nvPr/>
        </p:nvCxnSpPr>
        <p:spPr>
          <a:xfrm>
            <a:off x="6397273" y="5880119"/>
            <a:ext cx="403189" cy="80001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705600" y="4114800"/>
            <a:ext cx="0" cy="304800"/>
          </a:xfrm>
          <a:prstGeom prst="line">
            <a:avLst/>
          </a:prstGeom>
          <a:ln w="12700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7543800" y="4114800"/>
            <a:ext cx="0" cy="304800"/>
          </a:xfrm>
          <a:prstGeom prst="line">
            <a:avLst/>
          </a:prstGeom>
          <a:ln w="12700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6705600" y="4267200"/>
            <a:ext cx="838200" cy="0"/>
          </a:xfrm>
          <a:prstGeom prst="straightConnector1">
            <a:avLst/>
          </a:prstGeom>
          <a:ln w="12700">
            <a:solidFill>
              <a:schemeClr val="tx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3700671"/>
              </p:ext>
            </p:extLst>
          </p:nvPr>
        </p:nvGraphicFramePr>
        <p:xfrm>
          <a:off x="7010400" y="4020127"/>
          <a:ext cx="152400" cy="2216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453" name="Equation" r:id="rId14" imgW="127800" imgH="191880" progId="Equation.DSMT4">
                  <p:embed/>
                </p:oleObj>
              </mc:Choice>
              <mc:Fallback>
                <p:oleObj name="Equation" r:id="rId14" imgW="127800" imgH="1918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10400" y="4020127"/>
                        <a:ext cx="152400" cy="22167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71565022"/>
              </p:ext>
            </p:extLst>
          </p:nvPr>
        </p:nvGraphicFramePr>
        <p:xfrm>
          <a:off x="5194300" y="350520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454" name="Equation" r:id="rId16" imgW="114300" imgH="165100" progId="Equation.DSMT4">
                  <p:embed/>
                </p:oleObj>
              </mc:Choice>
              <mc:Fallback>
                <p:oleObj name="Equation" r:id="rId16" imgW="114300" imgH="165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5194300" y="350520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69612022"/>
              </p:ext>
            </p:extLst>
          </p:nvPr>
        </p:nvGraphicFramePr>
        <p:xfrm>
          <a:off x="4191000" y="2590800"/>
          <a:ext cx="11430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455" name="Equation" r:id="rId18" imgW="571500" imgH="228600" progId="Equation.DSMT4">
                  <p:embed/>
                </p:oleObj>
              </mc:Choice>
              <mc:Fallback>
                <p:oleObj name="Equation" r:id="rId18" imgW="57150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4191000" y="2590800"/>
                        <a:ext cx="1143000" cy="457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0" name="Object 5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60259446"/>
              </p:ext>
            </p:extLst>
          </p:nvPr>
        </p:nvGraphicFramePr>
        <p:xfrm>
          <a:off x="6705600" y="2590800"/>
          <a:ext cx="1143000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456" name="Equation" r:id="rId20" imgW="571500" imgH="203200" progId="Equation.DSMT4">
                  <p:embed/>
                </p:oleObj>
              </mc:Choice>
              <mc:Fallback>
                <p:oleObj name="Equation" r:id="rId20" imgW="571500" imgH="203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6705600" y="2590800"/>
                        <a:ext cx="1143000" cy="406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0973182"/>
              </p:ext>
            </p:extLst>
          </p:nvPr>
        </p:nvGraphicFramePr>
        <p:xfrm>
          <a:off x="5029200" y="3124200"/>
          <a:ext cx="1833563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457" name="Equation" r:id="rId22" imgW="977900" imgH="203200" progId="Equation.DSMT4">
                  <p:embed/>
                </p:oleObj>
              </mc:Choice>
              <mc:Fallback>
                <p:oleObj name="Equation" r:id="rId22" imgW="977900" imgH="203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5029200" y="3124200"/>
                        <a:ext cx="1833563" cy="381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15384293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2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 build="p"/>
      <p:bldP spid="88" grpId="0" animBg="1"/>
      <p:bldP spid="8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62937" cy="441325"/>
          </a:xfrm>
        </p:spPr>
        <p:txBody>
          <a:bodyPr/>
          <a:lstStyle/>
          <a:p>
            <a:r>
              <a:rPr lang="en-US" dirty="0" smtClean="0"/>
              <a:t>Some important early synchrotrons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Saturday Morning Physics, April 22,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Prebys: Particle Accelerators</a:t>
            </a:r>
            <a:endParaRPr lang="en-US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26155-0DCC-45D2-90B6-32F65F3F6C0F}" type="slidenum">
              <a:rPr lang="en-US" smtClean="0"/>
              <a:pPr>
                <a:defRPr/>
              </a:pPr>
              <a:t>82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609600"/>
            <a:ext cx="2743200" cy="211436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429000" y="762000"/>
            <a:ext cx="5562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Berkeley </a:t>
            </a:r>
            <a:r>
              <a:rPr lang="en-US" sz="1800" dirty="0" err="1" smtClean="0">
                <a:solidFill>
                  <a:srgbClr val="C00000"/>
                </a:solidFill>
                <a:latin typeface="+mn-lt"/>
              </a:rPr>
              <a:t>Bevatron</a:t>
            </a:r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, </a:t>
            </a:r>
          </a:p>
          <a:p>
            <a:pPr marL="285750" indent="-115888">
              <a:buFont typeface="Arial"/>
              <a:buChar char="•"/>
            </a:pPr>
            <a:r>
              <a:rPr lang="en-US" sz="1800" dirty="0">
                <a:solidFill>
                  <a:srgbClr val="C00000"/>
                </a:solidFill>
                <a:latin typeface="+mn-lt"/>
              </a:rPr>
              <a:t>1954 (weak focusing)</a:t>
            </a:r>
            <a:endParaRPr lang="en-US" sz="1800" dirty="0" smtClean="0">
              <a:solidFill>
                <a:srgbClr val="C00000"/>
              </a:solidFill>
              <a:latin typeface="+mn-lt"/>
            </a:endParaRPr>
          </a:p>
          <a:p>
            <a:pPr marL="285750" indent="-115888">
              <a:buFont typeface="Arial"/>
              <a:buChar char="•"/>
            </a:pPr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6.2 </a:t>
            </a:r>
            <a:r>
              <a:rPr lang="en-US" sz="1800" dirty="0" err="1" smtClean="0">
                <a:solidFill>
                  <a:srgbClr val="C00000"/>
                </a:solidFill>
                <a:latin typeface="+mn-lt"/>
              </a:rPr>
              <a:t>GeV</a:t>
            </a:r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 protons</a:t>
            </a:r>
          </a:p>
          <a:p>
            <a:pPr marL="285750" indent="-115888">
              <a:buFont typeface="Arial"/>
              <a:buChar char="•"/>
            </a:pPr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Discovered antiproton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2133600"/>
            <a:ext cx="3352800" cy="2514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38200" y="2895600"/>
            <a:ext cx="3733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CERN Proton Synchrotron (PS)</a:t>
            </a:r>
          </a:p>
          <a:p>
            <a:pPr marL="285750" indent="-171450">
              <a:buFont typeface="Arial"/>
              <a:buChar char="•"/>
            </a:pPr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1959</a:t>
            </a:r>
          </a:p>
          <a:p>
            <a:pPr marL="285750" indent="-171450">
              <a:buFont typeface="Arial"/>
              <a:buChar char="•"/>
            </a:pPr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628 m circumference</a:t>
            </a:r>
          </a:p>
          <a:p>
            <a:pPr marL="285750" indent="-171450">
              <a:buFont typeface="Arial"/>
              <a:buChar char="•"/>
            </a:pPr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28 </a:t>
            </a:r>
            <a:r>
              <a:rPr lang="en-US" sz="1800" dirty="0" err="1" smtClean="0">
                <a:solidFill>
                  <a:srgbClr val="C00000"/>
                </a:solidFill>
                <a:latin typeface="+mn-lt"/>
              </a:rPr>
              <a:t>GeV</a:t>
            </a:r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 protons</a:t>
            </a:r>
          </a:p>
          <a:p>
            <a:pPr marL="285750" indent="-171450">
              <a:buFont typeface="Arial"/>
              <a:buChar char="•"/>
            </a:pPr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Still used in LHC injector chain!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" y="4486274"/>
            <a:ext cx="2971800" cy="214312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962400" y="4800600"/>
            <a:ext cx="38100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CERN Proton Synchrotron (PS)</a:t>
            </a:r>
          </a:p>
          <a:p>
            <a:pPr marL="285750" indent="-171450">
              <a:buFont typeface="Arial"/>
              <a:buChar char="•"/>
            </a:pPr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1960</a:t>
            </a:r>
          </a:p>
          <a:p>
            <a:pPr marL="285750" indent="-171450">
              <a:buFont typeface="Arial"/>
              <a:buChar char="•"/>
            </a:pPr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808 m circumference</a:t>
            </a:r>
          </a:p>
          <a:p>
            <a:pPr marL="285750" indent="-171450">
              <a:buFont typeface="Arial"/>
              <a:buChar char="•"/>
            </a:pPr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33 </a:t>
            </a:r>
            <a:r>
              <a:rPr lang="en-US" sz="1800" dirty="0" err="1" smtClean="0">
                <a:solidFill>
                  <a:srgbClr val="C00000"/>
                </a:solidFill>
                <a:latin typeface="+mn-lt"/>
              </a:rPr>
              <a:t>GeV</a:t>
            </a:r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 protons</a:t>
            </a:r>
          </a:p>
          <a:p>
            <a:pPr marL="285750" indent="-171450">
              <a:buFont typeface="Arial"/>
              <a:buChar char="•"/>
            </a:pPr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Discovered charm quark, CP violation, </a:t>
            </a:r>
            <a:r>
              <a:rPr lang="en-US" sz="1800" dirty="0" err="1" smtClean="0">
                <a:solidFill>
                  <a:srgbClr val="C00000"/>
                </a:solidFill>
                <a:latin typeface="+mn-lt"/>
              </a:rPr>
              <a:t>muon</a:t>
            </a:r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 neutrino</a:t>
            </a:r>
          </a:p>
        </p:txBody>
      </p:sp>
    </p:spTree>
    <p:extLst>
      <p:ext uri="{BB962C8B-B14F-4D97-AF65-F5344CB8AC3E}">
        <p14:creationId xmlns:p14="http://schemas.microsoft.com/office/powerpoint/2010/main" val="2636037681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Rectangle 66"/>
          <p:cNvSpPr/>
          <p:nvPr/>
        </p:nvSpPr>
        <p:spPr>
          <a:xfrm>
            <a:off x="6146605" y="5080415"/>
            <a:ext cx="384050" cy="19202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/>
        </p:nvSpPr>
        <p:spPr>
          <a:xfrm>
            <a:off x="7145135" y="5157225"/>
            <a:ext cx="1190555" cy="422455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7454180" y="2238445"/>
            <a:ext cx="1190555" cy="422455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Injection and Extraction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46088" y="800100"/>
            <a:ext cx="8355012" cy="1169510"/>
          </a:xfrm>
        </p:spPr>
        <p:txBody>
          <a:bodyPr/>
          <a:lstStyle/>
          <a:p>
            <a:r>
              <a:rPr lang="en-US" sz="2000" dirty="0" smtClean="0"/>
              <a:t>We typically would like to extract (or inject) beam by switching a magnetic field on between two bunches </a:t>
            </a:r>
            <a:r>
              <a:rPr lang="en-US" sz="2000" smtClean="0"/>
              <a:t>(order ~10-100 ns)</a:t>
            </a:r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r>
              <a:rPr lang="en-US" sz="2000" dirty="0" smtClean="0"/>
              <a:t>Unfortunately, getting the required field in such a short time would result in prohibitively high inductive voltages, so we usually do it in two steps:</a:t>
            </a:r>
            <a:endParaRPr lang="en-US" sz="2000" dirty="0"/>
          </a:p>
        </p:txBody>
      </p:sp>
      <p:sp>
        <p:nvSpPr>
          <p:cNvPr id="7" name="Rectangle 6"/>
          <p:cNvSpPr/>
          <p:nvPr/>
        </p:nvSpPr>
        <p:spPr>
          <a:xfrm>
            <a:off x="1078950" y="2238445"/>
            <a:ext cx="1190555" cy="422455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496995" y="2238445"/>
            <a:ext cx="1190555" cy="422455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114415" y="2353660"/>
            <a:ext cx="384050" cy="192025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848520" y="2468875"/>
            <a:ext cx="8295480" cy="1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5" name="Group 44"/>
          <p:cNvGrpSpPr/>
          <p:nvPr/>
        </p:nvGrpSpPr>
        <p:grpSpPr>
          <a:xfrm>
            <a:off x="2999200" y="2737710"/>
            <a:ext cx="691290" cy="230430"/>
            <a:chOff x="2766965" y="3044950"/>
            <a:chExt cx="691290" cy="230430"/>
          </a:xfrm>
        </p:grpSpPr>
        <p:cxnSp>
          <p:nvCxnSpPr>
            <p:cNvPr id="40" name="Straight Connector 39"/>
            <p:cNvCxnSpPr/>
            <p:nvPr/>
          </p:nvCxnSpPr>
          <p:spPr>
            <a:xfrm>
              <a:off x="2766965" y="3275380"/>
              <a:ext cx="30724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5400000" flipH="1" flipV="1">
              <a:off x="2958990" y="3160165"/>
              <a:ext cx="23043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3074205" y="3044950"/>
              <a:ext cx="38405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Rectangle 45"/>
          <p:cNvSpPr/>
          <p:nvPr/>
        </p:nvSpPr>
        <p:spPr>
          <a:xfrm>
            <a:off x="769905" y="5157225"/>
            <a:ext cx="1190555" cy="422455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187950" y="5157225"/>
            <a:ext cx="1190555" cy="422455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2805370" y="5272440"/>
            <a:ext cx="384050" cy="192025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9" name="Straight Connector 48"/>
          <p:cNvCxnSpPr/>
          <p:nvPr/>
        </p:nvCxnSpPr>
        <p:spPr>
          <a:xfrm flipV="1">
            <a:off x="539475" y="5387655"/>
            <a:ext cx="8295480" cy="1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Group 54"/>
          <p:cNvGrpSpPr/>
          <p:nvPr/>
        </p:nvGrpSpPr>
        <p:grpSpPr>
          <a:xfrm>
            <a:off x="2690155" y="5656490"/>
            <a:ext cx="691290" cy="230430"/>
            <a:chOff x="2766965" y="3044950"/>
            <a:chExt cx="691290" cy="230430"/>
          </a:xfrm>
        </p:grpSpPr>
        <p:cxnSp>
          <p:nvCxnSpPr>
            <p:cNvPr id="56" name="Straight Connector 55"/>
            <p:cNvCxnSpPr/>
            <p:nvPr/>
          </p:nvCxnSpPr>
          <p:spPr>
            <a:xfrm>
              <a:off x="2766965" y="3275380"/>
              <a:ext cx="30724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5400000" flipH="1" flipV="1">
              <a:off x="2958990" y="3160165"/>
              <a:ext cx="23043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>
              <a:off x="3074205" y="3044950"/>
              <a:ext cx="38405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0" name="Rectangle 59"/>
          <p:cNvSpPr/>
          <p:nvPr/>
        </p:nvSpPr>
        <p:spPr>
          <a:xfrm>
            <a:off x="6146605" y="5080416"/>
            <a:ext cx="384050" cy="460860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8" name="Group 67"/>
          <p:cNvGrpSpPr/>
          <p:nvPr/>
        </p:nvGrpSpPr>
        <p:grpSpPr>
          <a:xfrm>
            <a:off x="3189421" y="4581150"/>
            <a:ext cx="2419514" cy="576075"/>
            <a:chOff x="3189421" y="4581150"/>
            <a:chExt cx="2419514" cy="576075"/>
          </a:xfrm>
        </p:grpSpPr>
        <p:sp>
          <p:nvSpPr>
            <p:cNvPr id="62" name="TextBox 61"/>
            <p:cNvSpPr txBox="1"/>
            <p:nvPr/>
          </p:nvSpPr>
          <p:spPr>
            <a:xfrm>
              <a:off x="3381445" y="4581150"/>
              <a:ext cx="222749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fast, weak “kicker”</a:t>
              </a:r>
              <a:endParaRPr lang="en-US" sz="2000" dirty="0"/>
            </a:p>
          </p:txBody>
        </p:sp>
        <p:cxnSp>
          <p:nvCxnSpPr>
            <p:cNvPr id="64" name="Straight Arrow Connector 63"/>
            <p:cNvCxnSpPr/>
            <p:nvPr/>
          </p:nvCxnSpPr>
          <p:spPr>
            <a:xfrm rot="5400000">
              <a:off x="3189421" y="4965200"/>
              <a:ext cx="192025" cy="192025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1" name="Group 70"/>
          <p:cNvGrpSpPr/>
          <p:nvPr/>
        </p:nvGrpSpPr>
        <p:grpSpPr>
          <a:xfrm>
            <a:off x="5301695" y="5618085"/>
            <a:ext cx="3610070" cy="938316"/>
            <a:chOff x="5301695" y="5618085"/>
            <a:chExt cx="3610070" cy="938316"/>
          </a:xfrm>
        </p:grpSpPr>
        <p:sp>
          <p:nvSpPr>
            <p:cNvPr id="65" name="TextBox 64"/>
            <p:cNvSpPr txBox="1"/>
            <p:nvPr/>
          </p:nvSpPr>
          <p:spPr>
            <a:xfrm>
              <a:off x="5301695" y="5848515"/>
              <a:ext cx="361007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slower (or DC) extraction magnet with zero field on beam path.</a:t>
              </a:r>
              <a:endParaRPr lang="en-US" sz="2000" dirty="0"/>
            </a:p>
          </p:txBody>
        </p:sp>
        <p:cxnSp>
          <p:nvCxnSpPr>
            <p:cNvPr id="66" name="Straight Arrow Connector 65"/>
            <p:cNvCxnSpPr/>
            <p:nvPr/>
          </p:nvCxnSpPr>
          <p:spPr>
            <a:xfrm rot="16200000" flipV="1">
              <a:off x="6607466" y="5618085"/>
              <a:ext cx="268835" cy="268835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3" name="Straight Connector 72"/>
          <p:cNvCxnSpPr/>
          <p:nvPr/>
        </p:nvCxnSpPr>
        <p:spPr>
          <a:xfrm rot="10800000">
            <a:off x="6146605" y="5272440"/>
            <a:ext cx="384050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ectangle 60"/>
          <p:cNvSpPr/>
          <p:nvPr/>
        </p:nvSpPr>
        <p:spPr>
          <a:xfrm>
            <a:off x="3112610" y="2353660"/>
            <a:ext cx="384050" cy="19202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-457250" y="2392065"/>
            <a:ext cx="192025" cy="15362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-457250" y="2392065"/>
            <a:ext cx="192025" cy="15362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-457250" y="2392065"/>
            <a:ext cx="192025" cy="19202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-457250" y="2392065"/>
            <a:ext cx="192025" cy="19202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/>
          <p:cNvSpPr/>
          <p:nvPr/>
        </p:nvSpPr>
        <p:spPr>
          <a:xfrm>
            <a:off x="2805370" y="5272440"/>
            <a:ext cx="384050" cy="19202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-766295" y="5310845"/>
            <a:ext cx="192025" cy="15362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-766295" y="5310845"/>
            <a:ext cx="192025" cy="15362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-766295" y="5310845"/>
            <a:ext cx="192025" cy="19202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/>
        </p:nvSpPr>
        <p:spPr>
          <a:xfrm>
            <a:off x="-766295" y="5310845"/>
            <a:ext cx="192025" cy="19202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Date Placeholder 6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Saturday Morning Physics, April 22, 2017</a:t>
            </a:r>
            <a:endParaRPr lang="en-US" dirty="0"/>
          </a:p>
        </p:txBody>
      </p:sp>
      <p:sp>
        <p:nvSpPr>
          <p:cNvPr id="70" name="Slide Number Placeholder 6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C16510-01E7-4757-9488-65999956462C}" type="slidenum">
              <a:rPr lang="en-US" smtClean="0"/>
              <a:pPr>
                <a:defRPr/>
              </a:pPr>
              <a:t>83</a:t>
            </a:fld>
            <a:endParaRPr lang="en-US"/>
          </a:p>
        </p:txBody>
      </p:sp>
      <p:sp>
        <p:nvSpPr>
          <p:cNvPr id="72" name="Footer Placeholder 7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Prebys: Particle Accelerators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38127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1 0.00023 L 1.11268 0.00046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5" y="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63" presetClass="path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3.05556E-6 4.68085E-6 L 1.11077 0.00023 " pathEditMode="relative" rAng="0" ptsTypes="AA">
                                      <p:cBhvr>
                                        <p:cTn id="8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5" y="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"/>
                                            </p:cond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3" presetClass="pat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-2.77778E-6 -4.07407E-6 L 0.3816 -0.00625 C 0.39497 -0.00625 0.40868 -0.01319 0.42223 -0.01458 L 1.10348 -0.20763 " pathEditMode="relative" rAng="0" ptsTypes="FfFF">
                                      <p:cBhvr>
                                        <p:cTn id="16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2" y="-104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3" presetClass="pat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Motion origin="layout" path="M -2.77778E-6 -4.07407E-6 L 0.3816 -0.00625 C 0.39497 -0.00625 0.40868 -0.01319 0.42223 -0.01458 L 1.10348 -0.20763 " pathEditMode="relative" rAng="0" ptsTypes="FfFF">
                                      <p:cBhvr>
                                        <p:cTn id="18" dur="5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2" y="-1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3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1 0.00023 L 1.11268 0.00046 " pathEditMode="relative" rAng="0" ptsTypes="AA">
                                      <p:cBhvr>
                                        <p:cTn id="32" dur="5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5" y="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"/>
                                            </p:cond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3" presetID="63" presetClass="pat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3.05556E-6 4.68085E-6 L 1.11077 0.00023 " pathEditMode="relative" rAng="0" ptsTypes="AA">
                                      <p:cBhvr>
                                        <p:cTn id="34" dur="5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5" y="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3"/>
                                            </p:cond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3" presetClass="pat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3.88889E-6 -4.93987E-6 L 0.38159 -0.00624 C 0.39496 -0.00624 0.75833 -0.02474 0.77187 -0.02613 L 1.10347 -0.20767 " pathEditMode="relative" rAng="0" ptsTypes="FfFF">
                                      <p:cBhvr>
                                        <p:cTn id="42" dur="5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2" y="-104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43" presetClass="pat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Motion origin="layout" path="M 3.88889E-6 -4.93987E-6 L 0.38159 -0.00624 C 0.39496 -0.00624 0.75833 -0.02474 0.77187 -0.02613 L 1.10347 -0.20767 " pathEditMode="relative" rAng="0" ptsTypes="FfFF">
                                      <p:cBhvr>
                                        <p:cTn id="44" dur="5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2" y="-1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5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Some </a:t>
            </a:r>
            <a:r>
              <a:rPr lang="en-US" dirty="0" smtClean="0"/>
              <a:t>other important accelerators </a:t>
            </a:r>
            <a:r>
              <a:rPr lang="en-US" dirty="0"/>
              <a:t>(past):</a:t>
            </a:r>
          </a:p>
        </p:txBody>
      </p:sp>
      <p:pic>
        <p:nvPicPr>
          <p:cNvPr id="48131" name="Picture 3" descr="CERN_AerialView_rl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09600" y="762000"/>
            <a:ext cx="2971800" cy="2913063"/>
          </a:xfrm>
        </p:spPr>
      </p:pic>
      <p:sp>
        <p:nvSpPr>
          <p:cNvPr id="48132" name="Text Box 4"/>
          <p:cNvSpPr txBox="1">
            <a:spLocks noChangeArrowheads="1"/>
          </p:cNvSpPr>
          <p:nvPr/>
        </p:nvSpPr>
        <p:spPr bwMode="auto">
          <a:xfrm>
            <a:off x="3619500" y="723900"/>
            <a:ext cx="5257800" cy="298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solidFill>
                  <a:schemeClr val="accent2"/>
                </a:solidFill>
              </a:rPr>
              <a:t>LEP (at CERN):</a:t>
            </a:r>
          </a:p>
          <a:p>
            <a:pPr lvl="1">
              <a:spcBef>
                <a:spcPct val="50000"/>
              </a:spcBef>
              <a:buFontTx/>
              <a:buChar char="-"/>
            </a:pPr>
            <a:r>
              <a:rPr lang="en-US" sz="2000" dirty="0">
                <a:solidFill>
                  <a:schemeClr val="accent2"/>
                </a:solidFill>
              </a:rPr>
              <a:t> 27 km in circumference</a:t>
            </a:r>
            <a:br>
              <a:rPr lang="en-US" sz="2000" dirty="0">
                <a:solidFill>
                  <a:schemeClr val="accent2"/>
                </a:solidFill>
              </a:rPr>
            </a:br>
            <a:r>
              <a:rPr lang="en-US" sz="2000" dirty="0">
                <a:solidFill>
                  <a:schemeClr val="accent2"/>
                </a:solidFill>
              </a:rPr>
              <a:t>- </a:t>
            </a:r>
            <a:r>
              <a:rPr lang="en-US" sz="2000" dirty="0" err="1">
                <a:solidFill>
                  <a:schemeClr val="accent2"/>
                </a:solidFill>
              </a:rPr>
              <a:t>e+e</a:t>
            </a:r>
            <a:r>
              <a:rPr lang="en-US" sz="2000" dirty="0">
                <a:solidFill>
                  <a:schemeClr val="accent2"/>
                </a:solidFill>
              </a:rPr>
              <a:t>-</a:t>
            </a:r>
            <a:br>
              <a:rPr lang="en-US" sz="2000" dirty="0">
                <a:solidFill>
                  <a:schemeClr val="accent2"/>
                </a:solidFill>
              </a:rPr>
            </a:br>
            <a:r>
              <a:rPr lang="en-US" sz="2000" dirty="0">
                <a:solidFill>
                  <a:schemeClr val="accent2"/>
                </a:solidFill>
              </a:rPr>
              <a:t>- Primarily at 2E=M</a:t>
            </a:r>
            <a:r>
              <a:rPr lang="en-US" sz="2000" baseline="-25000" dirty="0">
                <a:solidFill>
                  <a:schemeClr val="accent2"/>
                </a:solidFill>
              </a:rPr>
              <a:t>Z</a:t>
            </a:r>
            <a:r>
              <a:rPr lang="en-US" sz="2000" dirty="0">
                <a:solidFill>
                  <a:schemeClr val="accent2"/>
                </a:solidFill>
              </a:rPr>
              <a:t> (90 </a:t>
            </a:r>
            <a:r>
              <a:rPr lang="en-US" sz="2000" dirty="0" err="1">
                <a:solidFill>
                  <a:schemeClr val="accent2"/>
                </a:solidFill>
              </a:rPr>
              <a:t>GeV</a:t>
            </a:r>
            <a:r>
              <a:rPr lang="en-US" sz="2000" dirty="0">
                <a:solidFill>
                  <a:schemeClr val="accent2"/>
                </a:solidFill>
              </a:rPr>
              <a:t>)</a:t>
            </a:r>
            <a:br>
              <a:rPr lang="en-US" sz="2000" dirty="0">
                <a:solidFill>
                  <a:schemeClr val="accent2"/>
                </a:solidFill>
              </a:rPr>
            </a:br>
            <a:r>
              <a:rPr lang="en-US" sz="2000" dirty="0">
                <a:solidFill>
                  <a:schemeClr val="accent2"/>
                </a:solidFill>
              </a:rPr>
              <a:t>- Pushed to E</a:t>
            </a:r>
            <a:r>
              <a:rPr lang="en-US" sz="2000" baseline="-25000" dirty="0">
                <a:solidFill>
                  <a:schemeClr val="accent2"/>
                </a:solidFill>
              </a:rPr>
              <a:t>CM</a:t>
            </a:r>
            <a:r>
              <a:rPr lang="en-US" sz="2000" dirty="0">
                <a:solidFill>
                  <a:schemeClr val="accent2"/>
                </a:solidFill>
              </a:rPr>
              <a:t>=200GeV</a:t>
            </a:r>
            <a:br>
              <a:rPr lang="en-US" sz="2000" dirty="0">
                <a:solidFill>
                  <a:schemeClr val="accent2"/>
                </a:solidFill>
              </a:rPr>
            </a:br>
            <a:r>
              <a:rPr lang="en-US" sz="2000" dirty="0">
                <a:solidFill>
                  <a:schemeClr val="accent2"/>
                </a:solidFill>
              </a:rPr>
              <a:t>- L = 2E31</a:t>
            </a:r>
            <a:br>
              <a:rPr lang="en-US" sz="2000" dirty="0">
                <a:solidFill>
                  <a:schemeClr val="accent2"/>
                </a:solidFill>
              </a:rPr>
            </a:br>
            <a:r>
              <a:rPr lang="en-US" sz="2000" dirty="0">
                <a:solidFill>
                  <a:schemeClr val="accent2"/>
                </a:solidFill>
              </a:rPr>
              <a:t>- </a:t>
            </a:r>
            <a:r>
              <a:rPr lang="en-US" sz="2000" b="1" dirty="0">
                <a:solidFill>
                  <a:srgbClr val="CC0000"/>
                </a:solidFill>
              </a:rPr>
              <a:t>Highest energy </a:t>
            </a:r>
            <a:r>
              <a:rPr lang="en-US" sz="2000" b="1" i="1" dirty="0">
                <a:solidFill>
                  <a:srgbClr val="CC0000"/>
                </a:solidFill>
              </a:rPr>
              <a:t>circular</a:t>
            </a:r>
            <a:r>
              <a:rPr lang="en-US" sz="2000" b="1" dirty="0">
                <a:solidFill>
                  <a:srgbClr val="CC0000"/>
                </a:solidFill>
              </a:rPr>
              <a:t>  </a:t>
            </a:r>
            <a:r>
              <a:rPr lang="en-US" sz="2000" b="1" dirty="0" err="1">
                <a:solidFill>
                  <a:srgbClr val="CC0000"/>
                </a:solidFill>
              </a:rPr>
              <a:t>e+e</a:t>
            </a:r>
            <a:r>
              <a:rPr lang="en-US" sz="2000" b="1" dirty="0">
                <a:solidFill>
                  <a:srgbClr val="CC0000"/>
                </a:solidFill>
              </a:rPr>
              <a:t>- collider that will ever be built.</a:t>
            </a:r>
            <a:br>
              <a:rPr lang="en-US" sz="2000" b="1" dirty="0">
                <a:solidFill>
                  <a:srgbClr val="CC0000"/>
                </a:solidFill>
              </a:rPr>
            </a:br>
            <a:r>
              <a:rPr lang="en-US" sz="2000" b="1" dirty="0">
                <a:solidFill>
                  <a:schemeClr val="accent2"/>
                </a:solidFill>
              </a:rPr>
              <a:t>- Tunnel now houses LHC</a:t>
            </a:r>
          </a:p>
        </p:txBody>
      </p:sp>
      <p:pic>
        <p:nvPicPr>
          <p:cNvPr id="48133" name="Picture 5" descr="slc-aerial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562600" y="4076700"/>
            <a:ext cx="3581400" cy="2279650"/>
          </a:xfrm>
        </p:spPr>
      </p:pic>
      <p:sp>
        <p:nvSpPr>
          <p:cNvPr id="48134" name="Text Box 6"/>
          <p:cNvSpPr txBox="1">
            <a:spLocks noChangeArrowheads="1"/>
          </p:cNvSpPr>
          <p:nvPr/>
        </p:nvSpPr>
        <p:spPr bwMode="auto">
          <a:xfrm>
            <a:off x="457200" y="3810000"/>
            <a:ext cx="5143500" cy="270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chemeClr val="accent2"/>
                </a:solidFill>
              </a:rPr>
              <a:t>SLC (at SLAC):</a:t>
            </a:r>
          </a:p>
          <a:p>
            <a:pPr lvl="1">
              <a:spcBef>
                <a:spcPct val="50000"/>
              </a:spcBef>
              <a:buFontTx/>
              <a:buChar char="-"/>
            </a:pPr>
            <a:r>
              <a:rPr lang="en-US" sz="2000">
                <a:solidFill>
                  <a:schemeClr val="accent2"/>
                </a:solidFill>
              </a:rPr>
              <a:t> 2 km long LINAC accelerated electrons AND positrons on opposite phases.</a:t>
            </a:r>
            <a:br>
              <a:rPr lang="en-US" sz="2000">
                <a:solidFill>
                  <a:schemeClr val="accent2"/>
                </a:solidFill>
              </a:rPr>
            </a:br>
            <a:r>
              <a:rPr lang="en-US" sz="2000">
                <a:solidFill>
                  <a:schemeClr val="accent2"/>
                </a:solidFill>
              </a:rPr>
              <a:t>- 2E=M</a:t>
            </a:r>
            <a:r>
              <a:rPr lang="en-US" sz="2000" baseline="-25000">
                <a:solidFill>
                  <a:schemeClr val="accent2"/>
                </a:solidFill>
              </a:rPr>
              <a:t>Z</a:t>
            </a:r>
            <a:r>
              <a:rPr lang="en-US" sz="2000">
                <a:solidFill>
                  <a:schemeClr val="accent2"/>
                </a:solidFill>
              </a:rPr>
              <a:t> (90 GeV)</a:t>
            </a:r>
            <a:br>
              <a:rPr lang="en-US" sz="2000">
                <a:solidFill>
                  <a:schemeClr val="accent2"/>
                </a:solidFill>
              </a:rPr>
            </a:br>
            <a:r>
              <a:rPr lang="en-US" sz="2000">
                <a:solidFill>
                  <a:schemeClr val="accent2"/>
                </a:solidFill>
              </a:rPr>
              <a:t>- polarized</a:t>
            </a:r>
            <a:br>
              <a:rPr lang="en-US" sz="2000">
                <a:solidFill>
                  <a:schemeClr val="accent2"/>
                </a:solidFill>
              </a:rPr>
            </a:br>
            <a:r>
              <a:rPr lang="en-US" sz="2000">
                <a:solidFill>
                  <a:schemeClr val="accent2"/>
                </a:solidFill>
              </a:rPr>
              <a:t>- L = 3E30</a:t>
            </a:r>
            <a:br>
              <a:rPr lang="en-US" sz="2000">
                <a:solidFill>
                  <a:schemeClr val="accent2"/>
                </a:solidFill>
              </a:rPr>
            </a:br>
            <a:r>
              <a:rPr lang="en-US" sz="2000">
                <a:solidFill>
                  <a:schemeClr val="accent2"/>
                </a:solidFill>
              </a:rPr>
              <a:t>- </a:t>
            </a:r>
            <a:r>
              <a:rPr lang="en-US" sz="2000" b="1">
                <a:solidFill>
                  <a:srgbClr val="CC0000"/>
                </a:solidFill>
              </a:rPr>
              <a:t>Proof of principle for linear collider</a:t>
            </a:r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Saturday Morning Physics, April 22, 2017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C6E6A2-F555-4934-B7BB-3127D0BCFC20}" type="slidenum">
              <a:rPr lang="en-US" smtClean="0"/>
              <a:pPr>
                <a:defRPr/>
              </a:pPr>
              <a:t>84</a:t>
            </a:fld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Prebys: Particle Accelerators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401739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B-Factories</a:t>
            </a:r>
            <a:endParaRPr lang="en-US" dirty="0"/>
          </a:p>
        </p:txBody>
      </p:sp>
      <p:pic>
        <p:nvPicPr>
          <p:cNvPr id="49155" name="Picture 3" descr="kekairv_7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181600" y="2057400"/>
            <a:ext cx="3810000" cy="2887663"/>
          </a:xfrm>
        </p:spPr>
      </p:pic>
      <p:sp>
        <p:nvSpPr>
          <p:cNvPr id="49156" name="Text Box 4"/>
          <p:cNvSpPr txBox="1">
            <a:spLocks noChangeArrowheads="1"/>
          </p:cNvSpPr>
          <p:nvPr/>
        </p:nvSpPr>
        <p:spPr bwMode="auto">
          <a:xfrm>
            <a:off x="457200" y="876300"/>
            <a:ext cx="86868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solidFill>
                  <a:schemeClr val="accent2"/>
                </a:solidFill>
              </a:rPr>
              <a:t>- B-Factories collide </a:t>
            </a:r>
            <a:r>
              <a:rPr lang="en-US" sz="2000" dirty="0" err="1">
                <a:solidFill>
                  <a:schemeClr val="accent2"/>
                </a:solidFill>
              </a:rPr>
              <a:t>e+e</a:t>
            </a:r>
            <a:r>
              <a:rPr lang="en-US" sz="2000" dirty="0">
                <a:solidFill>
                  <a:schemeClr val="accent2"/>
                </a:solidFill>
              </a:rPr>
              <a:t>- at E</a:t>
            </a:r>
            <a:r>
              <a:rPr lang="en-US" sz="2000" baseline="-25000" dirty="0">
                <a:solidFill>
                  <a:schemeClr val="accent2"/>
                </a:solidFill>
              </a:rPr>
              <a:t>CM</a:t>
            </a:r>
            <a:r>
              <a:rPr lang="en-US" sz="2000" dirty="0">
                <a:solidFill>
                  <a:schemeClr val="accent2"/>
                </a:solidFill>
              </a:rPr>
              <a:t> = M</a:t>
            </a:r>
            <a:r>
              <a:rPr lang="en-US" sz="2000" dirty="0" smtClean="0">
                <a:solidFill>
                  <a:schemeClr val="accent2"/>
                </a:solidFill>
              </a:rPr>
              <a:t>(</a:t>
            </a:r>
            <a:r>
              <a:rPr lang="en-US" sz="2000" smtClean="0">
                <a:solidFill>
                  <a:schemeClr val="accent2"/>
                </a:solidFill>
                <a:sym typeface="Symbol" pitchFamily="18" charset="2"/>
              </a:rPr>
              <a:t>ϒ(</a:t>
            </a:r>
            <a:r>
              <a:rPr lang="en-US" sz="2000" dirty="0">
                <a:solidFill>
                  <a:schemeClr val="accent2"/>
                </a:solidFill>
                <a:sym typeface="Symbol" pitchFamily="18" charset="2"/>
              </a:rPr>
              <a:t>4S)).</a:t>
            </a:r>
            <a:br>
              <a:rPr lang="en-US" sz="2000" dirty="0">
                <a:solidFill>
                  <a:schemeClr val="accent2"/>
                </a:solidFill>
                <a:sym typeface="Symbol" pitchFamily="18" charset="2"/>
              </a:rPr>
            </a:br>
            <a:r>
              <a:rPr lang="en-US" sz="2000" dirty="0">
                <a:solidFill>
                  <a:schemeClr val="accent2"/>
                </a:solidFill>
                <a:sym typeface="Symbol" pitchFamily="18" charset="2"/>
              </a:rPr>
              <a:t>-Asymmetric beam energy (moving center of mass) allows for time-dependent measurement of B-decays to study CP violation.</a:t>
            </a:r>
          </a:p>
        </p:txBody>
      </p:sp>
      <p:sp>
        <p:nvSpPr>
          <p:cNvPr id="49157" name="Text Box 5"/>
          <p:cNvSpPr txBox="1">
            <a:spLocks noChangeArrowheads="1"/>
          </p:cNvSpPr>
          <p:nvPr/>
        </p:nvSpPr>
        <p:spPr bwMode="auto">
          <a:xfrm>
            <a:off x="1638300" y="2209800"/>
            <a:ext cx="3352800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solidFill>
                  <a:srgbClr val="009900"/>
                </a:solidFill>
              </a:rPr>
              <a:t>KEKB (Belle Experiment):</a:t>
            </a:r>
          </a:p>
          <a:p>
            <a:pPr algn="ctr">
              <a:spcBef>
                <a:spcPct val="50000"/>
              </a:spcBef>
            </a:pPr>
            <a:r>
              <a:rPr lang="en-US" sz="2000" dirty="0">
                <a:solidFill>
                  <a:srgbClr val="009900"/>
                </a:solidFill>
              </a:rPr>
              <a:t>- Located at KEK (Japan) </a:t>
            </a:r>
            <a:br>
              <a:rPr lang="en-US" sz="2000" dirty="0">
                <a:solidFill>
                  <a:srgbClr val="009900"/>
                </a:solidFill>
              </a:rPr>
            </a:br>
            <a:r>
              <a:rPr lang="en-US" sz="2000" dirty="0">
                <a:solidFill>
                  <a:srgbClr val="009900"/>
                </a:solidFill>
              </a:rPr>
              <a:t>- 8GeV e- x 3.5 </a:t>
            </a:r>
            <a:r>
              <a:rPr lang="en-US" sz="2000" dirty="0" err="1">
                <a:solidFill>
                  <a:srgbClr val="009900"/>
                </a:solidFill>
              </a:rPr>
              <a:t>GeV</a:t>
            </a:r>
            <a:r>
              <a:rPr lang="en-US" sz="2000" dirty="0">
                <a:solidFill>
                  <a:srgbClr val="009900"/>
                </a:solidFill>
              </a:rPr>
              <a:t> e+</a:t>
            </a:r>
            <a:br>
              <a:rPr lang="en-US" sz="2000" dirty="0">
                <a:solidFill>
                  <a:srgbClr val="009900"/>
                </a:solidFill>
              </a:rPr>
            </a:br>
            <a:r>
              <a:rPr lang="en-US" sz="2000" dirty="0">
                <a:solidFill>
                  <a:srgbClr val="009900"/>
                </a:solidFill>
              </a:rPr>
              <a:t>- Peak luminosity </a:t>
            </a:r>
            <a:r>
              <a:rPr lang="en-US" sz="2000" dirty="0" smtClean="0">
                <a:solidFill>
                  <a:srgbClr val="009900"/>
                </a:solidFill>
              </a:rPr>
              <a:t>&gt;1e34</a:t>
            </a:r>
            <a:endParaRPr lang="en-US" sz="2000" dirty="0">
              <a:solidFill>
                <a:srgbClr val="009900"/>
              </a:solidFill>
            </a:endParaRPr>
          </a:p>
        </p:txBody>
      </p:sp>
      <p:pic>
        <p:nvPicPr>
          <p:cNvPr id="49158" name="Picture 6" descr="pep2aerial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95300" y="3733800"/>
            <a:ext cx="3581400" cy="2668588"/>
          </a:xfrm>
        </p:spPr>
      </p:pic>
      <p:sp>
        <p:nvSpPr>
          <p:cNvPr id="49159" name="Line 7"/>
          <p:cNvSpPr>
            <a:spLocks noChangeShapeType="1"/>
          </p:cNvSpPr>
          <p:nvPr/>
        </p:nvSpPr>
        <p:spPr bwMode="auto">
          <a:xfrm>
            <a:off x="4762500" y="2476500"/>
            <a:ext cx="952500" cy="266700"/>
          </a:xfrm>
          <a:prstGeom prst="line">
            <a:avLst/>
          </a:prstGeom>
          <a:noFill/>
          <a:ln w="50800">
            <a:solidFill>
              <a:srgbClr val="0099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9160" name="Text Box 8"/>
          <p:cNvSpPr txBox="1">
            <a:spLocks noChangeArrowheads="1"/>
          </p:cNvSpPr>
          <p:nvPr/>
        </p:nvSpPr>
        <p:spPr bwMode="auto">
          <a:xfrm>
            <a:off x="4648200" y="5029200"/>
            <a:ext cx="3352800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dirty="0">
                <a:solidFill>
                  <a:srgbClr val="009900"/>
                </a:solidFill>
              </a:rPr>
              <a:t>PEP-II (</a:t>
            </a:r>
            <a:r>
              <a:rPr lang="en-US" sz="2000" dirty="0" err="1">
                <a:solidFill>
                  <a:srgbClr val="009900"/>
                </a:solidFill>
              </a:rPr>
              <a:t>BaBar</a:t>
            </a:r>
            <a:r>
              <a:rPr lang="en-US" sz="2000" dirty="0">
                <a:solidFill>
                  <a:srgbClr val="009900"/>
                </a:solidFill>
              </a:rPr>
              <a:t> Experiment)</a:t>
            </a:r>
          </a:p>
          <a:p>
            <a:pPr algn="ctr">
              <a:spcBef>
                <a:spcPct val="50000"/>
              </a:spcBef>
            </a:pPr>
            <a:r>
              <a:rPr lang="en-US" sz="2000" dirty="0">
                <a:solidFill>
                  <a:srgbClr val="009900"/>
                </a:solidFill>
              </a:rPr>
              <a:t>- Located at SLAC (USA) </a:t>
            </a:r>
            <a:br>
              <a:rPr lang="en-US" sz="2000" dirty="0">
                <a:solidFill>
                  <a:srgbClr val="009900"/>
                </a:solidFill>
              </a:rPr>
            </a:br>
            <a:r>
              <a:rPr lang="en-US" sz="2000" dirty="0">
                <a:solidFill>
                  <a:srgbClr val="009900"/>
                </a:solidFill>
              </a:rPr>
              <a:t>- 9GeV e- x 3.1 </a:t>
            </a:r>
            <a:r>
              <a:rPr lang="en-US" sz="2000" dirty="0" err="1">
                <a:solidFill>
                  <a:srgbClr val="009900"/>
                </a:solidFill>
              </a:rPr>
              <a:t>GeV</a:t>
            </a:r>
            <a:r>
              <a:rPr lang="en-US" sz="2000" dirty="0">
                <a:solidFill>
                  <a:srgbClr val="009900"/>
                </a:solidFill>
              </a:rPr>
              <a:t> e+</a:t>
            </a:r>
            <a:br>
              <a:rPr lang="en-US" sz="2000" dirty="0">
                <a:solidFill>
                  <a:srgbClr val="009900"/>
                </a:solidFill>
              </a:rPr>
            </a:br>
            <a:r>
              <a:rPr lang="en-US" sz="2000" dirty="0">
                <a:solidFill>
                  <a:srgbClr val="009900"/>
                </a:solidFill>
              </a:rPr>
              <a:t>- Peak luminosity </a:t>
            </a:r>
            <a:r>
              <a:rPr lang="en-US" sz="2000" dirty="0" smtClean="0">
                <a:solidFill>
                  <a:srgbClr val="009900"/>
                </a:solidFill>
              </a:rPr>
              <a:t>&gt;1e34</a:t>
            </a:r>
            <a:endParaRPr lang="en-US" sz="2000" dirty="0">
              <a:solidFill>
                <a:srgbClr val="009900"/>
              </a:solidFill>
            </a:endParaRPr>
          </a:p>
        </p:txBody>
      </p:sp>
      <p:sp>
        <p:nvSpPr>
          <p:cNvPr id="49161" name="Line 9"/>
          <p:cNvSpPr>
            <a:spLocks noChangeShapeType="1"/>
          </p:cNvSpPr>
          <p:nvPr/>
        </p:nvSpPr>
        <p:spPr bwMode="auto">
          <a:xfrm flipH="1">
            <a:off x="1676400" y="5410200"/>
            <a:ext cx="3009900" cy="609600"/>
          </a:xfrm>
          <a:prstGeom prst="line">
            <a:avLst/>
          </a:prstGeom>
          <a:noFill/>
          <a:ln w="50800">
            <a:solidFill>
              <a:srgbClr val="0099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Saturday Morning Physics, April 22, 2017</a:t>
            </a:r>
            <a:endParaRPr lang="en-US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C6E6A2-F555-4934-B7BB-3127D0BCFC20}" type="slidenum">
              <a:rPr lang="en-US" smtClean="0"/>
              <a:pPr>
                <a:defRPr/>
              </a:pPr>
              <a:t>85</a:t>
            </a:fld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Prebys: Particle Accelerators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291441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2400" dirty="0" smtClean="0"/>
              <a:t>Relativistic </a:t>
            </a:r>
            <a:r>
              <a:rPr lang="en-US" sz="2400" dirty="0"/>
              <a:t>Heavy Ion </a:t>
            </a:r>
            <a:r>
              <a:rPr lang="en-US" sz="2400" dirty="0" smtClean="0"/>
              <a:t>Collider (RHIC)</a:t>
            </a:r>
            <a:endParaRPr lang="en-US" sz="2400" baseline="30000" dirty="0"/>
          </a:p>
        </p:txBody>
      </p:sp>
      <p:pic>
        <p:nvPicPr>
          <p:cNvPr id="50179" name="Picture 3" descr="Rhic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19100" y="1638300"/>
            <a:ext cx="5334000" cy="3914775"/>
          </a:xfrm>
        </p:spPr>
      </p:pic>
      <p:sp>
        <p:nvSpPr>
          <p:cNvPr id="50180" name="Text Box 4"/>
          <p:cNvSpPr txBox="1">
            <a:spLocks noChangeArrowheads="1"/>
          </p:cNvSpPr>
          <p:nvPr/>
        </p:nvSpPr>
        <p:spPr bwMode="auto">
          <a:xfrm>
            <a:off x="5905500" y="1676400"/>
            <a:ext cx="3048000" cy="363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36538" indent="-236538">
              <a:spcBef>
                <a:spcPct val="50000"/>
              </a:spcBef>
            </a:pPr>
            <a:r>
              <a:rPr lang="en-US" sz="2000">
                <a:solidFill>
                  <a:schemeClr val="accent2"/>
                </a:solidFill>
              </a:rPr>
              <a:t>- Located at Brookhaven:</a:t>
            </a:r>
          </a:p>
          <a:p>
            <a:pPr marL="236538" indent="-236538">
              <a:spcBef>
                <a:spcPct val="50000"/>
              </a:spcBef>
              <a:buFontTx/>
              <a:buChar char="-"/>
            </a:pPr>
            <a:r>
              <a:rPr lang="en-US" sz="2000">
                <a:solidFill>
                  <a:schemeClr val="accent2"/>
                </a:solidFill>
              </a:rPr>
              <a:t> Can collide protons (at 28.1 GeV) and many types of ions up to Gold (at 11 GeV/amu).</a:t>
            </a:r>
          </a:p>
          <a:p>
            <a:pPr marL="236538" indent="-236538">
              <a:spcBef>
                <a:spcPct val="50000"/>
              </a:spcBef>
              <a:buFontTx/>
              <a:buChar char="-"/>
            </a:pPr>
            <a:r>
              <a:rPr lang="en-US" sz="2000">
                <a:solidFill>
                  <a:schemeClr val="accent2"/>
                </a:solidFill>
              </a:rPr>
              <a:t> Luminosity: 2E26 for Gold</a:t>
            </a:r>
          </a:p>
          <a:p>
            <a:pPr marL="236538" indent="-236538">
              <a:spcBef>
                <a:spcPct val="50000"/>
              </a:spcBef>
              <a:buFontTx/>
              <a:buChar char="-"/>
            </a:pPr>
            <a:r>
              <a:rPr lang="en-US" sz="2000" b="1">
                <a:solidFill>
                  <a:srgbClr val="CC0000"/>
                </a:solidFill>
              </a:rPr>
              <a:t> Goal: heavy ion physics, quark-gluon plasma, ??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Saturday Morning Physics, April 22, 2017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C16510-01E7-4757-9488-65999956462C}" type="slidenum">
              <a:rPr lang="en-US" smtClean="0"/>
              <a:pPr>
                <a:defRPr/>
              </a:pPr>
              <a:t>86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Prebys: Particle Accelerators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023740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2400" dirty="0"/>
              <a:t>Continuous Electron Beam Accelerator Facility (CEBAF)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510088"/>
            <a:ext cx="7772400" cy="1738312"/>
          </a:xfrm>
        </p:spPr>
        <p:txBody>
          <a:bodyPr/>
          <a:lstStyle/>
          <a:p>
            <a:endParaRPr lang="en-US" smtClean="0"/>
          </a:p>
          <a:p>
            <a:r>
              <a:rPr lang="en-US" smtClean="0"/>
              <a:t>Locate at Jefferson Laboratory, Newport News, VA</a:t>
            </a:r>
          </a:p>
          <a:p>
            <a:r>
              <a:rPr lang="en-US" smtClean="0"/>
              <a:t>6GeV e- at 200 uA continuous current</a:t>
            </a:r>
          </a:p>
          <a:p>
            <a:r>
              <a:rPr lang="en-US" smtClean="0"/>
              <a:t>Nuclear physics, precision spectroscopy, etc</a:t>
            </a:r>
          </a:p>
        </p:txBody>
      </p:sp>
      <p:pic>
        <p:nvPicPr>
          <p:cNvPr id="51204" name="Picture 4" descr="cebaf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90700" y="723900"/>
            <a:ext cx="5440363" cy="4305300"/>
          </a:xfrm>
        </p:spPr>
      </p:pic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Saturday Morning Physics, April 22, 2017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C16510-01E7-4757-9488-65999956462C}" type="slidenum">
              <a:rPr lang="en-US" smtClean="0"/>
              <a:pPr>
                <a:defRPr/>
              </a:pPr>
              <a:t>87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Prebys: Particle Accelerators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976662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2"/>
          <p:cNvSpPr>
            <a:spLocks noGrp="1" noChangeArrowheads="1"/>
          </p:cNvSpPr>
          <p:nvPr>
            <p:ph type="title"/>
          </p:nvPr>
        </p:nvSpPr>
        <p:spPr>
          <a:xfrm>
            <a:off x="385855" y="126170"/>
            <a:ext cx="8371114" cy="507274"/>
          </a:xfrm>
        </p:spPr>
        <p:txBody>
          <a:bodyPr/>
          <a:lstStyle/>
          <a:p>
            <a:pPr>
              <a:defRPr/>
            </a:pPr>
            <a:r>
              <a:rPr lang="en-US" dirty="0"/>
              <a:t>Colliding Beam Luminosity</a:t>
            </a:r>
          </a:p>
        </p:txBody>
      </p:sp>
      <p:pic>
        <p:nvPicPr>
          <p:cNvPr id="38915" name="Object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88063" y="1481151"/>
            <a:ext cx="1497012" cy="96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842963" y="1562113"/>
            <a:ext cx="1195387" cy="1190625"/>
            <a:chOff x="776" y="966"/>
            <a:chExt cx="753" cy="750"/>
          </a:xfrm>
        </p:grpSpPr>
        <p:sp>
          <p:nvSpPr>
            <p:cNvPr id="38940" name="Oval 5"/>
            <p:cNvSpPr>
              <a:spLocks noChangeArrowheads="1"/>
            </p:cNvSpPr>
            <p:nvPr/>
          </p:nvSpPr>
          <p:spPr bwMode="auto">
            <a:xfrm>
              <a:off x="815" y="1002"/>
              <a:ext cx="696" cy="681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38941" name="Oval 6"/>
            <p:cNvSpPr>
              <a:spLocks noChangeArrowheads="1"/>
            </p:cNvSpPr>
            <p:nvPr/>
          </p:nvSpPr>
          <p:spPr bwMode="auto">
            <a:xfrm>
              <a:off x="1143" y="966"/>
              <a:ext cx="56" cy="59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rgbClr val="00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38942" name="Oval 7"/>
            <p:cNvSpPr>
              <a:spLocks noChangeArrowheads="1"/>
            </p:cNvSpPr>
            <p:nvPr/>
          </p:nvSpPr>
          <p:spPr bwMode="auto">
            <a:xfrm>
              <a:off x="1473" y="1308"/>
              <a:ext cx="56" cy="59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rgbClr val="00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38943" name="Oval 8"/>
            <p:cNvSpPr>
              <a:spLocks noChangeArrowheads="1"/>
            </p:cNvSpPr>
            <p:nvPr/>
          </p:nvSpPr>
          <p:spPr bwMode="auto">
            <a:xfrm>
              <a:off x="776" y="1292"/>
              <a:ext cx="56" cy="59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rgbClr val="00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38944" name="Oval 9"/>
            <p:cNvSpPr>
              <a:spLocks noChangeArrowheads="1"/>
            </p:cNvSpPr>
            <p:nvPr/>
          </p:nvSpPr>
          <p:spPr bwMode="auto">
            <a:xfrm>
              <a:off x="1134" y="1657"/>
              <a:ext cx="56" cy="59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rgbClr val="00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38945" name="Oval 10"/>
            <p:cNvSpPr>
              <a:spLocks noChangeArrowheads="1"/>
            </p:cNvSpPr>
            <p:nvPr/>
          </p:nvSpPr>
          <p:spPr bwMode="auto">
            <a:xfrm>
              <a:off x="1387" y="1087"/>
              <a:ext cx="56" cy="59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rgbClr val="00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38946" name="Oval 11"/>
            <p:cNvSpPr>
              <a:spLocks noChangeArrowheads="1"/>
            </p:cNvSpPr>
            <p:nvPr/>
          </p:nvSpPr>
          <p:spPr bwMode="auto">
            <a:xfrm>
              <a:off x="885" y="1080"/>
              <a:ext cx="56" cy="59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rgbClr val="00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38947" name="Oval 12"/>
            <p:cNvSpPr>
              <a:spLocks noChangeArrowheads="1"/>
            </p:cNvSpPr>
            <p:nvPr/>
          </p:nvSpPr>
          <p:spPr bwMode="auto">
            <a:xfrm>
              <a:off x="891" y="1549"/>
              <a:ext cx="56" cy="59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rgbClr val="00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38948" name="Oval 13"/>
            <p:cNvSpPr>
              <a:spLocks noChangeArrowheads="1"/>
            </p:cNvSpPr>
            <p:nvPr/>
          </p:nvSpPr>
          <p:spPr bwMode="auto">
            <a:xfrm>
              <a:off x="1390" y="1555"/>
              <a:ext cx="56" cy="59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rgbClr val="00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/>
            </a:p>
          </p:txBody>
        </p:sp>
      </p:grpSp>
      <p:sp>
        <p:nvSpPr>
          <p:cNvPr id="38917" name="Oval 14"/>
          <p:cNvSpPr>
            <a:spLocks noChangeArrowheads="1"/>
          </p:cNvSpPr>
          <p:nvPr/>
        </p:nvSpPr>
        <p:spPr bwMode="auto">
          <a:xfrm>
            <a:off x="3143250" y="1608151"/>
            <a:ext cx="665163" cy="296862"/>
          </a:xfrm>
          <a:prstGeom prst="ellipse">
            <a:avLst/>
          </a:prstGeom>
          <a:solidFill>
            <a:srgbClr val="66FF66"/>
          </a:solidFill>
          <a:ln w="9525">
            <a:solidFill>
              <a:srgbClr val="66FF66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38918" name="Oval 15"/>
          <p:cNvSpPr>
            <a:spLocks noChangeArrowheads="1"/>
          </p:cNvSpPr>
          <p:nvPr/>
        </p:nvSpPr>
        <p:spPr bwMode="auto">
          <a:xfrm>
            <a:off x="3178175" y="2343163"/>
            <a:ext cx="665163" cy="296863"/>
          </a:xfrm>
          <a:prstGeom prst="ellipse">
            <a:avLst/>
          </a:prstGeom>
          <a:solidFill>
            <a:srgbClr val="66FF66"/>
          </a:solidFill>
          <a:ln w="9525">
            <a:solidFill>
              <a:srgbClr val="66FF66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38919" name="Oval 16"/>
          <p:cNvSpPr>
            <a:spLocks noChangeArrowheads="1"/>
          </p:cNvSpPr>
          <p:nvPr/>
        </p:nvSpPr>
        <p:spPr bwMode="auto">
          <a:xfrm>
            <a:off x="4325938" y="2305063"/>
            <a:ext cx="665162" cy="296863"/>
          </a:xfrm>
          <a:prstGeom prst="ellipse">
            <a:avLst/>
          </a:prstGeom>
          <a:solidFill>
            <a:srgbClr val="66FF66"/>
          </a:solidFill>
          <a:ln w="9525">
            <a:solidFill>
              <a:srgbClr val="66FF66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38920" name="Oval 17"/>
          <p:cNvSpPr>
            <a:spLocks noChangeArrowheads="1"/>
          </p:cNvSpPr>
          <p:nvPr/>
        </p:nvSpPr>
        <p:spPr bwMode="auto">
          <a:xfrm>
            <a:off x="4337050" y="1612913"/>
            <a:ext cx="665163" cy="296863"/>
          </a:xfrm>
          <a:prstGeom prst="ellipse">
            <a:avLst/>
          </a:prstGeom>
          <a:solidFill>
            <a:srgbClr val="66FF66"/>
          </a:solidFill>
          <a:ln w="9525">
            <a:solidFill>
              <a:srgbClr val="66FF66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38921" name="Oval 18"/>
          <p:cNvSpPr>
            <a:spLocks noChangeArrowheads="1"/>
          </p:cNvSpPr>
          <p:nvPr/>
        </p:nvSpPr>
        <p:spPr bwMode="auto">
          <a:xfrm>
            <a:off x="3724275" y="1973276"/>
            <a:ext cx="665163" cy="296862"/>
          </a:xfrm>
          <a:prstGeom prst="ellipse">
            <a:avLst/>
          </a:prstGeom>
          <a:solidFill>
            <a:srgbClr val="009900"/>
          </a:solidFill>
          <a:ln w="9525">
            <a:solidFill>
              <a:srgbClr val="0099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38922" name="Line 19"/>
          <p:cNvSpPr>
            <a:spLocks noChangeShapeType="1"/>
          </p:cNvSpPr>
          <p:nvPr/>
        </p:nvSpPr>
        <p:spPr bwMode="auto">
          <a:xfrm>
            <a:off x="3856038" y="1751026"/>
            <a:ext cx="1428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8923" name="Line 20"/>
          <p:cNvSpPr>
            <a:spLocks noChangeShapeType="1"/>
          </p:cNvSpPr>
          <p:nvPr/>
        </p:nvSpPr>
        <p:spPr bwMode="auto">
          <a:xfrm flipH="1" flipV="1">
            <a:off x="4152900" y="1751026"/>
            <a:ext cx="131763" cy="111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8924" name="Line 21"/>
          <p:cNvSpPr>
            <a:spLocks noChangeShapeType="1"/>
          </p:cNvSpPr>
          <p:nvPr/>
        </p:nvSpPr>
        <p:spPr bwMode="auto">
          <a:xfrm>
            <a:off x="5021263" y="2466988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8925" name="Line 22"/>
          <p:cNvSpPr>
            <a:spLocks noChangeShapeType="1"/>
          </p:cNvSpPr>
          <p:nvPr/>
        </p:nvSpPr>
        <p:spPr bwMode="auto">
          <a:xfrm flipH="1">
            <a:off x="2887663" y="2466988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4352" name="Text Box 23"/>
          <p:cNvSpPr txBox="1">
            <a:spLocks noChangeArrowheads="1"/>
          </p:cNvSpPr>
          <p:nvPr/>
        </p:nvSpPr>
        <p:spPr bwMode="auto">
          <a:xfrm>
            <a:off x="439260" y="779946"/>
            <a:ext cx="57340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dirty="0">
                <a:solidFill>
                  <a:srgbClr val="FF0000"/>
                </a:solidFill>
                <a:latin typeface="+mn-lt"/>
              </a:rPr>
              <a:t>Circulating beams typically “bunched”</a:t>
            </a:r>
          </a:p>
        </p:txBody>
      </p:sp>
      <p:sp>
        <p:nvSpPr>
          <p:cNvPr id="14353" name="Text Box 24"/>
          <p:cNvSpPr txBox="1">
            <a:spLocks noChangeArrowheads="1"/>
          </p:cNvSpPr>
          <p:nvPr/>
        </p:nvSpPr>
        <p:spPr bwMode="auto">
          <a:xfrm>
            <a:off x="5964238" y="900568"/>
            <a:ext cx="31797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dirty="0">
                <a:latin typeface="+mn-lt"/>
              </a:rPr>
              <a:t>(number of interactions)</a:t>
            </a:r>
          </a:p>
        </p:txBody>
      </p:sp>
      <p:sp>
        <p:nvSpPr>
          <p:cNvPr id="14354" name="Text Box 25"/>
          <p:cNvSpPr txBox="1">
            <a:spLocks noChangeArrowheads="1"/>
          </p:cNvSpPr>
          <p:nvPr/>
        </p:nvSpPr>
        <p:spPr bwMode="auto">
          <a:xfrm>
            <a:off x="6519863" y="2724163"/>
            <a:ext cx="23780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dirty="0">
                <a:solidFill>
                  <a:srgbClr val="FF0000"/>
                </a:solidFill>
                <a:latin typeface="+mn-lt"/>
              </a:rPr>
              <a:t>Cross-sectional area of beam</a:t>
            </a:r>
          </a:p>
        </p:txBody>
      </p:sp>
      <p:sp>
        <p:nvSpPr>
          <p:cNvPr id="14356" name="Text Box 27"/>
          <p:cNvSpPr txBox="1">
            <a:spLocks noChangeArrowheads="1"/>
          </p:cNvSpPr>
          <p:nvPr/>
        </p:nvSpPr>
        <p:spPr bwMode="auto">
          <a:xfrm>
            <a:off x="426358" y="3234909"/>
            <a:ext cx="4419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dirty="0">
                <a:solidFill>
                  <a:srgbClr val="FF0000"/>
                </a:solidFill>
                <a:latin typeface="+mn-lt"/>
              </a:rPr>
              <a:t>Total Luminosity:</a:t>
            </a:r>
          </a:p>
        </p:txBody>
      </p:sp>
      <p:pic>
        <p:nvPicPr>
          <p:cNvPr id="38931" name="Object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7283" y="3506372"/>
            <a:ext cx="3814763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57" name="Text Box 29"/>
          <p:cNvSpPr txBox="1">
            <a:spLocks noChangeArrowheads="1"/>
          </p:cNvSpPr>
          <p:nvPr/>
        </p:nvSpPr>
        <p:spPr bwMode="auto">
          <a:xfrm>
            <a:off x="6908309" y="3891691"/>
            <a:ext cx="210978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dirty="0">
                <a:solidFill>
                  <a:srgbClr val="FF0000"/>
                </a:solidFill>
                <a:latin typeface="+mn-lt"/>
              </a:rPr>
              <a:t>Circumference of machine</a:t>
            </a:r>
          </a:p>
        </p:txBody>
      </p:sp>
      <p:sp>
        <p:nvSpPr>
          <p:cNvPr id="14358" name="Text Box 30"/>
          <p:cNvSpPr txBox="1">
            <a:spLocks noChangeArrowheads="1"/>
          </p:cNvSpPr>
          <p:nvPr/>
        </p:nvSpPr>
        <p:spPr bwMode="auto">
          <a:xfrm>
            <a:off x="6566345" y="4636275"/>
            <a:ext cx="198506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dirty="0">
                <a:solidFill>
                  <a:srgbClr val="FF0000"/>
                </a:solidFill>
                <a:latin typeface="+mn-lt"/>
              </a:rPr>
              <a:t>Number of bunches</a:t>
            </a:r>
          </a:p>
        </p:txBody>
      </p:sp>
      <p:sp>
        <p:nvSpPr>
          <p:cNvPr id="37" name="Date Placeholder 3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Saturday Morning Physics, April 22, 2017</a:t>
            </a:r>
            <a:endParaRPr lang="en-US" dirty="0"/>
          </a:p>
        </p:txBody>
      </p:sp>
      <p:sp>
        <p:nvSpPr>
          <p:cNvPr id="38" name="Slide Number Placeholder 3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C6E6A2-F555-4934-B7BB-3127D0BCFC20}" type="slidenum">
              <a:rPr lang="en-US" smtClean="0"/>
              <a:pPr>
                <a:defRPr/>
              </a:pPr>
              <a:t>88</a:t>
            </a:fld>
            <a:endParaRPr lang="en-US"/>
          </a:p>
        </p:txBody>
      </p:sp>
      <p:sp>
        <p:nvSpPr>
          <p:cNvPr id="39" name="Footer Placeholder 3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Prebys: Particle Accelerators</a:t>
            </a:r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6688316" y="2453987"/>
            <a:ext cx="151478" cy="279621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H="1" flipV="1">
            <a:off x="6547240" y="4345003"/>
            <a:ext cx="373791" cy="94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H="1" flipV="1">
            <a:off x="6127764" y="4228495"/>
            <a:ext cx="477738" cy="734005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 Box 30"/>
          <p:cNvSpPr txBox="1">
            <a:spLocks noChangeArrowheads="1"/>
          </p:cNvSpPr>
          <p:nvPr/>
        </p:nvSpPr>
        <p:spPr bwMode="auto">
          <a:xfrm>
            <a:off x="4341711" y="4835279"/>
            <a:ext cx="198506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dirty="0" smtClean="0">
                <a:solidFill>
                  <a:srgbClr val="FF0000"/>
                </a:solidFill>
                <a:latin typeface="+mn-lt"/>
              </a:rPr>
              <a:t>crossing rate</a:t>
            </a:r>
            <a:endParaRPr lang="en-US" sz="2000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47" name="Straight Arrow Connector 46"/>
          <p:cNvCxnSpPr/>
          <p:nvPr/>
        </p:nvCxnSpPr>
        <p:spPr>
          <a:xfrm flipH="1" flipV="1">
            <a:off x="4485737" y="4322642"/>
            <a:ext cx="371946" cy="441793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6353345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Explaining the LHC*…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Saturday Morning Physics, April 22,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Prebys: Particle Accelerators</a:t>
            </a:r>
            <a:endParaRPr lang="en-US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26155-0DCC-45D2-90B6-32F65F3F6C0F}" type="slidenum">
              <a:rPr lang="en-US" smtClean="0"/>
              <a:pPr>
                <a:defRPr/>
              </a:pPr>
              <a:t>89</a:t>
            </a:fld>
            <a:endParaRPr lang="en-US"/>
          </a:p>
        </p:txBody>
      </p:sp>
      <p:pic>
        <p:nvPicPr>
          <p:cNvPr id="7" name="Large Hadron Rap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" y="762000"/>
            <a:ext cx="6705600" cy="5029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667000" y="6096000"/>
            <a:ext cx="632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*Kate </a:t>
            </a:r>
            <a:r>
              <a:rPr lang="en-US" sz="1800" dirty="0" err="1" smtClean="0">
                <a:solidFill>
                  <a:srgbClr val="C00000"/>
                </a:solidFill>
                <a:latin typeface="+mn-lt"/>
              </a:rPr>
              <a:t>McAlpine</a:t>
            </a:r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 (http://</a:t>
            </a:r>
            <a:r>
              <a:rPr lang="en-US" sz="1800" dirty="0" err="1" smtClean="0">
                <a:solidFill>
                  <a:srgbClr val="C00000"/>
                </a:solidFill>
                <a:latin typeface="+mn-lt"/>
              </a:rPr>
              <a:t>www.youtube.com</a:t>
            </a:r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/user/</a:t>
            </a:r>
            <a:r>
              <a:rPr lang="en-US" sz="1800" dirty="0" err="1" smtClean="0">
                <a:solidFill>
                  <a:srgbClr val="C00000"/>
                </a:solidFill>
                <a:latin typeface="+mn-lt"/>
              </a:rPr>
              <a:t>alpinekat</a:t>
            </a:r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911537741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 done by electric </a:t>
            </a:r>
            <a:r>
              <a:rPr lang="en-US" dirty="0"/>
              <a:t>f</a:t>
            </a:r>
            <a:r>
              <a:rPr lang="en-US" dirty="0" smtClean="0"/>
              <a:t>ields </a:t>
            </a:r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 smtClean="0">
                <a:ea typeface="Wingdings"/>
                <a:cs typeface="Wingdings"/>
                <a:sym typeface="Wingdings"/>
              </a:rPr>
              <a:t> Voltage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776" y="690225"/>
            <a:ext cx="8251825" cy="3195975"/>
          </a:xfrm>
        </p:spPr>
        <p:txBody>
          <a:bodyPr/>
          <a:lstStyle/>
          <a:p>
            <a:r>
              <a:rPr lang="en-US" sz="1800" dirty="0" smtClean="0"/>
              <a:t>“Work” is force over a distance.  </a:t>
            </a:r>
          </a:p>
          <a:p>
            <a:endParaRPr lang="en-US" sz="1800" dirty="0"/>
          </a:p>
          <a:p>
            <a:r>
              <a:rPr lang="en-US" sz="1800" dirty="0" smtClean="0"/>
              <a:t>For an electric field, this becomes</a:t>
            </a:r>
          </a:p>
          <a:p>
            <a:endParaRPr lang="en-US" sz="1400" dirty="0"/>
          </a:p>
          <a:p>
            <a:endParaRPr lang="en-US" sz="1100" dirty="0" smtClean="0"/>
          </a:p>
          <a:p>
            <a:endParaRPr lang="en-US" sz="1800" dirty="0"/>
          </a:p>
          <a:p>
            <a:r>
              <a:rPr lang="en-US" sz="1800" dirty="0" smtClean="0"/>
              <a:t>In practice, our sources of electric fields generally involve chemical or mechanical work, so we usually turn this relationship around.  For example, consider a plate capacitor:</a:t>
            </a:r>
            <a:endParaRPr lang="en-US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Saturday Morning Physics, April 22,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Prebys: Particle Accelerators</a:t>
            </a:r>
            <a:endParaRPr lang="en-US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26155-0DCC-45D2-90B6-32F65F3F6C0F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11270175"/>
              </p:ext>
            </p:extLst>
          </p:nvPr>
        </p:nvGraphicFramePr>
        <p:xfrm>
          <a:off x="2743200" y="1066800"/>
          <a:ext cx="3678238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1017" name="Equation" r:id="rId3" imgW="2298700" imgH="190500" progId="Equation.DSMT4">
                  <p:embed/>
                </p:oleObj>
              </mc:Choice>
              <mc:Fallback>
                <p:oleObj name="Equation" r:id="rId3" imgW="2298700" imgH="1905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743200" y="1066800"/>
                        <a:ext cx="3678238" cy="304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33759889"/>
              </p:ext>
            </p:extLst>
          </p:nvPr>
        </p:nvGraphicFramePr>
        <p:xfrm>
          <a:off x="1295400" y="1752600"/>
          <a:ext cx="6496585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1018" name="Equation" r:id="rId5" imgW="4102100" imgH="241300" progId="Equation.DSMT4">
                  <p:embed/>
                </p:oleObj>
              </mc:Choice>
              <mc:Fallback>
                <p:oleObj name="Equation" r:id="rId5" imgW="4102100" imgH="2413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295400" y="1752600"/>
                        <a:ext cx="6496585" cy="381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Freeform 9"/>
          <p:cNvSpPr/>
          <p:nvPr/>
        </p:nvSpPr>
        <p:spPr>
          <a:xfrm>
            <a:off x="4088877" y="2120407"/>
            <a:ext cx="939635" cy="165593"/>
          </a:xfrm>
          <a:custGeom>
            <a:avLst/>
            <a:gdLst>
              <a:gd name="connsiteX0" fmla="*/ 0 w 939635"/>
              <a:gd name="connsiteY0" fmla="*/ 36703 h 565333"/>
              <a:gd name="connsiteX1" fmla="*/ 433113 w 939635"/>
              <a:gd name="connsiteY1" fmla="*/ 565230 h 565333"/>
              <a:gd name="connsiteX2" fmla="*/ 939635 w 939635"/>
              <a:gd name="connsiteY2" fmla="*/ 0 h 565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39635" h="565333">
                <a:moveTo>
                  <a:pt x="0" y="36703"/>
                </a:moveTo>
                <a:cubicBezTo>
                  <a:pt x="138253" y="304025"/>
                  <a:pt x="276507" y="571347"/>
                  <a:pt x="433113" y="565230"/>
                </a:cubicBezTo>
                <a:cubicBezTo>
                  <a:pt x="589719" y="559113"/>
                  <a:pt x="939635" y="0"/>
                  <a:pt x="939635" y="0"/>
                </a:cubicBezTo>
              </a:path>
            </a:pathLst>
          </a:custGeom>
          <a:ln w="25400">
            <a:solidFill>
              <a:srgbClr val="FF0000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743200" y="2362200"/>
            <a:ext cx="3962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C00000"/>
                </a:solidFill>
                <a:latin typeface="+mn-lt"/>
              </a:rPr>
              <a:t>Electric field over distance = “voltage change”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57400" y="3962400"/>
            <a:ext cx="2740404" cy="1524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827" y="4343400"/>
            <a:ext cx="585216" cy="914400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 flipV="1">
            <a:off x="1272766" y="4038600"/>
            <a:ext cx="0" cy="60960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 flipV="1">
            <a:off x="1272766" y="4953000"/>
            <a:ext cx="1" cy="68580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1295400" y="4038600"/>
            <a:ext cx="1143000" cy="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1295400" y="5638800"/>
            <a:ext cx="1143000" cy="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2438400" y="4038600"/>
            <a:ext cx="0" cy="15240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2438400" y="5257800"/>
            <a:ext cx="0" cy="38100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2" name="Object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62933368"/>
              </p:ext>
            </p:extLst>
          </p:nvPr>
        </p:nvGraphicFramePr>
        <p:xfrm>
          <a:off x="586966" y="4572000"/>
          <a:ext cx="3048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1019" name="Equation" r:id="rId9" imgW="152400" imgH="152400" progId="Equation.DSMT4">
                  <p:embed/>
                </p:oleObj>
              </mc:Choice>
              <mc:Fallback>
                <p:oleObj name="Equation" r:id="rId9" imgW="152400" imgH="152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86966" y="4572000"/>
                        <a:ext cx="304800" cy="304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5029200" y="3352800"/>
            <a:ext cx="3886200" cy="23160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C00000"/>
                </a:solidFill>
                <a:latin typeface="+mn-lt"/>
              </a:rPr>
              <a:t>The voltage of the source produces charge distributions on the two plates, resulting in a uniform field</a:t>
            </a:r>
          </a:p>
          <a:p>
            <a:endParaRPr lang="en-US" sz="1200" dirty="0">
              <a:solidFill>
                <a:srgbClr val="C00000"/>
              </a:solidFill>
              <a:latin typeface="+mn-lt"/>
            </a:endParaRPr>
          </a:p>
          <a:p>
            <a:endParaRPr lang="en-US" sz="1050" dirty="0" smtClean="0">
              <a:solidFill>
                <a:srgbClr val="C00000"/>
              </a:solidFill>
              <a:latin typeface="+mn-lt"/>
            </a:endParaRPr>
          </a:p>
          <a:p>
            <a:r>
              <a:rPr lang="en-US" sz="1400" dirty="0" smtClean="0">
                <a:solidFill>
                  <a:srgbClr val="C00000"/>
                </a:solidFill>
                <a:latin typeface="+mn-lt"/>
              </a:rPr>
              <a:t>The force felt by a charged particle between the plates will be</a:t>
            </a:r>
          </a:p>
          <a:p>
            <a:endParaRPr lang="en-US" sz="800" dirty="0">
              <a:solidFill>
                <a:srgbClr val="C00000"/>
              </a:solidFill>
              <a:latin typeface="+mn-lt"/>
            </a:endParaRPr>
          </a:p>
          <a:p>
            <a:endParaRPr lang="en-US" sz="1400" dirty="0" smtClean="0">
              <a:solidFill>
                <a:srgbClr val="C00000"/>
              </a:solidFill>
              <a:latin typeface="+mn-lt"/>
            </a:endParaRPr>
          </a:p>
          <a:p>
            <a:r>
              <a:rPr lang="en-US" sz="1400" dirty="0" smtClean="0">
                <a:solidFill>
                  <a:srgbClr val="C00000"/>
                </a:solidFill>
                <a:latin typeface="+mn-lt"/>
              </a:rPr>
              <a:t>And the total energy gained by a particle crossing the gap will be</a:t>
            </a:r>
          </a:p>
        </p:txBody>
      </p:sp>
      <p:sp>
        <p:nvSpPr>
          <p:cNvPr id="41" name="Oval 40"/>
          <p:cNvSpPr/>
          <p:nvPr/>
        </p:nvSpPr>
        <p:spPr>
          <a:xfrm>
            <a:off x="4114800" y="4800600"/>
            <a:ext cx="152400" cy="152400"/>
          </a:xfrm>
          <a:prstGeom prst="ellipse">
            <a:avLst/>
          </a:prstGeom>
          <a:solidFill>
            <a:srgbClr val="0000FF"/>
          </a:solidFill>
          <a:ln w="127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2" name="Object 4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0229186"/>
              </p:ext>
            </p:extLst>
          </p:nvPr>
        </p:nvGraphicFramePr>
        <p:xfrm>
          <a:off x="4267200" y="4876800"/>
          <a:ext cx="152400" cy="1981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1020" name="Equation" r:id="rId11" imgW="127000" imgH="165100" progId="Equation.DSMT4">
                  <p:embed/>
                </p:oleObj>
              </mc:Choice>
              <mc:Fallback>
                <p:oleObj name="Equation" r:id="rId11" imgW="127000" imgH="165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4267200" y="4876800"/>
                        <a:ext cx="152400" cy="1981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" name="Object 4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50900504"/>
              </p:ext>
            </p:extLst>
          </p:nvPr>
        </p:nvGraphicFramePr>
        <p:xfrm>
          <a:off x="6543675" y="3810000"/>
          <a:ext cx="628650" cy="573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1021" name="Equation" r:id="rId13" imgW="431800" imgH="393700" progId="Equation.DSMT4">
                  <p:embed/>
                </p:oleObj>
              </mc:Choice>
              <mc:Fallback>
                <p:oleObj name="Equation" r:id="rId13" imgW="431800" imgH="3937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6543675" y="3810000"/>
                        <a:ext cx="628650" cy="5730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" name="Object 4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6223340"/>
              </p:ext>
            </p:extLst>
          </p:nvPr>
        </p:nvGraphicFramePr>
        <p:xfrm>
          <a:off x="6553200" y="4572000"/>
          <a:ext cx="1219200" cy="573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1022" name="Equation" r:id="rId15" imgW="838200" imgH="393700" progId="Equation.DSMT4">
                  <p:embed/>
                </p:oleObj>
              </mc:Choice>
              <mc:Fallback>
                <p:oleObj name="Equation" r:id="rId15" imgW="838200" imgH="3937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6553200" y="4572000"/>
                        <a:ext cx="1219200" cy="5730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" name="Object 4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47851224"/>
              </p:ext>
            </p:extLst>
          </p:nvPr>
        </p:nvGraphicFramePr>
        <p:xfrm>
          <a:off x="5867400" y="5562600"/>
          <a:ext cx="2474912" cy="573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1023" name="Equation" r:id="rId17" imgW="1701800" imgH="393700" progId="Equation.DSMT4">
                  <p:embed/>
                </p:oleObj>
              </mc:Choice>
              <mc:Fallback>
                <p:oleObj name="Equation" r:id="rId17" imgW="1701800" imgH="3937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5867400" y="5562600"/>
                        <a:ext cx="2474912" cy="5730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" name="Rectangle 45"/>
          <p:cNvSpPr/>
          <p:nvPr/>
        </p:nvSpPr>
        <p:spPr>
          <a:xfrm>
            <a:off x="8001000" y="5638800"/>
            <a:ext cx="304800" cy="381000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/>
          <p:cNvSpPr txBox="1"/>
          <p:nvPr/>
        </p:nvSpPr>
        <p:spPr>
          <a:xfrm>
            <a:off x="2590800" y="6172200"/>
            <a:ext cx="403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Which leads us to</a:t>
            </a:r>
            <a:r>
              <a:rPr lang="is-IS" sz="1800" dirty="0" smtClean="0">
                <a:solidFill>
                  <a:srgbClr val="C00000"/>
                </a:solidFill>
                <a:latin typeface="+mn-lt"/>
              </a:rPr>
              <a:t>…</a:t>
            </a:r>
            <a:endParaRPr lang="en-US" sz="1800" dirty="0" smtClean="0">
              <a:solidFill>
                <a:srgbClr val="C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76626537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0" grpId="0" animBg="1"/>
      <p:bldP spid="11" grpId="0"/>
      <p:bldP spid="37" grpId="0"/>
      <p:bldP spid="41" grpId="0" animBg="1"/>
      <p:bldP spid="46" grpId="0" animBg="1"/>
      <p:bldP spid="49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“Compact” (ha </a:t>
            </a:r>
            <a:r>
              <a:rPr lang="en-US" dirty="0" err="1" smtClean="0"/>
              <a:t>ha</a:t>
            </a:r>
            <a:r>
              <a:rPr lang="en-US" dirty="0" smtClean="0"/>
              <a:t>) Linear Collider (CLIC)?</a:t>
            </a:r>
            <a:endParaRPr lang="en-US" dirty="0"/>
          </a:p>
        </p:txBody>
      </p:sp>
      <p:sp>
        <p:nvSpPr>
          <p:cNvPr id="57347" name="Content Placeholder 2"/>
          <p:cNvSpPr>
            <a:spLocks noGrp="1"/>
          </p:cNvSpPr>
          <p:nvPr>
            <p:ph idx="1"/>
          </p:nvPr>
        </p:nvSpPr>
        <p:spPr>
          <a:xfrm>
            <a:off x="446088" y="800100"/>
            <a:ext cx="8355012" cy="990600"/>
          </a:xfrm>
        </p:spPr>
        <p:txBody>
          <a:bodyPr/>
          <a:lstStyle/>
          <a:p>
            <a:r>
              <a:rPr lang="en-US" smtClean="0"/>
              <a:t>Use low energy, high current electron beams to drive high energy accelerating structures</a:t>
            </a:r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r>
              <a:rPr lang="en-US" smtClean="0"/>
              <a:t>Up to 1.5 x 1.5 TeV, but VERY, VERY hard</a:t>
            </a:r>
          </a:p>
        </p:txBody>
      </p:sp>
      <p:pic>
        <p:nvPicPr>
          <p:cNvPr id="57351" name="Picture 2" descr="http://clic-stability.web.cern.ch/clic-stability/CLIClayou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85900" y="1600200"/>
            <a:ext cx="5753100" cy="403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Saturday Morning Physics, April 22, 2017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C16510-01E7-4757-9488-65999956462C}" type="slidenum">
              <a:rPr lang="en-US" smtClean="0"/>
              <a:pPr>
                <a:defRPr/>
              </a:pPr>
              <a:t>90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Prebys: Particle Accelerators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616291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next?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2665" y="702245"/>
            <a:ext cx="8355012" cy="1728225"/>
          </a:xfrm>
        </p:spPr>
        <p:txBody>
          <a:bodyPr/>
          <a:lstStyle/>
          <a:p>
            <a:r>
              <a:rPr lang="en-US" dirty="0" smtClean="0"/>
              <a:t>The energy of Hadron colliders is limited by feasible size and magnet technology. Options:</a:t>
            </a:r>
          </a:p>
          <a:p>
            <a:pPr lvl="1"/>
            <a:r>
              <a:rPr lang="en-US" sz="1800" dirty="0" smtClean="0"/>
              <a:t>Get very large (~100 km circumference)</a:t>
            </a:r>
          </a:p>
          <a:p>
            <a:pPr lvl="1"/>
            <a:r>
              <a:rPr lang="en-US" sz="1800" dirty="0" smtClean="0"/>
              <a:t>More powerful magnets (requires new technology)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2209800"/>
            <a:ext cx="5031055" cy="4326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Saturday Morning Physics, April 22, 2017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23B0A4-69D1-47F4-86CA-51B2BDF86D34}" type="slidenum">
              <a:rPr lang="en-US" smtClean="0"/>
              <a:pPr>
                <a:defRPr/>
              </a:pPr>
              <a:t>91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Prebys: Particle Accelerators</a:t>
            </a:r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477000" y="1676400"/>
            <a:ext cx="251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All accelerator magnets based on this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4495800" y="2209800"/>
            <a:ext cx="1905000" cy="60960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477000" y="2667000"/>
            <a:ext cx="251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Future </a:t>
            </a:r>
            <a:r>
              <a:rPr lang="en-US" sz="1800" smtClean="0">
                <a:solidFill>
                  <a:srgbClr val="C00000"/>
                </a:solidFill>
                <a:latin typeface="+mn-lt"/>
              </a:rPr>
              <a:t>magnets could </a:t>
            </a:r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be based on this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5562600" y="2895600"/>
            <a:ext cx="990600" cy="22860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2300414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62937" cy="441325"/>
          </a:xfrm>
        </p:spPr>
        <p:txBody>
          <a:bodyPr/>
          <a:lstStyle/>
          <a:p>
            <a:r>
              <a:rPr lang="en-US" dirty="0" smtClean="0"/>
              <a:t>Future Circular Collider (FCC)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8251825" cy="1367175"/>
          </a:xfrm>
        </p:spPr>
        <p:txBody>
          <a:bodyPr/>
          <a:lstStyle/>
          <a:p>
            <a:r>
              <a:rPr lang="en-US" dirty="0" smtClean="0"/>
              <a:t>Currently being discussed for ~2030s</a:t>
            </a:r>
          </a:p>
          <a:p>
            <a:r>
              <a:rPr lang="en-US" dirty="0" smtClean="0"/>
              <a:t>80-100 km in circumference</a:t>
            </a:r>
          </a:p>
          <a:p>
            <a:r>
              <a:rPr lang="en-US" dirty="0" smtClean="0"/>
              <a:t>Niobium-3-Tin (Nb</a:t>
            </a:r>
            <a:r>
              <a:rPr lang="en-US" baseline="-25000" dirty="0" smtClean="0"/>
              <a:t>3</a:t>
            </a:r>
            <a:r>
              <a:rPr lang="en-US" dirty="0" smtClean="0"/>
              <a:t>Sn) magnets.</a:t>
            </a:r>
          </a:p>
          <a:p>
            <a:r>
              <a:rPr lang="en-US" dirty="0" smtClean="0"/>
              <a:t>~100 </a:t>
            </a:r>
            <a:r>
              <a:rPr lang="en-US" dirty="0" err="1" smtClean="0"/>
              <a:t>TeV</a:t>
            </a:r>
            <a:r>
              <a:rPr lang="en-US" dirty="0" smtClean="0"/>
              <a:t> center of mass energy (~7 x LHC)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Saturday Morning Physics, April 22,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Prebys: Particle Accelerators</a:t>
            </a:r>
            <a:endParaRPr lang="en-US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26155-0DCC-45D2-90B6-32F65F3F6C0F}" type="slidenum">
              <a:rPr lang="en-US" smtClean="0"/>
              <a:pPr>
                <a:defRPr/>
              </a:pPr>
              <a:t>92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2438400"/>
            <a:ext cx="5943600" cy="3930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443817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paths to the energy </a:t>
            </a:r>
            <a:r>
              <a:rPr lang="en-US" dirty="0"/>
              <a:t>f</a:t>
            </a:r>
            <a:r>
              <a:rPr lang="en-US" dirty="0" smtClean="0"/>
              <a:t>rontier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Leptons vs. Hadrons revisited</a:t>
            </a:r>
          </a:p>
          <a:p>
            <a:pPr lvl="1"/>
            <a:r>
              <a:rPr lang="en-US" dirty="0" smtClean="0"/>
              <a:t>Because 100% of the beam energy is available  </a:t>
            </a:r>
            <a:br>
              <a:rPr lang="en-US" dirty="0" smtClean="0"/>
            </a:br>
            <a:r>
              <a:rPr lang="en-US" dirty="0" smtClean="0"/>
              <a:t>to the reaction, a lepton collider is </a:t>
            </a:r>
            <a:br>
              <a:rPr lang="en-US" dirty="0" smtClean="0"/>
            </a:br>
            <a:r>
              <a:rPr lang="en-US" dirty="0" smtClean="0"/>
              <a:t>competitive with a hadron collider of ~5-10 </a:t>
            </a:r>
            <a:br>
              <a:rPr lang="en-US" dirty="0" smtClean="0"/>
            </a:br>
            <a:r>
              <a:rPr lang="en-US" dirty="0" smtClean="0"/>
              <a:t>times the beam energy (depending on the </a:t>
            </a:r>
            <a:br>
              <a:rPr lang="en-US" dirty="0" smtClean="0"/>
            </a:br>
            <a:r>
              <a:rPr lang="en-US" dirty="0" smtClean="0"/>
              <a:t>physics).</a:t>
            </a:r>
          </a:p>
          <a:p>
            <a:pPr lvl="1"/>
            <a:r>
              <a:rPr lang="en-US" dirty="0" smtClean="0"/>
              <a:t>A lepton collider of &gt;1 TeV/beam could compete with the discovery potential of the LHC</a:t>
            </a:r>
          </a:p>
          <a:p>
            <a:pPr lvl="2"/>
            <a:r>
              <a:rPr lang="en-US" dirty="0" smtClean="0"/>
              <a:t>A lower energy lepton collider could be very useful for precision tests, but I’m talking about direct </a:t>
            </a:r>
            <a:r>
              <a:rPr lang="en-US" i="1" dirty="0" smtClean="0"/>
              <a:t>energy frontier </a:t>
            </a:r>
            <a:r>
              <a:rPr lang="en-US" dirty="0" smtClean="0"/>
              <a:t>discoveries.</a:t>
            </a:r>
          </a:p>
          <a:p>
            <a:pPr lvl="1"/>
            <a:r>
              <a:rPr lang="en-US" dirty="0" smtClean="0"/>
              <a:t>Unfortunately, building such a collider is VERY, VERY hard</a:t>
            </a:r>
          </a:p>
          <a:p>
            <a:pPr lvl="2"/>
            <a:r>
              <a:rPr lang="en-US" dirty="0" smtClean="0"/>
              <a:t>Eventually, circular </a:t>
            </a:r>
            <a:r>
              <a:rPr lang="en-US" dirty="0" err="1" smtClean="0"/>
              <a:t>e</a:t>
            </a:r>
            <a:r>
              <a:rPr lang="en-US" baseline="30000" dirty="0" err="1" smtClean="0"/>
              <a:t>+</a:t>
            </a:r>
            <a:r>
              <a:rPr lang="en-US" dirty="0" err="1" smtClean="0"/>
              <a:t>e</a:t>
            </a:r>
            <a:r>
              <a:rPr lang="en-US" baseline="30000" dirty="0" smtClean="0"/>
              <a:t>-</a:t>
            </a:r>
            <a:r>
              <a:rPr lang="en-US" dirty="0" smtClean="0"/>
              <a:t> colliders will radiate away all of their energy each turn</a:t>
            </a:r>
          </a:p>
          <a:p>
            <a:pPr lvl="3"/>
            <a:r>
              <a:rPr lang="en-US" dirty="0" smtClean="0"/>
              <a:t>LEP reached 100 </a:t>
            </a:r>
            <a:r>
              <a:rPr lang="en-US" dirty="0" err="1" smtClean="0"/>
              <a:t>GeV</a:t>
            </a:r>
            <a:r>
              <a:rPr lang="en-US" dirty="0" smtClean="0"/>
              <a:t>/beam with a 27 km </a:t>
            </a:r>
            <a:r>
              <a:rPr lang="en-US" dirty="0" err="1" smtClean="0"/>
              <a:t>circuference</a:t>
            </a:r>
            <a:r>
              <a:rPr lang="en-US" dirty="0" smtClean="0"/>
              <a:t> synchrotron!</a:t>
            </a:r>
          </a:p>
          <a:p>
            <a:pPr lvl="2">
              <a:buNone/>
            </a:pPr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 smtClean="0">
                <a:sym typeface="Symbol"/>
              </a:rPr>
              <a:t> </a:t>
            </a:r>
            <a:r>
              <a:rPr lang="en-US" dirty="0" smtClean="0"/>
              <a:t>Next discovery </a:t>
            </a:r>
            <a:r>
              <a:rPr lang="en-US" dirty="0" err="1" smtClean="0"/>
              <a:t>e</a:t>
            </a:r>
            <a:r>
              <a:rPr lang="en-US" baseline="30000" dirty="0" err="1" smtClean="0"/>
              <a:t>+</a:t>
            </a:r>
            <a:r>
              <a:rPr lang="en-US" dirty="0" err="1" smtClean="0"/>
              <a:t>e</a:t>
            </a:r>
            <a:r>
              <a:rPr lang="en-US" baseline="30000" dirty="0" smtClean="0"/>
              <a:t>-</a:t>
            </a:r>
            <a:r>
              <a:rPr lang="en-US" dirty="0" smtClean="0"/>
              <a:t> collider will be linear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Saturday Morning Physics, April 22, 2017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Prebys: Particle Accelerators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2BFF18-A22C-40F5-A9EF-DA8A389C137C}" type="slidenum">
              <a:rPr lang="en-US" smtClean="0"/>
              <a:pPr>
                <a:defRPr/>
              </a:pPr>
              <a:t>93</a:t>
            </a:fld>
            <a:endParaRPr lang="en-US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45870" y="1470345"/>
            <a:ext cx="1441864" cy="1305770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</p:spPr>
      </p:pic>
      <p:grpSp>
        <p:nvGrpSpPr>
          <p:cNvPr id="2" name="Group 25"/>
          <p:cNvGrpSpPr>
            <a:grpSpLocks/>
          </p:cNvGrpSpPr>
          <p:nvPr/>
        </p:nvGrpSpPr>
        <p:grpSpPr bwMode="auto">
          <a:xfrm>
            <a:off x="6799490" y="202980"/>
            <a:ext cx="2150680" cy="1152150"/>
            <a:chOff x="1143000" y="800100"/>
            <a:chExt cx="3200400" cy="1676400"/>
          </a:xfrm>
        </p:grpSpPr>
        <p:cxnSp>
          <p:nvCxnSpPr>
            <p:cNvPr id="10" name="Straight Arrow Connector 9"/>
            <p:cNvCxnSpPr/>
            <p:nvPr/>
          </p:nvCxnSpPr>
          <p:spPr>
            <a:xfrm>
              <a:off x="1143000" y="1714500"/>
              <a:ext cx="16764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rot="10800000" flipV="1">
              <a:off x="2743200" y="1714500"/>
              <a:ext cx="16002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rot="5400000" flipH="1" flipV="1">
              <a:off x="2609850" y="1047750"/>
              <a:ext cx="800100" cy="3810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rot="5400000" flipH="1" flipV="1">
              <a:off x="2724150" y="1047750"/>
              <a:ext cx="723900" cy="4572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rot="5400000" flipH="1" flipV="1">
              <a:off x="2533650" y="1085850"/>
              <a:ext cx="800100" cy="2286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rot="5400000">
              <a:off x="2305050" y="1771650"/>
              <a:ext cx="571500" cy="4572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rot="5400000">
              <a:off x="2305050" y="1962150"/>
              <a:ext cx="647700" cy="3048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rot="5400000">
              <a:off x="2400300" y="1981200"/>
              <a:ext cx="723900" cy="1143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rot="10800000" flipV="1">
              <a:off x="1981200" y="1676400"/>
              <a:ext cx="838200" cy="8001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94432033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7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5400000">
            <a:off x="3429000" y="-495300"/>
            <a:ext cx="2590800" cy="792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International Linear Collider (ILC)</a:t>
            </a:r>
            <a:endParaRPr lang="en-US" dirty="0"/>
          </a:p>
        </p:txBody>
      </p:sp>
      <p:sp>
        <p:nvSpPr>
          <p:cNvPr id="56324" name="Content Placeholder 2"/>
          <p:cNvSpPr>
            <a:spLocks noGrp="1"/>
          </p:cNvSpPr>
          <p:nvPr>
            <p:ph idx="1"/>
          </p:nvPr>
        </p:nvSpPr>
        <p:spPr>
          <a:xfrm>
            <a:off x="446088" y="800100"/>
            <a:ext cx="8355012" cy="571500"/>
          </a:xfrm>
        </p:spPr>
        <p:txBody>
          <a:bodyPr/>
          <a:lstStyle/>
          <a:p>
            <a:r>
              <a:rPr lang="en-US" dirty="0" smtClean="0"/>
              <a:t>LEP was the limit of circular </a:t>
            </a:r>
            <a:r>
              <a:rPr lang="en-US" dirty="0" err="1" smtClean="0"/>
              <a:t>e</a:t>
            </a:r>
            <a:r>
              <a:rPr lang="en-US" baseline="30000" dirty="0" err="1" smtClean="0"/>
              <a:t>+</a:t>
            </a:r>
            <a:r>
              <a:rPr lang="en-US" dirty="0" err="1" smtClean="0"/>
              <a:t>e</a:t>
            </a:r>
            <a:r>
              <a:rPr lang="en-US" baseline="30000" dirty="0" smtClean="0"/>
              <a:t>-</a:t>
            </a:r>
            <a:r>
              <a:rPr lang="en-US" dirty="0" smtClean="0"/>
              <a:t> colliders</a:t>
            </a:r>
          </a:p>
          <a:p>
            <a:pPr lvl="1"/>
            <a:r>
              <a:rPr lang="en-US" dirty="0" smtClean="0"/>
              <a:t>Next step must be linear collider</a:t>
            </a:r>
          </a:p>
          <a:p>
            <a:pPr lvl="1"/>
            <a:r>
              <a:rPr lang="en-US" dirty="0" smtClean="0"/>
              <a:t>Proposed ILC 30 km long, 250 x 250 </a:t>
            </a:r>
            <a:r>
              <a:rPr lang="en-US" dirty="0" err="1" smtClean="0"/>
              <a:t>GeV</a:t>
            </a:r>
            <a:r>
              <a:rPr lang="en-US" dirty="0" smtClean="0"/>
              <a:t> </a:t>
            </a:r>
            <a:r>
              <a:rPr lang="en-US" dirty="0" err="1" smtClean="0"/>
              <a:t>e</a:t>
            </a:r>
            <a:r>
              <a:rPr lang="en-US" baseline="30000" dirty="0" err="1" smtClean="0"/>
              <a:t>+</a:t>
            </a:r>
            <a:r>
              <a:rPr lang="en-US" dirty="0" err="1" smtClean="0"/>
              <a:t>e</a:t>
            </a:r>
            <a:r>
              <a:rPr lang="en-US" baseline="30000" dirty="0" smtClean="0"/>
              <a:t>- </a:t>
            </a:r>
            <a:r>
              <a:rPr lang="en-US" dirty="0" smtClean="0"/>
              <a:t>(NOT energy frontier)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r>
              <a:rPr lang="en-US" sz="2000" dirty="0" smtClean="0"/>
              <a:t>We don’t yet know whether that’s high enough energy to be interesting</a:t>
            </a:r>
          </a:p>
          <a:p>
            <a:pPr lvl="1"/>
            <a:r>
              <a:rPr lang="en-US" sz="1800" dirty="0" smtClean="0"/>
              <a:t>Need to wait for LHC results</a:t>
            </a:r>
          </a:p>
          <a:p>
            <a:pPr lvl="1"/>
            <a:r>
              <a:rPr lang="en-US" sz="1800" dirty="0" smtClean="0"/>
              <a:t>What if we need more?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Saturday Morning Physics, April 22, 2017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C16510-01E7-4757-9488-65999956462C}" type="slidenum">
              <a:rPr lang="en-US" smtClean="0"/>
              <a:pPr>
                <a:defRPr/>
              </a:pPr>
              <a:t>94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Prebys: Particle Accelerators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140191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/>
              <a:t>Muon</a:t>
            </a:r>
            <a:r>
              <a:rPr lang="en-US" dirty="0" smtClean="0"/>
              <a:t> colliders?</a:t>
            </a:r>
            <a:endParaRPr lang="en-US" dirty="0"/>
          </a:p>
        </p:txBody>
      </p:sp>
      <p:sp>
        <p:nvSpPr>
          <p:cNvPr id="58371" name="Content Placeholder 2"/>
          <p:cNvSpPr>
            <a:spLocks noGrp="1"/>
          </p:cNvSpPr>
          <p:nvPr>
            <p:ph idx="1"/>
          </p:nvPr>
        </p:nvSpPr>
        <p:spPr>
          <a:xfrm>
            <a:off x="446088" y="800100"/>
            <a:ext cx="3935412" cy="5676900"/>
          </a:xfrm>
        </p:spPr>
        <p:txBody>
          <a:bodyPr/>
          <a:lstStyle/>
          <a:p>
            <a:r>
              <a:rPr lang="en-US" smtClean="0"/>
              <a:t>Muons are pointlike, like electrons, but because they’re heavier, synchrotron radiation is much less of a problem.</a:t>
            </a:r>
          </a:p>
          <a:p>
            <a:r>
              <a:rPr lang="en-US" smtClean="0"/>
              <a:t>Unfortunately, muons are unstable, so you have to produce them, cool them, and collide them, before they decay.</a:t>
            </a:r>
          </a:p>
        </p:txBody>
      </p:sp>
      <p:pic>
        <p:nvPicPr>
          <p:cNvPr id="58375" name="Picture 2" descr="http://puhep1.princeton.edu/~mcdonald/mumu/science_mumu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7038" y="457200"/>
            <a:ext cx="2913062" cy="560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Saturday Morning Physics, April 22, 2017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C16510-01E7-4757-9488-65999956462C}" type="slidenum">
              <a:rPr lang="en-US" smtClean="0"/>
              <a:pPr>
                <a:defRPr/>
              </a:pPr>
              <a:t>95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Prebys: Particle Accelerators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850499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Wakefield accelerators?</a:t>
            </a:r>
            <a:endParaRPr lang="en-US" dirty="0"/>
          </a:p>
        </p:txBody>
      </p:sp>
      <p:sp>
        <p:nvSpPr>
          <p:cNvPr id="59395" name="Content Placeholder 2"/>
          <p:cNvSpPr>
            <a:spLocks noGrp="1"/>
          </p:cNvSpPr>
          <p:nvPr>
            <p:ph idx="1"/>
          </p:nvPr>
        </p:nvSpPr>
        <p:spPr>
          <a:xfrm>
            <a:off x="446088" y="800100"/>
            <a:ext cx="8355012" cy="1028700"/>
          </a:xfrm>
        </p:spPr>
        <p:txBody>
          <a:bodyPr/>
          <a:lstStyle/>
          <a:p>
            <a:r>
              <a:rPr lang="en-US" smtClean="0"/>
              <a:t>Many advances have been made in exploiting the huge fields that are produced in plasma oscillations.</a:t>
            </a:r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r>
              <a:rPr lang="en-US" smtClean="0"/>
              <a:t>Potential for accelerating gradients many orders of magnitude beyond RF cavities.</a:t>
            </a:r>
          </a:p>
          <a:p>
            <a:r>
              <a:rPr lang="en-US" smtClean="0"/>
              <a:t>Still a long way to go for a practical accelerator.</a:t>
            </a:r>
          </a:p>
        </p:txBody>
      </p:sp>
      <p:pic>
        <p:nvPicPr>
          <p:cNvPr id="59399" name="Picture 2" descr="http://facet.slac.stanford.edu/images/PWA-1-larg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790700"/>
            <a:ext cx="8267700" cy="270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Saturday Morning Physics, April 22, 2017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C16510-01E7-4757-9488-65999956462C}" type="slidenum">
              <a:rPr lang="en-US" smtClean="0"/>
              <a:pPr>
                <a:defRPr/>
              </a:pPr>
              <a:t>96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Prebys: Particle Accelerators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112758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7660120"/>
              </p:ext>
            </p:extLst>
          </p:nvPr>
        </p:nvGraphicFramePr>
        <p:xfrm>
          <a:off x="609600" y="4038600"/>
          <a:ext cx="8338207" cy="23854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89772"/>
                <a:gridCol w="2057400"/>
                <a:gridCol w="1524000"/>
                <a:gridCol w="2067035"/>
              </a:tblGrid>
              <a:tr h="531210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Example</a:t>
                      </a:r>
                      <a:endParaRPr lang="en-US" sz="1400" b="1" dirty="0"/>
                    </a:p>
                  </a:txBody>
                  <a:tcPr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Velocity</a:t>
                      </a:r>
                      <a:endParaRPr lang="en-US" sz="1400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Velocity/</a:t>
                      </a:r>
                    </a:p>
                    <a:p>
                      <a:r>
                        <a:rPr lang="en-US" sz="1400" b="1" dirty="0" smtClean="0"/>
                        <a:t>Speed</a:t>
                      </a:r>
                      <a:r>
                        <a:rPr lang="en-US" sz="1400" b="1" baseline="0" dirty="0" smtClean="0"/>
                        <a:t> of light</a:t>
                      </a:r>
                      <a:endParaRPr lang="en-US" sz="1400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/>
                        <a:t>Kinetic Energy/</a:t>
                      </a:r>
                      <a:r>
                        <a:rPr lang="en-US" sz="1400" b="1" i="1" dirty="0" smtClean="0"/>
                        <a:t>(mc</a:t>
                      </a:r>
                      <a:r>
                        <a:rPr lang="en-US" sz="1400" b="1" i="1" baseline="30000" dirty="0" smtClean="0"/>
                        <a:t>2</a:t>
                      </a:r>
                      <a:r>
                        <a:rPr lang="en-US" sz="1400" b="1" i="1" baseline="0" dirty="0" smtClean="0"/>
                        <a:t>)</a:t>
                      </a:r>
                      <a:endParaRPr lang="en-US" sz="1400" b="1" i="1" baseline="30000" dirty="0" smtClean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Race car</a:t>
                      </a:r>
                      <a:endParaRPr lang="en-US" sz="1400" dirty="0"/>
                    </a:p>
                  </a:txBody>
                  <a:tcPr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150</a:t>
                      </a:r>
                      <a:r>
                        <a:rPr lang="en-US" sz="1400" baseline="0" dirty="0" smtClean="0"/>
                        <a:t> mph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.0000002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.000000000000025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Apollo 12 (fastest people)</a:t>
                      </a:r>
                      <a:endParaRPr lang="en-US" sz="1400" dirty="0"/>
                    </a:p>
                  </a:txBody>
                  <a:tcPr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24,791 mph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.000037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.00000000068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Fermilab</a:t>
                      </a:r>
                      <a:r>
                        <a:rPr lang="en-US" sz="1400" baseline="0" dirty="0" smtClean="0"/>
                        <a:t> LINAC (K=400 MeV)</a:t>
                      </a:r>
                      <a:endParaRPr lang="en-US" sz="1400" dirty="0"/>
                    </a:p>
                  </a:txBody>
                  <a:tcPr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214,000,000</a:t>
                      </a:r>
                      <a:r>
                        <a:rPr lang="en-US" sz="1400" baseline="0" dirty="0" smtClean="0"/>
                        <a:t> m/s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.71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.43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Proton</a:t>
                      </a:r>
                      <a:r>
                        <a:rPr lang="en-US" sz="1400" baseline="0" dirty="0" smtClean="0"/>
                        <a:t> in the LHC (full energy)</a:t>
                      </a:r>
                      <a:endParaRPr lang="en-US" sz="1400" dirty="0"/>
                    </a:p>
                  </a:txBody>
                  <a:tcPr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aseline="0" dirty="0" smtClean="0"/>
                        <a:t>Light minus 2.7 m/s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.999999991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7500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Electron</a:t>
                      </a:r>
                      <a:r>
                        <a:rPr lang="en-US" sz="1400" baseline="0" dirty="0" smtClean="0"/>
                        <a:t> in LEP</a:t>
                      </a:r>
                      <a:endParaRPr lang="en-US" sz="1400" dirty="0"/>
                    </a:p>
                  </a:txBody>
                  <a:tcPr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Light minus 3.6 mm/s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.999999999988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203,000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Kinetic energy</a:t>
            </a:r>
            <a:endParaRPr lang="en-US" sz="3200" dirty="0"/>
          </a:p>
        </p:txBody>
      </p:sp>
      <p:sp>
        <p:nvSpPr>
          <p:cNvPr id="19" name="Content Placeholder 18"/>
          <p:cNvSpPr>
            <a:spLocks noGrp="1"/>
          </p:cNvSpPr>
          <p:nvPr>
            <p:ph idx="1"/>
          </p:nvPr>
        </p:nvSpPr>
        <p:spPr>
          <a:xfrm>
            <a:off x="503776" y="690226"/>
            <a:ext cx="8438776" cy="3356258"/>
          </a:xfrm>
        </p:spPr>
        <p:txBody>
          <a:bodyPr/>
          <a:lstStyle/>
          <a:p>
            <a:r>
              <a:rPr lang="en-US" sz="1600" dirty="0" smtClean="0"/>
              <a:t>A body in motion will have a</a:t>
            </a:r>
            <a:br>
              <a:rPr lang="en-US" sz="1600" dirty="0" smtClean="0"/>
            </a:br>
            <a:r>
              <a:rPr lang="en-US" sz="1600" dirty="0" smtClean="0"/>
              <a:t>total energy given by</a:t>
            </a:r>
            <a:br>
              <a:rPr lang="en-US" sz="1600" dirty="0" smtClean="0"/>
            </a:b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/>
            </a:r>
            <a:br>
              <a:rPr lang="en-US" sz="1600" dirty="0" smtClean="0"/>
            </a:br>
            <a:endParaRPr lang="en-US" sz="1600" dirty="0"/>
          </a:p>
          <a:p>
            <a:r>
              <a:rPr lang="en-US" sz="1600" dirty="0" smtClean="0"/>
              <a:t>The difference between this</a:t>
            </a:r>
            <a:br>
              <a:rPr lang="en-US" sz="1600" dirty="0" smtClean="0"/>
            </a:br>
            <a:r>
              <a:rPr lang="en-US" sz="1600" dirty="0" smtClean="0"/>
              <a:t>and </a:t>
            </a:r>
            <a:r>
              <a:rPr lang="en-US" sz="1600" i="1" dirty="0" smtClean="0"/>
              <a:t>mc</a:t>
            </a:r>
            <a:r>
              <a:rPr lang="en-US" sz="1600" i="1" baseline="30000" dirty="0" smtClean="0"/>
              <a:t>2</a:t>
            </a:r>
            <a:r>
              <a:rPr lang="en-US" sz="1600" i="1" dirty="0" smtClean="0"/>
              <a:t> </a:t>
            </a:r>
            <a:r>
              <a:rPr lang="en-US" sz="1600" dirty="0" smtClean="0"/>
              <a:t>is called the “kinetic</a:t>
            </a:r>
            <a:br>
              <a:rPr lang="en-US" sz="1600" dirty="0" smtClean="0"/>
            </a:br>
            <a:r>
              <a:rPr lang="en-US" sz="1600" dirty="0" smtClean="0"/>
              <a:t>energy”</a:t>
            </a:r>
            <a:endParaRPr lang="en-US" sz="1600" dirty="0"/>
          </a:p>
          <a:p>
            <a:r>
              <a:rPr lang="en-US" sz="1600" dirty="0" smtClean="0"/>
              <a:t>Here are some examples of</a:t>
            </a:r>
            <a:br>
              <a:rPr lang="en-US" sz="1600" dirty="0" smtClean="0"/>
            </a:br>
            <a:r>
              <a:rPr lang="en-US" sz="1600" dirty="0" smtClean="0"/>
              <a:t>kinetic energy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Saturday Morning Physics, April 22,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Prebys: Particle Accelerators</a:t>
            </a:r>
            <a:endParaRPr lang="en-US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26155-0DCC-45D2-90B6-32F65F3F6C0F}" type="slidenum">
              <a:rPr lang="en-US" smtClean="0"/>
              <a:pPr>
                <a:defRPr/>
              </a:pPr>
              <a:t>97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05" t="1712" r="6733" b="2245"/>
          <a:stretch/>
        </p:blipFill>
        <p:spPr>
          <a:xfrm>
            <a:off x="3774223" y="245242"/>
            <a:ext cx="5069660" cy="366110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710621" y="3179380"/>
            <a:ext cx="1497725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C00000"/>
                </a:solidFill>
                <a:latin typeface="+mn-lt"/>
              </a:rPr>
              <a:t>Rest Energy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075448" y="2666124"/>
            <a:ext cx="674414" cy="43088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sz="1100" dirty="0" smtClean="0">
                <a:solidFill>
                  <a:srgbClr val="C00000"/>
                </a:solidFill>
                <a:latin typeface="+mn-lt"/>
              </a:rPr>
              <a:t>Kinetic Energy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114800" y="1371600"/>
            <a:ext cx="2286000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C00000"/>
                </a:solidFill>
                <a:latin typeface="+mn-lt"/>
              </a:rPr>
              <a:t>For v&lt;&lt;c (speed of light),</a:t>
            </a:r>
          </a:p>
          <a:p>
            <a:r>
              <a:rPr lang="en-US" sz="1400" dirty="0" smtClean="0">
                <a:solidFill>
                  <a:srgbClr val="C00000"/>
                </a:solidFill>
                <a:latin typeface="+mn-lt"/>
              </a:rPr>
              <a:t>Kinetic energy ~ ½mv</a:t>
            </a:r>
            <a:r>
              <a:rPr lang="en-US" sz="1400" baseline="30000" dirty="0" smtClean="0">
                <a:solidFill>
                  <a:srgbClr val="C00000"/>
                </a:solidFill>
                <a:latin typeface="+mn-lt"/>
              </a:rPr>
              <a:t>2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4703379" y="1900621"/>
            <a:ext cx="131380" cy="1094827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8" name="Group 17"/>
          <p:cNvGrpSpPr/>
          <p:nvPr/>
        </p:nvGrpSpPr>
        <p:grpSpPr>
          <a:xfrm>
            <a:off x="6858000" y="990600"/>
            <a:ext cx="1287517" cy="945931"/>
            <a:chOff x="6560207" y="691930"/>
            <a:chExt cx="1287517" cy="945931"/>
          </a:xfrm>
        </p:grpSpPr>
        <p:sp>
          <p:nvSpPr>
            <p:cNvPr id="17" name="Rectangle 16"/>
            <p:cNvSpPr/>
            <p:nvPr/>
          </p:nvSpPr>
          <p:spPr>
            <a:xfrm>
              <a:off x="6560207" y="691930"/>
              <a:ext cx="1287517" cy="945931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14" name="Object 1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409126471"/>
                </p:ext>
              </p:extLst>
            </p:nvPr>
          </p:nvGraphicFramePr>
          <p:xfrm>
            <a:off x="6581226" y="693464"/>
            <a:ext cx="1264845" cy="93563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7233" name="Equation" r:id="rId4" imgW="927100" imgH="685800" progId="Equation.DSMT4">
                    <p:embed/>
                  </p:oleObj>
                </mc:Choice>
                <mc:Fallback>
                  <p:oleObj name="Equation" r:id="rId4" imgW="927100" imgH="6858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6581226" y="693464"/>
                          <a:ext cx="1264845" cy="93563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8207129"/>
              </p:ext>
            </p:extLst>
          </p:nvPr>
        </p:nvGraphicFramePr>
        <p:xfrm>
          <a:off x="838200" y="1295400"/>
          <a:ext cx="2438400" cy="12192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234" name="Equation" r:id="rId6" imgW="1422400" imgH="711200" progId="Equation.DSMT4">
                  <p:embed/>
                </p:oleObj>
              </mc:Choice>
              <mc:Fallback>
                <p:oleObj name="Equation" r:id="rId6" imgW="1422400" imgH="71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838200" y="1295400"/>
                        <a:ext cx="2438400" cy="12192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48200" y="381000"/>
            <a:ext cx="3314700" cy="30480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292769726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RSTPREBYS@7EJIGINFUVWYY57I" val="4350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pulent">
  <a:themeElements>
    <a:clrScheme name="Opulent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Opulent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pulent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>
    <a:spDef>
      <a:spPr>
        <a:noFill/>
        <a:ln w="12700">
          <a:solidFill>
            <a:srgbClr val="FF0000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rgbClr val="FF0000"/>
          </a:solidFill>
          <a:tailEnd type="arrow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1800" dirty="0" smtClean="0">
            <a:solidFill>
              <a:srgbClr val="C00000"/>
            </a:solidFill>
            <a:latin typeface="+mn-lt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pulent">
    <a:dk1>
      <a:sysClr val="windowText" lastClr="000000"/>
    </a:dk1>
    <a:lt1>
      <a:sysClr val="window" lastClr="FFFFFF"/>
    </a:lt1>
    <a:dk2>
      <a:srgbClr val="B13F9A"/>
    </a:dk2>
    <a:lt2>
      <a:srgbClr val="F4E7ED"/>
    </a:lt2>
    <a:accent1>
      <a:srgbClr val="B83D68"/>
    </a:accent1>
    <a:accent2>
      <a:srgbClr val="AC66BB"/>
    </a:accent2>
    <a:accent3>
      <a:srgbClr val="DE6C36"/>
    </a:accent3>
    <a:accent4>
      <a:srgbClr val="F9B639"/>
    </a:accent4>
    <a:accent5>
      <a:srgbClr val="CF6DA4"/>
    </a:accent5>
    <a:accent6>
      <a:srgbClr val="FA8D3D"/>
    </a:accent6>
    <a:hlink>
      <a:srgbClr val="FFDE66"/>
    </a:hlink>
    <a:folHlink>
      <a:srgbClr val="D490C5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quantum_universe_RMS_20080415</Template>
  <TotalTime>10308</TotalTime>
  <Words>6725</Words>
  <Application>Microsoft Macintosh PowerPoint</Application>
  <PresentationFormat>On-screen Show (4:3)</PresentationFormat>
  <Paragraphs>1169</Paragraphs>
  <Slides>97</Slides>
  <Notes>1</Notes>
  <HiddenSlides>0</HiddenSlides>
  <MMClips>6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97</vt:i4>
      </vt:variant>
    </vt:vector>
  </HeadingPairs>
  <TitlesOfParts>
    <vt:vector size="99" baseType="lpstr">
      <vt:lpstr>Opulent</vt:lpstr>
      <vt:lpstr>Equation</vt:lpstr>
      <vt:lpstr>Particle Accelerators </vt:lpstr>
      <vt:lpstr>A little about me…</vt:lpstr>
      <vt:lpstr>In case you didn’t believe me…</vt:lpstr>
      <vt:lpstr>Rough (and not particularly accurate) outline</vt:lpstr>
      <vt:lpstr>Acknowledgments </vt:lpstr>
      <vt:lpstr>Disclaimer</vt:lpstr>
      <vt:lpstr>Glossary: standard symbols</vt:lpstr>
      <vt:lpstr>Background: electric charges and electric fields*</vt:lpstr>
      <vt:lpstr>Work done by electric fields  Voltage</vt:lpstr>
      <vt:lpstr>Units of energy</vt:lpstr>
      <vt:lpstr>Understanding electron-volts</vt:lpstr>
      <vt:lpstr>Review: Special Relativity*</vt:lpstr>
      <vt:lpstr>Time Dilation</vt:lpstr>
      <vt:lpstr>Momentum and energy in special relativity</vt:lpstr>
      <vt:lpstr>Mass and Energy</vt:lpstr>
      <vt:lpstr>Rest energy of fundamental particles</vt:lpstr>
      <vt:lpstr>Kinetic energy</vt:lpstr>
      <vt:lpstr>Summary: Units</vt:lpstr>
      <vt:lpstr>Another way to look at energy…</vt:lpstr>
      <vt:lpstr>Wavelengths of other particles</vt:lpstr>
      <vt:lpstr>PowerPoint Presentation</vt:lpstr>
      <vt:lpstr>Where we are…</vt:lpstr>
      <vt:lpstr>State of the art: Large Hadron Collider (LHC)</vt:lpstr>
      <vt:lpstr>The main parts of an accelerator</vt:lpstr>
      <vt:lpstr>Rewind: some pre-history</vt:lpstr>
      <vt:lpstr>Natural particle acceleration</vt:lpstr>
      <vt:lpstr>Man-made particle acceleration</vt:lpstr>
      <vt:lpstr>Steering and Focusing: Magnetic Forces</vt:lpstr>
      <vt:lpstr>Magnetic fields</vt:lpstr>
      <vt:lpstr>Forces in a magnetic field</vt:lpstr>
      <vt:lpstr>Understanding the force between two currents</vt:lpstr>
      <vt:lpstr>Motion in a magnetic field</vt:lpstr>
      <vt:lpstr>Fine beam tube/Helmholtz coil demonstration</vt:lpstr>
      <vt:lpstr>Demo (cont’d)</vt:lpstr>
      <vt:lpstr>The Cyclotron (1930’s)</vt:lpstr>
      <vt:lpstr>Round we go: the first cyclotrons</vt:lpstr>
      <vt:lpstr>Interlude: electrons vs. protons</vt:lpstr>
      <vt:lpstr>Examples</vt:lpstr>
      <vt:lpstr>Synchrotron radiation</vt:lpstr>
      <vt:lpstr>Onward and upward!</vt:lpstr>
      <vt:lpstr>Understanding beam motion</vt:lpstr>
      <vt:lpstr>Weak focusing</vt:lpstr>
      <vt:lpstr>Strong focusing: magnetic gradients as lenses</vt:lpstr>
      <vt:lpstr>What about the other plane?</vt:lpstr>
      <vt:lpstr>Example of FODO cells</vt:lpstr>
      <vt:lpstr>Combined function vs. separated function</vt:lpstr>
      <vt:lpstr>Example: Fermilab Main Ring</vt:lpstr>
      <vt:lpstr>Review: cyclotrons and synchrotrons</vt:lpstr>
      <vt:lpstr>Longitudinal motion (acceleration)</vt:lpstr>
      <vt:lpstr>Examples of accelerating RF structures</vt:lpstr>
      <vt:lpstr>How RF Cavities Accelerate*</vt:lpstr>
      <vt:lpstr>Multi-stage acceleration</vt:lpstr>
      <vt:lpstr>Getting started: ion sources</vt:lpstr>
      <vt:lpstr>Initial acceleration</vt:lpstr>
      <vt:lpstr>Linear Acceleration</vt:lpstr>
      <vt:lpstr>Example: Fermilab complex today</vt:lpstr>
      <vt:lpstr>Tricks of the trade: beam instrumentation</vt:lpstr>
      <vt:lpstr>Beam instrumentation (cont’d)</vt:lpstr>
      <vt:lpstr>Colliding beams</vt:lpstr>
      <vt:lpstr>The case for colliding beams</vt:lpstr>
      <vt:lpstr>First e+e- collider</vt:lpstr>
      <vt:lpstr>First proton collider: CERN Intersecting Storage Rings (ISR)</vt:lpstr>
      <vt:lpstr>SppS: First proton-antiproton collider</vt:lpstr>
      <vt:lpstr>Superconductivity: enabling technology</vt:lpstr>
      <vt:lpstr>When is a superconductor not a superconductor?</vt:lpstr>
      <vt:lpstr>Quench example: MRI magnet*</vt:lpstr>
      <vt:lpstr>Tevatron: first superconducting synchrotron</vt:lpstr>
      <vt:lpstr>Summary: Evolution of the energy frontier</vt:lpstr>
      <vt:lpstr>State of the art: Large Hadron Collider (LHC)</vt:lpstr>
      <vt:lpstr>LHC layout and numbers</vt:lpstr>
      <vt:lpstr>Research machines: just the tip of the iceberg</vt:lpstr>
      <vt:lpstr>Example: Spallation Neutron Source  (Oak Ridge, TN)</vt:lpstr>
      <vt:lpstr>Light sources: too many to count</vt:lpstr>
      <vt:lpstr>Other uses of accelerators</vt:lpstr>
      <vt:lpstr>PowerPoint Presentation</vt:lpstr>
      <vt:lpstr>Backup</vt:lpstr>
      <vt:lpstr>Early stages</vt:lpstr>
      <vt:lpstr>Example beam parameters</vt:lpstr>
      <vt:lpstr>Review: basic trigonometry for small angles</vt:lpstr>
      <vt:lpstr>Thin lens approximation and magnetic “kick”</vt:lpstr>
      <vt:lpstr>Strong focusing: quadrupole magnets as lenses</vt:lpstr>
      <vt:lpstr>Some important early synchrotrons</vt:lpstr>
      <vt:lpstr>Injection and Extraction</vt:lpstr>
      <vt:lpstr>Some other important accelerators (past):</vt:lpstr>
      <vt:lpstr> B-Factories</vt:lpstr>
      <vt:lpstr>Relativistic Heavy Ion Collider (RHIC)</vt:lpstr>
      <vt:lpstr>Continuous Electron Beam Accelerator Facility (CEBAF)</vt:lpstr>
      <vt:lpstr>Colliding Beam Luminosity</vt:lpstr>
      <vt:lpstr>Explaining the LHC*…</vt:lpstr>
      <vt:lpstr>“Compact” (ha ha) Linear Collider (CLIC)?</vt:lpstr>
      <vt:lpstr>What next? </vt:lpstr>
      <vt:lpstr>Future Circular Collider (FCC)</vt:lpstr>
      <vt:lpstr>Other paths to the energy frontier</vt:lpstr>
      <vt:lpstr>International Linear Collider (ILC)</vt:lpstr>
      <vt:lpstr>Muon colliders?</vt:lpstr>
      <vt:lpstr>Wakefield accelerators?</vt:lpstr>
      <vt:lpstr>Kinetic energy</vt:lpstr>
    </vt:vector>
  </TitlesOfParts>
  <Company>Fermilab Beams Division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Antiproton Stacking and Cooling</dc:title>
  <dc:creator>localadmin</dc:creator>
  <cp:lastModifiedBy>Eric Prebys</cp:lastModifiedBy>
  <cp:revision>401</cp:revision>
  <dcterms:created xsi:type="dcterms:W3CDTF">2003-06-24T14:15:57Z</dcterms:created>
  <dcterms:modified xsi:type="dcterms:W3CDTF">2017-04-24T14:49:21Z</dcterms:modified>
</cp:coreProperties>
</file>