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</p:sldMasterIdLst>
  <p:notesMasterIdLst>
    <p:notesMasterId r:id="rId57"/>
  </p:notesMasterIdLst>
  <p:handoutMasterIdLst>
    <p:handoutMasterId r:id="rId58"/>
  </p:handoutMasterIdLst>
  <p:sldIdLst>
    <p:sldId id="643" r:id="rId2"/>
    <p:sldId id="763" r:id="rId3"/>
    <p:sldId id="759" r:id="rId4"/>
    <p:sldId id="760" r:id="rId5"/>
    <p:sldId id="724" r:id="rId6"/>
    <p:sldId id="725" r:id="rId7"/>
    <p:sldId id="726" r:id="rId8"/>
    <p:sldId id="761" r:id="rId9"/>
    <p:sldId id="758" r:id="rId10"/>
    <p:sldId id="727" r:id="rId11"/>
    <p:sldId id="728" r:id="rId12"/>
    <p:sldId id="729" r:id="rId13"/>
    <p:sldId id="670" r:id="rId14"/>
    <p:sldId id="659" r:id="rId15"/>
    <p:sldId id="660" r:id="rId16"/>
    <p:sldId id="673" r:id="rId17"/>
    <p:sldId id="746" r:id="rId18"/>
    <p:sldId id="730" r:id="rId19"/>
    <p:sldId id="731" r:id="rId20"/>
    <p:sldId id="732" r:id="rId21"/>
    <p:sldId id="733" r:id="rId22"/>
    <p:sldId id="734" r:id="rId23"/>
    <p:sldId id="735" r:id="rId24"/>
    <p:sldId id="736" r:id="rId25"/>
    <p:sldId id="737" r:id="rId26"/>
    <p:sldId id="738" r:id="rId27"/>
    <p:sldId id="739" r:id="rId28"/>
    <p:sldId id="740" r:id="rId29"/>
    <p:sldId id="566" r:id="rId30"/>
    <p:sldId id="747" r:id="rId31"/>
    <p:sldId id="576" r:id="rId32"/>
    <p:sldId id="749" r:id="rId33"/>
    <p:sldId id="618" r:id="rId34"/>
    <p:sldId id="619" r:id="rId35"/>
    <p:sldId id="675" r:id="rId36"/>
    <p:sldId id="620" r:id="rId37"/>
    <p:sldId id="621" r:id="rId38"/>
    <p:sldId id="741" r:id="rId39"/>
    <p:sldId id="745" r:id="rId40"/>
    <p:sldId id="751" r:id="rId41"/>
    <p:sldId id="625" r:id="rId42"/>
    <p:sldId id="752" r:id="rId43"/>
    <p:sldId id="753" r:id="rId44"/>
    <p:sldId id="764" r:id="rId45"/>
    <p:sldId id="754" r:id="rId46"/>
    <p:sldId id="755" r:id="rId47"/>
    <p:sldId id="757" r:id="rId48"/>
    <p:sldId id="579" r:id="rId49"/>
    <p:sldId id="580" r:id="rId50"/>
    <p:sldId id="756" r:id="rId51"/>
    <p:sldId id="743" r:id="rId52"/>
    <p:sldId id="744" r:id="rId53"/>
    <p:sldId id="762" r:id="rId54"/>
    <p:sldId id="765" r:id="rId55"/>
    <p:sldId id="748" r:id="rId56"/>
  </p:sldIdLst>
  <p:sldSz cx="9144000" cy="6858000" type="screen4x3"/>
  <p:notesSz cx="6858000" cy="9144000"/>
  <p:custDataLst>
    <p:tags r:id="rId60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3399"/>
    <a:srgbClr val="FF9933"/>
    <a:srgbClr val="FF9966"/>
    <a:srgbClr val="33CC33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3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-2008" y="-112"/>
      </p:cViewPr>
      <p:guideLst>
        <p:guide orient="horz" pos="4319"/>
        <p:guide pos="57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gs" Target="tags/tag1.xml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wmf"/><Relationship Id="rId2" Type="http://schemas.openxmlformats.org/officeDocument/2006/relationships/image" Target="../media/image5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Relationship Id="rId2" Type="http://schemas.openxmlformats.org/officeDocument/2006/relationships/image" Target="../media/image7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704520-BC95-8040-A960-8008E9D6993B}" type="datetimeFigureOut">
              <a:rPr lang="en-US" smtClean="0"/>
              <a:t>8/13/14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F7AA71-9127-3549-8844-78AC591D47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2463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40E8FAF-0EB9-4F3C-9D18-30F5214B3A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4017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gi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 rot="16200000">
            <a:off x="-2536825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/>
          <a:lstStyle>
            <a:extLst/>
          </a:lstStyle>
          <a:p>
            <a:pPr>
              <a:defRPr/>
            </a:pPr>
            <a:endParaRPr lang="en-US">
              <a:latin typeface="Arial" charset="0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/>
          <a:lstStyle>
            <a:lvl1pPr algn="r">
              <a:defRPr sz="4200" b="1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5" name="Subtitl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30"/>
          <p:cNvSpPr>
            <a:spLocks noGrp="1"/>
          </p:cNvSpPr>
          <p:nvPr>
            <p:ph type="dt" sz="half" idx="10"/>
          </p:nvPr>
        </p:nvSpPr>
        <p:spPr>
          <a:xfrm>
            <a:off x="5033639" y="6557963"/>
            <a:ext cx="2840361" cy="227012"/>
          </a:xfrm>
        </p:spPr>
        <p:txBody>
          <a:bodyPr/>
          <a:lstStyle>
            <a:lvl1pPr>
              <a:defRPr lang="en-US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HCPSS, August 11-22, 2014 </a:t>
            </a:r>
            <a:endParaRPr/>
          </a:p>
        </p:txBody>
      </p:sp>
      <p:pic>
        <p:nvPicPr>
          <p:cNvPr id="7" name="Picture 6" descr="FNAL_logo_sm.gif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03767" cy="926942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3777" y="752368"/>
            <a:ext cx="8251825" cy="555307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09CFA1-B09C-442F-85C3-919131D33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43388" y="6557963"/>
            <a:ext cx="2001837" cy="227012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HCPSS, August 11-22, 2014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556375"/>
            <a:ext cx="3657600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54750" y="6553200"/>
            <a:ext cx="587375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05B137E2-35D0-4667-9362-8260FF57AB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257" y="124288"/>
            <a:ext cx="8262937" cy="441325"/>
          </a:xfrm>
        </p:spPr>
        <p:txBody>
          <a:bodyPr/>
          <a:lstStyle>
            <a:lvl1pPr>
              <a:defRPr cap="none" baseline="0">
                <a:latin typeface="+mj-lt"/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26"/>
          <p:cNvSpPr>
            <a:spLocks noGrp="1"/>
          </p:cNvSpPr>
          <p:nvPr>
            <p:ph type="dt" sz="half" idx="10"/>
          </p:nvPr>
        </p:nvSpPr>
        <p:spPr>
          <a:xfrm>
            <a:off x="5044966" y="6569076"/>
            <a:ext cx="3212988" cy="19257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199" y="6557963"/>
            <a:ext cx="3859619" cy="172446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A26155-0DCC-45D2-90B6-32F65F3F6C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657065"/>
            <a:ext cx="6255488" cy="1362075"/>
          </a:xfrm>
        </p:spPr>
        <p:txBody>
          <a:bodyPr anchor="t"/>
          <a:lstStyle>
            <a:lvl1pPr algn="r">
              <a:buNone/>
              <a:defRPr sz="4200" b="1" cap="all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5029" y="3145972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24400" y="6556375"/>
            <a:ext cx="2001838" cy="22701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HCPSS, August 11-22, 2014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35138" y="6556375"/>
            <a:ext cx="2895600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34175" y="6554788"/>
            <a:ext cx="587375" cy="228600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03C22C54-04B8-4329-8E4F-B3EC0867C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408" y="224393"/>
            <a:ext cx="8371114" cy="507274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661" y="862297"/>
            <a:ext cx="4060371" cy="51464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7530" y="853420"/>
            <a:ext cx="4172275" cy="517910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914655-DFE5-45AD-AEB7-B6324F535D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507274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8829"/>
            <a:ext cx="3520440" cy="48578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78808" y="979714"/>
            <a:ext cx="3520440" cy="484692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9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013A5A-BD10-4E42-8EDD-42C4A14A6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587" y="115854"/>
            <a:ext cx="8490857" cy="463731"/>
          </a:xfrm>
        </p:spPr>
        <p:txBody>
          <a:bodyPr/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6"/>
          <p:cNvSpPr>
            <a:spLocks noGrp="1"/>
          </p:cNvSpPr>
          <p:nvPr>
            <p:ph type="dt" sz="half" idx="10"/>
          </p:nvPr>
        </p:nvSpPr>
        <p:spPr>
          <a:xfrm>
            <a:off x="5264458" y="6569076"/>
            <a:ext cx="2993496" cy="2270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5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536C3-BB10-4165-8E74-99838CB517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4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871096-0617-41A5-9758-D801656409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lIns="45720" tIns="0" rIns="0" bIns="0" spcCol="0" rtlCol="0" fromWordArt="0" forceAA="0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7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84E87-2809-400F-A130-20751D1ABD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xmlns:p14="http://schemas.microsoft.com/office/powerpoint/2010/main"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 rot="21240000">
            <a:off x="598488" y="1004888"/>
            <a:ext cx="4319587" cy="4311650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 rot="21420000">
            <a:off x="596900" y="998538"/>
            <a:ext cx="4319588" cy="4313237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lIns="82296" tIns="0" rIns="0" bIns="0" spcCol="0" rtlCol="0" fromWordArt="0" forceAA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HCPSS, August 11-22, 2014 </a:t>
            </a:r>
            <a:endParaRPr lang="en-US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58A0D8F-9A19-4D03-8318-653C6FCD8B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xmlns:p14="http://schemas.microsoft.com/office/powerpoint/2010/main"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4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-2" y="0"/>
            <a:ext cx="391887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3" name="Title Placeholder 2"/>
          <p:cNvSpPr>
            <a:spLocks noGrp="1"/>
          </p:cNvSpPr>
          <p:nvPr>
            <p:ph type="title"/>
          </p:nvPr>
        </p:nvSpPr>
        <p:spPr>
          <a:xfrm>
            <a:off x="497135" y="134244"/>
            <a:ext cx="8262937" cy="441325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>
            <a:extLst/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30" name="Text Placeholder 30"/>
          <p:cNvSpPr>
            <a:spLocks noGrp="1"/>
          </p:cNvSpPr>
          <p:nvPr>
            <p:ph type="body" idx="1"/>
          </p:nvPr>
        </p:nvSpPr>
        <p:spPr bwMode="auto">
          <a:xfrm>
            <a:off x="503776" y="690225"/>
            <a:ext cx="8251825" cy="555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27" name="Date Placeholder 26"/>
          <p:cNvSpPr>
            <a:spLocks noGrp="1"/>
          </p:cNvSpPr>
          <p:nvPr>
            <p:ph type="dt" sz="half" idx="2"/>
          </p:nvPr>
        </p:nvSpPr>
        <p:spPr>
          <a:xfrm>
            <a:off x="5018690" y="6569076"/>
            <a:ext cx="3239263" cy="227012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457200" y="6557963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4"/>
          </p:nvPr>
        </p:nvSpPr>
        <p:spPr>
          <a:xfrm>
            <a:off x="8337550" y="6534150"/>
            <a:ext cx="588963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</a:defRPr>
            </a:lvl1pPr>
            <a:extLst/>
          </a:lstStyle>
          <a:p>
            <a:pPr>
              <a:defRPr/>
            </a:pPr>
            <a:fld id="{61210FB4-E372-466D-A3EB-21FD966A10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Text Box 11"/>
          <p:cNvSpPr txBox="1">
            <a:spLocks noChangeArrowheads="1"/>
          </p:cNvSpPr>
          <p:nvPr userDrawn="1"/>
        </p:nvSpPr>
        <p:spPr bwMode="auto">
          <a:xfrm>
            <a:off x="381000" y="6553200"/>
            <a:ext cx="16764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/>
          </a:p>
        </p:txBody>
      </p:sp>
      <p:pic>
        <p:nvPicPr>
          <p:cNvPr id="10" name="Picture 9" descr="FNAL_logo_sm.gif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1"/>
            <a:ext cx="371959" cy="38149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57" r:id="rId2"/>
    <p:sldLayoutId id="2147483765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6" r:id="rId9"/>
    <p:sldLayoutId id="2147483763" r:id="rId10"/>
    <p:sldLayoutId id="2147483767" r:id="rId11"/>
  </p:sldLayoutIdLst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 kern="120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Trebuchet MS" pitchFamily="34" charset="0"/>
        </a:defRPr>
      </a:lvl9pPr>
      <a:extLst/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tx2"/>
        </a:buClr>
        <a:buSzPct val="73000"/>
        <a:buFont typeface="Wingdings 2" pitchFamily="18" charset="2"/>
        <a:buChar char="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20700" indent="-228600" algn="l" rtl="0" eaLnBrk="0" fontAlgn="base" hangingPunct="0">
        <a:spcBef>
          <a:spcPts val="5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"/>
        <a:defRPr sz="2300" kern="1200">
          <a:solidFill>
            <a:srgbClr val="6C6C6C"/>
          </a:solidFill>
          <a:latin typeface="+mn-lt"/>
          <a:ea typeface="+mn-ea"/>
          <a:cs typeface="+mn-cs"/>
        </a:defRPr>
      </a:lvl2pPr>
      <a:lvl3pPr marL="7588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F9B639"/>
        </a:buClr>
        <a:buSzPct val="80000"/>
        <a:buFont typeface="Wingdings 2" pitchFamily="18" charset="2"/>
        <a:buChar char=""/>
        <a:defRPr sz="2000" kern="1200">
          <a:solidFill>
            <a:srgbClr val="6C6C6C"/>
          </a:solidFill>
          <a:latin typeface="+mn-lt"/>
          <a:ea typeface="+mn-ea"/>
          <a:cs typeface="+mn-cs"/>
        </a:defRPr>
      </a:lvl4pPr>
      <a:lvl5pPr marL="1279525" indent="-228600" algn="l" rtl="0" eaLnBrk="0" fontAlgn="base" hangingPunct="0">
        <a:spcBef>
          <a:spcPts val="400"/>
        </a:spcBef>
        <a:spcAft>
          <a:spcPct val="0"/>
        </a:spcAft>
        <a:buClr>
          <a:srgbClr val="F9B639"/>
        </a:buClr>
        <a:buSzPct val="70000"/>
        <a:buFont typeface="Wingdings" pitchFamily="2" charset="2"/>
        <a:buChar char="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w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emf"/><Relationship Id="rId5" Type="http://schemas.openxmlformats.org/officeDocument/2006/relationships/image" Target="../media/image41.pn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46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4" Type="http://schemas.openxmlformats.org/officeDocument/2006/relationships/image" Target="../media/image48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50.w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emf"/><Relationship Id="rId3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jpeg"/><Relationship Id="rId3" Type="http://schemas.openxmlformats.org/officeDocument/2006/relationships/image" Target="../media/image56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4" Type="http://schemas.openxmlformats.org/officeDocument/2006/relationships/image" Target="../media/image48.wmf"/><Relationship Id="rId5" Type="http://schemas.openxmlformats.org/officeDocument/2006/relationships/oleObject" Target="../embeddings/oleObject6.bin"/><Relationship Id="rId6" Type="http://schemas.openxmlformats.org/officeDocument/2006/relationships/image" Target="../media/image57.wmf"/><Relationship Id="rId7" Type="http://schemas.openxmlformats.org/officeDocument/2006/relationships/image" Target="../media/image58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9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4" Type="http://schemas.openxmlformats.org/officeDocument/2006/relationships/image" Target="../media/image72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73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76.jpeg"/><Relationship Id="rId5" Type="http://schemas.openxmlformats.org/officeDocument/2006/relationships/image" Target="../media/image7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4.w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3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111269" y="2291938"/>
            <a:ext cx="4670818" cy="67996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Hadron Colliders</a:t>
            </a:r>
            <a:endParaRPr lang="en-US" dirty="0"/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4608090" y="3003630"/>
            <a:ext cx="4123564" cy="658915"/>
          </a:xfrm>
        </p:spPr>
        <p:txBody>
          <a:bodyPr/>
          <a:lstStyle/>
          <a:p>
            <a:pPr eaLnBrk="1" hangingPunct="1"/>
            <a:r>
              <a:rPr lang="en-US" dirty="0" smtClean="0"/>
              <a:t>Eric </a:t>
            </a:r>
            <a:r>
              <a:rPr lang="en-US" dirty="0" err="1" smtClean="0"/>
              <a:t>Prebys</a:t>
            </a:r>
            <a:r>
              <a:rPr lang="en-US" dirty="0" smtClean="0"/>
              <a:t>, FNAL</a:t>
            </a:r>
          </a:p>
          <a:p>
            <a:pPr eaLnBrk="1" hangingPunct="1"/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47" y="3353076"/>
            <a:ext cx="5460265" cy="27374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8353" y="6055249"/>
            <a:ext cx="3369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LHC Interaction Region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879" y="3683994"/>
            <a:ext cx="2640293" cy="236582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312262" y="4661398"/>
            <a:ext cx="570218" cy="432000"/>
          </a:xfrm>
          <a:prstGeom prst="right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182753" y="6208083"/>
            <a:ext cx="24720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Lecture 3</a:t>
            </a:r>
          </a:p>
        </p:txBody>
      </p:sp>
      <p:pic>
        <p:nvPicPr>
          <p:cNvPr id="10" name="Picture 9" descr="Screen Shot 2014-08-11 at 3.06.42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303" y="1040533"/>
            <a:ext cx="7822029" cy="99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65061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Proton-Proton vs. Proton-antiproton</a:t>
            </a:r>
            <a:endParaRPr lang="en-US" dirty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Beyond a few hundred </a:t>
            </a:r>
            <a:r>
              <a:rPr lang="en-US" sz="2000" dirty="0" err="1" smtClean="0"/>
              <a:t>GeV</a:t>
            </a:r>
            <a:r>
              <a:rPr lang="en-US" sz="2000" dirty="0" smtClean="0"/>
              <a:t>, most interactions take place between gluons and/or virtual “sea” quarks.</a:t>
            </a:r>
          </a:p>
          <a:p>
            <a:pPr lvl="1"/>
            <a:r>
              <a:rPr lang="en-US" sz="1800" dirty="0" smtClean="0"/>
              <a:t>No real difference between proton-antiproton and proton-proton</a:t>
            </a:r>
          </a:p>
          <a:p>
            <a:r>
              <a:rPr lang="en-US" sz="2000" dirty="0" smtClean="0"/>
              <a:t>Because of the symmetry properties of the magnetic field, a  particle going in one direction will behave exactly the same as an antiparticle going in the other direction</a:t>
            </a:r>
          </a:p>
          <a:p>
            <a:pPr lvl="1"/>
            <a:r>
              <a:rPr lang="en-US" sz="1800" dirty="0" smtClean="0"/>
              <a:t>Can put protons and antiprotons in the </a:t>
            </a:r>
            <a:r>
              <a:rPr lang="en-US" sz="1800" i="1" dirty="0" smtClean="0"/>
              <a:t>same</a:t>
            </a:r>
            <a:r>
              <a:rPr lang="en-US" sz="1800" dirty="0" smtClean="0"/>
              <a:t> ring</a:t>
            </a:r>
          </a:p>
          <a:p>
            <a:pPr lvl="2"/>
            <a:r>
              <a:rPr lang="en-US" sz="1800" dirty="0" smtClean="0"/>
              <a:t>This is how the </a:t>
            </a:r>
            <a:r>
              <a:rPr lang="en-US" sz="1800" dirty="0" err="1" smtClean="0"/>
              <a:t>SppS</a:t>
            </a:r>
            <a:r>
              <a:rPr lang="en-US" sz="1800" dirty="0" smtClean="0"/>
              <a:t> (CERN) and the </a:t>
            </a:r>
            <a:r>
              <a:rPr lang="en-US" sz="1800" dirty="0" err="1" smtClean="0"/>
              <a:t>Tevatron</a:t>
            </a:r>
            <a:r>
              <a:rPr lang="en-US" sz="1800" dirty="0" smtClean="0"/>
              <a:t> (Fermilab) did it.</a:t>
            </a:r>
          </a:p>
          <a:p>
            <a:r>
              <a:rPr lang="en-US" sz="2000" dirty="0" smtClean="0"/>
              <a:t>The problem is that antiprotons are hard to make</a:t>
            </a:r>
          </a:p>
          <a:p>
            <a:pPr lvl="1"/>
            <a:r>
              <a:rPr lang="en-US" sz="1800" dirty="0" smtClean="0"/>
              <a:t>Can get &gt;1 positron for every electron on a production target</a:t>
            </a:r>
          </a:p>
          <a:p>
            <a:pPr lvl="1"/>
            <a:r>
              <a:rPr lang="en-US" sz="1800" dirty="0" smtClean="0"/>
              <a:t>Can only get about </a:t>
            </a:r>
            <a:r>
              <a:rPr lang="en-US" sz="1800" i="1" dirty="0" smtClean="0"/>
              <a:t>1 antiproton for every 50,000 protons </a:t>
            </a:r>
            <a:r>
              <a:rPr lang="en-US" sz="1800" dirty="0" smtClean="0"/>
              <a:t>on target!</a:t>
            </a:r>
          </a:p>
          <a:p>
            <a:pPr lvl="1"/>
            <a:r>
              <a:rPr lang="en-US" sz="1800" dirty="0" smtClean="0"/>
              <a:t>It took </a:t>
            </a:r>
            <a:r>
              <a:rPr lang="en-US" sz="1800" dirty="0" smtClean="0">
                <a:solidFill>
                  <a:srgbClr val="FF0000"/>
                </a:solidFill>
              </a:rPr>
              <a:t>a day </a:t>
            </a:r>
            <a:r>
              <a:rPr lang="en-US" sz="1800" dirty="0" smtClean="0"/>
              <a:t>to make enough antiprotons for a “store” in the Fermilab </a:t>
            </a:r>
            <a:r>
              <a:rPr lang="en-US" sz="1800" dirty="0" err="1" smtClean="0"/>
              <a:t>Tevatron</a:t>
            </a:r>
            <a:endParaRPr lang="en-US" sz="1800" dirty="0" smtClean="0"/>
          </a:p>
          <a:p>
            <a:pPr lvl="1"/>
            <a:r>
              <a:rPr lang="en-US" sz="1800" dirty="0" smtClean="0"/>
              <a:t>Ultimately, the luminosity is limited by the antiproton current.</a:t>
            </a:r>
          </a:p>
          <a:p>
            <a:endParaRPr lang="en-US" sz="20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726392" y="2748179"/>
            <a:ext cx="7810500" cy="6477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9008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Antiprotons for LHC?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782975"/>
          </a:xfrm>
        </p:spPr>
        <p:txBody>
          <a:bodyPr/>
          <a:lstStyle/>
          <a:p>
            <a:r>
              <a:rPr lang="en-US" dirty="0" smtClean="0"/>
              <a:t>At the design luminosity of the LHC, the antiproton “burn” rate would be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The is about 15 times the maximum production rate achieved by the Fermilab antiproton source</a:t>
            </a:r>
          </a:p>
          <a:p>
            <a:pPr lvl="1"/>
            <a:r>
              <a:rPr lang="en-US" dirty="0" smtClean="0"/>
              <a:t>No one has a good idea how to do this</a:t>
            </a:r>
          </a:p>
          <a:p>
            <a:pPr lvl="1"/>
            <a:r>
              <a:rPr lang="en-US" dirty="0" smtClean="0"/>
              <a:t>The required proton beam would be megawatts (=neutrino beam)</a:t>
            </a:r>
          </a:p>
          <a:p>
            <a:r>
              <a:rPr lang="en-US" dirty="0" smtClean="0"/>
              <a:t>For this reason, it was long recognized that the next collider would be proton proton.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4507096"/>
              </p:ext>
            </p:extLst>
          </p:nvPr>
        </p:nvGraphicFramePr>
        <p:xfrm>
          <a:off x="1384298" y="1587500"/>
          <a:ext cx="6950177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8355" name="Equation" r:id="rId3" imgW="3314700" imgH="393700" progId="Equation.DSMT4">
                  <p:embed/>
                </p:oleObj>
              </mc:Choice>
              <mc:Fallback>
                <p:oleObj name="Equation" r:id="rId3" imgW="3314700" imgH="3937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84298" y="1587500"/>
                        <a:ext cx="6950177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3432556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0531" y="1905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 Detour on the Road to Higher Energy</a:t>
            </a:r>
            <a:endParaRPr lang="en-US" dirty="0"/>
          </a:p>
        </p:txBody>
      </p:sp>
      <p:sp>
        <p:nvSpPr>
          <p:cNvPr id="30723" name="Content Placeholder 3"/>
          <p:cNvSpPr>
            <a:spLocks noGrp="1"/>
          </p:cNvSpPr>
          <p:nvPr>
            <p:ph idx="1"/>
          </p:nvPr>
        </p:nvSpPr>
        <p:spPr>
          <a:xfrm>
            <a:off x="495300" y="685800"/>
            <a:ext cx="8251825" cy="5553075"/>
          </a:xfrm>
        </p:spPr>
        <p:txBody>
          <a:bodyPr/>
          <a:lstStyle/>
          <a:p>
            <a:r>
              <a:rPr lang="en-US" sz="2000" dirty="0" smtClean="0"/>
              <a:t>1980’s  - US begins planning in earnest for a 20 </a:t>
            </a:r>
            <a:br>
              <a:rPr lang="en-US" sz="2000" dirty="0" smtClean="0"/>
            </a:br>
            <a:r>
              <a:rPr lang="en-US" sz="2000" dirty="0" smtClean="0"/>
              <a:t>TeV+20 </a:t>
            </a:r>
            <a:r>
              <a:rPr lang="en-US" sz="2000" dirty="0" err="1" smtClean="0"/>
              <a:t>TeV</a:t>
            </a:r>
            <a:r>
              <a:rPr lang="en-US" sz="2000" dirty="0" smtClean="0"/>
              <a:t> “Superconducting Super Collider” </a:t>
            </a:r>
            <a:br>
              <a:rPr lang="en-US" sz="2000" dirty="0" smtClean="0"/>
            </a:br>
            <a:r>
              <a:rPr lang="en-US" sz="2000" dirty="0" smtClean="0"/>
              <a:t>or (SSC).</a:t>
            </a:r>
          </a:p>
          <a:p>
            <a:pPr lvl="1"/>
            <a:r>
              <a:rPr lang="en-US" sz="1800" dirty="0" smtClean="0"/>
              <a:t>87 km in circumference!</a:t>
            </a:r>
          </a:p>
          <a:p>
            <a:pPr lvl="1"/>
            <a:r>
              <a:rPr lang="en-US" sz="1800" dirty="0" smtClean="0"/>
              <a:t>Two separate beams (like the ISR)</a:t>
            </a:r>
          </a:p>
          <a:p>
            <a:pPr lvl="1"/>
            <a:r>
              <a:rPr lang="en-US" sz="1800" dirty="0" smtClean="0"/>
              <a:t>Considered superior to the </a:t>
            </a:r>
            <a:br>
              <a:rPr lang="en-US" sz="1800" dirty="0" smtClean="0"/>
            </a:br>
            <a:r>
              <a:rPr lang="en-US" sz="1800" dirty="0" smtClean="0"/>
              <a:t>“Large Hadron Collider” (LHC) </a:t>
            </a:r>
            <a:br>
              <a:rPr lang="en-US" sz="1800" dirty="0" smtClean="0"/>
            </a:br>
            <a:r>
              <a:rPr lang="en-US" sz="1800" dirty="0" smtClean="0"/>
              <a:t>then being proposed by CERN.</a:t>
            </a:r>
          </a:p>
          <a:p>
            <a:r>
              <a:rPr lang="en-US" sz="2000" dirty="0" smtClean="0"/>
              <a:t>1987 – site chosen near </a:t>
            </a:r>
            <a:br>
              <a:rPr lang="en-US" sz="2000" dirty="0" smtClean="0"/>
            </a:br>
            <a:r>
              <a:rPr lang="en-US" sz="2000" dirty="0" smtClean="0"/>
              <a:t>Dallas, TX</a:t>
            </a:r>
          </a:p>
          <a:p>
            <a:r>
              <a:rPr lang="en-US" sz="2000" dirty="0" smtClean="0"/>
              <a:t>1989 – construction begins</a:t>
            </a:r>
          </a:p>
          <a:p>
            <a:r>
              <a:rPr lang="en-US" sz="2000" dirty="0" smtClean="0"/>
              <a:t>1993 – amidst cost overruns </a:t>
            </a:r>
            <a:br>
              <a:rPr lang="en-US" sz="2000" dirty="0" smtClean="0"/>
            </a:br>
            <a:r>
              <a:rPr lang="en-US" sz="2000" dirty="0" smtClean="0"/>
              <a:t>and the end of the Cold War, </a:t>
            </a:r>
            <a:br>
              <a:rPr lang="en-US" sz="2000" dirty="0" smtClean="0"/>
            </a:br>
            <a:r>
              <a:rPr lang="en-US" sz="2000" dirty="0" smtClean="0"/>
              <a:t>the SSC is cancelled after </a:t>
            </a:r>
            <a:br>
              <a:rPr lang="en-US" sz="2000" dirty="0" smtClean="0"/>
            </a:br>
            <a:r>
              <a:rPr lang="en-US" sz="2000" dirty="0" smtClean="0"/>
              <a:t>17 shafts and 22.5 km of </a:t>
            </a:r>
            <a:br>
              <a:rPr lang="en-US" sz="2000" dirty="0" smtClean="0"/>
            </a:br>
            <a:r>
              <a:rPr lang="en-US" sz="2000" dirty="0" smtClean="0"/>
              <a:t>tunnel had been dug.</a:t>
            </a:r>
          </a:p>
          <a:p>
            <a:r>
              <a:rPr lang="en-US" sz="2000" dirty="0" smtClean="0"/>
              <a:t>2001 – After the end of the LEP program at CERN, work begins on reusing the 27 km tunnel for the 7 </a:t>
            </a:r>
            <a:r>
              <a:rPr lang="en-US" sz="2000" dirty="0" err="1" smtClean="0"/>
              <a:t>TeV</a:t>
            </a:r>
            <a:r>
              <a:rPr lang="en-US" sz="2000" dirty="0" smtClean="0"/>
              <a:t>+ 7 </a:t>
            </a:r>
            <a:r>
              <a:rPr lang="en-US" sz="2000" dirty="0" err="1" smtClean="0"/>
              <a:t>TeV</a:t>
            </a:r>
            <a:r>
              <a:rPr lang="en-US" sz="2000" dirty="0" smtClean="0"/>
              <a:t> LHC </a:t>
            </a:r>
          </a:p>
        </p:txBody>
      </p:sp>
      <p:sp>
        <p:nvSpPr>
          <p:cNvPr id="30725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HCPSS, August 11-22, 2014 </a:t>
            </a:r>
          </a:p>
        </p:txBody>
      </p:sp>
      <p:sp>
        <p:nvSpPr>
          <p:cNvPr id="3072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3BF709-1864-42C0-8849-CF8A68F29FE2}" type="slidenum">
              <a:rPr lang="en-US" smtClean="0">
                <a:latin typeface="Arial" pitchFamily="34" charset="0"/>
              </a:rPr>
              <a:pPr/>
              <a:t>12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0727" name="Footer Placeholder 6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E. Prebys, Hadron Colliders, Lecture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4200" y="2603500"/>
            <a:ext cx="3327400" cy="3251200"/>
          </a:xfrm>
          <a:prstGeom prst="rect">
            <a:avLst/>
          </a:prstGeom>
        </p:spPr>
      </p:pic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62713" y="776288"/>
            <a:ext cx="2579687" cy="2579687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779267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190500"/>
            <a:ext cx="8262937" cy="441325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LHC: Location, Location, Location…</a:t>
            </a:r>
          </a:p>
        </p:txBody>
      </p:sp>
      <p:sp>
        <p:nvSpPr>
          <p:cNvPr id="32771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71500" y="5219700"/>
            <a:ext cx="8572500" cy="1257300"/>
          </a:xfrm>
        </p:spPr>
        <p:txBody>
          <a:bodyPr/>
          <a:lstStyle/>
          <a:p>
            <a:pPr eaLnBrk="1" hangingPunct="1"/>
            <a:r>
              <a:rPr lang="en-US" sz="2000" smtClean="0"/>
              <a:t>Tunnel originally dug for LEP</a:t>
            </a:r>
          </a:p>
          <a:p>
            <a:pPr lvl="1" eaLnBrk="1" hangingPunct="1"/>
            <a:r>
              <a:rPr lang="en-US" sz="1800" smtClean="0"/>
              <a:t>Built in 1980’s as an electron positron collider </a:t>
            </a:r>
          </a:p>
          <a:p>
            <a:pPr lvl="1" eaLnBrk="1" hangingPunct="1"/>
            <a:r>
              <a:rPr lang="en-US" sz="1800" smtClean="0"/>
              <a:t>Max 100 GeV/beam, but 27 km in circumference!!</a:t>
            </a:r>
          </a:p>
        </p:txBody>
      </p:sp>
      <p:pic>
        <p:nvPicPr>
          <p:cNvPr id="3277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2688" y="762000"/>
            <a:ext cx="6778625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Text Box 5"/>
          <p:cNvSpPr txBox="1">
            <a:spLocks noChangeArrowheads="1"/>
          </p:cNvSpPr>
          <p:nvPr/>
        </p:nvSpPr>
        <p:spPr bwMode="auto">
          <a:xfrm>
            <a:off x="4462072" y="1934980"/>
            <a:ext cx="13001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  <a:latin typeface="Arial Unicode MS" pitchFamily="34" charset="-128"/>
              </a:rPr>
              <a:t>/LHC</a:t>
            </a:r>
          </a:p>
        </p:txBody>
      </p:sp>
      <p:sp>
        <p:nvSpPr>
          <p:cNvPr id="32774" name="Text Box 7"/>
          <p:cNvSpPr txBox="1">
            <a:spLocks noChangeArrowheads="1"/>
          </p:cNvSpPr>
          <p:nvPr/>
        </p:nvSpPr>
        <p:spPr bwMode="auto">
          <a:xfrm>
            <a:off x="2478088" y="990600"/>
            <a:ext cx="2819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chemeClr val="bg1"/>
                </a:solidFill>
              </a:rPr>
              <a:t>My House (1990-1992)</a:t>
            </a:r>
          </a:p>
        </p:txBody>
      </p:sp>
      <p:sp>
        <p:nvSpPr>
          <p:cNvPr id="32775" name="Line 8"/>
          <p:cNvSpPr>
            <a:spLocks noChangeShapeType="1"/>
          </p:cNvSpPr>
          <p:nvPr/>
        </p:nvSpPr>
        <p:spPr bwMode="auto">
          <a:xfrm>
            <a:off x="4878388" y="1409700"/>
            <a:ext cx="1143000" cy="2476500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23854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711" r="4174" b="5080"/>
          <a:stretch/>
        </p:blipFill>
        <p:spPr bwMode="auto">
          <a:xfrm>
            <a:off x="457200" y="990600"/>
            <a:ext cx="4844837" cy="35052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LHC Layout and Numbers</a:t>
            </a:r>
            <a:endParaRPr lang="en-US" dirty="0"/>
          </a:p>
        </p:txBody>
      </p:sp>
      <p:sp>
        <p:nvSpPr>
          <p:cNvPr id="33796" name="Content Placeholder 6"/>
          <p:cNvSpPr>
            <a:spLocks noGrp="1"/>
          </p:cNvSpPr>
          <p:nvPr>
            <p:ph idx="1"/>
          </p:nvPr>
        </p:nvSpPr>
        <p:spPr>
          <a:xfrm>
            <a:off x="5181600" y="609600"/>
            <a:ext cx="3962400" cy="1008063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Design:</a:t>
            </a:r>
          </a:p>
          <a:p>
            <a:r>
              <a:rPr lang="en-US" sz="1800" dirty="0" smtClean="0"/>
              <a:t>7 TeV+7 </a:t>
            </a:r>
            <a:r>
              <a:rPr lang="en-US" sz="1800" dirty="0" err="1" smtClean="0"/>
              <a:t>TeV</a:t>
            </a:r>
            <a:r>
              <a:rPr lang="en-US" sz="1800" dirty="0" smtClean="0"/>
              <a:t> proton beams</a:t>
            </a:r>
          </a:p>
          <a:p>
            <a:pPr lvl="1"/>
            <a:r>
              <a:rPr lang="en-US" sz="1400" dirty="0" smtClean="0"/>
              <a:t>Can’t make enough antiprotons for the LHC</a:t>
            </a:r>
          </a:p>
          <a:p>
            <a:pPr lvl="1"/>
            <a:r>
              <a:rPr lang="en-US" sz="1400" dirty="0" smtClean="0"/>
              <a:t>Magnets have two beam pipes, one going in each direction.</a:t>
            </a:r>
          </a:p>
          <a:p>
            <a:r>
              <a:rPr lang="en-US" sz="1800" dirty="0" smtClean="0"/>
              <a:t>Stored beam energy 150 times more than </a:t>
            </a:r>
            <a:r>
              <a:rPr lang="en-US" sz="1800" dirty="0" err="1" smtClean="0"/>
              <a:t>Tevatron</a:t>
            </a:r>
            <a:endParaRPr lang="en-US" sz="1800" dirty="0" smtClean="0"/>
          </a:p>
          <a:p>
            <a:pPr lvl="1"/>
            <a:r>
              <a:rPr lang="en-US" sz="1600" dirty="0" smtClean="0"/>
              <a:t>Each beam has only 5x10</a:t>
            </a:r>
            <a:r>
              <a:rPr lang="en-US" sz="1600" baseline="30000" dirty="0" smtClean="0"/>
              <a:t>-10 </a:t>
            </a:r>
            <a:r>
              <a:rPr lang="en-US" sz="1600" dirty="0" smtClean="0"/>
              <a:t>grams of protons, but has the energy of a train going 100 mph!!</a:t>
            </a:r>
          </a:p>
          <a:p>
            <a:r>
              <a:rPr lang="en-US" sz="1600" dirty="0" smtClean="0"/>
              <a:t>These beams are focused to a size </a:t>
            </a:r>
            <a:r>
              <a:rPr lang="en-US" sz="1600" i="1" dirty="0" smtClean="0"/>
              <a:t>smaller than a human hair</a:t>
            </a:r>
            <a:r>
              <a:rPr lang="en-US" sz="1600" dirty="0" smtClean="0"/>
              <a:t> to collide with each other!</a:t>
            </a:r>
          </a:p>
          <a:p>
            <a:pPr marL="0" indent="0">
              <a:buNone/>
            </a:pPr>
            <a:endParaRPr lang="en-US" sz="1600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7400" y="4572000"/>
            <a:ext cx="2667000" cy="1906905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 flipV="1">
            <a:off x="4648200" y="3657600"/>
            <a:ext cx="1143000" cy="1143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6"/>
          <p:cNvSpPr txBox="1">
            <a:spLocks/>
          </p:cNvSpPr>
          <p:nvPr/>
        </p:nvSpPr>
        <p:spPr bwMode="auto">
          <a:xfrm>
            <a:off x="609600" y="5029200"/>
            <a:ext cx="4800600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207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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2pPr>
            <a:lvl3pPr marL="7588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60000"/>
              <a:buFont typeface="Wingdings" pitchFamily="2" charset="2"/>
              <a:buChar char="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9B639"/>
              </a:buClr>
              <a:buSzPct val="80000"/>
              <a:buFont typeface="Wingdings 2" pitchFamily="18" charset="2"/>
              <a:buChar char=""/>
              <a:defRPr sz="2000" kern="1200">
                <a:solidFill>
                  <a:srgbClr val="6C6C6C"/>
                </a:solidFill>
                <a:latin typeface="+mn-lt"/>
                <a:ea typeface="+mn-ea"/>
                <a:cs typeface="+mn-cs"/>
              </a:defRPr>
            </a:lvl4pPr>
            <a:lvl5pPr marL="1279525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itchFamily="2" charset="2"/>
              <a:buChar char="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72184" indent="-182880" algn="l" rtl="0" eaLnBrk="1" latinLnBrk="0" hangingPunct="1">
              <a:spcBef>
                <a:spcPts val="400"/>
              </a:spcBef>
              <a:buClr>
                <a:schemeClr val="accent4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6733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80000"/>
              <a:buFont typeface="Wingdings 2"/>
              <a:buChar char="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47088" indent="-182880" algn="l" rtl="0" eaLnBrk="1" latinLnBrk="0" hangingPunct="1">
              <a:spcBef>
                <a:spcPts val="300"/>
              </a:spcBef>
              <a:buClr>
                <a:schemeClr val="accent4"/>
              </a:buClr>
              <a:buSzPct val="100000"/>
              <a:buChar char="•"/>
              <a:defRPr kumimoji="0" sz="1600" kern="1200" baseline="0">
                <a:solidFill>
                  <a:schemeClr val="tx1">
                    <a:tint val="8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Wingdings"/>
              <a:buChar char="§"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r>
              <a:rPr lang="en-US" sz="1800" dirty="0" smtClean="0"/>
              <a:t>27 km in circumference</a:t>
            </a:r>
          </a:p>
          <a:p>
            <a:r>
              <a:rPr lang="en-US" sz="1800" dirty="0" smtClean="0"/>
              <a:t>2 major collision regions: CMS and ATLAS</a:t>
            </a:r>
            <a:endParaRPr lang="en-US" sz="1600" dirty="0"/>
          </a:p>
          <a:p>
            <a:r>
              <a:rPr lang="en-US" sz="1600" dirty="0" smtClean="0"/>
              <a:t>2 “smaller” regions: ALICE and </a:t>
            </a:r>
            <a:r>
              <a:rPr lang="en-US" sz="1600" dirty="0" err="1" smtClean="0"/>
              <a:t>LHCb</a:t>
            </a: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50555166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676400"/>
            <a:ext cx="8420100" cy="1600200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5305474" y="2743200"/>
            <a:ext cx="1066800" cy="685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LHC FODO Cell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609600"/>
            <a:ext cx="8251825" cy="5553075"/>
          </a:xfrm>
        </p:spPr>
        <p:txBody>
          <a:bodyPr/>
          <a:lstStyle/>
          <a:p>
            <a:r>
              <a:rPr lang="en-US" sz="1800" dirty="0" err="1" smtClean="0"/>
              <a:t>e</a:t>
            </a:r>
            <a:r>
              <a:rPr lang="en-US" sz="1800" baseline="30000" dirty="0" err="1" smtClean="0"/>
              <a:t>+</a:t>
            </a:r>
            <a:r>
              <a:rPr lang="en-US" sz="1800" dirty="0" err="1" smtClean="0"/>
              <a:t>e</a:t>
            </a:r>
            <a:r>
              <a:rPr lang="en-US" sz="1800" baseline="30000" dirty="0" smtClean="0"/>
              <a:t>-</a:t>
            </a:r>
            <a:r>
              <a:rPr lang="en-US" sz="1800" dirty="0" smtClean="0"/>
              <a:t> or proton-antiproton (opposite charge) colliders had particles going in </a:t>
            </a:r>
            <a:r>
              <a:rPr lang="en-US" sz="1800" i="1" dirty="0" smtClean="0"/>
              <a:t>opposite</a:t>
            </a:r>
            <a:r>
              <a:rPr lang="en-US" sz="1800" dirty="0" smtClean="0"/>
              <a:t> directions in the </a:t>
            </a:r>
            <a:r>
              <a:rPr lang="en-US" sz="1800" i="1" dirty="0" smtClean="0"/>
              <a:t>same</a:t>
            </a:r>
            <a:r>
              <a:rPr lang="en-US" sz="1800" dirty="0" smtClean="0"/>
              <a:t> beam pipe</a:t>
            </a:r>
          </a:p>
          <a:p>
            <a:r>
              <a:rPr lang="en-US" sz="1800" dirty="0" smtClean="0"/>
              <a:t>Because the LHC collides protons (same charge), the magnets have two apertures with </a:t>
            </a:r>
            <a:r>
              <a:rPr lang="en-US" sz="1800" i="1" dirty="0" smtClean="0"/>
              <a:t>opposite</a:t>
            </a:r>
            <a:r>
              <a:rPr lang="en-US" sz="1800" dirty="0" smtClean="0"/>
              <a:t> fields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4874" y="3657600"/>
            <a:ext cx="2507953" cy="18506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43274" y="3733800"/>
            <a:ext cx="3276600" cy="17839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04874" y="3581400"/>
            <a:ext cx="5791200" cy="2057400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1800274" y="2819400"/>
            <a:ext cx="152400" cy="6858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00274" y="56388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dipoles (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B</a:t>
            </a:r>
            <a:r>
              <a:rPr lang="en-US" sz="1800" baseline="-25000" dirty="0" err="1" smtClean="0">
                <a:solidFill>
                  <a:srgbClr val="C00000"/>
                </a:solidFill>
                <a:latin typeface="+mn-lt"/>
              </a:rPr>
              <a:t>max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 = 8.3 T)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2274" y="3200400"/>
            <a:ext cx="2615176" cy="190500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296074" y="5105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quadrupoles</a:t>
            </a:r>
          </a:p>
        </p:txBody>
      </p:sp>
    </p:spTree>
    <p:extLst>
      <p:ext uri="{BB962C8B-B14F-4D97-AF65-F5344CB8AC3E}">
        <p14:creationId xmlns:p14="http://schemas.microsoft.com/office/powerpoint/2010/main" val="50014226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Nominal LHC Parameters Compared to Tevatron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62665" y="702245"/>
          <a:ext cx="5568726" cy="4968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490"/>
                <a:gridCol w="1689820"/>
                <a:gridCol w="1651416"/>
              </a:tblGrid>
              <a:tr h="587933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Parameter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 smtClean="0"/>
                        <a:t>Tevatron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“nominal” LHC</a:t>
                      </a:r>
                      <a:endParaRPr lang="en-US" sz="20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Circumference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6.28 km (2*PI)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 km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Beam Energy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980 </a:t>
                      </a:r>
                      <a:r>
                        <a:rPr lang="en-US" sz="1600" dirty="0" err="1" smtClean="0"/>
                        <a:t>GeV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 7 </a:t>
                      </a:r>
                      <a:r>
                        <a:rPr lang="en-US" sz="1600" dirty="0" err="1" smtClean="0"/>
                        <a:t>TeV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Number of bunches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36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2808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Protons/bunch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275x10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115x10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pBar</a:t>
                      </a:r>
                      <a:r>
                        <a:rPr lang="en-US" sz="1600" dirty="0" smtClean="0"/>
                        <a:t>/bunch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80x10</a:t>
                      </a:r>
                      <a:r>
                        <a:rPr lang="en-US" sz="1600" baseline="30000" dirty="0" smtClean="0"/>
                        <a:t>9</a:t>
                      </a:r>
                      <a:endParaRPr lang="en-US" sz="16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-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Stored</a:t>
                      </a:r>
                      <a:r>
                        <a:rPr lang="en-US" sz="1600" baseline="0" dirty="0" smtClean="0"/>
                        <a:t> beam energy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1.6 + .5 MJ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366+366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MJ*</a:t>
                      </a:r>
                      <a:endParaRPr lang="en-US" sz="1600" dirty="0" smtClean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Magnet stored energy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400 MJ</a:t>
                      </a:r>
                      <a:endParaRPr 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10 GJ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Peak luminosity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3.3x10</a:t>
                      </a:r>
                      <a:r>
                        <a:rPr lang="en-US" sz="1600" baseline="30000" dirty="0" smtClean="0"/>
                        <a:t>32</a:t>
                      </a:r>
                      <a:r>
                        <a:rPr lang="en-US" sz="1600" baseline="0" dirty="0" smtClean="0"/>
                        <a:t>  cm</a:t>
                      </a:r>
                      <a:r>
                        <a:rPr lang="en-US" sz="1600" baseline="30000" dirty="0" smtClean="0"/>
                        <a:t>-2</a:t>
                      </a:r>
                      <a:r>
                        <a:rPr lang="en-US" sz="1600" baseline="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  <a:endParaRPr lang="en-US" sz="1600" baseline="30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1.0x10</a:t>
                      </a:r>
                      <a:r>
                        <a:rPr lang="en-US" sz="1600" baseline="30000" dirty="0" smtClean="0"/>
                        <a:t>34</a:t>
                      </a:r>
                      <a:r>
                        <a:rPr lang="en-US" sz="1600" baseline="0" dirty="0" smtClean="0"/>
                        <a:t> cm</a:t>
                      </a:r>
                      <a:r>
                        <a:rPr lang="en-US" sz="1600" baseline="30000" dirty="0" smtClean="0"/>
                        <a:t>-2</a:t>
                      </a:r>
                      <a:r>
                        <a:rPr lang="en-US" sz="1600" baseline="0" dirty="0" smtClean="0"/>
                        <a:t>s</a:t>
                      </a:r>
                      <a:r>
                        <a:rPr lang="en-US" sz="1600" baseline="30000" dirty="0" smtClean="0"/>
                        <a:t>-1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Main Dipoles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780</a:t>
                      </a:r>
                      <a:endParaRPr 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1232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Bend Field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4.2 T</a:t>
                      </a:r>
                      <a:endParaRPr 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8.3 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6747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Main </a:t>
                      </a:r>
                      <a:r>
                        <a:rPr lang="en-US" sz="1600" dirty="0" err="1" smtClean="0"/>
                        <a:t>Quadrupoles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~200</a:t>
                      </a:r>
                      <a:endParaRPr 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~600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6808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Operating temperature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4.2 K (liquid He)</a:t>
                      </a:r>
                      <a:endParaRPr lang="en-US" sz="1600" baseline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aseline="0" dirty="0" smtClean="0"/>
                        <a:t>1.9K (</a:t>
                      </a:r>
                      <a:r>
                        <a:rPr lang="en-US" sz="1600" baseline="0" dirty="0" err="1" smtClean="0"/>
                        <a:t>superfluid</a:t>
                      </a:r>
                      <a:r>
                        <a:rPr lang="en-US" sz="1600" baseline="0" dirty="0" smtClean="0"/>
                        <a:t> He)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4873" name="TextBox 4"/>
          <p:cNvSpPr txBox="1">
            <a:spLocks noChangeArrowheads="1"/>
          </p:cNvSpPr>
          <p:nvPr/>
        </p:nvSpPr>
        <p:spPr bwMode="auto">
          <a:xfrm>
            <a:off x="501070" y="5733300"/>
            <a:ext cx="6172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*Each beam = TVG@150 km/</a:t>
            </a:r>
            <a:r>
              <a:rPr lang="en-US" sz="2000" dirty="0" err="1" smtClean="0">
                <a:solidFill>
                  <a:srgbClr val="FF0000"/>
                </a:solidFill>
              </a:rPr>
              <a:t>hr</a:t>
            </a:r>
            <a:r>
              <a:rPr lang="en-US" sz="2000" dirty="0" smtClean="0">
                <a:solidFill>
                  <a:srgbClr val="FF0000"/>
                </a:solidFill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olidFill>
                  <a:srgbClr val="FF0000"/>
                </a:solidFill>
                <a:sym typeface="Symbol" pitchFamily="18" charset="2"/>
              </a:rPr>
              <a:t> </a:t>
            </a:r>
            <a:r>
              <a:rPr lang="en-US" sz="2000" dirty="0">
                <a:solidFill>
                  <a:srgbClr val="FF0000"/>
                </a:solidFill>
                <a:sym typeface="Symbol" pitchFamily="18" charset="2"/>
              </a:rPr>
              <a:t>very scary numbers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34874" name="TextBox 7"/>
          <p:cNvSpPr txBox="1">
            <a:spLocks noChangeArrowheads="1"/>
          </p:cNvSpPr>
          <p:nvPr/>
        </p:nvSpPr>
        <p:spPr bwMode="auto">
          <a:xfrm>
            <a:off x="693095" y="6117350"/>
            <a:ext cx="80650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/>
              <a:t>1.0x10</a:t>
            </a:r>
            <a:r>
              <a:rPr lang="en-US" sz="2400" baseline="30000" dirty="0"/>
              <a:t>34</a:t>
            </a:r>
            <a:r>
              <a:rPr lang="en-US" sz="2400" dirty="0"/>
              <a:t> cm</a:t>
            </a:r>
            <a:r>
              <a:rPr lang="en-US" sz="2400" baseline="30000" dirty="0"/>
              <a:t>-2</a:t>
            </a:r>
            <a:r>
              <a:rPr lang="en-US" sz="2400" dirty="0"/>
              <a:t>s</a:t>
            </a:r>
            <a:r>
              <a:rPr lang="en-US" sz="2400" baseline="30000" dirty="0"/>
              <a:t>-1</a:t>
            </a:r>
            <a:r>
              <a:rPr lang="en-US" sz="2400" dirty="0"/>
              <a:t> ~ 50 </a:t>
            </a:r>
            <a:r>
              <a:rPr lang="en-US" sz="2400" dirty="0" smtClean="0"/>
              <a:t>fb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/yr= ~5 x total TeV data</a:t>
            </a:r>
            <a:endParaRPr lang="en-US" sz="2400" baseline="30000" dirty="0"/>
          </a:p>
        </p:txBody>
      </p:sp>
      <p:pic>
        <p:nvPicPr>
          <p:cNvPr id="6" name="Picture 5" descr="reach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69794" y="625434"/>
            <a:ext cx="3074205" cy="37855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38630" y="4504340"/>
            <a:ext cx="25347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dirty="0" smtClean="0"/>
              <a:t>Increase in cross section of up to 5 orders of magnitude for some physics processes</a:t>
            </a:r>
            <a:endParaRPr lang="en-US" sz="1800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379975" y="3083355"/>
            <a:ext cx="1651415" cy="69129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7985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Protecting the Machine: Multi-stage Collimation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541" y="855865"/>
            <a:ext cx="8759003" cy="544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57467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Sept 10, 2008: The (first) big day</a:t>
            </a:r>
            <a:endParaRPr lang="en-US" dirty="0"/>
          </a:p>
        </p:txBody>
      </p:sp>
      <p:sp>
        <p:nvSpPr>
          <p:cNvPr id="17411" name="Content Placeholder 3"/>
          <p:cNvSpPr>
            <a:spLocks noGrp="1"/>
          </p:cNvSpPr>
          <p:nvPr>
            <p:ph sz="half" idx="1"/>
          </p:nvPr>
        </p:nvSpPr>
        <p:spPr>
          <a:xfrm>
            <a:off x="457200" y="800100"/>
            <a:ext cx="3902075" cy="2955925"/>
          </a:xfrm>
        </p:spPr>
        <p:txBody>
          <a:bodyPr/>
          <a:lstStyle/>
          <a:p>
            <a:r>
              <a:rPr lang="en-US" sz="2000" smtClean="0"/>
              <a:t>9:35 – First beam injected</a:t>
            </a:r>
          </a:p>
          <a:p>
            <a:r>
              <a:rPr lang="en-US" sz="2000" smtClean="0"/>
              <a:t>9:58 – beam past CMS to point 6 dump</a:t>
            </a:r>
          </a:p>
          <a:p>
            <a:r>
              <a:rPr lang="en-US" sz="2000" smtClean="0"/>
              <a:t>10:15 – beam to point 1 (ATLAS)</a:t>
            </a:r>
          </a:p>
          <a:p>
            <a:r>
              <a:rPr lang="en-US" sz="2000" smtClean="0"/>
              <a:t>10:26 – First turn!</a:t>
            </a:r>
          </a:p>
          <a:p>
            <a:r>
              <a:rPr lang="en-US" sz="2000" smtClean="0"/>
              <a:t>…and there was much rejoicing</a:t>
            </a:r>
          </a:p>
        </p:txBody>
      </p:sp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00" y="952500"/>
            <a:ext cx="3200400" cy="2206088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741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52900" y="3124200"/>
            <a:ext cx="3429000" cy="257175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7414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2500" y="3657601"/>
            <a:ext cx="3162300" cy="21021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895350" y="5829300"/>
            <a:ext cx="7353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Commissioning proceeded smoothly and rapidly until September 19</a:t>
            </a:r>
            <a:r>
              <a:rPr lang="en-US" sz="2000" baseline="30000" dirty="0" smtClean="0">
                <a:solidFill>
                  <a:schemeClr val="accent3">
                    <a:lumMod val="75000"/>
                  </a:schemeClr>
                </a:solidFill>
              </a:rPr>
              <a:t>th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, when </a:t>
            </a:r>
            <a:r>
              <a:rPr lang="en-US" sz="2000" i="1" dirty="0" smtClean="0">
                <a:solidFill>
                  <a:schemeClr val="accent3">
                    <a:lumMod val="75000"/>
                  </a:schemeClr>
                </a:solidFill>
              </a:rPr>
              <a:t>something</a:t>
            </a: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 very bad happened</a:t>
            </a:r>
            <a:endParaRPr lang="en-US"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C6E6A2-F555-4934-B7BB-3127D0BCFC20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2256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905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Nature abhors a (news) vacuum…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609600"/>
            <a:ext cx="8251825" cy="3363913"/>
          </a:xfrm>
        </p:spPr>
        <p:txBody>
          <a:bodyPr/>
          <a:lstStyle/>
          <a:p>
            <a:r>
              <a:rPr lang="en-US" smtClean="0"/>
              <a:t>Italian newspapers were very poetic (at least as translated by “Babel Fish”):</a:t>
            </a:r>
          </a:p>
          <a:p>
            <a:pPr>
              <a:buFont typeface="Wingdings 2" pitchFamily="18" charset="2"/>
              <a:buNone/>
            </a:pPr>
            <a:r>
              <a:rPr lang="en-US" smtClean="0"/>
              <a:t>		</a:t>
            </a:r>
            <a:r>
              <a:rPr lang="en-US" sz="1800" i="1" smtClean="0">
                <a:solidFill>
                  <a:srgbClr val="002060"/>
                </a:solidFill>
              </a:rPr>
              <a:t>"the black cloud of the bitterness still has not 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    	been dissolved on the small forest in which 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    	they are dipped the candid buildings of the CERN" </a:t>
            </a:r>
            <a:endParaRPr lang="en-US" sz="2000" i="1" smtClean="0">
              <a:solidFill>
                <a:srgbClr val="00206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en-US" sz="2000" i="1" smtClean="0">
                <a:solidFill>
                  <a:srgbClr val="002060"/>
                </a:solidFill>
              </a:rPr>
              <a:t>		</a:t>
            </a:r>
            <a:r>
              <a:rPr lang="en-US" sz="1800" i="1" smtClean="0">
                <a:solidFill>
                  <a:srgbClr val="002060"/>
                </a:solidFill>
              </a:rPr>
              <a:t>“Lyn Evans, head of the plan, support that it 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	was better to wait for before igniting the</a:t>
            </a:r>
            <a:br>
              <a:rPr lang="en-US" sz="1800" i="1" smtClean="0">
                <a:solidFill>
                  <a:srgbClr val="002060"/>
                </a:solidFill>
              </a:rPr>
            </a:br>
            <a:r>
              <a:rPr lang="en-US" sz="1800" i="1" smtClean="0">
                <a:solidFill>
                  <a:srgbClr val="002060"/>
                </a:solidFill>
              </a:rPr>
              <a:t>	machine and making the verifications of the parts.“</a:t>
            </a:r>
            <a:r>
              <a:rPr lang="en-US" sz="1800" i="1" smtClean="0">
                <a:solidFill>
                  <a:srgbClr val="FF0000"/>
                </a:solidFill>
              </a:rPr>
              <a:t>*</a:t>
            </a:r>
            <a:r>
              <a:rPr lang="en-US" sz="1800" i="1" smtClean="0">
                <a:solidFill>
                  <a:srgbClr val="002060"/>
                </a:solidFill>
              </a:rPr>
              <a:t> </a:t>
            </a:r>
          </a:p>
          <a:p>
            <a:r>
              <a:rPr lang="en-US" smtClean="0"/>
              <a:t>Or you could Google “What really happened at CERN”:</a:t>
            </a: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848100"/>
            <a:ext cx="6189663" cy="2019300"/>
          </a:xfrm>
          <a:prstGeom prst="rect">
            <a:avLst/>
          </a:prstGeom>
          <a:noFill/>
          <a:ln w="0" algn="ctr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514350" y="5943600"/>
            <a:ext cx="8115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</a:rPr>
              <a:t>* “Big Bang, il test bloccato fino all primavera 2009”, Corriere dela Sera, Sept. 24, 2008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6553200" y="4686300"/>
            <a:ext cx="80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>
                <a:solidFill>
                  <a:srgbClr val="FF0000"/>
                </a:solidFill>
              </a:rPr>
              <a:t>**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14350" y="6210300"/>
            <a:ext cx="81153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600">
                <a:solidFill>
                  <a:srgbClr val="FF0000"/>
                </a:solidFill>
              </a:rPr>
              <a:t>**http://www.rense.com/general83/IncidentatCERN.pdf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82412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Tevatron</a:t>
            </a:r>
            <a:endParaRPr lang="en-US" dirty="0" smtClean="0"/>
          </a:p>
          <a:p>
            <a:pPr lvl="1"/>
            <a:r>
              <a:rPr lang="en-US" dirty="0" err="1" smtClean="0"/>
              <a:t>pBar</a:t>
            </a:r>
            <a:r>
              <a:rPr lang="en-US" dirty="0" smtClean="0"/>
              <a:t> cooling</a:t>
            </a:r>
          </a:p>
          <a:p>
            <a:pPr lvl="1"/>
            <a:r>
              <a:rPr lang="en-US" dirty="0" smtClean="0"/>
              <a:t>luminosity</a:t>
            </a:r>
          </a:p>
          <a:p>
            <a:r>
              <a:rPr lang="en-US" dirty="0" smtClean="0"/>
              <a:t>LHC</a:t>
            </a:r>
          </a:p>
          <a:p>
            <a:pPr lvl="1"/>
            <a:r>
              <a:rPr lang="en-US" dirty="0" smtClean="0"/>
              <a:t>parameters</a:t>
            </a:r>
          </a:p>
          <a:p>
            <a:pPr lvl="1"/>
            <a:r>
              <a:rPr lang="en-US" dirty="0" smtClean="0"/>
              <a:t>“The Incident”</a:t>
            </a:r>
          </a:p>
          <a:p>
            <a:pPr lvl="1"/>
            <a:r>
              <a:rPr lang="en-US" dirty="0" smtClean="0"/>
              <a:t>Maximizing luminosity (HL-LHC)</a:t>
            </a:r>
          </a:p>
          <a:p>
            <a:r>
              <a:rPr lang="en-US" dirty="0" smtClean="0"/>
              <a:t>What’s next?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065544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40531" y="152400"/>
            <a:ext cx="8474869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What (really) really happened on September 19</a:t>
            </a:r>
            <a:r>
              <a:rPr lang="en-US" baseline="30000" dirty="0" smtClean="0"/>
              <a:t>th*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9699" name="Content Placeholder 8"/>
          <p:cNvSpPr>
            <a:spLocks noGrp="1"/>
          </p:cNvSpPr>
          <p:nvPr>
            <p:ph idx="1"/>
          </p:nvPr>
        </p:nvSpPr>
        <p:spPr>
          <a:xfrm>
            <a:off x="411163" y="762000"/>
            <a:ext cx="8610600" cy="5419725"/>
          </a:xfrm>
        </p:spPr>
        <p:txBody>
          <a:bodyPr/>
          <a:lstStyle/>
          <a:p>
            <a:r>
              <a:rPr lang="en-US" sz="2000" smtClean="0"/>
              <a:t>Sector 3-4 was being ramped to 9.3 kA, the equivalent of 5.5 TeV</a:t>
            </a:r>
          </a:p>
          <a:p>
            <a:pPr lvl="1"/>
            <a:r>
              <a:rPr lang="en-US" sz="1800" smtClean="0"/>
              <a:t>All other sectors had already been ramped to this level</a:t>
            </a:r>
          </a:p>
          <a:p>
            <a:pPr lvl="1"/>
            <a:r>
              <a:rPr lang="en-US" sz="1800" smtClean="0"/>
              <a:t>Sector 3-4 had previously only been ramped to 7 kA (4.1 TeV)</a:t>
            </a:r>
          </a:p>
          <a:p>
            <a:r>
              <a:rPr lang="en-US" sz="2000" smtClean="0"/>
              <a:t>At 11:18AM, a quench developed in the splice between dipole C24 and quadrupole Q24</a:t>
            </a:r>
          </a:p>
          <a:p>
            <a:pPr lvl="1"/>
            <a:r>
              <a:rPr lang="en-US" sz="1800" smtClean="0"/>
              <a:t>Not initially detected by quench protection circuit</a:t>
            </a:r>
          </a:p>
          <a:p>
            <a:pPr lvl="1"/>
            <a:r>
              <a:rPr lang="en-US" sz="1800" smtClean="0"/>
              <a:t>Power supply tripped at .46 sec</a:t>
            </a:r>
          </a:p>
          <a:p>
            <a:pPr lvl="1"/>
            <a:r>
              <a:rPr lang="en-US" sz="1800" smtClean="0"/>
              <a:t>Discharge switches activated at .86 sec</a:t>
            </a:r>
          </a:p>
          <a:p>
            <a:r>
              <a:rPr lang="en-US" sz="2000" smtClean="0"/>
              <a:t>Within the first second, an arc formed at the site of the quench</a:t>
            </a:r>
            <a:endParaRPr lang="en-US" sz="1800" smtClean="0"/>
          </a:p>
          <a:p>
            <a:pPr lvl="1"/>
            <a:r>
              <a:rPr lang="en-US" sz="1800" smtClean="0"/>
              <a:t>The heat of the arc caused Helium to boil.</a:t>
            </a:r>
          </a:p>
          <a:p>
            <a:pPr lvl="1"/>
            <a:r>
              <a:rPr lang="en-US" sz="1800" smtClean="0"/>
              <a:t>The pressure rose beyond .13 MPa and ruptured into the insulation vacuum.</a:t>
            </a:r>
          </a:p>
          <a:p>
            <a:pPr lvl="1"/>
            <a:r>
              <a:rPr lang="en-US" sz="1800" smtClean="0"/>
              <a:t>Vacuum also degraded in the beam pipe</a:t>
            </a:r>
          </a:p>
          <a:p>
            <a:r>
              <a:rPr lang="en-US" sz="2000" smtClean="0"/>
              <a:t>The pressure at the vacuum barrier reached ~10 bar (design value 1.5 bar).  The force was transferred to the magnet stands, which broke.</a:t>
            </a:r>
          </a:p>
        </p:txBody>
      </p:sp>
      <p:sp>
        <p:nvSpPr>
          <p:cNvPr id="28676" name="TextBox 10"/>
          <p:cNvSpPr txBox="1">
            <a:spLocks noChangeArrowheads="1"/>
          </p:cNvSpPr>
          <p:nvPr/>
        </p:nvSpPr>
        <p:spPr bwMode="auto">
          <a:xfrm>
            <a:off x="546100" y="5981700"/>
            <a:ext cx="6096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*Official talk by Philippe </a:t>
            </a:r>
            <a:r>
              <a:rPr lang="en-US" sz="2000" dirty="0" err="1">
                <a:solidFill>
                  <a:schemeClr val="accent4">
                    <a:lumMod val="50000"/>
                  </a:schemeClr>
                </a:solidFill>
              </a:rPr>
              <a:t>LeBrun</a:t>
            </a:r>
            <a:r>
              <a:rPr lang="en-US" sz="2000" dirty="0">
                <a:solidFill>
                  <a:schemeClr val="accent4">
                    <a:lumMod val="50000"/>
                  </a:schemeClr>
                </a:solidFill>
              </a:rPr>
              <a:t>, Chamonix, Jan. 2009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1422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ChangeArrowheads="1"/>
          </p:cNvSpPr>
          <p:nvPr>
            <p:ph type="title"/>
          </p:nvPr>
        </p:nvSpPr>
        <p:spPr>
          <a:xfrm>
            <a:off x="865188" y="285750"/>
            <a:ext cx="6697662" cy="706438"/>
          </a:xfrm>
        </p:spPr>
        <p:txBody>
          <a:bodyPr/>
          <a:lstStyle/>
          <a:p>
            <a:pPr>
              <a:defRPr/>
            </a:pPr>
            <a:r>
              <a:rPr lang="fr-CH" dirty="0"/>
              <a:t>Pressure forces on SSS vacuum barrier</a:t>
            </a:r>
            <a:endParaRPr lang="en-US" dirty="0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425450" y="1628775"/>
            <a:ext cx="7386638" cy="4330700"/>
            <a:chOff x="226" y="515"/>
            <a:chExt cx="5106" cy="3408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49" y="515"/>
              <a:ext cx="5083" cy="3408"/>
              <a:chOff x="249" y="515"/>
              <a:chExt cx="5083" cy="3408"/>
            </a:xfrm>
          </p:grpSpPr>
          <p:pic>
            <p:nvPicPr>
              <p:cNvPr id="21518" name="Picture 7" descr="Trsp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49" y="515"/>
                <a:ext cx="5083" cy="3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1519" name="Text Box 8"/>
              <p:cNvSpPr txBox="1">
                <a:spLocks noChangeArrowheads="1"/>
              </p:cNvSpPr>
              <p:nvPr/>
            </p:nvSpPr>
            <p:spPr bwMode="auto">
              <a:xfrm>
                <a:off x="249" y="2024"/>
                <a:ext cx="590" cy="454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  <a:latin typeface="Comic Sans MS" pitchFamily="66" charset="0"/>
                </a:endParaRPr>
              </a:p>
            </p:txBody>
          </p:sp>
        </p:grpSp>
        <p:sp>
          <p:nvSpPr>
            <p:cNvPr id="21514" name="Text Box 9"/>
            <p:cNvSpPr txBox="1">
              <a:spLocks noChangeArrowheads="1"/>
            </p:cNvSpPr>
            <p:nvPr/>
          </p:nvSpPr>
          <p:spPr bwMode="auto">
            <a:xfrm>
              <a:off x="3936" y="839"/>
              <a:ext cx="876" cy="363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2400" b="1" dirty="0">
                  <a:solidFill>
                    <a:srgbClr val="0066FF"/>
                  </a:solidFill>
                </a:rPr>
                <a:t>Vacuum</a:t>
              </a:r>
              <a:r>
                <a:rPr lang="en-GB" sz="2400" b="1" dirty="0"/>
                <a:t> </a:t>
              </a:r>
            </a:p>
          </p:txBody>
        </p:sp>
        <p:sp>
          <p:nvSpPr>
            <p:cNvPr id="21515" name="Text Box 10"/>
            <p:cNvSpPr txBox="1">
              <a:spLocks noChangeArrowheads="1"/>
            </p:cNvSpPr>
            <p:nvPr/>
          </p:nvSpPr>
          <p:spPr bwMode="auto">
            <a:xfrm>
              <a:off x="1791" y="1993"/>
              <a:ext cx="3008" cy="60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2000" dirty="0">
                  <a:solidFill>
                    <a:srgbClr val="3333FF"/>
                  </a:solidFill>
                </a:rPr>
                <a:t>1/3 load on cold mass (and support post)</a:t>
              </a:r>
            </a:p>
            <a:p>
              <a:pPr>
                <a:spcBef>
                  <a:spcPct val="20000"/>
                </a:spcBef>
              </a:pPr>
              <a:r>
                <a:rPr lang="en-US" sz="2000" dirty="0">
                  <a:solidFill>
                    <a:srgbClr val="3333FF"/>
                  </a:solidFill>
                </a:rPr>
                <a:t>~23 </a:t>
              </a:r>
              <a:r>
                <a:rPr lang="en-US" sz="2000" dirty="0" err="1">
                  <a:solidFill>
                    <a:srgbClr val="3333FF"/>
                  </a:solidFill>
                </a:rPr>
                <a:t>kN</a:t>
              </a:r>
              <a:endParaRPr lang="en-US" sz="2000" dirty="0">
                <a:solidFill>
                  <a:srgbClr val="3333FF"/>
                </a:solidFill>
              </a:endParaRPr>
            </a:p>
          </p:txBody>
        </p:sp>
        <p:sp>
          <p:nvSpPr>
            <p:cNvPr id="21516" name="Text Box 11"/>
            <p:cNvSpPr txBox="1">
              <a:spLocks noChangeArrowheads="1"/>
            </p:cNvSpPr>
            <p:nvPr/>
          </p:nvSpPr>
          <p:spPr bwMode="auto">
            <a:xfrm>
              <a:off x="1837" y="2991"/>
              <a:ext cx="1179" cy="49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600" dirty="0">
                  <a:solidFill>
                    <a:srgbClr val="3333FF"/>
                  </a:solidFill>
                </a:rPr>
                <a:t>1/3 load on barrier</a:t>
              </a:r>
            </a:p>
            <a:p>
              <a:pPr>
                <a:spcBef>
                  <a:spcPct val="20000"/>
                </a:spcBef>
              </a:pPr>
              <a:r>
                <a:rPr lang="en-US" sz="1600" dirty="0">
                  <a:solidFill>
                    <a:srgbClr val="3333FF"/>
                  </a:solidFill>
                </a:rPr>
                <a:t>~46 </a:t>
              </a:r>
              <a:r>
                <a:rPr lang="en-US" sz="1600" dirty="0" err="1">
                  <a:solidFill>
                    <a:srgbClr val="3333FF"/>
                  </a:solidFill>
                </a:rPr>
                <a:t>kN</a:t>
              </a:r>
              <a:endParaRPr lang="en-US" sz="1600" dirty="0">
                <a:solidFill>
                  <a:srgbClr val="3333FF"/>
                </a:solidFill>
              </a:endParaRPr>
            </a:p>
          </p:txBody>
        </p:sp>
        <p:sp>
          <p:nvSpPr>
            <p:cNvPr id="21517" name="Text Box 12"/>
            <p:cNvSpPr txBox="1">
              <a:spLocks noChangeArrowheads="1"/>
            </p:cNvSpPr>
            <p:nvPr/>
          </p:nvSpPr>
          <p:spPr bwMode="auto">
            <a:xfrm>
              <a:off x="226" y="1978"/>
              <a:ext cx="651" cy="460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GB" sz="1600" b="1" dirty="0">
                  <a:solidFill>
                    <a:srgbClr val="0066FF"/>
                  </a:solidFill>
                </a:rPr>
                <a:t>Pressure</a:t>
              </a:r>
            </a:p>
            <a:p>
              <a:pPr eaLnBrk="0" hangingPunct="0"/>
              <a:r>
                <a:rPr lang="en-GB" sz="1600" b="1" dirty="0" smtClean="0">
                  <a:solidFill>
                    <a:srgbClr val="0066FF"/>
                  </a:solidFill>
                </a:rPr>
                <a:t>10 </a:t>
              </a:r>
              <a:r>
                <a:rPr lang="en-GB" sz="1600" b="1" dirty="0">
                  <a:solidFill>
                    <a:srgbClr val="0066FF"/>
                  </a:solidFill>
                </a:rPr>
                <a:t>bar</a:t>
              </a:r>
              <a:r>
                <a:rPr lang="en-GB" sz="1600" b="1" dirty="0"/>
                <a:t> </a:t>
              </a:r>
            </a:p>
          </p:txBody>
        </p:sp>
      </p:grpSp>
      <p:sp>
        <p:nvSpPr>
          <p:cNvPr id="21508" name="Text Box 13"/>
          <p:cNvSpPr txBox="1">
            <a:spLocks noChangeArrowheads="1"/>
          </p:cNvSpPr>
          <p:nvPr/>
        </p:nvSpPr>
        <p:spPr bwMode="auto">
          <a:xfrm>
            <a:off x="4500563" y="5969000"/>
            <a:ext cx="305491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</a:pPr>
            <a:r>
              <a:rPr lang="en-US" sz="2000" dirty="0">
                <a:solidFill>
                  <a:srgbClr val="3333FF"/>
                </a:solidFill>
              </a:rPr>
              <a:t>Total load on 1 jack ~70 </a:t>
            </a:r>
            <a:r>
              <a:rPr lang="en-US" sz="2000" dirty="0" err="1">
                <a:solidFill>
                  <a:srgbClr val="3333FF"/>
                </a:solidFill>
              </a:rPr>
              <a:t>kN</a:t>
            </a:r>
            <a:endParaRPr lang="en-US" sz="2000" dirty="0">
              <a:solidFill>
                <a:srgbClr val="3333FF"/>
              </a:solidFill>
            </a:endParaRPr>
          </a:p>
        </p:txBody>
      </p:sp>
      <p:sp>
        <p:nvSpPr>
          <p:cNvPr id="21509" name="Text Box 15"/>
          <p:cNvSpPr txBox="1">
            <a:spLocks noChangeArrowheads="1"/>
          </p:cNvSpPr>
          <p:nvPr/>
        </p:nvSpPr>
        <p:spPr bwMode="auto">
          <a:xfrm>
            <a:off x="7343775" y="60198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400">
                <a:solidFill>
                  <a:srgbClr val="0066CC"/>
                </a:solidFill>
                <a:latin typeface="Tahoma" pitchFamily="34" charset="0"/>
              </a:rPr>
              <a:t>V. Parma</a:t>
            </a:r>
            <a:endParaRPr lang="en-US" sz="1400">
              <a:solidFill>
                <a:srgbClr val="0066CC"/>
              </a:solidFill>
              <a:latin typeface="Tahoma" pitchFamily="34" charset="0"/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9785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66762" y="66675"/>
            <a:ext cx="7772400" cy="4381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fr-CH" sz="2400" dirty="0" err="1"/>
              <a:t>Collateral</a:t>
            </a:r>
            <a:r>
              <a:rPr lang="fr-CH" sz="2400" dirty="0"/>
              <a:t> damage: </a:t>
            </a:r>
            <a:r>
              <a:rPr lang="fr-CH" sz="2400" dirty="0" err="1"/>
              <a:t>magnet</a:t>
            </a:r>
            <a:r>
              <a:rPr lang="fr-CH" sz="2400" dirty="0"/>
              <a:t> </a:t>
            </a:r>
            <a:r>
              <a:rPr lang="fr-CH" sz="2400" dirty="0" err="1"/>
              <a:t>displacements</a:t>
            </a:r>
            <a:endParaRPr lang="en-US" sz="2400" dirty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3388" y="647700"/>
            <a:ext cx="41148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647700"/>
            <a:ext cx="41052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7"/>
          <p:cNvSpPr txBox="1">
            <a:spLocks noChangeArrowheads="1"/>
          </p:cNvSpPr>
          <p:nvPr/>
        </p:nvSpPr>
        <p:spPr bwMode="auto">
          <a:xfrm>
            <a:off x="3951288" y="5884863"/>
            <a:ext cx="1930236" cy="52322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QQBI.27R3 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9CB66-A3E5-4BA0-AB7C-8E86EEA36082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5361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Rectangle 4"/>
          <p:cNvSpPr>
            <a:spLocks noGrp="1" noChangeArrowheads="1"/>
          </p:cNvSpPr>
          <p:nvPr>
            <p:ph type="title"/>
          </p:nvPr>
        </p:nvSpPr>
        <p:spPr>
          <a:xfrm>
            <a:off x="827088" y="0"/>
            <a:ext cx="7129462" cy="706437"/>
          </a:xfrm>
        </p:spPr>
        <p:txBody>
          <a:bodyPr/>
          <a:lstStyle/>
          <a:p>
            <a:pPr>
              <a:defRPr/>
            </a:pPr>
            <a:r>
              <a:rPr lang="fr-CH" sz="2400"/>
              <a:t>Collateral damage: secondary arcs</a:t>
            </a:r>
            <a:endParaRPr lang="en-US" sz="2400"/>
          </a:p>
        </p:txBody>
      </p:sp>
      <p:pic>
        <p:nvPicPr>
          <p:cNvPr id="25603" name="Picture 5" descr="QQB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952500"/>
            <a:ext cx="4678363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6"/>
          <p:cNvSpPr txBox="1">
            <a:spLocks noChangeArrowheads="1"/>
          </p:cNvSpPr>
          <p:nvPr/>
        </p:nvSpPr>
        <p:spPr bwMode="auto">
          <a:xfrm>
            <a:off x="560388" y="4481513"/>
            <a:ext cx="2300630" cy="40011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QQBI.27R3 M3 line</a:t>
            </a:r>
          </a:p>
        </p:txBody>
      </p:sp>
      <p:pic>
        <p:nvPicPr>
          <p:cNvPr id="25605" name="Picture 7" descr="QBB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68600"/>
            <a:ext cx="4572000" cy="343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6" name="Text Box 8"/>
          <p:cNvSpPr txBox="1">
            <a:spLocks noChangeArrowheads="1"/>
          </p:cNvSpPr>
          <p:nvPr/>
        </p:nvSpPr>
        <p:spPr bwMode="auto">
          <a:xfrm>
            <a:off x="6240463" y="2427288"/>
            <a:ext cx="2457549" cy="40011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QBBI.B31R3 M3 line</a:t>
            </a: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026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66750" y="0"/>
            <a:ext cx="7772400" cy="514350"/>
          </a:xfrm>
        </p:spPr>
        <p:txBody>
          <a:bodyPr/>
          <a:lstStyle/>
          <a:p>
            <a:pPr>
              <a:spcBef>
                <a:spcPct val="50000"/>
              </a:spcBef>
              <a:defRPr/>
            </a:pPr>
            <a:r>
              <a:rPr lang="fr-CH" sz="2400" dirty="0" err="1"/>
              <a:t>Collateral</a:t>
            </a:r>
            <a:r>
              <a:rPr lang="fr-CH" sz="2400" dirty="0"/>
              <a:t> damage: </a:t>
            </a:r>
            <a:r>
              <a:rPr lang="fr-CH" sz="2400" dirty="0" err="1"/>
              <a:t>ground</a:t>
            </a:r>
            <a:r>
              <a:rPr lang="fr-CH" sz="2400" dirty="0"/>
              <a:t> supports</a:t>
            </a:r>
            <a:endParaRPr lang="en-US" sz="2400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642938"/>
            <a:ext cx="74295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79CB66-A3E5-4BA0-AB7C-8E86EEA36082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58980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Collateral damage: Beam Vacuum</a:t>
            </a:r>
            <a:endParaRPr lang="en-US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" y="4791075"/>
            <a:ext cx="8696325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300" y="4278313"/>
            <a:ext cx="7705725" cy="61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14"/>
          <p:cNvSpPr txBox="1">
            <a:spLocks noChangeArrowheads="1"/>
          </p:cNvSpPr>
          <p:nvPr/>
        </p:nvSpPr>
        <p:spPr bwMode="auto">
          <a:xfrm>
            <a:off x="900113" y="4214813"/>
            <a:ext cx="886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1" dirty="0">
                <a:solidFill>
                  <a:srgbClr val="0000FF"/>
                </a:solidFill>
              </a:rPr>
              <a:t>LSS3</a:t>
            </a:r>
          </a:p>
        </p:txBody>
      </p:sp>
      <p:sp>
        <p:nvSpPr>
          <p:cNvPr id="27654" name="TextBox 19"/>
          <p:cNvSpPr txBox="1">
            <a:spLocks noChangeArrowheads="1"/>
          </p:cNvSpPr>
          <p:nvPr/>
        </p:nvSpPr>
        <p:spPr bwMode="auto">
          <a:xfrm>
            <a:off x="7889875" y="4195322"/>
            <a:ext cx="8861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400" b="1">
                <a:solidFill>
                  <a:srgbClr val="0000FF"/>
                </a:solidFill>
              </a:rPr>
              <a:t>LSS4</a:t>
            </a:r>
          </a:p>
        </p:txBody>
      </p:sp>
      <p:sp>
        <p:nvSpPr>
          <p:cNvPr id="7" name="Right Arrow 6"/>
          <p:cNvSpPr/>
          <p:nvPr/>
        </p:nvSpPr>
        <p:spPr>
          <a:xfrm>
            <a:off x="8067675" y="4554538"/>
            <a:ext cx="381000" cy="762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b="1" dirty="0"/>
          </a:p>
        </p:txBody>
      </p:sp>
      <p:sp>
        <p:nvSpPr>
          <p:cNvPr id="8" name="Right Arrow 7"/>
          <p:cNvSpPr/>
          <p:nvPr/>
        </p:nvSpPr>
        <p:spPr>
          <a:xfrm rot="10800000">
            <a:off x="1009650" y="4554538"/>
            <a:ext cx="381000" cy="76200"/>
          </a:xfrm>
          <a:prstGeom prst="right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 b="1" dirty="0"/>
          </a:p>
        </p:txBody>
      </p:sp>
      <p:pic>
        <p:nvPicPr>
          <p:cNvPr id="2765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67125" y="962025"/>
            <a:ext cx="5381625" cy="302895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390525" y="4867275"/>
            <a:ext cx="681038" cy="803275"/>
            <a:chOff x="828675" y="2219325"/>
            <a:chExt cx="681597" cy="803077"/>
          </a:xfrm>
        </p:grpSpPr>
        <p:pic>
          <p:nvPicPr>
            <p:cNvPr id="27669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14401" y="2288880"/>
              <a:ext cx="542924" cy="6638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670" name="TextBox 11"/>
            <p:cNvSpPr txBox="1">
              <a:spLocks noChangeArrowheads="1"/>
            </p:cNvSpPr>
            <p:nvPr/>
          </p:nvSpPr>
          <p:spPr bwMode="auto">
            <a:xfrm>
              <a:off x="962025" y="2219325"/>
              <a:ext cx="42992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OK</a:t>
              </a:r>
            </a:p>
          </p:txBody>
        </p:sp>
        <p:sp>
          <p:nvSpPr>
            <p:cNvPr id="27671" name="TextBox 12"/>
            <p:cNvSpPr txBox="1">
              <a:spLocks noChangeArrowheads="1"/>
            </p:cNvSpPr>
            <p:nvPr/>
          </p:nvSpPr>
          <p:spPr bwMode="auto">
            <a:xfrm>
              <a:off x="828675" y="2381250"/>
              <a:ext cx="681597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Debris</a:t>
              </a:r>
            </a:p>
          </p:txBody>
        </p:sp>
        <p:sp>
          <p:nvSpPr>
            <p:cNvPr id="27672" name="TextBox 13"/>
            <p:cNvSpPr txBox="1">
              <a:spLocks noChangeArrowheads="1"/>
            </p:cNvSpPr>
            <p:nvPr/>
          </p:nvSpPr>
          <p:spPr bwMode="auto">
            <a:xfrm>
              <a:off x="962025" y="2552700"/>
              <a:ext cx="479618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>
                  <a:solidFill>
                    <a:schemeClr val="bg1"/>
                  </a:solidFill>
                </a:rPr>
                <a:t>MLI</a:t>
              </a:r>
            </a:p>
          </p:txBody>
        </p:sp>
        <p:sp>
          <p:nvSpPr>
            <p:cNvPr id="27673" name="TextBox 14"/>
            <p:cNvSpPr txBox="1">
              <a:spLocks noChangeArrowheads="1"/>
            </p:cNvSpPr>
            <p:nvPr/>
          </p:nvSpPr>
          <p:spPr bwMode="auto">
            <a:xfrm>
              <a:off x="895350" y="2714625"/>
              <a:ext cx="55496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b="1"/>
                <a:t>Soot</a:t>
              </a:r>
            </a:p>
          </p:txBody>
        </p:sp>
      </p:grpSp>
      <p:sp>
        <p:nvSpPr>
          <p:cNvPr id="27659" name="Rectangle 15"/>
          <p:cNvSpPr>
            <a:spLocks noChangeArrowheads="1"/>
          </p:cNvSpPr>
          <p:nvPr/>
        </p:nvSpPr>
        <p:spPr bwMode="auto">
          <a:xfrm>
            <a:off x="504825" y="2806700"/>
            <a:ext cx="3152775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solidFill>
                  <a:schemeClr val="bg1"/>
                </a:solidFill>
                <a:latin typeface="Comic Sans MS" pitchFamily="66" charset="0"/>
              </a:rPr>
              <a:t>The beam pipes were polluted with thousands of pieces of MLI and soot, from one extremity to the other of the sector</a:t>
            </a:r>
          </a:p>
        </p:txBody>
      </p:sp>
      <p:pic>
        <p:nvPicPr>
          <p:cNvPr id="27660" name="Picture 4" descr="QBQ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300" y="1562100"/>
            <a:ext cx="31051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17"/>
          <p:cNvSpPr/>
          <p:nvPr/>
        </p:nvSpPr>
        <p:spPr>
          <a:xfrm>
            <a:off x="1905000" y="1571625"/>
            <a:ext cx="1581150" cy="1763713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7662" name="TextBox 23"/>
          <p:cNvSpPr txBox="1">
            <a:spLocks noChangeArrowheads="1"/>
          </p:cNvSpPr>
          <p:nvPr/>
        </p:nvSpPr>
        <p:spPr bwMode="auto">
          <a:xfrm>
            <a:off x="3848100" y="10668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clean</a:t>
            </a:r>
          </a:p>
        </p:txBody>
      </p:sp>
      <p:sp>
        <p:nvSpPr>
          <p:cNvPr id="27663" name="TextBox 24"/>
          <p:cNvSpPr txBox="1">
            <a:spLocks noChangeArrowheads="1"/>
          </p:cNvSpPr>
          <p:nvPr/>
        </p:nvSpPr>
        <p:spPr bwMode="auto">
          <a:xfrm>
            <a:off x="5600700" y="11049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MLI</a:t>
            </a:r>
          </a:p>
        </p:txBody>
      </p:sp>
      <p:sp>
        <p:nvSpPr>
          <p:cNvPr id="27664" name="TextBox 25"/>
          <p:cNvSpPr txBox="1">
            <a:spLocks noChangeArrowheads="1"/>
          </p:cNvSpPr>
          <p:nvPr/>
        </p:nvSpPr>
        <p:spPr bwMode="auto">
          <a:xfrm>
            <a:off x="7467600" y="1104900"/>
            <a:ext cx="14478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soot</a:t>
            </a:r>
          </a:p>
        </p:txBody>
      </p:sp>
      <p:sp>
        <p:nvSpPr>
          <p:cNvPr id="27665" name="TextBox 26"/>
          <p:cNvSpPr txBox="1">
            <a:spLocks noChangeArrowheads="1"/>
          </p:cNvSpPr>
          <p:nvPr/>
        </p:nvSpPr>
        <p:spPr bwMode="auto">
          <a:xfrm>
            <a:off x="609600" y="838200"/>
            <a:ext cx="2362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dirty="0"/>
              <a:t>Arc burned through beam vacuum pipe</a:t>
            </a:r>
          </a:p>
        </p:txBody>
      </p: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2186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152400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Important questions about Sept. 19</a:t>
            </a:r>
            <a:endParaRPr lang="en-US" dirty="0"/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Why did the joint fail?</a:t>
            </a:r>
          </a:p>
          <a:p>
            <a:pPr lvl="1"/>
            <a:r>
              <a:rPr lang="en-US" smtClean="0"/>
              <a:t>Inherent problems with joint design</a:t>
            </a:r>
          </a:p>
          <a:p>
            <a:pPr lvl="2"/>
            <a:r>
              <a:rPr lang="en-US" smtClean="0"/>
              <a:t>No clamps</a:t>
            </a:r>
          </a:p>
          <a:p>
            <a:pPr lvl="2"/>
            <a:r>
              <a:rPr lang="en-US" smtClean="0"/>
              <a:t>Details of joint design</a:t>
            </a:r>
          </a:p>
          <a:p>
            <a:pPr lvl="2"/>
            <a:r>
              <a:rPr lang="en-US" smtClean="0"/>
              <a:t>Solder used</a:t>
            </a:r>
          </a:p>
          <a:p>
            <a:pPr lvl="1"/>
            <a:r>
              <a:rPr lang="en-US" smtClean="0"/>
              <a:t>Quality control problems</a:t>
            </a:r>
          </a:p>
          <a:p>
            <a:r>
              <a:rPr lang="en-US" smtClean="0"/>
              <a:t>Why wasn’t it detected in time?</a:t>
            </a:r>
          </a:p>
          <a:p>
            <a:pPr lvl="1"/>
            <a:r>
              <a:rPr lang="en-US" smtClean="0"/>
              <a:t>There was indirect (calorimetric) evidence of an ohmic heat loss, but these data were not routinely monitored</a:t>
            </a:r>
          </a:p>
          <a:p>
            <a:pPr lvl="1"/>
            <a:r>
              <a:rPr lang="en-US" smtClean="0"/>
              <a:t>The bus quench protection circuit had a threshold of 1V, a factor of &gt;1000 too high to detect the quench in time.</a:t>
            </a:r>
          </a:p>
          <a:p>
            <a:r>
              <a:rPr lang="en-US" smtClean="0"/>
              <a:t>Why did it do so much damage?</a:t>
            </a:r>
          </a:p>
          <a:p>
            <a:pPr lvl="1"/>
            <a:r>
              <a:rPr lang="en-US" smtClean="0"/>
              <a:t>The pressure relief system was designed around an MCI Helium release of 2 kg/s, a </a:t>
            </a:r>
            <a:r>
              <a:rPr lang="en-US" i="1" smtClean="0"/>
              <a:t>factor of ten</a:t>
            </a:r>
            <a:r>
              <a:rPr lang="en-US" smtClean="0"/>
              <a:t> below what occurred.</a:t>
            </a:r>
          </a:p>
          <a:p>
            <a:endParaRPr lang="en-US" smtClean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6600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533400" y="723900"/>
            <a:ext cx="73533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Working theory</a:t>
            </a:r>
            <a:r>
              <a:rPr lang="en-US" sz="2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: A resistive joint of about 220 </a:t>
            </a:r>
            <a:r>
              <a:rPr lang="en-US" sz="200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n</a:t>
            </a:r>
            <a:r>
              <a:rPr lang="el-GR" sz="24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sym typeface="Symbol" pitchFamily="18" charset="2"/>
              </a:rPr>
              <a:t>Ω</a:t>
            </a:r>
            <a:r>
              <a:rPr lang="en-US" sz="2000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sym typeface="Symbol" pitchFamily="18" charset="2"/>
              </a:rPr>
              <a:t> </a:t>
            </a:r>
            <a:r>
              <a:rPr lang="en-US" sz="2000" dirty="0">
                <a:solidFill>
                  <a:srgbClr val="0066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  <a:sym typeface="Symbol" pitchFamily="18" charset="2"/>
              </a:rPr>
              <a:t>with bad electrical and thermal contacts with the stabilizer</a:t>
            </a:r>
            <a:endParaRPr lang="en-US" sz="2000" dirty="0">
              <a:solidFill>
                <a:srgbClr val="0066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609600" y="1475349"/>
            <a:ext cx="6972300" cy="1593290"/>
            <a:chOff x="336" y="1480"/>
            <a:chExt cx="5040" cy="1208"/>
          </a:xfrm>
        </p:grpSpPr>
        <p:sp>
          <p:nvSpPr>
            <p:cNvPr id="30733" name="Rectangle 2"/>
            <p:cNvSpPr>
              <a:spLocks noChangeArrowheads="1"/>
            </p:cNvSpPr>
            <p:nvPr/>
          </p:nvSpPr>
          <p:spPr bwMode="auto">
            <a:xfrm>
              <a:off x="336" y="2400"/>
              <a:ext cx="3312" cy="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4" name="Rectangle 3"/>
            <p:cNvSpPr>
              <a:spLocks noChangeArrowheads="1"/>
            </p:cNvSpPr>
            <p:nvPr/>
          </p:nvSpPr>
          <p:spPr bwMode="auto">
            <a:xfrm>
              <a:off x="1824" y="2448"/>
              <a:ext cx="3552" cy="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5" name="Rectangle 4"/>
            <p:cNvSpPr>
              <a:spLocks noChangeArrowheads="1"/>
            </p:cNvSpPr>
            <p:nvPr/>
          </p:nvSpPr>
          <p:spPr bwMode="auto">
            <a:xfrm>
              <a:off x="1824" y="2208"/>
              <a:ext cx="1872" cy="144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6" name="Rectangle 5"/>
            <p:cNvSpPr>
              <a:spLocks noChangeArrowheads="1"/>
            </p:cNvSpPr>
            <p:nvPr/>
          </p:nvSpPr>
          <p:spPr bwMode="auto">
            <a:xfrm>
              <a:off x="1632" y="2544"/>
              <a:ext cx="2256" cy="144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7" name="Rectangle 6"/>
            <p:cNvSpPr>
              <a:spLocks noChangeArrowheads="1"/>
            </p:cNvSpPr>
            <p:nvPr/>
          </p:nvSpPr>
          <p:spPr bwMode="auto">
            <a:xfrm>
              <a:off x="3888" y="2496"/>
              <a:ext cx="1488" cy="192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8" name="Rectangle 7"/>
            <p:cNvSpPr>
              <a:spLocks noChangeArrowheads="1"/>
            </p:cNvSpPr>
            <p:nvPr/>
          </p:nvSpPr>
          <p:spPr bwMode="auto">
            <a:xfrm>
              <a:off x="3696" y="2208"/>
              <a:ext cx="1680" cy="24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39" name="Rectangle 8"/>
            <p:cNvSpPr>
              <a:spLocks noChangeArrowheads="1"/>
            </p:cNvSpPr>
            <p:nvPr/>
          </p:nvSpPr>
          <p:spPr bwMode="auto">
            <a:xfrm>
              <a:off x="336" y="2208"/>
              <a:ext cx="1440" cy="192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40" name="Rectangle 9"/>
            <p:cNvSpPr>
              <a:spLocks noChangeArrowheads="1"/>
            </p:cNvSpPr>
            <p:nvPr/>
          </p:nvSpPr>
          <p:spPr bwMode="auto">
            <a:xfrm>
              <a:off x="336" y="2448"/>
              <a:ext cx="1248" cy="240"/>
            </a:xfrm>
            <a:prstGeom prst="rect">
              <a:avLst/>
            </a:prstGeom>
            <a:solidFill>
              <a:srgbClr val="C5593B"/>
            </a:solidFill>
            <a:ln w="9525" algn="ctr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30741" name="Line 11"/>
            <p:cNvSpPr>
              <a:spLocks noChangeShapeType="1"/>
            </p:cNvSpPr>
            <p:nvPr/>
          </p:nvSpPr>
          <p:spPr bwMode="auto">
            <a:xfrm>
              <a:off x="1824" y="2448"/>
              <a:ext cx="1824" cy="0"/>
            </a:xfrm>
            <a:prstGeom prst="line">
              <a:avLst/>
            </a:prstGeom>
            <a:noFill/>
            <a:ln w="19050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2" name="Text Box 12"/>
            <p:cNvSpPr txBox="1">
              <a:spLocks noChangeArrowheads="1"/>
            </p:cNvSpPr>
            <p:nvPr/>
          </p:nvSpPr>
          <p:spPr bwMode="auto">
            <a:xfrm>
              <a:off x="672" y="1488"/>
              <a:ext cx="24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/>
                <a:t>No electrical contact between wedge and U-profile with the bus on at least 1 side of the joint </a:t>
              </a:r>
              <a:endParaRPr lang="en-US" sz="1200"/>
            </a:p>
          </p:txBody>
        </p:sp>
        <p:sp>
          <p:nvSpPr>
            <p:cNvPr id="30743" name="Text Box 13"/>
            <p:cNvSpPr txBox="1">
              <a:spLocks noChangeArrowheads="1"/>
            </p:cNvSpPr>
            <p:nvPr/>
          </p:nvSpPr>
          <p:spPr bwMode="auto">
            <a:xfrm>
              <a:off x="3766" y="1480"/>
              <a:ext cx="13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200" b="1" dirty="0"/>
                <a:t>No bonding at joint with the U-profile and the wedge</a:t>
              </a:r>
            </a:p>
          </p:txBody>
        </p:sp>
        <p:sp>
          <p:nvSpPr>
            <p:cNvPr id="30744" name="Line 14"/>
            <p:cNvSpPr>
              <a:spLocks noChangeShapeType="1"/>
            </p:cNvSpPr>
            <p:nvPr/>
          </p:nvSpPr>
          <p:spPr bwMode="auto">
            <a:xfrm>
              <a:off x="3888" y="2544"/>
              <a:ext cx="0" cy="14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5" name="Line 15"/>
            <p:cNvSpPr>
              <a:spLocks noChangeShapeType="1"/>
            </p:cNvSpPr>
            <p:nvPr/>
          </p:nvSpPr>
          <p:spPr bwMode="auto">
            <a:xfrm>
              <a:off x="3696" y="2208"/>
              <a:ext cx="0" cy="144"/>
            </a:xfrm>
            <a:prstGeom prst="line">
              <a:avLst/>
            </a:prstGeom>
            <a:noFill/>
            <a:ln w="28575">
              <a:solidFill>
                <a:srgbClr val="00FFFF"/>
              </a:solidFill>
              <a:round/>
              <a:headEnd/>
              <a:tailEnd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6" name="Line 16"/>
            <p:cNvSpPr>
              <a:spLocks noChangeShapeType="1"/>
            </p:cNvSpPr>
            <p:nvPr/>
          </p:nvSpPr>
          <p:spPr bwMode="auto">
            <a:xfrm>
              <a:off x="1584" y="1776"/>
              <a:ext cx="192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>
              <a:spAutoFit/>
            </a:bodyPr>
            <a:lstStyle/>
            <a:p>
              <a:endParaRPr lang="en-US"/>
            </a:p>
          </p:txBody>
        </p:sp>
        <p:sp>
          <p:nvSpPr>
            <p:cNvPr id="30747" name="Line 17"/>
            <p:cNvSpPr>
              <a:spLocks noChangeShapeType="1"/>
            </p:cNvSpPr>
            <p:nvPr/>
          </p:nvSpPr>
          <p:spPr bwMode="auto">
            <a:xfrm>
              <a:off x="1344" y="1776"/>
              <a:ext cx="240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48" name="Line 18"/>
            <p:cNvSpPr>
              <a:spLocks noChangeShapeType="1"/>
            </p:cNvSpPr>
            <p:nvPr/>
          </p:nvSpPr>
          <p:spPr bwMode="auto">
            <a:xfrm flipH="1">
              <a:off x="3360" y="1824"/>
              <a:ext cx="432" cy="7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30749" name="Line 19"/>
            <p:cNvSpPr>
              <a:spLocks noChangeShapeType="1"/>
            </p:cNvSpPr>
            <p:nvPr/>
          </p:nvSpPr>
          <p:spPr bwMode="auto">
            <a:xfrm flipH="1">
              <a:off x="2928" y="1824"/>
              <a:ext cx="816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sp>
        <p:nvSpPr>
          <p:cNvPr id="30724" name="Text Box 20"/>
          <p:cNvSpPr txBox="1">
            <a:spLocks noChangeArrowheads="1"/>
          </p:cNvSpPr>
          <p:nvPr/>
        </p:nvSpPr>
        <p:spPr bwMode="auto">
          <a:xfrm>
            <a:off x="7488238" y="61722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r-CH" sz="1400">
                <a:solidFill>
                  <a:srgbClr val="0066CC"/>
                </a:solidFill>
                <a:latin typeface="Tahoma" pitchFamily="34" charset="0"/>
              </a:rPr>
              <a:t>A. Verweij</a:t>
            </a:r>
            <a:endParaRPr lang="en-US" sz="1400">
              <a:solidFill>
                <a:srgbClr val="0066CC"/>
              </a:solidFill>
              <a:latin typeface="Tahoma" pitchFamily="34" charset="0"/>
            </a:endParaRPr>
          </a:p>
        </p:txBody>
      </p:sp>
      <p:sp>
        <p:nvSpPr>
          <p:cNvPr id="30725" name="Text Box 22"/>
          <p:cNvSpPr txBox="1">
            <a:spLocks noChangeArrowheads="1"/>
          </p:cNvSpPr>
          <p:nvPr/>
        </p:nvSpPr>
        <p:spPr bwMode="auto">
          <a:xfrm>
            <a:off x="533400" y="3200400"/>
            <a:ext cx="430053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 sz="1800" dirty="0">
                <a:latin typeface="Tahoma" pitchFamily="34" charset="0"/>
              </a:rPr>
              <a:t>Loss of clamping pressure on the joint, and between joint and stabilizer</a:t>
            </a:r>
          </a:p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 sz="1800" dirty="0">
                <a:latin typeface="Tahoma" pitchFamily="34" charset="0"/>
              </a:rPr>
              <a:t>Degradation of transverse contact between superconducting cable and stabilizer</a:t>
            </a:r>
          </a:p>
          <a:p>
            <a:pPr marL="228600" indent="-228600" algn="l">
              <a:spcBef>
                <a:spcPct val="50000"/>
              </a:spcBef>
              <a:buFont typeface="Arial" charset="0"/>
              <a:buChar char="•"/>
            </a:pPr>
            <a:r>
              <a:rPr lang="fr-CH" sz="1800" dirty="0">
                <a:latin typeface="Tahoma" pitchFamily="34" charset="0"/>
              </a:rPr>
              <a:t>Interruption of longitudinal electrical continuity in stabilizer </a:t>
            </a:r>
            <a:endParaRPr lang="en-US" sz="1800" dirty="0">
              <a:latin typeface="Tahoma" pitchFamily="34" charset="0"/>
            </a:endParaRPr>
          </a:p>
        </p:txBody>
      </p:sp>
      <p:sp>
        <p:nvSpPr>
          <p:cNvPr id="25" name="Title 2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What happened?</a:t>
            </a:r>
            <a:endParaRPr lang="en-US" dirty="0"/>
          </a:p>
        </p:txBody>
      </p:sp>
      <p:pic>
        <p:nvPicPr>
          <p:cNvPr id="3072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3000" y="3201988"/>
            <a:ext cx="3776663" cy="294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1981200" y="5753100"/>
            <a:ext cx="27813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>
              <a:defRPr/>
            </a:pPr>
            <a:r>
              <a:rPr lang="en-US" sz="1800" dirty="0">
                <a:solidFill>
                  <a:srgbClr val="FF0000"/>
                </a:solidFill>
              </a:rPr>
              <a:t>Problem: this is where the evidence used to be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4800600" y="4610100"/>
            <a:ext cx="2743200" cy="13335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Date Placeholder 3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35" name="Footer Placeholder 3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6312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Interim Improvements (2008-2009)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4260" y="663840"/>
            <a:ext cx="8355012" cy="5676900"/>
          </a:xfrm>
        </p:spPr>
        <p:txBody>
          <a:bodyPr/>
          <a:lstStyle/>
          <a:p>
            <a:r>
              <a:rPr lang="en-US" sz="2000" dirty="0" smtClean="0"/>
              <a:t>Bad joints</a:t>
            </a:r>
          </a:p>
          <a:p>
            <a:pPr lvl="1"/>
            <a:r>
              <a:rPr lang="en-US" sz="1800" dirty="0" smtClean="0"/>
              <a:t>Test for high resistance and look for signatures of heat loss in joints</a:t>
            </a:r>
          </a:p>
          <a:p>
            <a:pPr lvl="1"/>
            <a:r>
              <a:rPr lang="en-US" sz="1800" dirty="0" smtClean="0"/>
              <a:t>Warm up to repair any with signs of problems (additional three sectors)</a:t>
            </a:r>
          </a:p>
          <a:p>
            <a:r>
              <a:rPr lang="en-US" sz="2000" dirty="0" smtClean="0"/>
              <a:t>Quench protection</a:t>
            </a:r>
          </a:p>
          <a:p>
            <a:pPr lvl="1"/>
            <a:r>
              <a:rPr lang="en-US" sz="1800" dirty="0" smtClean="0"/>
              <a:t>Old system sensitive to 1V</a:t>
            </a:r>
          </a:p>
          <a:p>
            <a:pPr lvl="1"/>
            <a:r>
              <a:rPr lang="en-US" sz="1800" dirty="0" smtClean="0"/>
              <a:t>New system sensitive to .3 mV</a:t>
            </a:r>
          </a:p>
          <a:p>
            <a:r>
              <a:rPr lang="en-US" sz="2000" dirty="0" smtClean="0"/>
              <a:t>Pressure relief</a:t>
            </a:r>
          </a:p>
          <a:p>
            <a:pPr lvl="1"/>
            <a:r>
              <a:rPr lang="en-US" sz="1800" dirty="0" smtClean="0"/>
              <a:t>Warm sectors (4 out of 8)</a:t>
            </a:r>
          </a:p>
          <a:p>
            <a:pPr lvl="2"/>
            <a:r>
              <a:rPr lang="en-US" sz="1800" dirty="0" smtClean="0"/>
              <a:t>Install 200mm relief flanges</a:t>
            </a:r>
          </a:p>
          <a:p>
            <a:pPr lvl="2"/>
            <a:r>
              <a:rPr lang="en-US" sz="1800" dirty="0" smtClean="0"/>
              <a:t>Enough capacity to handle even the maximum credible incident (MCI)</a:t>
            </a:r>
          </a:p>
          <a:p>
            <a:pPr lvl="1"/>
            <a:r>
              <a:rPr lang="en-US" sz="1800" dirty="0" smtClean="0"/>
              <a:t>Cold sectors</a:t>
            </a:r>
          </a:p>
          <a:p>
            <a:pPr lvl="2"/>
            <a:r>
              <a:rPr lang="en-US" sz="1800" dirty="0" smtClean="0"/>
              <a:t>Reconfigure service flanges as relief flanges</a:t>
            </a:r>
          </a:p>
          <a:p>
            <a:pPr lvl="2"/>
            <a:r>
              <a:rPr lang="en-US" sz="1800" dirty="0" smtClean="0"/>
              <a:t>Reinforce floor mounts</a:t>
            </a:r>
          </a:p>
          <a:p>
            <a:pPr lvl="2"/>
            <a:r>
              <a:rPr lang="en-US" sz="1800" dirty="0" smtClean="0"/>
              <a:t>Enough capacity to handle the incident that occurred, but not quite the MCI</a:t>
            </a:r>
            <a:endParaRPr lang="en-US" sz="18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8111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157" y="111588"/>
            <a:ext cx="8262937" cy="441325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After the first shutdown</a:t>
            </a:r>
            <a:endParaRPr lang="en-US" dirty="0"/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436960" y="537145"/>
            <a:ext cx="8355012" cy="5676900"/>
          </a:xfrm>
        </p:spPr>
        <p:txBody>
          <a:bodyPr/>
          <a:lstStyle/>
          <a:p>
            <a:r>
              <a:rPr lang="en-US" sz="2200" dirty="0" smtClean="0"/>
              <a:t>2009</a:t>
            </a:r>
          </a:p>
          <a:p>
            <a:pPr lvl="1"/>
            <a:r>
              <a:rPr lang="en-US" sz="1800" dirty="0" smtClean="0"/>
              <a:t>November 20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: Particles circulate again</a:t>
            </a:r>
          </a:p>
          <a:p>
            <a:pPr lvl="1"/>
            <a:r>
              <a:rPr lang="en-US" sz="1800" dirty="0" smtClean="0"/>
              <a:t>Based on a detailed thermal model of the joints and failure scenarios, it’s decided to limit energy to 3.5 </a:t>
            </a:r>
            <a:r>
              <a:rPr lang="en-US" sz="1800" dirty="0" err="1" smtClean="0"/>
              <a:t>TeV</a:t>
            </a:r>
            <a:endParaRPr lang="en-US" sz="1800" dirty="0" smtClean="0"/>
          </a:p>
          <a:p>
            <a:r>
              <a:rPr lang="en-US" sz="2200" dirty="0" smtClean="0"/>
              <a:t>2010</a:t>
            </a:r>
          </a:p>
          <a:p>
            <a:pPr lvl="1"/>
            <a:r>
              <a:rPr lang="en-US" sz="1800" dirty="0" smtClean="0"/>
              <a:t>March 30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: 3.5 + 3.5 </a:t>
            </a:r>
            <a:r>
              <a:rPr lang="en-US" sz="1800" dirty="0" err="1" smtClean="0"/>
              <a:t>TeV</a:t>
            </a:r>
            <a:r>
              <a:rPr lang="en-US" sz="1800" dirty="0" smtClean="0"/>
              <a:t> collisions</a:t>
            </a:r>
          </a:p>
          <a:p>
            <a:pPr lvl="2"/>
            <a:r>
              <a:rPr lang="en-US" sz="1800" dirty="0" smtClean="0"/>
              <a:t>Energy limited by flaw which caused accident</a:t>
            </a:r>
          </a:p>
          <a:p>
            <a:r>
              <a:rPr lang="en-US" sz="2200" dirty="0" smtClean="0"/>
              <a:t>2012</a:t>
            </a:r>
          </a:p>
          <a:p>
            <a:pPr lvl="1"/>
            <a:r>
              <a:rPr lang="en-US" sz="1800" dirty="0" smtClean="0"/>
              <a:t>January (Chamonix meeting): based on observed performance and revised modeling, it’s decided to increase energy to 4 </a:t>
            </a:r>
            <a:r>
              <a:rPr lang="en-US" sz="1800" dirty="0" err="1" smtClean="0"/>
              <a:t>TeV</a:t>
            </a:r>
            <a:r>
              <a:rPr lang="en-US" sz="1800" dirty="0" smtClean="0"/>
              <a:t>.</a:t>
            </a:r>
          </a:p>
          <a:p>
            <a:pPr lvl="1"/>
            <a:r>
              <a:rPr lang="en-US" sz="1800" dirty="0" smtClean="0"/>
              <a:t>April 5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: Energy increased to 4 + 4 </a:t>
            </a:r>
            <a:r>
              <a:rPr lang="en-US" sz="1800" dirty="0" err="1" smtClean="0"/>
              <a:t>TeV</a:t>
            </a:r>
            <a:endParaRPr lang="en-US" sz="1800" dirty="0" smtClean="0"/>
          </a:p>
          <a:p>
            <a:pPr lvl="1"/>
            <a:r>
              <a:rPr lang="en-US" sz="1800" dirty="0" smtClean="0"/>
              <a:t>July 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: Announced the discovery of the Higgs</a:t>
            </a:r>
          </a:p>
          <a:p>
            <a:r>
              <a:rPr lang="en-US" sz="2200" dirty="0" smtClean="0"/>
              <a:t>2013</a:t>
            </a:r>
          </a:p>
          <a:p>
            <a:pPr lvl="1"/>
            <a:r>
              <a:rPr lang="en-US" sz="1800" dirty="0" smtClean="0"/>
              <a:t>Feb. 14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: Start 2 year shutdown to address</a:t>
            </a:r>
            <a:br>
              <a:rPr lang="en-US" sz="1800" dirty="0" smtClean="0"/>
            </a:br>
            <a:r>
              <a:rPr lang="en-US" sz="1800" dirty="0" smtClean="0"/>
              <a:t>design flaw and allow full energy operation</a:t>
            </a:r>
          </a:p>
          <a:p>
            <a:pPr lvl="1"/>
            <a:r>
              <a:rPr lang="en-US" sz="1800" dirty="0" smtClean="0"/>
              <a:t>ALL (~10000) joints </a:t>
            </a:r>
            <a:r>
              <a:rPr lang="en-US" sz="1800" dirty="0" err="1" smtClean="0"/>
              <a:t>resoldered</a:t>
            </a:r>
            <a:r>
              <a:rPr lang="en-US" sz="1800" dirty="0" smtClean="0"/>
              <a:t>, clamped and </a:t>
            </a:r>
            <a:br>
              <a:rPr lang="en-US" sz="1800" dirty="0" smtClean="0"/>
            </a:br>
            <a:r>
              <a:rPr lang="en-US" sz="1800" dirty="0" smtClean="0"/>
              <a:t>radiographed.</a:t>
            </a:r>
          </a:p>
          <a:p>
            <a:pPr lvl="1"/>
            <a:r>
              <a:rPr lang="en-US" sz="1800" dirty="0" smtClean="0"/>
              <a:t>Remaining sectors outfitted with improved pressure relief.</a:t>
            </a:r>
          </a:p>
          <a:p>
            <a:endParaRPr lang="en-US" sz="22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 smtClean="0"/>
          </a:p>
          <a:p>
            <a:pPr lvl="1"/>
            <a:endParaRPr lang="en-US" sz="1800" dirty="0"/>
          </a:p>
          <a:p>
            <a:endParaRPr lang="en-US" sz="22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  <p:pic>
        <p:nvPicPr>
          <p:cNvPr id="8" name="Picture 7" descr="higgs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9564" y="4191000"/>
            <a:ext cx="2987463" cy="175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24717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142875"/>
            <a:ext cx="7772400" cy="533400"/>
          </a:xfrm>
        </p:spPr>
        <p:txBody>
          <a:bodyPr/>
          <a:lstStyle/>
          <a:p>
            <a:pPr>
              <a:defRPr/>
            </a:pPr>
            <a:r>
              <a:rPr lang="en-US" dirty="0"/>
              <a:t>The Fermilab Accelerator Complex</a:t>
            </a:r>
          </a:p>
        </p:txBody>
      </p:sp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 r="18417" b="31851"/>
          <a:stretch>
            <a:fillRect/>
          </a:stretch>
        </p:blipFill>
        <p:spPr bwMode="auto">
          <a:xfrm>
            <a:off x="571500" y="1066800"/>
            <a:ext cx="7594600" cy="497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Freeform 4"/>
          <p:cNvSpPr>
            <a:spLocks/>
          </p:cNvSpPr>
          <p:nvPr/>
        </p:nvSpPr>
        <p:spPr bwMode="auto">
          <a:xfrm>
            <a:off x="3670300" y="1358900"/>
            <a:ext cx="338138" cy="1203325"/>
          </a:xfrm>
          <a:custGeom>
            <a:avLst/>
            <a:gdLst>
              <a:gd name="T0" fmla="*/ 2147483647 w 117"/>
              <a:gd name="T1" fmla="*/ 2147483647 h 494"/>
              <a:gd name="T2" fmla="*/ 2147483647 w 117"/>
              <a:gd name="T3" fmla="*/ 2147483647 h 494"/>
              <a:gd name="T4" fmla="*/ 2147483647 w 117"/>
              <a:gd name="T5" fmla="*/ 2147483647 h 494"/>
              <a:gd name="T6" fmla="*/ 2147483647 w 117"/>
              <a:gd name="T7" fmla="*/ 2147483647 h 494"/>
              <a:gd name="T8" fmla="*/ 2147483647 w 117"/>
              <a:gd name="T9" fmla="*/ 0 h 49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7"/>
              <a:gd name="T16" fmla="*/ 0 h 494"/>
              <a:gd name="T17" fmla="*/ 117 w 117"/>
              <a:gd name="T18" fmla="*/ 494 h 49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7" h="494">
                <a:moveTo>
                  <a:pt x="60" y="494"/>
                </a:moveTo>
                <a:cubicBezTo>
                  <a:pt x="41" y="465"/>
                  <a:pt x="23" y="436"/>
                  <a:pt x="15" y="387"/>
                </a:cubicBezTo>
                <a:cubicBezTo>
                  <a:pt x="7" y="338"/>
                  <a:pt x="0" y="254"/>
                  <a:pt x="9" y="199"/>
                </a:cubicBezTo>
                <a:cubicBezTo>
                  <a:pt x="18" y="144"/>
                  <a:pt x="53" y="89"/>
                  <a:pt x="71" y="56"/>
                </a:cubicBezTo>
                <a:cubicBezTo>
                  <a:pt x="89" y="23"/>
                  <a:pt x="103" y="11"/>
                  <a:pt x="117" y="0"/>
                </a:cubicBezTo>
              </a:path>
            </a:pathLst>
          </a:custGeom>
          <a:noFill/>
          <a:ln w="9525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0965" name="Line 5"/>
          <p:cNvSpPr>
            <a:spLocks noChangeShapeType="1"/>
          </p:cNvSpPr>
          <p:nvPr/>
        </p:nvSpPr>
        <p:spPr bwMode="auto">
          <a:xfrm flipV="1">
            <a:off x="4051300" y="1435100"/>
            <a:ext cx="266700" cy="2390775"/>
          </a:xfrm>
          <a:prstGeom prst="line">
            <a:avLst/>
          </a:prstGeom>
          <a:noFill/>
          <a:ln w="9525">
            <a:solidFill>
              <a:srgbClr val="0033CC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0966" name="Text Box 6"/>
          <p:cNvSpPr txBox="1">
            <a:spLocks noChangeArrowheads="1"/>
          </p:cNvSpPr>
          <p:nvPr/>
        </p:nvSpPr>
        <p:spPr bwMode="auto">
          <a:xfrm rot="-3300000">
            <a:off x="2972594" y="1353344"/>
            <a:ext cx="15414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>
                <a:latin typeface="Arial Unicode MS" pitchFamily="34" charset="-128"/>
              </a:rPr>
              <a:t>MiniBooNE/BNB</a:t>
            </a:r>
          </a:p>
        </p:txBody>
      </p:sp>
      <p:sp>
        <p:nvSpPr>
          <p:cNvPr id="40967" name="Text Box 7"/>
          <p:cNvSpPr txBox="1">
            <a:spLocks noChangeArrowheads="1"/>
          </p:cNvSpPr>
          <p:nvPr/>
        </p:nvSpPr>
        <p:spPr bwMode="auto">
          <a:xfrm rot="-4854802">
            <a:off x="3713163" y="1641475"/>
            <a:ext cx="84137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>
                <a:latin typeface="Arial Unicode MS" pitchFamily="34" charset="-128"/>
              </a:rPr>
              <a:t>NUMI</a:t>
            </a:r>
          </a:p>
        </p:txBody>
      </p:sp>
      <p:sp>
        <p:nvSpPr>
          <p:cNvPr id="40968" name="Date Placeholder 13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HCPSS, August 11-22, 2014 </a:t>
            </a:r>
            <a:endParaRPr lang="en-US">
              <a:latin typeface="Arial" pitchFamily="34" charset="0"/>
            </a:endParaRPr>
          </a:p>
        </p:txBody>
      </p:sp>
      <p:sp>
        <p:nvSpPr>
          <p:cNvPr id="40969" name="Slide Number Placeholder 1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8975753-7295-4747-90BA-E4DFA853C60F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0970" name="Footer Placeholder 15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E. Prebys, Hadron Colliders, Lecture 3</a:t>
            </a:r>
          </a:p>
        </p:txBody>
      </p:sp>
    </p:spTree>
    <p:extLst>
      <p:ext uri="{BB962C8B-B14F-4D97-AF65-F5344CB8AC3E}">
        <p14:creationId xmlns:p14="http://schemas.microsoft.com/office/powerpoint/2010/main" val="227348358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Energy after LS1?*</a:t>
            </a:r>
            <a:endParaRPr lang="en-US" dirty="0"/>
          </a:p>
        </p:txBody>
      </p:sp>
      <p:sp>
        <p:nvSpPr>
          <p:cNvPr id="52227" name="Content Placeholder 9"/>
          <p:cNvSpPr>
            <a:spLocks noGrp="1"/>
          </p:cNvSpPr>
          <p:nvPr>
            <p:ph idx="1"/>
          </p:nvPr>
        </p:nvSpPr>
        <p:spPr>
          <a:xfrm>
            <a:off x="462665" y="625435"/>
            <a:ext cx="8353425" cy="952500"/>
          </a:xfrm>
        </p:spPr>
        <p:txBody>
          <a:bodyPr/>
          <a:lstStyle/>
          <a:p>
            <a:r>
              <a:rPr lang="en-US" sz="2000" dirty="0" smtClean="0"/>
              <a:t>Recall: “lost training” problem before “incident”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Note, at high field, max 2-3 quenches/day/sector</a:t>
            </a:r>
          </a:p>
          <a:p>
            <a:pPr lvl="1"/>
            <a:r>
              <a:rPr lang="en-US" sz="1600" dirty="0" smtClean="0"/>
              <a:t>Sectors can be done in parallel/day/sector (can be done in parallel)</a:t>
            </a:r>
          </a:p>
          <a:p>
            <a:r>
              <a:rPr lang="en-US" sz="2000" dirty="0" smtClean="0"/>
              <a:t>Ultimate energy somewhere between 6.5 and 7 </a:t>
            </a:r>
            <a:r>
              <a:rPr lang="en-US" sz="2000" dirty="0" err="1" smtClean="0"/>
              <a:t>TeV</a:t>
            </a:r>
            <a:r>
              <a:rPr lang="en-US" sz="2000" dirty="0" smtClean="0"/>
              <a:t>/beam</a:t>
            </a:r>
          </a:p>
        </p:txBody>
      </p:sp>
      <p:pic>
        <p:nvPicPr>
          <p:cNvPr id="5222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3220" y="1124700"/>
            <a:ext cx="5466600" cy="3971208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314700" y="6286500"/>
            <a:ext cx="5829300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*my summary of data from A. </a:t>
            </a:r>
            <a:r>
              <a:rPr lang="en-US" sz="1400" dirty="0" err="1">
                <a:solidFill>
                  <a:schemeClr val="accent3">
                    <a:lumMod val="75000"/>
                  </a:schemeClr>
                </a:solidFill>
              </a:rPr>
              <a:t>Verveij</a:t>
            </a:r>
            <a:r>
              <a:rPr lang="en-US" sz="1400" dirty="0">
                <a:solidFill>
                  <a:schemeClr val="accent3">
                    <a:lumMod val="75000"/>
                  </a:schemeClr>
                </a:solidFill>
              </a:rPr>
              <a:t>, talk at Chamonix, Jan. 2009</a:t>
            </a:r>
          </a:p>
        </p:txBody>
      </p:sp>
      <p:sp>
        <p:nvSpPr>
          <p:cNvPr id="52230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HCPSS, August 11-22, 2014 </a:t>
            </a:r>
          </a:p>
        </p:txBody>
      </p:sp>
      <p:sp>
        <p:nvSpPr>
          <p:cNvPr id="52231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DC26AE3-E01D-4EA6-9253-6250EE3046B7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52232" name="Footer Placeholder 11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E. Prebys, Hadron Colliders, Lecture 3</a:t>
            </a:r>
          </a:p>
        </p:txBody>
      </p:sp>
    </p:spTree>
    <p:extLst>
      <p:ext uri="{BB962C8B-B14F-4D97-AF65-F5344CB8AC3E}">
        <p14:creationId xmlns:p14="http://schemas.microsoft.com/office/powerpoint/2010/main" val="12814629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the shutdown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After repairs are completed, accelerator </a:t>
            </a:r>
            <a:r>
              <a:rPr lang="en-US" dirty="0"/>
              <a:t>will come back up in 2015 at something close to the design energy</a:t>
            </a:r>
          </a:p>
          <a:p>
            <a:pPr lvl="1"/>
            <a:r>
              <a:rPr lang="en-US" dirty="0"/>
              <a:t>At least 6.5 </a:t>
            </a:r>
            <a:r>
              <a:rPr lang="en-US" dirty="0" err="1"/>
              <a:t>TeV</a:t>
            </a:r>
            <a:r>
              <a:rPr lang="en-US" dirty="0"/>
              <a:t>/</a:t>
            </a:r>
            <a:r>
              <a:rPr lang="en-US" dirty="0" smtClean="0"/>
              <a:t>beam</a:t>
            </a:r>
          </a:p>
          <a:p>
            <a:r>
              <a:rPr lang="en-US" dirty="0"/>
              <a:t>The LHC will be the centerpiece of the world’s energy frontier physics program for at least the next 15-20 years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55792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82600" y="215900"/>
            <a:ext cx="7162800" cy="5969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Longer Term: The Big Picture</a:t>
            </a:r>
            <a:endParaRPr lang="en-US" dirty="0">
              <a:latin typeface="Arial" charset="0"/>
            </a:endParaRPr>
          </a:p>
        </p:txBody>
      </p:sp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085850"/>
            <a:ext cx="6183313" cy="518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991350" y="1201738"/>
            <a:ext cx="1958975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000">
                <a:solidFill>
                  <a:srgbClr val="FF0000"/>
                </a:solidFill>
              </a:rPr>
              <a:t>3000 fb</a:t>
            </a:r>
            <a:r>
              <a:rPr lang="en-US" sz="2000" baseline="30000">
                <a:solidFill>
                  <a:srgbClr val="FF0000"/>
                </a:solidFill>
              </a:rPr>
              <a:t>-1</a:t>
            </a:r>
            <a:r>
              <a:rPr lang="en-US" sz="2000">
                <a:solidFill>
                  <a:srgbClr val="FF0000"/>
                </a:solidFill>
              </a:rPr>
              <a:t> </a:t>
            </a:r>
          </a:p>
          <a:p>
            <a:pPr algn="l" eaLnBrk="1" hangingPunct="1"/>
            <a:r>
              <a:rPr lang="en-US" sz="2000">
                <a:solidFill>
                  <a:srgbClr val="FF0000"/>
                </a:solidFill>
              </a:rPr>
              <a:t>~ 50 years at nominal LHC luminosity!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6453188" y="1547813"/>
            <a:ext cx="538162" cy="158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953250" y="3505200"/>
            <a:ext cx="15748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The future begins now</a:t>
            </a:r>
          </a:p>
        </p:txBody>
      </p:sp>
      <p:graphicFrame>
        <p:nvGraphicFramePr>
          <p:cNvPr id="16390" name="Object 2"/>
          <p:cNvGraphicFramePr>
            <a:graphicFrameLocks noChangeAspect="1"/>
          </p:cNvGraphicFramePr>
          <p:nvPr/>
        </p:nvGraphicFramePr>
        <p:xfrm>
          <a:off x="1371600" y="1447800"/>
          <a:ext cx="145732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9373" name="Equation" r:id="rId4" imgW="825500" imgH="215900" progId="Equation.DSMT4">
                  <p:embed/>
                </p:oleObj>
              </mc:Choice>
              <mc:Fallback>
                <p:oleObj name="Equation" r:id="rId4" imgW="825500" imgH="215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1447800"/>
                        <a:ext cx="1457325" cy="38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  <p:sp>
        <p:nvSpPr>
          <p:cNvPr id="16392" name="Slide Number Placeholder 7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FDD5E05-B54C-2747-9EE1-47BEB36FB26B}" type="slidenum">
              <a:rPr lang="en-US" sz="1200">
                <a:solidFill>
                  <a:srgbClr val="FFFFFF"/>
                </a:solidFill>
              </a:rPr>
              <a:pPr eaLnBrk="1" hangingPunct="1"/>
              <a:t>32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991350" y="4787900"/>
            <a:ext cx="191135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How can we increase the luminosity??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436425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Limits to LHC Luminosity*</a:t>
            </a:r>
            <a:endParaRPr lang="en-US" dirty="0"/>
          </a:p>
        </p:txBody>
      </p:sp>
      <p:graphicFrame>
        <p:nvGraphicFramePr>
          <p:cNvPr id="1026" name="Object 4"/>
          <p:cNvGraphicFramePr>
            <a:graphicFrameLocks noChangeAspect="1"/>
          </p:cNvGraphicFramePr>
          <p:nvPr/>
        </p:nvGraphicFramePr>
        <p:xfrm>
          <a:off x="914400" y="2495550"/>
          <a:ext cx="6940550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5342" name="Equation" r:id="rId3" imgW="1866600" imgH="507960" progId="Equation.DSMT4">
                  <p:embed/>
                </p:oleObj>
              </mc:Choice>
              <mc:Fallback>
                <p:oleObj name="Equation" r:id="rId3" imgW="186660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2495550"/>
                        <a:ext cx="6940550" cy="1866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Oval 7"/>
          <p:cNvSpPr/>
          <p:nvPr/>
        </p:nvSpPr>
        <p:spPr>
          <a:xfrm>
            <a:off x="3432175" y="2533650"/>
            <a:ext cx="1333500" cy="952500"/>
          </a:xfrm>
          <a:prstGeom prst="ellipse">
            <a:avLst/>
          </a:prstGeom>
          <a:noFill/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29" name="TextBox 8"/>
          <p:cNvSpPr txBox="1">
            <a:spLocks noChangeArrowheads="1"/>
          </p:cNvSpPr>
          <p:nvPr/>
        </p:nvSpPr>
        <p:spPr bwMode="auto">
          <a:xfrm>
            <a:off x="756549" y="1002838"/>
            <a:ext cx="33030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rgbClr val="0033CC"/>
                </a:solidFill>
              </a:rPr>
              <a:t>Total beam </a:t>
            </a:r>
            <a:r>
              <a:rPr lang="en-US" sz="2000" dirty="0">
                <a:solidFill>
                  <a:srgbClr val="0033CC"/>
                </a:solidFill>
              </a:rPr>
              <a:t>current, </a:t>
            </a:r>
            <a:r>
              <a:rPr lang="en-US" sz="2000" dirty="0" smtClean="0">
                <a:solidFill>
                  <a:srgbClr val="0033CC"/>
                </a:solidFill>
              </a:rPr>
              <a:t>limited by machine protection(!), e</a:t>
            </a:r>
            <a:r>
              <a:rPr lang="en-US" sz="2000" dirty="0">
                <a:solidFill>
                  <a:srgbClr val="0033CC"/>
                </a:solidFill>
              </a:rPr>
              <a:t>-cloud and other instabilities</a:t>
            </a:r>
          </a:p>
        </p:txBody>
      </p:sp>
      <p:sp>
        <p:nvSpPr>
          <p:cNvPr id="10" name="Oval 9"/>
          <p:cNvSpPr/>
          <p:nvPr/>
        </p:nvSpPr>
        <p:spPr>
          <a:xfrm>
            <a:off x="3622675" y="3486150"/>
            <a:ext cx="952500" cy="762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56175" y="2381250"/>
            <a:ext cx="1447800" cy="205740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955675" y="4591050"/>
            <a:ext cx="26289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l-GR" sz="2000" dirty="0">
                <a:solidFill>
                  <a:srgbClr val="FF0000"/>
                </a:solidFill>
                <a:latin typeface="Symbol" pitchFamily="18" charset="2"/>
              </a:rPr>
              <a:t>β</a:t>
            </a:r>
            <a:r>
              <a:rPr lang="en-US" sz="2000" dirty="0" smtClean="0">
                <a:solidFill>
                  <a:srgbClr val="FF0000"/>
                </a:solidFill>
              </a:rPr>
              <a:t>*</a:t>
            </a:r>
            <a:r>
              <a:rPr lang="en-US" sz="2000" dirty="0">
                <a:solidFill>
                  <a:srgbClr val="FF0000"/>
                </a:solidFill>
              </a:rPr>
              <a:t>, limited by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magnet technology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FF0000"/>
                </a:solidFill>
              </a:rPr>
              <a:t>chromatic effects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38700" y="495300"/>
            <a:ext cx="3006725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rgbClr val="00863D"/>
                </a:solidFill>
                <a:latin typeface="+mn-lt"/>
              </a:rPr>
              <a:t>Brightness, limited by	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863D"/>
                </a:solidFill>
              </a:rPr>
              <a:t>PSB injection energy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863D"/>
                </a:solidFill>
              </a:rPr>
              <a:t>PS</a:t>
            </a:r>
          </a:p>
          <a:p>
            <a:pPr marL="173038" indent="-173038" algn="l">
              <a:buFont typeface="Arial" pitchFamily="34" charset="0"/>
              <a:buChar char="•"/>
              <a:defRPr/>
            </a:pPr>
            <a:r>
              <a:rPr lang="en-US" sz="2000" dirty="0">
                <a:solidFill>
                  <a:srgbClr val="00863D"/>
                </a:solidFill>
              </a:rPr>
              <a:t>Max tune-shift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rot="16200000" flipH="1">
            <a:off x="3067050" y="1962150"/>
            <a:ext cx="609600" cy="571500"/>
          </a:xfrm>
          <a:prstGeom prst="straightConnector1">
            <a:avLst/>
          </a:prstGeom>
          <a:ln w="2540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6200000" flipH="1">
            <a:off x="5180013" y="1944687"/>
            <a:ext cx="573088" cy="188913"/>
          </a:xfrm>
          <a:prstGeom prst="straightConnector1">
            <a:avLst/>
          </a:prstGeom>
          <a:ln w="25400">
            <a:solidFill>
              <a:srgbClr val="00863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971800" y="4267200"/>
            <a:ext cx="723900" cy="6096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096000" y="4991100"/>
            <a:ext cx="2552700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latin typeface="+mn-lt"/>
              </a:rPr>
              <a:t>Geometric factor, related to crossing angle…</a:t>
            </a:r>
            <a:endParaRPr lang="en-US" sz="2000" dirty="0"/>
          </a:p>
        </p:txBody>
      </p:sp>
      <p:cxnSp>
        <p:nvCxnSpPr>
          <p:cNvPr id="27" name="Straight Arrow Connector 26"/>
          <p:cNvCxnSpPr/>
          <p:nvPr/>
        </p:nvCxnSpPr>
        <p:spPr>
          <a:xfrm rot="16200000" flipV="1">
            <a:off x="6305550" y="4171950"/>
            <a:ext cx="952500" cy="304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81000" y="6019800"/>
            <a:ext cx="8572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600" dirty="0">
                <a:solidFill>
                  <a:schemeClr val="accent3"/>
                </a:solidFill>
              </a:rPr>
              <a:t>*see, </a:t>
            </a:r>
            <a:r>
              <a:rPr lang="en-US" sz="1600" dirty="0" err="1">
                <a:solidFill>
                  <a:schemeClr val="accent3"/>
                </a:solidFill>
              </a:rPr>
              <a:t>eg</a:t>
            </a:r>
            <a:r>
              <a:rPr lang="en-US" sz="1600" dirty="0">
                <a:solidFill>
                  <a:schemeClr val="accent3"/>
                </a:solidFill>
              </a:rPr>
              <a:t>, F. Zimmermann, “CERN Upgrade Plans”, EPS-HEP 09, Krakow, for a thorough discussion of luminosity factors. </a:t>
            </a:r>
          </a:p>
        </p:txBody>
      </p:sp>
      <p:sp>
        <p:nvSpPr>
          <p:cNvPr id="1040" name="Date Placeholder 1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HCPSS, August 11-22, 2014 </a:t>
            </a:r>
          </a:p>
        </p:txBody>
      </p:sp>
      <p:sp>
        <p:nvSpPr>
          <p:cNvPr id="1041" name="Slide Number Placeholder 2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D88476-1BC3-4F9C-ABE9-0870334EEAE5}" type="slidenum">
              <a:rPr lang="en-US" smtClean="0">
                <a:latin typeface="Arial" pitchFamily="34" charset="0"/>
              </a:rPr>
              <a:pPr/>
              <a:t>33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42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E. Prebys, Hadron Colliders, Lecture 3</a:t>
            </a:r>
          </a:p>
        </p:txBody>
      </p:sp>
    </p:spTree>
    <p:extLst>
      <p:ext uri="{BB962C8B-B14F-4D97-AF65-F5344CB8AC3E}">
        <p14:creationId xmlns:p14="http://schemas.microsoft.com/office/powerpoint/2010/main" val="65447309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29" grpId="0"/>
      <p:bldP spid="10" grpId="0" animBg="1"/>
      <p:bldP spid="11" grpId="0" animBg="1"/>
      <p:bldP spid="12" grpId="0"/>
      <p:bldP spid="13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1" y="495300"/>
            <a:ext cx="6934200" cy="463731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Current LHC Acceleration Sequence</a:t>
            </a:r>
            <a:br>
              <a:rPr lang="en-US" dirty="0" smtClean="0"/>
            </a:br>
            <a:r>
              <a:rPr lang="en-US" dirty="0" smtClean="0"/>
              <a:t>and Brightness Issues</a:t>
            </a:r>
            <a:endParaRPr lang="en-US" dirty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1524000"/>
            <a:ext cx="8616950" cy="440055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2292" name="TextBox 7"/>
          <p:cNvSpPr txBox="1">
            <a:spLocks noChangeArrowheads="1"/>
          </p:cNvSpPr>
          <p:nvPr/>
        </p:nvSpPr>
        <p:spPr bwMode="auto">
          <a:xfrm>
            <a:off x="1790700" y="5934075"/>
            <a:ext cx="6057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/>
              <a:t>Schematic ONLY.  Scale and orientation not correct</a:t>
            </a:r>
          </a:p>
        </p:txBody>
      </p:sp>
      <p:sp>
        <p:nvSpPr>
          <p:cNvPr id="12293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HCPSS, August 11-22, 2014 </a:t>
            </a:r>
          </a:p>
        </p:txBody>
      </p:sp>
      <p:sp>
        <p:nvSpPr>
          <p:cNvPr id="12294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979C44C-F7BE-4243-8873-C170650B8604}" type="slidenum">
              <a:rPr lang="en-US" smtClean="0">
                <a:latin typeface="Arial" pitchFamily="34" charset="0"/>
              </a:rPr>
              <a:pPr/>
              <a:t>34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2295" name="Footer Placeholder 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E. Prebys, Hadron Colliders, Lecture 3</a:t>
            </a:r>
          </a:p>
        </p:txBody>
      </p:sp>
      <p:sp>
        <p:nvSpPr>
          <p:cNvPr id="12296" name="TextBox 8"/>
          <p:cNvSpPr txBox="1">
            <a:spLocks noChangeArrowheads="1"/>
          </p:cNvSpPr>
          <p:nvPr/>
        </p:nvSpPr>
        <p:spPr bwMode="auto">
          <a:xfrm>
            <a:off x="609600" y="1628775"/>
            <a:ext cx="27813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1800" dirty="0">
                <a:solidFill>
                  <a:srgbClr val="FF0000"/>
                </a:solidFill>
              </a:rPr>
              <a:t>Space Charge Limitations at Booster and PS injection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rot="16200000" flipH="1">
            <a:off x="1390650" y="2905125"/>
            <a:ext cx="685800" cy="381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1924050" y="2714625"/>
            <a:ext cx="685800" cy="2667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9" name="TextBox 15"/>
          <p:cNvSpPr txBox="1">
            <a:spLocks noChangeArrowheads="1"/>
          </p:cNvSpPr>
          <p:nvPr/>
        </p:nvSpPr>
        <p:spPr bwMode="auto">
          <a:xfrm>
            <a:off x="1676400" y="4638675"/>
            <a:ext cx="2171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US" sz="2000" dirty="0">
                <a:solidFill>
                  <a:srgbClr val="FF0000"/>
                </a:solidFill>
              </a:rPr>
              <a:t>Transition crossing in PS and SPS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2400300" y="4143375"/>
            <a:ext cx="876300" cy="381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352800" y="4067175"/>
            <a:ext cx="723900" cy="57150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716157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Addressing brightness issues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plans to address two of the major sources of </a:t>
            </a:r>
            <a:r>
              <a:rPr lang="en-US" dirty="0" err="1" smtClean="0"/>
              <a:t>emittance</a:t>
            </a:r>
            <a:r>
              <a:rPr lang="en-US" dirty="0" smtClean="0"/>
              <a:t> blowup in the injector chain</a:t>
            </a:r>
          </a:p>
          <a:p>
            <a:pPr lvl="1"/>
            <a:r>
              <a:rPr lang="en-US" dirty="0" smtClean="0"/>
              <a:t>Injection from the LINAC into the PS Booster</a:t>
            </a:r>
          </a:p>
          <a:p>
            <a:pPr lvl="2"/>
            <a:r>
              <a:rPr lang="en-US" dirty="0" smtClean="0"/>
              <a:t>The current </a:t>
            </a:r>
            <a:r>
              <a:rPr lang="en-US" dirty="0" err="1" smtClean="0"/>
              <a:t>linac</a:t>
            </a:r>
            <a:r>
              <a:rPr lang="en-US" dirty="0" smtClean="0"/>
              <a:t> uses proton painting at 50 MeV</a:t>
            </a:r>
          </a:p>
          <a:p>
            <a:pPr lvl="2"/>
            <a:r>
              <a:rPr lang="en-US" dirty="0" smtClean="0"/>
              <a:t>New LINAC4 will use ion injection at 160 MeV</a:t>
            </a:r>
          </a:p>
          <a:p>
            <a:pPr lvl="1"/>
            <a:r>
              <a:rPr lang="en-US" dirty="0" smtClean="0"/>
              <a:t>Space charge at injection into PS</a:t>
            </a:r>
          </a:p>
          <a:p>
            <a:pPr lvl="2"/>
            <a:r>
              <a:rPr lang="en-US" dirty="0" smtClean="0"/>
              <a:t>Extraction energy of the PS Booster will be increased from 1.4 to 2.0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smtClean="0"/>
              <a:t>These upgrades are scheduled to take place during Long Shutdown 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01441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190500"/>
            <a:ext cx="6837637" cy="463731"/>
          </a:xfrm>
        </p:spPr>
        <p:txBody>
          <a:bodyPr/>
          <a:lstStyle/>
          <a:p>
            <a:r>
              <a:rPr lang="en-US" dirty="0" smtClean="0"/>
              <a:t>Limits to </a:t>
            </a:r>
            <a:r>
              <a:rPr lang="el-GR" dirty="0" smtClean="0">
                <a:latin typeface="Symbol" pitchFamily="18" charset="2"/>
              </a:rPr>
              <a:t>β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9C9FA3-8426-4C5C-8E62-0AF2AB6B414E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grpSp>
        <p:nvGrpSpPr>
          <p:cNvPr id="3" name="Group 34"/>
          <p:cNvGrpSpPr/>
          <p:nvPr/>
        </p:nvGrpSpPr>
        <p:grpSpPr>
          <a:xfrm>
            <a:off x="616286" y="817461"/>
            <a:ext cx="2688349" cy="4262955"/>
            <a:chOff x="1153956" y="894271"/>
            <a:chExt cx="2688349" cy="4262955"/>
          </a:xfrm>
        </p:grpSpPr>
        <p:cxnSp>
          <p:nvCxnSpPr>
            <p:cNvPr id="8" name="Straight Connector 7"/>
            <p:cNvCxnSpPr/>
            <p:nvPr/>
          </p:nvCxnSpPr>
          <p:spPr>
            <a:xfrm rot="5400000" flipH="1" flipV="1">
              <a:off x="1653221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16200000" flipH="1">
              <a:off x="1941259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 flipV="1">
              <a:off x="2229297" y="3928267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2517335" y="3947468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5400000" flipH="1" flipV="1">
              <a:off x="1480399" y="2296054"/>
              <a:ext cx="3418045" cy="61448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16200000" flipH="1">
              <a:off x="1557207" y="2872128"/>
              <a:ext cx="4224551" cy="345645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 flipH="1" flipV="1">
              <a:off x="1077146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16200000" flipH="1">
              <a:off x="1365184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35"/>
          <p:cNvGrpSpPr/>
          <p:nvPr/>
        </p:nvGrpSpPr>
        <p:grpSpPr>
          <a:xfrm flipH="1">
            <a:off x="3304635" y="817460"/>
            <a:ext cx="2688336" cy="4262955"/>
            <a:chOff x="1153956" y="894271"/>
            <a:chExt cx="2688349" cy="4262955"/>
          </a:xfrm>
        </p:grpSpPr>
        <p:cxnSp>
          <p:nvCxnSpPr>
            <p:cNvPr id="37" name="Straight Connector 36"/>
            <p:cNvCxnSpPr/>
            <p:nvPr/>
          </p:nvCxnSpPr>
          <p:spPr>
            <a:xfrm rot="5400000" flipH="1" flipV="1">
              <a:off x="1653221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1941259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5400000" flipH="1" flipV="1">
              <a:off x="2229297" y="3928267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2517335" y="3947468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 flipH="1" flipV="1">
              <a:off x="1480399" y="2296054"/>
              <a:ext cx="3418045" cy="61448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6200000" flipH="1">
              <a:off x="1557207" y="2872128"/>
              <a:ext cx="4224551" cy="345645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 flipH="1" flipV="1">
              <a:off x="1077146" y="3928266"/>
              <a:ext cx="460860" cy="307240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16200000" flipH="1">
              <a:off x="1365184" y="3947467"/>
              <a:ext cx="460860" cy="268837"/>
            </a:xfrm>
            <a:prstGeom prst="line">
              <a:avLst/>
            </a:prstGeom>
            <a:ln>
              <a:solidFill>
                <a:srgbClr val="097D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5" name="Object 44"/>
          <p:cNvGraphicFramePr>
            <a:graphicFrameLocks noChangeAspect="1"/>
          </p:cNvGraphicFramePr>
          <p:nvPr/>
        </p:nvGraphicFramePr>
        <p:xfrm>
          <a:off x="1307575" y="5426060"/>
          <a:ext cx="2027784" cy="8065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6365" name="Equation" r:id="rId3" imgW="1117440" imgH="444240" progId="Equation.DSMT4">
                  <p:embed/>
                </p:oleObj>
              </mc:Choice>
              <mc:Fallback>
                <p:oleObj name="Equation" r:id="rId3" imgW="111744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7575" y="5426060"/>
                        <a:ext cx="2027784" cy="80650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2"/>
          <p:cNvGrpSpPr/>
          <p:nvPr/>
        </p:nvGrpSpPr>
        <p:grpSpPr>
          <a:xfrm>
            <a:off x="2958992" y="894269"/>
            <a:ext cx="3033994" cy="4147745"/>
            <a:chOff x="2958992" y="894269"/>
            <a:chExt cx="3033994" cy="4147745"/>
          </a:xfrm>
        </p:grpSpPr>
        <p:cxnSp>
          <p:nvCxnSpPr>
            <p:cNvPr id="47" name="Straight Connector 46"/>
            <p:cNvCxnSpPr/>
            <p:nvPr/>
          </p:nvCxnSpPr>
          <p:spPr>
            <a:xfrm rot="16200000" flipH="1">
              <a:off x="1077145" y="2776116"/>
              <a:ext cx="4147743" cy="384049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5400000">
              <a:off x="1576409" y="2968142"/>
              <a:ext cx="3878908" cy="268836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2555739" y="2296053"/>
              <a:ext cx="2803565" cy="614480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4207152" y="3678634"/>
              <a:ext cx="384053" cy="268836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4303166" y="3851456"/>
              <a:ext cx="768100" cy="307240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783227" y="4024280"/>
              <a:ext cx="384053" cy="268836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10800000">
              <a:off x="5109674" y="4005079"/>
              <a:ext cx="345643" cy="115212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5400000">
              <a:off x="5301696" y="3736244"/>
              <a:ext cx="499266" cy="268835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16200000" flipH="1">
              <a:off x="5474518" y="3870659"/>
              <a:ext cx="729697" cy="307239"/>
            </a:xfrm>
            <a:prstGeom prst="line">
              <a:avLst/>
            </a:prstGeom>
            <a:ln>
              <a:solidFill>
                <a:srgbClr val="FF1F1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Arrow Connector 65"/>
          <p:cNvCxnSpPr/>
          <p:nvPr/>
        </p:nvCxnSpPr>
        <p:spPr>
          <a:xfrm flipV="1">
            <a:off x="2037270" y="5042010"/>
            <a:ext cx="1190556" cy="57607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3419850" y="5579680"/>
            <a:ext cx="33412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ym typeface="Symbol"/>
              </a:rPr>
              <a:t> small </a:t>
            </a:r>
            <a:r>
              <a:rPr lang="el-GR" sz="1600" dirty="0" smtClean="0">
                <a:latin typeface="Symbol" pitchFamily="18" charset="2"/>
                <a:sym typeface="Symbol"/>
              </a:rPr>
              <a:t>β</a:t>
            </a:r>
            <a:r>
              <a:rPr lang="en-US" sz="1600" dirty="0" smtClean="0">
                <a:sym typeface="Symbol"/>
              </a:rPr>
              <a:t>* means large </a:t>
            </a:r>
            <a:r>
              <a:rPr lang="el-GR" sz="1600" dirty="0" smtClean="0">
                <a:latin typeface="Symbol" pitchFamily="18" charset="2"/>
                <a:sym typeface="Symbol"/>
              </a:rPr>
              <a:t>β</a:t>
            </a:r>
            <a:r>
              <a:rPr lang="en-US" sz="1600" dirty="0" smtClean="0">
                <a:sym typeface="Symbol"/>
              </a:rPr>
              <a:t> </a:t>
            </a:r>
            <a:br>
              <a:rPr lang="en-US" sz="1600" dirty="0" smtClean="0">
                <a:sym typeface="Symbol"/>
              </a:rPr>
            </a:br>
            <a:r>
              <a:rPr lang="en-US" sz="1600" dirty="0" smtClean="0">
                <a:sym typeface="Symbol"/>
              </a:rPr>
              <a:t>    (aperture) at focusing triplet</a:t>
            </a:r>
            <a:endParaRPr lang="en-US" sz="1600" dirty="0"/>
          </a:p>
        </p:txBody>
      </p:sp>
      <p:sp>
        <p:nvSpPr>
          <p:cNvPr id="71" name="Freeform 70"/>
          <p:cNvSpPr/>
          <p:nvPr/>
        </p:nvSpPr>
        <p:spPr>
          <a:xfrm>
            <a:off x="3713019" y="894271"/>
            <a:ext cx="4987520" cy="4915840"/>
          </a:xfrm>
          <a:custGeom>
            <a:avLst/>
            <a:gdLst>
              <a:gd name="connsiteX0" fmla="*/ 4590473 w 5138498"/>
              <a:gd name="connsiteY0" fmla="*/ 4405746 h 4405746"/>
              <a:gd name="connsiteX1" fmla="*/ 4867564 w 5138498"/>
              <a:gd name="connsiteY1" fmla="*/ 3722255 h 4405746"/>
              <a:gd name="connsiteX2" fmla="*/ 4738255 w 5138498"/>
              <a:gd name="connsiteY2" fmla="*/ 1958109 h 4405746"/>
              <a:gd name="connsiteX3" fmla="*/ 2466109 w 5138498"/>
              <a:gd name="connsiteY3" fmla="*/ 637309 h 4405746"/>
              <a:gd name="connsiteX4" fmla="*/ 0 w 5138498"/>
              <a:gd name="connsiteY4" fmla="*/ 0 h 4405746"/>
              <a:gd name="connsiteX0" fmla="*/ 4590473 w 5092316"/>
              <a:gd name="connsiteY0" fmla="*/ 4405746 h 4405746"/>
              <a:gd name="connsiteX1" fmla="*/ 4738255 w 5092316"/>
              <a:gd name="connsiteY1" fmla="*/ 1958109 h 4405746"/>
              <a:gd name="connsiteX2" fmla="*/ 2466109 w 5092316"/>
              <a:gd name="connsiteY2" fmla="*/ 637309 h 4405746"/>
              <a:gd name="connsiteX3" fmla="*/ 0 w 5092316"/>
              <a:gd name="connsiteY3" fmla="*/ 0 h 4405746"/>
              <a:gd name="connsiteX0" fmla="*/ 2553426 w 4752808"/>
              <a:gd name="connsiteY0" fmla="*/ 4819961 h 4819961"/>
              <a:gd name="connsiteX1" fmla="*/ 4738255 w 4752808"/>
              <a:gd name="connsiteY1" fmla="*/ 1958109 h 4819961"/>
              <a:gd name="connsiteX2" fmla="*/ 2466109 w 4752808"/>
              <a:gd name="connsiteY2" fmla="*/ 637309 h 4819961"/>
              <a:gd name="connsiteX3" fmla="*/ 0 w 4752808"/>
              <a:gd name="connsiteY3" fmla="*/ 0 h 4819961"/>
              <a:gd name="connsiteX0" fmla="*/ 2553426 w 4752808"/>
              <a:gd name="connsiteY0" fmla="*/ 4819961 h 4819961"/>
              <a:gd name="connsiteX1" fmla="*/ 4738255 w 4752808"/>
              <a:gd name="connsiteY1" fmla="*/ 1958109 h 4819961"/>
              <a:gd name="connsiteX2" fmla="*/ 2466109 w 4752808"/>
              <a:gd name="connsiteY2" fmla="*/ 637309 h 4819961"/>
              <a:gd name="connsiteX3" fmla="*/ 0 w 4752808"/>
              <a:gd name="connsiteY3" fmla="*/ 0 h 4819961"/>
              <a:gd name="connsiteX0" fmla="*/ 2553426 w 5027528"/>
              <a:gd name="connsiteY0" fmla="*/ 4819961 h 4819961"/>
              <a:gd name="connsiteX1" fmla="*/ 5012975 w 5027528"/>
              <a:gd name="connsiteY1" fmla="*/ 2598259 h 4819961"/>
              <a:gd name="connsiteX2" fmla="*/ 2466109 w 5027528"/>
              <a:gd name="connsiteY2" fmla="*/ 637309 h 4819961"/>
              <a:gd name="connsiteX3" fmla="*/ 0 w 5027528"/>
              <a:gd name="connsiteY3" fmla="*/ 0 h 4819961"/>
              <a:gd name="connsiteX0" fmla="*/ 2553426 w 5072480"/>
              <a:gd name="connsiteY0" fmla="*/ 4819961 h 4819961"/>
              <a:gd name="connsiteX1" fmla="*/ 5012975 w 5072480"/>
              <a:gd name="connsiteY1" fmla="*/ 2598259 h 4819961"/>
              <a:gd name="connsiteX2" fmla="*/ 2910457 w 5072480"/>
              <a:gd name="connsiteY2" fmla="*/ 753118 h 4819961"/>
              <a:gd name="connsiteX3" fmla="*/ 0 w 5072480"/>
              <a:gd name="connsiteY3" fmla="*/ 0 h 4819961"/>
              <a:gd name="connsiteX0" fmla="*/ 2553426 w 5151821"/>
              <a:gd name="connsiteY0" fmla="*/ 4819961 h 4819961"/>
              <a:gd name="connsiteX1" fmla="*/ 5092316 w 5151821"/>
              <a:gd name="connsiteY1" fmla="*/ 2861851 h 4819961"/>
              <a:gd name="connsiteX2" fmla="*/ 2910457 w 5151821"/>
              <a:gd name="connsiteY2" fmla="*/ 753118 h 4819961"/>
              <a:gd name="connsiteX3" fmla="*/ 0 w 5151821"/>
              <a:gd name="connsiteY3" fmla="*/ 0 h 4819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51821" h="4819961">
                <a:moveTo>
                  <a:pt x="2553426" y="4819961"/>
                </a:moveTo>
                <a:cubicBezTo>
                  <a:pt x="3408173" y="4619443"/>
                  <a:pt x="5032811" y="3539658"/>
                  <a:pt x="5092316" y="2861851"/>
                </a:cubicBezTo>
                <a:cubicBezTo>
                  <a:pt x="5151821" y="2184044"/>
                  <a:pt x="3759176" y="1230093"/>
                  <a:pt x="2910457" y="753118"/>
                </a:cubicBezTo>
                <a:cubicBezTo>
                  <a:pt x="2061738" y="276143"/>
                  <a:pt x="838200" y="155479"/>
                  <a:pt x="0" y="0"/>
                </a:cubicBezTo>
              </a:path>
            </a:pathLst>
          </a:cu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/>
          <p:nvPr/>
        </p:nvCxnSpPr>
        <p:spPr>
          <a:xfrm>
            <a:off x="424260" y="5118820"/>
            <a:ext cx="6836090" cy="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/>
          <p:nvPr/>
        </p:nvCxnSpPr>
        <p:spPr>
          <a:xfrm rot="5400000" flipH="1" flipV="1">
            <a:off x="-1726420" y="3044950"/>
            <a:ext cx="445498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TextBox 77"/>
          <p:cNvSpPr txBox="1"/>
          <p:nvPr/>
        </p:nvSpPr>
        <p:spPr>
          <a:xfrm>
            <a:off x="6837895" y="4943624"/>
            <a:ext cx="268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79" name="TextBox 78"/>
          <p:cNvSpPr txBox="1"/>
          <p:nvPr/>
        </p:nvSpPr>
        <p:spPr>
          <a:xfrm>
            <a:off x="577880" y="817460"/>
            <a:ext cx="26883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>
                <a:latin typeface="Symbol" pitchFamily="18" charset="2"/>
              </a:rPr>
              <a:t>β</a:t>
            </a:r>
            <a:endParaRPr lang="en-US" dirty="0">
              <a:latin typeface="Symbol" pitchFamily="18" charset="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879239" y="2315255"/>
            <a:ext cx="2419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l-GR" sz="1600" dirty="0" smtClean="0">
                <a:solidFill>
                  <a:srgbClr val="FF0000"/>
                </a:solidFill>
                <a:latin typeface="Symbol" pitchFamily="18" charset="2"/>
              </a:rPr>
              <a:t>β</a:t>
            </a:r>
            <a:r>
              <a:rPr lang="en-US" sz="1600" dirty="0" smtClean="0">
                <a:solidFill>
                  <a:srgbClr val="FF0000"/>
                </a:solidFill>
              </a:rPr>
              <a:t> distortion of off-momentum particles </a:t>
            </a:r>
            <a:br>
              <a:rPr lang="en-US" sz="1600" dirty="0" smtClean="0">
                <a:solidFill>
                  <a:srgbClr val="FF0000"/>
                </a:solidFill>
              </a:rPr>
            </a:br>
            <a:r>
              <a:rPr lang="en-US" sz="1600" dirty="0" smtClean="0">
                <a:solidFill>
                  <a:srgbClr val="FF0000"/>
                </a:solidFill>
                <a:sym typeface="Symbol"/>
              </a:rPr>
              <a:t> (</a:t>
            </a:r>
            <a:r>
              <a:rPr lang="en-US" sz="1600" dirty="0">
                <a:solidFill>
                  <a:srgbClr val="FF0000"/>
                </a:solidFill>
                <a:sym typeface="Symbol"/>
              </a:rPr>
              <a:t>a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ffects collimation)</a:t>
            </a:r>
            <a:endParaRPr lang="en-US" sz="1600" dirty="0">
              <a:solidFill>
                <a:srgbClr val="FF0000"/>
              </a:solidFill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rot="5400000">
            <a:off x="4552798" y="3256177"/>
            <a:ext cx="345645" cy="230430"/>
          </a:xfrm>
          <a:prstGeom prst="straightConnector1">
            <a:avLst/>
          </a:prstGeom>
          <a:ln>
            <a:solidFill>
              <a:srgbClr val="FF1F1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82428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62665" y="164575"/>
            <a:ext cx="8262937" cy="441325"/>
          </a:xfrm>
        </p:spPr>
        <p:txBody>
          <a:bodyPr/>
          <a:lstStyle/>
          <a:p>
            <a:r>
              <a:rPr lang="en-US" dirty="0" smtClean="0"/>
              <a:t>The Case for New </a:t>
            </a:r>
            <a:r>
              <a:rPr lang="en-US" dirty="0" err="1" smtClean="0"/>
              <a:t>Quadupoles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62665" y="625435"/>
            <a:ext cx="8355012" cy="363005"/>
          </a:xfrm>
        </p:spPr>
        <p:txBody>
          <a:bodyPr/>
          <a:lstStyle/>
          <a:p>
            <a:r>
              <a:rPr lang="en-US" dirty="0" smtClean="0"/>
              <a:t>HL-LHC Proposal: </a:t>
            </a:r>
            <a:r>
              <a:rPr lang="el-GR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β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*=55 cm </a:t>
            </a:r>
            <a:r>
              <a:rPr lang="en-US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 </a:t>
            </a:r>
            <a:r>
              <a:rPr lang="el-GR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β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*=10 cm</a:t>
            </a:r>
            <a:endParaRPr lang="en-US" dirty="0" smtClean="0"/>
          </a:p>
          <a:p>
            <a:r>
              <a:rPr lang="en-US" dirty="0" smtClean="0"/>
              <a:t>Just like classical optics</a:t>
            </a:r>
          </a:p>
          <a:p>
            <a:pPr lvl="1"/>
            <a:r>
              <a:rPr lang="en-US" dirty="0" smtClean="0"/>
              <a:t>Small, intense focus</a:t>
            </a:r>
            <a:r>
              <a:rPr lang="en-US" dirty="0" smtClean="0">
                <a:sym typeface="Symbol"/>
              </a:rPr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Symbol"/>
              </a:rPr>
              <a:t>big, powerful lens</a:t>
            </a:r>
            <a:endParaRPr lang="en-US" dirty="0" smtClean="0"/>
          </a:p>
          <a:p>
            <a:pPr lvl="1"/>
            <a:r>
              <a:rPr lang="en-US" dirty="0" smtClean="0"/>
              <a:t>Small </a:t>
            </a:r>
            <a:r>
              <a:rPr lang="el-GR" dirty="0" smtClean="0">
                <a:latin typeface="Symbol" pitchFamily="18" charset="2"/>
              </a:rPr>
              <a:t>β</a:t>
            </a:r>
            <a:r>
              <a:rPr lang="en-US" dirty="0" smtClean="0"/>
              <a:t>*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Symbol"/>
              </a:rPr>
              <a:t>huge </a:t>
            </a:r>
            <a:r>
              <a:rPr lang="el-GR" dirty="0" smtClean="0">
                <a:latin typeface="Symbol" pitchFamily="18" charset="2"/>
                <a:sym typeface="Symbol"/>
              </a:rPr>
              <a:t>β</a:t>
            </a:r>
            <a:r>
              <a:rPr lang="en-US" dirty="0" smtClean="0">
                <a:sym typeface="Symbol"/>
              </a:rPr>
              <a:t> at focusing quad</a:t>
            </a: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/>
            <a:endParaRPr lang="en-US" dirty="0" smtClean="0">
              <a:sym typeface="Symbol"/>
            </a:endParaRPr>
          </a:p>
          <a:p>
            <a:pPr lvl="1">
              <a:buNone/>
            </a:pPr>
            <a:endParaRPr lang="en-US" dirty="0" smtClean="0">
              <a:sym typeface="Symbol"/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  <a:sym typeface="Symbol"/>
              </a:rPr>
              <a:t>Need bigger quads to go to smaller </a:t>
            </a:r>
            <a:r>
              <a:rPr lang="el-GR" dirty="0" smtClean="0">
                <a:solidFill>
                  <a:srgbClr val="FF0000"/>
                </a:solidFill>
                <a:latin typeface="Symbol" pitchFamily="18" charset="2"/>
                <a:sym typeface="Symbol"/>
              </a:rPr>
              <a:t>β</a:t>
            </a:r>
            <a:r>
              <a:rPr lang="en-US" dirty="0" smtClean="0">
                <a:solidFill>
                  <a:srgbClr val="FF0000"/>
                </a:solidFill>
                <a:sym typeface="Symbol"/>
              </a:rPr>
              <a:t>*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493720" y="2161635"/>
            <a:ext cx="32260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smtClean="0"/>
              <a:t>Existing quads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70 mm aperture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200 T/m gradient</a:t>
            </a:r>
          </a:p>
          <a:p>
            <a:pPr algn="l"/>
            <a:endParaRPr lang="en-US" sz="2000" dirty="0" smtClean="0"/>
          </a:p>
          <a:p>
            <a:pPr algn="l"/>
            <a:r>
              <a:rPr lang="en-US" sz="2000" dirty="0" smtClean="0"/>
              <a:t>Proposed for upgrade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l-GR" sz="2000" dirty="0" smtClean="0">
                <a:solidFill>
                  <a:schemeClr val="bg1">
                    <a:lumMod val="50000"/>
                  </a:schemeClr>
                </a:solidFill>
              </a:rPr>
              <a:t>140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mm aperture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200 T/m gradient</a:t>
            </a:r>
          </a:p>
          <a:p>
            <a:pPr marL="228600" indent="-114300" algn="l">
              <a:buFont typeface="Arial" pitchFamily="34" charset="0"/>
              <a:buChar char="•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Field 70% higher at pole face</a:t>
            </a:r>
          </a:p>
          <a:p>
            <a:pPr marL="228600" indent="-114300" algn="l"/>
            <a:endParaRPr lang="en-US" sz="2000" dirty="0" smtClean="0"/>
          </a:p>
          <a:p>
            <a:pPr marL="228600" indent="-114300" algn="l"/>
            <a:r>
              <a:rPr lang="en-US" sz="2000" dirty="0" smtClean="0">
                <a:solidFill>
                  <a:srgbClr val="FF1F1F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 smtClean="0">
                <a:solidFill>
                  <a:srgbClr val="FF1F1F"/>
                </a:solidFill>
                <a:sym typeface="Symbol"/>
              </a:rPr>
              <a:t> Beyond the limit of </a:t>
            </a:r>
            <a:r>
              <a:rPr lang="en-US" sz="2000" dirty="0" err="1" smtClean="0">
                <a:solidFill>
                  <a:srgbClr val="FF1F1F"/>
                </a:solidFill>
                <a:sym typeface="Symbol"/>
              </a:rPr>
              <a:t>NbTi</a:t>
            </a:r>
            <a:endParaRPr lang="en-US" sz="2000" dirty="0" smtClean="0">
              <a:solidFill>
                <a:srgbClr val="FF1F1F"/>
              </a:solidFill>
            </a:endParaRPr>
          </a:p>
          <a:p>
            <a:pPr marL="228600" indent="-114300" algn="l"/>
            <a:endParaRPr lang="en-US" sz="2000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5231" y="2286000"/>
            <a:ext cx="3988796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9144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Motivation for Nb</a:t>
            </a:r>
            <a:r>
              <a:rPr lang="en-US" baseline="-25000" dirty="0" smtClean="0"/>
              <a:t>3</a:t>
            </a:r>
            <a:r>
              <a:rPr lang="en-US" dirty="0" smtClean="0"/>
              <a:t>Sn</a:t>
            </a:r>
            <a:endParaRPr lang="en-US" dirty="0"/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446088" y="652463"/>
            <a:ext cx="8251825" cy="871537"/>
          </a:xfrm>
        </p:spPr>
        <p:txBody>
          <a:bodyPr/>
          <a:lstStyle/>
          <a:p>
            <a:r>
              <a:rPr lang="en-US" sz="2000" dirty="0" smtClean="0"/>
              <a:t>Nb</a:t>
            </a:r>
            <a:r>
              <a:rPr lang="en-US" sz="2000" baseline="-25000" dirty="0" smtClean="0"/>
              <a:t>3</a:t>
            </a:r>
            <a:r>
              <a:rPr lang="en-US" sz="2000" dirty="0" smtClean="0"/>
              <a:t>Sn can be used to increase aperture/gradient and/or increase heat load margin, relative to </a:t>
            </a:r>
            <a:r>
              <a:rPr lang="en-US" sz="2000" dirty="0" err="1" smtClean="0"/>
              <a:t>NbTi</a:t>
            </a:r>
            <a:endParaRPr lang="en-US" sz="2000" dirty="0" smtClean="0"/>
          </a:p>
        </p:txBody>
      </p:sp>
      <p:pic>
        <p:nvPicPr>
          <p:cNvPr id="2867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075" y="2057400"/>
            <a:ext cx="4955620" cy="339237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390900" y="2286000"/>
            <a:ext cx="1181100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accent3"/>
                </a:solidFill>
                <a:latin typeface="Arial" charset="0"/>
              </a:rPr>
              <a:t>120 mm aperture</a:t>
            </a:r>
          </a:p>
        </p:txBody>
      </p:sp>
      <p:sp>
        <p:nvSpPr>
          <p:cNvPr id="28679" name="Date Placeholder 9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HCPSS, August 11-22, 2014 </a:t>
            </a:r>
          </a:p>
        </p:txBody>
      </p:sp>
      <p:sp>
        <p:nvSpPr>
          <p:cNvPr id="28680" name="Slide Number Placeholder 10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F8835DE-B6DE-49E5-84E8-CCD3F7BE9631}" type="slidenum">
              <a:rPr lang="en-US" smtClean="0">
                <a:latin typeface="Arial" pitchFamily="34" charset="0"/>
              </a:rPr>
              <a:pPr/>
              <a:t>38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8681" name="Footer Placeholder 9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E. Prebys, Hadron Colliders, Lecture 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00335" y="1508750"/>
            <a:ext cx="159229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 smtClean="0">
                <a:solidFill>
                  <a:schemeClr val="accent3"/>
                </a:solidFill>
              </a:rPr>
              <a:t>Limit of </a:t>
            </a:r>
            <a:r>
              <a:rPr lang="en-US" sz="1800" dirty="0" err="1" smtClean="0">
                <a:solidFill>
                  <a:schemeClr val="accent3"/>
                </a:solidFill>
              </a:rPr>
              <a:t>NbTi</a:t>
            </a:r>
            <a:r>
              <a:rPr lang="en-US" sz="1800" dirty="0" smtClean="0">
                <a:solidFill>
                  <a:schemeClr val="accent3"/>
                </a:solidFill>
              </a:rPr>
              <a:t> magnets</a:t>
            </a:r>
            <a:endParaRPr lang="en-US" sz="1800" dirty="0">
              <a:solidFill>
                <a:schemeClr val="accent3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2362200" y="1943100"/>
            <a:ext cx="1181100" cy="4572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rot="5400000">
            <a:off x="361950" y="2800350"/>
            <a:ext cx="1676400" cy="419100"/>
          </a:xfrm>
          <a:prstGeom prst="straightConnector1">
            <a:avLst/>
          </a:prstGeom>
          <a:ln>
            <a:solidFill>
              <a:schemeClr val="accent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ontent Placeholder 2"/>
          <p:cNvSpPr txBox="1">
            <a:spLocks/>
          </p:cNvSpPr>
          <p:nvPr/>
        </p:nvSpPr>
        <p:spPr bwMode="auto">
          <a:xfrm>
            <a:off x="4957855" y="1777585"/>
            <a:ext cx="4186145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Very attractive, but no one has ever built accelerator quality magnets out of Nb</a:t>
            </a:r>
            <a:r>
              <a:rPr kumimoji="0" lang="en-US" sz="2000" b="0" i="0" u="none" strike="noStrike" kern="1200" cap="none" spc="0" normalizeH="0" baseline="-2500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3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Sn</a:t>
            </a:r>
            <a:endParaRPr lang="en-US" sz="2000" dirty="0" smtClean="0">
              <a:latin typeface="+mn-lt"/>
            </a:endParaRPr>
          </a:p>
          <a:p>
            <a:pPr marL="273050" marR="0" lvl="0" indent="-27305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SzPct val="73000"/>
              <a:buFont typeface="Wingdings 2" pitchFamily="18" charset="2"/>
              <a:buChar char="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Whereas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NbTi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 remains pliable in its superconducting state, Nb3Sn must be reacted at high temperature, causing it to become brittle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lang="en-US" sz="2000" baseline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Must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wind coil on a 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mandril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React</a:t>
            </a:r>
          </a:p>
          <a:p>
            <a:pPr marL="730250" lvl="1" indent="-273050" eaLnBrk="0" hangingPunct="0">
              <a:spcBef>
                <a:spcPts val="600"/>
              </a:spcBef>
              <a:buClr>
                <a:schemeClr val="tx2"/>
              </a:buClr>
              <a:buSzPct val="73000"/>
              <a:buFont typeface="Courier New" pitchFamily="49" charset="0"/>
              <a:buChar char="o"/>
            </a:pPr>
            <a:r>
              <a:rPr lang="en-US" sz="2000" noProof="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Carefully transfer to yolk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641165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62665" y="0"/>
            <a:ext cx="8490857" cy="463731"/>
          </a:xfrm>
        </p:spPr>
        <p:txBody>
          <a:bodyPr/>
          <a:lstStyle/>
          <a:p>
            <a:r>
              <a:rPr lang="en-US" dirty="0" smtClean="0"/>
              <a:t>US-LARP Magnet Development Tree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BC2954-43C4-419B-ACBB-140890A7AE0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673100"/>
            <a:ext cx="7226300" cy="4421286"/>
          </a:xfrm>
          <a:prstGeom prst="rect">
            <a:avLst/>
          </a:prstGeom>
        </p:spPr>
      </p:pic>
      <p:pic>
        <p:nvPicPr>
          <p:cNvPr id="30" name="Picture 29" descr="MQXF_2d_mech_cross-section_rod_label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08301" y="5218606"/>
            <a:ext cx="1663700" cy="1347293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31" name="TextBox 30"/>
          <p:cNvSpPr txBox="1"/>
          <p:nvPr/>
        </p:nvSpPr>
        <p:spPr>
          <a:xfrm>
            <a:off x="508000" y="5486400"/>
            <a:ext cx="22987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LHC Prototype</a:t>
            </a:r>
            <a:r>
              <a:rPr lang="en-US" sz="14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/>
            </a:r>
            <a:br>
              <a:rPr lang="en-US" sz="1400" dirty="0" smtClean="0">
                <a:solidFill>
                  <a:srgbClr val="000000"/>
                </a:solidFill>
                <a:latin typeface="+mn-lt"/>
              </a:rPr>
            </a:br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4 m long</a:t>
            </a:r>
          </a:p>
          <a:p>
            <a:pPr algn="r"/>
            <a:r>
              <a:rPr lang="en-US" sz="1400" dirty="0" smtClean="0">
                <a:solidFill>
                  <a:srgbClr val="000000"/>
                </a:solidFill>
                <a:latin typeface="+mn-lt"/>
              </a:rPr>
              <a:t>150 mm bore</a:t>
            </a:r>
          </a:p>
        </p:txBody>
      </p:sp>
      <p:sp>
        <p:nvSpPr>
          <p:cNvPr id="32" name="AutoShape 10"/>
          <p:cNvSpPr>
            <a:spLocks/>
          </p:cNvSpPr>
          <p:nvPr/>
        </p:nvSpPr>
        <p:spPr bwMode="auto">
          <a:xfrm>
            <a:off x="6500812" y="5198655"/>
            <a:ext cx="152400" cy="1133475"/>
          </a:xfrm>
          <a:prstGeom prst="rightBrace">
            <a:avLst>
              <a:gd name="adj1" fmla="val 61979"/>
              <a:gd name="adj2" fmla="val 50000"/>
            </a:avLst>
          </a:prstGeom>
          <a:noFill/>
          <a:ln w="12700">
            <a:solidFill>
              <a:srgbClr val="0033CC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6741785" y="5473810"/>
            <a:ext cx="2275215" cy="5847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Being designed jointly with CERN</a:t>
            </a:r>
            <a:endParaRPr lang="en-US" sz="1600" dirty="0">
              <a:solidFill>
                <a:srgbClr val="0033CC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117074" y="5154175"/>
            <a:ext cx="7887225" cy="1420985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88501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“Stack and Store” cycle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Linac</a:t>
            </a:r>
            <a:r>
              <a:rPr lang="en-US" dirty="0" smtClean="0"/>
              <a:t> accelerated beam to 400 MeV, and injected it into the Booster</a:t>
            </a:r>
          </a:p>
          <a:p>
            <a:r>
              <a:rPr lang="en-US" dirty="0" smtClean="0"/>
              <a:t>The Booster accelerated beam from 400 MeV to 8 </a:t>
            </a:r>
            <a:r>
              <a:rPr lang="en-US" dirty="0" err="1" smtClean="0"/>
              <a:t>GeV</a:t>
            </a:r>
            <a:r>
              <a:rPr lang="en-US" dirty="0" smtClean="0"/>
              <a:t> and transferred it to the Main Injector.</a:t>
            </a:r>
          </a:p>
          <a:p>
            <a:r>
              <a:rPr lang="en-US" dirty="0" smtClean="0"/>
              <a:t>The Main Injector accelerated beam from 8 </a:t>
            </a:r>
            <a:r>
              <a:rPr lang="en-US" dirty="0" err="1" smtClean="0"/>
              <a:t>GeV</a:t>
            </a:r>
            <a:r>
              <a:rPr lang="en-US" dirty="0" smtClean="0"/>
              <a:t> to 120 </a:t>
            </a:r>
            <a:r>
              <a:rPr lang="en-US" dirty="0" err="1" smtClean="0"/>
              <a:t>GeV</a:t>
            </a:r>
            <a:r>
              <a:rPr lang="en-US" dirty="0" smtClean="0"/>
              <a:t>, and this beam was used to produce 8 </a:t>
            </a:r>
            <a:r>
              <a:rPr lang="en-US" dirty="0" err="1" smtClean="0"/>
              <a:t>GeV</a:t>
            </a:r>
            <a:r>
              <a:rPr lang="en-US" dirty="0" smtClean="0"/>
              <a:t> antiprotons.</a:t>
            </a:r>
          </a:p>
          <a:p>
            <a:r>
              <a:rPr lang="en-US" dirty="0" smtClean="0"/>
              <a:t>Antiprotons were accumulated for roughly 1 day.</a:t>
            </a:r>
          </a:p>
          <a:p>
            <a:r>
              <a:rPr lang="en-US" dirty="0" smtClean="0"/>
              <a:t>These were then accelerated by the Main Injector to 150 </a:t>
            </a:r>
            <a:r>
              <a:rPr lang="en-US" dirty="0" err="1" smtClean="0"/>
              <a:t>GeV</a:t>
            </a:r>
            <a:r>
              <a:rPr lang="en-US" dirty="0" smtClean="0"/>
              <a:t>, and injected into the </a:t>
            </a:r>
            <a:r>
              <a:rPr lang="en-US" dirty="0" err="1" smtClean="0"/>
              <a:t>Tevatron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</a:t>
            </a:r>
            <a:r>
              <a:rPr lang="en-US" dirty="0" err="1" smtClean="0"/>
              <a:t>Tevatron</a:t>
            </a:r>
            <a:r>
              <a:rPr lang="en-US" dirty="0" smtClean="0"/>
              <a:t> accelerated protons and antiprotons to 980 </a:t>
            </a:r>
            <a:r>
              <a:rPr lang="en-US" dirty="0" err="1" smtClean="0"/>
              <a:t>GeV</a:t>
            </a:r>
            <a:r>
              <a:rPr lang="en-US" dirty="0" smtClean="0"/>
              <a:t> and collided them for ~1 day.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47971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j-ea"/>
              </a:rPr>
              <a:t>IR Layout</a:t>
            </a:r>
            <a:r>
              <a:rPr lang="en-US" dirty="0" smtClean="0"/>
              <a:t>: </a:t>
            </a:r>
            <a:r>
              <a:rPr lang="en-US" dirty="0"/>
              <a:t>t</a:t>
            </a:r>
            <a:r>
              <a:rPr lang="en-US" dirty="0" smtClean="0"/>
              <a:t>he need for a crossing angle</a:t>
            </a:r>
            <a:endParaRPr lang="en-US" dirty="0">
              <a:ea typeface="+mj-ea"/>
            </a:endParaRPr>
          </a:p>
        </p:txBody>
      </p:sp>
      <p:sp>
        <p:nvSpPr>
          <p:cNvPr id="13315" name="Content Placeholder 2"/>
          <p:cNvSpPr>
            <a:spLocks noGrp="1"/>
          </p:cNvSpPr>
          <p:nvPr>
            <p:ph idx="1"/>
          </p:nvPr>
        </p:nvSpPr>
        <p:spPr>
          <a:xfrm>
            <a:off x="458788" y="3619500"/>
            <a:ext cx="8251825" cy="1447800"/>
          </a:xfrm>
        </p:spPr>
        <p:txBody>
          <a:bodyPr/>
          <a:lstStyle/>
          <a:p>
            <a:r>
              <a:rPr lang="en-US" sz="2000" dirty="0">
                <a:latin typeface="Trebuchet MS" charset="0"/>
              </a:rPr>
              <a:t>Nominal Bunch spacing: 7.5 m</a:t>
            </a:r>
          </a:p>
          <a:p>
            <a:r>
              <a:rPr lang="en-US" sz="2000" dirty="0">
                <a:latin typeface="Trebuchet MS" charset="0"/>
              </a:rPr>
              <a:t>Collision spacing: 3.75 m</a:t>
            </a:r>
          </a:p>
          <a:p>
            <a:r>
              <a:rPr lang="en-US" sz="2000" dirty="0">
                <a:latin typeface="Trebuchet MS" charset="0"/>
              </a:rPr>
              <a:t>~2x15 parasitic collisions per </a:t>
            </a:r>
            <a:r>
              <a:rPr lang="en-US" sz="2000" dirty="0" smtClean="0">
                <a:latin typeface="Trebuchet MS" charset="0"/>
              </a:rPr>
              <a:t>IR</a:t>
            </a:r>
          </a:p>
          <a:p>
            <a:pPr lvl="1"/>
            <a:r>
              <a:rPr lang="en-US" sz="1800" dirty="0" smtClean="0">
                <a:latin typeface="Trebuchet MS" charset="0"/>
              </a:rPr>
              <a:t>Remember: ALL of these would </a:t>
            </a:r>
            <a:br>
              <a:rPr lang="en-US" sz="1800" dirty="0" smtClean="0">
                <a:latin typeface="Trebuchet MS" charset="0"/>
              </a:rPr>
            </a:br>
            <a:r>
              <a:rPr lang="en-US" sz="1800" dirty="0" smtClean="0">
                <a:latin typeface="Trebuchet MS" charset="0"/>
              </a:rPr>
              <a:t>cause equal tune shifts</a:t>
            </a:r>
            <a:endParaRPr lang="en-US" sz="1800" dirty="0">
              <a:latin typeface="Trebuchet MS" charset="0"/>
            </a:endParaRPr>
          </a:p>
        </p:txBody>
      </p:sp>
      <p:pic>
        <p:nvPicPr>
          <p:cNvPr id="13316" name="Picture 3" descr="IRlayou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0" y="1219200"/>
            <a:ext cx="7435850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81100" y="1447800"/>
            <a:ext cx="438150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IP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1200" y="1143000"/>
            <a:ext cx="1993900" cy="40011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Final Triplet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48100" y="914400"/>
            <a:ext cx="1714500" cy="707886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000" dirty="0">
                <a:solidFill>
                  <a:schemeClr val="accent3"/>
                </a:solidFill>
                <a:latin typeface="Arial" pitchFamily="34" charset="0"/>
                <a:ea typeface="+mn-ea"/>
              </a:rPr>
              <a:t>Separation Dipole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371600" y="3238500"/>
            <a:ext cx="2971800" cy="1588"/>
          </a:xfrm>
          <a:prstGeom prst="straightConnector1">
            <a:avLst/>
          </a:prstGeom>
          <a:ln w="254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321" name="TextBox 12"/>
          <p:cNvSpPr txBox="1">
            <a:spLocks noChangeArrowheads="1"/>
          </p:cNvSpPr>
          <p:nvPr/>
        </p:nvSpPr>
        <p:spPr bwMode="auto">
          <a:xfrm>
            <a:off x="2324100" y="3238500"/>
            <a:ext cx="103663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rgbClr val="FF0000"/>
                </a:solidFill>
              </a:rPr>
              <a:t>~59 m</a:t>
            </a:r>
          </a:p>
        </p:txBody>
      </p:sp>
      <p:sp>
        <p:nvSpPr>
          <p:cNvPr id="17" name="Right Arrow 16"/>
          <p:cNvSpPr/>
          <p:nvPr/>
        </p:nvSpPr>
        <p:spPr>
          <a:xfrm>
            <a:off x="895350" y="5727700"/>
            <a:ext cx="571500" cy="190500"/>
          </a:xfrm>
          <a:prstGeom prst="righ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3323" name="TextBox 17"/>
          <p:cNvSpPr txBox="1">
            <a:spLocks noChangeArrowheads="1"/>
          </p:cNvSpPr>
          <p:nvPr/>
        </p:nvSpPr>
        <p:spPr bwMode="auto">
          <a:xfrm>
            <a:off x="1517650" y="5575300"/>
            <a:ext cx="5295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2400" dirty="0" smtClean="0">
                <a:solidFill>
                  <a:srgbClr val="FF0000"/>
                </a:solidFill>
              </a:rPr>
              <a:t>Need Crossing Angle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3324" name="Date Placeholder 1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HCPSS, August 11-22, 2014 </a:t>
            </a:r>
            <a:endParaRPr lang="en-US">
              <a:solidFill>
                <a:schemeClr val="tx2"/>
              </a:solidFill>
            </a:endParaRPr>
          </a:p>
        </p:txBody>
      </p:sp>
      <p:sp>
        <p:nvSpPr>
          <p:cNvPr id="13325" name="Slide Number Placeholder 1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12A3DF8B-A567-2C43-A49D-E4C1787703A0}" type="slidenum">
              <a:rPr lang="en-US">
                <a:solidFill>
                  <a:schemeClr val="tx2"/>
                </a:solidFill>
              </a:rPr>
              <a:pPr eaLnBrk="1" hangingPunct="1"/>
              <a:t>40</a:t>
            </a:fld>
            <a:endParaRPr lang="en-US">
              <a:solidFill>
                <a:schemeClr val="tx2"/>
              </a:solidFill>
            </a:endParaRPr>
          </a:p>
        </p:txBody>
      </p:sp>
      <p:sp>
        <p:nvSpPr>
          <p:cNvPr id="13326" name="Footer Placeholder 1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mtClean="0">
                <a:solidFill>
                  <a:schemeClr val="tx2"/>
                </a:solidFill>
              </a:rPr>
              <a:t>E. Prebys, Hadron Colliders, Lecture 3</a:t>
            </a:r>
            <a:endParaRPr lang="en-US">
              <a:solidFill>
                <a:schemeClr val="tx2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977" y="3949700"/>
            <a:ext cx="3955023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21589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Crossing Angle Considerations</a:t>
            </a:r>
            <a:endParaRPr lang="en-US" dirty="0"/>
          </a:p>
        </p:txBody>
      </p:sp>
      <p:sp>
        <p:nvSpPr>
          <p:cNvPr id="2055" name="Content Placeholder 9"/>
          <p:cNvSpPr>
            <a:spLocks noGrp="1"/>
          </p:cNvSpPr>
          <p:nvPr>
            <p:ph idx="1"/>
          </p:nvPr>
        </p:nvSpPr>
        <p:spPr>
          <a:xfrm>
            <a:off x="446088" y="652463"/>
            <a:ext cx="8251825" cy="490537"/>
          </a:xfrm>
        </p:spPr>
        <p:txBody>
          <a:bodyPr/>
          <a:lstStyle/>
          <a:p>
            <a:r>
              <a:rPr lang="en-US" dirty="0" smtClean="0">
                <a:solidFill>
                  <a:srgbClr val="CC00CC"/>
                </a:solidFill>
              </a:rPr>
              <a:t>Crossing angle reduces luminosity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Wingdings 2" pitchFamily="18" charset="2"/>
              <a:buNone/>
            </a:pPr>
            <a:endParaRPr lang="en-US" dirty="0" smtClean="0"/>
          </a:p>
        </p:txBody>
      </p:sp>
      <p:graphicFrame>
        <p:nvGraphicFramePr>
          <p:cNvPr id="205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4661883"/>
              </p:ext>
            </p:extLst>
          </p:nvPr>
        </p:nvGraphicFramePr>
        <p:xfrm>
          <a:off x="698500" y="1117600"/>
          <a:ext cx="3962400" cy="10657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540" name="Equation" r:id="rId3" imgW="1866600" imgH="507960" progId="Equation.3">
                  <p:embed/>
                </p:oleObj>
              </mc:Choice>
              <mc:Fallback>
                <p:oleObj name="Equation" r:id="rId3" imgW="18666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8500" y="1117600"/>
                        <a:ext cx="3962400" cy="106571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9894897"/>
              </p:ext>
            </p:extLst>
          </p:nvPr>
        </p:nvGraphicFramePr>
        <p:xfrm>
          <a:off x="5364163" y="1294445"/>
          <a:ext cx="3246437" cy="913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7541" name="Equation" r:id="rId5" imgW="1803240" imgH="507960" progId="Equation.3">
                  <p:embed/>
                </p:oleObj>
              </mc:Choice>
              <mc:Fallback>
                <p:oleObj name="Equation" r:id="rId5" imgW="180324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163" y="1294445"/>
                        <a:ext cx="3246437" cy="91376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7" name="TextBox 10"/>
          <p:cNvSpPr txBox="1">
            <a:spLocks noChangeArrowheads="1"/>
          </p:cNvSpPr>
          <p:nvPr/>
        </p:nvSpPr>
        <p:spPr bwMode="auto">
          <a:xfrm>
            <a:off x="6375400" y="647700"/>
            <a:ext cx="20193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CC00CC"/>
                </a:solidFill>
              </a:rPr>
              <a:t>“</a:t>
            </a:r>
            <a:r>
              <a:rPr lang="en-US" sz="2000" dirty="0" err="1">
                <a:solidFill>
                  <a:srgbClr val="CC00CC"/>
                </a:solidFill>
              </a:rPr>
              <a:t>Piwinski</a:t>
            </a:r>
            <a:r>
              <a:rPr lang="en-US" sz="2000" dirty="0">
                <a:solidFill>
                  <a:srgbClr val="CC00CC"/>
                </a:solidFill>
              </a:rPr>
              <a:t> Angle”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6200000" flipH="1">
            <a:off x="7112000" y="1155700"/>
            <a:ext cx="3810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2" name="Date Placeholder 17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HCPSS, August 11-22, 2014 </a:t>
            </a:r>
          </a:p>
        </p:txBody>
      </p:sp>
      <p:sp>
        <p:nvSpPr>
          <p:cNvPr id="2063" name="Slide Number Placeholder 18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3DCF8F1-1E38-4F56-94E9-D5087268446E}" type="slidenum">
              <a:rPr lang="en-US" smtClean="0">
                <a:latin typeface="Arial" pitchFamily="34" charset="0"/>
              </a:rPr>
              <a:pPr/>
              <a:t>41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064" name="Footer Placeholder 17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E. Prebys, Hadron Colliders, Lecture 3</a:t>
            </a:r>
          </a:p>
        </p:txBody>
      </p:sp>
      <p:pic>
        <p:nvPicPr>
          <p:cNvPr id="1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4293" y="2616201"/>
            <a:ext cx="5239508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4495800" y="1536700"/>
            <a:ext cx="558800" cy="254000"/>
          </a:xfrm>
          <a:prstGeom prst="right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733800" y="1358900"/>
            <a:ext cx="457200" cy="5969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57900" y="3479800"/>
            <a:ext cx="26035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Minor effect at current </a:t>
            </a:r>
            <a:r>
              <a:rPr lang="el-GR" sz="1800" dirty="0" smtClean="0">
                <a:solidFill>
                  <a:srgbClr val="C00000"/>
                </a:solidFill>
                <a:latin typeface="+mn-lt"/>
              </a:rPr>
              <a:t>β*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, but largely cancels benefit of lowering </a:t>
            </a:r>
            <a:r>
              <a:rPr lang="el-GR" sz="1800" dirty="0" smtClean="0">
                <a:solidFill>
                  <a:srgbClr val="C00000"/>
                </a:solidFill>
                <a:latin typeface="+mn-lt"/>
              </a:rPr>
              <a:t>β*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5238471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Baseline Approach: Crab Cavities</a:t>
            </a:r>
            <a:endParaRPr lang="en-US" dirty="0"/>
          </a:p>
        </p:txBody>
      </p:sp>
      <p:sp>
        <p:nvSpPr>
          <p:cNvPr id="15363" name="Content Placeholder 9"/>
          <p:cNvSpPr>
            <a:spLocks noGrp="1"/>
          </p:cNvSpPr>
          <p:nvPr>
            <p:ph idx="1"/>
          </p:nvPr>
        </p:nvSpPr>
        <p:spPr>
          <a:xfrm>
            <a:off x="457200" y="3810000"/>
            <a:ext cx="8372777" cy="2324100"/>
          </a:xfrm>
        </p:spPr>
        <p:txBody>
          <a:bodyPr/>
          <a:lstStyle/>
          <a:p>
            <a:r>
              <a:rPr lang="en-US" sz="2000" dirty="0" smtClean="0"/>
              <a:t>Technical Challenges</a:t>
            </a:r>
          </a:p>
          <a:p>
            <a:pPr lvl="1"/>
            <a:r>
              <a:rPr lang="en-US" sz="1800" dirty="0" smtClean="0"/>
              <a:t>Crab cavities have only </a:t>
            </a:r>
            <a:r>
              <a:rPr lang="en-US" sz="1800" i="1" dirty="0" smtClean="0"/>
              <a:t>barely</a:t>
            </a:r>
            <a:r>
              <a:rPr lang="en-US" sz="1800" dirty="0" smtClean="0"/>
              <a:t> been shown to work. </a:t>
            </a:r>
          </a:p>
          <a:p>
            <a:pPr lvl="2"/>
            <a:r>
              <a:rPr lang="en-US" sz="1800" dirty="0" smtClean="0"/>
              <a:t>Never in hadron machines</a:t>
            </a:r>
          </a:p>
          <a:p>
            <a:pPr lvl="1"/>
            <a:r>
              <a:rPr lang="en-US" sz="1800" dirty="0" smtClean="0"/>
              <a:t>LHC bunch length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sym typeface="Wingdings"/>
              </a:rPr>
              <a:t> </a:t>
            </a:r>
            <a:r>
              <a:rPr lang="en-US" sz="1800" dirty="0" smtClean="0">
                <a:sym typeface="Wingdings"/>
              </a:rPr>
              <a:t>low frequency (400 MHz)</a:t>
            </a:r>
            <a:endParaRPr lang="en-US" sz="1800" dirty="0" smtClean="0"/>
          </a:p>
          <a:p>
            <a:pPr lvl="1"/>
            <a:r>
              <a:rPr lang="en-US" sz="1800" dirty="0" smtClean="0"/>
              <a:t>19.2 cm beam separation </a:t>
            </a:r>
            <a:r>
              <a:rPr lang="en-US" sz="1800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800" dirty="0">
                <a:ea typeface="Wingdings"/>
                <a:cs typeface="Wingdings"/>
                <a:sym typeface="Wingdings"/>
              </a:rPr>
              <a:t> </a:t>
            </a:r>
            <a:r>
              <a:rPr lang="en-US" sz="1800" dirty="0" smtClean="0">
                <a:ea typeface="Wingdings"/>
                <a:cs typeface="Wingdings"/>
                <a:sym typeface="Wingdings"/>
              </a:rPr>
              <a:t>“compact” </a:t>
            </a:r>
            <a:br>
              <a:rPr lang="en-US" sz="1800" dirty="0" smtClean="0">
                <a:ea typeface="Wingdings"/>
                <a:cs typeface="Wingdings"/>
                <a:sym typeface="Wingdings"/>
              </a:rPr>
            </a:br>
            <a:r>
              <a:rPr lang="en-US" sz="1800" dirty="0" smtClean="0">
                <a:ea typeface="Wingdings"/>
                <a:cs typeface="Wingdings"/>
                <a:sym typeface="Wingdings"/>
              </a:rPr>
              <a:t>(exotic) design</a:t>
            </a:r>
          </a:p>
          <a:p>
            <a:r>
              <a:rPr lang="en-US" sz="2200" dirty="0" smtClean="0">
                <a:ea typeface="Wingdings"/>
                <a:cs typeface="Wingdings"/>
                <a:sym typeface="Wingdings"/>
              </a:rPr>
              <a:t>Additional benefit</a:t>
            </a:r>
          </a:p>
          <a:p>
            <a:pPr lvl="1"/>
            <a:r>
              <a:rPr lang="en-US" sz="1800" dirty="0" smtClean="0">
                <a:ea typeface="Wingdings"/>
                <a:cs typeface="Wingdings"/>
                <a:sym typeface="Wingdings"/>
              </a:rPr>
              <a:t>Crab cavities may help level luminosity!</a:t>
            </a:r>
            <a:endParaRPr lang="en-US" sz="1800" dirty="0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885824"/>
            <a:ext cx="4419600" cy="2695575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7953" y="797163"/>
            <a:ext cx="4076047" cy="2971800"/>
          </a:xfrm>
          <a:prstGeom prst="rect">
            <a:avLst/>
          </a:prstGeom>
          <a:noFill/>
          <a:ln w="0" algn="ctr">
            <a:noFill/>
            <a:miter lim="800000"/>
            <a:headEnd/>
            <a:tailEnd/>
          </a:ln>
        </p:spPr>
      </p:pic>
      <p:sp>
        <p:nvSpPr>
          <p:cNvPr id="15366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HCPSS, August 11-22, 2014 </a:t>
            </a:r>
          </a:p>
        </p:txBody>
      </p:sp>
      <p:sp>
        <p:nvSpPr>
          <p:cNvPr id="15367" name="Slide Number Placeholder 9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66EBCBA-7FCE-4BD2-A1E2-01D01308745E}" type="slidenum">
              <a:rPr lang="en-US" smtClean="0">
                <a:latin typeface="Arial" pitchFamily="34" charset="0"/>
              </a:rPr>
              <a:pPr/>
              <a:t>42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5368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E. Prebys, Hadron Colliders, Lecture 3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543800" y="4038600"/>
            <a:ext cx="1248938" cy="94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48400" y="5181600"/>
            <a:ext cx="2762879" cy="94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7248853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Luminosity Leveling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1290975"/>
          </a:xfrm>
        </p:spPr>
        <p:txBody>
          <a:bodyPr/>
          <a:lstStyle/>
          <a:p>
            <a:r>
              <a:rPr lang="en-US" dirty="0" smtClean="0"/>
              <a:t>Original goal of luminosity upgrade: &gt;10</a:t>
            </a:r>
            <a:r>
              <a:rPr lang="en-US" baseline="30000" dirty="0" smtClean="0"/>
              <a:t>35</a:t>
            </a:r>
            <a:r>
              <a:rPr lang="en-US" dirty="0" smtClean="0"/>
              <a:t> cm</a:t>
            </a:r>
            <a:r>
              <a:rPr lang="en-US" baseline="30000" dirty="0" smtClean="0"/>
              <a:t>-2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</a:p>
          <a:p>
            <a:pPr lvl="1"/>
            <a:r>
              <a:rPr lang="en-US" dirty="0" smtClean="0"/>
              <a:t>Leads to unacceptable pileup in detectors</a:t>
            </a:r>
          </a:p>
          <a:p>
            <a:r>
              <a:rPr lang="en-US" dirty="0" smtClean="0"/>
              <a:t>New goal: 5x10</a:t>
            </a:r>
            <a:r>
              <a:rPr lang="en-US" baseline="30000" dirty="0" smtClean="0"/>
              <a:t>34</a:t>
            </a:r>
            <a:r>
              <a:rPr lang="en-US" dirty="0" smtClean="0"/>
              <a:t> </a:t>
            </a:r>
            <a:r>
              <a:rPr lang="en-US" i="1" dirty="0" smtClean="0"/>
              <a:t>leveled</a:t>
            </a:r>
            <a:r>
              <a:rPr lang="en-US" dirty="0" smtClean="0"/>
              <a:t> luminosity</a:t>
            </a:r>
          </a:p>
          <a:p>
            <a:endParaRPr lang="en-US" sz="1800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Options</a:t>
            </a:r>
          </a:p>
          <a:p>
            <a:pPr lvl="1"/>
            <a:r>
              <a:rPr lang="en-US" dirty="0" smtClean="0"/>
              <a:t>Crab cavities</a:t>
            </a:r>
          </a:p>
          <a:p>
            <a:pPr lvl="1"/>
            <a:r>
              <a:rPr lang="el-GR" dirty="0" smtClean="0">
                <a:latin typeface="Symbol" charset="2"/>
                <a:cs typeface="Symbol" charset="2"/>
              </a:rPr>
              <a:t>β</a:t>
            </a:r>
            <a:r>
              <a:rPr lang="en-US" dirty="0" smtClean="0"/>
              <a:t>* modifications</a:t>
            </a:r>
          </a:p>
          <a:p>
            <a:pPr lvl="1"/>
            <a:r>
              <a:rPr lang="en-US" dirty="0" smtClean="0"/>
              <a:t>Lateral separation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" y="2133600"/>
            <a:ext cx="8648700" cy="28194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152900" y="5410200"/>
            <a:ext cx="4381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“Crab kissing” – sort of complicated</a:t>
            </a:r>
          </a:p>
        </p:txBody>
      </p:sp>
      <p:cxnSp>
        <p:nvCxnSpPr>
          <p:cNvPr id="15" name="Straight Connector 14"/>
          <p:cNvCxnSpPr/>
          <p:nvPr/>
        </p:nvCxnSpPr>
        <p:spPr>
          <a:xfrm flipV="1">
            <a:off x="2895600" y="5562600"/>
            <a:ext cx="1219200" cy="76200"/>
          </a:xfrm>
          <a:prstGeom prst="line">
            <a:avLst/>
          </a:prstGeom>
          <a:ln w="25400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99135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Crab Kissing*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7" name="Picture 6" descr="C:\Users\fartouk\Downloads\Picture2.pn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9115"/>
          <a:stretch/>
        </p:blipFill>
        <p:spPr bwMode="auto">
          <a:xfrm>
            <a:off x="4623629" y="796636"/>
            <a:ext cx="4416462" cy="1507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fartouk\Downloads\Picture1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2800"/>
          <a:stretch/>
        </p:blipFill>
        <p:spPr bwMode="auto">
          <a:xfrm>
            <a:off x="584592" y="1050634"/>
            <a:ext cx="3555269" cy="1386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03636" y="6165273"/>
            <a:ext cx="279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*S. </a:t>
            </a:r>
            <a:r>
              <a:rPr lang="en-US" sz="1800" dirty="0" err="1" smtClean="0">
                <a:solidFill>
                  <a:srgbClr val="C00000"/>
                </a:solidFill>
                <a:latin typeface="+mn-lt"/>
              </a:rPr>
              <a:t>Fartoukh</a:t>
            </a:r>
            <a:endParaRPr lang="en-US" sz="1800" dirty="0" smtClean="0">
              <a:solidFill>
                <a:srgbClr val="C00000"/>
              </a:solidFill>
              <a:latin typeface="+mn-lt"/>
            </a:endParaRPr>
          </a:p>
        </p:txBody>
      </p:sp>
      <p:sp>
        <p:nvSpPr>
          <p:cNvPr id="11" name="Right Arrow 10"/>
          <p:cNvSpPr/>
          <p:nvPr/>
        </p:nvSpPr>
        <p:spPr>
          <a:xfrm>
            <a:off x="4306455" y="1581726"/>
            <a:ext cx="565727" cy="357909"/>
          </a:xfrm>
          <a:prstGeom prst="rightArrow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41" y="2474648"/>
            <a:ext cx="7395451" cy="360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0908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Long Term Plan*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168400"/>
            <a:ext cx="8616868" cy="37592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86500" y="5765800"/>
            <a:ext cx="259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*L. Rossi, LARP/HL-LHC Meeting, Nov. 2013</a:t>
            </a:r>
          </a:p>
        </p:txBody>
      </p:sp>
    </p:spTree>
    <p:extLst>
      <p:ext uri="{BB962C8B-B14F-4D97-AF65-F5344CB8AC3E}">
        <p14:creationId xmlns:p14="http://schemas.microsoft.com/office/powerpoint/2010/main" val="72370158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Long Game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Picture 5" descr="L1X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" y="1306985"/>
            <a:ext cx="8737600" cy="47482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48100" y="469900"/>
            <a:ext cx="2425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HL-LHC Upgrades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5003800" y="838200"/>
            <a:ext cx="0" cy="5207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0628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1070" y="0"/>
            <a:ext cx="8371114" cy="507274"/>
          </a:xfrm>
        </p:spPr>
        <p:txBody>
          <a:bodyPr/>
          <a:lstStyle/>
          <a:p>
            <a:r>
              <a:rPr lang="en-US" dirty="0" smtClean="0"/>
              <a:t>Summary: Evolution of the Energy Frontier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298755" y="2163160"/>
            <a:ext cx="168982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~a factor of 10 every 15 years</a:t>
            </a:r>
            <a:endParaRPr lang="en-US" sz="2400" dirty="0"/>
          </a:p>
        </p:txBody>
      </p:sp>
      <p:pic>
        <p:nvPicPr>
          <p:cNvPr id="18534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855" y="548625"/>
            <a:ext cx="6644065" cy="6029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0EAE464-6553-4A35-8200-5213FB04190E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311454" y="3763360"/>
            <a:ext cx="18325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This will not continue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039512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next?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2665" y="702245"/>
            <a:ext cx="8355012" cy="1728225"/>
          </a:xfrm>
        </p:spPr>
        <p:txBody>
          <a:bodyPr/>
          <a:lstStyle/>
          <a:p>
            <a:r>
              <a:rPr lang="en-US" dirty="0" smtClean="0"/>
              <a:t>The energy of Hadron colliders is limited by feasible size and magnet technology. Options:</a:t>
            </a:r>
          </a:p>
          <a:p>
            <a:pPr lvl="1"/>
            <a:r>
              <a:rPr lang="en-US" sz="1800" dirty="0" smtClean="0"/>
              <a:t>Get very large (~100 km circumference)</a:t>
            </a:r>
          </a:p>
          <a:p>
            <a:pPr lvl="1"/>
            <a:r>
              <a:rPr lang="en-US" sz="1800" dirty="0" smtClean="0"/>
              <a:t>More powerful magnets (requires new technology)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2209800"/>
            <a:ext cx="5031055" cy="432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23B0A4-69D1-47F4-86CA-51B2BDF86D34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477000" y="16764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All accelerator magnets based on this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4495800" y="2209800"/>
            <a:ext cx="1905000" cy="609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477000" y="2667000"/>
            <a:ext cx="2514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Future </a:t>
            </a:r>
            <a:r>
              <a:rPr lang="en-US" sz="1800" smtClean="0">
                <a:solidFill>
                  <a:srgbClr val="C00000"/>
                </a:solidFill>
                <a:latin typeface="+mn-lt"/>
              </a:rPr>
              <a:t>magnets could 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be based on this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5562600" y="2895600"/>
            <a:ext cx="990600" cy="2286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0777018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62937" cy="441325"/>
          </a:xfrm>
        </p:spPr>
        <p:txBody>
          <a:bodyPr/>
          <a:lstStyle/>
          <a:p>
            <a:r>
              <a:rPr lang="en-US" dirty="0" smtClean="0"/>
              <a:t>Future Circular Collider (FCC)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8251825" cy="1367175"/>
          </a:xfrm>
        </p:spPr>
        <p:txBody>
          <a:bodyPr/>
          <a:lstStyle/>
          <a:p>
            <a:r>
              <a:rPr lang="en-US" dirty="0" smtClean="0"/>
              <a:t>Currently being discussed for ~2030s</a:t>
            </a:r>
          </a:p>
          <a:p>
            <a:r>
              <a:rPr lang="en-US" dirty="0" smtClean="0"/>
              <a:t>80-100 km in circumference</a:t>
            </a:r>
          </a:p>
          <a:p>
            <a:r>
              <a:rPr lang="en-US" dirty="0" smtClean="0"/>
              <a:t>Niobium-3-Tin (Nb</a:t>
            </a:r>
            <a:r>
              <a:rPr lang="en-US" baseline="-25000" dirty="0" smtClean="0"/>
              <a:t>3</a:t>
            </a:r>
            <a:r>
              <a:rPr lang="en-US" dirty="0" smtClean="0"/>
              <a:t>Sn) magnets.</a:t>
            </a:r>
          </a:p>
          <a:p>
            <a:r>
              <a:rPr lang="en-US" dirty="0" smtClean="0"/>
              <a:t>~100 </a:t>
            </a:r>
            <a:r>
              <a:rPr lang="en-US" dirty="0" err="1" smtClean="0"/>
              <a:t>TeV</a:t>
            </a:r>
            <a:r>
              <a:rPr lang="en-US" dirty="0" smtClean="0"/>
              <a:t> center of mass energy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438400"/>
            <a:ext cx="5943600" cy="393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8082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428923" y="192520"/>
            <a:ext cx="5071007" cy="463731"/>
          </a:xfrm>
        </p:spPr>
        <p:txBody>
          <a:bodyPr/>
          <a:lstStyle/>
          <a:p>
            <a:r>
              <a:rPr lang="en-US" dirty="0" smtClean="0"/>
              <a:t>Fermilab Antiproton Source</a:t>
            </a:r>
            <a:endParaRPr lang="en-US" dirty="0"/>
          </a:p>
        </p:txBody>
      </p:sp>
      <p:pic>
        <p:nvPicPr>
          <p:cNvPr id="61443" name="Picture 3" descr="D:\My Documents\pbar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7300" y="1865313"/>
            <a:ext cx="3886200" cy="3132137"/>
          </a:xfrm>
          <a:prstGeom prst="rect">
            <a:avLst/>
          </a:prstGeom>
          <a:noFill/>
        </p:spPr>
      </p:pic>
      <p:pic>
        <p:nvPicPr>
          <p:cNvPr id="61444" name="Picture 4" descr="D:\My Documents\targe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880" y="1969610"/>
            <a:ext cx="3857625" cy="2182812"/>
          </a:xfrm>
          <a:prstGeom prst="rect">
            <a:avLst/>
          </a:prstGeom>
          <a:noFill/>
        </p:spPr>
      </p:pic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476280" y="4611210"/>
            <a:ext cx="440296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166688" indent="-166688">
              <a:spcBef>
                <a:spcPct val="50000"/>
              </a:spcBef>
              <a:buFontTx/>
              <a:buChar char="•"/>
            </a:pPr>
            <a:r>
              <a:rPr lang="en-US" sz="1600" dirty="0" smtClean="0"/>
              <a:t>120 </a:t>
            </a:r>
            <a:r>
              <a:rPr lang="en-US" sz="1600" dirty="0" err="1"/>
              <a:t>GeV</a:t>
            </a:r>
            <a:r>
              <a:rPr lang="en-US" sz="1600" dirty="0"/>
              <a:t> protons strike a target, producing many things, including antiprotons.</a:t>
            </a:r>
          </a:p>
          <a:p>
            <a:pPr marL="166688" indent="-166688">
              <a:spcBef>
                <a:spcPct val="50000"/>
              </a:spcBef>
              <a:buFontTx/>
              <a:buChar char="•"/>
            </a:pPr>
            <a:r>
              <a:rPr lang="en-US" sz="1600" dirty="0"/>
              <a:t> a Lithium lens focuses these </a:t>
            </a:r>
            <a:r>
              <a:rPr lang="en-US" sz="1600" dirty="0" smtClean="0"/>
              <a:t>particles (a bit)</a:t>
            </a:r>
            <a:endParaRPr lang="en-US" sz="1600" dirty="0"/>
          </a:p>
          <a:p>
            <a:pPr marL="166688" indent="-166688">
              <a:spcBef>
                <a:spcPct val="50000"/>
              </a:spcBef>
              <a:buFontTx/>
              <a:buChar char="•"/>
            </a:pPr>
            <a:r>
              <a:rPr lang="en-US" sz="1600" dirty="0"/>
              <a:t> a bend magnet selects the negative particles around 8 </a:t>
            </a:r>
            <a:r>
              <a:rPr lang="en-US" sz="1600" dirty="0" err="1"/>
              <a:t>GeV</a:t>
            </a:r>
            <a:r>
              <a:rPr lang="en-US" sz="1600" dirty="0"/>
              <a:t>.  Everything but antiprotons decays away.</a:t>
            </a:r>
          </a:p>
        </p:txBody>
      </p:sp>
      <p:sp>
        <p:nvSpPr>
          <p:cNvPr id="61446" name="Rectangle 6"/>
          <p:cNvSpPr>
            <a:spLocks noChangeArrowheads="1"/>
          </p:cNvSpPr>
          <p:nvPr/>
        </p:nvSpPr>
        <p:spPr bwMode="auto">
          <a:xfrm>
            <a:off x="2760688" y="4681702"/>
            <a:ext cx="598393" cy="220686"/>
          </a:xfrm>
          <a:prstGeom prst="rect">
            <a:avLst/>
          </a:prstGeom>
          <a:noFill/>
          <a:ln w="38100">
            <a:solidFill>
              <a:srgbClr val="FF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47" name="Freeform 7"/>
          <p:cNvSpPr>
            <a:spLocks/>
          </p:cNvSpPr>
          <p:nvPr/>
        </p:nvSpPr>
        <p:spPr bwMode="auto">
          <a:xfrm>
            <a:off x="1163668" y="3291997"/>
            <a:ext cx="2235200" cy="1374775"/>
          </a:xfrm>
          <a:custGeom>
            <a:avLst/>
            <a:gdLst/>
            <a:ahLst/>
            <a:cxnLst>
              <a:cxn ang="0">
                <a:pos x="1259" y="866"/>
              </a:cxn>
              <a:cxn ang="0">
                <a:pos x="1299" y="749"/>
              </a:cxn>
              <a:cxn ang="0">
                <a:pos x="606" y="637"/>
              </a:cxn>
              <a:cxn ang="0">
                <a:pos x="0" y="0"/>
              </a:cxn>
            </a:cxnLst>
            <a:rect l="0" t="0" r="r" b="b"/>
            <a:pathLst>
              <a:path w="1408" h="866">
                <a:moveTo>
                  <a:pt x="1259" y="866"/>
                </a:moveTo>
                <a:cubicBezTo>
                  <a:pt x="1333" y="826"/>
                  <a:pt x="1408" y="787"/>
                  <a:pt x="1299" y="749"/>
                </a:cubicBezTo>
                <a:cubicBezTo>
                  <a:pt x="1190" y="711"/>
                  <a:pt x="822" y="762"/>
                  <a:pt x="606" y="637"/>
                </a:cubicBezTo>
                <a:cubicBezTo>
                  <a:pt x="390" y="512"/>
                  <a:pt x="195" y="256"/>
                  <a:pt x="0" y="0"/>
                </a:cubicBezTo>
              </a:path>
            </a:pathLst>
          </a:custGeom>
          <a:noFill/>
          <a:ln w="25400" cap="flat" cmpd="sng">
            <a:solidFill>
              <a:srgbClr val="FFFF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48" name="Rectangle 8"/>
          <p:cNvSpPr>
            <a:spLocks noChangeArrowheads="1"/>
          </p:cNvSpPr>
          <p:nvPr/>
        </p:nvSpPr>
        <p:spPr bwMode="auto">
          <a:xfrm>
            <a:off x="890216" y="5290660"/>
            <a:ext cx="1080128" cy="228977"/>
          </a:xfrm>
          <a:prstGeom prst="rect">
            <a:avLst/>
          </a:prstGeom>
          <a:noFill/>
          <a:ln w="38100">
            <a:solidFill>
              <a:srgbClr val="FF99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49" name="Freeform 9"/>
          <p:cNvSpPr>
            <a:spLocks/>
          </p:cNvSpPr>
          <p:nvPr/>
        </p:nvSpPr>
        <p:spPr bwMode="auto">
          <a:xfrm>
            <a:off x="401668" y="2104547"/>
            <a:ext cx="1157287" cy="3194050"/>
          </a:xfrm>
          <a:custGeom>
            <a:avLst/>
            <a:gdLst/>
            <a:ahLst/>
            <a:cxnLst>
              <a:cxn ang="0">
                <a:pos x="260" y="2012"/>
              </a:cxn>
              <a:cxn ang="0">
                <a:pos x="82" y="1869"/>
              </a:cxn>
              <a:cxn ang="0">
                <a:pos x="6" y="1395"/>
              </a:cxn>
              <a:cxn ang="0">
                <a:pos x="46" y="268"/>
              </a:cxn>
              <a:cxn ang="0">
                <a:pos x="245" y="8"/>
              </a:cxn>
              <a:cxn ang="0">
                <a:pos x="729" y="319"/>
              </a:cxn>
            </a:cxnLst>
            <a:rect l="0" t="0" r="r" b="b"/>
            <a:pathLst>
              <a:path w="729" h="2012">
                <a:moveTo>
                  <a:pt x="260" y="2012"/>
                </a:moveTo>
                <a:cubicBezTo>
                  <a:pt x="192" y="1992"/>
                  <a:pt x="124" y="1972"/>
                  <a:pt x="82" y="1869"/>
                </a:cubicBezTo>
                <a:cubicBezTo>
                  <a:pt x="40" y="1766"/>
                  <a:pt x="12" y="1662"/>
                  <a:pt x="6" y="1395"/>
                </a:cubicBezTo>
                <a:cubicBezTo>
                  <a:pt x="0" y="1128"/>
                  <a:pt x="6" y="499"/>
                  <a:pt x="46" y="268"/>
                </a:cubicBezTo>
                <a:cubicBezTo>
                  <a:pt x="86" y="37"/>
                  <a:pt x="131" y="0"/>
                  <a:pt x="245" y="8"/>
                </a:cubicBezTo>
                <a:cubicBezTo>
                  <a:pt x="359" y="16"/>
                  <a:pt x="628" y="254"/>
                  <a:pt x="729" y="319"/>
                </a:cubicBezTo>
              </a:path>
            </a:pathLst>
          </a:custGeom>
          <a:noFill/>
          <a:ln w="25400" cap="flat" cmpd="sng">
            <a:solidFill>
              <a:srgbClr val="FF99CC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50" name="Freeform 10"/>
          <p:cNvSpPr>
            <a:spLocks/>
          </p:cNvSpPr>
          <p:nvPr/>
        </p:nvSpPr>
        <p:spPr bwMode="auto">
          <a:xfrm>
            <a:off x="3727090" y="1362075"/>
            <a:ext cx="5342298" cy="2338388"/>
          </a:xfrm>
          <a:custGeom>
            <a:avLst/>
            <a:gdLst/>
            <a:ahLst/>
            <a:cxnLst>
              <a:cxn ang="0">
                <a:pos x="0" y="1288"/>
              </a:cxn>
              <a:cxn ang="0">
                <a:pos x="642" y="1293"/>
              </a:cxn>
              <a:cxn ang="0">
                <a:pos x="861" y="207"/>
              </a:cxn>
              <a:cxn ang="0">
                <a:pos x="1218" y="49"/>
              </a:cxn>
              <a:cxn ang="0">
                <a:pos x="1957" y="54"/>
              </a:cxn>
              <a:cxn ang="0">
                <a:pos x="2258" y="121"/>
              </a:cxn>
              <a:cxn ang="0">
                <a:pos x="3017" y="478"/>
              </a:cxn>
              <a:cxn ang="0">
                <a:pos x="3405" y="1094"/>
              </a:cxn>
              <a:cxn ang="0">
                <a:pos x="3466" y="1222"/>
              </a:cxn>
              <a:cxn ang="0">
                <a:pos x="3323" y="1293"/>
              </a:cxn>
            </a:cxnLst>
            <a:rect l="0" t="0" r="r" b="b"/>
            <a:pathLst>
              <a:path w="3480" h="1473">
                <a:moveTo>
                  <a:pt x="0" y="1288"/>
                </a:moveTo>
                <a:cubicBezTo>
                  <a:pt x="107" y="1289"/>
                  <a:pt x="499" y="1473"/>
                  <a:pt x="642" y="1293"/>
                </a:cubicBezTo>
                <a:cubicBezTo>
                  <a:pt x="785" y="1113"/>
                  <a:pt x="765" y="414"/>
                  <a:pt x="861" y="207"/>
                </a:cubicBezTo>
                <a:cubicBezTo>
                  <a:pt x="957" y="0"/>
                  <a:pt x="1035" y="74"/>
                  <a:pt x="1218" y="49"/>
                </a:cubicBezTo>
                <a:cubicBezTo>
                  <a:pt x="1401" y="24"/>
                  <a:pt x="1784" y="42"/>
                  <a:pt x="1957" y="54"/>
                </a:cubicBezTo>
                <a:cubicBezTo>
                  <a:pt x="2130" y="66"/>
                  <a:pt x="2081" y="50"/>
                  <a:pt x="2258" y="121"/>
                </a:cubicBezTo>
                <a:cubicBezTo>
                  <a:pt x="2435" y="192"/>
                  <a:pt x="2826" y="316"/>
                  <a:pt x="3017" y="478"/>
                </a:cubicBezTo>
                <a:cubicBezTo>
                  <a:pt x="3208" y="640"/>
                  <a:pt x="3330" y="970"/>
                  <a:pt x="3405" y="1094"/>
                </a:cubicBezTo>
                <a:cubicBezTo>
                  <a:pt x="3480" y="1218"/>
                  <a:pt x="3480" y="1189"/>
                  <a:pt x="3466" y="1222"/>
                </a:cubicBezTo>
                <a:cubicBezTo>
                  <a:pt x="3452" y="1255"/>
                  <a:pt x="3387" y="1274"/>
                  <a:pt x="3323" y="1293"/>
                </a:cubicBezTo>
              </a:path>
            </a:pathLst>
          </a:custGeom>
          <a:noFill/>
          <a:ln w="25400" cap="flat" cmpd="sng">
            <a:solidFill>
              <a:srgbClr val="FF9900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61451" name="Text Box 11"/>
          <p:cNvSpPr txBox="1">
            <a:spLocks noChangeArrowheads="1"/>
          </p:cNvSpPr>
          <p:nvPr/>
        </p:nvSpPr>
        <p:spPr bwMode="auto">
          <a:xfrm>
            <a:off x="4917645" y="5195630"/>
            <a:ext cx="4037012" cy="1200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34950" indent="-234950">
              <a:spcBef>
                <a:spcPct val="50000"/>
              </a:spcBef>
              <a:buFontTx/>
              <a:buChar char="•"/>
            </a:pPr>
            <a:r>
              <a:rPr lang="en-US" dirty="0"/>
              <a:t> </a:t>
            </a:r>
            <a:r>
              <a:rPr lang="en-US" sz="1600" dirty="0"/>
              <a:t>The antiproton ring consists of 2 parts </a:t>
            </a:r>
            <a:endParaRPr lang="en-US" sz="1600" dirty="0" smtClean="0"/>
          </a:p>
          <a:p>
            <a:pPr marL="225425">
              <a:spcBef>
                <a:spcPct val="50000"/>
              </a:spcBef>
            </a:pPr>
            <a:r>
              <a:rPr lang="en-US" sz="1600" dirty="0" smtClean="0"/>
              <a:t>– </a:t>
            </a:r>
            <a:r>
              <a:rPr lang="en-US" sz="1600" dirty="0"/>
              <a:t>the </a:t>
            </a:r>
            <a:r>
              <a:rPr lang="en-US" sz="1600" dirty="0" err="1"/>
              <a:t>D</a:t>
            </a:r>
            <a:r>
              <a:rPr lang="en-US" sz="1600" dirty="0" err="1" smtClean="0"/>
              <a:t>ebuncher</a:t>
            </a:r>
            <a:r>
              <a:rPr lang="en-US" sz="1600" dirty="0" smtClean="0"/>
              <a:t> </a:t>
            </a:r>
            <a:br>
              <a:rPr lang="en-US" sz="1600" dirty="0" smtClean="0"/>
            </a:br>
            <a:r>
              <a:rPr lang="en-US" sz="1600" dirty="0" smtClean="0"/>
              <a:t>– the </a:t>
            </a:r>
            <a:r>
              <a:rPr lang="en-US" sz="1600" dirty="0"/>
              <a:t>A</a:t>
            </a:r>
            <a:r>
              <a:rPr lang="en-US" sz="1600" dirty="0" smtClean="0"/>
              <a:t>ccumulator</a:t>
            </a:r>
            <a:r>
              <a:rPr lang="en-US" sz="1600" dirty="0"/>
              <a:t>.</a:t>
            </a:r>
          </a:p>
        </p:txBody>
      </p:sp>
      <p:pic>
        <p:nvPicPr>
          <p:cNvPr id="61452" name="Picture 12" descr="FNAL Layout_v3                                                 0000949CMacOS                          B40D01FE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501070" y="202980"/>
            <a:ext cx="222885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1453" name="Freeform 13"/>
          <p:cNvSpPr>
            <a:spLocks/>
          </p:cNvSpPr>
          <p:nvPr/>
        </p:nvSpPr>
        <p:spPr bwMode="auto">
          <a:xfrm>
            <a:off x="1747258" y="234730"/>
            <a:ext cx="1666875" cy="217488"/>
          </a:xfrm>
          <a:custGeom>
            <a:avLst/>
            <a:gdLst/>
            <a:ahLst/>
            <a:cxnLst>
              <a:cxn ang="0">
                <a:pos x="1050" y="122"/>
              </a:cxn>
              <a:cxn ang="0">
                <a:pos x="862" y="40"/>
              </a:cxn>
              <a:cxn ang="0">
                <a:pos x="546" y="20"/>
              </a:cxn>
              <a:cxn ang="0">
                <a:pos x="219" y="20"/>
              </a:cxn>
              <a:cxn ang="0">
                <a:pos x="0" y="137"/>
              </a:cxn>
            </a:cxnLst>
            <a:rect l="0" t="0" r="r" b="b"/>
            <a:pathLst>
              <a:path w="1050" h="137">
                <a:moveTo>
                  <a:pt x="1050" y="122"/>
                </a:moveTo>
                <a:cubicBezTo>
                  <a:pt x="998" y="89"/>
                  <a:pt x="946" y="57"/>
                  <a:pt x="862" y="40"/>
                </a:cubicBezTo>
                <a:cubicBezTo>
                  <a:pt x="778" y="23"/>
                  <a:pt x="653" y="23"/>
                  <a:pt x="546" y="20"/>
                </a:cubicBezTo>
                <a:cubicBezTo>
                  <a:pt x="439" y="17"/>
                  <a:pt x="310" y="0"/>
                  <a:pt x="219" y="20"/>
                </a:cubicBezTo>
                <a:cubicBezTo>
                  <a:pt x="128" y="40"/>
                  <a:pt x="64" y="88"/>
                  <a:pt x="0" y="137"/>
                </a:cubicBezTo>
              </a:path>
            </a:pathLst>
          </a:custGeom>
          <a:noFill/>
          <a:ln w="9525" cap="flat" cmpd="sng">
            <a:solidFill>
              <a:srgbClr val="0099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914580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things to think about for FCC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776" y="690225"/>
            <a:ext cx="8251825" cy="554375"/>
          </a:xfrm>
        </p:spPr>
        <p:txBody>
          <a:bodyPr/>
          <a:lstStyle/>
          <a:p>
            <a:r>
              <a:rPr lang="en-US" sz="2000" dirty="0" smtClean="0"/>
              <a:t>Recall that luminosity is given by</a:t>
            </a:r>
          </a:p>
          <a:p>
            <a:pPr marL="0" indent="0">
              <a:buNone/>
            </a:pP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If we wanted to keep just 10</a:t>
            </a:r>
            <a:r>
              <a:rPr lang="en-US" sz="2000" baseline="30000" dirty="0" smtClean="0"/>
              <a:t>34</a:t>
            </a:r>
            <a:r>
              <a:rPr lang="en-US" sz="2000" dirty="0" smtClean="0"/>
              <a:t> luminosity (probably not enough), the </a:t>
            </a:r>
            <a:r>
              <a:rPr lang="el-GR" sz="2000" dirty="0" smtClean="0"/>
              <a:t>γ </a:t>
            </a:r>
            <a:r>
              <a:rPr lang="en-US" sz="2000" dirty="0" smtClean="0"/>
              <a:t>factor would let us back down on </a:t>
            </a:r>
            <a:r>
              <a:rPr lang="en-US" sz="2000" dirty="0" err="1" smtClean="0"/>
              <a:t>N</a:t>
            </a:r>
            <a:r>
              <a:rPr lang="en-US" sz="2000" baseline="-25000" dirty="0" err="1" smtClean="0"/>
              <a:t>b</a:t>
            </a:r>
            <a:r>
              <a:rPr lang="en-US" sz="2000" dirty="0" smtClean="0"/>
              <a:t> a bit, but to keep the crossing rate the number of bunches would increase with the circumference so stored energy would be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What are the options to make it more compact, and or go to even higher energies?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9819332"/>
              </p:ext>
            </p:extLst>
          </p:nvPr>
        </p:nvGraphicFramePr>
        <p:xfrm>
          <a:off x="2593975" y="1017638"/>
          <a:ext cx="3298825" cy="9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461" name="Equation" r:id="rId3" imgW="1473200" imgH="431800" progId="Equation.DSMT4">
                  <p:embed/>
                </p:oleObj>
              </mc:Choice>
              <mc:Fallback>
                <p:oleObj name="Equation" r:id="rId3" imgW="1473200" imgH="431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3975" y="1017638"/>
                        <a:ext cx="3298825" cy="96673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0517539"/>
              </p:ext>
            </p:extLst>
          </p:nvPr>
        </p:nvGraphicFramePr>
        <p:xfrm>
          <a:off x="1600199" y="3454400"/>
          <a:ext cx="6371009" cy="184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2462" name="Equation" r:id="rId5" imgW="3073400" imgH="889000" progId="Equation.DSMT4">
                  <p:embed/>
                </p:oleObj>
              </mc:Choice>
              <mc:Fallback>
                <p:oleObj name="Equation" r:id="rId5" imgW="3073400" imgH="889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199" y="3454400"/>
                        <a:ext cx="6371009" cy="1841500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182354" y="5179040"/>
            <a:ext cx="307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800" dirty="0" smtClean="0">
                <a:solidFill>
                  <a:srgbClr val="C00000"/>
                </a:solidFill>
                <a:latin typeface="+mn-lt"/>
              </a:rPr>
              <a:t>~</a:t>
            </a:r>
            <a:r>
              <a:rPr lang="en-US" sz="1800" dirty="0" smtClean="0">
                <a:solidFill>
                  <a:srgbClr val="C00000"/>
                </a:solidFill>
                <a:latin typeface="+mn-lt"/>
              </a:rPr>
              <a:t>1 ton on TNT = Scary!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3657600" y="5181600"/>
            <a:ext cx="469900" cy="12700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3223365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4260" y="0"/>
            <a:ext cx="8262937" cy="441325"/>
          </a:xfrm>
        </p:spPr>
        <p:txBody>
          <a:bodyPr/>
          <a:lstStyle/>
          <a:p>
            <a:r>
              <a:rPr lang="en-US" dirty="0" smtClean="0"/>
              <a:t>Superconductor Options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24260" y="510220"/>
            <a:ext cx="8355012" cy="2957185"/>
          </a:xfrm>
        </p:spPr>
        <p:txBody>
          <a:bodyPr/>
          <a:lstStyle/>
          <a:p>
            <a:r>
              <a:rPr lang="en-US" sz="1800" dirty="0" smtClean="0"/>
              <a:t>Traditional</a:t>
            </a:r>
          </a:p>
          <a:p>
            <a:pPr lvl="1"/>
            <a:r>
              <a:rPr lang="en-US" sz="1600" dirty="0" err="1" smtClean="0"/>
              <a:t>NbTi</a:t>
            </a:r>
            <a:endParaRPr lang="en-US" sz="1600" dirty="0" smtClean="0"/>
          </a:p>
          <a:p>
            <a:pPr lvl="2"/>
            <a:r>
              <a:rPr lang="en-US" sz="1600" dirty="0" smtClean="0"/>
              <a:t>Basis of ALL superconducting accelerator magnets to date</a:t>
            </a:r>
          </a:p>
          <a:p>
            <a:pPr lvl="2"/>
            <a:r>
              <a:rPr lang="en-US" sz="1600" dirty="0" smtClean="0"/>
              <a:t>Largest practical field ~8T</a:t>
            </a:r>
          </a:p>
          <a:p>
            <a:pPr lvl="1"/>
            <a:r>
              <a:rPr lang="en-US" sz="1600" dirty="0" smtClean="0"/>
              <a:t>Nb</a:t>
            </a:r>
            <a:r>
              <a:rPr lang="en-US" sz="1600" baseline="-25000" dirty="0" smtClean="0"/>
              <a:t>3</a:t>
            </a:r>
            <a:r>
              <a:rPr lang="en-US" sz="1600" dirty="0" smtClean="0"/>
              <a:t>Sn</a:t>
            </a:r>
          </a:p>
          <a:p>
            <a:pPr lvl="2"/>
            <a:r>
              <a:rPr lang="en-US" sz="1600" dirty="0" smtClean="0"/>
              <a:t>Advanced R&amp;D</a:t>
            </a:r>
          </a:p>
          <a:p>
            <a:pPr lvl="2"/>
            <a:r>
              <a:rPr lang="en-US" sz="1600" dirty="0" smtClean="0"/>
              <a:t>Being developed for large aperture/high gradient quadrupoles</a:t>
            </a:r>
          </a:p>
          <a:p>
            <a:pPr lvl="2"/>
            <a:r>
              <a:rPr lang="en-US" sz="1600" dirty="0" smtClean="0"/>
              <a:t>Larges practical field ~14T</a:t>
            </a:r>
          </a:p>
          <a:p>
            <a:r>
              <a:rPr lang="en-US" sz="1800" dirty="0" smtClean="0"/>
              <a:t>High Temperature</a:t>
            </a:r>
          </a:p>
          <a:p>
            <a:pPr lvl="1"/>
            <a:r>
              <a:rPr lang="en-US" sz="1600" dirty="0" smtClean="0"/>
              <a:t>Industry is interested in operating HTS at moderate fields at LN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temperatures.  We’re interested in operating them at high fields at </a:t>
            </a:r>
            <a:r>
              <a:rPr lang="en-US" sz="1600" dirty="0" err="1" smtClean="0"/>
              <a:t>LHe</a:t>
            </a:r>
            <a:r>
              <a:rPr lang="en-US" sz="1600" dirty="0" smtClean="0"/>
              <a:t> temperatures.</a:t>
            </a:r>
          </a:p>
          <a:p>
            <a:pPr lvl="2"/>
            <a:r>
              <a:rPr lang="en-US" sz="1600" dirty="0" smtClean="0"/>
              <a:t>MnB</a:t>
            </a:r>
            <a:r>
              <a:rPr lang="en-US" sz="1600" baseline="-25000" dirty="0" smtClean="0"/>
              <a:t>2</a:t>
            </a:r>
          </a:p>
          <a:p>
            <a:pPr lvl="3"/>
            <a:r>
              <a:rPr lang="en-US" sz="1600" dirty="0" smtClean="0"/>
              <a:t>promising for power transmission</a:t>
            </a:r>
          </a:p>
          <a:p>
            <a:pPr lvl="3"/>
            <a:r>
              <a:rPr lang="en-US" sz="1600" dirty="0" smtClean="0"/>
              <a:t>can’t support magnetic field.</a:t>
            </a:r>
          </a:p>
          <a:p>
            <a:pPr lvl="2"/>
            <a:r>
              <a:rPr lang="en-US" sz="1600" dirty="0" smtClean="0"/>
              <a:t>YBCO</a:t>
            </a:r>
          </a:p>
          <a:p>
            <a:pPr lvl="3"/>
            <a:r>
              <a:rPr lang="en-US" sz="1600" dirty="0" smtClean="0"/>
              <a:t>very high field at </a:t>
            </a:r>
            <a:r>
              <a:rPr lang="en-US" sz="1600" dirty="0" err="1" smtClean="0"/>
              <a:t>LHe</a:t>
            </a:r>
            <a:endParaRPr lang="en-US" sz="1600" dirty="0" smtClean="0"/>
          </a:p>
          <a:p>
            <a:pPr lvl="3"/>
            <a:r>
              <a:rPr lang="en-US" sz="1600" dirty="0" smtClean="0"/>
              <a:t>no cable (only tape)</a:t>
            </a:r>
          </a:p>
          <a:p>
            <a:pPr lvl="2"/>
            <a:r>
              <a:rPr lang="en-US" sz="1600" dirty="0" smtClean="0"/>
              <a:t>BSCCO (2212)</a:t>
            </a:r>
          </a:p>
          <a:p>
            <a:pPr lvl="3"/>
            <a:r>
              <a:rPr lang="en-US" sz="1600" dirty="0" smtClean="0"/>
              <a:t>strands demonstrated</a:t>
            </a:r>
          </a:p>
          <a:p>
            <a:pPr lvl="3"/>
            <a:r>
              <a:rPr lang="en-US" sz="1600" dirty="0" err="1" smtClean="0"/>
              <a:t>unmeasureably</a:t>
            </a:r>
            <a:r>
              <a:rPr lang="en-US" sz="1600" dirty="0" smtClean="0"/>
              <a:t> high field at </a:t>
            </a:r>
            <a:r>
              <a:rPr lang="en-US" sz="1600" dirty="0" err="1" smtClean="0"/>
              <a:t>LHe</a:t>
            </a:r>
            <a:endParaRPr lang="en-US" sz="1600" dirty="0" smtClean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3525" y="5579680"/>
            <a:ext cx="3840500" cy="9217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802430" y="5541275"/>
            <a:ext cx="2995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>
                <a:solidFill>
                  <a:srgbClr val="FF0000"/>
                </a:solidFill>
              </a:rPr>
              <a:t>Focusing on this, but very expensive</a:t>
            </a:r>
          </a:p>
          <a:p>
            <a:pPr algn="l"/>
            <a:r>
              <a:rPr lang="en-US" sz="16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1600" dirty="0" smtClean="0">
                <a:solidFill>
                  <a:srgbClr val="FF0000"/>
                </a:solidFill>
                <a:sym typeface="Symbol"/>
              </a:rPr>
              <a:t> pursue hybrid design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61014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Potential Designs</a:t>
            </a:r>
            <a:endParaRPr lang="en-US" dirty="0"/>
          </a:p>
        </p:txBody>
      </p:sp>
      <p:pic>
        <p:nvPicPr>
          <p:cNvPr id="3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7881" y="813184"/>
            <a:ext cx="3840500" cy="28800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5" descr="New24TPotFull colo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50" y="395005"/>
            <a:ext cx="2550843" cy="253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4725620" y="2891330"/>
            <a:ext cx="42116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H" sz="2000" dirty="0">
                <a:latin typeface="Calibri" pitchFamily="34" charset="0"/>
              </a:rPr>
              <a:t>P. McIntyre 2005 – 24T </a:t>
            </a:r>
            <a:r>
              <a:rPr lang="fr-CH" sz="2000" dirty="0" err="1">
                <a:latin typeface="Calibri" pitchFamily="34" charset="0"/>
              </a:rPr>
              <a:t>ss</a:t>
            </a:r>
            <a:r>
              <a:rPr lang="fr-CH" sz="2000" dirty="0">
                <a:latin typeface="Calibri" pitchFamily="34" charset="0"/>
              </a:rPr>
              <a:t> Tripler, a lot of Bi-2212 , Je = 800 A/mm2</a:t>
            </a:r>
            <a:endParaRPr lang="en-US" sz="2000" dirty="0">
              <a:latin typeface="Calibri" pitchFamily="34" charset="0"/>
            </a:endParaRPr>
          </a:p>
        </p:txBody>
      </p:sp>
      <p:pic>
        <p:nvPicPr>
          <p:cNvPr id="6" name="Picture 5" descr="20T_iron_v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095" y="3774645"/>
            <a:ext cx="2726755" cy="261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546"/>
          <a:stretch>
            <a:fillRect/>
          </a:stretch>
        </p:blipFill>
        <p:spPr bwMode="auto">
          <a:xfrm>
            <a:off x="3573470" y="3813050"/>
            <a:ext cx="330283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056438" y="4005075"/>
            <a:ext cx="2087562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fr-CH" sz="1600" dirty="0">
                <a:latin typeface="Calibri" pitchFamily="34" charset="0"/>
              </a:rPr>
              <a:t>E. </a:t>
            </a:r>
            <a:r>
              <a:rPr lang="fr-CH" sz="1600" dirty="0" err="1">
                <a:latin typeface="Calibri" pitchFamily="34" charset="0"/>
              </a:rPr>
              <a:t>Todesco</a:t>
            </a:r>
            <a:r>
              <a:rPr lang="fr-CH" sz="1600" dirty="0">
                <a:latin typeface="Calibri" pitchFamily="34" charset="0"/>
              </a:rPr>
              <a:t> 2010</a:t>
            </a:r>
          </a:p>
          <a:p>
            <a:pPr algn="l"/>
            <a:r>
              <a:rPr lang="fr-CH" sz="1600" dirty="0">
                <a:latin typeface="Calibri" pitchFamily="34" charset="0"/>
              </a:rPr>
              <a:t>20 T, 80% </a:t>
            </a:r>
            <a:r>
              <a:rPr lang="fr-CH" sz="1600" dirty="0" err="1">
                <a:latin typeface="Calibri" pitchFamily="34" charset="0"/>
              </a:rPr>
              <a:t>ss</a:t>
            </a:r>
            <a:endParaRPr lang="fr-CH" sz="1600" dirty="0">
              <a:latin typeface="Calibri" pitchFamily="34" charset="0"/>
            </a:endParaRPr>
          </a:p>
          <a:p>
            <a:pPr algn="l"/>
            <a:r>
              <a:rPr lang="fr-CH" sz="1600" dirty="0">
                <a:latin typeface="Calibri" pitchFamily="34" charset="0"/>
              </a:rPr>
              <a:t>30% </a:t>
            </a:r>
            <a:r>
              <a:rPr lang="fr-CH" sz="1600" dirty="0" err="1">
                <a:latin typeface="Calibri" pitchFamily="34" charset="0"/>
              </a:rPr>
              <a:t>NbTi</a:t>
            </a:r>
            <a:endParaRPr lang="fr-CH" sz="1600" dirty="0">
              <a:latin typeface="Calibri" pitchFamily="34" charset="0"/>
            </a:endParaRPr>
          </a:p>
          <a:p>
            <a:pPr algn="l"/>
            <a:r>
              <a:rPr lang="fr-CH" sz="1600" dirty="0">
                <a:latin typeface="Calibri" pitchFamily="34" charset="0"/>
              </a:rPr>
              <a:t>55 %</a:t>
            </a:r>
            <a:r>
              <a:rPr lang="fr-CH" sz="1600" dirty="0" err="1">
                <a:latin typeface="Calibri" pitchFamily="34" charset="0"/>
              </a:rPr>
              <a:t>NbSn</a:t>
            </a:r>
            <a:endParaRPr lang="fr-CH" sz="1600" dirty="0">
              <a:latin typeface="Calibri" pitchFamily="34" charset="0"/>
            </a:endParaRPr>
          </a:p>
          <a:p>
            <a:pPr algn="l"/>
            <a:r>
              <a:rPr lang="fr-CH" sz="1600" dirty="0">
                <a:latin typeface="Calibri" pitchFamily="34" charset="0"/>
              </a:rPr>
              <a:t>15 %HTS </a:t>
            </a:r>
          </a:p>
          <a:p>
            <a:pPr algn="l"/>
            <a:r>
              <a:rPr lang="fr-CH" sz="1600" dirty="0">
                <a:latin typeface="Calibri" pitchFamily="34" charset="0"/>
              </a:rPr>
              <a:t>All Je &lt; 400 A/mm2</a:t>
            </a:r>
            <a:endParaRPr lang="en-US" sz="1600" dirty="0">
              <a:latin typeface="Calibri" pitchFamily="34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10899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I didn’t talk about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Ion colliders</a:t>
            </a:r>
          </a:p>
          <a:p>
            <a:pPr lvl="1"/>
            <a:r>
              <a:rPr lang="en-US" dirty="0" smtClean="0"/>
              <a:t>Challenges: accelerating different species of ions.</a:t>
            </a:r>
          </a:p>
          <a:p>
            <a:pPr lvl="1"/>
            <a:r>
              <a:rPr lang="en-US" dirty="0" err="1" smtClean="0"/>
              <a:t>Pb</a:t>
            </a:r>
            <a:r>
              <a:rPr lang="en-US" dirty="0" smtClean="0"/>
              <a:t>-p challenge: RF sets period, but slightly different momentum = slightly different orbit.</a:t>
            </a:r>
          </a:p>
          <a:p>
            <a:r>
              <a:rPr lang="en-US" dirty="0" smtClean="0"/>
              <a:t>e-p colliders</a:t>
            </a:r>
          </a:p>
          <a:p>
            <a:pPr lvl="1"/>
            <a:r>
              <a:rPr lang="en-US" dirty="0" smtClean="0"/>
              <a:t>Challenges:</a:t>
            </a:r>
          </a:p>
          <a:p>
            <a:pPr lvl="2"/>
            <a:r>
              <a:rPr lang="en-US" dirty="0" smtClean="0"/>
              <a:t>efficient high intensity electron beams</a:t>
            </a:r>
          </a:p>
          <a:p>
            <a:pPr lvl="2"/>
            <a:r>
              <a:rPr lang="en-US" dirty="0" smtClean="0"/>
              <a:t>interaction regions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AB536C3-BB10-4165-8E74-99838CB51702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457"/>
      </p:ext>
    </p:extLst>
  </p:cSld>
  <p:clrMapOvr>
    <a:masterClrMapping/>
  </p:clrMapOvr>
  <p:transition xmlns:p14="http://schemas.microsoft.com/office/powerpoint/2010/main">
    <p:fade thruBlk="1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459509" y="106219"/>
            <a:ext cx="7162800" cy="457200"/>
          </a:xfrm>
        </p:spPr>
        <p:txBody>
          <a:bodyPr/>
          <a:lstStyle/>
          <a:p>
            <a:r>
              <a:rPr lang="en-US" dirty="0" smtClean="0">
                <a:latin typeface="Arial" charset="0"/>
              </a:rPr>
              <a:t>Opportunity: LARP </a:t>
            </a:r>
            <a:r>
              <a:rPr lang="en-US" dirty="0" err="1" smtClean="0">
                <a:latin typeface="Arial" charset="0"/>
              </a:rPr>
              <a:t>Toohig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Fellowship</a:t>
            </a: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>
          <a:xfrm>
            <a:off x="423863" y="625475"/>
            <a:ext cx="8355012" cy="5676900"/>
          </a:xfrm>
        </p:spPr>
        <p:txBody>
          <a:bodyPr/>
          <a:lstStyle/>
          <a:p>
            <a:r>
              <a:rPr lang="en-US" sz="1800" dirty="0">
                <a:latin typeface="Arial" charset="0"/>
              </a:rPr>
              <a:t>Named for Tim </a:t>
            </a:r>
            <a:r>
              <a:rPr lang="en-US" sz="1800" dirty="0" err="1">
                <a:latin typeface="Arial" charset="0"/>
              </a:rPr>
              <a:t>Toohig</a:t>
            </a:r>
            <a:r>
              <a:rPr lang="en-US" sz="1800" dirty="0">
                <a:latin typeface="Arial" charset="0"/>
              </a:rPr>
              <a:t>, one of the founders of Fermilab</a:t>
            </a:r>
          </a:p>
          <a:p>
            <a:r>
              <a:rPr lang="en-US" sz="1800" dirty="0">
                <a:latin typeface="Arial" charset="0"/>
              </a:rPr>
              <a:t>Open to recent PhD’s in accelerator science or HEP.</a:t>
            </a:r>
          </a:p>
          <a:p>
            <a:r>
              <a:rPr lang="en-US" sz="1800" dirty="0">
                <a:latin typeface="Arial" charset="0"/>
              </a:rPr>
              <a:t>Successful candidates divide their time between CERN and one of the four host labs.</a:t>
            </a:r>
          </a:p>
          <a:p>
            <a:r>
              <a:rPr lang="en-US" sz="1800" dirty="0">
                <a:latin typeface="Arial" charset="0"/>
              </a:rPr>
              <a:t>Past</a:t>
            </a:r>
          </a:p>
          <a:p>
            <a:pPr lvl="1"/>
            <a:r>
              <a:rPr lang="en-US" sz="1600" dirty="0">
                <a:latin typeface="Arial" charset="0"/>
              </a:rPr>
              <a:t>Helene </a:t>
            </a:r>
            <a:r>
              <a:rPr lang="en-US" sz="1600" dirty="0" err="1">
                <a:latin typeface="Arial" charset="0"/>
              </a:rPr>
              <a:t>Felice</a:t>
            </a:r>
            <a:r>
              <a:rPr lang="en-US" sz="1600" dirty="0">
                <a:latin typeface="Arial" charset="0"/>
              </a:rPr>
              <a:t>, LBNL, now staff</a:t>
            </a:r>
          </a:p>
          <a:p>
            <a:pPr lvl="1"/>
            <a:r>
              <a:rPr lang="en-US" sz="1600" dirty="0">
                <a:latin typeface="Arial" charset="0"/>
              </a:rPr>
              <a:t>Rama </a:t>
            </a:r>
            <a:r>
              <a:rPr lang="en-US" sz="1600" dirty="0" err="1">
                <a:latin typeface="Arial" charset="0"/>
              </a:rPr>
              <a:t>Calaga</a:t>
            </a:r>
            <a:r>
              <a:rPr lang="en-US" sz="1600" dirty="0">
                <a:latin typeface="Arial" charset="0"/>
              </a:rPr>
              <a:t>, BNL, now CERN staff</a:t>
            </a:r>
          </a:p>
          <a:p>
            <a:pPr lvl="1"/>
            <a:r>
              <a:rPr lang="en-US" sz="1600" dirty="0" err="1">
                <a:latin typeface="Arial" charset="0"/>
              </a:rPr>
              <a:t>Ricdardo</a:t>
            </a:r>
            <a:r>
              <a:rPr lang="en-US" sz="1600" dirty="0">
                <a:latin typeface="Arial" charset="0"/>
              </a:rPr>
              <a:t> de Maria, BNL, now CERN Fellow</a:t>
            </a:r>
          </a:p>
          <a:p>
            <a:pPr lvl="1"/>
            <a:r>
              <a:rPr lang="en-US" sz="1600" dirty="0">
                <a:latin typeface="Arial" charset="0"/>
              </a:rPr>
              <a:t>Themis </a:t>
            </a:r>
            <a:r>
              <a:rPr lang="en-US" sz="1600" dirty="0" err="1">
                <a:latin typeface="Arial" charset="0"/>
              </a:rPr>
              <a:t>Mastoridis</a:t>
            </a:r>
            <a:r>
              <a:rPr lang="en-US" sz="1600" dirty="0">
                <a:latin typeface="Arial" charset="0"/>
              </a:rPr>
              <a:t>, SLAC, now CERN Fellow</a:t>
            </a:r>
          </a:p>
          <a:p>
            <a:pPr lvl="1"/>
            <a:r>
              <a:rPr lang="en-US" sz="1600" dirty="0">
                <a:latin typeface="Arial" charset="0"/>
              </a:rPr>
              <a:t>Ryoichi Miyamoto, BNL, now ESS Staff</a:t>
            </a:r>
          </a:p>
          <a:p>
            <a:pPr lvl="1"/>
            <a:r>
              <a:rPr lang="en-US" sz="1600" dirty="0" err="1">
                <a:latin typeface="Arial" charset="0"/>
              </a:rPr>
              <a:t>Dariusz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Bocian</a:t>
            </a:r>
            <a:r>
              <a:rPr lang="en-US" sz="1600" dirty="0">
                <a:latin typeface="Arial" charset="0"/>
              </a:rPr>
              <a:t>, FNAL, now Ass. Prof. at </a:t>
            </a:r>
            <a:br>
              <a:rPr lang="en-US" sz="1600" dirty="0">
                <a:latin typeface="Arial" charset="0"/>
              </a:rPr>
            </a:br>
            <a:r>
              <a:rPr lang="en-US" sz="1600" dirty="0">
                <a:latin typeface="Arial" charset="0"/>
              </a:rPr>
              <a:t>The </a:t>
            </a:r>
            <a:r>
              <a:rPr lang="en-US" sz="1600" dirty="0" err="1">
                <a:latin typeface="Arial" charset="0"/>
              </a:rPr>
              <a:t>Henryk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Niewodniczański</a:t>
            </a:r>
            <a:r>
              <a:rPr lang="en-US" sz="1600" dirty="0">
                <a:latin typeface="Arial" charset="0"/>
              </a:rPr>
              <a:t> Institute of Nuclear </a:t>
            </a:r>
            <a:br>
              <a:rPr lang="en-US" sz="1600" dirty="0">
                <a:latin typeface="Arial" charset="0"/>
              </a:rPr>
            </a:br>
            <a:r>
              <a:rPr lang="en-US" sz="1600" dirty="0">
                <a:latin typeface="Arial" charset="0"/>
              </a:rPr>
              <a:t>Physics </a:t>
            </a:r>
            <a:endParaRPr lang="en-US" sz="1600" dirty="0" smtClean="0">
              <a:latin typeface="Arial" charset="0"/>
            </a:endParaRPr>
          </a:p>
          <a:p>
            <a:pPr lvl="1"/>
            <a:r>
              <a:rPr lang="en-US" sz="1600" dirty="0" err="1">
                <a:latin typeface="Arial" charset="0"/>
              </a:rPr>
              <a:t>Valentina</a:t>
            </a:r>
            <a:r>
              <a:rPr lang="en-US" sz="1600" dirty="0">
                <a:latin typeface="Arial" charset="0"/>
              </a:rPr>
              <a:t> </a:t>
            </a:r>
            <a:r>
              <a:rPr lang="en-US" sz="1600" dirty="0" err="1">
                <a:latin typeface="Arial" charset="0"/>
              </a:rPr>
              <a:t>Previtali</a:t>
            </a:r>
            <a:r>
              <a:rPr lang="en-US" sz="1600" dirty="0">
                <a:latin typeface="Arial" charset="0"/>
              </a:rPr>
              <a:t>, </a:t>
            </a:r>
            <a:r>
              <a:rPr lang="en-US" sz="1600" dirty="0" smtClean="0">
                <a:latin typeface="Arial" charset="0"/>
              </a:rPr>
              <a:t>FNAL, now teaching in Switzerland</a:t>
            </a:r>
            <a:endParaRPr lang="en-US" sz="1600" dirty="0">
              <a:latin typeface="Arial" charset="0"/>
            </a:endParaRPr>
          </a:p>
          <a:p>
            <a:r>
              <a:rPr lang="en-US" sz="1800" dirty="0">
                <a:latin typeface="Arial" charset="0"/>
              </a:rPr>
              <a:t>Present</a:t>
            </a:r>
          </a:p>
          <a:p>
            <a:pPr lvl="1"/>
            <a:r>
              <a:rPr lang="en-US" sz="1600" dirty="0">
                <a:latin typeface="Arial" charset="0"/>
              </a:rPr>
              <a:t>Simon White, BNL</a:t>
            </a:r>
          </a:p>
          <a:p>
            <a:pPr lvl="1"/>
            <a:r>
              <a:rPr lang="en-US" sz="1600" dirty="0" smtClean="0">
                <a:latin typeface="Arial" charset="0"/>
              </a:rPr>
              <a:t>John </a:t>
            </a:r>
            <a:r>
              <a:rPr lang="en-US" sz="1600" dirty="0" err="1">
                <a:latin typeface="Arial" charset="0"/>
              </a:rPr>
              <a:t>Cesaratto</a:t>
            </a:r>
            <a:r>
              <a:rPr lang="en-US" sz="1600" dirty="0">
                <a:latin typeface="Arial" charset="0"/>
              </a:rPr>
              <a:t>, SLAC</a:t>
            </a:r>
          </a:p>
          <a:p>
            <a:pPr lvl="1"/>
            <a:r>
              <a:rPr lang="en-US" sz="1600" dirty="0">
                <a:latin typeface="Arial" charset="0"/>
              </a:rPr>
              <a:t>Ian Pong, LBNL</a:t>
            </a:r>
          </a:p>
          <a:p>
            <a:pPr lvl="1"/>
            <a:r>
              <a:rPr lang="en-US" sz="1600" dirty="0">
                <a:latin typeface="Arial" charset="0"/>
              </a:rPr>
              <a:t>Silvia </a:t>
            </a:r>
            <a:r>
              <a:rPr lang="en-US" sz="1600" dirty="0" err="1">
                <a:latin typeface="Arial" charset="0"/>
              </a:rPr>
              <a:t>Verdu</a:t>
            </a:r>
            <a:r>
              <a:rPr lang="en-US" sz="1600" dirty="0">
                <a:latin typeface="Arial" charset="0"/>
              </a:rPr>
              <a:t> Andres, BNL</a:t>
            </a: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8500" y="2228273"/>
            <a:ext cx="3105500" cy="3667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  <p:sp>
        <p:nvSpPr>
          <p:cNvPr id="40965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96EF17E8-EBE0-EB47-8D15-E709B64E38A0}" type="slidenum">
              <a:rPr lang="en-US" sz="1200">
                <a:solidFill>
                  <a:srgbClr val="FFFFFF"/>
                </a:solidFill>
              </a:rPr>
              <a:pPr eaLnBrk="1" hangingPunct="1"/>
              <a:t>54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445754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531" y="0"/>
            <a:ext cx="8262937" cy="441325"/>
          </a:xfrm>
        </p:spPr>
        <p:txBody>
          <a:bodyPr/>
          <a:lstStyle/>
          <a:p>
            <a:r>
              <a:rPr lang="en-US" smtClean="0"/>
              <a:t>Further Reading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7" y="429299"/>
            <a:ext cx="8251825" cy="5553075"/>
          </a:xfrm>
        </p:spPr>
        <p:txBody>
          <a:bodyPr/>
          <a:lstStyle/>
          <a:p>
            <a:r>
              <a:rPr lang="en-US" sz="1800" dirty="0"/>
              <a:t>Edwards and </a:t>
            </a:r>
            <a:r>
              <a:rPr lang="en-US" sz="1800" dirty="0" err="1"/>
              <a:t>Syphers</a:t>
            </a:r>
            <a:r>
              <a:rPr lang="en-US" sz="1800" dirty="0"/>
              <a:t> “An Introduction to the Physics </a:t>
            </a:r>
            <a:r>
              <a:rPr lang="en-US" sz="1800" dirty="0" smtClean="0"/>
              <a:t>of </a:t>
            </a:r>
            <a:r>
              <a:rPr lang="en-US" sz="1800" dirty="0"/>
              <a:t>High Energy Accelerators</a:t>
            </a:r>
            <a:r>
              <a:rPr lang="en-US" sz="1800" dirty="0" smtClean="0"/>
              <a:t>”</a:t>
            </a:r>
          </a:p>
          <a:p>
            <a:pPr lvl="1"/>
            <a:r>
              <a:rPr lang="en-US" sz="1400" dirty="0" smtClean="0"/>
              <a:t>My personal favorite</a:t>
            </a:r>
          </a:p>
          <a:p>
            <a:pPr lvl="1"/>
            <a:r>
              <a:rPr lang="en-US" sz="1400" dirty="0" smtClean="0"/>
              <a:t>Concise. Scope and level just right to get a solid grasp of the topic</a:t>
            </a:r>
          </a:p>
          <a:p>
            <a:pPr lvl="1"/>
            <a:r>
              <a:rPr lang="en-US" sz="1400" dirty="0" smtClean="0"/>
              <a:t>Crazy expensive, for some reason.</a:t>
            </a:r>
            <a:endParaRPr lang="en-US" sz="1400" dirty="0"/>
          </a:p>
          <a:p>
            <a:r>
              <a:rPr lang="en-US" sz="1800" dirty="0" smtClean="0"/>
              <a:t>Helmut </a:t>
            </a:r>
            <a:r>
              <a:rPr lang="en-US" sz="1800" dirty="0" err="1" smtClean="0"/>
              <a:t>Wiedemann</a:t>
            </a:r>
            <a:r>
              <a:rPr lang="en-US" sz="1800" dirty="0" smtClean="0"/>
              <a:t>, “Particle Accelerator Physics”</a:t>
            </a:r>
          </a:p>
          <a:p>
            <a:pPr lvl="1"/>
            <a:r>
              <a:rPr lang="en-US" sz="1600" dirty="0" smtClean="0"/>
              <a:t>Probably the most complete and thorough book around (originally two volumes)</a:t>
            </a:r>
          </a:p>
          <a:p>
            <a:pPr lvl="1"/>
            <a:r>
              <a:rPr lang="en-US" sz="1600" dirty="0" smtClean="0"/>
              <a:t>Well written</a:t>
            </a:r>
          </a:p>
          <a:p>
            <a:pPr lvl="1"/>
            <a:r>
              <a:rPr lang="en-US" sz="1600" dirty="0" smtClean="0"/>
              <a:t>Scope and mathematical level very high</a:t>
            </a:r>
          </a:p>
          <a:p>
            <a:r>
              <a:rPr lang="en-US" sz="1800" dirty="0" smtClean="0"/>
              <a:t>Edmund Wilson, “Particle Accelerators”</a:t>
            </a:r>
          </a:p>
          <a:p>
            <a:pPr lvl="1"/>
            <a:r>
              <a:rPr lang="en-US" sz="1600" dirty="0" smtClean="0"/>
              <a:t>Concise reference on a number of major topics</a:t>
            </a:r>
          </a:p>
          <a:p>
            <a:pPr lvl="1"/>
            <a:r>
              <a:rPr lang="en-US" sz="1600" dirty="0" smtClean="0"/>
              <a:t>Available in paperback (important if  you are paying)</a:t>
            </a:r>
          </a:p>
          <a:p>
            <a:pPr lvl="1"/>
            <a:r>
              <a:rPr lang="en-US" sz="1600" dirty="0" smtClean="0"/>
              <a:t>A bit light</a:t>
            </a:r>
          </a:p>
          <a:p>
            <a:r>
              <a:rPr lang="en-US" sz="1800" dirty="0" smtClean="0"/>
              <a:t>Klaus </a:t>
            </a:r>
            <a:r>
              <a:rPr lang="en-US" sz="1800" dirty="0" err="1" smtClean="0"/>
              <a:t>Wille</a:t>
            </a:r>
            <a:r>
              <a:rPr lang="en-US" sz="1800" dirty="0" smtClean="0"/>
              <a:t> “The Physics of Particle Accelerators”</a:t>
            </a:r>
          </a:p>
          <a:p>
            <a:pPr lvl="1"/>
            <a:r>
              <a:rPr lang="en-US" sz="1600" dirty="0" smtClean="0"/>
              <a:t>Same comments</a:t>
            </a:r>
          </a:p>
          <a:p>
            <a:r>
              <a:rPr lang="en-US" sz="1800" dirty="0" smtClean="0"/>
              <a:t>Fermilab “Accelerator Concepts” (“Rookie Book”)</a:t>
            </a:r>
          </a:p>
          <a:p>
            <a:pPr lvl="1"/>
            <a:r>
              <a:rPr lang="en-US" sz="1600" dirty="0" smtClean="0"/>
              <a:t>http://www-bdnew.fnal.gov/operations/rookie_books/Concepts_v3.6.pdf  </a:t>
            </a:r>
          </a:p>
          <a:p>
            <a:pPr lvl="1"/>
            <a:r>
              <a:rPr lang="en-US" sz="1600" dirty="0" smtClean="0"/>
              <a:t>Particularly chapters II-IV</a:t>
            </a:r>
          </a:p>
          <a:p>
            <a:r>
              <a:rPr lang="en-US" sz="1800" dirty="0" smtClean="0"/>
              <a:t>USPAS course: http://</a:t>
            </a:r>
            <a:r>
              <a:rPr lang="en-US" sz="1800" dirty="0" err="1" smtClean="0"/>
              <a:t>uspas.fnal.gov</a:t>
            </a:r>
            <a:r>
              <a:rPr lang="en-US" sz="1800" dirty="0" smtClean="0"/>
              <a:t>/</a:t>
            </a:r>
            <a:endParaRPr lang="en-US" sz="1400" dirty="0">
              <a:latin typeface="Courier"/>
              <a:cs typeface="Courier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A26155-0DCC-45D2-90B6-32F65F3F6C0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42408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Antiproton Source – </a:t>
            </a:r>
            <a:r>
              <a:rPr lang="en-US" dirty="0" err="1" smtClean="0"/>
              <a:t>debunching</a:t>
            </a:r>
            <a:endParaRPr lang="en-US" dirty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769905" y="1201510"/>
            <a:ext cx="1982787" cy="3716337"/>
            <a:chOff x="504" y="1169"/>
            <a:chExt cx="1611" cy="2881"/>
          </a:xfrm>
        </p:grpSpPr>
        <p:pic>
          <p:nvPicPr>
            <p:cNvPr id="62467" name="Picture 3" descr="D:\My Documents\deb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04" y="1169"/>
              <a:ext cx="1611" cy="736"/>
            </a:xfrm>
            <a:prstGeom prst="rect">
              <a:avLst/>
            </a:prstGeom>
            <a:noFill/>
          </p:spPr>
        </p:pic>
        <p:pic>
          <p:nvPicPr>
            <p:cNvPr id="62468" name="Picture 4" descr="D:\My Documents\deb3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0" y="1895"/>
              <a:ext cx="1604" cy="724"/>
            </a:xfrm>
            <a:prstGeom prst="rect">
              <a:avLst/>
            </a:prstGeom>
            <a:noFill/>
          </p:spPr>
        </p:pic>
        <p:pic>
          <p:nvPicPr>
            <p:cNvPr id="62469" name="Picture 5" descr="D:\My Documents\deb4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08" y="2620"/>
              <a:ext cx="1606" cy="722"/>
            </a:xfrm>
            <a:prstGeom prst="rect">
              <a:avLst/>
            </a:prstGeom>
            <a:noFill/>
          </p:spPr>
        </p:pic>
        <p:pic>
          <p:nvPicPr>
            <p:cNvPr id="62470" name="Picture 6" descr="D:\My Documents\deb5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7" y="3338"/>
              <a:ext cx="1608" cy="712"/>
            </a:xfrm>
            <a:prstGeom prst="rect">
              <a:avLst/>
            </a:prstGeom>
            <a:noFill/>
          </p:spPr>
        </p:pic>
      </p:grp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2841592" y="1352322"/>
            <a:ext cx="507164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Particles enter with a </a:t>
            </a:r>
            <a:r>
              <a:rPr lang="en-US" sz="2400" i="1" dirty="0">
                <a:solidFill>
                  <a:srgbClr val="009900"/>
                </a:solidFill>
              </a:rPr>
              <a:t>narrow</a:t>
            </a:r>
            <a:r>
              <a:rPr lang="en-US" sz="2400" dirty="0">
                <a:solidFill>
                  <a:srgbClr val="009900"/>
                </a:solidFill>
              </a:rPr>
              <a:t> time</a:t>
            </a:r>
            <a:r>
              <a:rPr lang="en-US" sz="2400" dirty="0"/>
              <a:t> spread and </a:t>
            </a:r>
            <a:r>
              <a:rPr lang="en-US" sz="2400" i="1" dirty="0">
                <a:solidFill>
                  <a:srgbClr val="CC0000"/>
                </a:solidFill>
              </a:rPr>
              <a:t>broad</a:t>
            </a:r>
            <a:r>
              <a:rPr lang="en-US" sz="2400" dirty="0">
                <a:solidFill>
                  <a:srgbClr val="CC0000"/>
                </a:solidFill>
              </a:rPr>
              <a:t> energy</a:t>
            </a:r>
            <a:r>
              <a:rPr lang="en-US" sz="2400" dirty="0"/>
              <a:t> spread.</a:t>
            </a: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2882180" y="2238445"/>
            <a:ext cx="5004358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srgbClr val="CC0000"/>
                </a:solidFill>
              </a:rPr>
              <a:t>High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009900"/>
                </a:solidFill>
              </a:rPr>
              <a:t>low</a:t>
            </a:r>
            <a:r>
              <a:rPr lang="en-US" sz="2400" dirty="0"/>
              <a:t>) energy </a:t>
            </a:r>
            <a:r>
              <a:rPr lang="en-US" sz="2400" dirty="0" err="1"/>
              <a:t>pbars</a:t>
            </a:r>
            <a:r>
              <a:rPr lang="en-US" sz="2400" dirty="0"/>
              <a:t> take </a:t>
            </a:r>
            <a:r>
              <a:rPr lang="en-US" sz="2400" dirty="0">
                <a:solidFill>
                  <a:srgbClr val="CC0000"/>
                </a:solidFill>
              </a:rPr>
              <a:t>more</a:t>
            </a:r>
            <a:r>
              <a:rPr lang="en-US" sz="2400" dirty="0"/>
              <a:t> (</a:t>
            </a:r>
            <a:r>
              <a:rPr lang="en-US" sz="2400" dirty="0">
                <a:solidFill>
                  <a:srgbClr val="009900"/>
                </a:solidFill>
              </a:rPr>
              <a:t>less</a:t>
            </a:r>
            <a:r>
              <a:rPr lang="en-US" sz="2400" dirty="0"/>
              <a:t>)  to go around…</a:t>
            </a: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2997395" y="3160165"/>
            <a:ext cx="503105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…and the RF is phased so they are </a:t>
            </a:r>
            <a:r>
              <a:rPr lang="en-US" sz="2400" dirty="0">
                <a:solidFill>
                  <a:srgbClr val="CC0000"/>
                </a:solidFill>
              </a:rPr>
              <a:t>decelerated </a:t>
            </a:r>
            <a:r>
              <a:rPr lang="en-US" sz="2400" dirty="0"/>
              <a:t>(</a:t>
            </a:r>
            <a:r>
              <a:rPr lang="en-US" sz="2400" dirty="0">
                <a:solidFill>
                  <a:srgbClr val="009900"/>
                </a:solidFill>
              </a:rPr>
              <a:t>accelerated</a:t>
            </a:r>
            <a:r>
              <a:rPr lang="en-US" sz="2400" dirty="0"/>
              <a:t>),</a:t>
            </a: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671513" y="1068388"/>
            <a:ext cx="31877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2958990" y="4081885"/>
            <a:ext cx="478345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/>
              <a:t>resulting in a </a:t>
            </a:r>
            <a:r>
              <a:rPr lang="en-US" sz="2400" i="1" dirty="0">
                <a:solidFill>
                  <a:srgbClr val="009900"/>
                </a:solidFill>
              </a:rPr>
              <a:t>narrow</a:t>
            </a:r>
            <a:r>
              <a:rPr lang="en-US" sz="2400" dirty="0">
                <a:solidFill>
                  <a:srgbClr val="009900"/>
                </a:solidFill>
              </a:rPr>
              <a:t> energy</a:t>
            </a:r>
            <a:r>
              <a:rPr lang="en-US" sz="2400" dirty="0"/>
              <a:t> spread and </a:t>
            </a:r>
            <a:r>
              <a:rPr lang="en-US" sz="2400" i="1" dirty="0">
                <a:solidFill>
                  <a:srgbClr val="CC0000"/>
                </a:solidFill>
              </a:rPr>
              <a:t>broad</a:t>
            </a:r>
            <a:r>
              <a:rPr lang="en-US" sz="2400" dirty="0">
                <a:solidFill>
                  <a:srgbClr val="CC0000"/>
                </a:solidFill>
              </a:rPr>
              <a:t> time</a:t>
            </a:r>
            <a:r>
              <a:rPr lang="en-US" sz="2400" dirty="0"/>
              <a:t> spread.</a:t>
            </a:r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>
            <a:off x="846715" y="5349250"/>
            <a:ext cx="7146903" cy="707886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chemeClr val="accent2"/>
                </a:solidFill>
              </a:rPr>
              <a:t>At this point, the </a:t>
            </a:r>
            <a:r>
              <a:rPr lang="en-US" sz="2000" dirty="0" err="1" smtClean="0">
                <a:solidFill>
                  <a:schemeClr val="accent2"/>
                </a:solidFill>
              </a:rPr>
              <a:t>pBars</a:t>
            </a:r>
            <a:r>
              <a:rPr lang="en-US" sz="2000" dirty="0" smtClean="0">
                <a:solidFill>
                  <a:schemeClr val="accent2"/>
                </a:solidFill>
              </a:rPr>
              <a:t> are transferred to the accumulator, where they are “stacked”</a:t>
            </a:r>
            <a:endParaRPr lang="en-US" sz="2000" dirty="0">
              <a:solidFill>
                <a:schemeClr val="accent2"/>
              </a:solidFill>
            </a:endParaRPr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CB3B5A-5052-4940-8887-DC0AFF3E24E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01876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Stochastic cooling of antiprotons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088" y="800100"/>
            <a:ext cx="8355012" cy="2129635"/>
          </a:xfrm>
        </p:spPr>
        <p:txBody>
          <a:bodyPr/>
          <a:lstStyle/>
          <a:p>
            <a:r>
              <a:rPr lang="en-US" sz="2000" dirty="0" smtClean="0"/>
              <a:t>Positrons will naturally “cool” (approach a small equilibrium emittance) via synchrotron radiation.</a:t>
            </a:r>
          </a:p>
          <a:p>
            <a:r>
              <a:rPr lang="en-US" sz="2000" dirty="0" smtClean="0"/>
              <a:t>Antiprotons must rely on active cooling to be useful in colliders.</a:t>
            </a:r>
          </a:p>
          <a:p>
            <a:r>
              <a:rPr lang="en-US" sz="2000" dirty="0" smtClean="0"/>
              <a:t>Principle: consider a single particle</a:t>
            </a:r>
            <a:br>
              <a:rPr lang="en-US" sz="2000" dirty="0" smtClean="0"/>
            </a:br>
            <a:r>
              <a:rPr lang="en-US" sz="2000" dirty="0" smtClean="0"/>
              <a:t> which is off orbit.  We can detect </a:t>
            </a:r>
            <a:br>
              <a:rPr lang="en-US" sz="2000" dirty="0" smtClean="0"/>
            </a:br>
            <a:r>
              <a:rPr lang="en-US" sz="2000" dirty="0" smtClean="0"/>
              <a:t>its deviation at one point, and </a:t>
            </a:r>
            <a:br>
              <a:rPr lang="en-US" sz="2000" dirty="0" smtClean="0"/>
            </a:br>
            <a:r>
              <a:rPr lang="en-US" sz="2000" dirty="0" smtClean="0"/>
              <a:t>correct it at another:</a:t>
            </a:r>
          </a:p>
          <a:p>
            <a:r>
              <a:rPr lang="en-US" sz="2000" dirty="0" smtClean="0"/>
              <a:t>But wait! If we apply this technique</a:t>
            </a:r>
            <a:br>
              <a:rPr lang="en-US" sz="2000" dirty="0" smtClean="0"/>
            </a:br>
            <a:r>
              <a:rPr lang="en-US" sz="2000" dirty="0" smtClean="0"/>
              <a:t>to an ensemble of particles, won’t</a:t>
            </a:r>
            <a:br>
              <a:rPr lang="en-US" sz="2000" dirty="0" smtClean="0"/>
            </a:br>
            <a:r>
              <a:rPr lang="en-US" sz="2000" dirty="0" smtClean="0"/>
              <a:t>it just act on the </a:t>
            </a:r>
            <a:r>
              <a:rPr lang="en-US" sz="2000" dirty="0" err="1" smtClean="0"/>
              <a:t>centroid</a:t>
            </a:r>
            <a:r>
              <a:rPr lang="en-US" sz="2000" dirty="0" smtClean="0"/>
              <a:t> of the</a:t>
            </a:r>
            <a:br>
              <a:rPr lang="en-US" sz="2000" dirty="0" smtClean="0"/>
            </a:br>
            <a:r>
              <a:rPr lang="en-US" sz="2000" dirty="0" smtClean="0"/>
              <a:t>distribution? Yes, but…</a:t>
            </a:r>
          </a:p>
          <a:p>
            <a:r>
              <a:rPr lang="en-US" sz="2000" dirty="0" smtClean="0"/>
              <a:t>Stochastic cooling relies on “mixing”, the fact that particles of different </a:t>
            </a:r>
            <a:r>
              <a:rPr lang="en-US" sz="2000" dirty="0" err="1" smtClean="0"/>
              <a:t>momenta</a:t>
            </a:r>
            <a:r>
              <a:rPr lang="en-US" sz="2000" dirty="0" smtClean="0"/>
              <a:t> will slip in time and the sampled combinations will change.</a:t>
            </a:r>
          </a:p>
          <a:p>
            <a:r>
              <a:rPr lang="en-US" sz="2000" i="1" dirty="0" smtClean="0"/>
              <a:t>Statistically</a:t>
            </a:r>
            <a:r>
              <a:rPr lang="en-US" sz="2000" dirty="0" smtClean="0"/>
              <a:t>, the mean displacement will be dominated by the high amplitude particles and over time the distribution will cool.</a:t>
            </a:r>
          </a:p>
        </p:txBody>
      </p:sp>
      <p:pic>
        <p:nvPicPr>
          <p:cNvPr id="200706" name="Picture 2" descr="stoch2.jpg (18208 bytes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39365" y="1892800"/>
            <a:ext cx="2649945" cy="2543594"/>
          </a:xfrm>
          <a:prstGeom prst="rect">
            <a:avLst/>
          </a:prstGeom>
          <a:noFill/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C16510-01E7-4757-9488-65999956462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6216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363" y="2435225"/>
            <a:ext cx="4200525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7251" name="Rectangle 3"/>
          <p:cNvSpPr>
            <a:spLocks noGrp="1" noChangeArrowheads="1"/>
          </p:cNvSpPr>
          <p:nvPr>
            <p:ph type="title"/>
          </p:nvPr>
        </p:nvSpPr>
        <p:spPr>
          <a:xfrm>
            <a:off x="3037393" y="217352"/>
            <a:ext cx="4105798" cy="463731"/>
          </a:xfrm>
        </p:spPr>
        <p:txBody>
          <a:bodyPr/>
          <a:lstStyle/>
          <a:p>
            <a:pPr>
              <a:defRPr/>
            </a:pPr>
            <a:r>
              <a:rPr lang="en-US" dirty="0"/>
              <a:t>Main </a:t>
            </a:r>
            <a:r>
              <a:rPr lang="en-US" dirty="0" smtClean="0"/>
              <a:t>Injector/Recycler</a:t>
            </a:r>
            <a:endParaRPr lang="en-US" dirty="0"/>
          </a:p>
        </p:txBody>
      </p:sp>
      <p:sp>
        <p:nvSpPr>
          <p:cNvPr id="437252" name="Text Box 4"/>
          <p:cNvSpPr txBox="1">
            <a:spLocks noChangeArrowheads="1"/>
          </p:cNvSpPr>
          <p:nvPr/>
        </p:nvSpPr>
        <p:spPr bwMode="auto">
          <a:xfrm>
            <a:off x="4822825" y="1236663"/>
            <a:ext cx="4191000" cy="477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177800" indent="-177800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The Main Injector can accept 8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protons OR antiprotons from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Booster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anti-proton accumulator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8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GeV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 Recycler (which shares the same tunnel and stores antiprotons)</a:t>
            </a: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It can accelerate </a:t>
            </a:r>
            <a:r>
              <a:rPr lang="en-US" sz="1600" dirty="0">
                <a:solidFill>
                  <a:srgbClr val="009900"/>
                </a:solidFill>
                <a:latin typeface="+mn-lt"/>
              </a:rPr>
              <a:t>protons</a:t>
            </a:r>
            <a:r>
              <a:rPr lang="en-US" sz="1600" dirty="0">
                <a:latin typeface="+mn-lt"/>
              </a:rPr>
              <a:t> to 120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(in a minimum of 1.4 s) and deliver them to 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 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The antiproton production target.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fixed target area.</a:t>
            </a:r>
          </a:p>
          <a:p>
            <a:pPr lvl="1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solidFill>
                  <a:schemeClr val="accent2"/>
                </a:solidFill>
                <a:latin typeface="+mn-lt"/>
              </a:rPr>
              <a:t> The NUMI </a:t>
            </a:r>
            <a:r>
              <a:rPr lang="en-US" sz="1600" dirty="0" err="1">
                <a:solidFill>
                  <a:schemeClr val="accent2"/>
                </a:solidFill>
                <a:latin typeface="+mn-lt"/>
              </a:rPr>
              <a:t>beamline</a:t>
            </a:r>
            <a:r>
              <a:rPr lang="en-US" sz="1600" dirty="0">
                <a:solidFill>
                  <a:schemeClr val="accent2"/>
                </a:solidFill>
                <a:latin typeface="+mn-lt"/>
              </a:rPr>
              <a:t>.</a:t>
            </a:r>
          </a:p>
          <a:p>
            <a:pPr marL="114300" indent="-114300">
              <a:spcBef>
                <a:spcPct val="50000"/>
              </a:spcBef>
              <a:buFontTx/>
              <a:buChar char="•"/>
              <a:defRPr/>
            </a:pPr>
            <a:r>
              <a:rPr lang="en-US" sz="1600" dirty="0">
                <a:latin typeface="+mn-lt"/>
              </a:rPr>
              <a:t>It can accelerate </a:t>
            </a:r>
            <a:r>
              <a:rPr lang="en-US" sz="1600" dirty="0">
                <a:solidFill>
                  <a:srgbClr val="009900"/>
                </a:solidFill>
                <a:latin typeface="+mn-lt"/>
              </a:rPr>
              <a:t>protons OR antiprotons</a:t>
            </a:r>
            <a:r>
              <a:rPr lang="en-US" sz="1600" dirty="0">
                <a:latin typeface="+mn-lt"/>
              </a:rPr>
              <a:t> to 150 </a:t>
            </a:r>
            <a:r>
              <a:rPr lang="en-US" sz="1600" dirty="0" err="1">
                <a:latin typeface="+mn-lt"/>
              </a:rPr>
              <a:t>GeV</a:t>
            </a:r>
            <a:r>
              <a:rPr lang="en-US" sz="1600" dirty="0">
                <a:latin typeface="+mn-lt"/>
              </a:rPr>
              <a:t> and inject them into the </a:t>
            </a:r>
            <a:r>
              <a:rPr lang="en-US" sz="1600" dirty="0" err="1">
                <a:latin typeface="+mn-lt"/>
              </a:rPr>
              <a:t>Tevatron</a:t>
            </a:r>
            <a:r>
              <a:rPr lang="en-US" sz="1600" dirty="0">
                <a:latin typeface="+mn-lt"/>
              </a:rPr>
              <a:t>.</a:t>
            </a:r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5456238" y="1238250"/>
            <a:ext cx="1268412" cy="323850"/>
          </a:xfrm>
          <a:prstGeom prst="rect">
            <a:avLst/>
          </a:prstGeom>
          <a:noFill/>
          <a:ln w="25400">
            <a:solidFill>
              <a:srgbClr val="CC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38" name="Freeform 6"/>
          <p:cNvSpPr>
            <a:spLocks/>
          </p:cNvSpPr>
          <p:nvPr/>
        </p:nvSpPr>
        <p:spPr bwMode="auto">
          <a:xfrm>
            <a:off x="2233613" y="922338"/>
            <a:ext cx="3205162" cy="3719512"/>
          </a:xfrm>
          <a:custGeom>
            <a:avLst/>
            <a:gdLst>
              <a:gd name="T0" fmla="*/ 3205023 w 10212"/>
              <a:gd name="T1" fmla="*/ 332217 h 9954"/>
              <a:gd name="T2" fmla="*/ 2563516 w 10212"/>
              <a:gd name="T3" fmla="*/ 147237 h 9954"/>
              <a:gd name="T4" fmla="*/ 1556062 w 10212"/>
              <a:gd name="T5" fmla="*/ 1214890 h 9954"/>
              <a:gd name="T6" fmla="*/ 0 w 10212"/>
              <a:gd name="T7" fmla="*/ 3719785 h 9954"/>
              <a:gd name="T8" fmla="*/ 0 60000 65536"/>
              <a:gd name="T9" fmla="*/ 0 60000 65536"/>
              <a:gd name="T10" fmla="*/ 0 60000 65536"/>
              <a:gd name="T11" fmla="*/ 0 60000 65536"/>
              <a:gd name="T12" fmla="*/ 0 w 10212"/>
              <a:gd name="T13" fmla="*/ 0 h 9954"/>
              <a:gd name="T14" fmla="*/ 10212 w 10212"/>
              <a:gd name="T15" fmla="*/ 9954 h 9954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212" h="9954">
                <a:moveTo>
                  <a:pt x="10212" y="889"/>
                </a:moveTo>
                <a:cubicBezTo>
                  <a:pt x="9712" y="561"/>
                  <a:pt x="9044" y="0"/>
                  <a:pt x="8168" y="394"/>
                </a:cubicBezTo>
                <a:cubicBezTo>
                  <a:pt x="7292" y="788"/>
                  <a:pt x="6318" y="1657"/>
                  <a:pt x="4958" y="3251"/>
                </a:cubicBezTo>
                <a:cubicBezTo>
                  <a:pt x="3598" y="4846"/>
                  <a:pt x="1034" y="8560"/>
                  <a:pt x="0" y="9954"/>
                </a:cubicBezTo>
              </a:path>
            </a:pathLst>
          </a:custGeom>
          <a:noFill/>
          <a:ln w="25400">
            <a:solidFill>
              <a:srgbClr val="CC00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5819775" y="2619375"/>
            <a:ext cx="1495425" cy="285750"/>
          </a:xfrm>
          <a:prstGeom prst="rect">
            <a:avLst/>
          </a:prstGeom>
          <a:noFill/>
          <a:ln w="25400">
            <a:solidFill>
              <a:srgbClr val="0099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2316163" y="2262188"/>
            <a:ext cx="3475037" cy="869950"/>
          </a:xfrm>
          <a:custGeom>
            <a:avLst/>
            <a:gdLst>
              <a:gd name="T0" fmla="*/ 2147483647 w 2281"/>
              <a:gd name="T1" fmla="*/ 2147483647 h 548"/>
              <a:gd name="T2" fmla="*/ 2147483647 w 2281"/>
              <a:gd name="T3" fmla="*/ 2147483647 h 548"/>
              <a:gd name="T4" fmla="*/ 0 w 2281"/>
              <a:gd name="T5" fmla="*/ 2147483647 h 548"/>
              <a:gd name="T6" fmla="*/ 0 60000 65536"/>
              <a:gd name="T7" fmla="*/ 0 60000 65536"/>
              <a:gd name="T8" fmla="*/ 0 60000 65536"/>
              <a:gd name="T9" fmla="*/ 0 w 2281"/>
              <a:gd name="T10" fmla="*/ 0 h 548"/>
              <a:gd name="T11" fmla="*/ 2281 w 2281"/>
              <a:gd name="T12" fmla="*/ 548 h 54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81" h="548">
                <a:moveTo>
                  <a:pt x="2281" y="241"/>
                </a:moveTo>
                <a:cubicBezTo>
                  <a:pt x="2163" y="209"/>
                  <a:pt x="1945" y="0"/>
                  <a:pt x="1565" y="51"/>
                </a:cubicBezTo>
                <a:cubicBezTo>
                  <a:pt x="1185" y="102"/>
                  <a:pt x="326" y="444"/>
                  <a:pt x="0" y="548"/>
                </a:cubicBezTo>
              </a:path>
            </a:pathLst>
          </a:custGeom>
          <a:noFill/>
          <a:ln w="25400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pic>
        <p:nvPicPr>
          <p:cNvPr id="4404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68"/>
          <a:stretch>
            <a:fillRect/>
          </a:stretch>
        </p:blipFill>
        <p:spPr bwMode="auto">
          <a:xfrm>
            <a:off x="404813" y="203200"/>
            <a:ext cx="2374900" cy="190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2" name="Freeform 10"/>
          <p:cNvSpPr>
            <a:spLocks/>
          </p:cNvSpPr>
          <p:nvPr/>
        </p:nvSpPr>
        <p:spPr bwMode="auto">
          <a:xfrm>
            <a:off x="819150" y="303213"/>
            <a:ext cx="2200275" cy="182562"/>
          </a:xfrm>
          <a:custGeom>
            <a:avLst/>
            <a:gdLst>
              <a:gd name="T0" fmla="*/ 2147483647 w 1567"/>
              <a:gd name="T1" fmla="*/ 2147483647 h 158"/>
              <a:gd name="T2" fmla="*/ 2147483647 w 1567"/>
              <a:gd name="T3" fmla="*/ 2147483647 h 158"/>
              <a:gd name="T4" fmla="*/ 2147483647 w 1567"/>
              <a:gd name="T5" fmla="*/ 0 h 158"/>
              <a:gd name="T6" fmla="*/ 2147483647 w 1567"/>
              <a:gd name="T7" fmla="*/ 2147483647 h 158"/>
              <a:gd name="T8" fmla="*/ 2147483647 w 1567"/>
              <a:gd name="T9" fmla="*/ 2147483647 h 1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567"/>
              <a:gd name="T16" fmla="*/ 0 h 158"/>
              <a:gd name="T17" fmla="*/ 1567 w 1567"/>
              <a:gd name="T18" fmla="*/ 158 h 1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567" h="158">
                <a:moveTo>
                  <a:pt x="1567" y="112"/>
                </a:moveTo>
                <a:cubicBezTo>
                  <a:pt x="1320" y="83"/>
                  <a:pt x="1074" y="55"/>
                  <a:pt x="874" y="36"/>
                </a:cubicBezTo>
                <a:cubicBezTo>
                  <a:pt x="674" y="17"/>
                  <a:pt x="505" y="0"/>
                  <a:pt x="369" y="0"/>
                </a:cubicBezTo>
                <a:cubicBezTo>
                  <a:pt x="233" y="0"/>
                  <a:pt x="116" y="10"/>
                  <a:pt x="58" y="36"/>
                </a:cubicBezTo>
                <a:cubicBezTo>
                  <a:pt x="0" y="62"/>
                  <a:pt x="11" y="110"/>
                  <a:pt x="22" y="158"/>
                </a:cubicBezTo>
              </a:path>
            </a:pathLst>
          </a:custGeom>
          <a:noFill/>
          <a:ln w="9525">
            <a:solidFill>
              <a:srgbClr val="009900"/>
            </a:solidFill>
            <a:round/>
            <a:headEnd/>
            <a:tailEnd type="triangle" w="med" len="med"/>
          </a:ln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4043" name="Date Placeholder 16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HCPSS, August 11-22, 2014 </a:t>
            </a:r>
            <a:endParaRPr lang="en-US">
              <a:latin typeface="Arial" pitchFamily="34" charset="0"/>
            </a:endParaRPr>
          </a:p>
        </p:txBody>
      </p:sp>
      <p:sp>
        <p:nvSpPr>
          <p:cNvPr id="44044" name="Slide Number Placeholder 17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547F9A5-7614-4487-BD23-32200D1CEF2A}" type="slidenum">
              <a:rPr lang="en-US" smtClean="0">
                <a:latin typeface="Arial" pitchFamily="34" charset="0"/>
              </a:rPr>
              <a:pPr/>
              <a:t>8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44045" name="Footer Placeholder 18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lIns="91440" rIns="91440" numCol="1" anchorCtr="0" compatLnSpc="1">
            <a:prstTxWarp prst="textNoShape">
              <a:avLst/>
            </a:prstTxWarp>
          </a:bodyPr>
          <a:lstStyle/>
          <a:p>
            <a:r>
              <a:rPr lang="en-US" smtClean="0">
                <a:latin typeface="Arial" pitchFamily="34" charset="0"/>
              </a:rPr>
              <a:t>E. Prebys, Hadron Colliders, Lecture 3</a:t>
            </a:r>
          </a:p>
        </p:txBody>
      </p:sp>
    </p:spTree>
    <p:extLst>
      <p:ext uri="{BB962C8B-B14F-4D97-AF65-F5344CB8AC3E}">
        <p14:creationId xmlns:p14="http://schemas.microsoft.com/office/powerpoint/2010/main" val="308492733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History of Fermilab Luminosity</a:t>
            </a:r>
            <a:endParaRPr lang="en-US" dirty="0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5120" y="779055"/>
            <a:ext cx="7647265" cy="574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" name="Straight Arrow Connector 7"/>
          <p:cNvCxnSpPr/>
          <p:nvPr/>
        </p:nvCxnSpPr>
        <p:spPr>
          <a:xfrm>
            <a:off x="1730030" y="5656490"/>
            <a:ext cx="30724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576410" y="5733300"/>
            <a:ext cx="57607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87 Run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75675" y="4005075"/>
            <a:ext cx="57607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Run 0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190890" y="3928265"/>
            <a:ext cx="38405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35800" y="3697835"/>
            <a:ext cx="652885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Run 1a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189420" y="3582620"/>
            <a:ext cx="38405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727091" y="3621025"/>
            <a:ext cx="537670" cy="46166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Run 1b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650280" y="3544215"/>
            <a:ext cx="614480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6761085" y="3659430"/>
            <a:ext cx="729695" cy="27699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accent1">
                    <a:lumMod val="75000"/>
                  </a:schemeClr>
                </a:solidFill>
              </a:rPr>
              <a:t>Run II</a:t>
            </a:r>
            <a:endParaRPr lang="en-US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608935" y="3621025"/>
            <a:ext cx="2649945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1499600" y="1700775"/>
            <a:ext cx="695130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538004" y="1316725"/>
            <a:ext cx="165141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ISR (pp) record</a:t>
            </a:r>
            <a:endParaRPr lang="en-US" sz="160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2843775" y="2545685"/>
            <a:ext cx="560713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953109" y="2584090"/>
            <a:ext cx="134417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1600" dirty="0" err="1" smtClean="0"/>
              <a:t>SppS</a:t>
            </a:r>
            <a:r>
              <a:rPr lang="en-US" sz="1600" dirty="0" smtClean="0"/>
              <a:t> record</a:t>
            </a:r>
            <a:endParaRPr lang="en-US" sz="1600" dirty="0"/>
          </a:p>
        </p:txBody>
      </p:sp>
      <p:cxnSp>
        <p:nvCxnSpPr>
          <p:cNvPr id="26" name="Straight Arrow Connector 25"/>
          <p:cNvCxnSpPr/>
          <p:nvPr/>
        </p:nvCxnSpPr>
        <p:spPr>
          <a:xfrm rot="5400000">
            <a:off x="3765497" y="6078947"/>
            <a:ext cx="384050" cy="1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995925" y="5541275"/>
            <a:ext cx="1651415" cy="58477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Discovery of top quark (1995)</a:t>
            </a:r>
            <a:endParaRPr lang="en-US" sz="1600" dirty="0"/>
          </a:p>
        </p:txBody>
      </p:sp>
      <p:sp>
        <p:nvSpPr>
          <p:cNvPr id="30" name="TextBox 29"/>
          <p:cNvSpPr txBox="1"/>
          <p:nvPr/>
        </p:nvSpPr>
        <p:spPr>
          <a:xfrm>
            <a:off x="3266230" y="4465935"/>
            <a:ext cx="2611541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Main Injector Construction</a:t>
            </a:r>
            <a:endParaRPr lang="en-US" sz="1600" dirty="0"/>
          </a:p>
        </p:txBody>
      </p:sp>
      <p:sp>
        <p:nvSpPr>
          <p:cNvPr id="31" name="Left-Right Arrow 30"/>
          <p:cNvSpPr/>
          <p:nvPr/>
        </p:nvSpPr>
        <p:spPr>
          <a:xfrm>
            <a:off x="3957520" y="4888390"/>
            <a:ext cx="1190555" cy="192025"/>
          </a:xfrm>
          <a:prstGeom prst="leftRightArrow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HCPSS, August 11-22, 2014 </a:t>
            </a:r>
            <a:endParaRPr lang="en-US" dirty="0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2BFF18-A22C-40F5-A9EF-DA8A389C137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 Prebys, Hadron Colliders, Lecture 3</a:t>
            </a:r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499600" y="1969610"/>
            <a:ext cx="6951305" cy="38405"/>
          </a:xfrm>
          <a:prstGeom prst="line">
            <a:avLst/>
          </a:prstGeom>
          <a:ln w="1905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538005" y="2046420"/>
            <a:ext cx="203546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Original Run II Goal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97994457"/>
      </p:ext>
    </p:extLst>
  </p:cSld>
  <p:clrMapOvr>
    <a:masterClrMapping/>
  </p:clrMapOvr>
  <p:transition xmlns:p14="http://schemas.microsoft.com/office/powerpoint/2010/main">
    <p:fade thruBlk="1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RSTPREBYS@7EJIGINFUVWYY57I" val="435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>
        <a:noFill/>
        <a:ln w="12700">
          <a:solidFill>
            <a:srgbClr val="FF0000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rgbClr val="FF0000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800" dirty="0" smtClean="0">
            <a:solidFill>
              <a:srgbClr val="C00000"/>
            </a:solidFill>
            <a:latin typeface="+mn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pulent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DE6C36"/>
    </a:accent3>
    <a:accent4>
      <a:srgbClr val="F9B639"/>
    </a:accent4>
    <a:accent5>
      <a:srgbClr val="CF6DA4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quantum_universe_RMS_20080415</Template>
  <TotalTime>6854</TotalTime>
  <Words>4205</Words>
  <Application>Microsoft Macintosh PowerPoint</Application>
  <PresentationFormat>On-screen Show (4:3)</PresentationFormat>
  <Paragraphs>679</Paragraphs>
  <Slides>55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Opulent</vt:lpstr>
      <vt:lpstr>Equation</vt:lpstr>
      <vt:lpstr>Hadron Colliders</vt:lpstr>
      <vt:lpstr>Outline</vt:lpstr>
      <vt:lpstr>The Fermilab Accelerator Complex</vt:lpstr>
      <vt:lpstr>“Stack and Store” cycle</vt:lpstr>
      <vt:lpstr>Fermilab Antiproton Source</vt:lpstr>
      <vt:lpstr>Antiproton Source – debunching</vt:lpstr>
      <vt:lpstr>Stochastic cooling of antiprotons</vt:lpstr>
      <vt:lpstr>Main Injector/Recycler</vt:lpstr>
      <vt:lpstr>History of Fermilab Luminosity</vt:lpstr>
      <vt:lpstr>Proton-Proton vs. Proton-antiproton</vt:lpstr>
      <vt:lpstr>Antiprotons for LHC?</vt:lpstr>
      <vt:lpstr>A Detour on the Road to Higher Energy</vt:lpstr>
      <vt:lpstr>LHC: Location, Location, Location…</vt:lpstr>
      <vt:lpstr>LHC Layout and Numbers</vt:lpstr>
      <vt:lpstr>Standard LHC FODO Cell</vt:lpstr>
      <vt:lpstr>Nominal LHC Parameters Compared to Tevatron</vt:lpstr>
      <vt:lpstr>Protecting the Machine: Multi-stage Collimation</vt:lpstr>
      <vt:lpstr>Sept 10, 2008: The (first) big day</vt:lpstr>
      <vt:lpstr>Nature abhors a (news) vacuum…</vt:lpstr>
      <vt:lpstr>What (really) really happened on September 19th* </vt:lpstr>
      <vt:lpstr>Pressure forces on SSS vacuum barrier</vt:lpstr>
      <vt:lpstr>Collateral damage: magnet displacements</vt:lpstr>
      <vt:lpstr>Collateral damage: secondary arcs</vt:lpstr>
      <vt:lpstr>Collateral damage: ground supports</vt:lpstr>
      <vt:lpstr>Collateral damage: Beam Vacuum</vt:lpstr>
      <vt:lpstr>Important questions about Sept. 19</vt:lpstr>
      <vt:lpstr>What happened?</vt:lpstr>
      <vt:lpstr>Interim Improvements (2008-2009)</vt:lpstr>
      <vt:lpstr>After the first shutdown</vt:lpstr>
      <vt:lpstr>Energy after LS1?*</vt:lpstr>
      <vt:lpstr>After the shutdown</vt:lpstr>
      <vt:lpstr>Longer Term: The Big Picture</vt:lpstr>
      <vt:lpstr>Limits to LHC Luminosity*</vt:lpstr>
      <vt:lpstr>Current LHC Acceleration Sequence and Brightness Issues</vt:lpstr>
      <vt:lpstr>Addressing brightness issues</vt:lpstr>
      <vt:lpstr>Limits to β*</vt:lpstr>
      <vt:lpstr>The Case for New Quadupoles</vt:lpstr>
      <vt:lpstr>Motivation for Nb3Sn</vt:lpstr>
      <vt:lpstr>US-LARP Magnet Development Tree</vt:lpstr>
      <vt:lpstr>IR Layout: the need for a crossing angle</vt:lpstr>
      <vt:lpstr>Crossing Angle Considerations</vt:lpstr>
      <vt:lpstr>Baseline Approach: Crab Cavities</vt:lpstr>
      <vt:lpstr>Luminosity Leveling</vt:lpstr>
      <vt:lpstr>Crab Kissing*</vt:lpstr>
      <vt:lpstr>Long Term Plan*</vt:lpstr>
      <vt:lpstr>The Long Game</vt:lpstr>
      <vt:lpstr>Summary: Evolution of the Energy Frontier</vt:lpstr>
      <vt:lpstr>What next? </vt:lpstr>
      <vt:lpstr>Future Circular Collider (FCC)</vt:lpstr>
      <vt:lpstr>Some things to think about for FCC</vt:lpstr>
      <vt:lpstr>Superconductor Options</vt:lpstr>
      <vt:lpstr>Potential Designs</vt:lpstr>
      <vt:lpstr>Things I didn’t talk about</vt:lpstr>
      <vt:lpstr>Opportunity: LARP Toohig Fellowship</vt:lpstr>
      <vt:lpstr>Further Reading</vt:lpstr>
    </vt:vector>
  </TitlesOfParts>
  <Company>Fermilab Beams Division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Antiproton Stacking and Cooling</dc:title>
  <dc:creator>localadmin</dc:creator>
  <cp:lastModifiedBy>Eric Prebys</cp:lastModifiedBy>
  <cp:revision>402</cp:revision>
  <dcterms:created xsi:type="dcterms:W3CDTF">2003-06-24T14:15:57Z</dcterms:created>
  <dcterms:modified xsi:type="dcterms:W3CDTF">2014-08-13T14:41:50Z</dcterms:modified>
</cp:coreProperties>
</file>