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notesSlides/notesSlide1.xml" ContentType="application/vnd.openxmlformats-officedocument.presentationml.notesSlide+xml"/>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media/media1.gif" ContentType="video/unknown"/>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charts/chart1.xml" ContentType="application/vnd.openxmlformats-officedocument.drawingml.chart+xml"/>
  <Override PartName="/ppt/charts/chart2.xml" ContentType="application/vnd.openxmlformats-officedocument.drawingml.chart+xml"/>
  <Override PartName="/ppt/media/media2.gif" ContentType="video/unknown"/>
  <Override PartName="/ppt/media/media3.gif" ContentType="video/unknown"/>
  <Override PartName="/ppt/media/media4.gif" ContentType="video/unknown"/>
  <Override PartName="/ppt/embeddings/oleObject37.bin" ContentType="application/vnd.openxmlformats-officedocument.oleObject"/>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embeddings/oleObject70.bin" ContentType="application/vnd.openxmlformats-officedocument.oleObject"/>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embeddings/oleObject74.bin" ContentType="application/vnd.openxmlformats-officedocument.oleObject"/>
  <Override PartName="/ppt/embeddings/oleObject75.bin" ContentType="application/vnd.openxmlformats-officedocument.oleObject"/>
  <Override PartName="/ppt/embeddings/oleObject76.bin" ContentType="application/vnd.openxmlformats-officedocument.oleObject"/>
  <Override PartName="/ppt/embeddings/oleObject77.bin" ContentType="application/vnd.openxmlformats-officedocument.oleObject"/>
  <Override PartName="/ppt/embeddings/oleObject78.bin" ContentType="application/vnd.openxmlformats-officedocument.oleObject"/>
  <Override PartName="/ppt/embeddings/oleObject79.bin" ContentType="application/vnd.openxmlformats-officedocument.oleObject"/>
  <Override PartName="/ppt/embeddings/oleObject80.bin" ContentType="application/vnd.openxmlformats-officedocument.oleObject"/>
  <Override PartName="/ppt/embeddings/oleObject81.bin" ContentType="application/vnd.openxmlformats-officedocument.oleObject"/>
  <Override PartName="/ppt/embeddings/oleObject82.bin" ContentType="application/vnd.openxmlformats-officedocument.oleObject"/>
  <Override PartName="/ppt/embeddings/oleObject83.bin" ContentType="application/vnd.openxmlformats-officedocument.oleObject"/>
  <Override PartName="/ppt/embeddings/oleObject84.bin" ContentType="application/vnd.openxmlformats-officedocument.oleObject"/>
  <Override PartName="/ppt/embeddings/oleObject85.bin" ContentType="application/vnd.openxmlformats-officedocument.oleObject"/>
  <Override PartName="/ppt/embeddings/oleObject86.bin" ContentType="application/vnd.openxmlformats-officedocument.oleObject"/>
  <Override PartName="/ppt/embeddings/oleObject87.bin" ContentType="application/vnd.openxmlformats-officedocument.oleObject"/>
  <Override PartName="/ppt/embeddings/oleObject88.bin" ContentType="application/vnd.openxmlformats-officedocument.oleObject"/>
  <Override PartName="/ppt/embeddings/oleObject89.bin" ContentType="application/vnd.openxmlformats-officedocument.oleObject"/>
  <Override PartName="/ppt/embeddings/oleObject90.bin" ContentType="application/vnd.openxmlformats-officedocument.oleObject"/>
  <Override PartName="/ppt/embeddings/oleObject91.bin" ContentType="application/vnd.openxmlformats-officedocument.oleObject"/>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53"/>
  </p:notesMasterIdLst>
  <p:handoutMasterIdLst>
    <p:handoutMasterId r:id="rId54"/>
  </p:handoutMasterIdLst>
  <p:sldIdLst>
    <p:sldId id="643" r:id="rId2"/>
    <p:sldId id="684" r:id="rId3"/>
    <p:sldId id="646" r:id="rId4"/>
    <p:sldId id="647" r:id="rId5"/>
    <p:sldId id="648" r:id="rId6"/>
    <p:sldId id="649" r:id="rId7"/>
    <p:sldId id="650" r:id="rId8"/>
    <p:sldId id="651" r:id="rId9"/>
    <p:sldId id="717" r:id="rId10"/>
    <p:sldId id="721" r:id="rId11"/>
    <p:sldId id="722" r:id="rId12"/>
    <p:sldId id="709" r:id="rId13"/>
    <p:sldId id="710" r:id="rId14"/>
    <p:sldId id="711" r:id="rId15"/>
    <p:sldId id="712" r:id="rId16"/>
    <p:sldId id="723" r:id="rId17"/>
    <p:sldId id="713" r:id="rId18"/>
    <p:sldId id="701" r:id="rId19"/>
    <p:sldId id="716" r:id="rId20"/>
    <p:sldId id="718" r:id="rId21"/>
    <p:sldId id="719" r:id="rId22"/>
    <p:sldId id="720" r:id="rId23"/>
    <p:sldId id="728" r:id="rId24"/>
    <p:sldId id="730" r:id="rId25"/>
    <p:sldId id="714" r:id="rId26"/>
    <p:sldId id="715" r:id="rId27"/>
    <p:sldId id="695" r:id="rId28"/>
    <p:sldId id="696" r:id="rId29"/>
    <p:sldId id="697" r:id="rId30"/>
    <p:sldId id="698" r:id="rId31"/>
    <p:sldId id="699" r:id="rId32"/>
    <p:sldId id="700" r:id="rId33"/>
    <p:sldId id="314" r:id="rId34"/>
    <p:sldId id="560" r:id="rId35"/>
    <p:sldId id="652" r:id="rId36"/>
    <p:sldId id="562" r:id="rId37"/>
    <p:sldId id="598" r:id="rId38"/>
    <p:sldId id="629" r:id="rId39"/>
    <p:sldId id="630" r:id="rId40"/>
    <p:sldId id="610" r:id="rId41"/>
    <p:sldId id="611" r:id="rId42"/>
    <p:sldId id="614" r:id="rId43"/>
    <p:sldId id="559" r:id="rId44"/>
    <p:sldId id="661" r:id="rId45"/>
    <p:sldId id="662" r:id="rId46"/>
    <p:sldId id="663" r:id="rId47"/>
    <p:sldId id="664" r:id="rId48"/>
    <p:sldId id="665" r:id="rId49"/>
    <p:sldId id="666" r:id="rId50"/>
    <p:sldId id="667" r:id="rId51"/>
    <p:sldId id="674" r:id="rId52"/>
  </p:sldIdLst>
  <p:sldSz cx="9144000" cy="6858000" type="screen4x3"/>
  <p:notesSz cx="6858000" cy="9144000"/>
  <p:custDataLst>
    <p:tags r:id="rId56"/>
  </p:custDataLst>
  <p:defaultTextStyle>
    <a:defPPr>
      <a:defRPr lang="en-US"/>
    </a:defPPr>
    <a:lvl1pPr algn="l" rtl="0" fontAlgn="base">
      <a:spcBef>
        <a:spcPct val="0"/>
      </a:spcBef>
      <a:spcAft>
        <a:spcPct val="0"/>
      </a:spcAft>
      <a:defRPr sz="3200" kern="1200">
        <a:solidFill>
          <a:schemeClr val="tx1"/>
        </a:solidFill>
        <a:latin typeface="Times New Roman" pitchFamily="18" charset="0"/>
        <a:ea typeface="+mn-ea"/>
        <a:cs typeface="+mn-cs"/>
      </a:defRPr>
    </a:lvl1pPr>
    <a:lvl2pPr marL="457200" algn="l" rtl="0" fontAlgn="base">
      <a:spcBef>
        <a:spcPct val="0"/>
      </a:spcBef>
      <a:spcAft>
        <a:spcPct val="0"/>
      </a:spcAft>
      <a:defRPr sz="3200" kern="1200">
        <a:solidFill>
          <a:schemeClr val="tx1"/>
        </a:solidFill>
        <a:latin typeface="Times New Roman" pitchFamily="18" charset="0"/>
        <a:ea typeface="+mn-ea"/>
        <a:cs typeface="+mn-cs"/>
      </a:defRPr>
    </a:lvl2pPr>
    <a:lvl3pPr marL="914400" algn="l" rtl="0" fontAlgn="base">
      <a:spcBef>
        <a:spcPct val="0"/>
      </a:spcBef>
      <a:spcAft>
        <a:spcPct val="0"/>
      </a:spcAft>
      <a:defRPr sz="3200" kern="1200">
        <a:solidFill>
          <a:schemeClr val="tx1"/>
        </a:solidFill>
        <a:latin typeface="Times New Roman" pitchFamily="18" charset="0"/>
        <a:ea typeface="+mn-ea"/>
        <a:cs typeface="+mn-cs"/>
      </a:defRPr>
    </a:lvl3pPr>
    <a:lvl4pPr marL="1371600" algn="l" rtl="0" fontAlgn="base">
      <a:spcBef>
        <a:spcPct val="0"/>
      </a:spcBef>
      <a:spcAft>
        <a:spcPct val="0"/>
      </a:spcAft>
      <a:defRPr sz="3200" kern="1200">
        <a:solidFill>
          <a:schemeClr val="tx1"/>
        </a:solidFill>
        <a:latin typeface="Times New Roman" pitchFamily="18" charset="0"/>
        <a:ea typeface="+mn-ea"/>
        <a:cs typeface="+mn-cs"/>
      </a:defRPr>
    </a:lvl4pPr>
    <a:lvl5pPr marL="1828800" algn="l" rtl="0" fontAlgn="base">
      <a:spcBef>
        <a:spcPct val="0"/>
      </a:spcBef>
      <a:spcAft>
        <a:spcPct val="0"/>
      </a:spcAft>
      <a:defRPr sz="3200" kern="1200">
        <a:solidFill>
          <a:schemeClr val="tx1"/>
        </a:solidFill>
        <a:latin typeface="Times New Roman" pitchFamily="18" charset="0"/>
        <a:ea typeface="+mn-ea"/>
        <a:cs typeface="+mn-cs"/>
      </a:defRPr>
    </a:lvl5pPr>
    <a:lvl6pPr marL="2286000" algn="l" defTabSz="914400" rtl="0" eaLnBrk="1" latinLnBrk="0" hangingPunct="1">
      <a:defRPr sz="3200" kern="1200">
        <a:solidFill>
          <a:schemeClr val="tx1"/>
        </a:solidFill>
        <a:latin typeface="Times New Roman" pitchFamily="18" charset="0"/>
        <a:ea typeface="+mn-ea"/>
        <a:cs typeface="+mn-cs"/>
      </a:defRPr>
    </a:lvl6pPr>
    <a:lvl7pPr marL="2743200" algn="l" defTabSz="914400" rtl="0" eaLnBrk="1" latinLnBrk="0" hangingPunct="1">
      <a:defRPr sz="3200" kern="1200">
        <a:solidFill>
          <a:schemeClr val="tx1"/>
        </a:solidFill>
        <a:latin typeface="Times New Roman" pitchFamily="18" charset="0"/>
        <a:ea typeface="+mn-ea"/>
        <a:cs typeface="+mn-cs"/>
      </a:defRPr>
    </a:lvl7pPr>
    <a:lvl8pPr marL="3200400" algn="l" defTabSz="914400" rtl="0" eaLnBrk="1" latinLnBrk="0" hangingPunct="1">
      <a:defRPr sz="3200" kern="1200">
        <a:solidFill>
          <a:schemeClr val="tx1"/>
        </a:solidFill>
        <a:latin typeface="Times New Roman" pitchFamily="18" charset="0"/>
        <a:ea typeface="+mn-ea"/>
        <a:cs typeface="+mn-cs"/>
      </a:defRPr>
    </a:lvl8pPr>
    <a:lvl9pPr marL="3657600" algn="l" defTabSz="914400" rtl="0" eaLnBrk="1" latinLnBrk="0" hangingPunct="1">
      <a:defRPr sz="32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CC3399"/>
    <a:srgbClr val="FF9933"/>
    <a:srgbClr val="FF9966"/>
    <a:srgbClr val="33CC33"/>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33" autoAdjust="0"/>
    <p:restoredTop sz="94660"/>
  </p:normalViewPr>
  <p:slideViewPr>
    <p:cSldViewPr snapToGrid="0">
      <p:cViewPr varScale="1">
        <p:scale>
          <a:sx n="100" d="100"/>
          <a:sy n="100" d="100"/>
        </p:scale>
        <p:origin x="-1800" y="-112"/>
      </p:cViewPr>
      <p:guideLst>
        <p:guide orient="horz" pos="4319"/>
        <p:guide pos="7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interSettings" Target="printerSettings/printerSettings1.bin"/><Relationship Id="rId56" Type="http://schemas.openxmlformats.org/officeDocument/2006/relationships/tags" Target="tags/tag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prebys\My%20Documents\My%20Dropbox\Public\USPAS%20Course\Austin%20Jan,%202012\bucke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prebys\My%20Documents\My%20Dropbox\Public\USPAS%20Course\Austin%20Jan,%202012\bucke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prebys\My%20Documents\My%20Dropbox\Public\USPAS%20Course\Austin%20Jan,%202012\bucke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Documents%20and%20Settings\prebys\My%20Documents\My%20Dropbox\Public\USPAS%20Course\Austin%20Jan,%202012\bucket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Documents%20and%20Settings\prebys\My%20Documents\My%20Dropbox\Public\USPAS%20Course\Austin%20Jan,%202012\bucke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499512182747"/>
          <c:y val="0.0320116404386267"/>
          <c:w val="0.842642997047728"/>
          <c:h val="0.878680298705257"/>
        </c:manualLayout>
      </c:layout>
      <c:scatterChart>
        <c:scatterStyle val="smoothMarker"/>
        <c:varyColors val="0"/>
        <c:ser>
          <c:idx val="0"/>
          <c:order val="0"/>
          <c:spPr>
            <a:ln>
              <a:solidFill>
                <a:schemeClr val="tx1"/>
              </a:solidFill>
            </a:ln>
          </c:spPr>
          <c:marker>
            <c:symbol val="none"/>
          </c:marker>
          <c:xVal>
            <c:numRef>
              <c:f>Sheet1!$A$1:$A$63</c:f>
              <c:numCache>
                <c:formatCode>General</c:formatCode>
                <c:ptCount val="63"/>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4.100000000000001</c:v>
                </c:pt>
                <c:pt idx="42">
                  <c:v>4.2</c:v>
                </c:pt>
                <c:pt idx="43">
                  <c:v>4.3</c:v>
                </c:pt>
                <c:pt idx="44">
                  <c:v>4.4</c:v>
                </c:pt>
                <c:pt idx="45">
                  <c:v>4.5</c:v>
                </c:pt>
                <c:pt idx="46">
                  <c:v>4.6</c:v>
                </c:pt>
                <c:pt idx="47">
                  <c:v>4.7</c:v>
                </c:pt>
                <c:pt idx="48">
                  <c:v>4.800000000000001</c:v>
                </c:pt>
                <c:pt idx="49">
                  <c:v>4.9</c:v>
                </c:pt>
                <c:pt idx="50">
                  <c:v>5.0</c:v>
                </c:pt>
                <c:pt idx="51">
                  <c:v>5.100000000000001</c:v>
                </c:pt>
                <c:pt idx="52">
                  <c:v>5.2</c:v>
                </c:pt>
                <c:pt idx="53">
                  <c:v>5.300000000000001</c:v>
                </c:pt>
                <c:pt idx="54">
                  <c:v>5.4</c:v>
                </c:pt>
                <c:pt idx="55">
                  <c:v>5.5</c:v>
                </c:pt>
                <c:pt idx="56">
                  <c:v>5.6</c:v>
                </c:pt>
                <c:pt idx="57">
                  <c:v>5.7</c:v>
                </c:pt>
                <c:pt idx="58">
                  <c:v>5.800000000000001</c:v>
                </c:pt>
                <c:pt idx="59">
                  <c:v>5.9</c:v>
                </c:pt>
                <c:pt idx="60">
                  <c:v>6.0</c:v>
                </c:pt>
                <c:pt idx="61">
                  <c:v>6.100000000000001</c:v>
                </c:pt>
                <c:pt idx="62">
                  <c:v>6.2</c:v>
                </c:pt>
              </c:numCache>
            </c:numRef>
          </c:xVal>
          <c:yVal>
            <c:numRef>
              <c:f>Sheet1!$B$1:$B$63</c:f>
              <c:numCache>
                <c:formatCode>General</c:formatCode>
                <c:ptCount val="63"/>
                <c:pt idx="0">
                  <c:v>0.0</c:v>
                </c:pt>
                <c:pt idx="1">
                  <c:v>0.0499791692706783</c:v>
                </c:pt>
                <c:pt idx="2">
                  <c:v>0.0998334166468281</c:v>
                </c:pt>
                <c:pt idx="3">
                  <c:v>0.149438132473599</c:v>
                </c:pt>
                <c:pt idx="4">
                  <c:v>0.198669330795061</c:v>
                </c:pt>
                <c:pt idx="5">
                  <c:v>0.247403959254523</c:v>
                </c:pt>
                <c:pt idx="6">
                  <c:v>0.29552020666134</c:v>
                </c:pt>
                <c:pt idx="7">
                  <c:v>0.342897807455451</c:v>
                </c:pt>
                <c:pt idx="8">
                  <c:v>0.389418342308651</c:v>
                </c:pt>
                <c:pt idx="9">
                  <c:v>0.43496553411123</c:v>
                </c:pt>
                <c:pt idx="10">
                  <c:v>0.479425538604203</c:v>
                </c:pt>
                <c:pt idx="11">
                  <c:v>0.522687228930659</c:v>
                </c:pt>
                <c:pt idx="12">
                  <c:v>0.564642473395036</c:v>
                </c:pt>
                <c:pt idx="13">
                  <c:v>0.605186405736039</c:v>
                </c:pt>
                <c:pt idx="14">
                  <c:v>0.644217687237691</c:v>
                </c:pt>
                <c:pt idx="15">
                  <c:v>0.681638760023334</c:v>
                </c:pt>
                <c:pt idx="16">
                  <c:v>0.717356090899523</c:v>
                </c:pt>
                <c:pt idx="17">
                  <c:v>0.751280405140293</c:v>
                </c:pt>
                <c:pt idx="18">
                  <c:v>0.783326909627483</c:v>
                </c:pt>
                <c:pt idx="19">
                  <c:v>0.813415504789374</c:v>
                </c:pt>
                <c:pt idx="20">
                  <c:v>0.841470984807896</c:v>
                </c:pt>
                <c:pt idx="21">
                  <c:v>0.867423225594017</c:v>
                </c:pt>
                <c:pt idx="22">
                  <c:v>0.891207360061435</c:v>
                </c:pt>
                <c:pt idx="23">
                  <c:v>0.912763940260521</c:v>
                </c:pt>
                <c:pt idx="24">
                  <c:v>0.932039085967226</c:v>
                </c:pt>
                <c:pt idx="25">
                  <c:v>0.948984619355586</c:v>
                </c:pt>
                <c:pt idx="26">
                  <c:v>0.963558185417193</c:v>
                </c:pt>
                <c:pt idx="27">
                  <c:v>0.975723357826659</c:v>
                </c:pt>
                <c:pt idx="28">
                  <c:v>0.98544972998846</c:v>
                </c:pt>
                <c:pt idx="29">
                  <c:v>0.992712991037588</c:v>
                </c:pt>
                <c:pt idx="30">
                  <c:v>0.997494986604054</c:v>
                </c:pt>
                <c:pt idx="31">
                  <c:v>0.999783764189357</c:v>
                </c:pt>
                <c:pt idx="32">
                  <c:v>0.999573603041505</c:v>
                </c:pt>
                <c:pt idx="33">
                  <c:v>0.996865028453919</c:v>
                </c:pt>
                <c:pt idx="34">
                  <c:v>0.991664810452469</c:v>
                </c:pt>
                <c:pt idx="35">
                  <c:v>0.983985946873937</c:v>
                </c:pt>
                <c:pt idx="36">
                  <c:v>0.973847630878195</c:v>
                </c:pt>
                <c:pt idx="37">
                  <c:v>0.9612752029753</c:v>
                </c:pt>
                <c:pt idx="38">
                  <c:v>0.946300087687415</c:v>
                </c:pt>
                <c:pt idx="39">
                  <c:v>0.928959715003869</c:v>
                </c:pt>
                <c:pt idx="40">
                  <c:v>0.909297426825682</c:v>
                </c:pt>
                <c:pt idx="41">
                  <c:v>0.887362368633375</c:v>
                </c:pt>
                <c:pt idx="42">
                  <c:v>0.863209366648874</c:v>
                </c:pt>
                <c:pt idx="43">
                  <c:v>0.836898790798498</c:v>
                </c:pt>
                <c:pt idx="44">
                  <c:v>0.80849640381959</c:v>
                </c:pt>
                <c:pt idx="45">
                  <c:v>0.778073196887921</c:v>
                </c:pt>
                <c:pt idx="46">
                  <c:v>0.74570521217672</c:v>
                </c:pt>
                <c:pt idx="47">
                  <c:v>0.711473352790844</c:v>
                </c:pt>
                <c:pt idx="48">
                  <c:v>0.67546318055115</c:v>
                </c:pt>
                <c:pt idx="49">
                  <c:v>0.637764702134504</c:v>
                </c:pt>
                <c:pt idx="50">
                  <c:v>0.598472144103956</c:v>
                </c:pt>
                <c:pt idx="51">
                  <c:v>0.557683717391417</c:v>
                </c:pt>
                <c:pt idx="52">
                  <c:v>0.515501371821464</c:v>
                </c:pt>
                <c:pt idx="53">
                  <c:v>0.472030541289882</c:v>
                </c:pt>
                <c:pt idx="54">
                  <c:v>0.42737988023383</c:v>
                </c:pt>
                <c:pt idx="55">
                  <c:v>0.381660992052332</c:v>
                </c:pt>
                <c:pt idx="56">
                  <c:v>0.334988150155905</c:v>
                </c:pt>
                <c:pt idx="57">
                  <c:v>0.287478012342544</c:v>
                </c:pt>
                <c:pt idx="58">
                  <c:v>0.239249329213982</c:v>
                </c:pt>
                <c:pt idx="59">
                  <c:v>0.190422647361027</c:v>
                </c:pt>
                <c:pt idx="60">
                  <c:v>0.141120008059867</c:v>
                </c:pt>
                <c:pt idx="61">
                  <c:v>0.0914646422324368</c:v>
                </c:pt>
                <c:pt idx="62">
                  <c:v>0.0415806624332905</c:v>
                </c:pt>
              </c:numCache>
            </c:numRef>
          </c:yVal>
          <c:smooth val="1"/>
        </c:ser>
        <c:ser>
          <c:idx val="1"/>
          <c:order val="1"/>
          <c:spPr>
            <a:ln>
              <a:solidFill>
                <a:prstClr val="black"/>
              </a:solidFill>
            </a:ln>
          </c:spPr>
          <c:marker>
            <c:symbol val="none"/>
          </c:marker>
          <c:xVal>
            <c:numRef>
              <c:f>Sheet1!$A$1:$A$63</c:f>
              <c:numCache>
                <c:formatCode>General</c:formatCode>
                <c:ptCount val="63"/>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4.100000000000001</c:v>
                </c:pt>
                <c:pt idx="42">
                  <c:v>4.2</c:v>
                </c:pt>
                <c:pt idx="43">
                  <c:v>4.3</c:v>
                </c:pt>
                <c:pt idx="44">
                  <c:v>4.4</c:v>
                </c:pt>
                <c:pt idx="45">
                  <c:v>4.5</c:v>
                </c:pt>
                <c:pt idx="46">
                  <c:v>4.6</c:v>
                </c:pt>
                <c:pt idx="47">
                  <c:v>4.7</c:v>
                </c:pt>
                <c:pt idx="48">
                  <c:v>4.800000000000001</c:v>
                </c:pt>
                <c:pt idx="49">
                  <c:v>4.9</c:v>
                </c:pt>
                <c:pt idx="50">
                  <c:v>5.0</c:v>
                </c:pt>
                <c:pt idx="51">
                  <c:v>5.100000000000001</c:v>
                </c:pt>
                <c:pt idx="52">
                  <c:v>5.2</c:v>
                </c:pt>
                <c:pt idx="53">
                  <c:v>5.300000000000001</c:v>
                </c:pt>
                <c:pt idx="54">
                  <c:v>5.4</c:v>
                </c:pt>
                <c:pt idx="55">
                  <c:v>5.5</c:v>
                </c:pt>
                <c:pt idx="56">
                  <c:v>5.6</c:v>
                </c:pt>
                <c:pt idx="57">
                  <c:v>5.7</c:v>
                </c:pt>
                <c:pt idx="58">
                  <c:v>5.800000000000001</c:v>
                </c:pt>
                <c:pt idx="59">
                  <c:v>5.9</c:v>
                </c:pt>
                <c:pt idx="60">
                  <c:v>6.0</c:v>
                </c:pt>
                <c:pt idx="61">
                  <c:v>6.100000000000001</c:v>
                </c:pt>
                <c:pt idx="62">
                  <c:v>6.2</c:v>
                </c:pt>
              </c:numCache>
            </c:numRef>
          </c:xVal>
          <c:yVal>
            <c:numRef>
              <c:f>Sheet1!$C$1:$C$63</c:f>
              <c:numCache>
                <c:formatCode>General</c:formatCode>
                <c:ptCount val="63"/>
                <c:pt idx="0">
                  <c:v>0.0</c:v>
                </c:pt>
                <c:pt idx="1">
                  <c:v>-0.0499791692706783</c:v>
                </c:pt>
                <c:pt idx="2">
                  <c:v>-0.0998334166468281</c:v>
                </c:pt>
                <c:pt idx="3">
                  <c:v>-0.149438132473599</c:v>
                </c:pt>
                <c:pt idx="4">
                  <c:v>-0.198669330795061</c:v>
                </c:pt>
                <c:pt idx="5">
                  <c:v>-0.247403959254523</c:v>
                </c:pt>
                <c:pt idx="6">
                  <c:v>-0.29552020666134</c:v>
                </c:pt>
                <c:pt idx="7">
                  <c:v>-0.342897807455451</c:v>
                </c:pt>
                <c:pt idx="8">
                  <c:v>-0.389418342308651</c:v>
                </c:pt>
                <c:pt idx="9">
                  <c:v>-0.43496553411123</c:v>
                </c:pt>
                <c:pt idx="10">
                  <c:v>-0.479425538604203</c:v>
                </c:pt>
                <c:pt idx="11">
                  <c:v>-0.522687228930659</c:v>
                </c:pt>
                <c:pt idx="12">
                  <c:v>-0.564642473395036</c:v>
                </c:pt>
                <c:pt idx="13">
                  <c:v>-0.605186405736039</c:v>
                </c:pt>
                <c:pt idx="14">
                  <c:v>-0.644217687237691</c:v>
                </c:pt>
                <c:pt idx="15">
                  <c:v>-0.681638760023334</c:v>
                </c:pt>
                <c:pt idx="16">
                  <c:v>-0.717356090899523</c:v>
                </c:pt>
                <c:pt idx="17">
                  <c:v>-0.751280405140293</c:v>
                </c:pt>
                <c:pt idx="18">
                  <c:v>-0.783326909627483</c:v>
                </c:pt>
                <c:pt idx="19">
                  <c:v>-0.813415504789374</c:v>
                </c:pt>
                <c:pt idx="20">
                  <c:v>-0.841470984807896</c:v>
                </c:pt>
                <c:pt idx="21">
                  <c:v>-0.867423225594017</c:v>
                </c:pt>
                <c:pt idx="22">
                  <c:v>-0.891207360061435</c:v>
                </c:pt>
                <c:pt idx="23">
                  <c:v>-0.912763940260521</c:v>
                </c:pt>
                <c:pt idx="24">
                  <c:v>-0.932039085967226</c:v>
                </c:pt>
                <c:pt idx="25">
                  <c:v>-0.948984619355586</c:v>
                </c:pt>
                <c:pt idx="26">
                  <c:v>-0.963558185417193</c:v>
                </c:pt>
                <c:pt idx="27">
                  <c:v>-0.975723357826659</c:v>
                </c:pt>
                <c:pt idx="28">
                  <c:v>-0.98544972998846</c:v>
                </c:pt>
                <c:pt idx="29">
                  <c:v>-0.992712991037588</c:v>
                </c:pt>
                <c:pt idx="30">
                  <c:v>-0.997494986604054</c:v>
                </c:pt>
                <c:pt idx="31">
                  <c:v>-0.999783764189357</c:v>
                </c:pt>
                <c:pt idx="32">
                  <c:v>-0.999573603041505</c:v>
                </c:pt>
                <c:pt idx="33">
                  <c:v>-0.996865028453919</c:v>
                </c:pt>
                <c:pt idx="34">
                  <c:v>-0.991664810452469</c:v>
                </c:pt>
                <c:pt idx="35">
                  <c:v>-0.983985946873937</c:v>
                </c:pt>
                <c:pt idx="36">
                  <c:v>-0.973847630878195</c:v>
                </c:pt>
                <c:pt idx="37">
                  <c:v>-0.9612752029753</c:v>
                </c:pt>
                <c:pt idx="38">
                  <c:v>-0.946300087687415</c:v>
                </c:pt>
                <c:pt idx="39">
                  <c:v>-0.928959715003869</c:v>
                </c:pt>
                <c:pt idx="40">
                  <c:v>-0.909297426825682</c:v>
                </c:pt>
                <c:pt idx="41">
                  <c:v>-0.887362368633375</c:v>
                </c:pt>
                <c:pt idx="42">
                  <c:v>-0.863209366648874</c:v>
                </c:pt>
                <c:pt idx="43">
                  <c:v>-0.836898790798498</c:v>
                </c:pt>
                <c:pt idx="44">
                  <c:v>-0.80849640381959</c:v>
                </c:pt>
                <c:pt idx="45">
                  <c:v>-0.778073196887921</c:v>
                </c:pt>
                <c:pt idx="46">
                  <c:v>-0.74570521217672</c:v>
                </c:pt>
                <c:pt idx="47">
                  <c:v>-0.711473352790844</c:v>
                </c:pt>
                <c:pt idx="48">
                  <c:v>-0.67546318055115</c:v>
                </c:pt>
                <c:pt idx="49">
                  <c:v>-0.637764702134504</c:v>
                </c:pt>
                <c:pt idx="50">
                  <c:v>-0.598472144103956</c:v>
                </c:pt>
                <c:pt idx="51">
                  <c:v>-0.557683717391417</c:v>
                </c:pt>
                <c:pt idx="52">
                  <c:v>-0.515501371821464</c:v>
                </c:pt>
                <c:pt idx="53">
                  <c:v>-0.472030541289882</c:v>
                </c:pt>
                <c:pt idx="54">
                  <c:v>-0.42737988023383</c:v>
                </c:pt>
                <c:pt idx="55">
                  <c:v>-0.381660992052332</c:v>
                </c:pt>
                <c:pt idx="56">
                  <c:v>-0.334988150155905</c:v>
                </c:pt>
                <c:pt idx="57">
                  <c:v>-0.287478012342544</c:v>
                </c:pt>
                <c:pt idx="58">
                  <c:v>-0.239249329213982</c:v>
                </c:pt>
                <c:pt idx="59">
                  <c:v>-0.190422647361027</c:v>
                </c:pt>
                <c:pt idx="60">
                  <c:v>-0.141120008059867</c:v>
                </c:pt>
                <c:pt idx="61">
                  <c:v>-0.0914646422324368</c:v>
                </c:pt>
                <c:pt idx="62">
                  <c:v>-0.0415806624332905</c:v>
                </c:pt>
              </c:numCache>
            </c:numRef>
          </c:yVal>
          <c:smooth val="1"/>
        </c:ser>
        <c:dLbls>
          <c:showLegendKey val="0"/>
          <c:showVal val="0"/>
          <c:showCatName val="0"/>
          <c:showSerName val="0"/>
          <c:showPercent val="0"/>
          <c:showBubbleSize val="0"/>
        </c:dLbls>
        <c:axId val="-2049955816"/>
        <c:axId val="-2049241304"/>
      </c:scatterChart>
      <c:valAx>
        <c:axId val="-2049955816"/>
        <c:scaling>
          <c:orientation val="minMax"/>
          <c:max val="6.0"/>
        </c:scaling>
        <c:delete val="0"/>
        <c:axPos val="b"/>
        <c:numFmt formatCode="General" sourceLinked="1"/>
        <c:majorTickMark val="out"/>
        <c:minorTickMark val="none"/>
        <c:tickLblPos val="nextTo"/>
        <c:crossAx val="-2049241304"/>
        <c:crosses val="autoZero"/>
        <c:crossBetween val="midCat"/>
      </c:valAx>
      <c:valAx>
        <c:axId val="-2049241304"/>
        <c:scaling>
          <c:orientation val="minMax"/>
        </c:scaling>
        <c:delete val="0"/>
        <c:axPos val="l"/>
        <c:numFmt formatCode="General" sourceLinked="1"/>
        <c:majorTickMark val="out"/>
        <c:minorTickMark val="none"/>
        <c:tickLblPos val="nextTo"/>
        <c:crossAx val="-2049955816"/>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73824481934656"/>
          <c:y val="0.0331401137740298"/>
          <c:w val="0.886753035233027"/>
          <c:h val="0.911278153467837"/>
        </c:manualLayout>
      </c:layout>
      <c:scatterChart>
        <c:scatterStyle val="smoothMarker"/>
        <c:varyColors val="0"/>
        <c:ser>
          <c:idx val="2"/>
          <c:order val="0"/>
          <c:spPr>
            <a:ln>
              <a:solidFill>
                <a:prstClr val="black"/>
              </a:solidFill>
            </a:ln>
          </c:spPr>
          <c:marker>
            <c:symbol val="none"/>
          </c:marker>
          <c:xVal>
            <c:numRef>
              <c:f>Sheet1!$A$1:$A$63</c:f>
              <c:numCache>
                <c:formatCode>General</c:formatCode>
                <c:ptCount val="63"/>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4.100000000000001</c:v>
                </c:pt>
                <c:pt idx="42">
                  <c:v>4.2</c:v>
                </c:pt>
                <c:pt idx="43">
                  <c:v>4.3</c:v>
                </c:pt>
                <c:pt idx="44">
                  <c:v>4.4</c:v>
                </c:pt>
                <c:pt idx="45">
                  <c:v>4.5</c:v>
                </c:pt>
                <c:pt idx="46">
                  <c:v>4.6</c:v>
                </c:pt>
                <c:pt idx="47">
                  <c:v>4.7</c:v>
                </c:pt>
                <c:pt idx="48">
                  <c:v>4.800000000000001</c:v>
                </c:pt>
                <c:pt idx="49">
                  <c:v>4.9</c:v>
                </c:pt>
                <c:pt idx="50">
                  <c:v>5.0</c:v>
                </c:pt>
                <c:pt idx="51">
                  <c:v>5.100000000000001</c:v>
                </c:pt>
                <c:pt idx="52">
                  <c:v>5.2</c:v>
                </c:pt>
                <c:pt idx="53">
                  <c:v>5.300000000000001</c:v>
                </c:pt>
                <c:pt idx="54">
                  <c:v>5.4</c:v>
                </c:pt>
                <c:pt idx="55">
                  <c:v>5.5</c:v>
                </c:pt>
                <c:pt idx="56">
                  <c:v>5.6</c:v>
                </c:pt>
                <c:pt idx="57">
                  <c:v>5.7</c:v>
                </c:pt>
                <c:pt idx="58">
                  <c:v>5.800000000000001</c:v>
                </c:pt>
                <c:pt idx="59">
                  <c:v>5.9</c:v>
                </c:pt>
                <c:pt idx="60">
                  <c:v>6.0</c:v>
                </c:pt>
                <c:pt idx="61">
                  <c:v>6.100000000000001</c:v>
                </c:pt>
                <c:pt idx="62">
                  <c:v>6.2</c:v>
                </c:pt>
              </c:numCache>
            </c:numRef>
          </c:xVal>
          <c:yVal>
            <c:numRef>
              <c:f>Sheet1!$D$1:$D$63</c:f>
              <c:numCache>
                <c:formatCode>General</c:formatCode>
                <c:ptCount val="63"/>
                <c:pt idx="0">
                  <c:v>0.0</c:v>
                </c:pt>
                <c:pt idx="1">
                  <c:v>0.198669330795061</c:v>
                </c:pt>
                <c:pt idx="2">
                  <c:v>0.389418342308651</c:v>
                </c:pt>
                <c:pt idx="3">
                  <c:v>0.564642473395036</c:v>
                </c:pt>
                <c:pt idx="4">
                  <c:v>0.717356090899523</c:v>
                </c:pt>
                <c:pt idx="5">
                  <c:v>0.841470984807896</c:v>
                </c:pt>
                <c:pt idx="6">
                  <c:v>0.932039085967226</c:v>
                </c:pt>
                <c:pt idx="7">
                  <c:v>0.98544972998846</c:v>
                </c:pt>
                <c:pt idx="8">
                  <c:v>0.999573603041505</c:v>
                </c:pt>
                <c:pt idx="9">
                  <c:v>0.973847630878195</c:v>
                </c:pt>
                <c:pt idx="10">
                  <c:v>0.909297426825682</c:v>
                </c:pt>
                <c:pt idx="11">
                  <c:v>0.80849640381959</c:v>
                </c:pt>
                <c:pt idx="12">
                  <c:v>0.67546318055115</c:v>
                </c:pt>
                <c:pt idx="13">
                  <c:v>0.515501371821464</c:v>
                </c:pt>
                <c:pt idx="14">
                  <c:v>0.334988150155905</c:v>
                </c:pt>
                <c:pt idx="15">
                  <c:v>0.141120008059867</c:v>
                </c:pt>
                <c:pt idx="16">
                  <c:v>-0.0583741434275801</c:v>
                </c:pt>
                <c:pt idx="17">
                  <c:v>-0.255541102026832</c:v>
                </c:pt>
                <c:pt idx="18">
                  <c:v>-0.442520443294853</c:v>
                </c:pt>
                <c:pt idx="19">
                  <c:v>-0.611857890942719</c:v>
                </c:pt>
                <c:pt idx="20">
                  <c:v>-0.756802495307928</c:v>
                </c:pt>
                <c:pt idx="21">
                  <c:v>-0.871575772413588</c:v>
                </c:pt>
                <c:pt idx="22">
                  <c:v>-0.951602073889516</c:v>
                </c:pt>
                <c:pt idx="23">
                  <c:v>-0.993691003633465</c:v>
                </c:pt>
                <c:pt idx="24">
                  <c:v>-0.996164608835841</c:v>
                </c:pt>
                <c:pt idx="25">
                  <c:v>-0.958924274663139</c:v>
                </c:pt>
                <c:pt idx="26">
                  <c:v>-0.883454655720153</c:v>
                </c:pt>
                <c:pt idx="27">
                  <c:v>-0.772764487555987</c:v>
                </c:pt>
                <c:pt idx="28">
                  <c:v>-0.631266637872321</c:v>
                </c:pt>
                <c:pt idx="29">
                  <c:v>-0.464602179413757</c:v>
                </c:pt>
                <c:pt idx="30">
                  <c:v>-0.279415498198926</c:v>
                </c:pt>
                <c:pt idx="31">
                  <c:v>-0.0830894028174964</c:v>
                </c:pt>
                <c:pt idx="32">
                  <c:v>0.116549204850494</c:v>
                </c:pt>
                <c:pt idx="33">
                  <c:v>0.311541363513379</c:v>
                </c:pt>
                <c:pt idx="34">
                  <c:v>0.494113351138609</c:v>
                </c:pt>
                <c:pt idx="35">
                  <c:v>0.656986598718789</c:v>
                </c:pt>
                <c:pt idx="36">
                  <c:v>0.793667863849153</c:v>
                </c:pt>
                <c:pt idx="37">
                  <c:v>0.898708095811627</c:v>
                </c:pt>
                <c:pt idx="38">
                  <c:v>0.967919672031487</c:v>
                </c:pt>
                <c:pt idx="39">
                  <c:v>0.998543345374605</c:v>
                </c:pt>
                <c:pt idx="40">
                  <c:v>0.989358246623382</c:v>
                </c:pt>
                <c:pt idx="41">
                  <c:v>0.940730556679773</c:v>
                </c:pt>
                <c:pt idx="42">
                  <c:v>0.85459890808828</c:v>
                </c:pt>
                <c:pt idx="43">
                  <c:v>0.734397097874113</c:v>
                </c:pt>
                <c:pt idx="44">
                  <c:v>0.584917192891762</c:v>
                </c:pt>
                <c:pt idx="45">
                  <c:v>0.412118485241757</c:v>
                </c:pt>
                <c:pt idx="46">
                  <c:v>0.222889914100246</c:v>
                </c:pt>
                <c:pt idx="47">
                  <c:v>0.0247754254533578</c:v>
                </c:pt>
                <c:pt idx="48">
                  <c:v>-0.174326781222981</c:v>
                </c:pt>
                <c:pt idx="49">
                  <c:v>-0.366479129251928</c:v>
                </c:pt>
                <c:pt idx="50">
                  <c:v>-0.54402111088937</c:v>
                </c:pt>
                <c:pt idx="51">
                  <c:v>-0.699874687593544</c:v>
                </c:pt>
                <c:pt idx="52">
                  <c:v>-0.827826469085654</c:v>
                </c:pt>
                <c:pt idx="53">
                  <c:v>-0.922775421612807</c:v>
                </c:pt>
                <c:pt idx="54">
                  <c:v>-0.980936230066492</c:v>
                </c:pt>
                <c:pt idx="55">
                  <c:v>-0.999990206550704</c:v>
                </c:pt>
                <c:pt idx="56">
                  <c:v>-0.979177729151317</c:v>
                </c:pt>
                <c:pt idx="57">
                  <c:v>-0.919328525664676</c:v>
                </c:pt>
                <c:pt idx="58">
                  <c:v>-0.822828594968708</c:v>
                </c:pt>
                <c:pt idx="59">
                  <c:v>-0.693525084777122</c:v>
                </c:pt>
                <c:pt idx="60">
                  <c:v>-0.536572918000435</c:v>
                </c:pt>
                <c:pt idx="61">
                  <c:v>-0.358229282236827</c:v>
                </c:pt>
                <c:pt idx="62">
                  <c:v>-0.165604175448309</c:v>
                </c:pt>
              </c:numCache>
            </c:numRef>
          </c:yVal>
          <c:smooth val="1"/>
        </c:ser>
        <c:ser>
          <c:idx val="3"/>
          <c:order val="1"/>
          <c:spPr>
            <a:ln>
              <a:solidFill>
                <a:schemeClr val="tx1"/>
              </a:solidFill>
            </a:ln>
          </c:spPr>
          <c:marker>
            <c:symbol val="none"/>
          </c:marker>
          <c:xVal>
            <c:numRef>
              <c:f>Sheet1!$A$1:$A$63</c:f>
              <c:numCache>
                <c:formatCode>General</c:formatCode>
                <c:ptCount val="63"/>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4.100000000000001</c:v>
                </c:pt>
                <c:pt idx="42">
                  <c:v>4.2</c:v>
                </c:pt>
                <c:pt idx="43">
                  <c:v>4.3</c:v>
                </c:pt>
                <c:pt idx="44">
                  <c:v>4.4</c:v>
                </c:pt>
                <c:pt idx="45">
                  <c:v>4.5</c:v>
                </c:pt>
                <c:pt idx="46">
                  <c:v>4.6</c:v>
                </c:pt>
                <c:pt idx="47">
                  <c:v>4.7</c:v>
                </c:pt>
                <c:pt idx="48">
                  <c:v>4.800000000000001</c:v>
                </c:pt>
                <c:pt idx="49">
                  <c:v>4.9</c:v>
                </c:pt>
                <c:pt idx="50">
                  <c:v>5.0</c:v>
                </c:pt>
                <c:pt idx="51">
                  <c:v>5.100000000000001</c:v>
                </c:pt>
                <c:pt idx="52">
                  <c:v>5.2</c:v>
                </c:pt>
                <c:pt idx="53">
                  <c:v>5.300000000000001</c:v>
                </c:pt>
                <c:pt idx="54">
                  <c:v>5.4</c:v>
                </c:pt>
                <c:pt idx="55">
                  <c:v>5.5</c:v>
                </c:pt>
                <c:pt idx="56">
                  <c:v>5.6</c:v>
                </c:pt>
                <c:pt idx="57">
                  <c:v>5.7</c:v>
                </c:pt>
                <c:pt idx="58">
                  <c:v>5.800000000000001</c:v>
                </c:pt>
                <c:pt idx="59">
                  <c:v>5.9</c:v>
                </c:pt>
                <c:pt idx="60">
                  <c:v>6.0</c:v>
                </c:pt>
                <c:pt idx="61">
                  <c:v>6.100000000000001</c:v>
                </c:pt>
                <c:pt idx="62">
                  <c:v>6.2</c:v>
                </c:pt>
              </c:numCache>
            </c:numRef>
          </c:xVal>
          <c:yVal>
            <c:numRef>
              <c:f>Sheet1!$E$1:$E$63</c:f>
              <c:numCache>
                <c:formatCode>General</c:formatCode>
                <c:ptCount val="63"/>
                <c:pt idx="0">
                  <c:v>0.0</c:v>
                </c:pt>
                <c:pt idx="1">
                  <c:v>-0.198669330795061</c:v>
                </c:pt>
                <c:pt idx="2">
                  <c:v>-0.389418342308651</c:v>
                </c:pt>
                <c:pt idx="3">
                  <c:v>-0.564642473395036</c:v>
                </c:pt>
                <c:pt idx="4">
                  <c:v>-0.717356090899523</c:v>
                </c:pt>
                <c:pt idx="5">
                  <c:v>-0.841470984807896</c:v>
                </c:pt>
                <c:pt idx="6">
                  <c:v>-0.932039085967226</c:v>
                </c:pt>
                <c:pt idx="7">
                  <c:v>-0.98544972998846</c:v>
                </c:pt>
                <c:pt idx="8">
                  <c:v>-0.999573603041505</c:v>
                </c:pt>
                <c:pt idx="9">
                  <c:v>-0.973847630878195</c:v>
                </c:pt>
                <c:pt idx="10">
                  <c:v>-0.909297426825682</c:v>
                </c:pt>
                <c:pt idx="11">
                  <c:v>-0.80849640381959</c:v>
                </c:pt>
                <c:pt idx="12">
                  <c:v>-0.67546318055115</c:v>
                </c:pt>
                <c:pt idx="13">
                  <c:v>-0.515501371821464</c:v>
                </c:pt>
                <c:pt idx="14">
                  <c:v>-0.334988150155905</c:v>
                </c:pt>
                <c:pt idx="15">
                  <c:v>-0.141120008059867</c:v>
                </c:pt>
                <c:pt idx="16">
                  <c:v>0.0583741434275801</c:v>
                </c:pt>
                <c:pt idx="17">
                  <c:v>0.255541102026832</c:v>
                </c:pt>
                <c:pt idx="18">
                  <c:v>0.442520443294853</c:v>
                </c:pt>
                <c:pt idx="19">
                  <c:v>0.611857890942719</c:v>
                </c:pt>
                <c:pt idx="20">
                  <c:v>0.756802495307928</c:v>
                </c:pt>
                <c:pt idx="21">
                  <c:v>0.871575772413588</c:v>
                </c:pt>
                <c:pt idx="22">
                  <c:v>0.951602073889516</c:v>
                </c:pt>
                <c:pt idx="23">
                  <c:v>0.993691003633465</c:v>
                </c:pt>
                <c:pt idx="24">
                  <c:v>0.996164608835841</c:v>
                </c:pt>
                <c:pt idx="25">
                  <c:v>0.958924274663139</c:v>
                </c:pt>
                <c:pt idx="26">
                  <c:v>0.883454655720153</c:v>
                </c:pt>
                <c:pt idx="27">
                  <c:v>0.772764487555987</c:v>
                </c:pt>
                <c:pt idx="28">
                  <c:v>0.631266637872321</c:v>
                </c:pt>
                <c:pt idx="29">
                  <c:v>0.464602179413757</c:v>
                </c:pt>
                <c:pt idx="30">
                  <c:v>0.279415498198926</c:v>
                </c:pt>
                <c:pt idx="31">
                  <c:v>0.0830894028174964</c:v>
                </c:pt>
                <c:pt idx="32">
                  <c:v>-0.116549204850494</c:v>
                </c:pt>
                <c:pt idx="33">
                  <c:v>-0.311541363513379</c:v>
                </c:pt>
                <c:pt idx="34">
                  <c:v>-0.494113351138609</c:v>
                </c:pt>
                <c:pt idx="35">
                  <c:v>-0.656986598718789</c:v>
                </c:pt>
                <c:pt idx="36">
                  <c:v>-0.793667863849153</c:v>
                </c:pt>
                <c:pt idx="37">
                  <c:v>-0.898708095811627</c:v>
                </c:pt>
                <c:pt idx="38">
                  <c:v>-0.967919672031487</c:v>
                </c:pt>
                <c:pt idx="39">
                  <c:v>-0.998543345374605</c:v>
                </c:pt>
                <c:pt idx="40">
                  <c:v>-0.989358246623382</c:v>
                </c:pt>
                <c:pt idx="41">
                  <c:v>-0.940730556679773</c:v>
                </c:pt>
                <c:pt idx="42">
                  <c:v>-0.85459890808828</c:v>
                </c:pt>
                <c:pt idx="43">
                  <c:v>-0.734397097874113</c:v>
                </c:pt>
                <c:pt idx="44">
                  <c:v>-0.584917192891762</c:v>
                </c:pt>
                <c:pt idx="45">
                  <c:v>-0.412118485241757</c:v>
                </c:pt>
                <c:pt idx="46">
                  <c:v>-0.222889914100246</c:v>
                </c:pt>
                <c:pt idx="47">
                  <c:v>-0.0247754254533578</c:v>
                </c:pt>
                <c:pt idx="48">
                  <c:v>0.174326781222981</c:v>
                </c:pt>
                <c:pt idx="49">
                  <c:v>0.366479129251928</c:v>
                </c:pt>
                <c:pt idx="50">
                  <c:v>0.54402111088937</c:v>
                </c:pt>
                <c:pt idx="51">
                  <c:v>0.699874687593544</c:v>
                </c:pt>
                <c:pt idx="52">
                  <c:v>0.827826469085654</c:v>
                </c:pt>
                <c:pt idx="53">
                  <c:v>0.922775421612807</c:v>
                </c:pt>
                <c:pt idx="54">
                  <c:v>0.980936230066492</c:v>
                </c:pt>
                <c:pt idx="55">
                  <c:v>0.999990206550704</c:v>
                </c:pt>
                <c:pt idx="56">
                  <c:v>0.979177729151317</c:v>
                </c:pt>
                <c:pt idx="57">
                  <c:v>0.919328525664676</c:v>
                </c:pt>
                <c:pt idx="58">
                  <c:v>0.822828594968708</c:v>
                </c:pt>
                <c:pt idx="59">
                  <c:v>0.693525084777122</c:v>
                </c:pt>
                <c:pt idx="60">
                  <c:v>0.536572918000435</c:v>
                </c:pt>
                <c:pt idx="61">
                  <c:v>0.358229282236827</c:v>
                </c:pt>
                <c:pt idx="62">
                  <c:v>0.165604175448309</c:v>
                </c:pt>
              </c:numCache>
            </c:numRef>
          </c:yVal>
          <c:smooth val="1"/>
        </c:ser>
        <c:dLbls>
          <c:showLegendKey val="0"/>
          <c:showVal val="0"/>
          <c:showCatName val="0"/>
          <c:showSerName val="0"/>
          <c:showPercent val="0"/>
          <c:showBubbleSize val="0"/>
        </c:dLbls>
        <c:axId val="-1993537656"/>
        <c:axId val="-1993544072"/>
      </c:scatterChart>
      <c:valAx>
        <c:axId val="-1993537656"/>
        <c:scaling>
          <c:orientation val="minMax"/>
          <c:max val="6.0"/>
        </c:scaling>
        <c:delete val="0"/>
        <c:axPos val="b"/>
        <c:numFmt formatCode="General" sourceLinked="1"/>
        <c:majorTickMark val="out"/>
        <c:minorTickMark val="none"/>
        <c:tickLblPos val="nextTo"/>
        <c:crossAx val="-1993544072"/>
        <c:crosses val="autoZero"/>
        <c:crossBetween val="midCat"/>
      </c:valAx>
      <c:valAx>
        <c:axId val="-1993544072"/>
        <c:scaling>
          <c:orientation val="minMax"/>
        </c:scaling>
        <c:delete val="0"/>
        <c:axPos val="l"/>
        <c:numFmt formatCode="General" sourceLinked="1"/>
        <c:majorTickMark val="out"/>
        <c:minorTickMark val="none"/>
        <c:tickLblPos val="nextTo"/>
        <c:crossAx val="-1993537656"/>
        <c:crosses val="autoZero"/>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1649838571365"/>
          <c:y val="0.039215905306911"/>
          <c:w val="0.801924436895807"/>
          <c:h val="0.851377128674214"/>
        </c:manualLayout>
      </c:layout>
      <c:scatterChart>
        <c:scatterStyle val="smoothMarker"/>
        <c:varyColors val="0"/>
        <c:ser>
          <c:idx val="0"/>
          <c:order val="0"/>
          <c:spPr>
            <a:ln>
              <a:solidFill>
                <a:schemeClr val="tx1"/>
              </a:solidFill>
            </a:ln>
          </c:spPr>
          <c:marker>
            <c:symbol val="none"/>
          </c:marker>
          <c:xVal>
            <c:numRef>
              <c:f>Sheet1!$A$1:$A$63</c:f>
              <c:numCache>
                <c:formatCode>General</c:formatCode>
                <c:ptCount val="63"/>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4.100000000000001</c:v>
                </c:pt>
                <c:pt idx="42">
                  <c:v>4.2</c:v>
                </c:pt>
                <c:pt idx="43">
                  <c:v>4.3</c:v>
                </c:pt>
                <c:pt idx="44">
                  <c:v>4.4</c:v>
                </c:pt>
                <c:pt idx="45">
                  <c:v>4.5</c:v>
                </c:pt>
                <c:pt idx="46">
                  <c:v>4.6</c:v>
                </c:pt>
                <c:pt idx="47">
                  <c:v>4.7</c:v>
                </c:pt>
                <c:pt idx="48">
                  <c:v>4.800000000000001</c:v>
                </c:pt>
                <c:pt idx="49">
                  <c:v>4.9</c:v>
                </c:pt>
                <c:pt idx="50">
                  <c:v>5.0</c:v>
                </c:pt>
                <c:pt idx="51">
                  <c:v>5.100000000000001</c:v>
                </c:pt>
                <c:pt idx="52">
                  <c:v>5.2</c:v>
                </c:pt>
                <c:pt idx="53">
                  <c:v>5.300000000000001</c:v>
                </c:pt>
                <c:pt idx="54">
                  <c:v>5.4</c:v>
                </c:pt>
                <c:pt idx="55">
                  <c:v>5.5</c:v>
                </c:pt>
                <c:pt idx="56">
                  <c:v>5.6</c:v>
                </c:pt>
                <c:pt idx="57">
                  <c:v>5.7</c:v>
                </c:pt>
                <c:pt idx="58">
                  <c:v>5.800000000000001</c:v>
                </c:pt>
                <c:pt idx="59">
                  <c:v>5.9</c:v>
                </c:pt>
                <c:pt idx="60">
                  <c:v>6.0</c:v>
                </c:pt>
                <c:pt idx="61">
                  <c:v>6.100000000000001</c:v>
                </c:pt>
                <c:pt idx="62">
                  <c:v>6.2</c:v>
                </c:pt>
              </c:numCache>
            </c:numRef>
          </c:xVal>
          <c:yVal>
            <c:numRef>
              <c:f>Sheet1!$B$1:$B$63</c:f>
              <c:numCache>
                <c:formatCode>General</c:formatCode>
                <c:ptCount val="63"/>
                <c:pt idx="0">
                  <c:v>0.0</c:v>
                </c:pt>
                <c:pt idx="1">
                  <c:v>0.0499791692706783</c:v>
                </c:pt>
                <c:pt idx="2">
                  <c:v>0.0998334166468281</c:v>
                </c:pt>
                <c:pt idx="3">
                  <c:v>0.149438132473599</c:v>
                </c:pt>
                <c:pt idx="4">
                  <c:v>0.198669330795061</c:v>
                </c:pt>
                <c:pt idx="5">
                  <c:v>0.247403959254523</c:v>
                </c:pt>
                <c:pt idx="6">
                  <c:v>0.29552020666134</c:v>
                </c:pt>
                <c:pt idx="7">
                  <c:v>0.342897807455451</c:v>
                </c:pt>
                <c:pt idx="8">
                  <c:v>0.389418342308651</c:v>
                </c:pt>
                <c:pt idx="9">
                  <c:v>0.43496553411123</c:v>
                </c:pt>
                <c:pt idx="10">
                  <c:v>0.479425538604203</c:v>
                </c:pt>
                <c:pt idx="11">
                  <c:v>0.522687228930659</c:v>
                </c:pt>
                <c:pt idx="12">
                  <c:v>0.564642473395036</c:v>
                </c:pt>
                <c:pt idx="13">
                  <c:v>0.605186405736039</c:v>
                </c:pt>
                <c:pt idx="14">
                  <c:v>0.644217687237691</c:v>
                </c:pt>
                <c:pt idx="15">
                  <c:v>0.681638760023334</c:v>
                </c:pt>
                <c:pt idx="16">
                  <c:v>0.717356090899523</c:v>
                </c:pt>
                <c:pt idx="17">
                  <c:v>0.751280405140293</c:v>
                </c:pt>
                <c:pt idx="18">
                  <c:v>0.783326909627483</c:v>
                </c:pt>
                <c:pt idx="19">
                  <c:v>0.813415504789374</c:v>
                </c:pt>
                <c:pt idx="20">
                  <c:v>0.841470984807896</c:v>
                </c:pt>
                <c:pt idx="21">
                  <c:v>0.867423225594017</c:v>
                </c:pt>
                <c:pt idx="22">
                  <c:v>0.891207360061435</c:v>
                </c:pt>
                <c:pt idx="23">
                  <c:v>0.912763940260521</c:v>
                </c:pt>
                <c:pt idx="24">
                  <c:v>0.932039085967226</c:v>
                </c:pt>
                <c:pt idx="25">
                  <c:v>0.948984619355586</c:v>
                </c:pt>
                <c:pt idx="26">
                  <c:v>0.963558185417193</c:v>
                </c:pt>
                <c:pt idx="27">
                  <c:v>0.975723357826659</c:v>
                </c:pt>
                <c:pt idx="28">
                  <c:v>0.98544972998846</c:v>
                </c:pt>
                <c:pt idx="29">
                  <c:v>0.992712991037588</c:v>
                </c:pt>
                <c:pt idx="30">
                  <c:v>0.997494986604054</c:v>
                </c:pt>
                <c:pt idx="31">
                  <c:v>0.999783764189357</c:v>
                </c:pt>
                <c:pt idx="32">
                  <c:v>0.999573603041505</c:v>
                </c:pt>
                <c:pt idx="33">
                  <c:v>0.996865028453919</c:v>
                </c:pt>
                <c:pt idx="34">
                  <c:v>0.991664810452469</c:v>
                </c:pt>
                <c:pt idx="35">
                  <c:v>0.983985946873937</c:v>
                </c:pt>
                <c:pt idx="36">
                  <c:v>0.973847630878195</c:v>
                </c:pt>
                <c:pt idx="37">
                  <c:v>0.9612752029753</c:v>
                </c:pt>
                <c:pt idx="38">
                  <c:v>0.946300087687415</c:v>
                </c:pt>
                <c:pt idx="39">
                  <c:v>0.928959715003869</c:v>
                </c:pt>
                <c:pt idx="40">
                  <c:v>0.909297426825682</c:v>
                </c:pt>
                <c:pt idx="41">
                  <c:v>0.887362368633375</c:v>
                </c:pt>
                <c:pt idx="42">
                  <c:v>0.863209366648874</c:v>
                </c:pt>
                <c:pt idx="43">
                  <c:v>0.836898790798498</c:v>
                </c:pt>
                <c:pt idx="44">
                  <c:v>0.80849640381959</c:v>
                </c:pt>
                <c:pt idx="45">
                  <c:v>0.778073196887921</c:v>
                </c:pt>
                <c:pt idx="46">
                  <c:v>0.74570521217672</c:v>
                </c:pt>
                <c:pt idx="47">
                  <c:v>0.711473352790844</c:v>
                </c:pt>
                <c:pt idx="48">
                  <c:v>0.67546318055115</c:v>
                </c:pt>
                <c:pt idx="49">
                  <c:v>0.637764702134504</c:v>
                </c:pt>
                <c:pt idx="50">
                  <c:v>0.598472144103956</c:v>
                </c:pt>
                <c:pt idx="51">
                  <c:v>0.557683717391417</c:v>
                </c:pt>
                <c:pt idx="52">
                  <c:v>0.515501371821464</c:v>
                </c:pt>
                <c:pt idx="53">
                  <c:v>0.472030541289882</c:v>
                </c:pt>
                <c:pt idx="54">
                  <c:v>0.42737988023383</c:v>
                </c:pt>
                <c:pt idx="55">
                  <c:v>0.381660992052332</c:v>
                </c:pt>
                <c:pt idx="56">
                  <c:v>0.334988150155905</c:v>
                </c:pt>
                <c:pt idx="57">
                  <c:v>0.287478012342544</c:v>
                </c:pt>
                <c:pt idx="58">
                  <c:v>0.239249329213982</c:v>
                </c:pt>
                <c:pt idx="59">
                  <c:v>0.190422647361027</c:v>
                </c:pt>
                <c:pt idx="60">
                  <c:v>0.141120008059867</c:v>
                </c:pt>
                <c:pt idx="61">
                  <c:v>0.0914646422324368</c:v>
                </c:pt>
                <c:pt idx="62">
                  <c:v>0.0415806624332905</c:v>
                </c:pt>
              </c:numCache>
            </c:numRef>
          </c:yVal>
          <c:smooth val="1"/>
        </c:ser>
        <c:ser>
          <c:idx val="1"/>
          <c:order val="1"/>
          <c:spPr>
            <a:ln>
              <a:solidFill>
                <a:prstClr val="black"/>
              </a:solidFill>
            </a:ln>
          </c:spPr>
          <c:marker>
            <c:symbol val="none"/>
          </c:marker>
          <c:xVal>
            <c:numRef>
              <c:f>Sheet1!$A$1:$A$63</c:f>
              <c:numCache>
                <c:formatCode>General</c:formatCode>
                <c:ptCount val="63"/>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4.100000000000001</c:v>
                </c:pt>
                <c:pt idx="42">
                  <c:v>4.2</c:v>
                </c:pt>
                <c:pt idx="43">
                  <c:v>4.3</c:v>
                </c:pt>
                <c:pt idx="44">
                  <c:v>4.4</c:v>
                </c:pt>
                <c:pt idx="45">
                  <c:v>4.5</c:v>
                </c:pt>
                <c:pt idx="46">
                  <c:v>4.6</c:v>
                </c:pt>
                <c:pt idx="47">
                  <c:v>4.7</c:v>
                </c:pt>
                <c:pt idx="48">
                  <c:v>4.800000000000001</c:v>
                </c:pt>
                <c:pt idx="49">
                  <c:v>4.9</c:v>
                </c:pt>
                <c:pt idx="50">
                  <c:v>5.0</c:v>
                </c:pt>
                <c:pt idx="51">
                  <c:v>5.100000000000001</c:v>
                </c:pt>
                <c:pt idx="52">
                  <c:v>5.2</c:v>
                </c:pt>
                <c:pt idx="53">
                  <c:v>5.300000000000001</c:v>
                </c:pt>
                <c:pt idx="54">
                  <c:v>5.4</c:v>
                </c:pt>
                <c:pt idx="55">
                  <c:v>5.5</c:v>
                </c:pt>
                <c:pt idx="56">
                  <c:v>5.6</c:v>
                </c:pt>
                <c:pt idx="57">
                  <c:v>5.7</c:v>
                </c:pt>
                <c:pt idx="58">
                  <c:v>5.800000000000001</c:v>
                </c:pt>
                <c:pt idx="59">
                  <c:v>5.9</c:v>
                </c:pt>
                <c:pt idx="60">
                  <c:v>6.0</c:v>
                </c:pt>
                <c:pt idx="61">
                  <c:v>6.100000000000001</c:v>
                </c:pt>
                <c:pt idx="62">
                  <c:v>6.2</c:v>
                </c:pt>
              </c:numCache>
            </c:numRef>
          </c:xVal>
          <c:yVal>
            <c:numRef>
              <c:f>Sheet1!$C$1:$C$63</c:f>
              <c:numCache>
                <c:formatCode>General</c:formatCode>
                <c:ptCount val="63"/>
                <c:pt idx="0">
                  <c:v>0.0</c:v>
                </c:pt>
                <c:pt idx="1">
                  <c:v>-0.0499791692706783</c:v>
                </c:pt>
                <c:pt idx="2">
                  <c:v>-0.0998334166468281</c:v>
                </c:pt>
                <c:pt idx="3">
                  <c:v>-0.149438132473599</c:v>
                </c:pt>
                <c:pt idx="4">
                  <c:v>-0.198669330795061</c:v>
                </c:pt>
                <c:pt idx="5">
                  <c:v>-0.247403959254523</c:v>
                </c:pt>
                <c:pt idx="6">
                  <c:v>-0.29552020666134</c:v>
                </c:pt>
                <c:pt idx="7">
                  <c:v>-0.342897807455451</c:v>
                </c:pt>
                <c:pt idx="8">
                  <c:v>-0.389418342308651</c:v>
                </c:pt>
                <c:pt idx="9">
                  <c:v>-0.43496553411123</c:v>
                </c:pt>
                <c:pt idx="10">
                  <c:v>-0.479425538604203</c:v>
                </c:pt>
                <c:pt idx="11">
                  <c:v>-0.522687228930659</c:v>
                </c:pt>
                <c:pt idx="12">
                  <c:v>-0.564642473395036</c:v>
                </c:pt>
                <c:pt idx="13">
                  <c:v>-0.605186405736039</c:v>
                </c:pt>
                <c:pt idx="14">
                  <c:v>-0.644217687237691</c:v>
                </c:pt>
                <c:pt idx="15">
                  <c:v>-0.681638760023334</c:v>
                </c:pt>
                <c:pt idx="16">
                  <c:v>-0.717356090899523</c:v>
                </c:pt>
                <c:pt idx="17">
                  <c:v>-0.751280405140293</c:v>
                </c:pt>
                <c:pt idx="18">
                  <c:v>-0.783326909627483</c:v>
                </c:pt>
                <c:pt idx="19">
                  <c:v>-0.813415504789374</c:v>
                </c:pt>
                <c:pt idx="20">
                  <c:v>-0.841470984807896</c:v>
                </c:pt>
                <c:pt idx="21">
                  <c:v>-0.867423225594017</c:v>
                </c:pt>
                <c:pt idx="22">
                  <c:v>-0.891207360061435</c:v>
                </c:pt>
                <c:pt idx="23">
                  <c:v>-0.912763940260521</c:v>
                </c:pt>
                <c:pt idx="24">
                  <c:v>-0.932039085967226</c:v>
                </c:pt>
                <c:pt idx="25">
                  <c:v>-0.948984619355586</c:v>
                </c:pt>
                <c:pt idx="26">
                  <c:v>-0.963558185417193</c:v>
                </c:pt>
                <c:pt idx="27">
                  <c:v>-0.975723357826659</c:v>
                </c:pt>
                <c:pt idx="28">
                  <c:v>-0.98544972998846</c:v>
                </c:pt>
                <c:pt idx="29">
                  <c:v>-0.992712991037588</c:v>
                </c:pt>
                <c:pt idx="30">
                  <c:v>-0.997494986604054</c:v>
                </c:pt>
                <c:pt idx="31">
                  <c:v>-0.999783764189357</c:v>
                </c:pt>
                <c:pt idx="32">
                  <c:v>-0.999573603041505</c:v>
                </c:pt>
                <c:pt idx="33">
                  <c:v>-0.996865028453919</c:v>
                </c:pt>
                <c:pt idx="34">
                  <c:v>-0.991664810452469</c:v>
                </c:pt>
                <c:pt idx="35">
                  <c:v>-0.983985946873937</c:v>
                </c:pt>
                <c:pt idx="36">
                  <c:v>-0.973847630878195</c:v>
                </c:pt>
                <c:pt idx="37">
                  <c:v>-0.9612752029753</c:v>
                </c:pt>
                <c:pt idx="38">
                  <c:v>-0.946300087687415</c:v>
                </c:pt>
                <c:pt idx="39">
                  <c:v>-0.928959715003869</c:v>
                </c:pt>
                <c:pt idx="40">
                  <c:v>-0.909297426825682</c:v>
                </c:pt>
                <c:pt idx="41">
                  <c:v>-0.887362368633375</c:v>
                </c:pt>
                <c:pt idx="42">
                  <c:v>-0.863209366648874</c:v>
                </c:pt>
                <c:pt idx="43">
                  <c:v>-0.836898790798498</c:v>
                </c:pt>
                <c:pt idx="44">
                  <c:v>-0.80849640381959</c:v>
                </c:pt>
                <c:pt idx="45">
                  <c:v>-0.778073196887921</c:v>
                </c:pt>
                <c:pt idx="46">
                  <c:v>-0.74570521217672</c:v>
                </c:pt>
                <c:pt idx="47">
                  <c:v>-0.711473352790844</c:v>
                </c:pt>
                <c:pt idx="48">
                  <c:v>-0.67546318055115</c:v>
                </c:pt>
                <c:pt idx="49">
                  <c:v>-0.637764702134504</c:v>
                </c:pt>
                <c:pt idx="50">
                  <c:v>-0.598472144103956</c:v>
                </c:pt>
                <c:pt idx="51">
                  <c:v>-0.557683717391417</c:v>
                </c:pt>
                <c:pt idx="52">
                  <c:v>-0.515501371821464</c:v>
                </c:pt>
                <c:pt idx="53">
                  <c:v>-0.472030541289882</c:v>
                </c:pt>
                <c:pt idx="54">
                  <c:v>-0.42737988023383</c:v>
                </c:pt>
                <c:pt idx="55">
                  <c:v>-0.381660992052332</c:v>
                </c:pt>
                <c:pt idx="56">
                  <c:v>-0.334988150155905</c:v>
                </c:pt>
                <c:pt idx="57">
                  <c:v>-0.287478012342544</c:v>
                </c:pt>
                <c:pt idx="58">
                  <c:v>-0.239249329213982</c:v>
                </c:pt>
                <c:pt idx="59">
                  <c:v>-0.190422647361027</c:v>
                </c:pt>
                <c:pt idx="60">
                  <c:v>-0.141120008059867</c:v>
                </c:pt>
                <c:pt idx="61">
                  <c:v>-0.0914646422324368</c:v>
                </c:pt>
                <c:pt idx="62">
                  <c:v>-0.0415806624332905</c:v>
                </c:pt>
              </c:numCache>
            </c:numRef>
          </c:yVal>
          <c:smooth val="1"/>
        </c:ser>
        <c:dLbls>
          <c:showLegendKey val="0"/>
          <c:showVal val="0"/>
          <c:showCatName val="0"/>
          <c:showSerName val="0"/>
          <c:showPercent val="0"/>
          <c:showBubbleSize val="0"/>
        </c:dLbls>
        <c:axId val="-1991604168"/>
        <c:axId val="-1991516264"/>
      </c:scatterChart>
      <c:valAx>
        <c:axId val="-1991604168"/>
        <c:scaling>
          <c:orientation val="minMax"/>
          <c:max val="6.0"/>
        </c:scaling>
        <c:delete val="0"/>
        <c:axPos val="b"/>
        <c:numFmt formatCode="General" sourceLinked="1"/>
        <c:majorTickMark val="out"/>
        <c:minorTickMark val="none"/>
        <c:tickLblPos val="nextTo"/>
        <c:crossAx val="-1991516264"/>
        <c:crosses val="autoZero"/>
        <c:crossBetween val="midCat"/>
      </c:valAx>
      <c:valAx>
        <c:axId val="-1991516264"/>
        <c:scaling>
          <c:orientation val="minMax"/>
        </c:scaling>
        <c:delete val="0"/>
        <c:axPos val="l"/>
        <c:numFmt formatCode="General" sourceLinked="1"/>
        <c:majorTickMark val="out"/>
        <c:minorTickMark val="none"/>
        <c:tickLblPos val="nextTo"/>
        <c:crossAx val="-1991604168"/>
        <c:crosses val="autoZero"/>
        <c:crossBetween val="midCat"/>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a:solidFill>
                <a:schemeClr val="tx1"/>
              </a:solidFill>
            </a:ln>
          </c:spPr>
          <c:marker>
            <c:symbol val="none"/>
          </c:marker>
          <c:xVal>
            <c:numRef>
              <c:f>Sheet1!$A$1:$A$63</c:f>
              <c:numCache>
                <c:formatCode>General</c:formatCode>
                <c:ptCount val="63"/>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4.100000000000001</c:v>
                </c:pt>
                <c:pt idx="42">
                  <c:v>4.2</c:v>
                </c:pt>
                <c:pt idx="43">
                  <c:v>4.3</c:v>
                </c:pt>
                <c:pt idx="44">
                  <c:v>4.4</c:v>
                </c:pt>
                <c:pt idx="45">
                  <c:v>4.5</c:v>
                </c:pt>
                <c:pt idx="46">
                  <c:v>4.6</c:v>
                </c:pt>
                <c:pt idx="47">
                  <c:v>4.7</c:v>
                </c:pt>
                <c:pt idx="48">
                  <c:v>4.800000000000001</c:v>
                </c:pt>
                <c:pt idx="49">
                  <c:v>4.9</c:v>
                </c:pt>
                <c:pt idx="50">
                  <c:v>5.0</c:v>
                </c:pt>
                <c:pt idx="51">
                  <c:v>5.100000000000001</c:v>
                </c:pt>
                <c:pt idx="52">
                  <c:v>5.2</c:v>
                </c:pt>
                <c:pt idx="53">
                  <c:v>5.300000000000001</c:v>
                </c:pt>
                <c:pt idx="54">
                  <c:v>5.4</c:v>
                </c:pt>
                <c:pt idx="55">
                  <c:v>5.5</c:v>
                </c:pt>
                <c:pt idx="56">
                  <c:v>5.6</c:v>
                </c:pt>
                <c:pt idx="57">
                  <c:v>5.7</c:v>
                </c:pt>
                <c:pt idx="58">
                  <c:v>5.800000000000001</c:v>
                </c:pt>
                <c:pt idx="59">
                  <c:v>5.9</c:v>
                </c:pt>
                <c:pt idx="60">
                  <c:v>6.0</c:v>
                </c:pt>
                <c:pt idx="61">
                  <c:v>6.100000000000001</c:v>
                </c:pt>
                <c:pt idx="62">
                  <c:v>6.2</c:v>
                </c:pt>
              </c:numCache>
            </c:numRef>
          </c:xVal>
          <c:yVal>
            <c:numRef>
              <c:f>Sheet1!$F$1:$F$63</c:f>
              <c:numCache>
                <c:formatCode>General</c:formatCode>
                <c:ptCount val="63"/>
                <c:pt idx="0">
                  <c:v>0.0</c:v>
                </c:pt>
                <c:pt idx="1">
                  <c:v>0.0124947923176696</c:v>
                </c:pt>
                <c:pt idx="2">
                  <c:v>0.024958354161707</c:v>
                </c:pt>
                <c:pt idx="3">
                  <c:v>0.0373595331183998</c:v>
                </c:pt>
                <c:pt idx="4">
                  <c:v>0.0496673326987653</c:v>
                </c:pt>
                <c:pt idx="5">
                  <c:v>0.0618509898136307</c:v>
                </c:pt>
                <c:pt idx="6">
                  <c:v>0.0738800516653349</c:v>
                </c:pt>
                <c:pt idx="7">
                  <c:v>0.0857244518638629</c:v>
                </c:pt>
                <c:pt idx="8">
                  <c:v>0.0973545855771626</c:v>
                </c:pt>
                <c:pt idx="9">
                  <c:v>0.108741383527808</c:v>
                </c:pt>
                <c:pt idx="10">
                  <c:v>0.119856384651051</c:v>
                </c:pt>
                <c:pt idx="11">
                  <c:v>0.130671807232665</c:v>
                </c:pt>
                <c:pt idx="12">
                  <c:v>0.141160618348759</c:v>
                </c:pt>
                <c:pt idx="13">
                  <c:v>0.15129660143401</c:v>
                </c:pt>
                <c:pt idx="14">
                  <c:v>0.161054421809423</c:v>
                </c:pt>
                <c:pt idx="15">
                  <c:v>0.170409690005834</c:v>
                </c:pt>
                <c:pt idx="16">
                  <c:v>0.179339022724881</c:v>
                </c:pt>
                <c:pt idx="17">
                  <c:v>0.187820101285073</c:v>
                </c:pt>
                <c:pt idx="18">
                  <c:v>0.195831727406871</c:v>
                </c:pt>
                <c:pt idx="19">
                  <c:v>0.203353876197343</c:v>
                </c:pt>
                <c:pt idx="20">
                  <c:v>0.210367746201974</c:v>
                </c:pt>
                <c:pt idx="21">
                  <c:v>0.216855806398504</c:v>
                </c:pt>
                <c:pt idx="22">
                  <c:v>0.222801840015359</c:v>
                </c:pt>
                <c:pt idx="23">
                  <c:v>0.22819098506513</c:v>
                </c:pt>
                <c:pt idx="24">
                  <c:v>0.233009771491807</c:v>
                </c:pt>
                <c:pt idx="25">
                  <c:v>0.237246154838897</c:v>
                </c:pt>
                <c:pt idx="26">
                  <c:v>0.240889546354298</c:v>
                </c:pt>
                <c:pt idx="27">
                  <c:v>0.243930839456665</c:v>
                </c:pt>
                <c:pt idx="28">
                  <c:v>0.246362432497115</c:v>
                </c:pt>
                <c:pt idx="29">
                  <c:v>0.248178247759397</c:v>
                </c:pt>
                <c:pt idx="30">
                  <c:v>0.249373746651014</c:v>
                </c:pt>
                <c:pt idx="31">
                  <c:v>0.249945941047339</c:v>
                </c:pt>
                <c:pt idx="32">
                  <c:v>0.249893400760376</c:v>
                </c:pt>
                <c:pt idx="33">
                  <c:v>0.24921625711348</c:v>
                </c:pt>
                <c:pt idx="34">
                  <c:v>0.247916202613117</c:v>
                </c:pt>
                <c:pt idx="35">
                  <c:v>0.245996486718484</c:v>
                </c:pt>
                <c:pt idx="36">
                  <c:v>0.243461907719549</c:v>
                </c:pt>
                <c:pt idx="37">
                  <c:v>0.240318800743825</c:v>
                </c:pt>
                <c:pt idx="38">
                  <c:v>0.236575021921854</c:v>
                </c:pt>
                <c:pt idx="39">
                  <c:v>0.232239928750967</c:v>
                </c:pt>
                <c:pt idx="40">
                  <c:v>0.22732435670642</c:v>
                </c:pt>
                <c:pt idx="41">
                  <c:v>0.221840592158344</c:v>
                </c:pt>
                <c:pt idx="42">
                  <c:v>0.215802341662218</c:v>
                </c:pt>
                <c:pt idx="43">
                  <c:v>0.209224697699624</c:v>
                </c:pt>
                <c:pt idx="44">
                  <c:v>0.202124100954898</c:v>
                </c:pt>
                <c:pt idx="45">
                  <c:v>0.19451829922198</c:v>
                </c:pt>
                <c:pt idx="46">
                  <c:v>0.18642630304418</c:v>
                </c:pt>
                <c:pt idx="47">
                  <c:v>0.177868338197711</c:v>
                </c:pt>
                <c:pt idx="48">
                  <c:v>0.168865795137788</c:v>
                </c:pt>
                <c:pt idx="49">
                  <c:v>0.159441175533626</c:v>
                </c:pt>
                <c:pt idx="50">
                  <c:v>0.149618036025989</c:v>
                </c:pt>
                <c:pt idx="51">
                  <c:v>0.139420929347854</c:v>
                </c:pt>
                <c:pt idx="52">
                  <c:v>0.128875342955366</c:v>
                </c:pt>
                <c:pt idx="53">
                  <c:v>0.118007635322471</c:v>
                </c:pt>
                <c:pt idx="54">
                  <c:v>0.106844970058457</c:v>
                </c:pt>
                <c:pt idx="55">
                  <c:v>0.0954152480130829</c:v>
                </c:pt>
                <c:pt idx="56">
                  <c:v>0.0837470375389762</c:v>
                </c:pt>
                <c:pt idx="57">
                  <c:v>0.0718695030856361</c:v>
                </c:pt>
                <c:pt idx="58">
                  <c:v>0.0598123323034955</c:v>
                </c:pt>
                <c:pt idx="59">
                  <c:v>0.0476056618402568</c:v>
                </c:pt>
                <c:pt idx="60">
                  <c:v>0.0352800020149668</c:v>
                </c:pt>
                <c:pt idx="61">
                  <c:v>0.0228661605581092</c:v>
                </c:pt>
                <c:pt idx="62">
                  <c:v>0.0103951656083226</c:v>
                </c:pt>
              </c:numCache>
            </c:numRef>
          </c:yVal>
          <c:smooth val="1"/>
        </c:ser>
        <c:ser>
          <c:idx val="1"/>
          <c:order val="1"/>
          <c:spPr>
            <a:ln>
              <a:solidFill>
                <a:prstClr val="black"/>
              </a:solidFill>
            </a:ln>
          </c:spPr>
          <c:marker>
            <c:symbol val="none"/>
          </c:marker>
          <c:xVal>
            <c:numRef>
              <c:f>Sheet1!$A$1:$A$63</c:f>
              <c:numCache>
                <c:formatCode>General</c:formatCode>
                <c:ptCount val="63"/>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4.100000000000001</c:v>
                </c:pt>
                <c:pt idx="42">
                  <c:v>4.2</c:v>
                </c:pt>
                <c:pt idx="43">
                  <c:v>4.3</c:v>
                </c:pt>
                <c:pt idx="44">
                  <c:v>4.4</c:v>
                </c:pt>
                <c:pt idx="45">
                  <c:v>4.5</c:v>
                </c:pt>
                <c:pt idx="46">
                  <c:v>4.6</c:v>
                </c:pt>
                <c:pt idx="47">
                  <c:v>4.7</c:v>
                </c:pt>
                <c:pt idx="48">
                  <c:v>4.800000000000001</c:v>
                </c:pt>
                <c:pt idx="49">
                  <c:v>4.9</c:v>
                </c:pt>
                <c:pt idx="50">
                  <c:v>5.0</c:v>
                </c:pt>
                <c:pt idx="51">
                  <c:v>5.100000000000001</c:v>
                </c:pt>
                <c:pt idx="52">
                  <c:v>5.2</c:v>
                </c:pt>
                <c:pt idx="53">
                  <c:v>5.300000000000001</c:v>
                </c:pt>
                <c:pt idx="54">
                  <c:v>5.4</c:v>
                </c:pt>
                <c:pt idx="55">
                  <c:v>5.5</c:v>
                </c:pt>
                <c:pt idx="56">
                  <c:v>5.6</c:v>
                </c:pt>
                <c:pt idx="57">
                  <c:v>5.7</c:v>
                </c:pt>
                <c:pt idx="58">
                  <c:v>5.800000000000001</c:v>
                </c:pt>
                <c:pt idx="59">
                  <c:v>5.9</c:v>
                </c:pt>
                <c:pt idx="60">
                  <c:v>6.0</c:v>
                </c:pt>
                <c:pt idx="61">
                  <c:v>6.100000000000001</c:v>
                </c:pt>
                <c:pt idx="62">
                  <c:v>6.2</c:v>
                </c:pt>
              </c:numCache>
            </c:numRef>
          </c:xVal>
          <c:yVal>
            <c:numRef>
              <c:f>Sheet1!$G$1:$G$63</c:f>
              <c:numCache>
                <c:formatCode>General</c:formatCode>
                <c:ptCount val="63"/>
                <c:pt idx="0">
                  <c:v>0.0</c:v>
                </c:pt>
                <c:pt idx="1">
                  <c:v>-0.0124947923176696</c:v>
                </c:pt>
                <c:pt idx="2">
                  <c:v>-0.024958354161707</c:v>
                </c:pt>
                <c:pt idx="3">
                  <c:v>-0.0373595331183998</c:v>
                </c:pt>
                <c:pt idx="4">
                  <c:v>-0.0496673326987653</c:v>
                </c:pt>
                <c:pt idx="5">
                  <c:v>-0.0618509898136307</c:v>
                </c:pt>
                <c:pt idx="6">
                  <c:v>-0.0738800516653349</c:v>
                </c:pt>
                <c:pt idx="7">
                  <c:v>-0.0857244518638629</c:v>
                </c:pt>
                <c:pt idx="8">
                  <c:v>-0.0973545855771626</c:v>
                </c:pt>
                <c:pt idx="9">
                  <c:v>-0.108741383527808</c:v>
                </c:pt>
                <c:pt idx="10">
                  <c:v>-0.119856384651051</c:v>
                </c:pt>
                <c:pt idx="11">
                  <c:v>-0.130671807232665</c:v>
                </c:pt>
                <c:pt idx="12">
                  <c:v>-0.141160618348759</c:v>
                </c:pt>
                <c:pt idx="13">
                  <c:v>-0.15129660143401</c:v>
                </c:pt>
                <c:pt idx="14">
                  <c:v>-0.161054421809423</c:v>
                </c:pt>
                <c:pt idx="15">
                  <c:v>-0.170409690005834</c:v>
                </c:pt>
                <c:pt idx="16">
                  <c:v>-0.179339022724881</c:v>
                </c:pt>
                <c:pt idx="17">
                  <c:v>-0.187820101285073</c:v>
                </c:pt>
                <c:pt idx="18">
                  <c:v>-0.195831727406871</c:v>
                </c:pt>
                <c:pt idx="19">
                  <c:v>-0.203353876197343</c:v>
                </c:pt>
                <c:pt idx="20">
                  <c:v>-0.210367746201974</c:v>
                </c:pt>
                <c:pt idx="21">
                  <c:v>-0.216855806398504</c:v>
                </c:pt>
                <c:pt idx="22">
                  <c:v>-0.222801840015359</c:v>
                </c:pt>
                <c:pt idx="23">
                  <c:v>-0.22819098506513</c:v>
                </c:pt>
                <c:pt idx="24">
                  <c:v>-0.233009771491807</c:v>
                </c:pt>
                <c:pt idx="25">
                  <c:v>-0.237246154838897</c:v>
                </c:pt>
                <c:pt idx="26">
                  <c:v>-0.240889546354298</c:v>
                </c:pt>
                <c:pt idx="27">
                  <c:v>-0.243930839456665</c:v>
                </c:pt>
                <c:pt idx="28">
                  <c:v>-0.246362432497115</c:v>
                </c:pt>
                <c:pt idx="29">
                  <c:v>-0.248178247759397</c:v>
                </c:pt>
                <c:pt idx="30">
                  <c:v>-0.249373746651014</c:v>
                </c:pt>
                <c:pt idx="31">
                  <c:v>-0.249945941047339</c:v>
                </c:pt>
                <c:pt idx="32">
                  <c:v>-0.249893400760376</c:v>
                </c:pt>
                <c:pt idx="33">
                  <c:v>-0.24921625711348</c:v>
                </c:pt>
                <c:pt idx="34">
                  <c:v>-0.247916202613117</c:v>
                </c:pt>
                <c:pt idx="35">
                  <c:v>-0.245996486718484</c:v>
                </c:pt>
                <c:pt idx="36">
                  <c:v>-0.243461907719549</c:v>
                </c:pt>
                <c:pt idx="37">
                  <c:v>-0.240318800743825</c:v>
                </c:pt>
                <c:pt idx="38">
                  <c:v>-0.236575021921854</c:v>
                </c:pt>
                <c:pt idx="39">
                  <c:v>-0.232239928750967</c:v>
                </c:pt>
                <c:pt idx="40">
                  <c:v>-0.22732435670642</c:v>
                </c:pt>
                <c:pt idx="41">
                  <c:v>-0.221840592158344</c:v>
                </c:pt>
                <c:pt idx="42">
                  <c:v>-0.215802341662218</c:v>
                </c:pt>
                <c:pt idx="43">
                  <c:v>-0.209224697699624</c:v>
                </c:pt>
                <c:pt idx="44">
                  <c:v>-0.202124100954898</c:v>
                </c:pt>
                <c:pt idx="45">
                  <c:v>-0.19451829922198</c:v>
                </c:pt>
                <c:pt idx="46">
                  <c:v>-0.18642630304418</c:v>
                </c:pt>
                <c:pt idx="47">
                  <c:v>-0.177868338197711</c:v>
                </c:pt>
                <c:pt idx="48">
                  <c:v>-0.168865795137788</c:v>
                </c:pt>
                <c:pt idx="49">
                  <c:v>-0.159441175533626</c:v>
                </c:pt>
                <c:pt idx="50">
                  <c:v>-0.149618036025989</c:v>
                </c:pt>
                <c:pt idx="51">
                  <c:v>-0.139420929347854</c:v>
                </c:pt>
                <c:pt idx="52">
                  <c:v>-0.128875342955366</c:v>
                </c:pt>
                <c:pt idx="53">
                  <c:v>-0.118007635322471</c:v>
                </c:pt>
                <c:pt idx="54">
                  <c:v>-0.106844970058457</c:v>
                </c:pt>
                <c:pt idx="55">
                  <c:v>-0.0954152480130829</c:v>
                </c:pt>
                <c:pt idx="56">
                  <c:v>-0.0837470375389762</c:v>
                </c:pt>
                <c:pt idx="57">
                  <c:v>-0.0718695030856361</c:v>
                </c:pt>
                <c:pt idx="58">
                  <c:v>-0.0598123323034955</c:v>
                </c:pt>
                <c:pt idx="59">
                  <c:v>-0.0476056618402568</c:v>
                </c:pt>
                <c:pt idx="60">
                  <c:v>-0.0352800020149668</c:v>
                </c:pt>
                <c:pt idx="61">
                  <c:v>-0.0228661605581092</c:v>
                </c:pt>
                <c:pt idx="62">
                  <c:v>-0.0103951656083226</c:v>
                </c:pt>
              </c:numCache>
            </c:numRef>
          </c:yVal>
          <c:smooth val="1"/>
        </c:ser>
        <c:dLbls>
          <c:showLegendKey val="0"/>
          <c:showVal val="0"/>
          <c:showCatName val="0"/>
          <c:showSerName val="0"/>
          <c:showPercent val="0"/>
          <c:showBubbleSize val="0"/>
        </c:dLbls>
        <c:axId val="-1991589240"/>
        <c:axId val="-1991586248"/>
      </c:scatterChart>
      <c:valAx>
        <c:axId val="-1991589240"/>
        <c:scaling>
          <c:orientation val="minMax"/>
          <c:max val="6.0"/>
        </c:scaling>
        <c:delete val="0"/>
        <c:axPos val="b"/>
        <c:numFmt formatCode="General" sourceLinked="1"/>
        <c:majorTickMark val="out"/>
        <c:minorTickMark val="none"/>
        <c:tickLblPos val="nextTo"/>
        <c:crossAx val="-1991586248"/>
        <c:crosses val="autoZero"/>
        <c:crossBetween val="midCat"/>
      </c:valAx>
      <c:valAx>
        <c:axId val="-1991586248"/>
        <c:scaling>
          <c:orientation val="minMax"/>
          <c:max val="1.5"/>
          <c:min val="-1.5"/>
        </c:scaling>
        <c:delete val="0"/>
        <c:axPos val="l"/>
        <c:numFmt formatCode="General" sourceLinked="1"/>
        <c:majorTickMark val="out"/>
        <c:minorTickMark val="none"/>
        <c:tickLblPos val="nextTo"/>
        <c:crossAx val="-1991589240"/>
        <c:crosses val="autoZero"/>
        <c:crossBetween val="midCat"/>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1649838571365"/>
          <c:y val="0.039215905306911"/>
          <c:w val="0.801924436895807"/>
          <c:h val="0.851377128674214"/>
        </c:manualLayout>
      </c:layout>
      <c:scatterChart>
        <c:scatterStyle val="smoothMarker"/>
        <c:varyColors val="0"/>
        <c:ser>
          <c:idx val="0"/>
          <c:order val="0"/>
          <c:spPr>
            <a:ln>
              <a:solidFill>
                <a:schemeClr val="tx1"/>
              </a:solidFill>
            </a:ln>
          </c:spPr>
          <c:marker>
            <c:symbol val="none"/>
          </c:marker>
          <c:xVal>
            <c:numRef>
              <c:f>Sheet1!$A$1:$A$63</c:f>
              <c:numCache>
                <c:formatCode>General</c:formatCode>
                <c:ptCount val="63"/>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4.100000000000001</c:v>
                </c:pt>
                <c:pt idx="42">
                  <c:v>4.2</c:v>
                </c:pt>
                <c:pt idx="43">
                  <c:v>4.3</c:v>
                </c:pt>
                <c:pt idx="44">
                  <c:v>4.4</c:v>
                </c:pt>
                <c:pt idx="45">
                  <c:v>4.5</c:v>
                </c:pt>
                <c:pt idx="46">
                  <c:v>4.6</c:v>
                </c:pt>
                <c:pt idx="47">
                  <c:v>4.7</c:v>
                </c:pt>
                <c:pt idx="48">
                  <c:v>4.800000000000001</c:v>
                </c:pt>
                <c:pt idx="49">
                  <c:v>4.9</c:v>
                </c:pt>
                <c:pt idx="50">
                  <c:v>5.0</c:v>
                </c:pt>
                <c:pt idx="51">
                  <c:v>5.100000000000001</c:v>
                </c:pt>
                <c:pt idx="52">
                  <c:v>5.2</c:v>
                </c:pt>
                <c:pt idx="53">
                  <c:v>5.300000000000001</c:v>
                </c:pt>
                <c:pt idx="54">
                  <c:v>5.4</c:v>
                </c:pt>
                <c:pt idx="55">
                  <c:v>5.5</c:v>
                </c:pt>
                <c:pt idx="56">
                  <c:v>5.6</c:v>
                </c:pt>
                <c:pt idx="57">
                  <c:v>5.7</c:v>
                </c:pt>
                <c:pt idx="58">
                  <c:v>5.800000000000001</c:v>
                </c:pt>
                <c:pt idx="59">
                  <c:v>5.9</c:v>
                </c:pt>
                <c:pt idx="60">
                  <c:v>6.0</c:v>
                </c:pt>
                <c:pt idx="61">
                  <c:v>6.100000000000001</c:v>
                </c:pt>
                <c:pt idx="62">
                  <c:v>6.2</c:v>
                </c:pt>
              </c:numCache>
            </c:numRef>
          </c:xVal>
          <c:yVal>
            <c:numRef>
              <c:f>Sheet1!$B$1:$B$63</c:f>
              <c:numCache>
                <c:formatCode>General</c:formatCode>
                <c:ptCount val="63"/>
                <c:pt idx="0">
                  <c:v>0.0</c:v>
                </c:pt>
                <c:pt idx="1">
                  <c:v>0.0499791692706783</c:v>
                </c:pt>
                <c:pt idx="2">
                  <c:v>0.0998334166468281</c:v>
                </c:pt>
                <c:pt idx="3">
                  <c:v>0.149438132473599</c:v>
                </c:pt>
                <c:pt idx="4">
                  <c:v>0.198669330795061</c:v>
                </c:pt>
                <c:pt idx="5">
                  <c:v>0.247403959254523</c:v>
                </c:pt>
                <c:pt idx="6">
                  <c:v>0.29552020666134</c:v>
                </c:pt>
                <c:pt idx="7">
                  <c:v>0.342897807455451</c:v>
                </c:pt>
                <c:pt idx="8">
                  <c:v>0.389418342308651</c:v>
                </c:pt>
                <c:pt idx="9">
                  <c:v>0.43496553411123</c:v>
                </c:pt>
                <c:pt idx="10">
                  <c:v>0.479425538604203</c:v>
                </c:pt>
                <c:pt idx="11">
                  <c:v>0.522687228930659</c:v>
                </c:pt>
                <c:pt idx="12">
                  <c:v>0.564642473395036</c:v>
                </c:pt>
                <c:pt idx="13">
                  <c:v>0.605186405736039</c:v>
                </c:pt>
                <c:pt idx="14">
                  <c:v>0.644217687237691</c:v>
                </c:pt>
                <c:pt idx="15">
                  <c:v>0.681638760023334</c:v>
                </c:pt>
                <c:pt idx="16">
                  <c:v>0.717356090899523</c:v>
                </c:pt>
                <c:pt idx="17">
                  <c:v>0.751280405140293</c:v>
                </c:pt>
                <c:pt idx="18">
                  <c:v>0.783326909627483</c:v>
                </c:pt>
                <c:pt idx="19">
                  <c:v>0.813415504789374</c:v>
                </c:pt>
                <c:pt idx="20">
                  <c:v>0.841470984807896</c:v>
                </c:pt>
                <c:pt idx="21">
                  <c:v>0.867423225594017</c:v>
                </c:pt>
                <c:pt idx="22">
                  <c:v>0.891207360061435</c:v>
                </c:pt>
                <c:pt idx="23">
                  <c:v>0.912763940260521</c:v>
                </c:pt>
                <c:pt idx="24">
                  <c:v>0.932039085967226</c:v>
                </c:pt>
                <c:pt idx="25">
                  <c:v>0.948984619355586</c:v>
                </c:pt>
                <c:pt idx="26">
                  <c:v>0.963558185417193</c:v>
                </c:pt>
                <c:pt idx="27">
                  <c:v>0.975723357826659</c:v>
                </c:pt>
                <c:pt idx="28">
                  <c:v>0.98544972998846</c:v>
                </c:pt>
                <c:pt idx="29">
                  <c:v>0.992712991037588</c:v>
                </c:pt>
                <c:pt idx="30">
                  <c:v>0.997494986604054</c:v>
                </c:pt>
                <c:pt idx="31">
                  <c:v>0.999783764189357</c:v>
                </c:pt>
                <c:pt idx="32">
                  <c:v>0.999573603041505</c:v>
                </c:pt>
                <c:pt idx="33">
                  <c:v>0.996865028453919</c:v>
                </c:pt>
                <c:pt idx="34">
                  <c:v>0.991664810452469</c:v>
                </c:pt>
                <c:pt idx="35">
                  <c:v>0.983985946873937</c:v>
                </c:pt>
                <c:pt idx="36">
                  <c:v>0.973847630878195</c:v>
                </c:pt>
                <c:pt idx="37">
                  <c:v>0.9612752029753</c:v>
                </c:pt>
                <c:pt idx="38">
                  <c:v>0.946300087687415</c:v>
                </c:pt>
                <c:pt idx="39">
                  <c:v>0.928959715003869</c:v>
                </c:pt>
                <c:pt idx="40">
                  <c:v>0.909297426825682</c:v>
                </c:pt>
                <c:pt idx="41">
                  <c:v>0.887362368633375</c:v>
                </c:pt>
                <c:pt idx="42">
                  <c:v>0.863209366648874</c:v>
                </c:pt>
                <c:pt idx="43">
                  <c:v>0.836898790798498</c:v>
                </c:pt>
                <c:pt idx="44">
                  <c:v>0.80849640381959</c:v>
                </c:pt>
                <c:pt idx="45">
                  <c:v>0.778073196887921</c:v>
                </c:pt>
                <c:pt idx="46">
                  <c:v>0.74570521217672</c:v>
                </c:pt>
                <c:pt idx="47">
                  <c:v>0.711473352790844</c:v>
                </c:pt>
                <c:pt idx="48">
                  <c:v>0.67546318055115</c:v>
                </c:pt>
                <c:pt idx="49">
                  <c:v>0.637764702134504</c:v>
                </c:pt>
                <c:pt idx="50">
                  <c:v>0.598472144103956</c:v>
                </c:pt>
                <c:pt idx="51">
                  <c:v>0.557683717391417</c:v>
                </c:pt>
                <c:pt idx="52">
                  <c:v>0.515501371821464</c:v>
                </c:pt>
                <c:pt idx="53">
                  <c:v>0.472030541289882</c:v>
                </c:pt>
                <c:pt idx="54">
                  <c:v>0.42737988023383</c:v>
                </c:pt>
                <c:pt idx="55">
                  <c:v>0.381660992052332</c:v>
                </c:pt>
                <c:pt idx="56">
                  <c:v>0.334988150155905</c:v>
                </c:pt>
                <c:pt idx="57">
                  <c:v>0.287478012342544</c:v>
                </c:pt>
                <c:pt idx="58">
                  <c:v>0.239249329213982</c:v>
                </c:pt>
                <c:pt idx="59">
                  <c:v>0.190422647361027</c:v>
                </c:pt>
                <c:pt idx="60">
                  <c:v>0.141120008059867</c:v>
                </c:pt>
                <c:pt idx="61">
                  <c:v>0.0914646422324368</c:v>
                </c:pt>
                <c:pt idx="62">
                  <c:v>0.0415806624332905</c:v>
                </c:pt>
              </c:numCache>
            </c:numRef>
          </c:yVal>
          <c:smooth val="1"/>
        </c:ser>
        <c:ser>
          <c:idx val="1"/>
          <c:order val="1"/>
          <c:spPr>
            <a:ln>
              <a:solidFill>
                <a:prstClr val="black"/>
              </a:solidFill>
            </a:ln>
          </c:spPr>
          <c:marker>
            <c:symbol val="none"/>
          </c:marker>
          <c:xVal>
            <c:numRef>
              <c:f>Sheet1!$A$1:$A$63</c:f>
              <c:numCache>
                <c:formatCode>General</c:formatCode>
                <c:ptCount val="63"/>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4.100000000000001</c:v>
                </c:pt>
                <c:pt idx="42">
                  <c:v>4.2</c:v>
                </c:pt>
                <c:pt idx="43">
                  <c:v>4.3</c:v>
                </c:pt>
                <c:pt idx="44">
                  <c:v>4.4</c:v>
                </c:pt>
                <c:pt idx="45">
                  <c:v>4.5</c:v>
                </c:pt>
                <c:pt idx="46">
                  <c:v>4.6</c:v>
                </c:pt>
                <c:pt idx="47">
                  <c:v>4.7</c:v>
                </c:pt>
                <c:pt idx="48">
                  <c:v>4.800000000000001</c:v>
                </c:pt>
                <c:pt idx="49">
                  <c:v>4.9</c:v>
                </c:pt>
                <c:pt idx="50">
                  <c:v>5.0</c:v>
                </c:pt>
                <c:pt idx="51">
                  <c:v>5.100000000000001</c:v>
                </c:pt>
                <c:pt idx="52">
                  <c:v>5.2</c:v>
                </c:pt>
                <c:pt idx="53">
                  <c:v>5.300000000000001</c:v>
                </c:pt>
                <c:pt idx="54">
                  <c:v>5.4</c:v>
                </c:pt>
                <c:pt idx="55">
                  <c:v>5.5</c:v>
                </c:pt>
                <c:pt idx="56">
                  <c:v>5.6</c:v>
                </c:pt>
                <c:pt idx="57">
                  <c:v>5.7</c:v>
                </c:pt>
                <c:pt idx="58">
                  <c:v>5.800000000000001</c:v>
                </c:pt>
                <c:pt idx="59">
                  <c:v>5.9</c:v>
                </c:pt>
                <c:pt idx="60">
                  <c:v>6.0</c:v>
                </c:pt>
                <c:pt idx="61">
                  <c:v>6.100000000000001</c:v>
                </c:pt>
                <c:pt idx="62">
                  <c:v>6.2</c:v>
                </c:pt>
              </c:numCache>
            </c:numRef>
          </c:xVal>
          <c:yVal>
            <c:numRef>
              <c:f>Sheet1!$C$1:$C$63</c:f>
              <c:numCache>
                <c:formatCode>General</c:formatCode>
                <c:ptCount val="63"/>
                <c:pt idx="0">
                  <c:v>0.0</c:v>
                </c:pt>
                <c:pt idx="1">
                  <c:v>-0.0499791692706783</c:v>
                </c:pt>
                <c:pt idx="2">
                  <c:v>-0.0998334166468281</c:v>
                </c:pt>
                <c:pt idx="3">
                  <c:v>-0.149438132473599</c:v>
                </c:pt>
                <c:pt idx="4">
                  <c:v>-0.198669330795061</c:v>
                </c:pt>
                <c:pt idx="5">
                  <c:v>-0.247403959254523</c:v>
                </c:pt>
                <c:pt idx="6">
                  <c:v>-0.29552020666134</c:v>
                </c:pt>
                <c:pt idx="7">
                  <c:v>-0.342897807455451</c:v>
                </c:pt>
                <c:pt idx="8">
                  <c:v>-0.389418342308651</c:v>
                </c:pt>
                <c:pt idx="9">
                  <c:v>-0.43496553411123</c:v>
                </c:pt>
                <c:pt idx="10">
                  <c:v>-0.479425538604203</c:v>
                </c:pt>
                <c:pt idx="11">
                  <c:v>-0.522687228930659</c:v>
                </c:pt>
                <c:pt idx="12">
                  <c:v>-0.564642473395036</c:v>
                </c:pt>
                <c:pt idx="13">
                  <c:v>-0.605186405736039</c:v>
                </c:pt>
                <c:pt idx="14">
                  <c:v>-0.644217687237691</c:v>
                </c:pt>
                <c:pt idx="15">
                  <c:v>-0.681638760023334</c:v>
                </c:pt>
                <c:pt idx="16">
                  <c:v>-0.717356090899523</c:v>
                </c:pt>
                <c:pt idx="17">
                  <c:v>-0.751280405140293</c:v>
                </c:pt>
                <c:pt idx="18">
                  <c:v>-0.783326909627483</c:v>
                </c:pt>
                <c:pt idx="19">
                  <c:v>-0.813415504789374</c:v>
                </c:pt>
                <c:pt idx="20">
                  <c:v>-0.841470984807896</c:v>
                </c:pt>
                <c:pt idx="21">
                  <c:v>-0.867423225594017</c:v>
                </c:pt>
                <c:pt idx="22">
                  <c:v>-0.891207360061435</c:v>
                </c:pt>
                <c:pt idx="23">
                  <c:v>-0.912763940260521</c:v>
                </c:pt>
                <c:pt idx="24">
                  <c:v>-0.932039085967226</c:v>
                </c:pt>
                <c:pt idx="25">
                  <c:v>-0.948984619355586</c:v>
                </c:pt>
                <c:pt idx="26">
                  <c:v>-0.963558185417193</c:v>
                </c:pt>
                <c:pt idx="27">
                  <c:v>-0.975723357826659</c:v>
                </c:pt>
                <c:pt idx="28">
                  <c:v>-0.98544972998846</c:v>
                </c:pt>
                <c:pt idx="29">
                  <c:v>-0.992712991037588</c:v>
                </c:pt>
                <c:pt idx="30">
                  <c:v>-0.997494986604054</c:v>
                </c:pt>
                <c:pt idx="31">
                  <c:v>-0.999783764189357</c:v>
                </c:pt>
                <c:pt idx="32">
                  <c:v>-0.999573603041505</c:v>
                </c:pt>
                <c:pt idx="33">
                  <c:v>-0.996865028453919</c:v>
                </c:pt>
                <c:pt idx="34">
                  <c:v>-0.991664810452469</c:v>
                </c:pt>
                <c:pt idx="35">
                  <c:v>-0.983985946873937</c:v>
                </c:pt>
                <c:pt idx="36">
                  <c:v>-0.973847630878195</c:v>
                </c:pt>
                <c:pt idx="37">
                  <c:v>-0.9612752029753</c:v>
                </c:pt>
                <c:pt idx="38">
                  <c:v>-0.946300087687415</c:v>
                </c:pt>
                <c:pt idx="39">
                  <c:v>-0.928959715003869</c:v>
                </c:pt>
                <c:pt idx="40">
                  <c:v>-0.909297426825682</c:v>
                </c:pt>
                <c:pt idx="41">
                  <c:v>-0.887362368633375</c:v>
                </c:pt>
                <c:pt idx="42">
                  <c:v>-0.863209366648874</c:v>
                </c:pt>
                <c:pt idx="43">
                  <c:v>-0.836898790798498</c:v>
                </c:pt>
                <c:pt idx="44">
                  <c:v>-0.80849640381959</c:v>
                </c:pt>
                <c:pt idx="45">
                  <c:v>-0.778073196887921</c:v>
                </c:pt>
                <c:pt idx="46">
                  <c:v>-0.74570521217672</c:v>
                </c:pt>
                <c:pt idx="47">
                  <c:v>-0.711473352790844</c:v>
                </c:pt>
                <c:pt idx="48">
                  <c:v>-0.67546318055115</c:v>
                </c:pt>
                <c:pt idx="49">
                  <c:v>-0.637764702134504</c:v>
                </c:pt>
                <c:pt idx="50">
                  <c:v>-0.598472144103956</c:v>
                </c:pt>
                <c:pt idx="51">
                  <c:v>-0.557683717391417</c:v>
                </c:pt>
                <c:pt idx="52">
                  <c:v>-0.515501371821464</c:v>
                </c:pt>
                <c:pt idx="53">
                  <c:v>-0.472030541289882</c:v>
                </c:pt>
                <c:pt idx="54">
                  <c:v>-0.42737988023383</c:v>
                </c:pt>
                <c:pt idx="55">
                  <c:v>-0.381660992052332</c:v>
                </c:pt>
                <c:pt idx="56">
                  <c:v>-0.334988150155905</c:v>
                </c:pt>
                <c:pt idx="57">
                  <c:v>-0.287478012342544</c:v>
                </c:pt>
                <c:pt idx="58">
                  <c:v>-0.239249329213982</c:v>
                </c:pt>
                <c:pt idx="59">
                  <c:v>-0.190422647361027</c:v>
                </c:pt>
                <c:pt idx="60">
                  <c:v>-0.141120008059867</c:v>
                </c:pt>
                <c:pt idx="61">
                  <c:v>-0.0914646422324368</c:v>
                </c:pt>
                <c:pt idx="62">
                  <c:v>-0.0415806624332905</c:v>
                </c:pt>
              </c:numCache>
            </c:numRef>
          </c:yVal>
          <c:smooth val="1"/>
        </c:ser>
        <c:dLbls>
          <c:showLegendKey val="0"/>
          <c:showVal val="0"/>
          <c:showCatName val="0"/>
          <c:showSerName val="0"/>
          <c:showPercent val="0"/>
          <c:showBubbleSize val="0"/>
        </c:dLbls>
        <c:axId val="-1992188200"/>
        <c:axId val="-1992201176"/>
      </c:scatterChart>
      <c:valAx>
        <c:axId val="-1992188200"/>
        <c:scaling>
          <c:orientation val="minMax"/>
          <c:max val="6.0"/>
        </c:scaling>
        <c:delete val="0"/>
        <c:axPos val="b"/>
        <c:numFmt formatCode="General" sourceLinked="1"/>
        <c:majorTickMark val="out"/>
        <c:minorTickMark val="none"/>
        <c:tickLblPos val="nextTo"/>
        <c:crossAx val="-1992201176"/>
        <c:crosses val="autoZero"/>
        <c:crossBetween val="midCat"/>
      </c:valAx>
      <c:valAx>
        <c:axId val="-1992201176"/>
        <c:scaling>
          <c:orientation val="minMax"/>
        </c:scaling>
        <c:delete val="0"/>
        <c:axPos val="l"/>
        <c:numFmt formatCode="General" sourceLinked="1"/>
        <c:majorTickMark val="out"/>
        <c:minorTickMark val="none"/>
        <c:tickLblPos val="nextTo"/>
        <c:crossAx val="-1992188200"/>
        <c:crosses val="autoZero"/>
        <c:crossBetween val="midCat"/>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8.wmf"/><Relationship Id="rId4" Type="http://schemas.openxmlformats.org/officeDocument/2006/relationships/image" Target="../media/image9.wmf"/><Relationship Id="rId5" Type="http://schemas.openxmlformats.org/officeDocument/2006/relationships/image" Target="../media/image10.wmf"/><Relationship Id="rId6" Type="http://schemas.openxmlformats.org/officeDocument/2006/relationships/image" Target="../media/image11.wmf"/><Relationship Id="rId1" Type="http://schemas.openxmlformats.org/officeDocument/2006/relationships/image" Target="../media/image6.wmf"/><Relationship Id="rId2"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0.wmf"/><Relationship Id="rId2" Type="http://schemas.openxmlformats.org/officeDocument/2006/relationships/image" Target="../media/image6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0.wmf"/><Relationship Id="rId2" Type="http://schemas.openxmlformats.org/officeDocument/2006/relationships/image" Target="../media/image81.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85.wmf"/><Relationship Id="rId4" Type="http://schemas.openxmlformats.org/officeDocument/2006/relationships/image" Target="../media/image86.wmf"/><Relationship Id="rId1" Type="http://schemas.openxmlformats.org/officeDocument/2006/relationships/image" Target="../media/image83.wmf"/><Relationship Id="rId2" Type="http://schemas.openxmlformats.org/officeDocument/2006/relationships/image" Target="../media/image84.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emf"/><Relationship Id="rId1" Type="http://schemas.openxmlformats.org/officeDocument/2006/relationships/image" Target="../media/image89.emf"/><Relationship Id="rId2" Type="http://schemas.openxmlformats.org/officeDocument/2006/relationships/image" Target="../media/image90.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wmf"/><Relationship Id="rId4" Type="http://schemas.openxmlformats.org/officeDocument/2006/relationships/image" Target="../media/image17.emf"/><Relationship Id="rId1" Type="http://schemas.openxmlformats.org/officeDocument/2006/relationships/image" Target="../media/image9.wmf"/><Relationship Id="rId2" Type="http://schemas.openxmlformats.org/officeDocument/2006/relationships/image" Target="../media/image11.wmf"/></Relationships>
</file>

<file path=ppt/drawings/_rels/vmlDrawing20.vml.rels><?xml version="1.0" encoding="UTF-8" standalone="yes"?>
<Relationships xmlns="http://schemas.openxmlformats.org/package/2006/relationships"><Relationship Id="rId11" Type="http://schemas.openxmlformats.org/officeDocument/2006/relationships/image" Target="../media/image108.emf"/><Relationship Id="rId12" Type="http://schemas.openxmlformats.org/officeDocument/2006/relationships/image" Target="../media/image109.emf"/><Relationship Id="rId13" Type="http://schemas.openxmlformats.org/officeDocument/2006/relationships/image" Target="../media/image110.emf"/><Relationship Id="rId14" Type="http://schemas.openxmlformats.org/officeDocument/2006/relationships/image" Target="../media/image111.emf"/><Relationship Id="rId15" Type="http://schemas.openxmlformats.org/officeDocument/2006/relationships/image" Target="../media/image112.emf"/><Relationship Id="rId16" Type="http://schemas.openxmlformats.org/officeDocument/2006/relationships/image" Target="../media/image113.emf"/><Relationship Id="rId1" Type="http://schemas.openxmlformats.org/officeDocument/2006/relationships/image" Target="../media/image98.emf"/><Relationship Id="rId2" Type="http://schemas.openxmlformats.org/officeDocument/2006/relationships/image" Target="../media/image99.emf"/><Relationship Id="rId3" Type="http://schemas.openxmlformats.org/officeDocument/2006/relationships/image" Target="../media/image100.emf"/><Relationship Id="rId4" Type="http://schemas.openxmlformats.org/officeDocument/2006/relationships/image" Target="../media/image101.emf"/><Relationship Id="rId5" Type="http://schemas.openxmlformats.org/officeDocument/2006/relationships/image" Target="../media/image102.emf"/><Relationship Id="rId6" Type="http://schemas.openxmlformats.org/officeDocument/2006/relationships/image" Target="../media/image103.emf"/><Relationship Id="rId7" Type="http://schemas.openxmlformats.org/officeDocument/2006/relationships/image" Target="../media/image104.emf"/><Relationship Id="rId8" Type="http://schemas.openxmlformats.org/officeDocument/2006/relationships/image" Target="../media/image105.emf"/><Relationship Id="rId9" Type="http://schemas.openxmlformats.org/officeDocument/2006/relationships/image" Target="../media/image106.emf"/><Relationship Id="rId10" Type="http://schemas.openxmlformats.org/officeDocument/2006/relationships/image" Target="../media/image107.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14.emf"/><Relationship Id="rId2" Type="http://schemas.openxmlformats.org/officeDocument/2006/relationships/image" Target="../media/image115.emf"/><Relationship Id="rId3" Type="http://schemas.openxmlformats.org/officeDocument/2006/relationships/image" Target="../media/image116.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17.emf"/><Relationship Id="rId2" Type="http://schemas.openxmlformats.org/officeDocument/2006/relationships/image" Target="../media/image118.emf"/><Relationship Id="rId3" Type="http://schemas.openxmlformats.org/officeDocument/2006/relationships/image" Target="../media/image119.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23.emf"/><Relationship Id="rId4" Type="http://schemas.openxmlformats.org/officeDocument/2006/relationships/image" Target="../media/image124.emf"/><Relationship Id="rId1" Type="http://schemas.openxmlformats.org/officeDocument/2006/relationships/image" Target="../media/image121.emf"/><Relationship Id="rId2" Type="http://schemas.openxmlformats.org/officeDocument/2006/relationships/image" Target="../media/image122.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2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5" Type="http://schemas.openxmlformats.org/officeDocument/2006/relationships/image" Target="../media/image23.emf"/><Relationship Id="rId1" Type="http://schemas.openxmlformats.org/officeDocument/2006/relationships/image" Target="../media/image19.emf"/><Relationship Id="rId2"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1.wmf"/><Relationship Id="rId4" Type="http://schemas.openxmlformats.org/officeDocument/2006/relationships/image" Target="../media/image16.wmf"/><Relationship Id="rId5" Type="http://schemas.openxmlformats.org/officeDocument/2006/relationships/image" Target="../media/image26.wmf"/><Relationship Id="rId6" Type="http://schemas.openxmlformats.org/officeDocument/2006/relationships/image" Target="../media/image27.wmf"/><Relationship Id="rId1" Type="http://schemas.openxmlformats.org/officeDocument/2006/relationships/image" Target="../media/image25.wmf"/><Relationship Id="rId2" Type="http://schemas.openxmlformats.org/officeDocument/2006/relationships/image" Target="../media/image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0.wmf"/><Relationship Id="rId4" Type="http://schemas.openxmlformats.org/officeDocument/2006/relationships/image" Target="../media/image31.wmf"/><Relationship Id="rId5" Type="http://schemas.openxmlformats.org/officeDocument/2006/relationships/image" Target="../media/image32.wmf"/><Relationship Id="rId6" Type="http://schemas.openxmlformats.org/officeDocument/2006/relationships/image" Target="../media/image33.wmf"/><Relationship Id="rId7" Type="http://schemas.openxmlformats.org/officeDocument/2006/relationships/image" Target="../media/image34.emf"/><Relationship Id="rId1" Type="http://schemas.openxmlformats.org/officeDocument/2006/relationships/image" Target="../media/image28.wmf"/><Relationship Id="rId2" Type="http://schemas.openxmlformats.org/officeDocument/2006/relationships/image" Target="../media/image2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wmf"/><Relationship Id="rId2" Type="http://schemas.openxmlformats.org/officeDocument/2006/relationships/image" Target="../media/image3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9.wmf"/><Relationship Id="rId2" Type="http://schemas.openxmlformats.org/officeDocument/2006/relationships/image" Target="../media/image4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1.emf"/><Relationship Id="rId2" Type="http://schemas.openxmlformats.org/officeDocument/2006/relationships/image" Target="../media/image4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8704520-BC95-8040-A960-8008E9D6993B}" type="datetimeFigureOut">
              <a:rPr lang="en-US" smtClean="0"/>
              <a:t>8/11/14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F7AA71-9127-3549-8844-78AC591D478C}" type="slidenum">
              <a:rPr lang="en-US" smtClean="0"/>
              <a:t>‹#›</a:t>
            </a:fld>
            <a:endParaRPr lang="en-US"/>
          </a:p>
        </p:txBody>
      </p:sp>
    </p:spTree>
    <p:extLst>
      <p:ext uri="{BB962C8B-B14F-4D97-AF65-F5344CB8AC3E}">
        <p14:creationId xmlns:p14="http://schemas.microsoft.com/office/powerpoint/2010/main" val="16502463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7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40E8FAF-0EB9-4F3C-9D18-30F5214B3A3C}" type="slidenum">
              <a:rPr lang="en-US"/>
              <a:pPr>
                <a:defRPr/>
              </a:pPr>
              <a:t>‹#›</a:t>
            </a:fld>
            <a:endParaRPr lang="en-US"/>
          </a:p>
        </p:txBody>
      </p:sp>
    </p:spTree>
    <p:extLst>
      <p:ext uri="{BB962C8B-B14F-4D97-AF65-F5344CB8AC3E}">
        <p14:creationId xmlns:p14="http://schemas.microsoft.com/office/powerpoint/2010/main" val="418840173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endParaRPr lang="en-US" smtClean="0"/>
          </a:p>
        </p:txBody>
      </p:sp>
      <p:sp>
        <p:nvSpPr>
          <p:cNvPr id="62468" name="Slide Number Placeholder 3"/>
          <p:cNvSpPr>
            <a:spLocks noGrp="1"/>
          </p:cNvSpPr>
          <p:nvPr>
            <p:ph type="sldNum" sz="quarter" idx="5"/>
          </p:nvPr>
        </p:nvSpPr>
        <p:spPr>
          <a:noFill/>
        </p:spPr>
        <p:txBody>
          <a:bodyPr/>
          <a:lstStyle/>
          <a:p>
            <a:fld id="{7C798281-BDE8-4DDB-8C35-48F00FEB66A1}" type="slidenum">
              <a:rPr lang="en-US" smtClean="0"/>
              <a:pPr/>
              <a:t>8</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1E21F48-7B7D-4D17-963F-E4B54F8A6B74}" type="slidenum">
              <a:rPr lang="en-US" smtClean="0"/>
              <a:pPr>
                <a:defRPr/>
              </a:pPr>
              <a:t>51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Straight Connector 4"/>
          <p:cNvSpPr>
            <a:spLocks noChangeShapeType="1"/>
          </p:cNvSpPr>
          <p:nvPr/>
        </p:nvSpPr>
        <p:spPr bwMode="auto">
          <a:xfrm rot="16200000">
            <a:off x="-2536825"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a:lstStyle>
            <a:extLst/>
          </a:lstStyle>
          <a:p>
            <a:pPr>
              <a:defRPr/>
            </a:pPr>
            <a:endParaRPr lang="en-US">
              <a:latin typeface="Arial" charset="0"/>
            </a:endParaRPr>
          </a:p>
        </p:txBody>
      </p:sp>
      <p:sp>
        <p:nvSpPr>
          <p:cNvPr id="12" name="Title 11"/>
          <p:cNvSpPr>
            <a:spLocks noGrp="1"/>
          </p:cNvSpPr>
          <p:nvPr>
            <p:ph type="ctrTitle"/>
          </p:nvPr>
        </p:nvSpPr>
        <p:spPr>
          <a:xfrm>
            <a:off x="3366868" y="533400"/>
            <a:ext cx="5105400" cy="2868168"/>
          </a:xfrm>
        </p:spPr>
        <p:txBody>
          <a:bodyPr/>
          <a:lstStyle>
            <a:lvl1pPr algn="r">
              <a:defRPr sz="4200" b="1"/>
            </a:lvl1pPr>
            <a:extLst/>
          </a:lstStyle>
          <a:p>
            <a:r>
              <a:rPr lang="en-US" smtClean="0"/>
              <a:t>Click to edit Master title style</a:t>
            </a:r>
            <a:endParaRPr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6" name="Date Placeholder 30"/>
          <p:cNvSpPr>
            <a:spLocks noGrp="1"/>
          </p:cNvSpPr>
          <p:nvPr>
            <p:ph type="dt" sz="half" idx="10"/>
          </p:nvPr>
        </p:nvSpPr>
        <p:spPr>
          <a:xfrm>
            <a:off x="5033639" y="6557963"/>
            <a:ext cx="2840361" cy="227012"/>
          </a:xfrm>
        </p:spPr>
        <p:txBody>
          <a:bodyPr/>
          <a:lstStyle>
            <a:lvl1pPr>
              <a:defRPr lang="en-US">
                <a:solidFill>
                  <a:srgbClr val="FFFFFF"/>
                </a:solidFill>
              </a:defRPr>
            </a:lvl1pPr>
            <a:extLst/>
          </a:lstStyle>
          <a:p>
            <a:pPr>
              <a:defRPr/>
            </a:pPr>
            <a:r>
              <a:rPr lang="en-US" smtClean="0"/>
              <a:t>HCPSS, August 11-22, 2014 </a:t>
            </a:r>
            <a:endParaRPr/>
          </a:p>
        </p:txBody>
      </p:sp>
      <p:pic>
        <p:nvPicPr>
          <p:cNvPr id="7" name="Picture 6" descr="FNAL_logo_sm.gif"/>
          <p:cNvPicPr>
            <a:picLocks noChangeAspect="1"/>
          </p:cNvPicPr>
          <p:nvPr userDrawn="1"/>
        </p:nvPicPr>
        <p:blipFill>
          <a:blip r:embed="rId2" cstate="print"/>
          <a:stretch>
            <a:fillRect/>
          </a:stretch>
        </p:blipFill>
        <p:spPr>
          <a:xfrm>
            <a:off x="0" y="0"/>
            <a:ext cx="903767" cy="926942"/>
          </a:xfrm>
          <a:prstGeom prst="rect">
            <a:avLst/>
          </a:prstGeom>
        </p:spPr>
      </p:pic>
    </p:spTree>
  </p:cSld>
  <p:clrMapOvr>
    <a:overrideClrMapping bg1="lt1" tx1="dk1" bg2="lt2" tx2="dk2" accent1="accent1" accent2="accent2" accent3="accent3" accent4="accent4" accent5="accent5" accent6="accent6" hlink="hlink" folHlink="folHlink"/>
  </p:clrMapOvr>
  <p:transition xmlns:p14="http://schemas.microsoft.com/office/powerpoint/2010/mai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97135" y="134244"/>
            <a:ext cx="8262937" cy="441325"/>
          </a:xfrm>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503777" y="752368"/>
            <a:ext cx="8251825" cy="555307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6"/>
          <p:cNvSpPr>
            <a:spLocks noGrp="1"/>
          </p:cNvSpPr>
          <p:nvPr>
            <p:ph type="dt" sz="half" idx="10"/>
          </p:nvPr>
        </p:nvSpPr>
        <p:spPr/>
        <p:txBody>
          <a:bodyPr/>
          <a:lstStyle>
            <a:lvl1pPr>
              <a:defRPr/>
            </a:lvl1pPr>
          </a:lstStyle>
          <a:p>
            <a:pPr>
              <a:defRPr/>
            </a:pPr>
            <a:r>
              <a:rPr lang="en-US" smtClean="0"/>
              <a:t>HCPSS, August 11-22, 2014 </a:t>
            </a:r>
            <a:endParaRPr lang="en-US" dirty="0"/>
          </a:p>
        </p:txBody>
      </p:sp>
      <p:sp>
        <p:nvSpPr>
          <p:cNvPr id="5" name="Footer Placeholder 3"/>
          <p:cNvSpPr>
            <a:spLocks noGrp="1"/>
          </p:cNvSpPr>
          <p:nvPr>
            <p:ph type="ftr" sz="quarter" idx="11"/>
          </p:nvPr>
        </p:nvSpPr>
        <p:spPr/>
        <p:txBody>
          <a:bodyPr/>
          <a:lstStyle>
            <a:lvl1pPr>
              <a:defRPr/>
            </a:lvl1pPr>
          </a:lstStyle>
          <a:p>
            <a:pPr>
              <a:defRPr/>
            </a:pPr>
            <a:r>
              <a:rPr lang="en-US" smtClean="0"/>
              <a:t>E. Prebys, Hadron Colliders, Lecture 2</a:t>
            </a:r>
            <a:endParaRPr lang="en-US">
              <a:latin typeface="+mn-lt"/>
            </a:endParaRPr>
          </a:p>
        </p:txBody>
      </p:sp>
      <p:sp>
        <p:nvSpPr>
          <p:cNvPr id="6" name="Slide Number Placeholder 15"/>
          <p:cNvSpPr>
            <a:spLocks noGrp="1"/>
          </p:cNvSpPr>
          <p:nvPr>
            <p:ph type="sldNum" sz="quarter" idx="12"/>
          </p:nvPr>
        </p:nvSpPr>
        <p:spPr/>
        <p:txBody>
          <a:bodyPr/>
          <a:lstStyle>
            <a:lvl1pPr>
              <a:defRPr/>
            </a:lvl1pPr>
          </a:lstStyle>
          <a:p>
            <a:pPr>
              <a:defRPr/>
            </a:pPr>
            <a:fld id="{8309CFA1-B09C-442F-85C3-919131D33D24}"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243388" y="6557963"/>
            <a:ext cx="2001837" cy="227012"/>
          </a:xfrm>
        </p:spPr>
        <p:txBody>
          <a:bodyPr/>
          <a:lstStyle>
            <a:lvl1pPr>
              <a:defRPr/>
            </a:lvl1pPr>
            <a:extLst/>
          </a:lstStyle>
          <a:p>
            <a:pPr>
              <a:defRPr/>
            </a:pPr>
            <a:r>
              <a:rPr lang="en-US" smtClean="0"/>
              <a:t>HCPSS, August 11-22, 2014 </a:t>
            </a:r>
            <a:endParaRPr lang="en-US"/>
          </a:p>
        </p:txBody>
      </p:sp>
      <p:sp>
        <p:nvSpPr>
          <p:cNvPr id="5" name="Footer Placeholder 4"/>
          <p:cNvSpPr>
            <a:spLocks noGrp="1"/>
          </p:cNvSpPr>
          <p:nvPr>
            <p:ph type="ftr" sz="quarter" idx="11"/>
          </p:nvPr>
        </p:nvSpPr>
        <p:spPr>
          <a:xfrm>
            <a:off x="457200" y="6556375"/>
            <a:ext cx="3657600" cy="228600"/>
          </a:xfrm>
        </p:spPr>
        <p:txBody>
          <a:bodyPr/>
          <a:lstStyle>
            <a:lvl1pPr>
              <a:defRPr/>
            </a:lvl1pPr>
            <a:extLst/>
          </a:lstStyle>
          <a:p>
            <a:pPr>
              <a:defRPr/>
            </a:pPr>
            <a:r>
              <a:rPr lang="en-US" smtClean="0"/>
              <a:t>E. Prebys, Hadron Colliders, Lecture 2</a:t>
            </a:r>
            <a:endParaRPr lang="en-US">
              <a:latin typeface="+mn-lt"/>
            </a:endParaRPr>
          </a:p>
        </p:txBody>
      </p:sp>
      <p:sp>
        <p:nvSpPr>
          <p:cNvPr id="6" name="Slide Number Placeholder 5"/>
          <p:cNvSpPr>
            <a:spLocks noGrp="1"/>
          </p:cNvSpPr>
          <p:nvPr>
            <p:ph type="sldNum" sz="quarter" idx="12"/>
          </p:nvPr>
        </p:nvSpPr>
        <p:spPr>
          <a:xfrm>
            <a:off x="6254750" y="6553200"/>
            <a:ext cx="587375" cy="228600"/>
          </a:xfrm>
        </p:spPr>
        <p:txBody>
          <a:bodyPr/>
          <a:lstStyle>
            <a:lvl1pPr>
              <a:defRPr>
                <a:solidFill>
                  <a:schemeClr val="tx2"/>
                </a:solidFill>
              </a:defRPr>
            </a:lvl1pPr>
            <a:extLst/>
          </a:lstStyle>
          <a:p>
            <a:pPr>
              <a:defRPr/>
            </a:pPr>
            <a:fld id="{05B137E2-35D0-4667-9362-8260FF57AB09}"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772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219200"/>
            <a:ext cx="40767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219200"/>
            <a:ext cx="40767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0100" y="3733800"/>
            <a:ext cx="40767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pPr>
              <a:defRPr/>
            </a:pPr>
            <a:r>
              <a:rPr lang="en-US" smtClean="0"/>
              <a:t>HCPSS, August 11-22, 2014 </a:t>
            </a:r>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defRPr/>
            </a:pPr>
            <a:r>
              <a:rPr lang="en-US" smtClean="0"/>
              <a:t>E. Prebys, Hadron Colliders, Lecture 2</a:t>
            </a:r>
            <a:endParaRPr lang="en-US">
              <a:latin typeface="+mn-lt"/>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pPr>
              <a:defRPr/>
            </a:pPr>
            <a:fld id="{BA33168C-16D6-42A2-AF6D-3D5C06C9F0F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533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52500"/>
            <a:ext cx="3810000" cy="529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52500"/>
            <a:ext cx="3810000" cy="257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76650"/>
            <a:ext cx="3810000" cy="257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8305800" y="6477000"/>
            <a:ext cx="838200" cy="381000"/>
          </a:xfrm>
        </p:spPr>
        <p:txBody>
          <a:bodyPr/>
          <a:lstStyle>
            <a:lvl1pPr>
              <a:defRPr/>
            </a:lvl1pPr>
          </a:lstStyle>
          <a:p>
            <a:pPr>
              <a:defRPr/>
            </a:pPr>
            <a:fld id="{A528EB2A-877F-411F-A90D-72AC44042118}" type="slidenum">
              <a:rPr lang="en-US"/>
              <a:pPr>
                <a:defRPr/>
              </a:pPr>
              <a:t>‹#›</a:t>
            </a:fld>
            <a:endParaRPr lang="en-US"/>
          </a:p>
        </p:txBody>
      </p:sp>
    </p:spTree>
    <p:extLst>
      <p:ext uri="{BB962C8B-B14F-4D97-AF65-F5344CB8AC3E}">
        <p14:creationId xmlns:p14="http://schemas.microsoft.com/office/powerpoint/2010/main" val="3410705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8257" y="124288"/>
            <a:ext cx="8262937" cy="441325"/>
          </a:xfrm>
        </p:spPr>
        <p:txBody>
          <a:bodyPr/>
          <a:lstStyle>
            <a:lvl1pPr>
              <a:defRPr cap="none" baseline="0">
                <a:latin typeface="+mj-lt"/>
              </a:defRPr>
            </a:lvl1pPr>
            <a:extLst/>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000"/>
            </a:lvl2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26"/>
          <p:cNvSpPr>
            <a:spLocks noGrp="1"/>
          </p:cNvSpPr>
          <p:nvPr>
            <p:ph type="dt" sz="half" idx="10"/>
          </p:nvPr>
        </p:nvSpPr>
        <p:spPr>
          <a:xfrm>
            <a:off x="5044966" y="6569076"/>
            <a:ext cx="3212988" cy="192579"/>
          </a:xfrm>
        </p:spPr>
        <p:txBody>
          <a:bodyPr/>
          <a:lstStyle>
            <a:lvl1pPr>
              <a:defRPr/>
            </a:lvl1pPr>
          </a:lstStyle>
          <a:p>
            <a:pPr>
              <a:defRPr/>
            </a:pPr>
            <a:r>
              <a:rPr lang="en-US" smtClean="0"/>
              <a:t>HCPSS, August 11-22, 2014 </a:t>
            </a:r>
            <a:endParaRPr lang="en-US" dirty="0"/>
          </a:p>
        </p:txBody>
      </p:sp>
      <p:sp>
        <p:nvSpPr>
          <p:cNvPr id="5" name="Footer Placeholder 3"/>
          <p:cNvSpPr>
            <a:spLocks noGrp="1"/>
          </p:cNvSpPr>
          <p:nvPr>
            <p:ph type="ftr" sz="quarter" idx="11"/>
          </p:nvPr>
        </p:nvSpPr>
        <p:spPr>
          <a:xfrm>
            <a:off x="457199" y="6557963"/>
            <a:ext cx="3859619" cy="172446"/>
          </a:xfrm>
        </p:spPr>
        <p:txBody>
          <a:bodyPr/>
          <a:lstStyle>
            <a:lvl1pPr algn="l">
              <a:defRPr/>
            </a:lvl1pPr>
          </a:lstStyle>
          <a:p>
            <a:pPr>
              <a:defRPr/>
            </a:pPr>
            <a:r>
              <a:rPr lang="en-US" smtClean="0"/>
              <a:t>E. Prebys, Hadron Colliders, Lecture 2</a:t>
            </a:r>
            <a:endParaRPr lang="en-US">
              <a:latin typeface="+mn-lt"/>
            </a:endParaRPr>
          </a:p>
        </p:txBody>
      </p:sp>
      <p:sp>
        <p:nvSpPr>
          <p:cNvPr id="6" name="Slide Number Placeholder 15"/>
          <p:cNvSpPr>
            <a:spLocks noGrp="1"/>
          </p:cNvSpPr>
          <p:nvPr>
            <p:ph type="sldNum" sz="quarter" idx="12"/>
          </p:nvPr>
        </p:nvSpPr>
        <p:spPr/>
        <p:txBody>
          <a:bodyPr/>
          <a:lstStyle>
            <a:lvl1pPr>
              <a:defRPr/>
            </a:lvl1pPr>
          </a:lstStyle>
          <a:p>
            <a:pPr>
              <a:defRPr/>
            </a:pPr>
            <a:fld id="{BCA26155-0DCC-45D2-90B6-32F65F3F6C0F}"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1657065"/>
            <a:ext cx="6255488" cy="1362075"/>
          </a:xfrm>
        </p:spPr>
        <p:txBody>
          <a:bodyPr anchor="t"/>
          <a:lstStyle>
            <a:lvl1pPr algn="r">
              <a:buNone/>
              <a:defRPr sz="4200" b="1" cap="all"/>
            </a:lvl1pPr>
            <a:extLst/>
          </a:lstStyle>
          <a:p>
            <a:r>
              <a:rPr lang="en-US" smtClean="0"/>
              <a:t>Click to edit Master title style</a:t>
            </a:r>
            <a:endParaRPr lang="en-US"/>
          </a:p>
        </p:txBody>
      </p:sp>
      <p:sp>
        <p:nvSpPr>
          <p:cNvPr id="3" name="Text Placeholder 2"/>
          <p:cNvSpPr>
            <a:spLocks noGrp="1"/>
          </p:cNvSpPr>
          <p:nvPr>
            <p:ph type="body" idx="1"/>
          </p:nvPr>
        </p:nvSpPr>
        <p:spPr>
          <a:xfrm>
            <a:off x="1045029" y="3145972"/>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4" name="Date Placeholder 3"/>
          <p:cNvSpPr>
            <a:spLocks noGrp="1"/>
          </p:cNvSpPr>
          <p:nvPr>
            <p:ph type="dt" sz="half" idx="10"/>
          </p:nvPr>
        </p:nvSpPr>
        <p:spPr>
          <a:xfrm>
            <a:off x="4724400" y="6556375"/>
            <a:ext cx="2001838" cy="227013"/>
          </a:xfrm>
        </p:spPr>
        <p:txBody>
          <a:bodyPr/>
          <a:lstStyle>
            <a:lvl1pPr>
              <a:defRPr>
                <a:solidFill>
                  <a:schemeClr val="tx2"/>
                </a:solidFill>
              </a:defRPr>
            </a:lvl1pPr>
            <a:extLst/>
          </a:lstStyle>
          <a:p>
            <a:pPr>
              <a:defRPr/>
            </a:pPr>
            <a:r>
              <a:rPr lang="en-US" smtClean="0"/>
              <a:t>HCPSS, August 11-22, 2014 </a:t>
            </a:r>
            <a:endParaRPr lang="en-US"/>
          </a:p>
        </p:txBody>
      </p:sp>
      <p:sp>
        <p:nvSpPr>
          <p:cNvPr id="5" name="Footer Placeholder 4"/>
          <p:cNvSpPr>
            <a:spLocks noGrp="1"/>
          </p:cNvSpPr>
          <p:nvPr>
            <p:ph type="ftr" sz="quarter" idx="11"/>
          </p:nvPr>
        </p:nvSpPr>
        <p:spPr>
          <a:xfrm>
            <a:off x="1735138" y="6556375"/>
            <a:ext cx="2895600" cy="228600"/>
          </a:xfrm>
        </p:spPr>
        <p:txBody>
          <a:bodyPr/>
          <a:lstStyle>
            <a:lvl1pPr>
              <a:defRPr>
                <a:solidFill>
                  <a:schemeClr val="tx2"/>
                </a:solidFill>
              </a:defRPr>
            </a:lvl1pPr>
            <a:extLst/>
          </a:lstStyle>
          <a:p>
            <a:pPr>
              <a:defRPr/>
            </a:pPr>
            <a:r>
              <a:rPr lang="en-US" smtClean="0"/>
              <a:t>E. Prebys, Hadron Colliders, Lecture 2</a:t>
            </a:r>
            <a:endParaRPr lang="en-US">
              <a:latin typeface="+mn-lt"/>
            </a:endParaRPr>
          </a:p>
        </p:txBody>
      </p:sp>
      <p:sp>
        <p:nvSpPr>
          <p:cNvPr id="6" name="Slide Number Placeholder 5"/>
          <p:cNvSpPr>
            <a:spLocks noGrp="1"/>
          </p:cNvSpPr>
          <p:nvPr>
            <p:ph type="sldNum" sz="quarter" idx="12"/>
          </p:nvPr>
        </p:nvSpPr>
        <p:spPr>
          <a:xfrm>
            <a:off x="6734175" y="6554788"/>
            <a:ext cx="587375" cy="228600"/>
          </a:xfrm>
        </p:spPr>
        <p:txBody>
          <a:bodyPr/>
          <a:lstStyle>
            <a:lvl1pPr>
              <a:defRPr/>
            </a:lvl1pPr>
            <a:extLst/>
          </a:lstStyle>
          <a:p>
            <a:pPr>
              <a:defRPr/>
            </a:pPr>
            <a:fld id="{03C22C54-04B8-4329-8E4F-B3EC0867C1C2}"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5408" y="224393"/>
            <a:ext cx="8371114" cy="507274"/>
          </a:xfrm>
        </p:spPr>
        <p:txBody>
          <a:bodyPr/>
          <a:lstStyle>
            <a:extLst/>
          </a:lstStyle>
          <a:p>
            <a:r>
              <a:rPr lang="en-US" smtClean="0"/>
              <a:t>Click to edit Master title style</a:t>
            </a:r>
            <a:endParaRPr lang="en-US" dirty="0"/>
          </a:p>
        </p:txBody>
      </p:sp>
      <p:sp>
        <p:nvSpPr>
          <p:cNvPr id="3" name="Content Placeholder 2"/>
          <p:cNvSpPr>
            <a:spLocks noGrp="1"/>
          </p:cNvSpPr>
          <p:nvPr>
            <p:ph sz="half" idx="1"/>
          </p:nvPr>
        </p:nvSpPr>
        <p:spPr>
          <a:xfrm>
            <a:off x="519661" y="862297"/>
            <a:ext cx="4060371" cy="5146449"/>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17530" y="853420"/>
            <a:ext cx="4172275" cy="5179106"/>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6"/>
          <p:cNvSpPr>
            <a:spLocks noGrp="1"/>
          </p:cNvSpPr>
          <p:nvPr>
            <p:ph type="dt" sz="half" idx="10"/>
          </p:nvPr>
        </p:nvSpPr>
        <p:spPr/>
        <p:txBody>
          <a:bodyPr/>
          <a:lstStyle>
            <a:lvl1pPr>
              <a:defRPr/>
            </a:lvl1pPr>
          </a:lstStyle>
          <a:p>
            <a:pPr>
              <a:defRPr/>
            </a:pPr>
            <a:r>
              <a:rPr lang="en-US" smtClean="0"/>
              <a:t>HCPSS, August 11-22, 2014 </a:t>
            </a:r>
            <a:endParaRPr lang="en-US" dirty="0"/>
          </a:p>
        </p:txBody>
      </p:sp>
      <p:sp>
        <p:nvSpPr>
          <p:cNvPr id="6" name="Footer Placeholder 3"/>
          <p:cNvSpPr>
            <a:spLocks noGrp="1"/>
          </p:cNvSpPr>
          <p:nvPr>
            <p:ph type="ftr" sz="quarter" idx="11"/>
          </p:nvPr>
        </p:nvSpPr>
        <p:spPr/>
        <p:txBody>
          <a:bodyPr/>
          <a:lstStyle>
            <a:lvl1pPr>
              <a:defRPr/>
            </a:lvl1pPr>
          </a:lstStyle>
          <a:p>
            <a:pPr>
              <a:defRPr/>
            </a:pPr>
            <a:r>
              <a:rPr lang="en-US" smtClean="0"/>
              <a:t>E. Prebys, Hadron Colliders, Lecture 2</a:t>
            </a:r>
            <a:endParaRPr lang="en-US">
              <a:latin typeface="+mn-lt"/>
            </a:endParaRPr>
          </a:p>
        </p:txBody>
      </p:sp>
      <p:sp>
        <p:nvSpPr>
          <p:cNvPr id="7" name="Slide Number Placeholder 15"/>
          <p:cNvSpPr>
            <a:spLocks noGrp="1"/>
          </p:cNvSpPr>
          <p:nvPr>
            <p:ph type="sldNum" sz="quarter" idx="12"/>
          </p:nvPr>
        </p:nvSpPr>
        <p:spPr/>
        <p:txBody>
          <a:bodyPr/>
          <a:lstStyle>
            <a:lvl1pPr>
              <a:defRPr/>
            </a:lvl1pPr>
          </a:lstStyle>
          <a:p>
            <a:pPr>
              <a:defRPr/>
            </a:pPr>
            <a:fld id="{8D914655-DFE5-45AD-AEB7-B6324F535D89}"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507274"/>
          </a:xfrm>
        </p:spPr>
        <p:txBody>
          <a:bodyPr/>
          <a:lstStyle>
            <a:lvl1pPr>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968829"/>
            <a:ext cx="3520440" cy="4857811"/>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178808" y="979714"/>
            <a:ext cx="3520440" cy="4846926"/>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6"/>
          <p:cNvSpPr>
            <a:spLocks noGrp="1"/>
          </p:cNvSpPr>
          <p:nvPr>
            <p:ph type="dt" sz="half" idx="10"/>
          </p:nvPr>
        </p:nvSpPr>
        <p:spPr/>
        <p:txBody>
          <a:bodyPr/>
          <a:lstStyle>
            <a:lvl1pPr>
              <a:defRPr/>
            </a:lvl1pPr>
          </a:lstStyle>
          <a:p>
            <a:pPr>
              <a:defRPr/>
            </a:pPr>
            <a:r>
              <a:rPr lang="en-US" smtClean="0"/>
              <a:t>HCPSS, August 11-22, 2014 </a:t>
            </a:r>
            <a:endParaRPr lang="en-US" dirty="0"/>
          </a:p>
        </p:txBody>
      </p:sp>
      <p:sp>
        <p:nvSpPr>
          <p:cNvPr id="8" name="Footer Placeholder 3"/>
          <p:cNvSpPr>
            <a:spLocks noGrp="1"/>
          </p:cNvSpPr>
          <p:nvPr>
            <p:ph type="ftr" sz="quarter" idx="11"/>
          </p:nvPr>
        </p:nvSpPr>
        <p:spPr/>
        <p:txBody>
          <a:bodyPr/>
          <a:lstStyle>
            <a:lvl1pPr>
              <a:defRPr/>
            </a:lvl1pPr>
          </a:lstStyle>
          <a:p>
            <a:pPr>
              <a:defRPr/>
            </a:pPr>
            <a:r>
              <a:rPr lang="en-US" smtClean="0"/>
              <a:t>E. Prebys, Hadron Colliders, Lecture 2</a:t>
            </a:r>
            <a:endParaRPr lang="en-US">
              <a:latin typeface="+mn-lt"/>
            </a:endParaRPr>
          </a:p>
        </p:txBody>
      </p:sp>
      <p:sp>
        <p:nvSpPr>
          <p:cNvPr id="9" name="Slide Number Placeholder 15"/>
          <p:cNvSpPr>
            <a:spLocks noGrp="1"/>
          </p:cNvSpPr>
          <p:nvPr>
            <p:ph type="sldNum" sz="quarter" idx="12"/>
          </p:nvPr>
        </p:nvSpPr>
        <p:spPr/>
        <p:txBody>
          <a:bodyPr/>
          <a:lstStyle>
            <a:lvl1pPr>
              <a:defRPr/>
            </a:lvl1pPr>
          </a:lstStyle>
          <a:p>
            <a:pPr>
              <a:defRPr/>
            </a:pPr>
            <a:fld id="{71013A5A-BD10-4E42-8EDD-42C4A14A642B}"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1587" y="115854"/>
            <a:ext cx="8490857" cy="463731"/>
          </a:xfrm>
        </p:spPr>
        <p:txBody>
          <a:bodyPr/>
          <a:lstStyle>
            <a:extLst/>
          </a:lstStyle>
          <a:p>
            <a:r>
              <a:rPr lang="en-US" smtClean="0"/>
              <a:t>Click to edit Master title style</a:t>
            </a:r>
            <a:endParaRPr lang="en-US" dirty="0"/>
          </a:p>
        </p:txBody>
      </p:sp>
      <p:sp>
        <p:nvSpPr>
          <p:cNvPr id="3" name="Date Placeholder 26"/>
          <p:cNvSpPr>
            <a:spLocks noGrp="1"/>
          </p:cNvSpPr>
          <p:nvPr>
            <p:ph type="dt" sz="half" idx="10"/>
          </p:nvPr>
        </p:nvSpPr>
        <p:spPr>
          <a:xfrm>
            <a:off x="5264458" y="6569076"/>
            <a:ext cx="2993496" cy="227012"/>
          </a:xfrm>
        </p:spPr>
        <p:txBody>
          <a:bodyPr/>
          <a:lstStyle>
            <a:lvl1pPr>
              <a:defRPr/>
            </a:lvl1pPr>
          </a:lstStyle>
          <a:p>
            <a:pPr>
              <a:defRPr/>
            </a:pPr>
            <a:r>
              <a:rPr lang="en-US" smtClean="0"/>
              <a:t>HCPSS, August 11-22, 2014 </a:t>
            </a:r>
            <a:endParaRPr lang="en-US" dirty="0"/>
          </a:p>
        </p:txBody>
      </p:sp>
      <p:sp>
        <p:nvSpPr>
          <p:cNvPr id="4" name="Footer Placeholder 3"/>
          <p:cNvSpPr>
            <a:spLocks noGrp="1"/>
          </p:cNvSpPr>
          <p:nvPr>
            <p:ph type="ftr" sz="quarter" idx="11"/>
          </p:nvPr>
        </p:nvSpPr>
        <p:spPr/>
        <p:txBody>
          <a:bodyPr/>
          <a:lstStyle>
            <a:lvl1pPr>
              <a:defRPr/>
            </a:lvl1pPr>
          </a:lstStyle>
          <a:p>
            <a:pPr>
              <a:defRPr/>
            </a:pPr>
            <a:r>
              <a:rPr lang="en-US" smtClean="0"/>
              <a:t>E. Prebys, Hadron Colliders, Lecture 2</a:t>
            </a:r>
            <a:endParaRPr lang="en-US">
              <a:latin typeface="+mn-lt"/>
            </a:endParaRPr>
          </a:p>
        </p:txBody>
      </p:sp>
      <p:sp>
        <p:nvSpPr>
          <p:cNvPr id="5" name="Slide Number Placeholder 15"/>
          <p:cNvSpPr>
            <a:spLocks noGrp="1"/>
          </p:cNvSpPr>
          <p:nvPr>
            <p:ph type="sldNum" sz="quarter" idx="12"/>
          </p:nvPr>
        </p:nvSpPr>
        <p:spPr/>
        <p:txBody>
          <a:bodyPr/>
          <a:lstStyle>
            <a:lvl1pPr>
              <a:defRPr/>
            </a:lvl1pPr>
          </a:lstStyle>
          <a:p>
            <a:pPr>
              <a:defRPr/>
            </a:pPr>
            <a:fld id="{BAB536C3-BB10-4165-8E74-99838CB51702}"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6"/>
          <p:cNvSpPr>
            <a:spLocks noGrp="1"/>
          </p:cNvSpPr>
          <p:nvPr>
            <p:ph type="dt" sz="half" idx="10"/>
          </p:nvPr>
        </p:nvSpPr>
        <p:spPr/>
        <p:txBody>
          <a:bodyPr/>
          <a:lstStyle>
            <a:lvl1pPr>
              <a:defRPr/>
            </a:lvl1pPr>
          </a:lstStyle>
          <a:p>
            <a:pPr>
              <a:defRPr/>
            </a:pPr>
            <a:r>
              <a:rPr lang="en-US" smtClean="0"/>
              <a:t>HCPSS, August 11-22, 2014 </a:t>
            </a:r>
            <a:endParaRPr lang="en-US" dirty="0"/>
          </a:p>
        </p:txBody>
      </p:sp>
      <p:sp>
        <p:nvSpPr>
          <p:cNvPr id="3" name="Footer Placeholder 3"/>
          <p:cNvSpPr>
            <a:spLocks noGrp="1"/>
          </p:cNvSpPr>
          <p:nvPr>
            <p:ph type="ftr" sz="quarter" idx="11"/>
          </p:nvPr>
        </p:nvSpPr>
        <p:spPr/>
        <p:txBody>
          <a:bodyPr/>
          <a:lstStyle>
            <a:lvl1pPr>
              <a:defRPr/>
            </a:lvl1pPr>
          </a:lstStyle>
          <a:p>
            <a:pPr>
              <a:defRPr/>
            </a:pPr>
            <a:r>
              <a:rPr lang="en-US" smtClean="0"/>
              <a:t>E. Prebys, Hadron Colliders, Lecture 2</a:t>
            </a:r>
            <a:endParaRPr lang="en-US">
              <a:latin typeface="+mn-lt"/>
            </a:endParaRPr>
          </a:p>
        </p:txBody>
      </p:sp>
      <p:sp>
        <p:nvSpPr>
          <p:cNvPr id="4" name="Slide Number Placeholder 15"/>
          <p:cNvSpPr>
            <a:spLocks noGrp="1"/>
          </p:cNvSpPr>
          <p:nvPr>
            <p:ph type="sldNum" sz="quarter" idx="12"/>
          </p:nvPr>
        </p:nvSpPr>
        <p:spPr/>
        <p:txBody>
          <a:bodyPr/>
          <a:lstStyle>
            <a:lvl1pPr>
              <a:defRPr/>
            </a:lvl1pPr>
          </a:lstStyle>
          <a:p>
            <a:pPr>
              <a:defRPr/>
            </a:pPr>
            <a:fld id="{7A871096-0617-41A5-9758-D80165640925}"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lstStyle>
            <a:lvl1pPr algn="l">
              <a:buNone/>
              <a:defRPr lang="en-US" sz="2400" baseline="0" smtClean="0"/>
            </a:lvl1pPr>
            <a:extLst/>
          </a:lstStyle>
          <a:p>
            <a:r>
              <a:rPr lang="en-US" smtClean="0"/>
              <a:t>Click to edit Master title style</a:t>
            </a:r>
            <a:endParaRPr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lIns="45720" tIns="0" rIns="0" bIns="0" spcCol="0" rtlCol="0" fromWordArt="0" forceAA="0">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6"/>
          <p:cNvSpPr>
            <a:spLocks noGrp="1"/>
          </p:cNvSpPr>
          <p:nvPr>
            <p:ph type="dt" sz="half" idx="10"/>
          </p:nvPr>
        </p:nvSpPr>
        <p:spPr/>
        <p:txBody>
          <a:bodyPr/>
          <a:lstStyle>
            <a:lvl1pPr>
              <a:defRPr/>
            </a:lvl1pPr>
          </a:lstStyle>
          <a:p>
            <a:pPr>
              <a:defRPr/>
            </a:pPr>
            <a:r>
              <a:rPr lang="en-US" smtClean="0"/>
              <a:t>HCPSS, August 11-22, 2014 </a:t>
            </a:r>
            <a:endParaRPr lang="en-US" dirty="0"/>
          </a:p>
        </p:txBody>
      </p:sp>
      <p:sp>
        <p:nvSpPr>
          <p:cNvPr id="6" name="Footer Placeholder 3"/>
          <p:cNvSpPr>
            <a:spLocks noGrp="1"/>
          </p:cNvSpPr>
          <p:nvPr>
            <p:ph type="ftr" sz="quarter" idx="11"/>
          </p:nvPr>
        </p:nvSpPr>
        <p:spPr/>
        <p:txBody>
          <a:bodyPr/>
          <a:lstStyle>
            <a:lvl1pPr>
              <a:defRPr/>
            </a:lvl1pPr>
          </a:lstStyle>
          <a:p>
            <a:pPr>
              <a:defRPr/>
            </a:pPr>
            <a:r>
              <a:rPr lang="en-US" smtClean="0"/>
              <a:t>E. Prebys, Hadron Colliders, Lecture 2</a:t>
            </a:r>
            <a:endParaRPr lang="en-US">
              <a:latin typeface="+mn-lt"/>
            </a:endParaRPr>
          </a:p>
        </p:txBody>
      </p:sp>
      <p:sp>
        <p:nvSpPr>
          <p:cNvPr id="7" name="Slide Number Placeholder 15"/>
          <p:cNvSpPr>
            <a:spLocks noGrp="1"/>
          </p:cNvSpPr>
          <p:nvPr>
            <p:ph type="sldNum" sz="quarter" idx="12"/>
          </p:nvPr>
        </p:nvSpPr>
        <p:spPr/>
        <p:txBody>
          <a:bodyPr/>
          <a:lstStyle>
            <a:lvl1pPr>
              <a:defRPr/>
            </a:lvl1pPr>
          </a:lstStyle>
          <a:p>
            <a:pPr>
              <a:defRPr/>
            </a:pPr>
            <a:fld id="{B7584E87-2809-400F-A130-20751D1ABD79}" type="slidenum">
              <a:rPr lang="en-US"/>
              <a:pPr>
                <a:defRPr/>
              </a:pPr>
              <a:t>‹#›</a:t>
            </a:fld>
            <a:endParaRPr lang="en-US"/>
          </a:p>
        </p:txBody>
      </p:sp>
    </p:spTree>
  </p:cSld>
  <p:clrMapOvr>
    <a:masterClrMapping/>
  </p:clrMapOvr>
  <p:transition xmlns:p14="http://schemas.microsoft.com/office/powerpoint/2010/mai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5" name="Rectangle 4"/>
          <p:cNvSpPr/>
          <p:nvPr/>
        </p:nvSpPr>
        <p:spPr>
          <a:xfrm rot="21240000">
            <a:off x="598488" y="1004888"/>
            <a:ext cx="4319587" cy="4311650"/>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defRPr/>
            </a:pPr>
            <a:endParaRPr lang="en-US"/>
          </a:p>
        </p:txBody>
      </p:sp>
      <p:sp>
        <p:nvSpPr>
          <p:cNvPr id="6" name="Rectangle 5"/>
          <p:cNvSpPr/>
          <p:nvPr/>
        </p:nvSpPr>
        <p:spPr>
          <a:xfrm rot="21420000">
            <a:off x="596900" y="998538"/>
            <a:ext cx="4319588" cy="4313237"/>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defRPr/>
            </a:pPr>
            <a:endParaRPr lang="en-US"/>
          </a:p>
        </p:txBody>
      </p:sp>
      <p:sp>
        <p:nvSpPr>
          <p:cNvPr id="2" name="Title 1"/>
          <p:cNvSpPr>
            <a:spLocks noGrp="1"/>
          </p:cNvSpPr>
          <p:nvPr>
            <p:ph type="title"/>
          </p:nvPr>
        </p:nvSpPr>
        <p:spPr>
          <a:xfrm>
            <a:off x="5389098" y="1143000"/>
            <a:ext cx="3429000" cy="2057400"/>
          </a:xfrm>
        </p:spPr>
        <p:txBody>
          <a:bodyPr/>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lang="en-US" smtClean="0"/>
              <a:t>Click to edit Master title style</a:t>
            </a:r>
            <a:endParaRPr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lIns="82296" tIns="0" rIns="0" bIns="0" spcCol="0" rtlCol="0" fromWordArt="0" forceAA="0">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7" name="Date Placeholder 4"/>
          <p:cNvSpPr>
            <a:spLocks noGrp="1"/>
          </p:cNvSpPr>
          <p:nvPr>
            <p:ph type="dt" sz="half" idx="10"/>
          </p:nvPr>
        </p:nvSpPr>
        <p:spPr/>
        <p:txBody>
          <a:bodyPr/>
          <a:lstStyle>
            <a:lvl1pPr>
              <a:defRPr/>
            </a:lvl1pPr>
            <a:extLst/>
          </a:lstStyle>
          <a:p>
            <a:pPr>
              <a:defRPr/>
            </a:pPr>
            <a:r>
              <a:rPr lang="en-US" smtClean="0"/>
              <a:t>HCPSS, August 11-22, 2014 </a:t>
            </a:r>
            <a:endParaRPr lang="en-US"/>
          </a:p>
        </p:txBody>
      </p:sp>
      <p:sp>
        <p:nvSpPr>
          <p:cNvPr id="8" name="Footer Placeholder 5"/>
          <p:cNvSpPr>
            <a:spLocks noGrp="1"/>
          </p:cNvSpPr>
          <p:nvPr>
            <p:ph type="ftr" sz="quarter" idx="11"/>
          </p:nvPr>
        </p:nvSpPr>
        <p:spPr/>
        <p:txBody>
          <a:bodyPr/>
          <a:lstStyle>
            <a:lvl1pPr>
              <a:defRPr/>
            </a:lvl1pPr>
            <a:extLst/>
          </a:lstStyle>
          <a:p>
            <a:pPr>
              <a:defRPr/>
            </a:pPr>
            <a:r>
              <a:rPr lang="en-US" smtClean="0"/>
              <a:t>E. Prebys, Hadron Colliders, Lecture 2</a:t>
            </a:r>
            <a:endParaRPr lang="en-US">
              <a:latin typeface="+mn-lt"/>
            </a:endParaRPr>
          </a:p>
        </p:txBody>
      </p:sp>
      <p:sp>
        <p:nvSpPr>
          <p:cNvPr id="9" name="Slide Number Placeholder 6"/>
          <p:cNvSpPr>
            <a:spLocks noGrp="1"/>
          </p:cNvSpPr>
          <p:nvPr>
            <p:ph type="sldNum" sz="quarter" idx="12"/>
          </p:nvPr>
        </p:nvSpPr>
        <p:spPr/>
        <p:txBody>
          <a:bodyPr/>
          <a:lstStyle>
            <a:lvl1pPr>
              <a:defRPr/>
            </a:lvl1pPr>
            <a:extLst/>
          </a:lstStyle>
          <a:p>
            <a:pPr>
              <a:defRPr/>
            </a:pPr>
            <a:fld id="{F58A0D8F-9A19-4D03-8318-653C6FCD8B95}"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transition xmlns:p14="http://schemas.microsoft.com/office/powerpoint/2010/main">
    <p:fade thruBlk="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6" Type="http://schemas.openxmlformats.org/officeDocument/2006/relationships/image" Target="../media/image2.gi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2" y="0"/>
            <a:ext cx="391887" cy="6858000"/>
          </a:xfrm>
          <a:prstGeom prst="rect">
            <a:avLst/>
          </a:prstGeom>
          <a:blipFill>
            <a:blip r:embed="rId15"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defRPr/>
            </a:pPr>
            <a:endParaRPr lang="en-US"/>
          </a:p>
        </p:txBody>
      </p:sp>
      <p:sp>
        <p:nvSpPr>
          <p:cNvPr id="3" name="Title Placeholder 2"/>
          <p:cNvSpPr>
            <a:spLocks noGrp="1"/>
          </p:cNvSpPr>
          <p:nvPr>
            <p:ph type="title"/>
          </p:nvPr>
        </p:nvSpPr>
        <p:spPr>
          <a:xfrm>
            <a:off x="497135" y="134244"/>
            <a:ext cx="8262937" cy="441325"/>
          </a:xfrm>
          <a:prstGeom prst="rect">
            <a:avLst/>
          </a:prstGeom>
        </p:spPr>
        <p:txBody>
          <a:bodyPr vert="horz" lIns="45720" tIns="0" rIns="45720" bIns="0" anchor="b" anchorCtr="0">
            <a:noAutofit/>
          </a:bodyPr>
          <a:lstStyle>
            <a:extLst/>
          </a:lstStyle>
          <a:p>
            <a:r>
              <a:rPr lang="en-US" smtClean="0"/>
              <a:t>Click to edit Master title style</a:t>
            </a:r>
            <a:endParaRPr lang="en-US" dirty="0"/>
          </a:p>
        </p:txBody>
      </p:sp>
      <p:sp>
        <p:nvSpPr>
          <p:cNvPr id="1030" name="Text Placeholder 30"/>
          <p:cNvSpPr>
            <a:spLocks noGrp="1"/>
          </p:cNvSpPr>
          <p:nvPr>
            <p:ph type="body" idx="1"/>
          </p:nvPr>
        </p:nvSpPr>
        <p:spPr bwMode="auto">
          <a:xfrm>
            <a:off x="503776" y="690225"/>
            <a:ext cx="8251825" cy="5553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7" name="Date Placeholder 26"/>
          <p:cNvSpPr>
            <a:spLocks noGrp="1"/>
          </p:cNvSpPr>
          <p:nvPr>
            <p:ph type="dt" sz="half" idx="2"/>
          </p:nvPr>
        </p:nvSpPr>
        <p:spPr>
          <a:xfrm>
            <a:off x="5018690" y="6569076"/>
            <a:ext cx="3239263" cy="227012"/>
          </a:xfrm>
          <a:prstGeom prst="rect">
            <a:avLst/>
          </a:prstGeom>
        </p:spPr>
        <p:txBody>
          <a:bodyPr vert="horz" tIns="0" bIns="0" anchor="b"/>
          <a:lstStyle>
            <a:lvl1pPr algn="r" eaLnBrk="1" latinLnBrk="0" hangingPunct="1">
              <a:defRPr kumimoji="0" sz="1000">
                <a:solidFill>
                  <a:schemeClr val="tx2"/>
                </a:solidFill>
                <a:latin typeface="Arial" charset="0"/>
              </a:defRPr>
            </a:lvl1pPr>
            <a:extLst/>
          </a:lstStyle>
          <a:p>
            <a:pPr>
              <a:defRPr/>
            </a:pPr>
            <a:r>
              <a:rPr lang="en-US" smtClean="0"/>
              <a:t>HCPSS, August 11-22, 2014 </a:t>
            </a:r>
            <a:endParaRPr lang="en-US" dirty="0"/>
          </a:p>
        </p:txBody>
      </p:sp>
      <p:sp>
        <p:nvSpPr>
          <p:cNvPr id="4" name="Footer Placeholder 3"/>
          <p:cNvSpPr>
            <a:spLocks noGrp="1"/>
          </p:cNvSpPr>
          <p:nvPr>
            <p:ph type="ftr" sz="quarter" idx="3"/>
          </p:nvPr>
        </p:nvSpPr>
        <p:spPr>
          <a:xfrm>
            <a:off x="457200" y="6557963"/>
            <a:ext cx="3657600" cy="228600"/>
          </a:xfrm>
          <a:prstGeom prst="rect">
            <a:avLst/>
          </a:prstGeom>
        </p:spPr>
        <p:txBody>
          <a:bodyPr vert="horz" tIns="0" bIns="0" anchor="b"/>
          <a:lstStyle>
            <a:lvl1pPr algn="r" eaLnBrk="1" latinLnBrk="0" hangingPunct="1">
              <a:defRPr kumimoji="0" sz="1000">
                <a:solidFill>
                  <a:schemeClr val="tx2"/>
                </a:solidFill>
                <a:latin typeface="Arial" charset="0"/>
              </a:defRPr>
            </a:lvl1pPr>
            <a:extLst/>
          </a:lstStyle>
          <a:p>
            <a:pPr>
              <a:defRPr/>
            </a:pPr>
            <a:r>
              <a:rPr lang="en-US" smtClean="0"/>
              <a:t>E. Prebys, Hadron Colliders, Lecture 2</a:t>
            </a:r>
            <a:endParaRPr lang="en-US">
              <a:latin typeface="+mn-lt"/>
            </a:endParaRPr>
          </a:p>
        </p:txBody>
      </p:sp>
      <p:sp>
        <p:nvSpPr>
          <p:cNvPr id="16" name="Slide Number Placeholder 15"/>
          <p:cNvSpPr>
            <a:spLocks noGrp="1"/>
          </p:cNvSpPr>
          <p:nvPr>
            <p:ph type="sldNum" sz="quarter" idx="4"/>
          </p:nvPr>
        </p:nvSpPr>
        <p:spPr>
          <a:xfrm>
            <a:off x="8337550" y="6534150"/>
            <a:ext cx="588963" cy="228600"/>
          </a:xfrm>
          <a:prstGeom prst="rect">
            <a:avLst/>
          </a:prstGeom>
        </p:spPr>
        <p:txBody>
          <a:bodyPr vert="horz" lIns="0" tIns="0" rIns="0" bIns="0" anchor="b"/>
          <a:lstStyle>
            <a:lvl1pPr algn="r" eaLnBrk="1" latinLnBrk="0" hangingPunct="1">
              <a:defRPr kumimoji="0" sz="1100">
                <a:solidFill>
                  <a:schemeClr val="tx2"/>
                </a:solidFill>
                <a:latin typeface="Arial" charset="0"/>
              </a:defRPr>
            </a:lvl1pPr>
            <a:extLst/>
          </a:lstStyle>
          <a:p>
            <a:pPr>
              <a:defRPr/>
            </a:pPr>
            <a:fld id="{61210FB4-E372-466D-A3EB-21FD966A10F2}" type="slidenum">
              <a:rPr lang="en-US"/>
              <a:pPr>
                <a:defRPr/>
              </a:pPr>
              <a:t>‹#›</a:t>
            </a:fld>
            <a:endParaRPr lang="en-US"/>
          </a:p>
        </p:txBody>
      </p:sp>
      <p:sp>
        <p:nvSpPr>
          <p:cNvPr id="8" name="Text Box 11"/>
          <p:cNvSpPr txBox="1">
            <a:spLocks noChangeArrowheads="1"/>
          </p:cNvSpPr>
          <p:nvPr userDrawn="1"/>
        </p:nvSpPr>
        <p:spPr bwMode="auto">
          <a:xfrm>
            <a:off x="381000" y="6553200"/>
            <a:ext cx="1676400" cy="579438"/>
          </a:xfrm>
          <a:prstGeom prst="rect">
            <a:avLst/>
          </a:prstGeom>
          <a:noFill/>
          <a:ln w="9525">
            <a:noFill/>
            <a:miter lim="800000"/>
            <a:headEnd/>
            <a:tailEnd/>
          </a:ln>
          <a:effectLst/>
        </p:spPr>
        <p:txBody>
          <a:bodyPr>
            <a:spAutoFit/>
          </a:bodyPr>
          <a:lstStyle/>
          <a:p>
            <a:pPr>
              <a:spcBef>
                <a:spcPct val="50000"/>
              </a:spcBef>
              <a:defRPr/>
            </a:pPr>
            <a:endParaRPr lang="en-US"/>
          </a:p>
        </p:txBody>
      </p:sp>
      <p:pic>
        <p:nvPicPr>
          <p:cNvPr id="10" name="Picture 9" descr="FNAL_logo_sm.gif"/>
          <p:cNvPicPr>
            <a:picLocks noChangeAspect="1"/>
          </p:cNvPicPr>
          <p:nvPr userDrawn="1"/>
        </p:nvPicPr>
        <p:blipFill>
          <a:blip r:embed="rId16" cstate="print"/>
          <a:stretch>
            <a:fillRect/>
          </a:stretch>
        </p:blipFill>
        <p:spPr>
          <a:xfrm>
            <a:off x="0" y="1"/>
            <a:ext cx="371959" cy="381496"/>
          </a:xfrm>
          <a:prstGeom prst="rect">
            <a:avLst/>
          </a:prstGeom>
        </p:spPr>
      </p:pic>
    </p:spTree>
  </p:cSld>
  <p:clrMap bg1="lt1" tx1="dk1" bg2="lt2" tx2="dk2" accent1="accent1" accent2="accent2" accent3="accent3" accent4="accent4" accent5="accent5" accent6="accent6" hlink="hlink" folHlink="folHlink"/>
  <p:sldLayoutIdLst>
    <p:sldLayoutId id="2147483764" r:id="rId1"/>
    <p:sldLayoutId id="2147483757" r:id="rId2"/>
    <p:sldLayoutId id="2147483765" r:id="rId3"/>
    <p:sldLayoutId id="2147483758" r:id="rId4"/>
    <p:sldLayoutId id="2147483759" r:id="rId5"/>
    <p:sldLayoutId id="2147483760" r:id="rId6"/>
    <p:sldLayoutId id="2147483761" r:id="rId7"/>
    <p:sldLayoutId id="2147483762" r:id="rId8"/>
    <p:sldLayoutId id="2147483766" r:id="rId9"/>
    <p:sldLayoutId id="2147483763" r:id="rId10"/>
    <p:sldLayoutId id="2147483767" r:id="rId11"/>
    <p:sldLayoutId id="2147483768" r:id="rId12"/>
    <p:sldLayoutId id="2147483770" r:id="rId13"/>
  </p:sldLayoutIdLst>
  <p:transition xmlns:p14="http://schemas.microsoft.com/office/powerpoint/2010/main">
    <p:fade thruBlk="1"/>
  </p:transition>
  <p:timing>
    <p:tnLst>
      <p:par>
        <p:cTn xmlns:p14="http://schemas.microsoft.com/office/powerpoint/2010/main" id="1" dur="indefinite" restart="never" nodeType="tmRoot"/>
      </p:par>
    </p:tnLst>
  </p:timing>
  <p:hf hdr="0"/>
  <p:txStyles>
    <p:titleStyle>
      <a:lvl1pPr algn="l" rtl="0" eaLnBrk="0" fontAlgn="base" hangingPunct="0">
        <a:spcBef>
          <a:spcPct val="0"/>
        </a:spcBef>
        <a:spcAft>
          <a:spcPct val="0"/>
        </a:spcAft>
        <a:defRPr sz="2800" b="1" kern="120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2800" b="1">
          <a:solidFill>
            <a:schemeClr val="tx1"/>
          </a:solidFill>
          <a:latin typeface="Trebuchet MS" pitchFamily="34" charset="0"/>
        </a:defRPr>
      </a:lvl2pPr>
      <a:lvl3pPr algn="l" rtl="0" eaLnBrk="0" fontAlgn="base" hangingPunct="0">
        <a:spcBef>
          <a:spcPct val="0"/>
        </a:spcBef>
        <a:spcAft>
          <a:spcPct val="0"/>
        </a:spcAft>
        <a:defRPr sz="2800" b="1">
          <a:solidFill>
            <a:schemeClr val="tx1"/>
          </a:solidFill>
          <a:latin typeface="Trebuchet MS" pitchFamily="34" charset="0"/>
        </a:defRPr>
      </a:lvl3pPr>
      <a:lvl4pPr algn="l" rtl="0" eaLnBrk="0" fontAlgn="base" hangingPunct="0">
        <a:spcBef>
          <a:spcPct val="0"/>
        </a:spcBef>
        <a:spcAft>
          <a:spcPct val="0"/>
        </a:spcAft>
        <a:defRPr sz="2800" b="1">
          <a:solidFill>
            <a:schemeClr val="tx1"/>
          </a:solidFill>
          <a:latin typeface="Trebuchet MS" pitchFamily="34" charset="0"/>
        </a:defRPr>
      </a:lvl4pPr>
      <a:lvl5pPr algn="l" rtl="0" eaLnBrk="0" fontAlgn="base" hangingPunct="0">
        <a:spcBef>
          <a:spcPct val="0"/>
        </a:spcBef>
        <a:spcAft>
          <a:spcPct val="0"/>
        </a:spcAft>
        <a:defRPr sz="2800" b="1">
          <a:solidFill>
            <a:schemeClr val="tx1"/>
          </a:solidFill>
          <a:latin typeface="Trebuchet MS" pitchFamily="34" charset="0"/>
        </a:defRPr>
      </a:lvl5pPr>
      <a:lvl6pPr marL="457200" algn="l" rtl="0" eaLnBrk="1" fontAlgn="base" hangingPunct="1">
        <a:spcBef>
          <a:spcPct val="0"/>
        </a:spcBef>
        <a:spcAft>
          <a:spcPct val="0"/>
        </a:spcAft>
        <a:defRPr sz="2800" b="1">
          <a:solidFill>
            <a:schemeClr val="tx1"/>
          </a:solidFill>
          <a:latin typeface="Trebuchet MS" pitchFamily="34" charset="0"/>
        </a:defRPr>
      </a:lvl6pPr>
      <a:lvl7pPr marL="914400" algn="l" rtl="0" eaLnBrk="1" fontAlgn="base" hangingPunct="1">
        <a:spcBef>
          <a:spcPct val="0"/>
        </a:spcBef>
        <a:spcAft>
          <a:spcPct val="0"/>
        </a:spcAft>
        <a:defRPr sz="2800" b="1">
          <a:solidFill>
            <a:schemeClr val="tx1"/>
          </a:solidFill>
          <a:latin typeface="Trebuchet MS" pitchFamily="34" charset="0"/>
        </a:defRPr>
      </a:lvl7pPr>
      <a:lvl8pPr marL="1371600" algn="l" rtl="0" eaLnBrk="1" fontAlgn="base" hangingPunct="1">
        <a:spcBef>
          <a:spcPct val="0"/>
        </a:spcBef>
        <a:spcAft>
          <a:spcPct val="0"/>
        </a:spcAft>
        <a:defRPr sz="2800" b="1">
          <a:solidFill>
            <a:schemeClr val="tx1"/>
          </a:solidFill>
          <a:latin typeface="Trebuchet MS" pitchFamily="34" charset="0"/>
        </a:defRPr>
      </a:lvl8pPr>
      <a:lvl9pPr marL="1828800" algn="l" rtl="0" eaLnBrk="1" fontAlgn="base" hangingPunct="1">
        <a:spcBef>
          <a:spcPct val="0"/>
        </a:spcBef>
        <a:spcAft>
          <a:spcPct val="0"/>
        </a:spcAft>
        <a:defRPr sz="2800" b="1">
          <a:solidFill>
            <a:schemeClr val="tx1"/>
          </a:solidFill>
          <a:latin typeface="Trebuchet MS" pitchFamily="34" charset="0"/>
        </a:defRPr>
      </a:lvl9pPr>
      <a:extLst/>
    </p:titleStyle>
    <p:bodyStyle>
      <a:lvl1pPr marL="273050" indent="-273050" algn="l" rtl="0" eaLnBrk="0" fontAlgn="base" hangingPunct="0">
        <a:spcBef>
          <a:spcPts val="600"/>
        </a:spcBef>
        <a:spcAft>
          <a:spcPct val="0"/>
        </a:spcAft>
        <a:buClr>
          <a:schemeClr val="tx2"/>
        </a:buClr>
        <a:buSzPct val="73000"/>
        <a:buFont typeface="Wingdings 2" pitchFamily="18" charset="2"/>
        <a:buChar char=""/>
        <a:defRPr sz="2600" kern="1200">
          <a:solidFill>
            <a:schemeClr val="tx1"/>
          </a:solidFill>
          <a:latin typeface="+mn-lt"/>
          <a:ea typeface="+mn-ea"/>
          <a:cs typeface="+mn-cs"/>
        </a:defRPr>
      </a:lvl1pPr>
      <a:lvl2pPr marL="520700" indent="-228600" algn="l" rtl="0" eaLnBrk="0" fontAlgn="base" hangingPunct="0">
        <a:spcBef>
          <a:spcPts val="500"/>
        </a:spcBef>
        <a:spcAft>
          <a:spcPct val="0"/>
        </a:spcAft>
        <a:buClr>
          <a:srgbClr val="F9B639"/>
        </a:buClr>
        <a:buSzPct val="80000"/>
        <a:buFont typeface="Wingdings 2" pitchFamily="18" charset="2"/>
        <a:buChar char=""/>
        <a:defRPr sz="2300" kern="1200">
          <a:solidFill>
            <a:srgbClr val="6C6C6C"/>
          </a:solidFill>
          <a:latin typeface="+mn-lt"/>
          <a:ea typeface="+mn-ea"/>
          <a:cs typeface="+mn-cs"/>
        </a:defRPr>
      </a:lvl2pPr>
      <a:lvl3pPr marL="758825" indent="-228600" algn="l" rtl="0" eaLnBrk="0" fontAlgn="base" hangingPunct="0">
        <a:spcBef>
          <a:spcPts val="400"/>
        </a:spcBef>
        <a:spcAft>
          <a:spcPct val="0"/>
        </a:spcAft>
        <a:buClr>
          <a:srgbClr val="F9B639"/>
        </a:buClr>
        <a:buSzPct val="60000"/>
        <a:buFont typeface="Wingdings" pitchFamily="2" charset="2"/>
        <a:buChar char=""/>
        <a:defRPr sz="2000" kern="1200">
          <a:solidFill>
            <a:schemeClr val="tx1"/>
          </a:solidFill>
          <a:latin typeface="+mn-lt"/>
          <a:ea typeface="+mn-ea"/>
          <a:cs typeface="+mn-cs"/>
        </a:defRPr>
      </a:lvl3pPr>
      <a:lvl4pPr marL="1004888" indent="-228600" algn="l" rtl="0" eaLnBrk="0" fontAlgn="base" hangingPunct="0">
        <a:spcBef>
          <a:spcPct val="20000"/>
        </a:spcBef>
        <a:spcAft>
          <a:spcPct val="0"/>
        </a:spcAft>
        <a:buClr>
          <a:srgbClr val="F9B639"/>
        </a:buClr>
        <a:buSzPct val="80000"/>
        <a:buFont typeface="Wingdings 2" pitchFamily="18" charset="2"/>
        <a:buChar char=""/>
        <a:defRPr sz="2000" kern="1200">
          <a:solidFill>
            <a:srgbClr val="6C6C6C"/>
          </a:solidFill>
          <a:latin typeface="+mn-lt"/>
          <a:ea typeface="+mn-ea"/>
          <a:cs typeface="+mn-cs"/>
        </a:defRPr>
      </a:lvl4pPr>
      <a:lvl5pPr marL="1279525" indent="-228600" algn="l" rtl="0" eaLnBrk="0" fontAlgn="base" hangingPunct="0">
        <a:spcBef>
          <a:spcPts val="400"/>
        </a:spcBef>
        <a:spcAft>
          <a:spcPct val="0"/>
        </a:spcAft>
        <a:buClr>
          <a:srgbClr val="F9B639"/>
        </a:buClr>
        <a:buSzPct val="70000"/>
        <a:buFont typeface="Wingdings" pitchFamily="2" charset="2"/>
        <a:buChar char=""/>
        <a:defRPr sz="20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1" Type="http://schemas.openxmlformats.org/officeDocument/2006/relationships/image" Target="../media/image31.wmf"/><Relationship Id="rId12" Type="http://schemas.openxmlformats.org/officeDocument/2006/relationships/oleObject" Target="../embeddings/oleObject27.bin"/><Relationship Id="rId13" Type="http://schemas.openxmlformats.org/officeDocument/2006/relationships/image" Target="../media/image32.wmf"/><Relationship Id="rId14" Type="http://schemas.openxmlformats.org/officeDocument/2006/relationships/oleObject" Target="../embeddings/oleObject28.bin"/><Relationship Id="rId15" Type="http://schemas.openxmlformats.org/officeDocument/2006/relationships/image" Target="../media/image33.wmf"/><Relationship Id="rId16" Type="http://schemas.openxmlformats.org/officeDocument/2006/relationships/oleObject" Target="../embeddings/oleObject29.bin"/><Relationship Id="rId17" Type="http://schemas.openxmlformats.org/officeDocument/2006/relationships/image" Target="../media/image34.emf"/><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image" Target="../media/image35.jpeg"/><Relationship Id="rId4" Type="http://schemas.openxmlformats.org/officeDocument/2006/relationships/oleObject" Target="../embeddings/oleObject23.bin"/><Relationship Id="rId5" Type="http://schemas.openxmlformats.org/officeDocument/2006/relationships/image" Target="../media/image28.wmf"/><Relationship Id="rId6" Type="http://schemas.openxmlformats.org/officeDocument/2006/relationships/oleObject" Target="../embeddings/oleObject24.bin"/><Relationship Id="rId7" Type="http://schemas.openxmlformats.org/officeDocument/2006/relationships/image" Target="../media/image29.wmf"/><Relationship Id="rId8" Type="http://schemas.openxmlformats.org/officeDocument/2006/relationships/oleObject" Target="../embeddings/oleObject25.bin"/><Relationship Id="rId9" Type="http://schemas.openxmlformats.org/officeDocument/2006/relationships/image" Target="../media/image30.wmf"/><Relationship Id="rId10" Type="http://schemas.openxmlformats.org/officeDocument/2006/relationships/oleObject" Target="../embeddings/oleObject26.bin"/></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6.png"/><Relationship Id="rId1" Type="http://schemas.microsoft.com/office/2007/relationships/media" Target="../media/media1.gif"/><Relationship Id="rId2" Type="http://schemas.openxmlformats.org/officeDocument/2006/relationships/video" Target="../media/media1.gi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0.bin"/><Relationship Id="rId4" Type="http://schemas.openxmlformats.org/officeDocument/2006/relationships/image" Target="../media/image37.wmf"/><Relationship Id="rId5" Type="http://schemas.openxmlformats.org/officeDocument/2006/relationships/oleObject" Target="../embeddings/oleObject31.bin"/><Relationship Id="rId6" Type="http://schemas.openxmlformats.org/officeDocument/2006/relationships/image" Target="../media/image38.w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2.bin"/><Relationship Id="rId4" Type="http://schemas.openxmlformats.org/officeDocument/2006/relationships/image" Target="../media/image39.wmf"/><Relationship Id="rId5" Type="http://schemas.openxmlformats.org/officeDocument/2006/relationships/oleObject" Target="../embeddings/oleObject33.bin"/><Relationship Id="rId6" Type="http://schemas.openxmlformats.org/officeDocument/2006/relationships/image" Target="../media/image40.w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oleObject" Target="../embeddings/oleObject34.bin"/><Relationship Id="rId5" Type="http://schemas.openxmlformats.org/officeDocument/2006/relationships/image" Target="../media/image41.emf"/><Relationship Id="rId6" Type="http://schemas.openxmlformats.org/officeDocument/2006/relationships/oleObject" Target="../embeddings/oleObject35.bin"/><Relationship Id="rId7" Type="http://schemas.openxmlformats.org/officeDocument/2006/relationships/image" Target="../media/image42.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6.bin"/><Relationship Id="rId4" Type="http://schemas.openxmlformats.org/officeDocument/2006/relationships/image" Target="../media/image44.wmf"/><Relationship Id="rId5" Type="http://schemas.openxmlformats.org/officeDocument/2006/relationships/chart" Target="../charts/chart1.xml"/><Relationship Id="rId6" Type="http://schemas.openxmlformats.org/officeDocument/2006/relationships/chart" Target="../charts/chart2.xml"/><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media" Target="../media/media3.gif"/><Relationship Id="rId4" Type="http://schemas.openxmlformats.org/officeDocument/2006/relationships/video" Target="../media/media3.gif"/><Relationship Id="rId5" Type="http://schemas.microsoft.com/office/2007/relationships/media" Target="../media/media4.gif"/><Relationship Id="rId6" Type="http://schemas.openxmlformats.org/officeDocument/2006/relationships/video" Target="../media/media4.gif"/><Relationship Id="rId7" Type="http://schemas.openxmlformats.org/officeDocument/2006/relationships/slideLayout" Target="../slideLayouts/slideLayout2.xml"/><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image" Target="../media/image47.png"/><Relationship Id="rId1" Type="http://schemas.microsoft.com/office/2007/relationships/media" Target="../media/media2.gif"/><Relationship Id="rId2" Type="http://schemas.openxmlformats.org/officeDocument/2006/relationships/video" Target="../media/media2.gi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7.bin"/><Relationship Id="rId4" Type="http://schemas.openxmlformats.org/officeDocument/2006/relationships/image" Target="../media/image48.emf"/><Relationship Id="rId5" Type="http://schemas.openxmlformats.org/officeDocument/2006/relationships/chart" Target="../charts/chart3.xml"/><Relationship Id="rId6" Type="http://schemas.openxmlformats.org/officeDocument/2006/relationships/chart" Target="../charts/chart4.xml"/><Relationship Id="rId7" Type="http://schemas.openxmlformats.org/officeDocument/2006/relationships/chart" Target="../charts/chart5.xml"/><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emf"/><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emf"/></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oleObject" Target="../embeddings/oleObject38.bin"/><Relationship Id="rId5" Type="http://schemas.openxmlformats.org/officeDocument/2006/relationships/image" Target="../media/image60.wmf"/><Relationship Id="rId6" Type="http://schemas.openxmlformats.org/officeDocument/2006/relationships/oleObject" Target="../embeddings/oleObject39.bin"/><Relationship Id="rId7" Type="http://schemas.openxmlformats.org/officeDocument/2006/relationships/image" Target="../media/image61.wmf"/><Relationship Id="rId8" Type="http://schemas.openxmlformats.org/officeDocument/2006/relationships/image" Target="../media/image63.jpeg"/><Relationship Id="rId9" Type="http://schemas.openxmlformats.org/officeDocument/2006/relationships/image" Target="../media/image64.jpeg"/><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40.bin"/><Relationship Id="rId4" Type="http://schemas.openxmlformats.org/officeDocument/2006/relationships/image" Target="../media/image65.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9.png"/><Relationship Id="rId3" Type="http://schemas.openxmlformats.org/officeDocument/2006/relationships/image" Target="../media/image70.wmf"/></Relationships>
</file>

<file path=ppt/slides/_rels/slide3.xml.rels><?xml version="1.0" encoding="UTF-8" standalone="yes"?>
<Relationships xmlns="http://schemas.openxmlformats.org/package/2006/relationships"><Relationship Id="rId11" Type="http://schemas.openxmlformats.org/officeDocument/2006/relationships/image" Target="../media/image9.wmf"/><Relationship Id="rId12" Type="http://schemas.openxmlformats.org/officeDocument/2006/relationships/oleObject" Target="../embeddings/oleObject5.bin"/><Relationship Id="rId13" Type="http://schemas.openxmlformats.org/officeDocument/2006/relationships/image" Target="../media/image10.wmf"/><Relationship Id="rId14" Type="http://schemas.openxmlformats.org/officeDocument/2006/relationships/oleObject" Target="../embeddings/oleObject6.bin"/><Relationship Id="rId15" Type="http://schemas.openxmlformats.org/officeDocument/2006/relationships/image" Target="../media/image11.w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embeddings/oleObject1.bin"/><Relationship Id="rId4" Type="http://schemas.openxmlformats.org/officeDocument/2006/relationships/image" Target="../media/image6.wmf"/><Relationship Id="rId5" Type="http://schemas.openxmlformats.org/officeDocument/2006/relationships/oleObject" Target="../embeddings/oleObject2.bin"/><Relationship Id="rId6" Type="http://schemas.openxmlformats.org/officeDocument/2006/relationships/image" Target="../media/image7.wmf"/><Relationship Id="rId7" Type="http://schemas.openxmlformats.org/officeDocument/2006/relationships/oleObject" Target="../embeddings/oleObject3.bin"/><Relationship Id="rId8" Type="http://schemas.openxmlformats.org/officeDocument/2006/relationships/image" Target="../media/image8.wmf"/><Relationship Id="rId9" Type="http://schemas.openxmlformats.org/officeDocument/2006/relationships/image" Target="../media/image12.wmf"/><Relationship Id="rId10" Type="http://schemas.openxmlformats.org/officeDocument/2006/relationships/oleObject" Target="../embeddings/oleObject4.bin"/></Relationships>
</file>

<file path=ppt/slides/_rels/slide30.xml.rels><?xml version="1.0" encoding="UTF-8" standalone="yes"?>
<Relationships xmlns="http://schemas.openxmlformats.org/package/2006/relationships"><Relationship Id="rId3" Type="http://schemas.openxmlformats.org/officeDocument/2006/relationships/image" Target="../media/image72.gif"/><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oleObject" Target="../embeddings/oleObject41.bin"/><Relationship Id="rId5" Type="http://schemas.openxmlformats.org/officeDocument/2006/relationships/image" Target="../media/image76.wmf"/><Relationship Id="rId6" Type="http://schemas.openxmlformats.org/officeDocument/2006/relationships/image" Target="../media/image78.png"/><Relationship Id="rId7" Type="http://schemas.openxmlformats.org/officeDocument/2006/relationships/image" Target="../media/image79.png"/><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42.bin"/><Relationship Id="rId4" Type="http://schemas.openxmlformats.org/officeDocument/2006/relationships/image" Target="../media/image80.wmf"/><Relationship Id="rId5" Type="http://schemas.openxmlformats.org/officeDocument/2006/relationships/oleObject" Target="../embeddings/oleObject43.bin"/><Relationship Id="rId6" Type="http://schemas.openxmlformats.org/officeDocument/2006/relationships/image" Target="../media/image81.wmf"/><Relationship Id="rId7" Type="http://schemas.openxmlformats.org/officeDocument/2006/relationships/image" Target="../media/image82.emf"/><Relationship Id="rId1" Type="http://schemas.openxmlformats.org/officeDocument/2006/relationships/vmlDrawing" Target="../drawings/vmlDrawing15.vml"/><Relationship Id="rId2"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44.bin"/><Relationship Id="rId4" Type="http://schemas.openxmlformats.org/officeDocument/2006/relationships/image" Target="../media/image83.wmf"/><Relationship Id="rId5" Type="http://schemas.openxmlformats.org/officeDocument/2006/relationships/oleObject" Target="../embeddings/oleObject45.bin"/><Relationship Id="rId6" Type="http://schemas.openxmlformats.org/officeDocument/2006/relationships/image" Target="../media/image84.wmf"/><Relationship Id="rId7" Type="http://schemas.openxmlformats.org/officeDocument/2006/relationships/oleObject" Target="../embeddings/oleObject46.bin"/><Relationship Id="rId8" Type="http://schemas.openxmlformats.org/officeDocument/2006/relationships/image" Target="../media/image85.wmf"/><Relationship Id="rId9" Type="http://schemas.openxmlformats.org/officeDocument/2006/relationships/oleObject" Target="../embeddings/oleObject47.bin"/><Relationship Id="rId10" Type="http://schemas.openxmlformats.org/officeDocument/2006/relationships/image" Target="../media/image86.wmf"/><Relationship Id="rId1" Type="http://schemas.openxmlformats.org/officeDocument/2006/relationships/vmlDrawing" Target="../drawings/vmlDrawing16.vml"/><Relationship Id="rId2"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7.wmf"/><Relationship Id="rId3" Type="http://schemas.openxmlformats.org/officeDocument/2006/relationships/image" Target="../media/image88.wmf"/></Relationships>
</file>

<file path=ppt/slides/_rels/slide36.xml.rels><?xml version="1.0" encoding="UTF-8" standalone="yes"?>
<Relationships xmlns="http://schemas.openxmlformats.org/package/2006/relationships"><Relationship Id="rId11" Type="http://schemas.openxmlformats.org/officeDocument/2006/relationships/oleObject" Target="../embeddings/oleObject53.bin"/><Relationship Id="rId12" Type="http://schemas.openxmlformats.org/officeDocument/2006/relationships/image" Target="../media/image92.emf"/><Relationship Id="rId1" Type="http://schemas.openxmlformats.org/officeDocument/2006/relationships/vmlDrawing" Target="../drawings/vmlDrawing17.vml"/><Relationship Id="rId2" Type="http://schemas.openxmlformats.org/officeDocument/2006/relationships/slideLayout" Target="../slideLayouts/slideLayout2.xml"/><Relationship Id="rId3" Type="http://schemas.openxmlformats.org/officeDocument/2006/relationships/oleObject" Target="../embeddings/oleObject48.bin"/><Relationship Id="rId4" Type="http://schemas.openxmlformats.org/officeDocument/2006/relationships/image" Target="../media/image89.emf"/><Relationship Id="rId5" Type="http://schemas.openxmlformats.org/officeDocument/2006/relationships/oleObject" Target="../embeddings/oleObject49.bin"/><Relationship Id="rId6" Type="http://schemas.openxmlformats.org/officeDocument/2006/relationships/image" Target="../media/image90.wmf"/><Relationship Id="rId7" Type="http://schemas.openxmlformats.org/officeDocument/2006/relationships/oleObject" Target="../embeddings/oleObject50.bin"/><Relationship Id="rId8" Type="http://schemas.openxmlformats.org/officeDocument/2006/relationships/image" Target="../media/image91.emf"/><Relationship Id="rId9" Type="http://schemas.openxmlformats.org/officeDocument/2006/relationships/oleObject" Target="../embeddings/oleObject51.bin"/><Relationship Id="rId10" Type="http://schemas.openxmlformats.org/officeDocument/2006/relationships/oleObject" Target="../embeddings/oleObject52.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54.bin"/><Relationship Id="rId4" Type="http://schemas.openxmlformats.org/officeDocument/2006/relationships/image" Target="../media/image93.emf"/><Relationship Id="rId5" Type="http://schemas.openxmlformats.org/officeDocument/2006/relationships/image" Target="../media/image94.png"/><Relationship Id="rId1" Type="http://schemas.openxmlformats.org/officeDocument/2006/relationships/vmlDrawing" Target="../drawings/vmlDrawing18.vml"/><Relationship Id="rId2"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oleObject" Target="../embeddings/oleObject55.bin"/><Relationship Id="rId5" Type="http://schemas.openxmlformats.org/officeDocument/2006/relationships/image" Target="../media/image95.emf"/><Relationship Id="rId6" Type="http://schemas.openxmlformats.org/officeDocument/2006/relationships/image" Target="../media/image97.png"/><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0" Type="http://schemas.openxmlformats.org/officeDocument/2006/relationships/image" Target="../media/image106.emf"/><Relationship Id="rId21" Type="http://schemas.openxmlformats.org/officeDocument/2006/relationships/oleObject" Target="../embeddings/oleObject65.bin"/><Relationship Id="rId22" Type="http://schemas.openxmlformats.org/officeDocument/2006/relationships/image" Target="../media/image107.emf"/><Relationship Id="rId23" Type="http://schemas.openxmlformats.org/officeDocument/2006/relationships/oleObject" Target="../embeddings/oleObject66.bin"/><Relationship Id="rId24" Type="http://schemas.openxmlformats.org/officeDocument/2006/relationships/image" Target="../media/image108.emf"/><Relationship Id="rId25" Type="http://schemas.openxmlformats.org/officeDocument/2006/relationships/oleObject" Target="../embeddings/oleObject67.bin"/><Relationship Id="rId26" Type="http://schemas.openxmlformats.org/officeDocument/2006/relationships/image" Target="../media/image109.emf"/><Relationship Id="rId27" Type="http://schemas.openxmlformats.org/officeDocument/2006/relationships/oleObject" Target="../embeddings/oleObject68.bin"/><Relationship Id="rId28" Type="http://schemas.openxmlformats.org/officeDocument/2006/relationships/image" Target="../media/image110.emf"/><Relationship Id="rId29" Type="http://schemas.openxmlformats.org/officeDocument/2006/relationships/oleObject" Target="../embeddings/oleObject69.bin"/><Relationship Id="rId1" Type="http://schemas.openxmlformats.org/officeDocument/2006/relationships/vmlDrawing" Target="../drawings/vmlDrawing20.vml"/><Relationship Id="rId2" Type="http://schemas.openxmlformats.org/officeDocument/2006/relationships/slideLayout" Target="../slideLayouts/slideLayout2.xml"/><Relationship Id="rId3" Type="http://schemas.openxmlformats.org/officeDocument/2006/relationships/oleObject" Target="../embeddings/oleObject56.bin"/><Relationship Id="rId4" Type="http://schemas.openxmlformats.org/officeDocument/2006/relationships/image" Target="../media/image98.emf"/><Relationship Id="rId5" Type="http://schemas.openxmlformats.org/officeDocument/2006/relationships/oleObject" Target="../embeddings/oleObject57.bin"/><Relationship Id="rId30" Type="http://schemas.openxmlformats.org/officeDocument/2006/relationships/image" Target="../media/image111.emf"/><Relationship Id="rId31" Type="http://schemas.openxmlformats.org/officeDocument/2006/relationships/oleObject" Target="../embeddings/oleObject70.bin"/><Relationship Id="rId32" Type="http://schemas.openxmlformats.org/officeDocument/2006/relationships/image" Target="../media/image112.emf"/><Relationship Id="rId9" Type="http://schemas.openxmlformats.org/officeDocument/2006/relationships/oleObject" Target="../embeddings/oleObject59.bin"/><Relationship Id="rId6" Type="http://schemas.openxmlformats.org/officeDocument/2006/relationships/image" Target="../media/image99.emf"/><Relationship Id="rId7" Type="http://schemas.openxmlformats.org/officeDocument/2006/relationships/oleObject" Target="../embeddings/oleObject58.bin"/><Relationship Id="rId8" Type="http://schemas.openxmlformats.org/officeDocument/2006/relationships/image" Target="../media/image100.emf"/><Relationship Id="rId33" Type="http://schemas.openxmlformats.org/officeDocument/2006/relationships/oleObject" Target="../embeddings/oleObject71.bin"/><Relationship Id="rId34" Type="http://schemas.openxmlformats.org/officeDocument/2006/relationships/image" Target="../media/image113.emf"/><Relationship Id="rId10" Type="http://schemas.openxmlformats.org/officeDocument/2006/relationships/image" Target="../media/image101.emf"/><Relationship Id="rId11" Type="http://schemas.openxmlformats.org/officeDocument/2006/relationships/oleObject" Target="../embeddings/oleObject60.bin"/><Relationship Id="rId12" Type="http://schemas.openxmlformats.org/officeDocument/2006/relationships/image" Target="../media/image102.emf"/><Relationship Id="rId13" Type="http://schemas.openxmlformats.org/officeDocument/2006/relationships/oleObject" Target="../embeddings/oleObject61.bin"/><Relationship Id="rId14" Type="http://schemas.openxmlformats.org/officeDocument/2006/relationships/image" Target="../media/image103.emf"/><Relationship Id="rId15" Type="http://schemas.openxmlformats.org/officeDocument/2006/relationships/oleObject" Target="../embeddings/oleObject62.bin"/><Relationship Id="rId16" Type="http://schemas.openxmlformats.org/officeDocument/2006/relationships/image" Target="../media/image104.emf"/><Relationship Id="rId17" Type="http://schemas.openxmlformats.org/officeDocument/2006/relationships/oleObject" Target="../embeddings/oleObject63.bin"/><Relationship Id="rId18" Type="http://schemas.openxmlformats.org/officeDocument/2006/relationships/image" Target="../media/image105.emf"/><Relationship Id="rId19" Type="http://schemas.openxmlformats.org/officeDocument/2006/relationships/oleObject" Target="../embeddings/oleObject64.bin"/></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72.bin"/><Relationship Id="rId4" Type="http://schemas.openxmlformats.org/officeDocument/2006/relationships/image" Target="../media/image114.emf"/><Relationship Id="rId5" Type="http://schemas.openxmlformats.org/officeDocument/2006/relationships/oleObject" Target="../embeddings/oleObject73.bin"/><Relationship Id="rId6" Type="http://schemas.openxmlformats.org/officeDocument/2006/relationships/image" Target="../media/image115.emf"/><Relationship Id="rId7" Type="http://schemas.openxmlformats.org/officeDocument/2006/relationships/oleObject" Target="../embeddings/oleObject74.bin"/><Relationship Id="rId8" Type="http://schemas.openxmlformats.org/officeDocument/2006/relationships/image" Target="../media/image116.emf"/><Relationship Id="rId1" Type="http://schemas.openxmlformats.org/officeDocument/2006/relationships/vmlDrawing" Target="../drawings/vmlDrawing21.vml"/><Relationship Id="rId2"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1" Type="http://schemas.openxmlformats.org/officeDocument/2006/relationships/oleObject" Target="../embeddings/oleObject80.bin"/><Relationship Id="rId12" Type="http://schemas.openxmlformats.org/officeDocument/2006/relationships/oleObject" Target="../embeddings/oleObject81.bin"/><Relationship Id="rId13" Type="http://schemas.openxmlformats.org/officeDocument/2006/relationships/oleObject" Target="../embeddings/oleObject82.bin"/><Relationship Id="rId14" Type="http://schemas.openxmlformats.org/officeDocument/2006/relationships/oleObject" Target="../embeddings/oleObject83.bin"/><Relationship Id="rId15" Type="http://schemas.openxmlformats.org/officeDocument/2006/relationships/oleObject" Target="../embeddings/oleObject84.bin"/><Relationship Id="rId16" Type="http://schemas.openxmlformats.org/officeDocument/2006/relationships/oleObject" Target="../embeddings/oleObject85.bin"/><Relationship Id="rId17" Type="http://schemas.openxmlformats.org/officeDocument/2006/relationships/oleObject" Target="../embeddings/oleObject86.bin"/><Relationship Id="rId18" Type="http://schemas.openxmlformats.org/officeDocument/2006/relationships/image" Target="../media/image120.emf"/><Relationship Id="rId1" Type="http://schemas.openxmlformats.org/officeDocument/2006/relationships/vmlDrawing" Target="../drawings/vmlDrawing22.vml"/><Relationship Id="rId2" Type="http://schemas.openxmlformats.org/officeDocument/2006/relationships/slideLayout" Target="../slideLayouts/slideLayout6.xml"/><Relationship Id="rId3" Type="http://schemas.openxmlformats.org/officeDocument/2006/relationships/oleObject" Target="../embeddings/oleObject75.bin"/><Relationship Id="rId4" Type="http://schemas.openxmlformats.org/officeDocument/2006/relationships/image" Target="../media/image117.emf"/><Relationship Id="rId5" Type="http://schemas.openxmlformats.org/officeDocument/2006/relationships/oleObject" Target="../embeddings/oleObject76.bin"/><Relationship Id="rId6" Type="http://schemas.openxmlformats.org/officeDocument/2006/relationships/image" Target="../media/image118.emf"/><Relationship Id="rId7" Type="http://schemas.openxmlformats.org/officeDocument/2006/relationships/oleObject" Target="../embeddings/oleObject77.bin"/><Relationship Id="rId8" Type="http://schemas.openxmlformats.org/officeDocument/2006/relationships/oleObject" Target="../embeddings/oleObject78.bin"/><Relationship Id="rId9" Type="http://schemas.openxmlformats.org/officeDocument/2006/relationships/oleObject" Target="../embeddings/oleObject79.bin"/><Relationship Id="rId10" Type="http://schemas.openxmlformats.org/officeDocument/2006/relationships/image" Target="../media/image119.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87.bin"/><Relationship Id="rId4" Type="http://schemas.openxmlformats.org/officeDocument/2006/relationships/image" Target="../media/image121.emf"/><Relationship Id="rId5" Type="http://schemas.openxmlformats.org/officeDocument/2006/relationships/oleObject" Target="../embeddings/oleObject88.bin"/><Relationship Id="rId6" Type="http://schemas.openxmlformats.org/officeDocument/2006/relationships/image" Target="../media/image122.emf"/><Relationship Id="rId7" Type="http://schemas.openxmlformats.org/officeDocument/2006/relationships/oleObject" Target="../embeddings/oleObject89.bin"/><Relationship Id="rId8" Type="http://schemas.openxmlformats.org/officeDocument/2006/relationships/image" Target="../media/image123.emf"/><Relationship Id="rId9" Type="http://schemas.openxmlformats.org/officeDocument/2006/relationships/oleObject" Target="../embeddings/oleObject90.bin"/><Relationship Id="rId10" Type="http://schemas.openxmlformats.org/officeDocument/2006/relationships/image" Target="../media/image124.emf"/><Relationship Id="rId1" Type="http://schemas.openxmlformats.org/officeDocument/2006/relationships/vmlDrawing" Target="../drawings/vmlDrawing23.vml"/><Relationship Id="rId2"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gif"/><Relationship Id="rId3" Type="http://schemas.openxmlformats.org/officeDocument/2006/relationships/image" Target="../media/image128.jpeg"/></Relationships>
</file>

<file path=ppt/slides/_rels/slide46.xml.rels><?xml version="1.0" encoding="UTF-8" standalone="yes"?>
<Relationships xmlns="http://schemas.openxmlformats.org/package/2006/relationships"><Relationship Id="rId3" Type="http://schemas.openxmlformats.org/officeDocument/2006/relationships/image" Target="../media/image130.jpeg"/><Relationship Id="rId4" Type="http://schemas.openxmlformats.org/officeDocument/2006/relationships/image" Target="../media/image131.png"/><Relationship Id="rId5" Type="http://schemas.openxmlformats.org/officeDocument/2006/relationships/oleObject" Target="../embeddings/oleObject91.bin"/><Relationship Id="rId6" Type="http://schemas.openxmlformats.org/officeDocument/2006/relationships/image" Target="../media/image129.wmf"/><Relationship Id="rId1" Type="http://schemas.openxmlformats.org/officeDocument/2006/relationships/vmlDrawing" Target="../drawings/vmlDrawing24.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33.png"/><Relationship Id="rId1" Type="http://schemas.microsoft.com/office/2007/relationships/media" Target="file://localhost/Users/prebys/GoogleDrive/USPAS%202014/uspas_2012/quench.wmv" TargetMode="External"/><Relationship Id="rId2" Type="http://schemas.openxmlformats.org/officeDocument/2006/relationships/video" Target="file://localhost/Users/prebys/GoogleDrive/USPAS%202014/uspas_2012/quench.wmv"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emf"/></Relationships>
</file>

<file path=ppt/slides/_rels/slide5.xml.rels><?xml version="1.0" encoding="UTF-8" standalone="yes"?>
<Relationships xmlns="http://schemas.openxmlformats.org/package/2006/relationships"><Relationship Id="rId3" Type="http://schemas.openxmlformats.org/officeDocument/2006/relationships/image" Target="../media/image12.wmf"/><Relationship Id="rId4" Type="http://schemas.openxmlformats.org/officeDocument/2006/relationships/oleObject" Target="../embeddings/oleObject7.bin"/><Relationship Id="rId5" Type="http://schemas.openxmlformats.org/officeDocument/2006/relationships/image" Target="../media/image9.wmf"/><Relationship Id="rId6" Type="http://schemas.openxmlformats.org/officeDocument/2006/relationships/oleObject" Target="../embeddings/oleObject8.bin"/><Relationship Id="rId7" Type="http://schemas.openxmlformats.org/officeDocument/2006/relationships/image" Target="../media/image11.wmf"/><Relationship Id="rId8" Type="http://schemas.openxmlformats.org/officeDocument/2006/relationships/oleObject" Target="../embeddings/oleObject9.bin"/><Relationship Id="rId9" Type="http://schemas.openxmlformats.org/officeDocument/2006/relationships/image" Target="../media/image16.wmf"/><Relationship Id="rId10" Type="http://schemas.openxmlformats.org/officeDocument/2006/relationships/oleObject" Target="../embeddings/oleObject10.bin"/><Relationship Id="rId11" Type="http://schemas.openxmlformats.org/officeDocument/2006/relationships/image" Target="../media/image17.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image" Target="../media/image136.jpe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18.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1" Type="http://schemas.openxmlformats.org/officeDocument/2006/relationships/oleObject" Target="../embeddings/oleObject16.bin"/><Relationship Id="rId12" Type="http://schemas.openxmlformats.org/officeDocument/2006/relationships/image" Target="../media/image23.e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oleObject" Target="../embeddings/oleObject12.bin"/><Relationship Id="rId4" Type="http://schemas.openxmlformats.org/officeDocument/2006/relationships/image" Target="../media/image19.emf"/><Relationship Id="rId5" Type="http://schemas.openxmlformats.org/officeDocument/2006/relationships/oleObject" Target="../embeddings/oleObject13.bin"/><Relationship Id="rId6" Type="http://schemas.openxmlformats.org/officeDocument/2006/relationships/image" Target="../media/image20.emf"/><Relationship Id="rId7" Type="http://schemas.openxmlformats.org/officeDocument/2006/relationships/oleObject" Target="../embeddings/oleObject14.bin"/><Relationship Id="rId8" Type="http://schemas.openxmlformats.org/officeDocument/2006/relationships/image" Target="../media/image21.emf"/><Relationship Id="rId9" Type="http://schemas.openxmlformats.org/officeDocument/2006/relationships/oleObject" Target="../embeddings/oleObject15.bin"/><Relationship Id="rId10" Type="http://schemas.openxmlformats.org/officeDocument/2006/relationships/image" Target="../media/image22.emf"/></Relationships>
</file>

<file path=ppt/slides/_rels/slide8.xml.rels><?xml version="1.0" encoding="UTF-8" standalone="yes"?>
<Relationships xmlns="http://schemas.openxmlformats.org/package/2006/relationships"><Relationship Id="rId3" Type="http://schemas.openxmlformats.org/officeDocument/2006/relationships/image" Target="../media/image12.wmf"/><Relationship Id="rId4" Type="http://schemas.openxmlformats.org/officeDocument/2006/relationships/image" Target="../media/image24.w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1" Type="http://schemas.openxmlformats.org/officeDocument/2006/relationships/image" Target="../media/image16.wmf"/><Relationship Id="rId12" Type="http://schemas.openxmlformats.org/officeDocument/2006/relationships/oleObject" Target="../embeddings/oleObject21.bin"/><Relationship Id="rId13" Type="http://schemas.openxmlformats.org/officeDocument/2006/relationships/image" Target="../media/image26.wmf"/><Relationship Id="rId14" Type="http://schemas.openxmlformats.org/officeDocument/2006/relationships/oleObject" Target="../embeddings/oleObject22.bin"/><Relationship Id="rId15" Type="http://schemas.openxmlformats.org/officeDocument/2006/relationships/image" Target="../media/image27.wmf"/><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oleObject" Target="../embeddings/oleObject17.bin"/><Relationship Id="rId4" Type="http://schemas.openxmlformats.org/officeDocument/2006/relationships/image" Target="../media/image25.wmf"/><Relationship Id="rId5" Type="http://schemas.openxmlformats.org/officeDocument/2006/relationships/image" Target="../media/image12.wmf"/><Relationship Id="rId6" Type="http://schemas.openxmlformats.org/officeDocument/2006/relationships/oleObject" Target="../embeddings/oleObject18.bin"/><Relationship Id="rId7" Type="http://schemas.openxmlformats.org/officeDocument/2006/relationships/image" Target="../media/image9.wmf"/><Relationship Id="rId8" Type="http://schemas.openxmlformats.org/officeDocument/2006/relationships/oleObject" Target="../embeddings/oleObject19.bin"/><Relationship Id="rId9" Type="http://schemas.openxmlformats.org/officeDocument/2006/relationships/image" Target="../media/image11.wmf"/><Relationship Id="rId10" Type="http://schemas.openxmlformats.org/officeDocument/2006/relationships/oleObject" Target="../embeddings/oleObject2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4"/>
          <p:cNvSpPr>
            <a:spLocks noGrp="1" noChangeArrowheads="1"/>
          </p:cNvSpPr>
          <p:nvPr>
            <p:ph type="ctrTitle"/>
          </p:nvPr>
        </p:nvSpPr>
        <p:spPr>
          <a:xfrm>
            <a:off x="4111269" y="2291938"/>
            <a:ext cx="4670818" cy="679968"/>
          </a:xfrm>
        </p:spPr>
        <p:txBody>
          <a:bodyPr/>
          <a:lstStyle/>
          <a:p>
            <a:pPr eaLnBrk="1" hangingPunct="1">
              <a:defRPr/>
            </a:pPr>
            <a:r>
              <a:rPr lang="en-US" dirty="0" smtClean="0"/>
              <a:t>Hadron Colliders</a:t>
            </a:r>
            <a:endParaRPr lang="en-US" dirty="0"/>
          </a:p>
        </p:txBody>
      </p:sp>
      <p:sp>
        <p:nvSpPr>
          <p:cNvPr id="8195" name="Rectangle 5"/>
          <p:cNvSpPr>
            <a:spLocks noGrp="1" noChangeArrowheads="1"/>
          </p:cNvSpPr>
          <p:nvPr>
            <p:ph type="subTitle" idx="1"/>
          </p:nvPr>
        </p:nvSpPr>
        <p:spPr>
          <a:xfrm>
            <a:off x="4608090" y="3003630"/>
            <a:ext cx="4123564" cy="658915"/>
          </a:xfrm>
        </p:spPr>
        <p:txBody>
          <a:bodyPr/>
          <a:lstStyle/>
          <a:p>
            <a:pPr eaLnBrk="1" hangingPunct="1"/>
            <a:r>
              <a:rPr lang="en-US" dirty="0" smtClean="0"/>
              <a:t>Eric </a:t>
            </a:r>
            <a:r>
              <a:rPr lang="en-US" dirty="0" err="1" smtClean="0"/>
              <a:t>Prebys</a:t>
            </a:r>
            <a:r>
              <a:rPr lang="en-US" dirty="0" smtClean="0"/>
              <a:t>, FNAL</a:t>
            </a:r>
          </a:p>
          <a:p>
            <a:pPr eaLnBrk="1" hangingPunct="1"/>
            <a:endParaRPr lang="en-US" dirty="0" smtClean="0"/>
          </a:p>
        </p:txBody>
      </p:sp>
      <p:pic>
        <p:nvPicPr>
          <p:cNvPr id="4" name="Picture 3"/>
          <p:cNvPicPr>
            <a:picLocks noChangeAspect="1"/>
          </p:cNvPicPr>
          <p:nvPr/>
        </p:nvPicPr>
        <p:blipFill>
          <a:blip r:embed="rId2"/>
          <a:stretch>
            <a:fillRect/>
          </a:stretch>
        </p:blipFill>
        <p:spPr>
          <a:xfrm>
            <a:off x="145747" y="3353076"/>
            <a:ext cx="5460265" cy="2737471"/>
          </a:xfrm>
          <a:prstGeom prst="rect">
            <a:avLst/>
          </a:prstGeom>
        </p:spPr>
      </p:pic>
      <p:sp>
        <p:nvSpPr>
          <p:cNvPr id="5" name="TextBox 4"/>
          <p:cNvSpPr txBox="1"/>
          <p:nvPr/>
        </p:nvSpPr>
        <p:spPr>
          <a:xfrm>
            <a:off x="1018353" y="6055249"/>
            <a:ext cx="3369468" cy="369332"/>
          </a:xfrm>
          <a:prstGeom prst="rect">
            <a:avLst/>
          </a:prstGeom>
          <a:noFill/>
        </p:spPr>
        <p:txBody>
          <a:bodyPr wrap="square" rtlCol="0">
            <a:spAutoFit/>
          </a:bodyPr>
          <a:lstStyle/>
          <a:p>
            <a:pPr algn="ctr"/>
            <a:r>
              <a:rPr lang="en-US" sz="1800" dirty="0" smtClean="0">
                <a:solidFill>
                  <a:srgbClr val="C00000"/>
                </a:solidFill>
                <a:latin typeface="+mn-lt"/>
              </a:rPr>
              <a:t>LHC Interaction Region</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3879" y="3683994"/>
            <a:ext cx="2640293" cy="2365821"/>
          </a:xfrm>
          <a:prstGeom prst="rect">
            <a:avLst/>
          </a:prstGeom>
        </p:spPr>
      </p:pic>
      <p:sp>
        <p:nvSpPr>
          <p:cNvPr id="7" name="Right Arrow 6"/>
          <p:cNvSpPr/>
          <p:nvPr/>
        </p:nvSpPr>
        <p:spPr>
          <a:xfrm>
            <a:off x="5312262" y="4661398"/>
            <a:ext cx="570218" cy="432000"/>
          </a:xfrm>
          <a:prstGeom prst="rightArrow">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182753" y="6208083"/>
            <a:ext cx="2472041" cy="369332"/>
          </a:xfrm>
          <a:prstGeom prst="rect">
            <a:avLst/>
          </a:prstGeom>
          <a:noFill/>
        </p:spPr>
        <p:txBody>
          <a:bodyPr wrap="square" rtlCol="0">
            <a:spAutoFit/>
          </a:bodyPr>
          <a:lstStyle/>
          <a:p>
            <a:pPr algn="r"/>
            <a:r>
              <a:rPr lang="en-US" sz="1800" dirty="0" smtClean="0">
                <a:solidFill>
                  <a:srgbClr val="C00000"/>
                </a:solidFill>
                <a:latin typeface="+mn-lt"/>
              </a:rPr>
              <a:t>Lecture 2</a:t>
            </a:r>
          </a:p>
        </p:txBody>
      </p:sp>
      <p:pic>
        <p:nvPicPr>
          <p:cNvPr id="10" name="Picture 9" descr="Screen Shot 2014-08-11 at 3.06.4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303" y="1040533"/>
            <a:ext cx="7822029" cy="997166"/>
          </a:xfrm>
          <a:prstGeom prst="rect">
            <a:avLst/>
          </a:prstGeom>
        </p:spPr>
      </p:pic>
    </p:spTree>
    <p:extLst>
      <p:ext uri="{BB962C8B-B14F-4D97-AF65-F5344CB8AC3E}">
        <p14:creationId xmlns:p14="http://schemas.microsoft.com/office/powerpoint/2010/main" val="2659650618"/>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1230765" y="2852925"/>
            <a:ext cx="307240" cy="921720"/>
          </a:xfrm>
          <a:prstGeom prst="ellipse">
            <a:avLst/>
          </a:prstGeom>
          <a:gradFill flip="none" rotWithShape="1">
            <a:gsLst>
              <a:gs pos="0">
                <a:srgbClr val="5E9EFF"/>
              </a:gs>
              <a:gs pos="39999">
                <a:srgbClr val="85C2FF"/>
              </a:gs>
              <a:gs pos="70000">
                <a:srgbClr val="C4D6EB"/>
              </a:gs>
              <a:gs pos="100000">
                <a:srgbClr val="FFEBFA"/>
              </a:gs>
            </a:gsLst>
            <a:path path="circle">
              <a:fillToRect l="50000" t="50000" r="50000" b="50000"/>
            </a:path>
            <a:tileRect/>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Accelerating phase and longitudinal </a:t>
            </a:r>
            <a:r>
              <a:rPr lang="en-US" dirty="0" err="1" smtClean="0"/>
              <a:t>emittance</a:t>
            </a:r>
            <a:endParaRPr lang="en-US" dirty="0"/>
          </a:p>
        </p:txBody>
      </p:sp>
      <p:sp>
        <p:nvSpPr>
          <p:cNvPr id="3" name="Content Placeholder 2"/>
          <p:cNvSpPr>
            <a:spLocks noGrp="1"/>
          </p:cNvSpPr>
          <p:nvPr>
            <p:ph idx="1"/>
          </p:nvPr>
        </p:nvSpPr>
        <p:spPr>
          <a:xfrm>
            <a:off x="424260" y="587030"/>
            <a:ext cx="4454980" cy="921720"/>
          </a:xfrm>
        </p:spPr>
        <p:txBody>
          <a:bodyPr/>
          <a:lstStyle/>
          <a:p>
            <a:r>
              <a:rPr lang="en-US" sz="1800" dirty="0" smtClean="0"/>
              <a:t>The accelerating voltage grows as </a:t>
            </a:r>
            <a:br>
              <a:rPr lang="en-US" sz="1800" dirty="0" smtClean="0"/>
            </a:br>
            <a:r>
              <a:rPr lang="en-US" sz="1800" dirty="0" smtClean="0"/>
              <a:t>sin</a:t>
            </a:r>
            <a:r>
              <a:rPr lang="el-GR" sz="1800" i="1" dirty="0" err="1">
                <a:latin typeface="Symbol" pitchFamily="18" charset="2"/>
              </a:rPr>
              <a:t>φ</a:t>
            </a:r>
            <a:r>
              <a:rPr lang="en-US" sz="1800" i="1" baseline="-25000" dirty="0" smtClean="0"/>
              <a:t>s</a:t>
            </a:r>
            <a:r>
              <a:rPr lang="en-US" sz="1800" dirty="0" smtClean="0"/>
              <a:t>, but the stable bucket area </a:t>
            </a:r>
            <a:br>
              <a:rPr lang="en-US" sz="1800" dirty="0" smtClean="0"/>
            </a:br>
            <a:r>
              <a:rPr lang="en-US" sz="1800" dirty="0" smtClean="0"/>
              <a:t>shrinks</a:t>
            </a:r>
          </a:p>
          <a:p>
            <a:r>
              <a:rPr lang="en-US" sz="1800" dirty="0" smtClean="0"/>
              <a:t>Just as in the transverse plane, we</a:t>
            </a:r>
            <a:br>
              <a:rPr lang="en-US" sz="1800" dirty="0" smtClean="0"/>
            </a:br>
            <a:r>
              <a:rPr lang="en-US" sz="1800" dirty="0" smtClean="0"/>
              <a:t>can define a phase space, this time in the </a:t>
            </a:r>
            <a:r>
              <a:rPr lang="el-GR" sz="1800" i="1" dirty="0" smtClean="0">
                <a:latin typeface="Symbol" pitchFamily="18" charset="2"/>
              </a:rPr>
              <a:t>Δ</a:t>
            </a:r>
            <a:r>
              <a:rPr lang="en-US" sz="1800" i="1" dirty="0" smtClean="0"/>
              <a:t>t-</a:t>
            </a:r>
            <a:r>
              <a:rPr lang="el-GR" sz="1800" i="1" dirty="0" smtClean="0">
                <a:latin typeface="Symbol" pitchFamily="18" charset="2"/>
              </a:rPr>
              <a:t>Δ</a:t>
            </a:r>
            <a:r>
              <a:rPr lang="en-US" sz="1800" i="1" dirty="0" smtClean="0"/>
              <a:t>E</a:t>
            </a:r>
            <a:r>
              <a:rPr lang="en-US" sz="1800" dirty="0" smtClean="0"/>
              <a:t> plane</a:t>
            </a:r>
          </a:p>
          <a:p>
            <a:endParaRPr lang="en-US" sz="1800" dirty="0" smtClean="0"/>
          </a:p>
          <a:p>
            <a:endParaRPr lang="en-US" sz="1800" dirty="0" smtClean="0"/>
          </a:p>
          <a:p>
            <a:endParaRPr lang="en-US" sz="1800" dirty="0" smtClean="0"/>
          </a:p>
          <a:p>
            <a:endParaRPr lang="en-US" sz="1800" dirty="0" smtClean="0"/>
          </a:p>
          <a:p>
            <a:endParaRPr lang="en-US" sz="1800" dirty="0" smtClean="0"/>
          </a:p>
          <a:p>
            <a:r>
              <a:rPr lang="en-US" sz="1800" dirty="0" smtClean="0"/>
              <a:t>As particles accelerate or accelerating voltage changes</a:t>
            </a:r>
          </a:p>
          <a:p>
            <a:endParaRPr lang="en-US" sz="2000" dirty="0"/>
          </a:p>
        </p:txBody>
      </p:sp>
      <p:sp>
        <p:nvSpPr>
          <p:cNvPr id="4" name="Date Placeholder 3"/>
          <p:cNvSpPr>
            <a:spLocks noGrp="1"/>
          </p:cNvSpPr>
          <p:nvPr>
            <p:ph type="dt" sz="half" idx="10"/>
          </p:nvPr>
        </p:nvSpPr>
        <p:spPr/>
        <p:txBody>
          <a:bodyPr/>
          <a:lstStyle/>
          <a:p>
            <a:pPr>
              <a:defRPr/>
            </a:pPr>
            <a:r>
              <a:rPr lang="en-US" smtClean="0"/>
              <a:t>HCPSS, August 11-22, 2014 </a:t>
            </a:r>
            <a:endParaRPr lang="en-US" dirty="0"/>
          </a:p>
        </p:txBody>
      </p:sp>
      <p:sp>
        <p:nvSpPr>
          <p:cNvPr id="5" name="Footer Placeholder 4"/>
          <p:cNvSpPr>
            <a:spLocks noGrp="1"/>
          </p:cNvSpPr>
          <p:nvPr>
            <p:ph type="ftr" sz="quarter" idx="11"/>
          </p:nvPr>
        </p:nvSpPr>
        <p:spPr/>
        <p:txBody>
          <a:bodyPr/>
          <a:lstStyle/>
          <a:p>
            <a:pPr>
              <a:defRPr/>
            </a:pPr>
            <a:r>
              <a:rPr lang="en-US" smtClean="0"/>
              <a:t>E. Prebys, Hadron Colliders, Lecture 2</a:t>
            </a:r>
            <a:endParaRPr lang="en-US"/>
          </a:p>
        </p:txBody>
      </p:sp>
      <p:sp>
        <p:nvSpPr>
          <p:cNvPr id="6" name="Slide Number Placeholder 5"/>
          <p:cNvSpPr>
            <a:spLocks noGrp="1"/>
          </p:cNvSpPr>
          <p:nvPr>
            <p:ph type="sldNum" sz="quarter" idx="12"/>
          </p:nvPr>
        </p:nvSpPr>
        <p:spPr/>
        <p:txBody>
          <a:bodyPr/>
          <a:lstStyle/>
          <a:p>
            <a:pPr>
              <a:defRPr/>
            </a:pPr>
            <a:fld id="{FBC16510-01E7-4757-9488-65999956462C}" type="slidenum">
              <a:rPr lang="en-US" smtClean="0"/>
              <a:pPr>
                <a:defRPr/>
              </a:pPr>
              <a:t>10</a:t>
            </a:fld>
            <a:endParaRPr lang="en-US"/>
          </a:p>
        </p:txBody>
      </p:sp>
      <p:pic>
        <p:nvPicPr>
          <p:cNvPr id="7" name="Picture 6" descr="image0.jpg"/>
          <p:cNvPicPr>
            <a:picLocks noChangeAspect="1"/>
          </p:cNvPicPr>
          <p:nvPr/>
        </p:nvPicPr>
        <p:blipFill>
          <a:blip r:embed="rId3" cstate="print"/>
          <a:stretch>
            <a:fillRect/>
          </a:stretch>
        </p:blipFill>
        <p:spPr>
          <a:xfrm rot="60000">
            <a:off x="4740475" y="689975"/>
            <a:ext cx="3040758" cy="5248314"/>
          </a:xfrm>
          <a:prstGeom prst="rect">
            <a:avLst/>
          </a:prstGeom>
        </p:spPr>
      </p:pic>
      <p:graphicFrame>
        <p:nvGraphicFramePr>
          <p:cNvPr id="8" name="Object 7"/>
          <p:cNvGraphicFramePr>
            <a:graphicFrameLocks noChangeAspect="1"/>
          </p:cNvGraphicFramePr>
          <p:nvPr/>
        </p:nvGraphicFramePr>
        <p:xfrm>
          <a:off x="7682804" y="1163105"/>
          <a:ext cx="793703" cy="460860"/>
        </p:xfrm>
        <a:graphic>
          <a:graphicData uri="http://schemas.openxmlformats.org/presentationml/2006/ole">
            <mc:AlternateContent xmlns:mc="http://schemas.openxmlformats.org/markup-compatibility/2006">
              <mc:Choice xmlns:v="urn:schemas-microsoft-com:vml" Requires="v">
                <p:oleObj spid="_x0000_s530504" name="Equation" r:id="rId4" imgW="393480" imgH="228600" progId="Equation.3">
                  <p:embed/>
                </p:oleObj>
              </mc:Choice>
              <mc:Fallback>
                <p:oleObj name="Equation" r:id="rId4" imgW="39348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2804" y="1163105"/>
                        <a:ext cx="793703" cy="4608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9315" name="Object 3"/>
          <p:cNvGraphicFramePr>
            <a:graphicFrameLocks noChangeAspect="1"/>
          </p:cNvGraphicFramePr>
          <p:nvPr/>
        </p:nvGraphicFramePr>
        <p:xfrm>
          <a:off x="7721210" y="2968140"/>
          <a:ext cx="1076325" cy="460375"/>
        </p:xfrm>
        <a:graphic>
          <a:graphicData uri="http://schemas.openxmlformats.org/presentationml/2006/ole">
            <mc:AlternateContent xmlns:mc="http://schemas.openxmlformats.org/markup-compatibility/2006">
              <mc:Choice xmlns:v="urn:schemas-microsoft-com:vml" Requires="v">
                <p:oleObj spid="_x0000_s530505" name="Equation" r:id="rId6" imgW="533160" imgH="228600" progId="Equation.3">
                  <p:embed/>
                </p:oleObj>
              </mc:Choice>
              <mc:Fallback>
                <p:oleObj name="Equation" r:id="rId6" imgW="53316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1210" y="2968140"/>
                        <a:ext cx="1076325" cy="46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9316" name="Object 4"/>
          <p:cNvGraphicFramePr>
            <a:graphicFrameLocks noChangeAspect="1"/>
          </p:cNvGraphicFramePr>
          <p:nvPr/>
        </p:nvGraphicFramePr>
        <p:xfrm>
          <a:off x="7759615" y="4734770"/>
          <a:ext cx="1076325" cy="460375"/>
        </p:xfrm>
        <a:graphic>
          <a:graphicData uri="http://schemas.openxmlformats.org/presentationml/2006/ole">
            <mc:AlternateContent xmlns:mc="http://schemas.openxmlformats.org/markup-compatibility/2006">
              <mc:Choice xmlns:v="urn:schemas-microsoft-com:vml" Requires="v">
                <p:oleObj spid="_x0000_s530506" name="Equation" r:id="rId8" imgW="533160" imgH="228600" progId="Equation.3">
                  <p:embed/>
                </p:oleObj>
              </mc:Choice>
              <mc:Fallback>
                <p:oleObj name="Equation" r:id="rId8" imgW="53316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59615" y="4734770"/>
                        <a:ext cx="1076325" cy="46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 name="Straight Connector 11"/>
          <p:cNvCxnSpPr/>
          <p:nvPr/>
        </p:nvCxnSpPr>
        <p:spPr>
          <a:xfrm rot="5400000">
            <a:off x="577880" y="3390595"/>
            <a:ext cx="16130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1070" y="3313785"/>
            <a:ext cx="17282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5" name="Object 14"/>
          <p:cNvGraphicFramePr>
            <a:graphicFrameLocks noChangeAspect="1"/>
          </p:cNvGraphicFramePr>
          <p:nvPr/>
        </p:nvGraphicFramePr>
        <p:xfrm>
          <a:off x="2037269" y="3313784"/>
          <a:ext cx="268835" cy="250913"/>
        </p:xfrm>
        <a:graphic>
          <a:graphicData uri="http://schemas.openxmlformats.org/presentationml/2006/ole">
            <mc:AlternateContent xmlns:mc="http://schemas.openxmlformats.org/markup-compatibility/2006">
              <mc:Choice xmlns:v="urn:schemas-microsoft-com:vml" Requires="v">
                <p:oleObj spid="_x0000_s530507" name="Equation" r:id="rId10" imgW="190440" imgH="177480" progId="Equation.3">
                  <p:embed/>
                </p:oleObj>
              </mc:Choice>
              <mc:Fallback>
                <p:oleObj name="Equation" r:id="rId10" imgW="190440" imgH="1774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37269" y="3313784"/>
                        <a:ext cx="268835" cy="250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9318" name="Object 6"/>
          <p:cNvGraphicFramePr>
            <a:graphicFrameLocks noChangeAspect="1"/>
          </p:cNvGraphicFramePr>
          <p:nvPr/>
        </p:nvGraphicFramePr>
        <p:xfrm>
          <a:off x="1461195" y="2392065"/>
          <a:ext cx="330608" cy="226205"/>
        </p:xfrm>
        <a:graphic>
          <a:graphicData uri="http://schemas.openxmlformats.org/presentationml/2006/ole">
            <mc:AlternateContent xmlns:mc="http://schemas.openxmlformats.org/markup-compatibility/2006">
              <mc:Choice xmlns:v="urn:schemas-microsoft-com:vml" Requires="v">
                <p:oleObj spid="_x0000_s530508" name="Equation" r:id="rId12" imgW="241200" imgH="164880" progId="Equation.3">
                  <p:embed/>
                </p:oleObj>
              </mc:Choice>
              <mc:Fallback>
                <p:oleObj name="Equation" r:id="rId12" imgW="241200" imgH="16488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1195" y="2392065"/>
                        <a:ext cx="330608" cy="22620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p:cNvGraphicFramePr>
            <a:graphicFrameLocks noChangeAspect="1"/>
          </p:cNvGraphicFramePr>
          <p:nvPr/>
        </p:nvGraphicFramePr>
        <p:xfrm>
          <a:off x="1768435" y="2660900"/>
          <a:ext cx="307240" cy="373077"/>
        </p:xfrm>
        <a:graphic>
          <a:graphicData uri="http://schemas.openxmlformats.org/presentationml/2006/ole">
            <mc:AlternateContent xmlns:mc="http://schemas.openxmlformats.org/markup-compatibility/2006">
              <mc:Choice xmlns:v="urn:schemas-microsoft-com:vml" Requires="v">
                <p:oleObj spid="_x0000_s530509" name="Equation" r:id="rId14" imgW="177480" imgH="215640" progId="Equation.3">
                  <p:embed/>
                </p:oleObj>
              </mc:Choice>
              <mc:Fallback>
                <p:oleObj name="Equation" r:id="rId14" imgW="177480" imgH="21564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68435" y="2660900"/>
                        <a:ext cx="307240" cy="37307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2" name="Straight Arrow Connector 21"/>
          <p:cNvCxnSpPr/>
          <p:nvPr/>
        </p:nvCxnSpPr>
        <p:spPr>
          <a:xfrm rot="10800000" flipV="1">
            <a:off x="1461196" y="2968140"/>
            <a:ext cx="268835" cy="2304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306105" y="2545685"/>
            <a:ext cx="2534729" cy="523220"/>
          </a:xfrm>
          <a:prstGeom prst="rect">
            <a:avLst/>
          </a:prstGeom>
          <a:noFill/>
        </p:spPr>
        <p:txBody>
          <a:bodyPr wrap="square" rtlCol="0">
            <a:spAutoFit/>
          </a:bodyPr>
          <a:lstStyle/>
          <a:p>
            <a:r>
              <a:rPr lang="en-US" sz="1400" dirty="0" smtClean="0">
                <a:solidFill>
                  <a:schemeClr val="bg2">
                    <a:lumMod val="50000"/>
                  </a:schemeClr>
                </a:solidFill>
              </a:rPr>
              <a:t>Area = “longitudinal </a:t>
            </a:r>
            <a:r>
              <a:rPr lang="en-US" sz="1400" dirty="0" err="1" smtClean="0">
                <a:solidFill>
                  <a:schemeClr val="bg2">
                    <a:lumMod val="50000"/>
                  </a:schemeClr>
                </a:solidFill>
              </a:rPr>
              <a:t>emittance</a:t>
            </a:r>
            <a:r>
              <a:rPr lang="en-US" sz="1400" dirty="0" smtClean="0">
                <a:solidFill>
                  <a:schemeClr val="bg2">
                    <a:lumMod val="50000"/>
                  </a:schemeClr>
                </a:solidFill>
              </a:rPr>
              <a:t>” (usually in </a:t>
            </a:r>
            <a:r>
              <a:rPr lang="en-US" sz="1400" dirty="0" err="1" smtClean="0">
                <a:solidFill>
                  <a:schemeClr val="bg2">
                    <a:lumMod val="50000"/>
                  </a:schemeClr>
                </a:solidFill>
              </a:rPr>
              <a:t>eV</a:t>
            </a:r>
            <a:r>
              <a:rPr lang="en-US" sz="1400" dirty="0" smtClean="0">
                <a:solidFill>
                  <a:schemeClr val="bg2">
                    <a:lumMod val="50000"/>
                  </a:schemeClr>
                </a:solidFill>
              </a:rPr>
              <a:t>-s)</a:t>
            </a:r>
            <a:endParaRPr lang="en-US" sz="1400" dirty="0">
              <a:solidFill>
                <a:schemeClr val="bg2">
                  <a:lumMod val="50000"/>
                </a:schemeClr>
              </a:solidFill>
            </a:endParaRPr>
          </a:p>
        </p:txBody>
      </p:sp>
      <p:graphicFrame>
        <p:nvGraphicFramePr>
          <p:cNvPr id="269320" name="Object 8"/>
          <p:cNvGraphicFramePr>
            <a:graphicFrameLocks noChangeAspect="1"/>
          </p:cNvGraphicFramePr>
          <p:nvPr>
            <p:extLst>
              <p:ext uri="{D42A27DB-BD31-4B8C-83A1-F6EECF244321}">
                <p14:modId xmlns:p14="http://schemas.microsoft.com/office/powerpoint/2010/main" val="2680355692"/>
              </p:ext>
            </p:extLst>
          </p:nvPr>
        </p:nvGraphicFramePr>
        <p:xfrm>
          <a:off x="1231900" y="4756150"/>
          <a:ext cx="2924175" cy="1671638"/>
        </p:xfrm>
        <a:graphic>
          <a:graphicData uri="http://schemas.openxmlformats.org/presentationml/2006/ole">
            <mc:AlternateContent xmlns:mc="http://schemas.openxmlformats.org/markup-compatibility/2006">
              <mc:Choice xmlns:v="urn:schemas-microsoft-com:vml" Requires="v">
                <p:oleObj spid="_x0000_s530510" name="Equation" r:id="rId16" imgW="1689100" imgH="965200" progId="Equation.DSMT4">
                  <p:embed/>
                </p:oleObj>
              </mc:Choice>
              <mc:Fallback>
                <p:oleObj name="Equation" r:id="rId16" imgW="1689100" imgH="965200" progId="Equation.DSMT4">
                  <p:embed/>
                  <p:pic>
                    <p:nvPicPr>
                      <p:cNvPr id="0" name=""/>
                      <p:cNvPicPr>
                        <a:picLocks noChangeAspect="1" noChangeArrowheads="1"/>
                      </p:cNvPicPr>
                      <p:nvPr/>
                    </p:nvPicPr>
                    <p:blipFill>
                      <a:blip r:embed="rId17"/>
                      <a:srcRect/>
                      <a:stretch>
                        <a:fillRect/>
                      </a:stretch>
                    </p:blipFill>
                    <p:spPr bwMode="auto">
                      <a:xfrm>
                        <a:off x="1231900" y="4756150"/>
                        <a:ext cx="2924175" cy="1671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7507864" y="1641600"/>
            <a:ext cx="1636136" cy="523220"/>
          </a:xfrm>
          <a:prstGeom prst="rect">
            <a:avLst/>
          </a:prstGeom>
          <a:noFill/>
        </p:spPr>
        <p:txBody>
          <a:bodyPr wrap="square" rtlCol="0">
            <a:spAutoFit/>
          </a:bodyPr>
          <a:lstStyle/>
          <a:p>
            <a:r>
              <a:rPr lang="en-US" sz="1400" dirty="0" smtClean="0">
                <a:solidFill>
                  <a:srgbClr val="C00000"/>
                </a:solidFill>
                <a:latin typeface="+mn-lt"/>
              </a:rPr>
              <a:t>All beam bunched and stable</a:t>
            </a:r>
          </a:p>
        </p:txBody>
      </p:sp>
      <p:sp>
        <p:nvSpPr>
          <p:cNvPr id="21" name="TextBox 20"/>
          <p:cNvSpPr txBox="1"/>
          <p:nvPr/>
        </p:nvSpPr>
        <p:spPr>
          <a:xfrm>
            <a:off x="7211002" y="5872080"/>
            <a:ext cx="1636136" cy="307777"/>
          </a:xfrm>
          <a:prstGeom prst="rect">
            <a:avLst/>
          </a:prstGeom>
          <a:noFill/>
        </p:spPr>
        <p:txBody>
          <a:bodyPr wrap="square" rtlCol="0">
            <a:spAutoFit/>
          </a:bodyPr>
          <a:lstStyle/>
          <a:p>
            <a:r>
              <a:rPr lang="en-US" sz="1400" dirty="0" smtClean="0">
                <a:solidFill>
                  <a:srgbClr val="C00000"/>
                </a:solidFill>
                <a:latin typeface="+mn-lt"/>
              </a:rPr>
              <a:t>Stable “bucket”</a:t>
            </a:r>
          </a:p>
        </p:txBody>
      </p:sp>
      <p:cxnSp>
        <p:nvCxnSpPr>
          <p:cNvPr id="11" name="Straight Arrow Connector 10"/>
          <p:cNvCxnSpPr/>
          <p:nvPr/>
        </p:nvCxnSpPr>
        <p:spPr>
          <a:xfrm flipH="1" flipV="1">
            <a:off x="7067242" y="5088960"/>
            <a:ext cx="319667" cy="751680"/>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539453"/>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stability at transition</a:t>
            </a:r>
            <a:endParaRPr lang="en-US" dirty="0"/>
          </a:p>
        </p:txBody>
      </p:sp>
      <p:sp>
        <p:nvSpPr>
          <p:cNvPr id="3" name="Content Placeholder 2"/>
          <p:cNvSpPr>
            <a:spLocks noGrp="1"/>
          </p:cNvSpPr>
          <p:nvPr>
            <p:ph idx="1"/>
          </p:nvPr>
        </p:nvSpPr>
        <p:spPr>
          <a:xfrm>
            <a:off x="503776" y="690226"/>
            <a:ext cx="8251825" cy="1446408"/>
          </a:xfrm>
        </p:spPr>
        <p:txBody>
          <a:bodyPr/>
          <a:lstStyle/>
          <a:p>
            <a:r>
              <a:rPr lang="en-US" dirty="0" smtClean="0"/>
              <a:t>At transition, </a:t>
            </a:r>
            <a:r>
              <a:rPr lang="el-GR" dirty="0" smtClean="0"/>
              <a:t>η</a:t>
            </a:r>
            <a:r>
              <a:rPr lang="en-US" dirty="0" smtClean="0"/>
              <a:t>=0, so beam would quickly become longitudinally unstable.  It’s therefore important to get through transition </a:t>
            </a:r>
            <a:r>
              <a:rPr lang="en-US" dirty="0" smtClean="0"/>
              <a:t>quickly*</a:t>
            </a:r>
            <a:endParaRPr lang="en-US" dirty="0" smtClean="0"/>
          </a:p>
          <a:p>
            <a:endParaRPr lang="en-US" dirty="0"/>
          </a:p>
          <a:p>
            <a:endParaRPr lang="en-US" dirty="0" smtClean="0"/>
          </a:p>
          <a:p>
            <a:endParaRPr lang="en-US" dirty="0"/>
          </a:p>
          <a:p>
            <a:pPr marL="0" indent="0">
              <a:buNone/>
            </a:pPr>
            <a:endParaRPr lang="en-US" dirty="0"/>
          </a:p>
          <a:p>
            <a:endParaRPr lang="en-US" dirty="0" smtClean="0"/>
          </a:p>
          <a:p>
            <a:endParaRPr lang="en-US" dirty="0"/>
          </a:p>
          <a:p>
            <a:endParaRPr lang="en-US" dirty="0" smtClean="0"/>
          </a:p>
          <a:p>
            <a:r>
              <a:rPr lang="en-US" dirty="0" smtClean="0"/>
              <a:t>There are also “gamma-t jump” systems which can quickly shift the transition gamma to below the current energy.</a:t>
            </a:r>
          </a:p>
        </p:txBody>
      </p:sp>
      <p:sp>
        <p:nvSpPr>
          <p:cNvPr id="4" name="Date Placeholder 3"/>
          <p:cNvSpPr>
            <a:spLocks noGrp="1"/>
          </p:cNvSpPr>
          <p:nvPr>
            <p:ph type="dt" sz="half" idx="10"/>
          </p:nvPr>
        </p:nvSpPr>
        <p:spPr/>
        <p:txBody>
          <a:bodyPr/>
          <a:lstStyle/>
          <a:p>
            <a:pPr>
              <a:defRPr/>
            </a:pPr>
            <a:r>
              <a:rPr lang="en-US" smtClean="0"/>
              <a:t>HCPSS, August 11-22, 2014 </a:t>
            </a:r>
            <a:endParaRPr lang="en-US" dirty="0"/>
          </a:p>
        </p:txBody>
      </p:sp>
      <p:sp>
        <p:nvSpPr>
          <p:cNvPr id="5" name="Footer Placeholder 4"/>
          <p:cNvSpPr>
            <a:spLocks noGrp="1"/>
          </p:cNvSpPr>
          <p:nvPr>
            <p:ph type="ftr" sz="quarter" idx="11"/>
          </p:nvPr>
        </p:nvSpPr>
        <p:spPr/>
        <p:txBody>
          <a:bodyPr/>
          <a:lstStyle/>
          <a:p>
            <a:pPr>
              <a:defRPr/>
            </a:pPr>
            <a:r>
              <a:rPr lang="en-US" smtClean="0"/>
              <a:t>E. Prebys, Hadron Colliders, Lecture 2</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11</a:t>
            </a:fld>
            <a:endParaRPr lang="en-US"/>
          </a:p>
        </p:txBody>
      </p:sp>
      <p:pic>
        <p:nvPicPr>
          <p:cNvPr id="8" name="Transition.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43200" y="1968500"/>
            <a:ext cx="3657600" cy="2921000"/>
          </a:xfrm>
          <a:prstGeom prst="rect">
            <a:avLst/>
          </a:prstGeom>
        </p:spPr>
      </p:pic>
      <p:sp>
        <p:nvSpPr>
          <p:cNvPr id="7" name="TextBox 6"/>
          <p:cNvSpPr txBox="1"/>
          <p:nvPr/>
        </p:nvSpPr>
        <p:spPr>
          <a:xfrm>
            <a:off x="4432300" y="6083300"/>
            <a:ext cx="4610100" cy="369332"/>
          </a:xfrm>
          <a:prstGeom prst="rect">
            <a:avLst/>
          </a:prstGeom>
          <a:noFill/>
        </p:spPr>
        <p:txBody>
          <a:bodyPr wrap="square" rtlCol="0">
            <a:spAutoFit/>
          </a:bodyPr>
          <a:lstStyle/>
          <a:p>
            <a:pPr algn="r"/>
            <a:r>
              <a:rPr lang="en-US" sz="1800" dirty="0" smtClean="0">
                <a:solidFill>
                  <a:srgbClr val="C00000"/>
                </a:solidFill>
                <a:latin typeface="+mn-lt"/>
              </a:rPr>
              <a:t>*animations courtesy G. Dugan, Cornell</a:t>
            </a:r>
            <a:endParaRPr lang="en-US" sz="1800" dirty="0" smtClean="0">
              <a:solidFill>
                <a:srgbClr val="C00000"/>
              </a:solidFill>
              <a:latin typeface="+mn-lt"/>
            </a:endParaRPr>
          </a:p>
        </p:txBody>
      </p:sp>
    </p:spTree>
    <p:extLst>
      <p:ext uri="{BB962C8B-B14F-4D97-AF65-F5344CB8AC3E}">
        <p14:creationId xmlns:p14="http://schemas.microsoft.com/office/powerpoint/2010/main" val="4282559898"/>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Manipulations</a:t>
            </a:r>
            <a:endParaRPr lang="en-US" dirty="0"/>
          </a:p>
        </p:txBody>
      </p:sp>
      <p:sp>
        <p:nvSpPr>
          <p:cNvPr id="3" name="Content Placeholder 2"/>
          <p:cNvSpPr>
            <a:spLocks noGrp="1"/>
          </p:cNvSpPr>
          <p:nvPr>
            <p:ph idx="1"/>
          </p:nvPr>
        </p:nvSpPr>
        <p:spPr>
          <a:xfrm>
            <a:off x="503776" y="690226"/>
            <a:ext cx="8251825" cy="633608"/>
          </a:xfrm>
        </p:spPr>
        <p:txBody>
          <a:bodyPr/>
          <a:lstStyle/>
          <a:p>
            <a:r>
              <a:rPr lang="en-US" sz="1800" dirty="0" smtClean="0"/>
              <a:t>Synchrotron (longitudinal) oscillations generally take many revolutions to complete one cycle (</a:t>
            </a:r>
            <a:r>
              <a:rPr lang="el-GR" sz="1800" dirty="0" smtClean="0"/>
              <a:t>ν</a:t>
            </a:r>
            <a:r>
              <a:rPr lang="en-US" sz="1800" dirty="0" smtClean="0"/>
              <a:t>&lt;&lt;1).</a:t>
            </a:r>
          </a:p>
          <a:p>
            <a:r>
              <a:rPr lang="en-US" sz="1800" dirty="0" smtClean="0"/>
              <a:t>That means that if there are multiple RF cavities around the ring, the orbiting particle will see the </a:t>
            </a:r>
            <a:r>
              <a:rPr lang="en-US" sz="1800" i="1" dirty="0" smtClean="0"/>
              <a:t>vector sum </a:t>
            </a:r>
            <a:r>
              <a:rPr lang="en-US" sz="1800" dirty="0" smtClean="0"/>
              <a:t>of the cavities.</a:t>
            </a:r>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r>
              <a:rPr lang="en-US" sz="1800" dirty="0" smtClean="0"/>
              <a:t>We will clearly get the maximum energy gain if all phases are the same, so (assuming all voltages are the same)</a:t>
            </a:r>
            <a:endParaRPr lang="en-US" sz="1800" dirty="0"/>
          </a:p>
        </p:txBody>
      </p:sp>
      <p:sp>
        <p:nvSpPr>
          <p:cNvPr id="4" name="Date Placeholder 3"/>
          <p:cNvSpPr>
            <a:spLocks noGrp="1"/>
          </p:cNvSpPr>
          <p:nvPr>
            <p:ph type="dt" sz="half" idx="10"/>
          </p:nvPr>
        </p:nvSpPr>
        <p:spPr/>
        <p:txBody>
          <a:bodyPr/>
          <a:lstStyle/>
          <a:p>
            <a:pPr>
              <a:defRPr/>
            </a:pPr>
            <a:r>
              <a:rPr lang="en-US" smtClean="0"/>
              <a:t>HCPSS, August 11-22, 2014 </a:t>
            </a:r>
            <a:endParaRPr lang="en-US" dirty="0"/>
          </a:p>
        </p:txBody>
      </p:sp>
      <p:sp>
        <p:nvSpPr>
          <p:cNvPr id="5" name="Footer Placeholder 4"/>
          <p:cNvSpPr>
            <a:spLocks noGrp="1"/>
          </p:cNvSpPr>
          <p:nvPr>
            <p:ph type="ftr" sz="quarter" idx="11"/>
          </p:nvPr>
        </p:nvSpPr>
        <p:spPr/>
        <p:txBody>
          <a:bodyPr/>
          <a:lstStyle/>
          <a:p>
            <a:pPr>
              <a:defRPr/>
            </a:pPr>
            <a:r>
              <a:rPr lang="fr-FR" smtClean="0"/>
              <a:t>E. Prebys, Hadron Colliders, Lecture 2</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12</a:t>
            </a:fld>
            <a:endParaRPr lang="en-US"/>
          </a:p>
        </p:txBody>
      </p:sp>
      <p:sp>
        <p:nvSpPr>
          <p:cNvPr id="7" name="Oval 6"/>
          <p:cNvSpPr/>
          <p:nvPr/>
        </p:nvSpPr>
        <p:spPr>
          <a:xfrm>
            <a:off x="3043451" y="2347414"/>
            <a:ext cx="2347415" cy="2429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903260" y="2006220"/>
            <a:ext cx="723331" cy="409434"/>
            <a:chOff x="3903260" y="2006220"/>
            <a:chExt cx="723331" cy="409434"/>
          </a:xfrm>
        </p:grpSpPr>
        <p:sp>
          <p:nvSpPr>
            <p:cNvPr id="8" name="TextBox 7"/>
            <p:cNvSpPr txBox="1"/>
            <p:nvPr/>
          </p:nvSpPr>
          <p:spPr>
            <a:xfrm>
              <a:off x="3903260" y="2006220"/>
              <a:ext cx="723331" cy="369332"/>
            </a:xfrm>
            <a:prstGeom prst="rect">
              <a:avLst/>
            </a:prstGeom>
            <a:noFill/>
          </p:spPr>
          <p:txBody>
            <a:bodyPr wrap="square" rtlCol="0">
              <a:spAutoFit/>
            </a:bodyPr>
            <a:lstStyle/>
            <a:p>
              <a:r>
                <a:rPr lang="en-US" sz="1800" dirty="0" smtClean="0">
                  <a:solidFill>
                    <a:srgbClr val="C00000"/>
                  </a:solidFill>
                  <a:latin typeface="+mn-lt"/>
                </a:rPr>
                <a:t>RF1</a:t>
              </a:r>
            </a:p>
          </p:txBody>
        </p:sp>
        <p:sp>
          <p:nvSpPr>
            <p:cNvPr id="9" name="Rectangle 8"/>
            <p:cNvSpPr/>
            <p:nvPr/>
          </p:nvSpPr>
          <p:spPr>
            <a:xfrm>
              <a:off x="3998794" y="2306472"/>
              <a:ext cx="354842" cy="1091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rot="1536326">
            <a:off x="4492388" y="2185916"/>
            <a:ext cx="723331" cy="409434"/>
            <a:chOff x="3903260" y="2006220"/>
            <a:chExt cx="723331" cy="409434"/>
          </a:xfrm>
        </p:grpSpPr>
        <p:sp>
          <p:nvSpPr>
            <p:cNvPr id="12" name="TextBox 11"/>
            <p:cNvSpPr txBox="1"/>
            <p:nvPr/>
          </p:nvSpPr>
          <p:spPr>
            <a:xfrm>
              <a:off x="3903260" y="2006220"/>
              <a:ext cx="723331" cy="369332"/>
            </a:xfrm>
            <a:prstGeom prst="rect">
              <a:avLst/>
            </a:prstGeom>
            <a:noFill/>
          </p:spPr>
          <p:txBody>
            <a:bodyPr wrap="square" rtlCol="0">
              <a:spAutoFit/>
            </a:bodyPr>
            <a:lstStyle/>
            <a:p>
              <a:r>
                <a:rPr lang="en-US" sz="1800" dirty="0" smtClean="0">
                  <a:solidFill>
                    <a:srgbClr val="C00000"/>
                  </a:solidFill>
                  <a:latin typeface="+mn-lt"/>
                </a:rPr>
                <a:t>RF2</a:t>
              </a:r>
            </a:p>
          </p:txBody>
        </p:sp>
        <p:sp>
          <p:nvSpPr>
            <p:cNvPr id="13" name="Rectangle 12"/>
            <p:cNvSpPr/>
            <p:nvPr/>
          </p:nvSpPr>
          <p:spPr>
            <a:xfrm>
              <a:off x="3998794" y="2306472"/>
              <a:ext cx="354842" cy="1091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rot="3094316">
            <a:off x="4983709" y="2622644"/>
            <a:ext cx="723331" cy="409434"/>
            <a:chOff x="3903260" y="2006220"/>
            <a:chExt cx="723331" cy="409434"/>
          </a:xfrm>
        </p:grpSpPr>
        <p:sp>
          <p:nvSpPr>
            <p:cNvPr id="15" name="TextBox 14"/>
            <p:cNvSpPr txBox="1"/>
            <p:nvPr/>
          </p:nvSpPr>
          <p:spPr>
            <a:xfrm>
              <a:off x="3903260" y="2006220"/>
              <a:ext cx="723331" cy="369332"/>
            </a:xfrm>
            <a:prstGeom prst="rect">
              <a:avLst/>
            </a:prstGeom>
            <a:noFill/>
          </p:spPr>
          <p:txBody>
            <a:bodyPr wrap="square" rtlCol="0">
              <a:spAutoFit/>
            </a:bodyPr>
            <a:lstStyle/>
            <a:p>
              <a:r>
                <a:rPr lang="en-US" sz="1800" dirty="0" smtClean="0">
                  <a:solidFill>
                    <a:srgbClr val="C00000"/>
                  </a:solidFill>
                  <a:latin typeface="+mn-lt"/>
                </a:rPr>
                <a:t>RF3</a:t>
              </a:r>
            </a:p>
          </p:txBody>
        </p:sp>
        <p:sp>
          <p:nvSpPr>
            <p:cNvPr id="16" name="Rectangle 15"/>
            <p:cNvSpPr/>
            <p:nvPr/>
          </p:nvSpPr>
          <p:spPr>
            <a:xfrm>
              <a:off x="3998794" y="2306472"/>
              <a:ext cx="354842" cy="1091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rot="5106459">
            <a:off x="5190700" y="3348250"/>
            <a:ext cx="723331" cy="409434"/>
            <a:chOff x="3903260" y="2006220"/>
            <a:chExt cx="723331" cy="409434"/>
          </a:xfrm>
        </p:grpSpPr>
        <p:sp>
          <p:nvSpPr>
            <p:cNvPr id="18" name="TextBox 17"/>
            <p:cNvSpPr txBox="1"/>
            <p:nvPr/>
          </p:nvSpPr>
          <p:spPr>
            <a:xfrm>
              <a:off x="3903260" y="2006220"/>
              <a:ext cx="723331" cy="369332"/>
            </a:xfrm>
            <a:prstGeom prst="rect">
              <a:avLst/>
            </a:prstGeom>
            <a:noFill/>
          </p:spPr>
          <p:txBody>
            <a:bodyPr wrap="square" rtlCol="0">
              <a:spAutoFit/>
            </a:bodyPr>
            <a:lstStyle/>
            <a:p>
              <a:r>
                <a:rPr lang="en-US" sz="1800" dirty="0" smtClean="0">
                  <a:solidFill>
                    <a:srgbClr val="C00000"/>
                  </a:solidFill>
                  <a:latin typeface="+mn-lt"/>
                </a:rPr>
                <a:t>RF3</a:t>
              </a:r>
            </a:p>
          </p:txBody>
        </p:sp>
        <p:sp>
          <p:nvSpPr>
            <p:cNvPr id="19" name="Rectangle 18"/>
            <p:cNvSpPr/>
            <p:nvPr/>
          </p:nvSpPr>
          <p:spPr>
            <a:xfrm>
              <a:off x="3998794" y="2306472"/>
              <a:ext cx="354842" cy="1091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0" name="Object 19"/>
          <p:cNvGraphicFramePr>
            <a:graphicFrameLocks noChangeAspect="1"/>
          </p:cNvGraphicFramePr>
          <p:nvPr/>
        </p:nvGraphicFramePr>
        <p:xfrm>
          <a:off x="6191250" y="2370754"/>
          <a:ext cx="1912938" cy="1162050"/>
        </p:xfrm>
        <a:graphic>
          <a:graphicData uri="http://schemas.openxmlformats.org/presentationml/2006/ole">
            <mc:AlternateContent xmlns:mc="http://schemas.openxmlformats.org/markup-compatibility/2006">
              <mc:Choice xmlns:v="urn:schemas-microsoft-com:vml" Requires="v">
                <p:oleObj spid="_x0000_s523297" name="Equation" r:id="rId3" imgW="1130040" imgH="685800" progId="Equation.3">
                  <p:embed/>
                </p:oleObj>
              </mc:Choice>
              <mc:Fallback>
                <p:oleObj name="Equation" r:id="rId3" imgW="1130040" imgH="685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250" y="2370754"/>
                        <a:ext cx="1912938" cy="1162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TextBox 20"/>
          <p:cNvSpPr txBox="1"/>
          <p:nvPr/>
        </p:nvSpPr>
        <p:spPr>
          <a:xfrm>
            <a:off x="6196084" y="3698543"/>
            <a:ext cx="2265528" cy="923330"/>
          </a:xfrm>
          <a:prstGeom prst="rect">
            <a:avLst/>
          </a:prstGeom>
          <a:noFill/>
        </p:spPr>
        <p:txBody>
          <a:bodyPr wrap="square" rtlCol="0">
            <a:spAutoFit/>
          </a:bodyPr>
          <a:lstStyle/>
          <a:p>
            <a:r>
              <a:rPr lang="el-GR" sz="1800" i="1" dirty="0" smtClean="0">
                <a:solidFill>
                  <a:srgbClr val="C00000"/>
                </a:solidFill>
                <a:latin typeface="Symbol" pitchFamily="18" charset="2"/>
              </a:rPr>
              <a:t>φ</a:t>
            </a:r>
            <a:r>
              <a:rPr lang="en-US" sz="1800" i="1" baseline="-25000" dirty="0" err="1" smtClean="0">
                <a:solidFill>
                  <a:srgbClr val="C00000"/>
                </a:solidFill>
                <a:latin typeface="+mn-lt"/>
              </a:rPr>
              <a:t>i</a:t>
            </a:r>
            <a:r>
              <a:rPr lang="en-US" sz="1800" dirty="0" smtClean="0">
                <a:solidFill>
                  <a:srgbClr val="C00000"/>
                </a:solidFill>
                <a:latin typeface="+mn-lt"/>
              </a:rPr>
              <a:t> is the phase angle at the arrival of the particle at cavity </a:t>
            </a:r>
            <a:r>
              <a:rPr lang="en-US" sz="1800" i="1" dirty="0" err="1" smtClean="0">
                <a:solidFill>
                  <a:srgbClr val="C00000"/>
                </a:solidFill>
                <a:latin typeface="+mn-lt"/>
              </a:rPr>
              <a:t>i</a:t>
            </a:r>
            <a:endParaRPr lang="en-US" sz="1800" i="1" dirty="0" smtClean="0">
              <a:solidFill>
                <a:srgbClr val="C00000"/>
              </a:solidFill>
              <a:latin typeface="+mn-lt"/>
            </a:endParaRPr>
          </a:p>
        </p:txBody>
      </p:sp>
      <p:graphicFrame>
        <p:nvGraphicFramePr>
          <p:cNvPr id="63491" name="Object 3"/>
          <p:cNvGraphicFramePr>
            <a:graphicFrameLocks noChangeAspect="1"/>
          </p:cNvGraphicFramePr>
          <p:nvPr/>
        </p:nvGraphicFramePr>
        <p:xfrm>
          <a:off x="3209925" y="5459413"/>
          <a:ext cx="2078038" cy="750887"/>
        </p:xfrm>
        <a:graphic>
          <a:graphicData uri="http://schemas.openxmlformats.org/presentationml/2006/ole">
            <mc:AlternateContent xmlns:mc="http://schemas.openxmlformats.org/markup-compatibility/2006">
              <mc:Choice xmlns:v="urn:schemas-microsoft-com:vml" Requires="v">
                <p:oleObj spid="_x0000_s523298" name="Equation" r:id="rId5" imgW="1091880" imgH="393480" progId="Equation.DSMT4">
                  <p:embed/>
                </p:oleObj>
              </mc:Choice>
              <mc:Fallback>
                <p:oleObj name="Equation" r:id="rId5" imgW="1091880" imgH="3934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9925" y="5459413"/>
                        <a:ext cx="2078038" cy="750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03154700"/>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we always want the maximum acceleration?</a:t>
            </a:r>
            <a:endParaRPr lang="en-US" dirty="0"/>
          </a:p>
        </p:txBody>
      </p:sp>
      <p:sp>
        <p:nvSpPr>
          <p:cNvPr id="3" name="Content Placeholder 2"/>
          <p:cNvSpPr>
            <a:spLocks noGrp="1"/>
          </p:cNvSpPr>
          <p:nvPr>
            <p:ph idx="1"/>
          </p:nvPr>
        </p:nvSpPr>
        <p:spPr>
          <a:xfrm>
            <a:off x="503776" y="690225"/>
            <a:ext cx="8251825" cy="1356939"/>
          </a:xfrm>
        </p:spPr>
        <p:txBody>
          <a:bodyPr/>
          <a:lstStyle/>
          <a:p>
            <a:r>
              <a:rPr lang="en-US" sz="1800" dirty="0" smtClean="0"/>
              <a:t>There</a:t>
            </a:r>
            <a:r>
              <a:rPr lang="el-GR" sz="1800" dirty="0" smtClean="0"/>
              <a:t> </a:t>
            </a:r>
            <a:r>
              <a:rPr lang="en-US" sz="1800" dirty="0" smtClean="0"/>
              <a:t>are times when we want to change the amplitude of the RF quickly.</a:t>
            </a:r>
          </a:p>
          <a:p>
            <a:r>
              <a:rPr lang="en-US" sz="1800" dirty="0" smtClean="0"/>
              <a:t>Because cavities represent stored energy, changing their amplitude quickly can be difficult. </a:t>
            </a:r>
          </a:p>
          <a:p>
            <a:r>
              <a:rPr lang="en-US" sz="1800" dirty="0" smtClean="0"/>
              <a:t>Much quicker to change phase</a:t>
            </a:r>
          </a:p>
          <a:p>
            <a:r>
              <a:rPr lang="en-US" sz="1800" dirty="0" smtClean="0"/>
              <a:t>Standard technique is to divide RF cavities into two groups and adjust the relative phase. In the simplest case, we put half the RF cavities into group “A” and half into group “B”.  We can adjust the phases of these cavities relative to our nominal synchronous phase as</a:t>
            </a:r>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r>
              <a:rPr lang="en-US" sz="1800" dirty="0" smtClean="0"/>
              <a:t>So</a:t>
            </a:r>
            <a:endParaRPr lang="en-US" sz="1800" dirty="0"/>
          </a:p>
        </p:txBody>
      </p:sp>
      <p:sp>
        <p:nvSpPr>
          <p:cNvPr id="4" name="Date Placeholder 3"/>
          <p:cNvSpPr>
            <a:spLocks noGrp="1"/>
          </p:cNvSpPr>
          <p:nvPr>
            <p:ph type="dt" sz="half" idx="10"/>
          </p:nvPr>
        </p:nvSpPr>
        <p:spPr/>
        <p:txBody>
          <a:bodyPr/>
          <a:lstStyle/>
          <a:p>
            <a:pPr>
              <a:defRPr/>
            </a:pPr>
            <a:r>
              <a:rPr lang="en-US" smtClean="0"/>
              <a:t>HCPSS, August 11-22, 2014 </a:t>
            </a:r>
            <a:endParaRPr lang="en-US" dirty="0"/>
          </a:p>
        </p:txBody>
      </p:sp>
      <p:sp>
        <p:nvSpPr>
          <p:cNvPr id="5" name="Footer Placeholder 4"/>
          <p:cNvSpPr>
            <a:spLocks noGrp="1"/>
          </p:cNvSpPr>
          <p:nvPr>
            <p:ph type="ftr" sz="quarter" idx="11"/>
          </p:nvPr>
        </p:nvSpPr>
        <p:spPr/>
        <p:txBody>
          <a:bodyPr/>
          <a:lstStyle/>
          <a:p>
            <a:pPr>
              <a:defRPr/>
            </a:pPr>
            <a:r>
              <a:rPr lang="fr-FR" smtClean="0"/>
              <a:t>E. Prebys, Hadron Colliders, Lecture 2</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13</a:t>
            </a:fld>
            <a:endParaRPr lang="en-US"/>
          </a:p>
        </p:txBody>
      </p:sp>
      <p:graphicFrame>
        <p:nvGraphicFramePr>
          <p:cNvPr id="7" name="Object 6"/>
          <p:cNvGraphicFramePr>
            <a:graphicFrameLocks noChangeAspect="1"/>
          </p:cNvGraphicFramePr>
          <p:nvPr/>
        </p:nvGraphicFramePr>
        <p:xfrm>
          <a:off x="1602095" y="3463641"/>
          <a:ext cx="6242050" cy="1941513"/>
        </p:xfrm>
        <a:graphic>
          <a:graphicData uri="http://schemas.openxmlformats.org/presentationml/2006/ole">
            <mc:AlternateContent xmlns:mc="http://schemas.openxmlformats.org/markup-compatibility/2006">
              <mc:Choice xmlns:v="urn:schemas-microsoft-com:vml" Requires="v">
                <p:oleObj spid="_x0000_s524321" name="Equation" r:id="rId3" imgW="4165560" imgH="1295280" progId="Equation.3">
                  <p:embed/>
                </p:oleObj>
              </mc:Choice>
              <mc:Fallback>
                <p:oleObj name="Equation" r:id="rId3" imgW="4165560" imgH="12952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2095" y="3463641"/>
                        <a:ext cx="6242050" cy="1941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515" name="Object 3"/>
          <p:cNvGraphicFramePr>
            <a:graphicFrameLocks noChangeAspect="1"/>
          </p:cNvGraphicFramePr>
          <p:nvPr/>
        </p:nvGraphicFramePr>
        <p:xfrm>
          <a:off x="1356294" y="5515994"/>
          <a:ext cx="1770063" cy="952500"/>
        </p:xfrm>
        <a:graphic>
          <a:graphicData uri="http://schemas.openxmlformats.org/presentationml/2006/ole">
            <mc:AlternateContent xmlns:mc="http://schemas.openxmlformats.org/markup-compatibility/2006">
              <mc:Choice xmlns:v="urn:schemas-microsoft-com:vml" Requires="v">
                <p:oleObj spid="_x0000_s524322" name="Equation" r:id="rId5" imgW="1180800" imgH="634680" progId="Equation.DSMT4">
                  <p:embed/>
                </p:oleObj>
              </mc:Choice>
              <mc:Fallback>
                <p:oleObj name="Equation" r:id="rId5" imgW="1180800" imgH="6346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6294" y="5515994"/>
                        <a:ext cx="1770063"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230807" y="5773003"/>
            <a:ext cx="2353529" cy="369332"/>
          </a:xfrm>
          <a:prstGeom prst="rect">
            <a:avLst/>
          </a:prstGeom>
          <a:noFill/>
        </p:spPr>
        <p:txBody>
          <a:bodyPr wrap="none" rtlCol="0">
            <a:spAutoFit/>
          </a:bodyPr>
          <a:lstStyle/>
          <a:p>
            <a:r>
              <a:rPr lang="en-US" sz="1800" dirty="0" smtClean="0">
                <a:solidFill>
                  <a:srgbClr val="C00000"/>
                </a:solidFill>
                <a:latin typeface="+mn-lt"/>
              </a:rPr>
              <a:t>Like “turning RF off”</a:t>
            </a:r>
          </a:p>
        </p:txBody>
      </p:sp>
      <p:cxnSp>
        <p:nvCxnSpPr>
          <p:cNvPr id="11" name="Straight Arrow Connector 10"/>
          <p:cNvCxnSpPr>
            <a:stCxn id="9" idx="1"/>
          </p:cNvCxnSpPr>
          <p:nvPr/>
        </p:nvCxnSpPr>
        <p:spPr>
          <a:xfrm flipH="1">
            <a:off x="3179928" y="5957669"/>
            <a:ext cx="1050879" cy="2247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353828"/>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capture</a:t>
            </a:r>
            <a:endParaRPr lang="en-US" dirty="0"/>
          </a:p>
        </p:txBody>
      </p:sp>
      <p:sp>
        <p:nvSpPr>
          <p:cNvPr id="3" name="Content Placeholder 2"/>
          <p:cNvSpPr>
            <a:spLocks noGrp="1"/>
          </p:cNvSpPr>
          <p:nvPr>
            <p:ph idx="1"/>
          </p:nvPr>
        </p:nvSpPr>
        <p:spPr>
          <a:xfrm>
            <a:off x="503776" y="690226"/>
            <a:ext cx="8251825" cy="742790"/>
          </a:xfrm>
        </p:spPr>
        <p:txBody>
          <a:bodyPr/>
          <a:lstStyle/>
          <a:p>
            <a:r>
              <a:rPr lang="en-US" sz="1800" dirty="0" smtClean="0"/>
              <a:t>We can capture beam by increasing the RF voltage with no accelerating phase</a:t>
            </a:r>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r>
              <a:rPr lang="en-US" sz="1800" dirty="0" smtClean="0"/>
              <a:t>As we accelerate beam, </a:t>
            </a:r>
            <a:r>
              <a:rPr lang="el-GR" sz="1800" dirty="0" smtClean="0">
                <a:latin typeface="Symbol" pitchFamily="18" charset="2"/>
              </a:rPr>
              <a:t>Δ</a:t>
            </a:r>
            <a:r>
              <a:rPr lang="en-US" sz="1800" dirty="0" smtClean="0"/>
              <a:t>t decreases. Recall</a:t>
            </a:r>
          </a:p>
          <a:p>
            <a:endParaRPr lang="en-US" sz="1800" dirty="0" smtClean="0"/>
          </a:p>
          <a:p>
            <a:endParaRPr lang="en-US" sz="1800" dirty="0" smtClean="0"/>
          </a:p>
          <a:p>
            <a:pPr>
              <a:buNone/>
            </a:pPr>
            <a:endParaRPr lang="en-US" sz="1800" dirty="0" smtClean="0"/>
          </a:p>
          <a:p>
            <a:endParaRPr lang="en-US" sz="1800" dirty="0" smtClean="0"/>
          </a:p>
          <a:p>
            <a:endParaRPr lang="en-US" sz="1800" dirty="0" smtClean="0"/>
          </a:p>
          <a:p>
            <a:endParaRPr lang="en-US" sz="1800" dirty="0" smtClean="0"/>
          </a:p>
          <a:p>
            <a:r>
              <a:rPr lang="en-US" sz="1800" dirty="0" smtClean="0"/>
              <a:t>So as beam accelerates, bunches get narrower</a:t>
            </a:r>
            <a:endParaRPr lang="en-US" sz="1800" dirty="0"/>
          </a:p>
        </p:txBody>
      </p:sp>
      <p:sp>
        <p:nvSpPr>
          <p:cNvPr id="4" name="Date Placeholder 3"/>
          <p:cNvSpPr>
            <a:spLocks noGrp="1"/>
          </p:cNvSpPr>
          <p:nvPr>
            <p:ph type="dt" sz="half" idx="10"/>
          </p:nvPr>
        </p:nvSpPr>
        <p:spPr/>
        <p:txBody>
          <a:bodyPr/>
          <a:lstStyle/>
          <a:p>
            <a:pPr>
              <a:defRPr/>
            </a:pPr>
            <a:r>
              <a:rPr lang="en-US" smtClean="0"/>
              <a:t>HCPSS, August 11-22, 2014 </a:t>
            </a:r>
            <a:endParaRPr lang="en-US" dirty="0"/>
          </a:p>
        </p:txBody>
      </p:sp>
      <p:sp>
        <p:nvSpPr>
          <p:cNvPr id="5" name="Footer Placeholder 4"/>
          <p:cNvSpPr>
            <a:spLocks noGrp="1"/>
          </p:cNvSpPr>
          <p:nvPr>
            <p:ph type="ftr" sz="quarter" idx="11"/>
          </p:nvPr>
        </p:nvSpPr>
        <p:spPr/>
        <p:txBody>
          <a:bodyPr/>
          <a:lstStyle/>
          <a:p>
            <a:pPr>
              <a:defRPr/>
            </a:pPr>
            <a:r>
              <a:rPr lang="fr-FR" smtClean="0"/>
              <a:t>E. Prebys, Hadron Colliders, Lecture 2</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14</a:t>
            </a:fld>
            <a:endParaRPr lang="en-US"/>
          </a:p>
        </p:txBody>
      </p:sp>
      <p:pic>
        <p:nvPicPr>
          <p:cNvPr id="7" name="Picture 6" descr="image0.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60000">
            <a:off x="2055471" y="1044557"/>
            <a:ext cx="3986295" cy="2131452"/>
          </a:xfrm>
          <a:prstGeom prst="rect">
            <a:avLst/>
          </a:prstGeom>
        </p:spPr>
      </p:pic>
      <p:graphicFrame>
        <p:nvGraphicFramePr>
          <p:cNvPr id="66562" name="Object 2"/>
          <p:cNvGraphicFramePr>
            <a:graphicFrameLocks noChangeAspect="1"/>
          </p:cNvGraphicFramePr>
          <p:nvPr>
            <p:extLst>
              <p:ext uri="{D42A27DB-BD31-4B8C-83A1-F6EECF244321}">
                <p14:modId xmlns:p14="http://schemas.microsoft.com/office/powerpoint/2010/main" val="864951178"/>
              </p:ext>
            </p:extLst>
          </p:nvPr>
        </p:nvGraphicFramePr>
        <p:xfrm>
          <a:off x="5708860" y="3419696"/>
          <a:ext cx="2382919" cy="367938"/>
        </p:xfrm>
        <a:graphic>
          <a:graphicData uri="http://schemas.openxmlformats.org/presentationml/2006/ole">
            <mc:AlternateContent xmlns:mc="http://schemas.openxmlformats.org/markup-compatibility/2006">
              <mc:Choice xmlns:v="urn:schemas-microsoft-com:vml" Requires="v">
                <p:oleObj spid="_x0000_s525345" name="Equation" r:id="rId4" imgW="1320800" imgH="203200" progId="Equation.DSMT4">
                  <p:embed/>
                </p:oleObj>
              </mc:Choice>
              <mc:Fallback>
                <p:oleObj name="Equation" r:id="rId4" imgW="1320800" imgH="203200" progId="Equation.DSMT4">
                  <p:embed/>
                  <p:pic>
                    <p:nvPicPr>
                      <p:cNvPr id="0" name=""/>
                      <p:cNvPicPr>
                        <a:picLocks noChangeAspect="1" noChangeArrowheads="1"/>
                      </p:cNvPicPr>
                      <p:nvPr/>
                    </p:nvPicPr>
                    <p:blipFill>
                      <a:blip r:embed="rId5"/>
                      <a:srcRect/>
                      <a:stretch>
                        <a:fillRect/>
                      </a:stretch>
                    </p:blipFill>
                    <p:spPr bwMode="auto">
                      <a:xfrm>
                        <a:off x="5708860" y="3419696"/>
                        <a:ext cx="2382919" cy="367938"/>
                      </a:xfrm>
                      <a:prstGeom prst="rect">
                        <a:avLst/>
                      </a:prstGeom>
                      <a:noFill/>
                      <a:ln>
                        <a:noFill/>
                      </a:ln>
                      <a:effectLst/>
                      <a:extLst/>
                    </p:spPr>
                  </p:pic>
                </p:oleObj>
              </mc:Fallback>
            </mc:AlternateContent>
          </a:graphicData>
        </a:graphic>
      </p:graphicFrame>
      <p:graphicFrame>
        <p:nvGraphicFramePr>
          <p:cNvPr id="66563" name="Object 3"/>
          <p:cNvGraphicFramePr>
            <a:graphicFrameLocks noChangeAspect="1"/>
          </p:cNvGraphicFramePr>
          <p:nvPr>
            <p:extLst>
              <p:ext uri="{D42A27DB-BD31-4B8C-83A1-F6EECF244321}">
                <p14:modId xmlns:p14="http://schemas.microsoft.com/office/powerpoint/2010/main" val="143443208"/>
              </p:ext>
            </p:extLst>
          </p:nvPr>
        </p:nvGraphicFramePr>
        <p:xfrm>
          <a:off x="3510403" y="4072594"/>
          <a:ext cx="1433174" cy="1189270"/>
        </p:xfrm>
        <a:graphic>
          <a:graphicData uri="http://schemas.openxmlformats.org/presentationml/2006/ole">
            <mc:AlternateContent xmlns:mc="http://schemas.openxmlformats.org/markup-compatibility/2006">
              <mc:Choice xmlns:v="urn:schemas-microsoft-com:vml" Requires="v">
                <p:oleObj spid="_x0000_s525346" name="Equation" r:id="rId6" imgW="800100" imgH="685800" progId="Equation.DSMT4">
                  <p:embed/>
                </p:oleObj>
              </mc:Choice>
              <mc:Fallback>
                <p:oleObj name="Equation" r:id="rId6" imgW="800100" imgH="685800" progId="Equation.DSMT4">
                  <p:embed/>
                  <p:pic>
                    <p:nvPicPr>
                      <p:cNvPr id="0" name=""/>
                      <p:cNvPicPr>
                        <a:picLocks noChangeAspect="1" noChangeArrowheads="1"/>
                      </p:cNvPicPr>
                      <p:nvPr/>
                    </p:nvPicPr>
                    <p:blipFill>
                      <a:blip r:embed="rId7"/>
                      <a:srcRect/>
                      <a:stretch>
                        <a:fillRect/>
                      </a:stretch>
                    </p:blipFill>
                    <p:spPr bwMode="auto">
                      <a:xfrm>
                        <a:off x="3510403" y="4072594"/>
                        <a:ext cx="1433174" cy="118927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468388158"/>
      </p:ext>
    </p:extLst>
  </p:cSld>
  <p:clrMapOvr>
    <a:masterClrMapping/>
  </p:clrMapOvr>
  <p:transition xmlns:p14="http://schemas.microsoft.com/office/powerpoint/2010/mai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Bucket to Bucket Transfer</a:t>
            </a:r>
            <a:endParaRPr lang="en-US" dirty="0"/>
          </a:p>
        </p:txBody>
      </p:sp>
      <p:sp>
        <p:nvSpPr>
          <p:cNvPr id="3" name="Content Placeholder 2"/>
          <p:cNvSpPr>
            <a:spLocks noGrp="1"/>
          </p:cNvSpPr>
          <p:nvPr>
            <p:ph idx="1"/>
          </p:nvPr>
        </p:nvSpPr>
        <p:spPr>
          <a:xfrm>
            <a:off x="503776" y="690225"/>
            <a:ext cx="8251825" cy="428891"/>
          </a:xfrm>
        </p:spPr>
        <p:txBody>
          <a:bodyPr/>
          <a:lstStyle/>
          <a:p>
            <a:r>
              <a:rPr lang="en-US" sz="1800" dirty="0" smtClean="0"/>
              <a:t>In general, the accelerating gradient of an RF structure is</a:t>
            </a:r>
          </a:p>
          <a:p>
            <a:endParaRPr lang="en-US" sz="1800" dirty="0" smtClean="0"/>
          </a:p>
          <a:p>
            <a:endParaRPr lang="en-US" sz="1800" dirty="0" smtClean="0"/>
          </a:p>
          <a:p>
            <a:endParaRPr lang="en-US" sz="1800" dirty="0" smtClean="0"/>
          </a:p>
          <a:p>
            <a:r>
              <a:rPr lang="en-US" sz="1800" dirty="0" smtClean="0"/>
              <a:t>So when bunches get short enough, it’s advantageous to transfer to a higher frequency.  For example, in the Fermilab Linac</a:t>
            </a:r>
            <a:endParaRPr lang="en-US" sz="1800" dirty="0"/>
          </a:p>
        </p:txBody>
      </p:sp>
      <p:sp>
        <p:nvSpPr>
          <p:cNvPr id="4" name="Date Placeholder 3"/>
          <p:cNvSpPr>
            <a:spLocks noGrp="1"/>
          </p:cNvSpPr>
          <p:nvPr>
            <p:ph type="dt" sz="half" idx="10"/>
          </p:nvPr>
        </p:nvSpPr>
        <p:spPr/>
        <p:txBody>
          <a:bodyPr/>
          <a:lstStyle/>
          <a:p>
            <a:pPr>
              <a:defRPr/>
            </a:pPr>
            <a:r>
              <a:rPr lang="en-US" smtClean="0"/>
              <a:t>HCPSS, August 11-22, 2014 </a:t>
            </a:r>
            <a:endParaRPr lang="en-US" dirty="0"/>
          </a:p>
        </p:txBody>
      </p:sp>
      <p:sp>
        <p:nvSpPr>
          <p:cNvPr id="5" name="Footer Placeholder 4"/>
          <p:cNvSpPr>
            <a:spLocks noGrp="1"/>
          </p:cNvSpPr>
          <p:nvPr>
            <p:ph type="ftr" sz="quarter" idx="11"/>
          </p:nvPr>
        </p:nvSpPr>
        <p:spPr/>
        <p:txBody>
          <a:bodyPr/>
          <a:lstStyle/>
          <a:p>
            <a:pPr>
              <a:defRPr/>
            </a:pPr>
            <a:r>
              <a:rPr lang="fr-FR" smtClean="0"/>
              <a:t>E. Prebys, Hadron Colliders, Lecture 2</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15</a:t>
            </a:fld>
            <a:endParaRPr lang="en-US"/>
          </a:p>
        </p:txBody>
      </p:sp>
      <p:graphicFrame>
        <p:nvGraphicFramePr>
          <p:cNvPr id="67586" name="Object 2"/>
          <p:cNvGraphicFramePr>
            <a:graphicFrameLocks noChangeAspect="1"/>
          </p:cNvGraphicFramePr>
          <p:nvPr/>
        </p:nvGraphicFramePr>
        <p:xfrm>
          <a:off x="2785139" y="1035643"/>
          <a:ext cx="3621603" cy="875044"/>
        </p:xfrm>
        <a:graphic>
          <a:graphicData uri="http://schemas.openxmlformats.org/presentationml/2006/ole">
            <mc:AlternateContent xmlns:mc="http://schemas.openxmlformats.org/markup-compatibility/2006">
              <mc:Choice xmlns:v="urn:schemas-microsoft-com:vml" Requires="v">
                <p:oleObj spid="_x0000_s526354" name="Equation" r:id="rId3" imgW="1726920" imgH="431640" progId="Equation.DSMT4">
                  <p:embed/>
                </p:oleObj>
              </mc:Choice>
              <mc:Fallback>
                <p:oleObj name="Equation" r:id="rId3" imgW="1726920" imgH="4316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5139" y="1035643"/>
                        <a:ext cx="3621603" cy="875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 name="Chart 8"/>
          <p:cNvGraphicFramePr>
            <a:graphicFrameLocks noGrp="1"/>
          </p:cNvGraphicFramePr>
          <p:nvPr/>
        </p:nvGraphicFramePr>
        <p:xfrm>
          <a:off x="514841" y="2784143"/>
          <a:ext cx="4220932" cy="242583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a:graphicFrameLocks noGrp="1"/>
          </p:cNvGraphicFramePr>
          <p:nvPr/>
        </p:nvGraphicFramePr>
        <p:xfrm>
          <a:off x="4763069" y="2797792"/>
          <a:ext cx="4107976" cy="2224585"/>
        </p:xfrm>
        <a:graphic>
          <a:graphicData uri="http://schemas.openxmlformats.org/drawingml/2006/chart">
            <c:chart xmlns:c="http://schemas.openxmlformats.org/drawingml/2006/chart" xmlns:r="http://schemas.openxmlformats.org/officeDocument/2006/relationships" r:id="rId6"/>
          </a:graphicData>
        </a:graphic>
      </p:graphicFrame>
      <p:sp>
        <p:nvSpPr>
          <p:cNvPr id="11" name="Oval 10"/>
          <p:cNvSpPr/>
          <p:nvPr/>
        </p:nvSpPr>
        <p:spPr>
          <a:xfrm>
            <a:off x="2688608" y="3562066"/>
            <a:ext cx="272955" cy="69603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358417" y="3509749"/>
            <a:ext cx="272955" cy="69603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978925" y="4831307"/>
            <a:ext cx="2019869" cy="369332"/>
          </a:xfrm>
          <a:prstGeom prst="rect">
            <a:avLst/>
          </a:prstGeom>
          <a:noFill/>
        </p:spPr>
        <p:txBody>
          <a:bodyPr wrap="square" rtlCol="0">
            <a:spAutoFit/>
          </a:bodyPr>
          <a:lstStyle/>
          <a:p>
            <a:r>
              <a:rPr lang="en-US" sz="1800" dirty="0" smtClean="0">
                <a:solidFill>
                  <a:srgbClr val="C00000"/>
                </a:solidFill>
                <a:latin typeface="+mn-lt"/>
              </a:rPr>
              <a:t>200 MHz Linac</a:t>
            </a:r>
          </a:p>
        </p:txBody>
      </p:sp>
      <p:sp>
        <p:nvSpPr>
          <p:cNvPr id="14" name="TextBox 13"/>
          <p:cNvSpPr txBox="1"/>
          <p:nvPr/>
        </p:nvSpPr>
        <p:spPr>
          <a:xfrm>
            <a:off x="6020937" y="4806286"/>
            <a:ext cx="2019869" cy="369332"/>
          </a:xfrm>
          <a:prstGeom prst="rect">
            <a:avLst/>
          </a:prstGeom>
          <a:noFill/>
        </p:spPr>
        <p:txBody>
          <a:bodyPr wrap="square" rtlCol="0">
            <a:spAutoFit/>
          </a:bodyPr>
          <a:lstStyle/>
          <a:p>
            <a:r>
              <a:rPr lang="en-US" sz="1800" dirty="0" smtClean="0">
                <a:solidFill>
                  <a:srgbClr val="C00000"/>
                </a:solidFill>
                <a:latin typeface="+mn-lt"/>
              </a:rPr>
              <a:t>800 MHz Linac</a:t>
            </a:r>
          </a:p>
        </p:txBody>
      </p:sp>
      <p:sp>
        <p:nvSpPr>
          <p:cNvPr id="15" name="TextBox 14"/>
          <p:cNvSpPr txBox="1"/>
          <p:nvPr/>
        </p:nvSpPr>
        <p:spPr>
          <a:xfrm>
            <a:off x="3616657" y="5581934"/>
            <a:ext cx="2210937" cy="646331"/>
          </a:xfrm>
          <a:prstGeom prst="rect">
            <a:avLst/>
          </a:prstGeom>
          <a:noFill/>
        </p:spPr>
        <p:txBody>
          <a:bodyPr wrap="square" rtlCol="0">
            <a:spAutoFit/>
          </a:bodyPr>
          <a:lstStyle/>
          <a:p>
            <a:r>
              <a:rPr lang="en-US" sz="1800" dirty="0" smtClean="0">
                <a:solidFill>
                  <a:srgbClr val="C00000"/>
                </a:solidFill>
                <a:latin typeface="+mn-lt"/>
              </a:rPr>
              <a:t>Transfer beam to every 4</a:t>
            </a:r>
            <a:r>
              <a:rPr lang="en-US" sz="1800" baseline="30000" dirty="0" smtClean="0">
                <a:solidFill>
                  <a:srgbClr val="C00000"/>
                </a:solidFill>
                <a:latin typeface="+mn-lt"/>
              </a:rPr>
              <a:t>th</a:t>
            </a:r>
            <a:r>
              <a:rPr lang="en-US" sz="1800" dirty="0" smtClean="0">
                <a:solidFill>
                  <a:srgbClr val="C00000"/>
                </a:solidFill>
                <a:latin typeface="+mn-lt"/>
              </a:rPr>
              <a:t> bucket</a:t>
            </a:r>
          </a:p>
        </p:txBody>
      </p:sp>
      <p:sp>
        <p:nvSpPr>
          <p:cNvPr id="16" name="Freeform 15"/>
          <p:cNvSpPr/>
          <p:nvPr/>
        </p:nvSpPr>
        <p:spPr>
          <a:xfrm>
            <a:off x="3848669" y="4353636"/>
            <a:ext cx="3248167" cy="1100920"/>
          </a:xfrm>
          <a:custGeom>
            <a:avLst/>
            <a:gdLst>
              <a:gd name="connsiteX0" fmla="*/ 0 w 3248167"/>
              <a:gd name="connsiteY0" fmla="*/ 382137 h 1100920"/>
              <a:gd name="connsiteX1" fmla="*/ 791570 w 3248167"/>
              <a:gd name="connsiteY1" fmla="*/ 1037230 h 1100920"/>
              <a:gd name="connsiteX2" fmla="*/ 3248167 w 3248167"/>
              <a:gd name="connsiteY2" fmla="*/ 0 h 1100920"/>
            </a:gdLst>
            <a:ahLst/>
            <a:cxnLst>
              <a:cxn ang="0">
                <a:pos x="connsiteX0" y="connsiteY0"/>
              </a:cxn>
              <a:cxn ang="0">
                <a:pos x="connsiteX1" y="connsiteY1"/>
              </a:cxn>
              <a:cxn ang="0">
                <a:pos x="connsiteX2" y="connsiteY2"/>
              </a:cxn>
            </a:cxnLst>
            <a:rect l="l" t="t" r="r" b="b"/>
            <a:pathLst>
              <a:path w="3248167" h="1100920">
                <a:moveTo>
                  <a:pt x="0" y="382137"/>
                </a:moveTo>
                <a:cubicBezTo>
                  <a:pt x="125104" y="741528"/>
                  <a:pt x="250209" y="1100920"/>
                  <a:pt x="791570" y="1037230"/>
                </a:cubicBezTo>
                <a:cubicBezTo>
                  <a:pt x="1332931" y="973541"/>
                  <a:pt x="2290549" y="486770"/>
                  <a:pt x="3248167" y="0"/>
                </a:cubicBezTo>
              </a:path>
            </a:pathLst>
          </a:custGeom>
          <a:ln>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02415730"/>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of mismatching</a:t>
            </a:r>
            <a:endParaRPr lang="en-US" dirty="0"/>
          </a:p>
        </p:txBody>
      </p:sp>
      <p:sp>
        <p:nvSpPr>
          <p:cNvPr id="3" name="Content Placeholder 2"/>
          <p:cNvSpPr>
            <a:spLocks noGrp="1"/>
          </p:cNvSpPr>
          <p:nvPr>
            <p:ph idx="1"/>
          </p:nvPr>
        </p:nvSpPr>
        <p:spPr>
          <a:xfrm>
            <a:off x="503777" y="690225"/>
            <a:ext cx="4445823" cy="1505759"/>
          </a:xfrm>
        </p:spPr>
        <p:txBody>
          <a:bodyPr/>
          <a:lstStyle/>
          <a:p>
            <a:r>
              <a:rPr lang="en-US" sz="1800" dirty="0" smtClean="0"/>
              <a:t>In bucket-to-bucket transfers, it’s very important to match both the shape and the phase of the longitudinal bunch.  Failing to do so could result in effectively increasing the </a:t>
            </a:r>
            <a:r>
              <a:rPr lang="en-US" sz="1800" dirty="0" err="1" smtClean="0"/>
              <a:t>emittance</a:t>
            </a:r>
            <a:r>
              <a:rPr lang="en-US" sz="1800" dirty="0"/>
              <a:t>.</a:t>
            </a:r>
          </a:p>
        </p:txBody>
      </p:sp>
      <p:sp>
        <p:nvSpPr>
          <p:cNvPr id="4" name="Date Placeholder 3"/>
          <p:cNvSpPr>
            <a:spLocks noGrp="1"/>
          </p:cNvSpPr>
          <p:nvPr>
            <p:ph type="dt" sz="half" idx="10"/>
          </p:nvPr>
        </p:nvSpPr>
        <p:spPr/>
        <p:txBody>
          <a:bodyPr/>
          <a:lstStyle/>
          <a:p>
            <a:pPr>
              <a:defRPr/>
            </a:pPr>
            <a:r>
              <a:rPr lang="en-US" smtClean="0"/>
              <a:t>HCPSS, August 11-22, 2014 </a:t>
            </a:r>
            <a:endParaRPr lang="en-US" dirty="0"/>
          </a:p>
        </p:txBody>
      </p:sp>
      <p:sp>
        <p:nvSpPr>
          <p:cNvPr id="5" name="Footer Placeholder 4"/>
          <p:cNvSpPr>
            <a:spLocks noGrp="1"/>
          </p:cNvSpPr>
          <p:nvPr>
            <p:ph type="ftr" sz="quarter" idx="11"/>
          </p:nvPr>
        </p:nvSpPr>
        <p:spPr/>
        <p:txBody>
          <a:bodyPr/>
          <a:lstStyle/>
          <a:p>
            <a:pPr>
              <a:defRPr/>
            </a:pPr>
            <a:r>
              <a:rPr lang="en-US" smtClean="0"/>
              <a:t>E. Prebys, Hadron Colliders, Lecture 2</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16</a:t>
            </a:fld>
            <a:endParaRPr lang="en-US"/>
          </a:p>
        </p:txBody>
      </p:sp>
      <p:pic>
        <p:nvPicPr>
          <p:cNvPr id="7" name="L12_match.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424381" y="181838"/>
            <a:ext cx="2623815" cy="2606553"/>
          </a:xfrm>
          <a:prstGeom prst="rect">
            <a:avLst/>
          </a:prstGeom>
        </p:spPr>
      </p:pic>
      <p:pic>
        <p:nvPicPr>
          <p:cNvPr id="8" name="L12mismatch.gif">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414105" y="3240562"/>
            <a:ext cx="2202747" cy="2323777"/>
          </a:xfrm>
          <a:prstGeom prst="rect">
            <a:avLst/>
          </a:prstGeom>
        </p:spPr>
      </p:pic>
      <p:pic>
        <p:nvPicPr>
          <p:cNvPr id="9" name="L12phaseerror.gif">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5400643" y="3228689"/>
            <a:ext cx="2433255" cy="2566950"/>
          </a:xfrm>
          <a:prstGeom prst="rect">
            <a:avLst/>
          </a:prstGeom>
        </p:spPr>
      </p:pic>
      <p:sp>
        <p:nvSpPr>
          <p:cNvPr id="10" name="TextBox 9"/>
          <p:cNvSpPr txBox="1"/>
          <p:nvPr/>
        </p:nvSpPr>
        <p:spPr>
          <a:xfrm>
            <a:off x="5614294" y="2718272"/>
            <a:ext cx="2373909" cy="369332"/>
          </a:xfrm>
          <a:prstGeom prst="rect">
            <a:avLst/>
          </a:prstGeom>
          <a:noFill/>
        </p:spPr>
        <p:txBody>
          <a:bodyPr wrap="square" rtlCol="0">
            <a:spAutoFit/>
          </a:bodyPr>
          <a:lstStyle/>
          <a:p>
            <a:pPr algn="ctr"/>
            <a:r>
              <a:rPr lang="en-US" sz="1800" dirty="0" smtClean="0">
                <a:solidFill>
                  <a:srgbClr val="C00000"/>
                </a:solidFill>
                <a:latin typeface="+mn-lt"/>
              </a:rPr>
              <a:t>matched</a:t>
            </a:r>
          </a:p>
        </p:txBody>
      </p:sp>
      <p:sp>
        <p:nvSpPr>
          <p:cNvPr id="11" name="TextBox 10"/>
          <p:cNvSpPr txBox="1"/>
          <p:nvPr/>
        </p:nvSpPr>
        <p:spPr>
          <a:xfrm>
            <a:off x="1208789" y="5909440"/>
            <a:ext cx="2373909" cy="369332"/>
          </a:xfrm>
          <a:prstGeom prst="rect">
            <a:avLst/>
          </a:prstGeom>
          <a:noFill/>
        </p:spPr>
        <p:txBody>
          <a:bodyPr wrap="square" rtlCol="0">
            <a:spAutoFit/>
          </a:bodyPr>
          <a:lstStyle/>
          <a:p>
            <a:pPr algn="ctr"/>
            <a:r>
              <a:rPr lang="en-US" sz="1800" dirty="0" smtClean="0">
                <a:solidFill>
                  <a:srgbClr val="C00000"/>
                </a:solidFill>
                <a:latin typeface="+mn-lt"/>
              </a:rPr>
              <a:t>shape (</a:t>
            </a:r>
            <a:r>
              <a:rPr lang="el-GR" sz="1800" dirty="0" smtClean="0">
                <a:solidFill>
                  <a:srgbClr val="C00000"/>
                </a:solidFill>
                <a:latin typeface="+mn-lt"/>
              </a:rPr>
              <a:t>β</a:t>
            </a:r>
            <a:r>
              <a:rPr lang="en-US" sz="1800" baseline="-25000" dirty="0" smtClean="0">
                <a:solidFill>
                  <a:srgbClr val="C00000"/>
                </a:solidFill>
                <a:latin typeface="+mn-lt"/>
              </a:rPr>
              <a:t>L</a:t>
            </a:r>
            <a:r>
              <a:rPr lang="en-US" sz="1800" dirty="0" smtClean="0">
                <a:solidFill>
                  <a:srgbClr val="C00000"/>
                </a:solidFill>
                <a:latin typeface="+mn-lt"/>
              </a:rPr>
              <a:t>) mismatch</a:t>
            </a:r>
          </a:p>
        </p:txBody>
      </p:sp>
      <p:sp>
        <p:nvSpPr>
          <p:cNvPr id="12" name="TextBox 11"/>
          <p:cNvSpPr txBox="1"/>
          <p:nvPr/>
        </p:nvSpPr>
        <p:spPr>
          <a:xfrm>
            <a:off x="5349356" y="5919398"/>
            <a:ext cx="2373909" cy="369332"/>
          </a:xfrm>
          <a:prstGeom prst="rect">
            <a:avLst/>
          </a:prstGeom>
          <a:noFill/>
        </p:spPr>
        <p:txBody>
          <a:bodyPr wrap="square" rtlCol="0">
            <a:spAutoFit/>
          </a:bodyPr>
          <a:lstStyle/>
          <a:p>
            <a:pPr algn="ctr"/>
            <a:r>
              <a:rPr lang="en-US" sz="1800" dirty="0" smtClean="0">
                <a:solidFill>
                  <a:srgbClr val="C00000"/>
                </a:solidFill>
                <a:latin typeface="+mn-lt"/>
              </a:rPr>
              <a:t>phase mismatch</a:t>
            </a:r>
          </a:p>
        </p:txBody>
      </p:sp>
    </p:spTree>
    <p:extLst>
      <p:ext uri="{BB962C8B-B14F-4D97-AF65-F5344CB8AC3E}">
        <p14:creationId xmlns:p14="http://schemas.microsoft.com/office/powerpoint/2010/main" val="3339997670"/>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vol="80000">
                <p:cTn id="19" fill="hold" display="0">
                  <p:stCondLst>
                    <p:cond delay="indefinite"/>
                  </p:stCondLst>
                </p:cTn>
                <p:tgtEl>
                  <p:spTgt spid="9"/>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Bunch Rotation</a:t>
            </a:r>
            <a:endParaRPr lang="en-US" dirty="0"/>
          </a:p>
        </p:txBody>
      </p:sp>
      <p:sp>
        <p:nvSpPr>
          <p:cNvPr id="3" name="Content Placeholder 2"/>
          <p:cNvSpPr>
            <a:spLocks noGrp="1"/>
          </p:cNvSpPr>
          <p:nvPr>
            <p:ph idx="1"/>
          </p:nvPr>
        </p:nvSpPr>
        <p:spPr>
          <a:xfrm>
            <a:off x="503776" y="690226"/>
            <a:ext cx="8251825" cy="3240330"/>
          </a:xfrm>
        </p:spPr>
        <p:txBody>
          <a:bodyPr/>
          <a:lstStyle/>
          <a:p>
            <a:r>
              <a:rPr lang="en-US" sz="2000" dirty="0" smtClean="0"/>
              <a:t>If we </a:t>
            </a:r>
            <a:r>
              <a:rPr lang="en-US" sz="2000" i="1" dirty="0" smtClean="0"/>
              <a:t>slowly</a:t>
            </a:r>
            <a:r>
              <a:rPr lang="en-US" sz="2000" dirty="0" smtClean="0"/>
              <a:t> change the RF voltage (or effective voltage by phasing), we can adiabatically change the bunch shape</a:t>
            </a:r>
          </a:p>
          <a:p>
            <a:endParaRPr lang="en-US" sz="2000" dirty="0" smtClean="0"/>
          </a:p>
          <a:p>
            <a:endParaRPr lang="en-US" sz="2000" dirty="0" smtClean="0"/>
          </a:p>
          <a:p>
            <a:endParaRPr lang="en-US" sz="2000" dirty="0" smtClean="0"/>
          </a:p>
          <a:p>
            <a:endParaRPr lang="en-US" sz="2000" dirty="0" smtClean="0"/>
          </a:p>
          <a:p>
            <a:endParaRPr lang="en-US" sz="2000" dirty="0" smtClean="0"/>
          </a:p>
          <a:p>
            <a:r>
              <a:rPr lang="en-US" sz="2000" dirty="0" smtClean="0"/>
              <a:t>If we suddenly change the voltage, then the bunch will be mismatched and will rotate in longitudinal phase space</a:t>
            </a:r>
            <a:endParaRPr lang="en-US" sz="2000" dirty="0"/>
          </a:p>
        </p:txBody>
      </p:sp>
      <p:sp>
        <p:nvSpPr>
          <p:cNvPr id="4" name="Date Placeholder 3"/>
          <p:cNvSpPr>
            <a:spLocks noGrp="1"/>
          </p:cNvSpPr>
          <p:nvPr>
            <p:ph type="dt" sz="half" idx="10"/>
          </p:nvPr>
        </p:nvSpPr>
        <p:spPr/>
        <p:txBody>
          <a:bodyPr/>
          <a:lstStyle/>
          <a:p>
            <a:pPr>
              <a:defRPr/>
            </a:pPr>
            <a:r>
              <a:rPr lang="en-US" smtClean="0"/>
              <a:t>HCPSS, August 11-22, 2014 </a:t>
            </a:r>
            <a:endParaRPr lang="en-US" dirty="0"/>
          </a:p>
        </p:txBody>
      </p:sp>
      <p:sp>
        <p:nvSpPr>
          <p:cNvPr id="5" name="Footer Placeholder 4"/>
          <p:cNvSpPr>
            <a:spLocks noGrp="1"/>
          </p:cNvSpPr>
          <p:nvPr>
            <p:ph type="ftr" sz="quarter" idx="11"/>
          </p:nvPr>
        </p:nvSpPr>
        <p:spPr/>
        <p:txBody>
          <a:bodyPr/>
          <a:lstStyle/>
          <a:p>
            <a:pPr>
              <a:defRPr/>
            </a:pPr>
            <a:r>
              <a:rPr lang="fr-FR" smtClean="0"/>
              <a:t>E. Prebys, Hadron Colliders, Lecture 2</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17</a:t>
            </a:fld>
            <a:endParaRPr lang="en-US"/>
          </a:p>
        </p:txBody>
      </p:sp>
      <p:graphicFrame>
        <p:nvGraphicFramePr>
          <p:cNvPr id="68610" name="Object 2"/>
          <p:cNvGraphicFramePr>
            <a:graphicFrameLocks noChangeAspect="1"/>
          </p:cNvGraphicFramePr>
          <p:nvPr>
            <p:extLst>
              <p:ext uri="{D42A27DB-BD31-4B8C-83A1-F6EECF244321}">
                <p14:modId xmlns:p14="http://schemas.microsoft.com/office/powerpoint/2010/main" val="4090524380"/>
              </p:ext>
            </p:extLst>
          </p:nvPr>
        </p:nvGraphicFramePr>
        <p:xfrm>
          <a:off x="3480022" y="1647584"/>
          <a:ext cx="1634153" cy="1398479"/>
        </p:xfrm>
        <a:graphic>
          <a:graphicData uri="http://schemas.openxmlformats.org/presentationml/2006/ole">
            <mc:AlternateContent xmlns:mc="http://schemas.openxmlformats.org/markup-compatibility/2006">
              <mc:Choice xmlns:v="urn:schemas-microsoft-com:vml" Requires="v">
                <p:oleObj spid="_x0000_s527378" name="Equation" r:id="rId3" imgW="774700" imgH="685800" progId="Equation.DSMT4">
                  <p:embed/>
                </p:oleObj>
              </mc:Choice>
              <mc:Fallback>
                <p:oleObj name="Equation" r:id="rId3" imgW="774700" imgH="685800" progId="Equation.DSMT4">
                  <p:embed/>
                  <p:pic>
                    <p:nvPicPr>
                      <p:cNvPr id="0" name=""/>
                      <p:cNvPicPr>
                        <a:picLocks noChangeAspect="1" noChangeArrowheads="1"/>
                      </p:cNvPicPr>
                      <p:nvPr/>
                    </p:nvPicPr>
                    <p:blipFill>
                      <a:blip r:embed="rId4"/>
                      <a:srcRect/>
                      <a:stretch>
                        <a:fillRect/>
                      </a:stretch>
                    </p:blipFill>
                    <p:spPr bwMode="auto">
                      <a:xfrm>
                        <a:off x="3480022" y="1647584"/>
                        <a:ext cx="1634153" cy="1398479"/>
                      </a:xfrm>
                      <a:prstGeom prst="rect">
                        <a:avLst/>
                      </a:prstGeom>
                      <a:noFill/>
                      <a:ln>
                        <a:noFill/>
                      </a:ln>
                      <a:effectLst/>
                      <a:extLst/>
                    </p:spPr>
                  </p:pic>
                </p:oleObj>
              </mc:Fallback>
            </mc:AlternateContent>
          </a:graphicData>
        </a:graphic>
      </p:graphicFrame>
      <p:graphicFrame>
        <p:nvGraphicFramePr>
          <p:cNvPr id="8" name="Chart 7"/>
          <p:cNvGraphicFramePr>
            <a:graphicFrameLocks noGrp="1"/>
          </p:cNvGraphicFramePr>
          <p:nvPr/>
        </p:nvGraphicFramePr>
        <p:xfrm>
          <a:off x="624023" y="4490113"/>
          <a:ext cx="2842508" cy="167521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a:graphicFrameLocks noGrp="1"/>
          </p:cNvGraphicFramePr>
          <p:nvPr/>
        </p:nvGraphicFramePr>
        <p:xfrm>
          <a:off x="3478679" y="4396854"/>
          <a:ext cx="2856157" cy="178785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p:cNvGraphicFramePr>
            <a:graphicFrameLocks noGrp="1"/>
          </p:cNvGraphicFramePr>
          <p:nvPr/>
        </p:nvGraphicFramePr>
        <p:xfrm>
          <a:off x="6301492" y="4451444"/>
          <a:ext cx="2842508" cy="1675210"/>
        </p:xfrm>
        <a:graphic>
          <a:graphicData uri="http://schemas.openxmlformats.org/drawingml/2006/chart">
            <c:chart xmlns:c="http://schemas.openxmlformats.org/drawingml/2006/chart" xmlns:r="http://schemas.openxmlformats.org/officeDocument/2006/relationships" r:id="rId7"/>
          </a:graphicData>
        </a:graphic>
      </p:graphicFrame>
      <p:sp>
        <p:nvSpPr>
          <p:cNvPr id="12" name="Oval 11"/>
          <p:cNvSpPr/>
          <p:nvPr/>
        </p:nvSpPr>
        <p:spPr>
          <a:xfrm>
            <a:off x="2006221" y="5008728"/>
            <a:ext cx="491319" cy="464024"/>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558352" y="5227093"/>
            <a:ext cx="1023582" cy="95534"/>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440304" y="5202072"/>
            <a:ext cx="1023582" cy="95534"/>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6200000">
            <a:off x="7588155" y="5172502"/>
            <a:ext cx="736979" cy="163773"/>
          </a:xfrm>
          <a:prstGeom prst="ellipse">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c 15"/>
          <p:cNvSpPr/>
          <p:nvPr/>
        </p:nvSpPr>
        <p:spPr>
          <a:xfrm>
            <a:off x="7724633" y="4913194"/>
            <a:ext cx="627797" cy="586853"/>
          </a:xfrm>
          <a:prstGeom prst="arc">
            <a:avLst/>
          </a:prstGeom>
          <a:ln>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41753"/>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62937" cy="441325"/>
          </a:xfrm>
        </p:spPr>
        <p:txBody>
          <a:bodyPr/>
          <a:lstStyle/>
          <a:p>
            <a:r>
              <a:rPr lang="en-US" dirty="0" smtClean="0"/>
              <a:t>Some Important </a:t>
            </a:r>
            <a:r>
              <a:rPr lang="en-US" dirty="0"/>
              <a:t>E</a:t>
            </a:r>
            <a:r>
              <a:rPr lang="en-US" dirty="0" smtClean="0"/>
              <a:t>arly </a:t>
            </a:r>
            <a:r>
              <a:rPr lang="en-US" dirty="0"/>
              <a:t>S</a:t>
            </a:r>
            <a:r>
              <a:rPr lang="en-US" dirty="0" smtClean="0"/>
              <a:t>ynchrotrons</a:t>
            </a:r>
            <a:endParaRPr lang="en-US" dirty="0"/>
          </a:p>
        </p:txBody>
      </p:sp>
      <p:sp>
        <p:nvSpPr>
          <p:cNvPr id="4" name="Date Placeholder 3"/>
          <p:cNvSpPr>
            <a:spLocks noGrp="1"/>
          </p:cNvSpPr>
          <p:nvPr>
            <p:ph type="dt" sz="half" idx="10"/>
          </p:nvPr>
        </p:nvSpPr>
        <p:spPr/>
        <p:txBody>
          <a:bodyPr/>
          <a:lstStyle/>
          <a:p>
            <a:pPr>
              <a:defRPr/>
            </a:pPr>
            <a:r>
              <a:rPr lang="en-US" smtClean="0"/>
              <a:t>HCPSS, August 11-22, 2014 </a:t>
            </a:r>
            <a:endParaRPr lang="en-US" dirty="0"/>
          </a:p>
        </p:txBody>
      </p:sp>
      <p:sp>
        <p:nvSpPr>
          <p:cNvPr id="5" name="Footer Placeholder 4"/>
          <p:cNvSpPr>
            <a:spLocks noGrp="1"/>
          </p:cNvSpPr>
          <p:nvPr>
            <p:ph type="ftr" sz="quarter" idx="11"/>
          </p:nvPr>
        </p:nvSpPr>
        <p:spPr/>
        <p:txBody>
          <a:bodyPr/>
          <a:lstStyle/>
          <a:p>
            <a:pPr>
              <a:defRPr/>
            </a:pPr>
            <a:r>
              <a:rPr lang="en-US" smtClean="0"/>
              <a:t>E. Prebys, Hadron Colliders, Lecture 2</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18</a:t>
            </a:fld>
            <a:endParaRPr lang="en-US"/>
          </a:p>
        </p:txBody>
      </p:sp>
      <p:pic>
        <p:nvPicPr>
          <p:cNvPr id="7" name="Picture 6"/>
          <p:cNvPicPr>
            <a:picLocks noChangeAspect="1"/>
          </p:cNvPicPr>
          <p:nvPr/>
        </p:nvPicPr>
        <p:blipFill>
          <a:blip r:embed="rId2"/>
          <a:stretch>
            <a:fillRect/>
          </a:stretch>
        </p:blipFill>
        <p:spPr>
          <a:xfrm>
            <a:off x="609600" y="609600"/>
            <a:ext cx="2743200" cy="2114360"/>
          </a:xfrm>
          <a:prstGeom prst="rect">
            <a:avLst/>
          </a:prstGeom>
        </p:spPr>
      </p:pic>
      <p:sp>
        <p:nvSpPr>
          <p:cNvPr id="8" name="TextBox 7"/>
          <p:cNvSpPr txBox="1"/>
          <p:nvPr/>
        </p:nvSpPr>
        <p:spPr>
          <a:xfrm>
            <a:off x="3429000" y="762000"/>
            <a:ext cx="5562600" cy="1200329"/>
          </a:xfrm>
          <a:prstGeom prst="rect">
            <a:avLst/>
          </a:prstGeom>
          <a:noFill/>
        </p:spPr>
        <p:txBody>
          <a:bodyPr wrap="square" rtlCol="0">
            <a:spAutoFit/>
          </a:bodyPr>
          <a:lstStyle/>
          <a:p>
            <a:r>
              <a:rPr lang="en-US" sz="1800" dirty="0" smtClean="0">
                <a:solidFill>
                  <a:srgbClr val="C00000"/>
                </a:solidFill>
                <a:latin typeface="+mn-lt"/>
              </a:rPr>
              <a:t>Berkeley </a:t>
            </a:r>
            <a:r>
              <a:rPr lang="en-US" sz="1800" dirty="0" err="1" smtClean="0">
                <a:solidFill>
                  <a:srgbClr val="C00000"/>
                </a:solidFill>
                <a:latin typeface="+mn-lt"/>
              </a:rPr>
              <a:t>Bevatron</a:t>
            </a:r>
            <a:r>
              <a:rPr lang="en-US" sz="1800" dirty="0" smtClean="0">
                <a:solidFill>
                  <a:srgbClr val="C00000"/>
                </a:solidFill>
                <a:latin typeface="+mn-lt"/>
              </a:rPr>
              <a:t>, </a:t>
            </a:r>
          </a:p>
          <a:p>
            <a:pPr marL="285750" indent="-115888">
              <a:buFont typeface="Arial"/>
              <a:buChar char="•"/>
            </a:pPr>
            <a:r>
              <a:rPr lang="en-US" sz="1800" dirty="0">
                <a:solidFill>
                  <a:srgbClr val="C00000"/>
                </a:solidFill>
                <a:latin typeface="+mn-lt"/>
              </a:rPr>
              <a:t>1954 (weak focusing)</a:t>
            </a:r>
            <a:endParaRPr lang="en-US" sz="1800" dirty="0" smtClean="0">
              <a:solidFill>
                <a:srgbClr val="C00000"/>
              </a:solidFill>
              <a:latin typeface="+mn-lt"/>
            </a:endParaRPr>
          </a:p>
          <a:p>
            <a:pPr marL="285750" indent="-115888">
              <a:buFont typeface="Arial"/>
              <a:buChar char="•"/>
            </a:pPr>
            <a:r>
              <a:rPr lang="en-US" sz="1800" dirty="0" smtClean="0">
                <a:solidFill>
                  <a:srgbClr val="C00000"/>
                </a:solidFill>
                <a:latin typeface="+mn-lt"/>
              </a:rPr>
              <a:t>6.2 </a:t>
            </a:r>
            <a:r>
              <a:rPr lang="en-US" sz="1800" dirty="0" err="1" smtClean="0">
                <a:solidFill>
                  <a:srgbClr val="C00000"/>
                </a:solidFill>
                <a:latin typeface="+mn-lt"/>
              </a:rPr>
              <a:t>GeV</a:t>
            </a:r>
            <a:r>
              <a:rPr lang="en-US" sz="1800" dirty="0" smtClean="0">
                <a:solidFill>
                  <a:srgbClr val="C00000"/>
                </a:solidFill>
                <a:latin typeface="+mn-lt"/>
              </a:rPr>
              <a:t> protons</a:t>
            </a:r>
          </a:p>
          <a:p>
            <a:pPr marL="285750" indent="-115888">
              <a:buFont typeface="Arial"/>
              <a:buChar char="•"/>
            </a:pPr>
            <a:r>
              <a:rPr lang="en-US" sz="1800" dirty="0" smtClean="0">
                <a:solidFill>
                  <a:srgbClr val="C00000"/>
                </a:solidFill>
                <a:latin typeface="+mn-lt"/>
              </a:rPr>
              <a:t>Discovered antiproton</a:t>
            </a:r>
          </a:p>
        </p:txBody>
      </p:sp>
      <p:pic>
        <p:nvPicPr>
          <p:cNvPr id="9" name="Picture 8"/>
          <p:cNvPicPr>
            <a:picLocks noChangeAspect="1"/>
          </p:cNvPicPr>
          <p:nvPr/>
        </p:nvPicPr>
        <p:blipFill>
          <a:blip r:embed="rId3"/>
          <a:stretch>
            <a:fillRect/>
          </a:stretch>
        </p:blipFill>
        <p:spPr>
          <a:xfrm>
            <a:off x="4800600" y="2133600"/>
            <a:ext cx="3352800" cy="2514600"/>
          </a:xfrm>
          <a:prstGeom prst="rect">
            <a:avLst/>
          </a:prstGeom>
        </p:spPr>
      </p:pic>
      <p:sp>
        <p:nvSpPr>
          <p:cNvPr id="10" name="TextBox 9"/>
          <p:cNvSpPr txBox="1"/>
          <p:nvPr/>
        </p:nvSpPr>
        <p:spPr>
          <a:xfrm>
            <a:off x="838200" y="2895600"/>
            <a:ext cx="3733800" cy="1477328"/>
          </a:xfrm>
          <a:prstGeom prst="rect">
            <a:avLst/>
          </a:prstGeom>
          <a:noFill/>
        </p:spPr>
        <p:txBody>
          <a:bodyPr wrap="square" rtlCol="0">
            <a:spAutoFit/>
          </a:bodyPr>
          <a:lstStyle/>
          <a:p>
            <a:r>
              <a:rPr lang="en-US" sz="1800" dirty="0" smtClean="0">
                <a:solidFill>
                  <a:srgbClr val="C00000"/>
                </a:solidFill>
                <a:latin typeface="+mn-lt"/>
              </a:rPr>
              <a:t>CERN Proton Synchrotron (PS)</a:t>
            </a:r>
          </a:p>
          <a:p>
            <a:pPr marL="285750" indent="-171450">
              <a:buFont typeface="Arial"/>
              <a:buChar char="•"/>
            </a:pPr>
            <a:r>
              <a:rPr lang="en-US" sz="1800" dirty="0" smtClean="0">
                <a:solidFill>
                  <a:srgbClr val="C00000"/>
                </a:solidFill>
                <a:latin typeface="+mn-lt"/>
              </a:rPr>
              <a:t>1959</a:t>
            </a:r>
          </a:p>
          <a:p>
            <a:pPr marL="285750" indent="-171450">
              <a:buFont typeface="Arial"/>
              <a:buChar char="•"/>
            </a:pPr>
            <a:r>
              <a:rPr lang="en-US" sz="1800" dirty="0" smtClean="0">
                <a:solidFill>
                  <a:srgbClr val="C00000"/>
                </a:solidFill>
                <a:latin typeface="+mn-lt"/>
              </a:rPr>
              <a:t>628 m circumference</a:t>
            </a:r>
          </a:p>
          <a:p>
            <a:pPr marL="285750" indent="-171450">
              <a:buFont typeface="Arial"/>
              <a:buChar char="•"/>
            </a:pPr>
            <a:r>
              <a:rPr lang="en-US" sz="1800" dirty="0" smtClean="0">
                <a:solidFill>
                  <a:srgbClr val="C00000"/>
                </a:solidFill>
                <a:latin typeface="+mn-lt"/>
              </a:rPr>
              <a:t>28 </a:t>
            </a:r>
            <a:r>
              <a:rPr lang="en-US" sz="1800" dirty="0" err="1" smtClean="0">
                <a:solidFill>
                  <a:srgbClr val="C00000"/>
                </a:solidFill>
                <a:latin typeface="+mn-lt"/>
              </a:rPr>
              <a:t>GeV</a:t>
            </a:r>
            <a:r>
              <a:rPr lang="en-US" sz="1800" dirty="0" smtClean="0">
                <a:solidFill>
                  <a:srgbClr val="C00000"/>
                </a:solidFill>
                <a:latin typeface="+mn-lt"/>
              </a:rPr>
              <a:t> protons</a:t>
            </a:r>
          </a:p>
          <a:p>
            <a:pPr marL="285750" indent="-171450">
              <a:buFont typeface="Arial"/>
              <a:buChar char="•"/>
            </a:pPr>
            <a:r>
              <a:rPr lang="en-US" sz="1800" dirty="0" smtClean="0">
                <a:solidFill>
                  <a:srgbClr val="C00000"/>
                </a:solidFill>
                <a:latin typeface="+mn-lt"/>
              </a:rPr>
              <a:t>Still used in LHC injector chain!</a:t>
            </a:r>
          </a:p>
        </p:txBody>
      </p:sp>
      <p:pic>
        <p:nvPicPr>
          <p:cNvPr id="11" name="Picture 10"/>
          <p:cNvPicPr>
            <a:picLocks noChangeAspect="1"/>
          </p:cNvPicPr>
          <p:nvPr/>
        </p:nvPicPr>
        <p:blipFill>
          <a:blip r:embed="rId4"/>
          <a:stretch>
            <a:fillRect/>
          </a:stretch>
        </p:blipFill>
        <p:spPr>
          <a:xfrm>
            <a:off x="762000" y="4486274"/>
            <a:ext cx="2971800" cy="2143125"/>
          </a:xfrm>
          <a:prstGeom prst="rect">
            <a:avLst/>
          </a:prstGeom>
        </p:spPr>
      </p:pic>
      <p:sp>
        <p:nvSpPr>
          <p:cNvPr id="12" name="TextBox 11"/>
          <p:cNvSpPr txBox="1"/>
          <p:nvPr/>
        </p:nvSpPr>
        <p:spPr>
          <a:xfrm>
            <a:off x="3962400" y="4800600"/>
            <a:ext cx="3810000" cy="1754327"/>
          </a:xfrm>
          <a:prstGeom prst="rect">
            <a:avLst/>
          </a:prstGeom>
          <a:noFill/>
        </p:spPr>
        <p:txBody>
          <a:bodyPr wrap="square" rtlCol="0">
            <a:spAutoFit/>
          </a:bodyPr>
          <a:lstStyle/>
          <a:p>
            <a:r>
              <a:rPr lang="en-US" sz="1800" dirty="0" smtClean="0">
                <a:solidFill>
                  <a:srgbClr val="C00000"/>
                </a:solidFill>
                <a:latin typeface="+mn-lt"/>
              </a:rPr>
              <a:t>CERN Proton Synchrotron (PS)</a:t>
            </a:r>
          </a:p>
          <a:p>
            <a:pPr marL="285750" indent="-171450">
              <a:buFont typeface="Arial"/>
              <a:buChar char="•"/>
            </a:pPr>
            <a:r>
              <a:rPr lang="en-US" sz="1800" dirty="0" smtClean="0">
                <a:solidFill>
                  <a:srgbClr val="C00000"/>
                </a:solidFill>
                <a:latin typeface="+mn-lt"/>
              </a:rPr>
              <a:t>1960</a:t>
            </a:r>
          </a:p>
          <a:p>
            <a:pPr marL="285750" indent="-171450">
              <a:buFont typeface="Arial"/>
              <a:buChar char="•"/>
            </a:pPr>
            <a:r>
              <a:rPr lang="en-US" sz="1800" dirty="0" smtClean="0">
                <a:solidFill>
                  <a:srgbClr val="C00000"/>
                </a:solidFill>
                <a:latin typeface="+mn-lt"/>
              </a:rPr>
              <a:t>808 m circumference</a:t>
            </a:r>
          </a:p>
          <a:p>
            <a:pPr marL="285750" indent="-171450">
              <a:buFont typeface="Arial"/>
              <a:buChar char="•"/>
            </a:pPr>
            <a:r>
              <a:rPr lang="en-US" sz="1800" dirty="0" smtClean="0">
                <a:solidFill>
                  <a:srgbClr val="C00000"/>
                </a:solidFill>
                <a:latin typeface="+mn-lt"/>
              </a:rPr>
              <a:t>33 </a:t>
            </a:r>
            <a:r>
              <a:rPr lang="en-US" sz="1800" dirty="0" err="1" smtClean="0">
                <a:solidFill>
                  <a:srgbClr val="C00000"/>
                </a:solidFill>
                <a:latin typeface="+mn-lt"/>
              </a:rPr>
              <a:t>GeV</a:t>
            </a:r>
            <a:r>
              <a:rPr lang="en-US" sz="1800" dirty="0" smtClean="0">
                <a:solidFill>
                  <a:srgbClr val="C00000"/>
                </a:solidFill>
                <a:latin typeface="+mn-lt"/>
              </a:rPr>
              <a:t> protons</a:t>
            </a:r>
          </a:p>
          <a:p>
            <a:pPr marL="285750" indent="-171450">
              <a:buFont typeface="Arial"/>
              <a:buChar char="•"/>
            </a:pPr>
            <a:r>
              <a:rPr lang="en-US" sz="1800" dirty="0" smtClean="0">
                <a:solidFill>
                  <a:srgbClr val="C00000"/>
                </a:solidFill>
                <a:latin typeface="+mn-lt"/>
              </a:rPr>
              <a:t>Discovered charm quark, CP violation, </a:t>
            </a:r>
            <a:r>
              <a:rPr lang="en-US" sz="1800" dirty="0" err="1" smtClean="0">
                <a:solidFill>
                  <a:srgbClr val="C00000"/>
                </a:solidFill>
                <a:latin typeface="+mn-lt"/>
              </a:rPr>
              <a:t>muon</a:t>
            </a:r>
            <a:r>
              <a:rPr lang="en-US" sz="1800" dirty="0" smtClean="0">
                <a:solidFill>
                  <a:srgbClr val="C00000"/>
                </a:solidFill>
                <a:latin typeface="+mn-lt"/>
              </a:rPr>
              <a:t> neutrino</a:t>
            </a:r>
          </a:p>
        </p:txBody>
      </p:sp>
    </p:spTree>
    <p:extLst>
      <p:ext uri="{BB962C8B-B14F-4D97-AF65-F5344CB8AC3E}">
        <p14:creationId xmlns:p14="http://schemas.microsoft.com/office/powerpoint/2010/main" val="1913328372"/>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Digression: tricks of the trade</a:t>
            </a:r>
            <a:endParaRPr lang="en-US" dirty="0"/>
          </a:p>
        </p:txBody>
      </p:sp>
      <p:sp>
        <p:nvSpPr>
          <p:cNvPr id="3" name="Content Placeholder 2"/>
          <p:cNvSpPr>
            <a:spLocks noGrp="1"/>
          </p:cNvSpPr>
          <p:nvPr>
            <p:ph idx="1"/>
          </p:nvPr>
        </p:nvSpPr>
        <p:spPr/>
        <p:txBody>
          <a:bodyPr/>
          <a:lstStyle/>
          <a:p>
            <a:r>
              <a:rPr lang="en-US" dirty="0" smtClean="0"/>
              <a:t>Early synchrotrons had low energy injection and provided all the acceleration in a single stage.</a:t>
            </a:r>
          </a:p>
          <a:p>
            <a:r>
              <a:rPr lang="en-US" dirty="0" smtClean="0"/>
              <a:t>The energy range of a single synchrotron is limited by</a:t>
            </a:r>
          </a:p>
          <a:p>
            <a:pPr lvl="1"/>
            <a:r>
              <a:rPr lang="en-US" dirty="0" smtClean="0"/>
              <a:t>An aperture large enough for the injected beam is unreasonably large at high field.</a:t>
            </a:r>
          </a:p>
          <a:p>
            <a:pPr lvl="1"/>
            <a:r>
              <a:rPr lang="en-US" dirty="0" smtClean="0"/>
              <a:t>Hysteresis effects result in excessive nonlinear terms at low energy (very important for colliders)</a:t>
            </a:r>
          </a:p>
          <a:p>
            <a:r>
              <a:rPr lang="en-US" dirty="0" smtClean="0"/>
              <a:t>Typical range 10-20 for colliders, larger for fixed target</a:t>
            </a:r>
          </a:p>
          <a:p>
            <a:pPr lvl="1"/>
            <a:r>
              <a:rPr lang="en-US" dirty="0" smtClean="0"/>
              <a:t>Fermilab Main Ring: 8-400 </a:t>
            </a:r>
            <a:r>
              <a:rPr lang="en-US" dirty="0" err="1" smtClean="0"/>
              <a:t>GeV</a:t>
            </a:r>
            <a:r>
              <a:rPr lang="en-US" dirty="0" smtClean="0"/>
              <a:t> (50x)</a:t>
            </a:r>
          </a:p>
          <a:p>
            <a:pPr lvl="1"/>
            <a:r>
              <a:rPr lang="en-US" dirty="0" smtClean="0"/>
              <a:t>Fermilab </a:t>
            </a:r>
            <a:r>
              <a:rPr lang="en-US" dirty="0" err="1" smtClean="0"/>
              <a:t>Tevatron</a:t>
            </a:r>
            <a:r>
              <a:rPr lang="en-US" dirty="0" smtClean="0"/>
              <a:t>: 150-980 </a:t>
            </a:r>
            <a:r>
              <a:rPr lang="en-US" dirty="0" err="1" smtClean="0"/>
              <a:t>GeV</a:t>
            </a:r>
            <a:r>
              <a:rPr lang="en-US" dirty="0" smtClean="0"/>
              <a:t> (6.5x)</a:t>
            </a:r>
          </a:p>
          <a:p>
            <a:pPr lvl="1"/>
            <a:r>
              <a:rPr lang="en-US" dirty="0" smtClean="0"/>
              <a:t>LHC: 400-7000 </a:t>
            </a:r>
            <a:r>
              <a:rPr lang="en-US" dirty="0" err="1" smtClean="0"/>
              <a:t>GeV</a:t>
            </a:r>
            <a:r>
              <a:rPr lang="en-US" dirty="0"/>
              <a:t> </a:t>
            </a:r>
            <a:r>
              <a:rPr lang="en-US" dirty="0" smtClean="0"/>
              <a:t>(17x)</a:t>
            </a:r>
          </a:p>
          <a:p>
            <a:r>
              <a:rPr lang="en-US" dirty="0" smtClean="0"/>
              <a:t>The highest energy beams require multiple stages of acceleration, with high reliability at each stage</a:t>
            </a:r>
          </a:p>
          <a:p>
            <a:r>
              <a:rPr lang="en-US" dirty="0" smtClean="0"/>
              <a:t>How is this done?</a:t>
            </a:r>
          </a:p>
          <a:p>
            <a:pPr lvl="1"/>
            <a:endParaRPr lang="en-US" dirty="0" smtClean="0"/>
          </a:p>
          <a:p>
            <a:pPr lvl="1"/>
            <a:endParaRPr lang="en-US" dirty="0"/>
          </a:p>
        </p:txBody>
      </p:sp>
      <p:sp>
        <p:nvSpPr>
          <p:cNvPr id="4" name="Date Placeholder 3"/>
          <p:cNvSpPr>
            <a:spLocks noGrp="1"/>
          </p:cNvSpPr>
          <p:nvPr>
            <p:ph type="dt" sz="half" idx="10"/>
          </p:nvPr>
        </p:nvSpPr>
        <p:spPr/>
        <p:txBody>
          <a:bodyPr/>
          <a:lstStyle/>
          <a:p>
            <a:pPr>
              <a:defRPr/>
            </a:pPr>
            <a:r>
              <a:rPr lang="en-US" smtClean="0"/>
              <a:t>HCPSS, August 11-22, 2014 </a:t>
            </a:r>
            <a:endParaRPr lang="en-US" dirty="0"/>
          </a:p>
        </p:txBody>
      </p:sp>
      <p:sp>
        <p:nvSpPr>
          <p:cNvPr id="5" name="Footer Placeholder 4"/>
          <p:cNvSpPr>
            <a:spLocks noGrp="1"/>
          </p:cNvSpPr>
          <p:nvPr>
            <p:ph type="ftr" sz="quarter" idx="11"/>
          </p:nvPr>
        </p:nvSpPr>
        <p:spPr/>
        <p:txBody>
          <a:bodyPr/>
          <a:lstStyle/>
          <a:p>
            <a:pPr>
              <a:defRPr/>
            </a:pPr>
            <a:r>
              <a:rPr lang="en-US" smtClean="0"/>
              <a:t>E. Prebys, Hadron Colliders, Lecture 2</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19</a:t>
            </a:fld>
            <a:endParaRPr lang="en-US"/>
          </a:p>
        </p:txBody>
      </p:sp>
    </p:spTree>
    <p:extLst>
      <p:ext uri="{BB962C8B-B14F-4D97-AF65-F5344CB8AC3E}">
        <p14:creationId xmlns:p14="http://schemas.microsoft.com/office/powerpoint/2010/main" val="398142575"/>
      </p:ext>
    </p:extLst>
  </p:cSld>
  <p:clrMapOvr>
    <a:masterClrMapping/>
  </p:clrMapOvr>
  <p:transition xmlns:p14="http://schemas.microsoft.com/office/powerpoint/2010/mai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and plan</a:t>
            </a:r>
            <a:endParaRPr lang="en-US" dirty="0"/>
          </a:p>
        </p:txBody>
      </p:sp>
      <p:sp>
        <p:nvSpPr>
          <p:cNvPr id="3" name="Content Placeholder 2"/>
          <p:cNvSpPr>
            <a:spLocks noGrp="1"/>
          </p:cNvSpPr>
          <p:nvPr>
            <p:ph idx="1"/>
          </p:nvPr>
        </p:nvSpPr>
        <p:spPr/>
        <p:txBody>
          <a:bodyPr/>
          <a:lstStyle/>
          <a:p>
            <a:r>
              <a:rPr lang="en-US" dirty="0" smtClean="0"/>
              <a:t>Yesterday:</a:t>
            </a:r>
          </a:p>
          <a:p>
            <a:pPr lvl="1"/>
            <a:r>
              <a:rPr lang="en-US" dirty="0" smtClean="0"/>
              <a:t>Basics of transverse motion and strong focusing</a:t>
            </a:r>
          </a:p>
          <a:p>
            <a:r>
              <a:rPr lang="en-US" dirty="0" smtClean="0"/>
              <a:t>Today</a:t>
            </a:r>
          </a:p>
          <a:p>
            <a:pPr lvl="1"/>
            <a:r>
              <a:rPr lang="en-US" dirty="0" smtClean="0"/>
              <a:t>Longitudinal motion</a:t>
            </a:r>
          </a:p>
          <a:p>
            <a:pPr lvl="1"/>
            <a:r>
              <a:rPr lang="en-US" dirty="0" smtClean="0"/>
              <a:t>“Tricks of the trade”</a:t>
            </a:r>
          </a:p>
          <a:p>
            <a:pPr lvl="1"/>
            <a:r>
              <a:rPr lang="en-US" dirty="0" smtClean="0"/>
              <a:t>Colliders and luminosity</a:t>
            </a:r>
          </a:p>
          <a:p>
            <a:pPr lvl="1"/>
            <a:endParaRPr lang="en-US" dirty="0"/>
          </a:p>
        </p:txBody>
      </p:sp>
      <p:sp>
        <p:nvSpPr>
          <p:cNvPr id="4" name="Date Placeholder 3"/>
          <p:cNvSpPr>
            <a:spLocks noGrp="1"/>
          </p:cNvSpPr>
          <p:nvPr>
            <p:ph type="dt" sz="half" idx="10"/>
          </p:nvPr>
        </p:nvSpPr>
        <p:spPr/>
        <p:txBody>
          <a:bodyPr/>
          <a:lstStyle/>
          <a:p>
            <a:pPr>
              <a:defRPr/>
            </a:pPr>
            <a:r>
              <a:rPr lang="en-US" smtClean="0"/>
              <a:t>HCPSS, August 11-22, 2014 </a:t>
            </a:r>
            <a:endParaRPr lang="en-US" dirty="0"/>
          </a:p>
        </p:txBody>
      </p:sp>
      <p:sp>
        <p:nvSpPr>
          <p:cNvPr id="5" name="Footer Placeholder 4"/>
          <p:cNvSpPr>
            <a:spLocks noGrp="1"/>
          </p:cNvSpPr>
          <p:nvPr>
            <p:ph type="ftr" sz="quarter" idx="11"/>
          </p:nvPr>
        </p:nvSpPr>
        <p:spPr/>
        <p:txBody>
          <a:bodyPr/>
          <a:lstStyle/>
          <a:p>
            <a:pPr>
              <a:defRPr/>
            </a:pPr>
            <a:r>
              <a:rPr lang="en-US" smtClean="0"/>
              <a:t>E. Prebys, Hadron Colliders, Lecture 2</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2</a:t>
            </a:fld>
            <a:endParaRPr lang="en-US"/>
          </a:p>
        </p:txBody>
      </p:sp>
    </p:spTree>
    <p:extLst>
      <p:ext uri="{BB962C8B-B14F-4D97-AF65-F5344CB8AC3E}">
        <p14:creationId xmlns:p14="http://schemas.microsoft.com/office/powerpoint/2010/main" val="3844523004"/>
      </p:ext>
    </p:extLst>
  </p:cSld>
  <p:clrMapOvr>
    <a:masterClrMapping/>
  </p:clrMapOvr>
  <p:transition xmlns:p14="http://schemas.microsoft.com/office/powerpoint/2010/mai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CERN Accelerator Complex</a:t>
            </a:r>
            <a:endParaRPr lang="en-US" dirty="0"/>
          </a:p>
        </p:txBody>
      </p:sp>
      <p:sp>
        <p:nvSpPr>
          <p:cNvPr id="4" name="Date Placeholder 3"/>
          <p:cNvSpPr>
            <a:spLocks noGrp="1"/>
          </p:cNvSpPr>
          <p:nvPr>
            <p:ph type="dt" sz="half" idx="10"/>
          </p:nvPr>
        </p:nvSpPr>
        <p:spPr/>
        <p:txBody>
          <a:bodyPr/>
          <a:lstStyle/>
          <a:p>
            <a:pPr>
              <a:defRPr/>
            </a:pPr>
            <a:r>
              <a:rPr lang="en-US" smtClean="0"/>
              <a:t>HCPSS, August 11-22, 2014 </a:t>
            </a:r>
            <a:endParaRPr lang="en-US" dirty="0"/>
          </a:p>
        </p:txBody>
      </p:sp>
      <p:sp>
        <p:nvSpPr>
          <p:cNvPr id="5" name="Footer Placeholder 4"/>
          <p:cNvSpPr>
            <a:spLocks noGrp="1"/>
          </p:cNvSpPr>
          <p:nvPr>
            <p:ph type="ftr" sz="quarter" idx="11"/>
          </p:nvPr>
        </p:nvSpPr>
        <p:spPr/>
        <p:txBody>
          <a:bodyPr/>
          <a:lstStyle/>
          <a:p>
            <a:pPr>
              <a:defRPr/>
            </a:pPr>
            <a:r>
              <a:rPr lang="en-US" smtClean="0"/>
              <a:t>E. Prebys, Hadron Colliders, Lecture 2</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20</a:t>
            </a:fld>
            <a:endParaRPr lang="en-US"/>
          </a:p>
        </p:txBody>
      </p:sp>
      <p:pic>
        <p:nvPicPr>
          <p:cNvPr id="8" name="Picture 7"/>
          <p:cNvPicPr>
            <a:picLocks noChangeAspect="1"/>
          </p:cNvPicPr>
          <p:nvPr/>
        </p:nvPicPr>
        <p:blipFill>
          <a:blip r:embed="rId2"/>
          <a:stretch>
            <a:fillRect/>
          </a:stretch>
        </p:blipFill>
        <p:spPr>
          <a:xfrm>
            <a:off x="439174" y="674897"/>
            <a:ext cx="8704826" cy="5669018"/>
          </a:xfrm>
          <a:prstGeom prst="rect">
            <a:avLst/>
          </a:prstGeom>
        </p:spPr>
      </p:pic>
      <p:sp>
        <p:nvSpPr>
          <p:cNvPr id="9" name="TextBox 8"/>
          <p:cNvSpPr txBox="1"/>
          <p:nvPr/>
        </p:nvSpPr>
        <p:spPr>
          <a:xfrm>
            <a:off x="1697345" y="5626469"/>
            <a:ext cx="913955" cy="307777"/>
          </a:xfrm>
          <a:prstGeom prst="rect">
            <a:avLst/>
          </a:prstGeom>
          <a:noFill/>
        </p:spPr>
        <p:txBody>
          <a:bodyPr wrap="square" rtlCol="0">
            <a:spAutoFit/>
          </a:bodyPr>
          <a:lstStyle/>
          <a:p>
            <a:pPr algn="ctr"/>
            <a:r>
              <a:rPr lang="en-US" sz="1400" dirty="0" smtClean="0">
                <a:latin typeface="+mn-lt"/>
              </a:rPr>
              <a:t>50 MeV</a:t>
            </a:r>
          </a:p>
        </p:txBody>
      </p:sp>
      <p:sp>
        <p:nvSpPr>
          <p:cNvPr id="10" name="TextBox 9"/>
          <p:cNvSpPr txBox="1"/>
          <p:nvPr/>
        </p:nvSpPr>
        <p:spPr>
          <a:xfrm>
            <a:off x="3262221" y="3737197"/>
            <a:ext cx="913955" cy="307777"/>
          </a:xfrm>
          <a:prstGeom prst="rect">
            <a:avLst/>
          </a:prstGeom>
          <a:noFill/>
        </p:spPr>
        <p:txBody>
          <a:bodyPr wrap="square" rtlCol="0">
            <a:spAutoFit/>
          </a:bodyPr>
          <a:lstStyle/>
          <a:p>
            <a:pPr algn="ctr"/>
            <a:r>
              <a:rPr lang="en-US" sz="1400" dirty="0" smtClean="0">
                <a:latin typeface="+mn-lt"/>
              </a:rPr>
              <a:t>1.4 </a:t>
            </a:r>
            <a:r>
              <a:rPr lang="en-US" sz="1400" dirty="0" err="1" smtClean="0">
                <a:latin typeface="+mn-lt"/>
              </a:rPr>
              <a:t>GeV</a:t>
            </a:r>
            <a:endParaRPr lang="en-US" sz="1400" dirty="0" smtClean="0">
              <a:latin typeface="+mn-lt"/>
            </a:endParaRPr>
          </a:p>
        </p:txBody>
      </p:sp>
      <p:sp>
        <p:nvSpPr>
          <p:cNvPr id="11" name="TextBox 10"/>
          <p:cNvSpPr txBox="1"/>
          <p:nvPr/>
        </p:nvSpPr>
        <p:spPr>
          <a:xfrm>
            <a:off x="4520392" y="4568109"/>
            <a:ext cx="913955" cy="307777"/>
          </a:xfrm>
          <a:prstGeom prst="rect">
            <a:avLst/>
          </a:prstGeom>
          <a:noFill/>
        </p:spPr>
        <p:txBody>
          <a:bodyPr wrap="square" rtlCol="0">
            <a:spAutoFit/>
          </a:bodyPr>
          <a:lstStyle/>
          <a:p>
            <a:r>
              <a:rPr lang="en-US" sz="1400" dirty="0" smtClean="0">
                <a:latin typeface="+mn-lt"/>
              </a:rPr>
              <a:t>26 </a:t>
            </a:r>
            <a:r>
              <a:rPr lang="en-US" sz="1400" dirty="0" err="1" smtClean="0">
                <a:latin typeface="+mn-lt"/>
              </a:rPr>
              <a:t>GeV</a:t>
            </a:r>
            <a:endParaRPr lang="en-US" sz="1400" dirty="0" smtClean="0">
              <a:latin typeface="+mn-lt"/>
            </a:endParaRPr>
          </a:p>
        </p:txBody>
      </p:sp>
      <p:sp>
        <p:nvSpPr>
          <p:cNvPr id="12" name="TextBox 11"/>
          <p:cNvSpPr txBox="1"/>
          <p:nvPr/>
        </p:nvSpPr>
        <p:spPr>
          <a:xfrm>
            <a:off x="5681703" y="2631357"/>
            <a:ext cx="913955" cy="307777"/>
          </a:xfrm>
          <a:prstGeom prst="rect">
            <a:avLst/>
          </a:prstGeom>
          <a:noFill/>
        </p:spPr>
        <p:txBody>
          <a:bodyPr wrap="square" rtlCol="0">
            <a:spAutoFit/>
          </a:bodyPr>
          <a:lstStyle/>
          <a:p>
            <a:r>
              <a:rPr lang="en-US" sz="1400" dirty="0" smtClean="0">
                <a:latin typeface="+mn-lt"/>
              </a:rPr>
              <a:t>400 </a:t>
            </a:r>
            <a:r>
              <a:rPr lang="en-US" sz="1400" dirty="0" err="1" smtClean="0">
                <a:latin typeface="+mn-lt"/>
              </a:rPr>
              <a:t>GeV</a:t>
            </a:r>
            <a:endParaRPr lang="en-US" sz="1400" dirty="0" smtClean="0">
              <a:latin typeface="+mn-lt"/>
            </a:endParaRPr>
          </a:p>
        </p:txBody>
      </p:sp>
      <p:sp>
        <p:nvSpPr>
          <p:cNvPr id="13" name="TextBox 12"/>
          <p:cNvSpPr txBox="1"/>
          <p:nvPr/>
        </p:nvSpPr>
        <p:spPr>
          <a:xfrm>
            <a:off x="3141621" y="1919146"/>
            <a:ext cx="913955" cy="307777"/>
          </a:xfrm>
          <a:prstGeom prst="rect">
            <a:avLst/>
          </a:prstGeom>
          <a:noFill/>
        </p:spPr>
        <p:txBody>
          <a:bodyPr wrap="square" rtlCol="0">
            <a:spAutoFit/>
          </a:bodyPr>
          <a:lstStyle/>
          <a:p>
            <a:r>
              <a:rPr lang="en-US" sz="1400" dirty="0" smtClean="0">
                <a:latin typeface="+mn-lt"/>
              </a:rPr>
              <a:t>~7 </a:t>
            </a:r>
            <a:r>
              <a:rPr lang="en-US" sz="1400" dirty="0" err="1" smtClean="0">
                <a:latin typeface="+mn-lt"/>
              </a:rPr>
              <a:t>TeV</a:t>
            </a:r>
            <a:endParaRPr lang="en-US" sz="1400" dirty="0" smtClean="0">
              <a:latin typeface="+mn-lt"/>
            </a:endParaRPr>
          </a:p>
        </p:txBody>
      </p:sp>
    </p:spTree>
    <p:extLst>
      <p:ext uri="{BB962C8B-B14F-4D97-AF65-F5344CB8AC3E}">
        <p14:creationId xmlns:p14="http://schemas.microsoft.com/office/powerpoint/2010/main" val="947417808"/>
      </p:ext>
    </p:extLst>
  </p:cSld>
  <p:clrMapOvr>
    <a:masterClrMapping/>
  </p:clrMapOvr>
  <p:transition xmlns:p14="http://schemas.microsoft.com/office/powerpoint/2010/mai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started: Ion sources</a:t>
            </a:r>
            <a:endParaRPr lang="en-US" dirty="0"/>
          </a:p>
        </p:txBody>
      </p:sp>
      <p:sp>
        <p:nvSpPr>
          <p:cNvPr id="3" name="Date Placeholder 2"/>
          <p:cNvSpPr>
            <a:spLocks noGrp="1"/>
          </p:cNvSpPr>
          <p:nvPr>
            <p:ph type="dt" sz="half" idx="10"/>
          </p:nvPr>
        </p:nvSpPr>
        <p:spPr/>
        <p:txBody>
          <a:bodyPr/>
          <a:lstStyle/>
          <a:p>
            <a:pPr>
              <a:defRPr/>
            </a:pPr>
            <a:r>
              <a:rPr lang="en-US" smtClean="0"/>
              <a:t>HCPSS, August 11-22, 2014 </a:t>
            </a:r>
            <a:endParaRPr lang="en-US" dirty="0"/>
          </a:p>
        </p:txBody>
      </p:sp>
      <p:sp>
        <p:nvSpPr>
          <p:cNvPr id="4" name="Footer Placeholder 3"/>
          <p:cNvSpPr>
            <a:spLocks noGrp="1"/>
          </p:cNvSpPr>
          <p:nvPr>
            <p:ph type="ftr" sz="quarter" idx="11"/>
          </p:nvPr>
        </p:nvSpPr>
        <p:spPr/>
        <p:txBody>
          <a:bodyPr/>
          <a:lstStyle/>
          <a:p>
            <a:pPr>
              <a:defRPr/>
            </a:pPr>
            <a:r>
              <a:rPr lang="en-US" smtClean="0"/>
              <a:t>E. Prebys, Hadron Colliders, Lecture 2</a:t>
            </a:r>
            <a:endParaRPr lang="en-US">
              <a:latin typeface="+mn-lt"/>
            </a:endParaRPr>
          </a:p>
        </p:txBody>
      </p:sp>
      <p:sp>
        <p:nvSpPr>
          <p:cNvPr id="5" name="Slide Number Placeholder 4"/>
          <p:cNvSpPr>
            <a:spLocks noGrp="1"/>
          </p:cNvSpPr>
          <p:nvPr>
            <p:ph type="sldNum" sz="quarter" idx="12"/>
          </p:nvPr>
        </p:nvSpPr>
        <p:spPr/>
        <p:txBody>
          <a:bodyPr/>
          <a:lstStyle/>
          <a:p>
            <a:pPr>
              <a:defRPr/>
            </a:pPr>
            <a:fld id="{BAB536C3-BB10-4165-8E74-99838CB51702}" type="slidenum">
              <a:rPr lang="en-US" smtClean="0"/>
              <a:pPr>
                <a:defRPr/>
              </a:pPr>
              <a:t>21</a:t>
            </a:fld>
            <a:endParaRPr lang="en-US"/>
          </a:p>
        </p:txBody>
      </p:sp>
      <p:pic>
        <p:nvPicPr>
          <p:cNvPr id="6" name="Picture 5"/>
          <p:cNvPicPr>
            <a:picLocks noChangeAspect="1"/>
          </p:cNvPicPr>
          <p:nvPr/>
        </p:nvPicPr>
        <p:blipFill>
          <a:blip r:embed="rId2"/>
          <a:stretch>
            <a:fillRect/>
          </a:stretch>
        </p:blipFill>
        <p:spPr>
          <a:xfrm>
            <a:off x="985172" y="1065507"/>
            <a:ext cx="3418428" cy="2563821"/>
          </a:xfrm>
          <a:prstGeom prst="rect">
            <a:avLst/>
          </a:prstGeom>
        </p:spPr>
      </p:pic>
      <p:sp>
        <p:nvSpPr>
          <p:cNvPr id="7" name="TextBox 6"/>
          <p:cNvSpPr txBox="1"/>
          <p:nvPr/>
        </p:nvSpPr>
        <p:spPr>
          <a:xfrm>
            <a:off x="1305649" y="688471"/>
            <a:ext cx="2219605" cy="369332"/>
          </a:xfrm>
          <a:prstGeom prst="rect">
            <a:avLst/>
          </a:prstGeom>
          <a:noFill/>
        </p:spPr>
        <p:txBody>
          <a:bodyPr wrap="square" rtlCol="0">
            <a:spAutoFit/>
          </a:bodyPr>
          <a:lstStyle/>
          <a:p>
            <a:r>
              <a:rPr lang="en-US" sz="1800" dirty="0" smtClean="0">
                <a:solidFill>
                  <a:srgbClr val="C00000"/>
                </a:solidFill>
                <a:latin typeface="+mn-lt"/>
              </a:rPr>
              <a:t>CERN proton source</a:t>
            </a:r>
          </a:p>
        </p:txBody>
      </p:sp>
      <p:pic>
        <p:nvPicPr>
          <p:cNvPr id="8" name="Picture 7"/>
          <p:cNvPicPr>
            <a:picLocks noChangeAspect="1"/>
          </p:cNvPicPr>
          <p:nvPr/>
        </p:nvPicPr>
        <p:blipFill>
          <a:blip r:embed="rId3"/>
          <a:stretch>
            <a:fillRect/>
          </a:stretch>
        </p:blipFill>
        <p:spPr>
          <a:xfrm>
            <a:off x="4724079" y="1198890"/>
            <a:ext cx="3133727" cy="2350296"/>
          </a:xfrm>
          <a:prstGeom prst="rect">
            <a:avLst/>
          </a:prstGeom>
        </p:spPr>
      </p:pic>
      <p:sp>
        <p:nvSpPr>
          <p:cNvPr id="9" name="TextBox 8"/>
          <p:cNvSpPr txBox="1"/>
          <p:nvPr/>
        </p:nvSpPr>
        <p:spPr>
          <a:xfrm>
            <a:off x="5173216" y="745910"/>
            <a:ext cx="2219605" cy="369332"/>
          </a:xfrm>
          <a:prstGeom prst="rect">
            <a:avLst/>
          </a:prstGeom>
          <a:noFill/>
        </p:spPr>
        <p:txBody>
          <a:bodyPr wrap="square" rtlCol="0">
            <a:spAutoFit/>
          </a:bodyPr>
          <a:lstStyle/>
          <a:p>
            <a:r>
              <a:rPr lang="en-US" sz="1800" dirty="0" smtClean="0">
                <a:solidFill>
                  <a:srgbClr val="C00000"/>
                </a:solidFill>
                <a:latin typeface="+mn-lt"/>
              </a:rPr>
              <a:t>CERN Lead source</a:t>
            </a:r>
          </a:p>
        </p:txBody>
      </p:sp>
      <p:sp>
        <p:nvSpPr>
          <p:cNvPr id="10" name="TextBox 9"/>
          <p:cNvSpPr txBox="1"/>
          <p:nvPr/>
        </p:nvSpPr>
        <p:spPr>
          <a:xfrm>
            <a:off x="593477" y="5875742"/>
            <a:ext cx="8249333" cy="646331"/>
          </a:xfrm>
          <a:prstGeom prst="rect">
            <a:avLst/>
          </a:prstGeom>
          <a:noFill/>
        </p:spPr>
        <p:txBody>
          <a:bodyPr wrap="square" rtlCol="0">
            <a:spAutoFit/>
          </a:bodyPr>
          <a:lstStyle/>
          <a:p>
            <a:r>
              <a:rPr lang="en-US" sz="1800" dirty="0" smtClean="0">
                <a:solidFill>
                  <a:srgbClr val="C00000"/>
                </a:solidFill>
                <a:latin typeface="+mn-lt"/>
              </a:rPr>
              <a:t>Typically 10s of </a:t>
            </a:r>
            <a:r>
              <a:rPr lang="en-US" sz="1800" dirty="0" err="1" smtClean="0">
                <a:solidFill>
                  <a:srgbClr val="C00000"/>
                </a:solidFill>
                <a:latin typeface="+mn-lt"/>
              </a:rPr>
              <a:t>keV</a:t>
            </a:r>
            <a:r>
              <a:rPr lang="en-US" sz="1800" dirty="0">
                <a:solidFill>
                  <a:srgbClr val="C00000"/>
                </a:solidFill>
                <a:latin typeface="+mn-lt"/>
              </a:rPr>
              <a:t> </a:t>
            </a:r>
            <a:r>
              <a:rPr lang="en-US" sz="1800" dirty="0" smtClean="0">
                <a:solidFill>
                  <a:srgbClr val="C00000"/>
                </a:solidFill>
                <a:latin typeface="+mn-lt"/>
              </a:rPr>
              <a:t>and </a:t>
            </a:r>
            <a:r>
              <a:rPr lang="en-US" sz="1800" dirty="0" err="1" smtClean="0">
                <a:solidFill>
                  <a:srgbClr val="C00000"/>
                </a:solidFill>
                <a:latin typeface="+mn-lt"/>
              </a:rPr>
              <a:t>mAs</a:t>
            </a:r>
            <a:r>
              <a:rPr lang="en-US" sz="1800" dirty="0" smtClean="0">
                <a:solidFill>
                  <a:srgbClr val="C00000"/>
                </a:solidFill>
                <a:latin typeface="+mn-lt"/>
              </a:rPr>
              <a:t> to 10s of mA of current Want to accelerate as fast as possible before space charge blows up the beam!</a:t>
            </a:r>
          </a:p>
        </p:txBody>
      </p:sp>
      <p:pic>
        <p:nvPicPr>
          <p:cNvPr id="11" name="Picture 10"/>
          <p:cNvPicPr>
            <a:picLocks noChangeAspect="1"/>
          </p:cNvPicPr>
          <p:nvPr/>
        </p:nvPicPr>
        <p:blipFill>
          <a:blip r:embed="rId4"/>
          <a:stretch>
            <a:fillRect/>
          </a:stretch>
        </p:blipFill>
        <p:spPr>
          <a:xfrm>
            <a:off x="2582111" y="3900668"/>
            <a:ext cx="2782924" cy="1796385"/>
          </a:xfrm>
          <a:prstGeom prst="rect">
            <a:avLst/>
          </a:prstGeom>
        </p:spPr>
      </p:pic>
      <p:sp>
        <p:nvSpPr>
          <p:cNvPr id="12" name="TextBox 11"/>
          <p:cNvSpPr txBox="1"/>
          <p:nvPr/>
        </p:nvSpPr>
        <p:spPr>
          <a:xfrm>
            <a:off x="5432442" y="3984558"/>
            <a:ext cx="2219605" cy="1477328"/>
          </a:xfrm>
          <a:prstGeom prst="rect">
            <a:avLst/>
          </a:prstGeom>
          <a:noFill/>
        </p:spPr>
        <p:txBody>
          <a:bodyPr wrap="square" rtlCol="0">
            <a:spAutoFit/>
          </a:bodyPr>
          <a:lstStyle/>
          <a:p>
            <a:r>
              <a:rPr lang="en-US" sz="1800" dirty="0" smtClean="0">
                <a:solidFill>
                  <a:srgbClr val="C00000"/>
                </a:solidFill>
                <a:latin typeface="+mn-lt"/>
              </a:rPr>
              <a:t>FNAL H- source.  Mix Cesium with Hydrogen to add electron. (why? we’ll get to that)</a:t>
            </a:r>
          </a:p>
        </p:txBody>
      </p:sp>
    </p:spTree>
    <p:extLst>
      <p:ext uri="{BB962C8B-B14F-4D97-AF65-F5344CB8AC3E}">
        <p14:creationId xmlns:p14="http://schemas.microsoft.com/office/powerpoint/2010/main" val="3985692827"/>
      </p:ext>
    </p:extLst>
  </p:cSld>
  <p:clrMapOvr>
    <a:masterClrMapping/>
  </p:clrMapOvr>
  <p:transition xmlns:p14="http://schemas.microsoft.com/office/powerpoint/2010/mai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acceleration</a:t>
            </a:r>
            <a:endParaRPr lang="en-US" dirty="0"/>
          </a:p>
        </p:txBody>
      </p:sp>
      <p:sp>
        <p:nvSpPr>
          <p:cNvPr id="3" name="Date Placeholder 2"/>
          <p:cNvSpPr>
            <a:spLocks noGrp="1"/>
          </p:cNvSpPr>
          <p:nvPr>
            <p:ph type="dt" sz="half" idx="10"/>
          </p:nvPr>
        </p:nvSpPr>
        <p:spPr/>
        <p:txBody>
          <a:bodyPr/>
          <a:lstStyle/>
          <a:p>
            <a:pPr>
              <a:defRPr/>
            </a:pPr>
            <a:r>
              <a:rPr lang="en-US" smtClean="0"/>
              <a:t>HCPSS, August 11-22, 2014 </a:t>
            </a:r>
            <a:endParaRPr lang="en-US" dirty="0"/>
          </a:p>
        </p:txBody>
      </p:sp>
      <p:sp>
        <p:nvSpPr>
          <p:cNvPr id="4" name="Footer Placeholder 3"/>
          <p:cNvSpPr>
            <a:spLocks noGrp="1"/>
          </p:cNvSpPr>
          <p:nvPr>
            <p:ph type="ftr" sz="quarter" idx="11"/>
          </p:nvPr>
        </p:nvSpPr>
        <p:spPr/>
        <p:txBody>
          <a:bodyPr/>
          <a:lstStyle/>
          <a:p>
            <a:pPr>
              <a:defRPr/>
            </a:pPr>
            <a:r>
              <a:rPr lang="en-US" smtClean="0"/>
              <a:t>E. Prebys, Hadron Colliders, Lecture 2</a:t>
            </a:r>
            <a:endParaRPr lang="en-US">
              <a:latin typeface="+mn-lt"/>
            </a:endParaRPr>
          </a:p>
        </p:txBody>
      </p:sp>
      <p:sp>
        <p:nvSpPr>
          <p:cNvPr id="5" name="Slide Number Placeholder 4"/>
          <p:cNvSpPr>
            <a:spLocks noGrp="1"/>
          </p:cNvSpPr>
          <p:nvPr>
            <p:ph type="sldNum" sz="quarter" idx="12"/>
          </p:nvPr>
        </p:nvSpPr>
        <p:spPr/>
        <p:txBody>
          <a:bodyPr/>
          <a:lstStyle/>
          <a:p>
            <a:pPr>
              <a:defRPr/>
            </a:pPr>
            <a:fld id="{BAB536C3-BB10-4165-8E74-99838CB51702}" type="slidenum">
              <a:rPr lang="en-US" smtClean="0"/>
              <a:pPr>
                <a:defRPr/>
              </a:pPr>
              <a:t>22</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1521" y="1068317"/>
            <a:ext cx="2900565" cy="3691628"/>
          </a:xfrm>
          <a:prstGeom prst="rect">
            <a:avLst/>
          </a:prstGeom>
        </p:spPr>
      </p:pic>
      <p:sp>
        <p:nvSpPr>
          <p:cNvPr id="7" name="TextBox 6"/>
          <p:cNvSpPr txBox="1"/>
          <p:nvPr/>
        </p:nvSpPr>
        <p:spPr>
          <a:xfrm>
            <a:off x="1258172" y="724081"/>
            <a:ext cx="1792301" cy="369332"/>
          </a:xfrm>
          <a:prstGeom prst="rect">
            <a:avLst/>
          </a:prstGeom>
          <a:noFill/>
        </p:spPr>
        <p:txBody>
          <a:bodyPr wrap="square" rtlCol="0">
            <a:spAutoFit/>
          </a:bodyPr>
          <a:lstStyle/>
          <a:p>
            <a:pPr algn="ctr"/>
            <a:r>
              <a:rPr lang="en-US" sz="1800" dirty="0" smtClean="0">
                <a:solidFill>
                  <a:srgbClr val="C00000"/>
                </a:solidFill>
                <a:latin typeface="+mn-lt"/>
              </a:rPr>
              <a:t>Old: Static</a:t>
            </a:r>
          </a:p>
        </p:txBody>
      </p:sp>
      <p:sp>
        <p:nvSpPr>
          <p:cNvPr id="8" name="TextBox 7"/>
          <p:cNvSpPr txBox="1"/>
          <p:nvPr/>
        </p:nvSpPr>
        <p:spPr>
          <a:xfrm>
            <a:off x="866476" y="4890517"/>
            <a:ext cx="2848691" cy="1200329"/>
          </a:xfrm>
          <a:prstGeom prst="rect">
            <a:avLst/>
          </a:prstGeom>
          <a:noFill/>
        </p:spPr>
        <p:txBody>
          <a:bodyPr wrap="square" rtlCol="0">
            <a:spAutoFit/>
          </a:bodyPr>
          <a:lstStyle/>
          <a:p>
            <a:r>
              <a:rPr lang="en-US" sz="1800" dirty="0" smtClean="0">
                <a:solidFill>
                  <a:srgbClr val="C00000"/>
                </a:solidFill>
                <a:latin typeface="+mn-lt"/>
              </a:rPr>
              <a:t>Static acceleration from Cockcroft-Walton. </a:t>
            </a:r>
            <a:br>
              <a:rPr lang="en-US" sz="1800" dirty="0" smtClean="0">
                <a:solidFill>
                  <a:srgbClr val="C00000"/>
                </a:solidFill>
                <a:latin typeface="+mn-lt"/>
              </a:rPr>
            </a:br>
            <a:r>
              <a:rPr lang="en-US" sz="1800" dirty="0" smtClean="0">
                <a:solidFill>
                  <a:srgbClr val="C00000"/>
                </a:solidFill>
                <a:latin typeface="+mn-lt"/>
              </a:rPr>
              <a:t>FNAL = 750 </a:t>
            </a:r>
            <a:r>
              <a:rPr lang="en-US" sz="1800" dirty="0" err="1" smtClean="0">
                <a:solidFill>
                  <a:srgbClr val="C00000"/>
                </a:solidFill>
                <a:latin typeface="+mn-lt"/>
              </a:rPr>
              <a:t>keV</a:t>
            </a:r>
            <a:endParaRPr lang="en-US" sz="1800" dirty="0" smtClean="0">
              <a:solidFill>
                <a:srgbClr val="C00000"/>
              </a:solidFill>
              <a:latin typeface="+mn-lt"/>
            </a:endParaRPr>
          </a:p>
          <a:p>
            <a:r>
              <a:rPr lang="en-US" sz="1800" dirty="0" smtClean="0">
                <a:solidFill>
                  <a:srgbClr val="C00000"/>
                </a:solidFill>
                <a:latin typeface="+mn-lt"/>
              </a:rPr>
              <a:t>max ~1 MeV</a:t>
            </a:r>
          </a:p>
        </p:txBody>
      </p:sp>
      <p:pic>
        <p:nvPicPr>
          <p:cNvPr id="9" name="Picture 8"/>
          <p:cNvPicPr>
            <a:picLocks noChangeAspect="1"/>
          </p:cNvPicPr>
          <p:nvPr/>
        </p:nvPicPr>
        <p:blipFill>
          <a:blip r:embed="rId3"/>
          <a:stretch>
            <a:fillRect/>
          </a:stretch>
        </p:blipFill>
        <p:spPr>
          <a:xfrm>
            <a:off x="4617252" y="1103924"/>
            <a:ext cx="3928820" cy="2069319"/>
          </a:xfrm>
          <a:prstGeom prst="rect">
            <a:avLst/>
          </a:prstGeom>
        </p:spPr>
      </p:pic>
      <p:sp>
        <p:nvSpPr>
          <p:cNvPr id="11" name="TextBox 10"/>
          <p:cNvSpPr txBox="1"/>
          <p:nvPr/>
        </p:nvSpPr>
        <p:spPr>
          <a:xfrm>
            <a:off x="5007044" y="781519"/>
            <a:ext cx="3123594" cy="369332"/>
          </a:xfrm>
          <a:prstGeom prst="rect">
            <a:avLst/>
          </a:prstGeom>
          <a:noFill/>
        </p:spPr>
        <p:txBody>
          <a:bodyPr wrap="square" rtlCol="0">
            <a:spAutoFit/>
          </a:bodyPr>
          <a:lstStyle/>
          <a:p>
            <a:pPr algn="ctr"/>
            <a:r>
              <a:rPr lang="en-US" sz="1800" dirty="0" smtClean="0">
                <a:solidFill>
                  <a:srgbClr val="C00000"/>
                </a:solidFill>
                <a:latin typeface="+mn-lt"/>
              </a:rPr>
              <a:t>New: RF Quadrupole (RFQ)</a:t>
            </a:r>
          </a:p>
        </p:txBody>
      </p:sp>
      <p:pic>
        <p:nvPicPr>
          <p:cNvPr id="12" name="Picture 11"/>
          <p:cNvPicPr>
            <a:picLocks noChangeAspect="1"/>
          </p:cNvPicPr>
          <p:nvPr/>
        </p:nvPicPr>
        <p:blipFill rotWithShape="1">
          <a:blip r:embed="rId4"/>
          <a:srcRect t="7535" b="8401"/>
          <a:stretch/>
        </p:blipFill>
        <p:spPr>
          <a:xfrm>
            <a:off x="5198860" y="3121859"/>
            <a:ext cx="2729995" cy="1721177"/>
          </a:xfrm>
          <a:prstGeom prst="rect">
            <a:avLst/>
          </a:prstGeom>
        </p:spPr>
      </p:pic>
      <p:sp>
        <p:nvSpPr>
          <p:cNvPr id="13" name="TextBox 12"/>
          <p:cNvSpPr txBox="1"/>
          <p:nvPr/>
        </p:nvSpPr>
        <p:spPr>
          <a:xfrm>
            <a:off x="4793391" y="4936085"/>
            <a:ext cx="3871376" cy="923330"/>
          </a:xfrm>
          <a:prstGeom prst="rect">
            <a:avLst/>
          </a:prstGeom>
          <a:noFill/>
        </p:spPr>
        <p:txBody>
          <a:bodyPr wrap="square" rtlCol="0">
            <a:spAutoFit/>
          </a:bodyPr>
          <a:lstStyle/>
          <a:p>
            <a:r>
              <a:rPr lang="en-US" sz="1800" dirty="0" smtClean="0">
                <a:solidFill>
                  <a:srgbClr val="C00000"/>
                </a:solidFill>
                <a:latin typeface="+mn-lt"/>
              </a:rPr>
              <a:t>RF structure combines an electric focusing quadrupole with a longitudinal accelerating gradient.</a:t>
            </a:r>
          </a:p>
        </p:txBody>
      </p:sp>
    </p:spTree>
    <p:extLst>
      <p:ext uri="{BB962C8B-B14F-4D97-AF65-F5344CB8AC3E}">
        <p14:creationId xmlns:p14="http://schemas.microsoft.com/office/powerpoint/2010/main" val="2732805698"/>
      </p:ext>
    </p:extLst>
  </p:cSld>
  <p:clrMapOvr>
    <a:masterClrMapping/>
  </p:clrMapOvr>
  <p:transition xmlns:p14="http://schemas.microsoft.com/office/powerpoint/2010/mai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stages</a:t>
            </a:r>
            <a:endParaRPr lang="en-US" dirty="0"/>
          </a:p>
        </p:txBody>
      </p:sp>
      <p:sp>
        <p:nvSpPr>
          <p:cNvPr id="6" name="Content Placeholder 5"/>
          <p:cNvSpPr>
            <a:spLocks noGrp="1"/>
          </p:cNvSpPr>
          <p:nvPr>
            <p:ph idx="1"/>
          </p:nvPr>
        </p:nvSpPr>
        <p:spPr>
          <a:xfrm>
            <a:off x="503776" y="690225"/>
            <a:ext cx="8251825" cy="841029"/>
          </a:xfrm>
        </p:spPr>
        <p:txBody>
          <a:bodyPr/>
          <a:lstStyle/>
          <a:p>
            <a:r>
              <a:rPr lang="en-US" dirty="0" smtClean="0"/>
              <a:t>The front end of any modern hadron accelerator looks something like this (Fermilab front end)</a:t>
            </a:r>
            <a:endParaRPr lang="en-US" dirty="0"/>
          </a:p>
        </p:txBody>
      </p:sp>
      <p:sp>
        <p:nvSpPr>
          <p:cNvPr id="3" name="Date Placeholder 2"/>
          <p:cNvSpPr>
            <a:spLocks noGrp="1"/>
          </p:cNvSpPr>
          <p:nvPr>
            <p:ph type="dt" sz="half" idx="10"/>
          </p:nvPr>
        </p:nvSpPr>
        <p:spPr/>
        <p:txBody>
          <a:bodyPr/>
          <a:lstStyle/>
          <a:p>
            <a:pPr>
              <a:defRPr/>
            </a:pPr>
            <a:r>
              <a:rPr lang="en-US" smtClean="0"/>
              <a:t>HCPSS, August 11-22, 2014 </a:t>
            </a:r>
            <a:endParaRPr lang="en-US" dirty="0"/>
          </a:p>
        </p:txBody>
      </p:sp>
      <p:sp>
        <p:nvSpPr>
          <p:cNvPr id="4" name="Footer Placeholder 3"/>
          <p:cNvSpPr>
            <a:spLocks noGrp="1"/>
          </p:cNvSpPr>
          <p:nvPr>
            <p:ph type="ftr" sz="quarter" idx="11"/>
          </p:nvPr>
        </p:nvSpPr>
        <p:spPr/>
        <p:txBody>
          <a:bodyPr/>
          <a:lstStyle/>
          <a:p>
            <a:pPr>
              <a:defRPr/>
            </a:pPr>
            <a:r>
              <a:rPr lang="en-US" smtClean="0"/>
              <a:t>E. Prebys, Hadron Colliders, Lecture 2</a:t>
            </a:r>
            <a:endParaRPr lang="en-US">
              <a:latin typeface="+mn-lt"/>
            </a:endParaRPr>
          </a:p>
        </p:txBody>
      </p:sp>
      <p:sp>
        <p:nvSpPr>
          <p:cNvPr id="5" name="Slide Number Placeholder 4"/>
          <p:cNvSpPr>
            <a:spLocks noGrp="1"/>
          </p:cNvSpPr>
          <p:nvPr>
            <p:ph type="sldNum" sz="quarter" idx="12"/>
          </p:nvPr>
        </p:nvSpPr>
        <p:spPr/>
        <p:txBody>
          <a:bodyPr/>
          <a:lstStyle/>
          <a:p>
            <a:pPr>
              <a:defRPr/>
            </a:pPr>
            <a:fld id="{BAB536C3-BB10-4165-8E74-99838CB51702}" type="slidenum">
              <a:rPr lang="en-US" smtClean="0"/>
              <a:pPr>
                <a:defRPr/>
              </a:pPr>
              <a:t>23</a:t>
            </a:fld>
            <a:endParaRPr lang="en-US"/>
          </a:p>
        </p:txBody>
      </p:sp>
      <p:pic>
        <p:nvPicPr>
          <p:cNvPr id="9" name="Picture 8"/>
          <p:cNvPicPr>
            <a:picLocks noChangeAspect="1"/>
          </p:cNvPicPr>
          <p:nvPr/>
        </p:nvPicPr>
        <p:blipFill>
          <a:blip r:embed="rId2"/>
          <a:stretch>
            <a:fillRect/>
          </a:stretch>
        </p:blipFill>
        <p:spPr>
          <a:xfrm>
            <a:off x="2379133" y="1995110"/>
            <a:ext cx="4974772" cy="3326504"/>
          </a:xfrm>
          <a:prstGeom prst="rect">
            <a:avLst/>
          </a:prstGeom>
        </p:spPr>
      </p:pic>
      <p:sp>
        <p:nvSpPr>
          <p:cNvPr id="10" name="TextBox 9"/>
          <p:cNvSpPr txBox="1"/>
          <p:nvPr/>
        </p:nvSpPr>
        <p:spPr>
          <a:xfrm>
            <a:off x="4729237" y="5334000"/>
            <a:ext cx="3797905" cy="646331"/>
          </a:xfrm>
          <a:prstGeom prst="rect">
            <a:avLst/>
          </a:prstGeom>
          <a:noFill/>
        </p:spPr>
        <p:txBody>
          <a:bodyPr wrap="square" rtlCol="0">
            <a:spAutoFit/>
          </a:bodyPr>
          <a:lstStyle/>
          <a:p>
            <a:r>
              <a:rPr lang="en-US" sz="1800" dirty="0" smtClean="0">
                <a:solidFill>
                  <a:srgbClr val="C00000"/>
                </a:solidFill>
                <a:latin typeface="+mn-lt"/>
              </a:rPr>
              <a:t>Low Energy Beam Transport (LEBT, pronounced “</a:t>
            </a:r>
            <a:r>
              <a:rPr lang="en-US" sz="1800" dirty="0" err="1" smtClean="0">
                <a:solidFill>
                  <a:srgbClr val="C00000"/>
                </a:solidFill>
                <a:latin typeface="+mn-lt"/>
              </a:rPr>
              <a:t>lebbit</a:t>
            </a:r>
            <a:r>
              <a:rPr lang="en-US" sz="1800" dirty="0" smtClean="0">
                <a:solidFill>
                  <a:srgbClr val="C00000"/>
                </a:solidFill>
                <a:latin typeface="+mn-lt"/>
              </a:rPr>
              <a:t>”): 35 </a:t>
            </a:r>
            <a:r>
              <a:rPr lang="en-US" sz="1800" dirty="0" err="1" smtClean="0">
                <a:solidFill>
                  <a:srgbClr val="C00000"/>
                </a:solidFill>
                <a:latin typeface="+mn-lt"/>
              </a:rPr>
              <a:t>keV</a:t>
            </a:r>
            <a:endParaRPr lang="en-US" sz="1800" dirty="0" smtClean="0">
              <a:solidFill>
                <a:srgbClr val="C00000"/>
              </a:solidFill>
              <a:latin typeface="+mn-lt"/>
            </a:endParaRPr>
          </a:p>
        </p:txBody>
      </p:sp>
      <p:sp>
        <p:nvSpPr>
          <p:cNvPr id="11" name="TextBox 10"/>
          <p:cNvSpPr txBox="1"/>
          <p:nvPr/>
        </p:nvSpPr>
        <p:spPr>
          <a:xfrm>
            <a:off x="660023" y="4337352"/>
            <a:ext cx="2218267" cy="1200329"/>
          </a:xfrm>
          <a:prstGeom prst="rect">
            <a:avLst/>
          </a:prstGeom>
          <a:noFill/>
        </p:spPr>
        <p:txBody>
          <a:bodyPr wrap="square" rtlCol="0">
            <a:spAutoFit/>
          </a:bodyPr>
          <a:lstStyle/>
          <a:p>
            <a:pPr algn="r"/>
            <a:r>
              <a:rPr lang="en-US" sz="1800" dirty="0" smtClean="0">
                <a:solidFill>
                  <a:srgbClr val="C00000"/>
                </a:solidFill>
                <a:latin typeface="+mn-lt"/>
              </a:rPr>
              <a:t>Medium Energy Beam Transport (MEBT, pronounced “</a:t>
            </a:r>
            <a:r>
              <a:rPr lang="en-US" sz="1800" dirty="0" err="1" smtClean="0">
                <a:solidFill>
                  <a:srgbClr val="C00000"/>
                </a:solidFill>
                <a:latin typeface="+mn-lt"/>
              </a:rPr>
              <a:t>mebbit</a:t>
            </a:r>
            <a:r>
              <a:rPr lang="en-US" sz="1800" dirty="0" smtClean="0">
                <a:solidFill>
                  <a:srgbClr val="C00000"/>
                </a:solidFill>
                <a:latin typeface="+mn-lt"/>
              </a:rPr>
              <a:t>”): 750 </a:t>
            </a:r>
            <a:r>
              <a:rPr lang="en-US" sz="1800" dirty="0" err="1" smtClean="0">
                <a:solidFill>
                  <a:srgbClr val="C00000"/>
                </a:solidFill>
                <a:latin typeface="+mn-lt"/>
              </a:rPr>
              <a:t>kEV</a:t>
            </a:r>
            <a:endParaRPr lang="en-US" sz="1800" dirty="0" smtClean="0">
              <a:solidFill>
                <a:srgbClr val="C00000"/>
              </a:solidFill>
              <a:latin typeface="+mn-lt"/>
            </a:endParaRPr>
          </a:p>
        </p:txBody>
      </p:sp>
      <p:sp>
        <p:nvSpPr>
          <p:cNvPr id="12" name="TextBox 11"/>
          <p:cNvSpPr txBox="1"/>
          <p:nvPr/>
        </p:nvSpPr>
        <p:spPr>
          <a:xfrm>
            <a:off x="7058780" y="2716591"/>
            <a:ext cx="2169887" cy="646331"/>
          </a:xfrm>
          <a:prstGeom prst="rect">
            <a:avLst/>
          </a:prstGeom>
          <a:noFill/>
        </p:spPr>
        <p:txBody>
          <a:bodyPr wrap="square" rtlCol="0">
            <a:spAutoFit/>
          </a:bodyPr>
          <a:lstStyle/>
          <a:p>
            <a:r>
              <a:rPr lang="en-US" sz="1800" dirty="0" smtClean="0">
                <a:solidFill>
                  <a:srgbClr val="C00000"/>
                </a:solidFill>
                <a:latin typeface="+mn-lt"/>
              </a:rPr>
              <a:t>Redundant H</a:t>
            </a:r>
            <a:r>
              <a:rPr lang="en-US" sz="1800" baseline="30000" dirty="0" smtClean="0">
                <a:solidFill>
                  <a:srgbClr val="C00000"/>
                </a:solidFill>
                <a:latin typeface="+mn-lt"/>
              </a:rPr>
              <a:t>-</a:t>
            </a:r>
            <a:r>
              <a:rPr lang="en-US" sz="1800" dirty="0" smtClean="0">
                <a:solidFill>
                  <a:srgbClr val="C00000"/>
                </a:solidFill>
                <a:latin typeface="+mn-lt"/>
              </a:rPr>
              <a:t> sources: 0-35 </a:t>
            </a:r>
            <a:r>
              <a:rPr lang="en-US" sz="1800" dirty="0" err="1" smtClean="0">
                <a:solidFill>
                  <a:srgbClr val="C00000"/>
                </a:solidFill>
                <a:latin typeface="+mn-lt"/>
              </a:rPr>
              <a:t>keV</a:t>
            </a:r>
            <a:endParaRPr lang="en-US" sz="1800" dirty="0" smtClean="0">
              <a:solidFill>
                <a:srgbClr val="C00000"/>
              </a:solidFill>
              <a:latin typeface="+mn-lt"/>
            </a:endParaRPr>
          </a:p>
        </p:txBody>
      </p:sp>
      <p:sp>
        <p:nvSpPr>
          <p:cNvPr id="13" name="TextBox 12"/>
          <p:cNvSpPr txBox="1"/>
          <p:nvPr/>
        </p:nvSpPr>
        <p:spPr>
          <a:xfrm>
            <a:off x="6582228" y="1417562"/>
            <a:ext cx="2307772" cy="646331"/>
          </a:xfrm>
          <a:prstGeom prst="rect">
            <a:avLst/>
          </a:prstGeom>
          <a:noFill/>
        </p:spPr>
        <p:txBody>
          <a:bodyPr wrap="square" rtlCol="0">
            <a:spAutoFit/>
          </a:bodyPr>
          <a:lstStyle/>
          <a:p>
            <a:r>
              <a:rPr lang="en-US" sz="1800" dirty="0" err="1" smtClean="0">
                <a:solidFill>
                  <a:srgbClr val="C00000"/>
                </a:solidFill>
                <a:latin typeface="+mn-lt"/>
              </a:rPr>
              <a:t>Solenoidal</a:t>
            </a:r>
            <a:r>
              <a:rPr lang="en-US" sz="1800" dirty="0" smtClean="0">
                <a:solidFill>
                  <a:srgbClr val="C00000"/>
                </a:solidFill>
                <a:latin typeface="+mn-lt"/>
              </a:rPr>
              <a:t> focusing for low energy beam</a:t>
            </a:r>
            <a:endParaRPr lang="en-US" sz="1800" dirty="0" smtClean="0">
              <a:solidFill>
                <a:srgbClr val="C00000"/>
              </a:solidFill>
              <a:latin typeface="+mn-lt"/>
            </a:endParaRPr>
          </a:p>
        </p:txBody>
      </p:sp>
      <p:cxnSp>
        <p:nvCxnSpPr>
          <p:cNvPr id="15" name="Straight Arrow Connector 14"/>
          <p:cNvCxnSpPr/>
          <p:nvPr/>
        </p:nvCxnSpPr>
        <p:spPr>
          <a:xfrm flipH="1">
            <a:off x="5285621" y="2056190"/>
            <a:ext cx="1342569" cy="568476"/>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301619" y="2092476"/>
            <a:ext cx="762000" cy="556381"/>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521580" y="1545772"/>
            <a:ext cx="2307772" cy="646331"/>
          </a:xfrm>
          <a:prstGeom prst="rect">
            <a:avLst/>
          </a:prstGeom>
          <a:noFill/>
        </p:spPr>
        <p:txBody>
          <a:bodyPr wrap="square" rtlCol="0">
            <a:spAutoFit/>
          </a:bodyPr>
          <a:lstStyle/>
          <a:p>
            <a:pPr algn="r"/>
            <a:r>
              <a:rPr lang="en-US" sz="1800" dirty="0" smtClean="0">
                <a:solidFill>
                  <a:srgbClr val="C00000"/>
                </a:solidFill>
                <a:latin typeface="+mn-lt"/>
              </a:rPr>
              <a:t>200 MHz RFQ: 35</a:t>
            </a:r>
            <a:r>
              <a:rPr lang="en-US" sz="1800" dirty="0" smtClean="0">
                <a:solidFill>
                  <a:srgbClr val="C00000"/>
                </a:solidFill>
                <a:latin typeface="Wingdings"/>
                <a:ea typeface="Wingdings"/>
                <a:cs typeface="Wingdings"/>
                <a:sym typeface="Wingdings"/>
              </a:rPr>
              <a:t></a:t>
            </a:r>
            <a:r>
              <a:rPr lang="en-US" sz="1800" dirty="0" smtClean="0">
                <a:solidFill>
                  <a:srgbClr val="C00000"/>
                </a:solidFill>
                <a:latin typeface="+mn-lt"/>
                <a:sym typeface="Wingdings"/>
              </a:rPr>
              <a:t>750 </a:t>
            </a:r>
            <a:r>
              <a:rPr lang="en-US" sz="1800" dirty="0" err="1" smtClean="0">
                <a:solidFill>
                  <a:srgbClr val="C00000"/>
                </a:solidFill>
                <a:latin typeface="+mn-lt"/>
                <a:sym typeface="Wingdings"/>
              </a:rPr>
              <a:t>keV</a:t>
            </a:r>
            <a:endParaRPr lang="en-US" sz="1800" dirty="0" smtClean="0">
              <a:solidFill>
                <a:srgbClr val="C00000"/>
              </a:solidFill>
              <a:latin typeface="+mn-lt"/>
            </a:endParaRPr>
          </a:p>
        </p:txBody>
      </p:sp>
      <p:cxnSp>
        <p:nvCxnSpPr>
          <p:cNvPr id="22" name="Straight Arrow Connector 21"/>
          <p:cNvCxnSpPr/>
          <p:nvPr/>
        </p:nvCxnSpPr>
        <p:spPr>
          <a:xfrm>
            <a:off x="3652762" y="2225524"/>
            <a:ext cx="181428" cy="241905"/>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8788212"/>
      </p:ext>
    </p:extLst>
  </p:cSld>
  <p:clrMapOvr>
    <a:masterClrMapping/>
  </p:clrMapOvr>
  <p:transition xmlns:p14="http://schemas.microsoft.com/office/powerpoint/2010/mai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Drift Tube (Alvarez) Cavity</a:t>
            </a:r>
            <a:endParaRPr lang="en-US" dirty="0"/>
          </a:p>
        </p:txBody>
      </p:sp>
      <p:sp>
        <p:nvSpPr>
          <p:cNvPr id="3" name="Content Placeholder 2"/>
          <p:cNvSpPr>
            <a:spLocks noGrp="1"/>
          </p:cNvSpPr>
          <p:nvPr>
            <p:ph idx="1"/>
          </p:nvPr>
        </p:nvSpPr>
        <p:spPr>
          <a:xfrm>
            <a:off x="467491" y="629749"/>
            <a:ext cx="8251825" cy="452775"/>
          </a:xfrm>
        </p:spPr>
        <p:txBody>
          <a:bodyPr/>
          <a:lstStyle/>
          <a:p>
            <a:r>
              <a:rPr lang="en-US" sz="1800" dirty="0" smtClean="0"/>
              <a:t>Because the velocity is changing quickly, the first </a:t>
            </a:r>
            <a:r>
              <a:rPr lang="en-US" sz="1800" dirty="0" err="1" smtClean="0"/>
              <a:t>linac</a:t>
            </a:r>
            <a:r>
              <a:rPr lang="en-US" sz="1800" dirty="0" smtClean="0"/>
              <a:t> is generally a Drift Tube </a:t>
            </a:r>
            <a:r>
              <a:rPr lang="en-US" sz="1800" dirty="0" err="1" smtClean="0"/>
              <a:t>Linac</a:t>
            </a:r>
            <a:r>
              <a:rPr lang="en-US" sz="1800" dirty="0" smtClean="0"/>
              <a:t> (DTL), which can be beta-matched to the accelerating beam.</a:t>
            </a:r>
          </a:p>
          <a:p>
            <a:r>
              <a:rPr lang="en-US" sz="1800" dirty="0" smtClean="0"/>
              <a:t>Put conducting tubes in a larger pillbox, such that inside the tubes </a:t>
            </a:r>
            <a:r>
              <a:rPr lang="en-US" sz="1800" i="1" dirty="0" smtClean="0"/>
              <a:t>E=0</a:t>
            </a:r>
          </a:p>
          <a:p>
            <a:endParaRPr lang="en-US" sz="1800" i="1" dirty="0"/>
          </a:p>
          <a:p>
            <a:endParaRPr lang="en-US" sz="1800" i="1" dirty="0" smtClean="0"/>
          </a:p>
          <a:p>
            <a:endParaRPr lang="en-US" sz="1800" i="1" dirty="0"/>
          </a:p>
          <a:p>
            <a:endParaRPr lang="en-US" sz="1800" i="1" dirty="0" smtClean="0"/>
          </a:p>
          <a:p>
            <a:endParaRPr lang="en-US" sz="1800" i="1" dirty="0"/>
          </a:p>
          <a:p>
            <a:endParaRPr lang="en-US" sz="1800" i="1" dirty="0" smtClean="0"/>
          </a:p>
          <a:p>
            <a:endParaRPr lang="en-US" sz="1800" i="1" dirty="0"/>
          </a:p>
          <a:p>
            <a:endParaRPr lang="en-US" sz="1800" i="1" dirty="0" smtClean="0"/>
          </a:p>
          <a:p>
            <a:endParaRPr lang="en-US" sz="1800" i="1" dirty="0"/>
          </a:p>
          <a:p>
            <a:endParaRPr lang="en-US" sz="1800" i="1" dirty="0" smtClean="0"/>
          </a:p>
          <a:p>
            <a:endParaRPr lang="en-US" sz="1800" i="1" dirty="0"/>
          </a:p>
          <a:p>
            <a:endParaRPr lang="en-US" sz="1800" i="1" dirty="0" smtClean="0"/>
          </a:p>
          <a:p>
            <a:endParaRPr lang="en-US" sz="1800" i="1" dirty="0"/>
          </a:p>
          <a:p>
            <a:r>
              <a:rPr lang="en-US" sz="1800" dirty="0" smtClean="0"/>
              <a:t>As energy gets higher, switch to “pi-cavities”, which are more efficient</a:t>
            </a:r>
            <a:endParaRPr lang="en-US" sz="1800" dirty="0"/>
          </a:p>
        </p:txBody>
      </p:sp>
      <p:sp>
        <p:nvSpPr>
          <p:cNvPr id="4" name="Date Placeholder 3"/>
          <p:cNvSpPr>
            <a:spLocks noGrp="1"/>
          </p:cNvSpPr>
          <p:nvPr>
            <p:ph type="dt" sz="half" idx="10"/>
          </p:nvPr>
        </p:nvSpPr>
        <p:spPr/>
        <p:txBody>
          <a:bodyPr/>
          <a:lstStyle/>
          <a:p>
            <a:pPr>
              <a:defRPr/>
            </a:pPr>
            <a:r>
              <a:rPr lang="en-US" smtClean="0"/>
              <a:t>HCPSS, August 11-22, 2014 </a:t>
            </a:r>
            <a:endParaRPr lang="en-US" dirty="0"/>
          </a:p>
        </p:txBody>
      </p:sp>
      <p:sp>
        <p:nvSpPr>
          <p:cNvPr id="5" name="Footer Placeholder 4"/>
          <p:cNvSpPr>
            <a:spLocks noGrp="1"/>
          </p:cNvSpPr>
          <p:nvPr>
            <p:ph type="ftr" sz="quarter" idx="11"/>
          </p:nvPr>
        </p:nvSpPr>
        <p:spPr/>
        <p:txBody>
          <a:bodyPr/>
          <a:lstStyle/>
          <a:p>
            <a:pPr>
              <a:defRPr/>
            </a:pPr>
            <a:r>
              <a:rPr lang="fr-FR" smtClean="0"/>
              <a:t>E. Prebys, Hadron Colliders, Lecture 2</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24</a:t>
            </a:fld>
            <a:endParaRPr lang="en-US"/>
          </a:p>
        </p:txBody>
      </p:sp>
      <p:pic>
        <p:nvPicPr>
          <p:cNvPr id="29698" name="Picture 2" descr="https://encrypted-tbn2.google.com/images?q=tbn:ANd9GcS2EAQ-7jNCki3GvCsTZHpyW3uucib2tx7KvmJHGb-Z7hSNeaW-"/>
          <p:cNvPicPr>
            <a:picLocks noChangeAspect="1" noChangeArrowheads="1"/>
          </p:cNvPicPr>
          <p:nvPr/>
        </p:nvPicPr>
        <p:blipFill>
          <a:blip r:embed="rId3" cstate="print"/>
          <a:srcRect/>
          <a:stretch>
            <a:fillRect/>
          </a:stretch>
        </p:blipFill>
        <p:spPr bwMode="auto">
          <a:xfrm>
            <a:off x="877056" y="1782083"/>
            <a:ext cx="3223230" cy="1184756"/>
          </a:xfrm>
          <a:prstGeom prst="rect">
            <a:avLst/>
          </a:prstGeom>
          <a:noFill/>
        </p:spPr>
      </p:pic>
      <p:graphicFrame>
        <p:nvGraphicFramePr>
          <p:cNvPr id="47" name="Object 46"/>
          <p:cNvGraphicFramePr>
            <a:graphicFrameLocks noChangeAspect="1"/>
          </p:cNvGraphicFramePr>
          <p:nvPr>
            <p:extLst>
              <p:ext uri="{D42A27DB-BD31-4B8C-83A1-F6EECF244321}">
                <p14:modId xmlns:p14="http://schemas.microsoft.com/office/powerpoint/2010/main" val="1380361922"/>
              </p:ext>
            </p:extLst>
          </p:nvPr>
        </p:nvGraphicFramePr>
        <p:xfrm>
          <a:off x="4610856" y="2163082"/>
          <a:ext cx="533400" cy="533400"/>
        </p:xfrm>
        <a:graphic>
          <a:graphicData uri="http://schemas.openxmlformats.org/presentationml/2006/ole">
            <mc:AlternateContent xmlns:mc="http://schemas.openxmlformats.org/markup-compatibility/2006">
              <mc:Choice xmlns:v="urn:schemas-microsoft-com:vml" Requires="v">
                <p:oleObj spid="_x0000_s551945" name="Equation" r:id="rId4" imgW="126720" imgH="126720" progId="Equation.3">
                  <p:embed/>
                </p:oleObj>
              </mc:Choice>
              <mc:Fallback>
                <p:oleObj name="Equation" r:id="rId4" imgW="126720" imgH="1267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0856" y="2163082"/>
                        <a:ext cx="5334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5" name="Group 54"/>
          <p:cNvGrpSpPr/>
          <p:nvPr/>
        </p:nvGrpSpPr>
        <p:grpSpPr>
          <a:xfrm>
            <a:off x="5449056" y="2010682"/>
            <a:ext cx="2895600" cy="838200"/>
            <a:chOff x="5105400" y="1524000"/>
            <a:chExt cx="2895600" cy="838200"/>
          </a:xfrm>
        </p:grpSpPr>
        <p:grpSp>
          <p:nvGrpSpPr>
            <p:cNvPr id="46" name="Group 45"/>
            <p:cNvGrpSpPr/>
            <p:nvPr/>
          </p:nvGrpSpPr>
          <p:grpSpPr>
            <a:xfrm>
              <a:off x="5105400" y="1524000"/>
              <a:ext cx="2895600" cy="838200"/>
              <a:chOff x="914400" y="2971800"/>
              <a:chExt cx="2895600" cy="838200"/>
            </a:xfrm>
          </p:grpSpPr>
          <p:sp>
            <p:nvSpPr>
              <p:cNvPr id="8" name="Oval 7"/>
              <p:cNvSpPr/>
              <p:nvPr/>
            </p:nvSpPr>
            <p:spPr>
              <a:xfrm>
                <a:off x="914400" y="2971800"/>
                <a:ext cx="76200" cy="838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90600" y="2971800"/>
                <a:ext cx="76200" cy="838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stCxn id="8" idx="0"/>
                <a:endCxn id="9" idx="0"/>
              </p:cNvCxnSpPr>
              <p:nvPr/>
            </p:nvCxnSpPr>
            <p:spPr>
              <a:xfrm>
                <a:off x="952500" y="2971800"/>
                <a:ext cx="76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50976" y="3810000"/>
                <a:ext cx="76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295400" y="2971800"/>
                <a:ext cx="76200" cy="838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447800" y="2971800"/>
                <a:ext cx="76200" cy="838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stCxn id="13" idx="0"/>
                <a:endCxn id="14" idx="0"/>
              </p:cNvCxnSpPr>
              <p:nvPr/>
            </p:nvCxnSpPr>
            <p:spPr>
              <a:xfrm>
                <a:off x="1333500" y="2971800"/>
                <a:ext cx="152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14" idx="4"/>
              </p:cNvCxnSpPr>
              <p:nvPr/>
            </p:nvCxnSpPr>
            <p:spPr>
              <a:xfrm>
                <a:off x="1331976" y="3810000"/>
                <a:ext cx="1539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752600" y="2971800"/>
                <a:ext cx="76200" cy="838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905000" y="2971800"/>
                <a:ext cx="76200" cy="838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a:stCxn id="17" idx="0"/>
                <a:endCxn id="18" idx="0"/>
              </p:cNvCxnSpPr>
              <p:nvPr/>
            </p:nvCxnSpPr>
            <p:spPr>
              <a:xfrm>
                <a:off x="1790700" y="2971800"/>
                <a:ext cx="152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8" idx="4"/>
              </p:cNvCxnSpPr>
              <p:nvPr/>
            </p:nvCxnSpPr>
            <p:spPr>
              <a:xfrm>
                <a:off x="1789176" y="3810000"/>
                <a:ext cx="1539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2286000" y="2971800"/>
                <a:ext cx="76200" cy="838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438400" y="2971800"/>
                <a:ext cx="76200" cy="838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stCxn id="21" idx="0"/>
                <a:endCxn id="22" idx="0"/>
              </p:cNvCxnSpPr>
              <p:nvPr/>
            </p:nvCxnSpPr>
            <p:spPr>
              <a:xfrm>
                <a:off x="2324100" y="2971800"/>
                <a:ext cx="152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22" idx="4"/>
              </p:cNvCxnSpPr>
              <p:nvPr/>
            </p:nvCxnSpPr>
            <p:spPr>
              <a:xfrm>
                <a:off x="2322576" y="3810000"/>
                <a:ext cx="1539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2819400" y="2971800"/>
                <a:ext cx="76200" cy="838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048000" y="2971800"/>
                <a:ext cx="76200" cy="838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a:stCxn id="25" idx="0"/>
                <a:endCxn id="26" idx="0"/>
              </p:cNvCxnSpPr>
              <p:nvPr/>
            </p:nvCxnSpPr>
            <p:spPr>
              <a:xfrm>
                <a:off x="2857500" y="2971800"/>
                <a:ext cx="228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5" idx="4"/>
              </p:cNvCxnSpPr>
              <p:nvPr/>
            </p:nvCxnSpPr>
            <p:spPr>
              <a:xfrm>
                <a:off x="2857500" y="3810000"/>
                <a:ext cx="228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3505200" y="2971800"/>
                <a:ext cx="76200" cy="838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733800" y="2971800"/>
                <a:ext cx="76200" cy="838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a:stCxn id="29" idx="0"/>
                <a:endCxn id="30" idx="0"/>
              </p:cNvCxnSpPr>
              <p:nvPr/>
            </p:nvCxnSpPr>
            <p:spPr>
              <a:xfrm>
                <a:off x="3543300" y="2971800"/>
                <a:ext cx="228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9" idx="4"/>
                <a:endCxn id="30" idx="4"/>
              </p:cNvCxnSpPr>
              <p:nvPr/>
            </p:nvCxnSpPr>
            <p:spPr>
              <a:xfrm>
                <a:off x="3543300" y="3810000"/>
                <a:ext cx="228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Rectangle 47"/>
            <p:cNvSpPr/>
            <p:nvPr/>
          </p:nvSpPr>
          <p:spPr>
            <a:xfrm>
              <a:off x="5181982" y="1531144"/>
              <a:ext cx="36576" cy="822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5634036" y="1526381"/>
              <a:ext cx="45719" cy="826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057900" y="1531143"/>
              <a:ext cx="81819" cy="822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588919" y="1533523"/>
              <a:ext cx="81819" cy="822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203282" y="1531143"/>
              <a:ext cx="81819" cy="822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7874794" y="1535905"/>
              <a:ext cx="81819" cy="822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TextBox 55"/>
          <p:cNvSpPr txBox="1"/>
          <p:nvPr/>
        </p:nvSpPr>
        <p:spPr>
          <a:xfrm>
            <a:off x="5753252" y="1564518"/>
            <a:ext cx="2343150" cy="338554"/>
          </a:xfrm>
          <a:prstGeom prst="rect">
            <a:avLst/>
          </a:prstGeom>
          <a:noFill/>
        </p:spPr>
        <p:txBody>
          <a:bodyPr wrap="square" rtlCol="0">
            <a:spAutoFit/>
          </a:bodyPr>
          <a:lstStyle/>
          <a:p>
            <a:r>
              <a:rPr lang="en-US" sz="1600" dirty="0" smtClean="0">
                <a:solidFill>
                  <a:srgbClr val="C00000"/>
                </a:solidFill>
                <a:latin typeface="+mn-lt"/>
              </a:rPr>
              <a:t>Bunch of pillboxes</a:t>
            </a:r>
          </a:p>
        </p:txBody>
      </p:sp>
      <p:sp>
        <p:nvSpPr>
          <p:cNvPr id="57" name="Left Brace 56"/>
          <p:cNvSpPr/>
          <p:nvPr/>
        </p:nvSpPr>
        <p:spPr>
          <a:xfrm rot="-5400000">
            <a:off x="1260588" y="2905540"/>
            <a:ext cx="232985" cy="34222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59" name="Object 58"/>
          <p:cNvGraphicFramePr>
            <a:graphicFrameLocks noChangeAspect="1"/>
          </p:cNvGraphicFramePr>
          <p:nvPr>
            <p:extLst>
              <p:ext uri="{D42A27DB-BD31-4B8C-83A1-F6EECF244321}">
                <p14:modId xmlns:p14="http://schemas.microsoft.com/office/powerpoint/2010/main" val="1761306191"/>
              </p:ext>
            </p:extLst>
          </p:nvPr>
        </p:nvGraphicFramePr>
        <p:xfrm>
          <a:off x="1071261" y="3112863"/>
          <a:ext cx="673100" cy="673100"/>
        </p:xfrm>
        <a:graphic>
          <a:graphicData uri="http://schemas.openxmlformats.org/presentationml/2006/ole">
            <mc:AlternateContent xmlns:mc="http://schemas.openxmlformats.org/markup-compatibility/2006">
              <mc:Choice xmlns:v="urn:schemas-microsoft-com:vml" Requires="v">
                <p:oleObj spid="_x0000_s551946" name="Equation" r:id="rId6" imgW="419040" imgH="419040" progId="Equation.DSMT4">
                  <p:embed/>
                </p:oleObj>
              </mc:Choice>
              <mc:Fallback>
                <p:oleObj name="Equation" r:id="rId6" imgW="419040" imgH="4190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1261" y="3112863"/>
                        <a:ext cx="673100" cy="673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0" name="TextBox 59"/>
          <p:cNvSpPr txBox="1"/>
          <p:nvPr/>
        </p:nvSpPr>
        <p:spPr>
          <a:xfrm>
            <a:off x="2190675" y="3009598"/>
            <a:ext cx="2886075" cy="584775"/>
          </a:xfrm>
          <a:prstGeom prst="rect">
            <a:avLst/>
          </a:prstGeom>
          <a:noFill/>
        </p:spPr>
        <p:txBody>
          <a:bodyPr wrap="square" rtlCol="0">
            <a:spAutoFit/>
          </a:bodyPr>
          <a:lstStyle/>
          <a:p>
            <a:r>
              <a:rPr lang="en-US" sz="1600" dirty="0" smtClean="0">
                <a:solidFill>
                  <a:srgbClr val="C00000"/>
                </a:solidFill>
                <a:latin typeface="+mn-lt"/>
              </a:rPr>
              <a:t>Gap spacing changes as velocity increases</a:t>
            </a:r>
          </a:p>
        </p:txBody>
      </p:sp>
      <p:cxnSp>
        <p:nvCxnSpPr>
          <p:cNvPr id="64" name="Straight Arrow Connector 63"/>
          <p:cNvCxnSpPr/>
          <p:nvPr/>
        </p:nvCxnSpPr>
        <p:spPr>
          <a:xfrm flipH="1">
            <a:off x="1826155" y="3205224"/>
            <a:ext cx="352425" cy="2410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051879" y="2986163"/>
            <a:ext cx="2886075" cy="523220"/>
          </a:xfrm>
          <a:prstGeom prst="rect">
            <a:avLst/>
          </a:prstGeom>
          <a:noFill/>
        </p:spPr>
        <p:txBody>
          <a:bodyPr wrap="square" rtlCol="0">
            <a:spAutoFit/>
          </a:bodyPr>
          <a:lstStyle/>
          <a:p>
            <a:r>
              <a:rPr lang="en-US" sz="1400" dirty="0" smtClean="0">
                <a:solidFill>
                  <a:srgbClr val="C00000"/>
                </a:solidFill>
                <a:latin typeface="+mn-lt"/>
              </a:rPr>
              <a:t>Drift tubes contain </a:t>
            </a:r>
            <a:r>
              <a:rPr lang="en-US" sz="1400" dirty="0" err="1" smtClean="0">
                <a:solidFill>
                  <a:srgbClr val="C00000"/>
                </a:solidFill>
                <a:latin typeface="+mn-lt"/>
              </a:rPr>
              <a:t>quadrupoles</a:t>
            </a:r>
            <a:r>
              <a:rPr lang="en-US" sz="1400" dirty="0" smtClean="0">
                <a:solidFill>
                  <a:srgbClr val="C00000"/>
                </a:solidFill>
                <a:latin typeface="+mn-lt"/>
              </a:rPr>
              <a:t> to keep beam focused </a:t>
            </a:r>
          </a:p>
        </p:txBody>
      </p:sp>
      <p:cxnSp>
        <p:nvCxnSpPr>
          <p:cNvPr id="66" name="Straight Arrow Connector 65"/>
          <p:cNvCxnSpPr/>
          <p:nvPr/>
        </p:nvCxnSpPr>
        <p:spPr>
          <a:xfrm flipH="1" flipV="1">
            <a:off x="4109962" y="2470754"/>
            <a:ext cx="885824" cy="7143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702" name="AutoShape 6" descr="data:image/jpeg;base64,/9j/4AAQSkZJRgABAQAAAQABAAD/2wCEAAkGBhQSEBQUEhQVFBUVFRQUFRcUFBIUFBQUFBQVFBUUFBQXHCYeFxkjGRQUHy8gIycpLCwsFR4xNTAqNSYrLCkBCQoKDgwOGg8PGiklHxwpLSwpLCwsLCkpLCwpLCwpKSkpKSwsLCkpKSksKSwpKSwpLCkpKSwsLCkpKSwpKSksKf/AABEIAOsAxAMBIgACEQEDEQH/xAAbAAACAwEBAQAAAAAAAAAAAAADBAECBQAGB//EAEgQAAEDAgMDBQ0GBAUEAwEAAAEAAgMEERIhMQVBUQYiYXHRExQjMlJygZGSobGywUJTc6Lh8DNiwtIHFSRDY1SCo7Nkg/EW/8QAGQEAAgMBAAAAAAAAAAAAAAAAAgMAAQQF/8QAMBEAAgIBAwIFAwMDBQAAAAAAAAECEQMSITFBUQQTYYHwFCIyI3HBobHRM0JScpH/2gAMAwEAAhEDEQA/APl1ZWyd1kAkfk94FnuAAxG29UNbJ94/239qit/jSee/5nLmtWZs60YquCe/pPvH+2/tUd/yfeP9t/apfBYAg8bjhZBcqsYoIL/mEn3j/bf2ru/5PvH+2/tQLKzQrsJQXYKK2X7x/tv7VZtbJ94/239qGApwodQflR7BhVyfeP8Abd2piKeQ/bf7bu1JgJtsmFqXKTGxxx7EyVrxljf7bu1UFZJ5b/bd2pdxursCtNi5Qj2Dd9v8t/tu7VBq3+W/23dqqAqlqu2DoXYv33J5b/bf2qRVP8t/tu7UOys1S2TQgjat/lv9t3ard9P8t/tu7VQNXEK9QOldi4qn+W/23dqnvl/lv9t3ah2XKWC4IJ3w/wAt/tu7VV1S/wAt/tu7VLVxaisDQgD6iT7x/tv7UtLVS/eSe2/tTj2peSNEpAOCNvkzK50TsTnOPdDm5zibYWdPWoVuTLfBO/EPysXJuowTVSaMKtb4aTz3/MVMRRqqPwr/AD3/ADFS2NZpM68I7IiyBJEmTHZVPShTCE8KsAivYEMtV3YyLR1lLSuarsZdUE9i8Mdyor386w3JzZsDS4izicJIsWhotqXE/ALNqHDFvvffa3oIUUd7Bc1VIliMxRhUtBCotphmsVXNRGlQ4KiIGArhi4BFaFLCaKBqkhEwqLKWBQPCoLUXCuwqyNUDAUhEwqMKtMCUSpahviTAVi1WLaH9gstG7zz8rVCNsgcw+d/S1Qmp7HMyL7mY80F5H+e/5iqviITTwMb7j7TuvxiueRbI/okPk60HsjNe4qmNNStSzmKDUkyuJXsqtiJTUUSpuimkLGJS2Mp0sCoUGssNsUeF62uHuWVVt5/pWzsv+M30/BZdS3wnpVxk9XsFScS0YumWRJZrs0y154KMlNhmwK5plRkhG4orakH9UJTT6gDTWXCEp6KO6ZbGArRNXQysC7AtCWAFKvismFALLsKJhU4VQ1oFZdZEwrixWgGgJV2lSWKqJCpRNfZPiHzvo1cu2X4h876BcmI5WX82YlRL4R4/nd8xXY1eZnhH+e/5iqPss7luduGP7UwTyrMiVoorpkMQylQL2ewuWWUY0dzVwpknUQWc5Q0pmSKyXLSTZqYkUrk6Q5soeGb6fgkJ47vHSVp7Jp7StKTmZ4RvnKr32GxjToJT0XQtCGnAV4KfJMNj4BKdscCkituSopMZ6uhFq6jDiv8AZANus2CZpIwWixvcX3/FUk7I2qETTFuhUtkcNVougXRUJcdE7W0LcIsUa66IKe6fNAGjpVMZB0TIuxTjQg+gsqClWoX3QnR2zRuJIyrkzzTIbolptjQnxKkMaM1zEJzE++NBfGjFtDOzPEPnfQLkTZ7OafO+gXJq4OH4hvzGZNQOe7znfEoHc7lNVDec7znfFWp4VkXLZ3m6ijo4bBSWI9lUtSZOxRVllWeUDL1ooZYIUdNiN01RUY2wYrW6FcJcnqagT1JQXNltwbIa0c4pf3TNWqMEYlNSEPZ5wCyJY/DsH84+K9k2JuOOw/3G/VeX2jFaob+J9VK0ugIyud+hpObh/TVEx2+yR6l1PTlxy9+a1W7MsOeb8LLQscY8gvI7PL7TN8f4bf8A2pmgae5R2FuY3gBoM1bbrRifYWHch0f7qPRs8DHlc9zZw1whKaVsbexIp3E2FvcmRI5uVskHZNYH4mlpvYOvlYAkj13C3I2AC5IsPWgW27Lk3wZ8MeL9UZ2zxldXqKkOHNFupJOLhvuEaVgBJaNoORz9yGQ09a4SA/vRClb60cdimiJILZjRCmiyuEQS/qoB3I2upIy6MRcxBkYnpmWS72q7suiaMc09f0ChEpm5Hr+gUpyZw87rIzMqBzj1u+KNE3JUeLvPWfimWNWRcHZm+P2Blq4RIwZmiOisrxwt2Jb6CjxuT9DSXIHHouopaXeVsQMwAEZO3dCCctT9EPS0KjUpNmiNuhG88f30JDaVUG6nIehUqNokDNxXl9oVznusM0d9ELjB3qkbOy6zutTG3pKS2zTf6ho4ygetyd5GbPPfUZOedvWicoae1axv/M0fmS8qpoOD/U9j0Oy9nYG6ZAanTJL1M5JNtFoV1RhisN/uCyZYyRwA961qKXJlUm3Z57a8ZPdD/wAbf/aUxsyEYI76YI9/8oRtoU/Nly/2mn/yo9Ls5xjYXWtgjsLgZYGpSVydGrUlHf5wY+x5ML3ngwD1OeVsurGyRMNrXbfcMyT2LNoachkhA8kegiY/RRURlkUBFwDTucbb7Pt8L+tZ0tk/nI+VN/OwdxF8jmuD3DVBon4xcZ3J9y2afZDju7FpjGzPOSRmyQ3zbr8VzBcfELcGwHt3HpH1HFBqdlkZgZjVN8sWsqMSSM68FR2YWq+nyWdJHYq4roRu9wQdcIDwinIqkiW40xylaLU4yPX9AuXQ6elcmqqOF4h/qMSDee7rPxTcTFSNnOPWfim2sySlE68nsgccSIKe5A9aPFFkmqOnyJ45KZPsh6smPd32Jgoif2FFQS30LTEWFt1g7QlJ0/RZqpDU9TEK+oJGWp0UUdDhbnqdexV2fTuc4vcbi5tlmOroW3DAC4DhmetPwxqLmwcztqH/AKa/I+lw1MI/nHwQeVkIG04xu7u1a3Jpn+qi8/6LE5a1AG022/6iP13slZNq/dAY7llf/VmjUxYsN9Li6R2rV4BYa7lsVUVoxx1WR3oHy31ta+mq1O2xMGuWZ7YXdwqC69zEw5/iLXGzm9zY6R9mlkVgTb/bYp5SUwjZK0f9OzF1mYrW2FsZpayWQ4jgiLRqGMEbN3lFSELm186kyZaxqXr/AAjz9BQA0shwgm7NTaw7hKb6Z6oe0qL/AE9Mf/gyHTpB1/7lrRUoEcjXEgCCKS2gJMMgF+jMJOvd4CLoopB0C+BKaSj87jVJuXz/AInhdk7Q73mY5wuy9nt3luJ1z1i119uFRGxobG3GS0EWFzYgEG27IhfHZKZhcLnVx3bi+QH6r6HLUvpqp7mEmNzKQPDM5GtFPK5zm77cxtwMzZXgk9NepXi4qUl3o9E50tgXRYQNMQHq6josvakQBBHiPzHEEZFp6QfdYq0PKOGdl4XO6C+7cQvYkAnjuKUq57tyOV79F7aj0fALTsY4xknuZE8GEkblkVsK2KqouEhMy7boWaomJKENxyRpWoCGfcbDsWh09K5TAMvSuVqjkZ1+oysWp6ynAk4tT1laMLclUNzqSWyKYDZbVJHYBZ8MVyFtws06j9LJOZ3Ki1tEU2hJZnWvNV8lmnp5oXptrNFgLrzddEO6MG7M67yQO1JkOxDGz4bAC2gWpRR5klUjLIwS4gC29AdyliboHHqA+pTtaUEhck220b+y5cNREeD2/FYPLFuOtcW6tqY/nQoOVEeMOJwhrmuN9bNN7ALO2ltt087pGtABmbMOccsJJAtbO90DnFr1skcc4ytLofQKl3MJ4A/oldj0pHO1zufQvMQco5nZOf12aMukjh0rXh2XJVYWmUtZpYXDOt2HVPU73SEvHpVSdBeUrS5tQfGvBECb3zMpNhxyWu7aUcGz4+fmYow8hr3YXdzYHB1gbWAtnZeX2pyUlpJG4H4Xasc03Y47uj1r0vJ/aXdqZz74JmOwTMtqcyD1OF9d4IQ4slykuGyZca8uLTuKfzv2EdmyGohlLMLh3OGIWc24wROacQObcyOuyK7kvNLG1rM7RGI8QeaXC3HLQkXuFl1JbR1UdRHzWPt3RujSwvDZGW4c5rhwK3qrlV3OR4jNiWYeaLeI7mnrs4t9SkNLVS6bfyXk1qnj4e/8Ueak5NRxuvO8m1ngNOFrmv7o5rhlitcStINi1zLZ4gVbbvKSAyHAx9jHGHOw47FjHMGEFwAGB5G/ModRI5znSTNY6+jXF2VnPcbYSLZyFJySxHWAHqmqGj5kWyWwSi27k7K7N21Twm7RNmecBTgk9IPdNRw0K9LPyigkYO97kWzL8n3y1b9nNY0EEbWF5poxlazqipJPSAUr3xEM46YMJFriolPrDm2Ku3FUVp1u/wDBoMJc4jjmiSNwtzVqXbLBGAGBrrZm9zffZIT1eIlVqCSdiNYbEpMvzTFYUi5yq9guo5Acj1/QLlWmOR6/oFyfBXFHH8R/qMWFcwOIxjIniNCQtCDaLPLZ7QWe2ncCS2QjMm2FjhmelOQySeVG7zqeMrNGW7pnY+7SrRrUUwJHOb7Te1enoaXHvbpxuvL0cj3ax0Z86C3wC1o9nuIv3rRHq7qzsU0xb5/oKm5dgu26MgC4svM1MBdI3DqPjcZdC9DUUeAXfRQ2/wCOplHuLlocl6GKSR03cu5sjaLsLzJz9wxHdvsqnBdyRy6Vdf2/yZ9JyElmAcWnTVxsPQFXaHIR0Q5+h4Zr01ft8NN5pSwfZa0keiwzKnZW1TK0jF3WN19dR68wUt1LgXqycs+XbV5NkZjMcR+8isyiJvgOu48ejrXv9vwmGQgC4d0Zda8rtOiIGMdYI4hYpNwdPg6Hh5t8jtBsouIIyI944Fe95OdxYRcizhdvRnzm33Z5r55BtU2BG8fv3okG0TiGeTZPc5t7LpYMkYoz+Jwym9zf/wARdr3qImMILCCbDc8Gxz9k+lZ1PVmKsfh+3E0vHSLEE+/1pCtr2mRrn3e5ty1oGpNszwHNWlszZchaZpBzpDa5OnBrWjxnH1Cyzxg553KI1JYsOmXYX2lE+fALEta7E46DW9idAMkYbPluXsfbHfQ2y4G40vdegfsV0LBjAxOs7BqGcHyne7gP2c2WttzXAj69a6DwKrZjXiG9o9DKnppSec5x/wC5hHwSpgkbx/8AF/atZ0o/YSsr79HSlvEu7GrI+qQnUVbyLOxG38sZ+Fkr3XgH+iNp/qTb23PRuV2QJco+rGRfoZkk9jn3Qf8A0djlUVZB8YkdMT2e/EQmqnxku5Lquoa3ImkuliEV7kK6bFC5Pccp9P3wC5RT6fvgFKdGVKjk5leRgQ/nHrKajckftHrPxKbgKzwqzrW9KNWikzHBeip60WGfryC8mye2moQanb4GrTlw0RSi+Qdnses2vtVrQBxGfUm/8PatrmyM1ub8b2yXyev2pLMczYZ2A1t08Stjkltk08g5xsTf16hZ3LoHLD9mw3/i1TvDnHnW5mnkWOLT+ZLf4JbRlbLUNOIwiLFvIa/G1rbHcTc+pfQX1cczee1sjTuNxl0EadSiR7I2hkUbIo8nFrN5tq4702E0oNMxzi5ST7IV5U1GMA/BYFe7wDev6Im1avG4Mbmk9s1WTY225vxOS53iGpSR0fDxpGXRtuB6fimaYAEk8cvVZWo4Ba17cePUEcNYHAcN3aVsw4m1bJmzb0je2VskybsgCc7C43lxOgWzsktxYi4EssGX0ud7Rwy6yvJV/KB5aII8gbc0aG2953rYoKcsYM7nebHM77LpYqRy8qcrs9JtaqaGgXudSTYlx3m68tUc5GqJCbpdw/earJkbLw40kBIAQXi+g9JTBHQhvPFI1GtUgIb+pQpplaaVKyFA2EhWZ+qFfJQ+cYrHLr0PpViLqluFdAZdEIJmRqAUxbIU92N0+np+gUqtMcj1/QLkaVo5mZ1kZjT7QDXO852W/UokG1HbhYesrHqG2lef53/MUxBW2FrLP+L2OtGLcUeiNWHN4+4rFrpru1/fDqQjU2NwUKR93XQzm5cjccFEIHLsahpXAJQ5yo3Nk8o3x6k/RaVTytxCxJA9a8RVbQAyCT79ffW3UmLHKSMc5Riz2Y2xvYD5zsh6OKSmrHOOXpJy/wDwJCjjJbicct5OiapxjcGsB/e93Ygh4f7ttxss1Khunqy0YW+k9nanQ4Bow5k/soFVG1nMbmd54ngE7QxBo+PYFqpJUjPqt7jmxqGxxOzJ1PHgOgL1lLHjHRwXmonrVo6q28ooz6CpwselhscwqSManIJmu1VJ6MbijYEXXJlT2STwtCogIWdPklD0C7igyU6s6VBlnNlNhlMq+kbaxsUJsDWiwFlxkQJp8lWpBaX1AVD80EOVHyKAVUmUluPUjsj1/QLlSi8U9f0Chasf4o5OdfqM8tWHwj/Pf8xQ2lRWzWlk89/zFC77CyuLs6sZJJbjIR4KRz721+KSG0Am6TaNjdozQ6Zdg9ca5DOZgydrwSNVV7mr0DbPHPseiydp+T8b7eCaB70+Phq3kzPLxV7QXv0PDBt+k9Ga16TY3c2iWfm38VurnngAvZVMFNStDWMD5SLhoyt0vP2W+87kHk/yddV1IdM7IeO45MY3g0bh8U1RTlp6mdyai59jL2ZsCaqOLDhY3Ow0YOLjvKYqqpkdooeouGryOHAL0vLHlPCG97UDQAbNe5rbOlLchc6kDNedh2V3FuJ+ch16OgJj2WmHuxEHKT1T9kXhitm7M+4dAU1FcIw3Iuc9waxjbXcd+ugAzJKTmkOufVv9XFJU1Q4SNeW3mlOCOMkgRRDxiTqCdSf1SXi0o0eanwbL9utaZjhuyEAFwPjSk5RMFszxO5M/581hfjaW9yjbJLmCI3O8WK/2nnoWVFLA0YrOEVNLZgHObJM7eB4z3A9KsaWNvNklDu5Sd81JLSDI45xhxGQAt4uZyCVSD1Sfb58/oz1VFtkFxaDZwa1zmkHEwPF24twOuV1oHaWWq8FHGTKxhdiL3mslcAQC0ZQssc7XIy6FsOqDxQydDYLV0NufaF1nTVF0n3yqvl4peoeo0EfKlnyKJJks6VU2WFdJZJzzXUTzpR0ipMjYTEiYktiU91UsFmrs/wAU9f0ClU2Y7mHzvoFy3Y39qORm/NnhNpX7vL+JJ85QWsCJtN3h5fxJPnKA0o2hcZLqGAC19muvkBdY8TC7qXotlxBgulOWn9zZCKkt+DeoaRrRnck70xJXG+CLN2hd9lnaehZPf+LIGzdL8eNk47abGR4Ih1nis8srulya1j2t8BaakF7Akk5vcTck71obSneyMRNyDrc0eMSeKxIdqhgvv3DpTdHKS/G/Nx06EcOy9xc+7NrZOyWU8eN/OeR4x3X3NHDp1KRqziz1vdBr9pXIbfrSomxG379a3RlGMbMUoSlLSDe0l1hmqzbLfz3xkCV4DMTnGzG78GWXUtKGINupeVjyZ7exrh4dJUzJbT4HtAY4w0rC6Nts5pyL4gN9vddCbs6R0TGPH8WTu1U4kXsLER216OixWq56o6RZ3mY1YF8+dtgkcIEkklyXSYb6WAaLBreA1VnyBKtkKlxSnKx6SXAdsqHJKhl9kN8iuyM6SW6WlmUyypN7lfJV0Wc9UuqlcERVl8SoXKCVUq0gbNvY7uYfO/pauVNjeIfOPytUrdj/ABRy8v5s8JtT+PL+I/5ihRMumNosvPL+I/5yqYwETYnHBcy4G4LNFyun2lfLd8evsSDpS7qUOKBQ7miXiH/tGWVhJWi2twjPM7ljwm2ZT9FHc4negIMkUNw5JNU+WbGy4s8b8ydOhaslSGNvfNK0zQ1uJ3oCC4F5xHTcEiMre3BqcaVv2LCQuNzqVp07MIWbBm9ad8lM2S2kiYYUtT5YZjyM13dUHEua5Zm7HoIqOcqueqYkJdl41SR/SqkqhRUDZxlVHPXOVXBGgGwbiguRy1BcERQMqLriuCJIpsgrrrrKrlZVmzsU8x3nf0tUqNhjwbvO/pauW3H+KObl/Nnidpu8NL+JJ85SZN176fk9A5znFlyXOJ58muI9Kozk1T3/AIf55P7kZlcmzwt1F17o8m6f7v8APJ/coHJqn+7/ADyf3KEs8dCy+Z0WjTyAZndoF6X/APnoPI/PJ/cpdsCA/Y/PJ/ckyjqNmPNGC4MimnMhudBp0rVa3JHj2PENG/mf2pttGyxy957Uvym+By8VF7uzIo2c4rQeExFRsByHvPaiOgbw95Sp4JOXQavF41BKmIXUXTwpW8PeVxpW8PeVX08vQv6zH2fz3M8lVutDvRvD3lR3o3h7yq+nl6FfVw7P57me4qCVomjbw957VBo28Pee1X5MivqodmZqqQtXvNl9Pe7tXd5M4e93arWGRPqodmYzkJ5W4dns4e93ahnZ0fk/md2o1hZT8TH1MEqVvHZcfk/md2qBsyPyfzO7UXkyB+pj6mCSqFeg/wAqj8n8z+1d/lUfk/mf2qvLZPqI+oDYn8M+cflapWls+hYGkAW53F3AdK5NSaRz8meOpn//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4" name="AutoShape 8" descr="data:image/jpeg;base64,/9j/4AAQSkZJRgABAQAAAQABAAD/2wCEAAkGBhQSEBQUEhQVFBUVFRQUFRcUFBIUFBQUFBQVFBUUFBQXHCYeFxkjGRQUHy8gIycpLCwsFR4xNTAqNSYrLCkBCQoKDgwOGg8PGiklHxwpLSwpLCwsLCkpLCwpLCwpKSkpKSwsLCkpKSksKSwpKSwpLCkpKSwsLCkpKSwpKSksKf/AABEIAOsAxAMBIgACEQEDEQH/xAAbAAACAwEBAQAAAAAAAAAAAAADBAECBQAGB//EAEgQAAEDAgMDBQ0GBAUEAwEAAAEAAgMEERIhMQVBUQYiYXHRExQjMlJygZGSobGywUJTc6Lh8DNiwtIHFSRDY1SCo7Nkg/EW/8QAGQEAAgMBAAAAAAAAAAAAAAAAAgMAAQQF/8QAMBEAAgIBAwIFAwMDBQAAAAAAAAECEQMSITFBUQQTYYHwFCIyI3HBobHRM0JScpH/2gAMAwEAAhEDEQA/APl1ZWyd1kAkfk94FnuAAxG29UNbJ94/239qit/jSee/5nLmtWZs60YquCe/pPvH+2/tUd/yfeP9t/apfBYAg8bjhZBcqsYoIL/mEn3j/bf2ru/5PvH+2/tQLKzQrsJQXYKK2X7x/tv7VZtbJ94/239qGApwodQflR7BhVyfeP8Abd2piKeQ/bf7bu1JgJtsmFqXKTGxxx7EyVrxljf7bu1UFZJ5b/bd2pdxursCtNi5Qj2Dd9v8t/tu7VBq3+W/23dqqAqlqu2DoXYv33J5b/bf2qRVP8t/tu7UOys1S2TQgjat/lv9t3ard9P8t/tu7VQNXEK9QOldi4qn+W/23dqnvl/lv9t3ah2XKWC4IJ3w/wAt/tu7VV1S/wAt/tu7VLVxaisDQgD6iT7x/tv7UtLVS/eSe2/tTj2peSNEpAOCNvkzK50TsTnOPdDm5zibYWdPWoVuTLfBO/EPysXJuowTVSaMKtb4aTz3/MVMRRqqPwr/AD3/ADFS2NZpM68I7IiyBJEmTHZVPShTCE8KsAivYEMtV3YyLR1lLSuarsZdUE9i8Mdyor386w3JzZsDS4izicJIsWhotqXE/ALNqHDFvvffa3oIUUd7Bc1VIliMxRhUtBCotphmsVXNRGlQ4KiIGArhi4BFaFLCaKBqkhEwqLKWBQPCoLUXCuwqyNUDAUhEwqMKtMCUSpahviTAVi1WLaH9gstG7zz8rVCNsgcw+d/S1Qmp7HMyL7mY80F5H+e/5iqviITTwMb7j7TuvxiueRbI/okPk60HsjNe4qmNNStSzmKDUkyuJXsqtiJTUUSpuimkLGJS2Mp0sCoUGssNsUeF62uHuWVVt5/pWzsv+M30/BZdS3wnpVxk9XsFScS0YumWRJZrs0y154KMlNhmwK5plRkhG4orakH9UJTT6gDTWXCEp6KO6ZbGArRNXQysC7AtCWAFKvismFALLsKJhU4VQ1oFZdZEwrixWgGgJV2lSWKqJCpRNfZPiHzvo1cu2X4h876BcmI5WX82YlRL4R4/nd8xXY1eZnhH+e/5iqPss7luduGP7UwTyrMiVoorpkMQylQL2ewuWWUY0dzVwpknUQWc5Q0pmSKyXLSTZqYkUrk6Q5soeGb6fgkJ47vHSVp7Jp7StKTmZ4RvnKr32GxjToJT0XQtCGnAV4KfJMNj4BKdscCkituSopMZ6uhFq6jDiv8AZANus2CZpIwWixvcX3/FUk7I2qETTFuhUtkcNVougXRUJcdE7W0LcIsUa66IKe6fNAGjpVMZB0TIuxTjQg+gsqClWoX3QnR2zRuJIyrkzzTIbolptjQnxKkMaM1zEJzE++NBfGjFtDOzPEPnfQLkTZ7OafO+gXJq4OH4hvzGZNQOe7znfEoHc7lNVDec7znfFWp4VkXLZ3m6ijo4bBSWI9lUtSZOxRVllWeUDL1ooZYIUdNiN01RUY2wYrW6FcJcnqagT1JQXNltwbIa0c4pf3TNWqMEYlNSEPZ5wCyJY/DsH84+K9k2JuOOw/3G/VeX2jFaob+J9VK0ugIyud+hpObh/TVEx2+yR6l1PTlxy9+a1W7MsOeb8LLQscY8gvI7PL7TN8f4bf8A2pmgae5R2FuY3gBoM1bbrRifYWHch0f7qPRs8DHlc9zZw1whKaVsbexIp3E2FvcmRI5uVskHZNYH4mlpvYOvlYAkj13C3I2AC5IsPWgW27Lk3wZ8MeL9UZ2zxldXqKkOHNFupJOLhvuEaVgBJaNoORz9yGQ09a4SA/vRClb60cdimiJILZjRCmiyuEQS/qoB3I2upIy6MRcxBkYnpmWS72q7suiaMc09f0ChEpm5Hr+gUpyZw87rIzMqBzj1u+KNE3JUeLvPWfimWNWRcHZm+P2Blq4RIwZmiOisrxwt2Jb6CjxuT9DSXIHHouopaXeVsQMwAEZO3dCCctT9EPS0KjUpNmiNuhG88f30JDaVUG6nIehUqNokDNxXl9oVznusM0d9ELjB3qkbOy6zutTG3pKS2zTf6ho4ygetyd5GbPPfUZOedvWicoae1axv/M0fmS8qpoOD/U9j0Oy9nYG6ZAanTJL1M5JNtFoV1RhisN/uCyZYyRwA961qKXJlUm3Z57a8ZPdD/wAbf/aUxsyEYI76YI9/8oRtoU/Nly/2mn/yo9Ls5xjYXWtgjsLgZYGpSVydGrUlHf5wY+x5ML3ngwD1OeVsurGyRMNrXbfcMyT2LNoachkhA8kegiY/RRURlkUBFwDTucbb7Pt8L+tZ0tk/nI+VN/OwdxF8jmuD3DVBon4xcZ3J9y2afZDju7FpjGzPOSRmyQ3zbr8VzBcfELcGwHt3HpH1HFBqdlkZgZjVN8sWsqMSSM68FR2YWq+nyWdJHYq4roRu9wQdcIDwinIqkiW40xylaLU4yPX9AuXQ6elcmqqOF4h/qMSDee7rPxTcTFSNnOPWfim2sySlE68nsgccSIKe5A9aPFFkmqOnyJ45KZPsh6smPd32Jgoif2FFQS30LTEWFt1g7QlJ0/RZqpDU9TEK+oJGWp0UUdDhbnqdexV2fTuc4vcbi5tlmOroW3DAC4DhmetPwxqLmwcztqH/AKa/I+lw1MI/nHwQeVkIG04xu7u1a3Jpn+qi8/6LE5a1AG022/6iP13slZNq/dAY7llf/VmjUxYsN9Li6R2rV4BYa7lsVUVoxx1WR3oHy31ta+mq1O2xMGuWZ7YXdwqC69zEw5/iLXGzm9zY6R9mlkVgTb/bYp5SUwjZK0f9OzF1mYrW2FsZpayWQ4jgiLRqGMEbN3lFSELm186kyZaxqXr/AAjz9BQA0shwgm7NTaw7hKb6Z6oe0qL/AE9Mf/gyHTpB1/7lrRUoEcjXEgCCKS2gJMMgF+jMJOvd4CLoopB0C+BKaSj87jVJuXz/AInhdk7Q73mY5wuy9nt3luJ1z1i119uFRGxobG3GS0EWFzYgEG27IhfHZKZhcLnVx3bi+QH6r6HLUvpqp7mEmNzKQPDM5GtFPK5zm77cxtwMzZXgk9NepXi4qUl3o9E50tgXRYQNMQHq6josvakQBBHiPzHEEZFp6QfdYq0PKOGdl4XO6C+7cQvYkAnjuKUq57tyOV79F7aj0fALTsY4xknuZE8GEkblkVsK2KqouEhMy7boWaomJKENxyRpWoCGfcbDsWh09K5TAMvSuVqjkZ1+oysWp6ynAk4tT1laMLclUNzqSWyKYDZbVJHYBZ8MVyFtws06j9LJOZ3Ki1tEU2hJZnWvNV8lmnp5oXptrNFgLrzddEO6MG7M67yQO1JkOxDGz4bAC2gWpRR5klUjLIwS4gC29AdyliboHHqA+pTtaUEhck220b+y5cNREeD2/FYPLFuOtcW6tqY/nQoOVEeMOJwhrmuN9bNN7ALO2ltt087pGtABmbMOccsJJAtbO90DnFr1skcc4ytLofQKl3MJ4A/oldj0pHO1zufQvMQco5nZOf12aMukjh0rXh2XJVYWmUtZpYXDOt2HVPU73SEvHpVSdBeUrS5tQfGvBECb3zMpNhxyWu7aUcGz4+fmYow8hr3YXdzYHB1gbWAtnZeX2pyUlpJG4H4Xasc03Y47uj1r0vJ/aXdqZz74JmOwTMtqcyD1OF9d4IQ4slykuGyZca8uLTuKfzv2EdmyGohlLMLh3OGIWc24wROacQObcyOuyK7kvNLG1rM7RGI8QeaXC3HLQkXuFl1JbR1UdRHzWPt3RujSwvDZGW4c5rhwK3qrlV3OR4jNiWYeaLeI7mnrs4t9SkNLVS6bfyXk1qnj4e/8Ueak5NRxuvO8m1ngNOFrmv7o5rhlitcStINi1zLZ4gVbbvKSAyHAx9jHGHOw47FjHMGEFwAGB5G/ModRI5znSTNY6+jXF2VnPcbYSLZyFJySxHWAHqmqGj5kWyWwSi27k7K7N21Twm7RNmecBTgk9IPdNRw0K9LPyigkYO97kWzL8n3y1b9nNY0EEbWF5poxlazqipJPSAUr3xEM46YMJFriolPrDm2Ku3FUVp1u/wDBoMJc4jjmiSNwtzVqXbLBGAGBrrZm9zffZIT1eIlVqCSdiNYbEpMvzTFYUi5yq9guo5Acj1/QLlWmOR6/oFyfBXFHH8R/qMWFcwOIxjIniNCQtCDaLPLZ7QWe2ncCS2QjMm2FjhmelOQySeVG7zqeMrNGW7pnY+7SrRrUUwJHOb7Te1enoaXHvbpxuvL0cj3ax0Z86C3wC1o9nuIv3rRHq7qzsU0xb5/oKm5dgu26MgC4svM1MBdI3DqPjcZdC9DUUeAXfRQ2/wCOplHuLlocl6GKSR03cu5sjaLsLzJz9wxHdvsqnBdyRy6Vdf2/yZ9JyElmAcWnTVxsPQFXaHIR0Q5+h4Zr01ft8NN5pSwfZa0keiwzKnZW1TK0jF3WN19dR68wUt1LgXqycs+XbV5NkZjMcR+8isyiJvgOu48ejrXv9vwmGQgC4d0Zda8rtOiIGMdYI4hYpNwdPg6Hh5t8jtBsouIIyI944Fe95OdxYRcizhdvRnzm33Z5r55BtU2BG8fv3okG0TiGeTZPc5t7LpYMkYoz+Jwym9zf/wARdr3qImMILCCbDc8Gxz9k+lZ1PVmKsfh+3E0vHSLEE+/1pCtr2mRrn3e5ty1oGpNszwHNWlszZchaZpBzpDa5OnBrWjxnH1Cyzxg553KI1JYsOmXYX2lE+fALEta7E46DW9idAMkYbPluXsfbHfQ2y4G40vdegfsV0LBjAxOs7BqGcHyne7gP2c2WttzXAj69a6DwKrZjXiG9o9DKnppSec5x/wC5hHwSpgkbx/8AF/atZ0o/YSsr79HSlvEu7GrI+qQnUVbyLOxG38sZ+Fkr3XgH+iNp/qTb23PRuV2QJco+rGRfoZkk9jn3Qf8A0djlUVZB8YkdMT2e/EQmqnxku5Lquoa3ImkuliEV7kK6bFC5Pccp9P3wC5RT6fvgFKdGVKjk5leRgQ/nHrKajckftHrPxKbgKzwqzrW9KNWikzHBeip60WGfryC8mye2moQanb4GrTlw0RSi+Qdnses2vtVrQBxGfUm/8PatrmyM1ub8b2yXyev2pLMczYZ2A1t08Stjkltk08g5xsTf16hZ3LoHLD9mw3/i1TvDnHnW5mnkWOLT+ZLf4JbRlbLUNOIwiLFvIa/G1rbHcTc+pfQX1cczee1sjTuNxl0EadSiR7I2hkUbIo8nFrN5tq4702E0oNMxzi5ST7IV5U1GMA/BYFe7wDev6Im1avG4Mbmk9s1WTY225vxOS53iGpSR0fDxpGXRtuB6fimaYAEk8cvVZWo4Ba17cePUEcNYHAcN3aVsw4m1bJmzb0je2VskybsgCc7C43lxOgWzsktxYi4EssGX0ud7Rwy6yvJV/KB5aII8gbc0aG2953rYoKcsYM7nebHM77LpYqRy8qcrs9JtaqaGgXudSTYlx3m68tUc5GqJCbpdw/earJkbLw40kBIAQXi+g9JTBHQhvPFI1GtUgIb+pQpplaaVKyFA2EhWZ+qFfJQ+cYrHLr0PpViLqluFdAZdEIJmRqAUxbIU92N0+np+gUqtMcj1/QLkaVo5mZ1kZjT7QDXO852W/UokG1HbhYesrHqG2lef53/MUxBW2FrLP+L2OtGLcUeiNWHN4+4rFrpru1/fDqQjU2NwUKR93XQzm5cjccFEIHLsahpXAJQ5yo3Nk8o3x6k/RaVTytxCxJA9a8RVbQAyCT79ffW3UmLHKSMc5Riz2Y2xvYD5zsh6OKSmrHOOXpJy/wDwJCjjJbicct5OiapxjcGsB/e93Ygh4f7ttxss1Khunqy0YW+k9nanQ4Bow5k/soFVG1nMbmd54ngE7QxBo+PYFqpJUjPqt7jmxqGxxOzJ1PHgOgL1lLHjHRwXmonrVo6q28ooz6CpwselhscwqSManIJmu1VJ6MbijYEXXJlT2STwtCogIWdPklD0C7igyU6s6VBlnNlNhlMq+kbaxsUJsDWiwFlxkQJp8lWpBaX1AVD80EOVHyKAVUmUluPUjsj1/QLlSi8U9f0Chasf4o5OdfqM8tWHwj/Pf8xQ2lRWzWlk89/zFC77CyuLs6sZJJbjIR4KRz721+KSG0Am6TaNjdozQ6Zdg9ca5DOZgydrwSNVV7mr0DbPHPseiydp+T8b7eCaB70+Phq3kzPLxV7QXv0PDBt+k9Ga16TY3c2iWfm38VurnngAvZVMFNStDWMD5SLhoyt0vP2W+87kHk/yddV1IdM7IeO45MY3g0bh8U1RTlp6mdyai59jL2ZsCaqOLDhY3Ow0YOLjvKYqqpkdooeouGryOHAL0vLHlPCG97UDQAbNe5rbOlLchc6kDNedh2V3FuJ+ch16OgJj2WmHuxEHKT1T9kXhitm7M+4dAU1FcIw3Iuc9waxjbXcd+ugAzJKTmkOufVv9XFJU1Q4SNeW3mlOCOMkgRRDxiTqCdSf1SXi0o0eanwbL9utaZjhuyEAFwPjSk5RMFszxO5M/581hfjaW9yjbJLmCI3O8WK/2nnoWVFLA0YrOEVNLZgHObJM7eB4z3A9KsaWNvNklDu5Sd81JLSDI45xhxGQAt4uZyCVSD1Sfb58/oz1VFtkFxaDZwa1zmkHEwPF24twOuV1oHaWWq8FHGTKxhdiL3mslcAQC0ZQssc7XIy6FsOqDxQydDYLV0NufaF1nTVF0n3yqvl4peoeo0EfKlnyKJJks6VU2WFdJZJzzXUTzpR0ipMjYTEiYktiU91UsFmrs/wAU9f0ClU2Y7mHzvoFy3Y39qORm/NnhNpX7vL+JJ85QWsCJtN3h5fxJPnKA0o2hcZLqGAC19muvkBdY8TC7qXotlxBgulOWn9zZCKkt+DeoaRrRnck70xJXG+CLN2hd9lnaehZPf+LIGzdL8eNk47abGR4Ih1nis8srulya1j2t8BaakF7Akk5vcTck71obSneyMRNyDrc0eMSeKxIdqhgvv3DpTdHKS/G/Nx06EcOy9xc+7NrZOyWU8eN/OeR4x3X3NHDp1KRqziz1vdBr9pXIbfrSomxG379a3RlGMbMUoSlLSDe0l1hmqzbLfz3xkCV4DMTnGzG78GWXUtKGINupeVjyZ7exrh4dJUzJbT4HtAY4w0rC6Nts5pyL4gN9vddCbs6R0TGPH8WTu1U4kXsLER216OixWq56o6RZ3mY1YF8+dtgkcIEkklyXSYb6WAaLBreA1VnyBKtkKlxSnKx6SXAdsqHJKhl9kN8iuyM6SW6WlmUyypN7lfJV0Wc9UuqlcERVl8SoXKCVUq0gbNvY7uYfO/pauVNjeIfOPytUrdj/ABRy8v5s8JtT+PL+I/5ihRMumNosvPL+I/5yqYwETYnHBcy4G4LNFyun2lfLd8evsSDpS7qUOKBQ7miXiH/tGWVhJWi2twjPM7ljwm2ZT9FHc4negIMkUNw5JNU+WbGy4s8b8ydOhaslSGNvfNK0zQ1uJ3oCC4F5xHTcEiMre3BqcaVv2LCQuNzqVp07MIWbBm9ad8lM2S2kiYYUtT5YZjyM13dUHEua5Zm7HoIqOcqueqYkJdl41SR/SqkqhRUDZxlVHPXOVXBGgGwbiguRy1BcERQMqLriuCJIpsgrrrrKrlZVmzsU8x3nf0tUqNhjwbvO/pauW3H+KObl/Nnidpu8NL+JJ85SZN176fk9A5znFlyXOJ58muI9Kozk1T3/AIf55P7kZlcmzwt1F17o8m6f7v8APJ/coHJqn+7/ADyf3KEs8dCy+Z0WjTyAZndoF6X/APnoPI/PJ/cpdsCA/Y/PJ/ckyjqNmPNGC4MimnMhudBp0rVa3JHj2PENG/mf2pttGyxy957Uvym+By8VF7uzIo2c4rQeExFRsByHvPaiOgbw95Sp4JOXQavF41BKmIXUXTwpW8PeVxpW8PeVX08vQv6zH2fz3M8lVutDvRvD3lR3o3h7yq+nl6FfVw7P57me4qCVomjbw957VBo28Pee1X5MivqodmZqqQtXvNl9Pe7tXd5M4e93arWGRPqodmYzkJ5W4dns4e93ahnZ0fk/md2o1hZT8TH1MEqVvHZcfk/md2qBsyPyfzO7UXkyB+pj6mCSqFeg/wAqj8n8z+1d/lUfk/mf2qvLZPqI+oDYn8M+cflapWls+hYGkAW53F3AdK5NSaRz8meOpn//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9706" name="Picture 10" descr="http://images.usatoday.com/tech/_photos/2006/10/31/fermilab.jpg"/>
          <p:cNvPicPr>
            <a:picLocks noChangeAspect="1" noChangeArrowheads="1"/>
          </p:cNvPicPr>
          <p:nvPr/>
        </p:nvPicPr>
        <p:blipFill>
          <a:blip r:embed="rId8" cstate="print"/>
          <a:srcRect/>
          <a:stretch>
            <a:fillRect/>
          </a:stretch>
        </p:blipFill>
        <p:spPr bwMode="auto">
          <a:xfrm>
            <a:off x="5449722" y="3568094"/>
            <a:ext cx="1759040" cy="2110849"/>
          </a:xfrm>
          <a:prstGeom prst="rect">
            <a:avLst/>
          </a:prstGeom>
          <a:noFill/>
        </p:spPr>
      </p:pic>
      <p:sp>
        <p:nvSpPr>
          <p:cNvPr id="71" name="TextBox 70"/>
          <p:cNvSpPr txBox="1"/>
          <p:nvPr/>
        </p:nvSpPr>
        <p:spPr>
          <a:xfrm>
            <a:off x="1096886" y="5691112"/>
            <a:ext cx="3047999" cy="369332"/>
          </a:xfrm>
          <a:prstGeom prst="rect">
            <a:avLst/>
          </a:prstGeom>
          <a:noFill/>
        </p:spPr>
        <p:txBody>
          <a:bodyPr wrap="square" rtlCol="0">
            <a:spAutoFit/>
          </a:bodyPr>
          <a:lstStyle/>
          <a:p>
            <a:r>
              <a:rPr lang="en-US" sz="1800" dirty="0" err="1" smtClean="0">
                <a:solidFill>
                  <a:srgbClr val="C00000"/>
                </a:solidFill>
                <a:latin typeface="+mn-lt"/>
              </a:rPr>
              <a:t>Fermilab</a:t>
            </a:r>
            <a:r>
              <a:rPr lang="en-US" sz="1800" dirty="0" smtClean="0">
                <a:solidFill>
                  <a:srgbClr val="C00000"/>
                </a:solidFill>
                <a:latin typeface="+mn-lt"/>
              </a:rPr>
              <a:t> low energy </a:t>
            </a:r>
            <a:r>
              <a:rPr lang="en-US" sz="1800" dirty="0" err="1" smtClean="0">
                <a:solidFill>
                  <a:srgbClr val="C00000"/>
                </a:solidFill>
                <a:latin typeface="+mn-lt"/>
              </a:rPr>
              <a:t>linac</a:t>
            </a:r>
            <a:endParaRPr lang="en-US" sz="1800" dirty="0" smtClean="0">
              <a:solidFill>
                <a:srgbClr val="C00000"/>
              </a:solidFill>
              <a:latin typeface="+mn-lt"/>
            </a:endParaRPr>
          </a:p>
        </p:txBody>
      </p:sp>
      <p:pic>
        <p:nvPicPr>
          <p:cNvPr id="29708" name="Picture 12" descr="http://www.fnal.gov/pub/news04/images/20041001image1.jpg"/>
          <p:cNvPicPr>
            <a:picLocks noChangeAspect="1" noChangeArrowheads="1"/>
          </p:cNvPicPr>
          <p:nvPr/>
        </p:nvPicPr>
        <p:blipFill>
          <a:blip r:embed="rId9" cstate="print"/>
          <a:srcRect/>
          <a:stretch>
            <a:fillRect/>
          </a:stretch>
        </p:blipFill>
        <p:spPr bwMode="auto">
          <a:xfrm>
            <a:off x="1276879" y="3894666"/>
            <a:ext cx="2478188" cy="1726823"/>
          </a:xfrm>
          <a:prstGeom prst="rect">
            <a:avLst/>
          </a:prstGeom>
          <a:noFill/>
        </p:spPr>
      </p:pic>
      <p:sp>
        <p:nvSpPr>
          <p:cNvPr id="75" name="TextBox 74"/>
          <p:cNvSpPr txBox="1"/>
          <p:nvPr/>
        </p:nvSpPr>
        <p:spPr>
          <a:xfrm>
            <a:off x="5710917" y="5697613"/>
            <a:ext cx="1209675" cy="369332"/>
          </a:xfrm>
          <a:prstGeom prst="rect">
            <a:avLst/>
          </a:prstGeom>
          <a:noFill/>
        </p:spPr>
        <p:txBody>
          <a:bodyPr wrap="square" rtlCol="0">
            <a:spAutoFit/>
          </a:bodyPr>
          <a:lstStyle/>
          <a:p>
            <a:pPr algn="ctr"/>
            <a:r>
              <a:rPr lang="en-US" sz="1800" dirty="0" smtClean="0">
                <a:solidFill>
                  <a:srgbClr val="C00000"/>
                </a:solidFill>
                <a:latin typeface="+mn-lt"/>
              </a:rPr>
              <a:t>Inside</a:t>
            </a:r>
          </a:p>
        </p:txBody>
      </p:sp>
      <p:sp>
        <p:nvSpPr>
          <p:cNvPr id="76" name="TextBox 75"/>
          <p:cNvSpPr txBox="1"/>
          <p:nvPr/>
        </p:nvSpPr>
        <p:spPr>
          <a:xfrm>
            <a:off x="4163936" y="4300462"/>
            <a:ext cx="828675" cy="584775"/>
          </a:xfrm>
          <a:prstGeom prst="rect">
            <a:avLst/>
          </a:prstGeom>
          <a:noFill/>
        </p:spPr>
        <p:txBody>
          <a:bodyPr wrap="square" rtlCol="0">
            <a:spAutoFit/>
          </a:bodyPr>
          <a:lstStyle/>
          <a:p>
            <a:pPr algn="ctr"/>
            <a:r>
              <a:rPr lang="en-US" smtClean="0">
                <a:solidFill>
                  <a:srgbClr val="C00000"/>
                </a:solidFill>
                <a:latin typeface="Wingdings"/>
                <a:ea typeface="Wingdings"/>
                <a:cs typeface="Wingdings"/>
                <a:sym typeface="Wingdings"/>
              </a:rPr>
              <a:t></a:t>
            </a:r>
            <a:endParaRPr lang="en-US" dirty="0" smtClean="0">
              <a:solidFill>
                <a:srgbClr val="C00000"/>
              </a:solidFill>
              <a:latin typeface="+mn-lt"/>
            </a:endParaRPr>
          </a:p>
        </p:txBody>
      </p:sp>
    </p:spTree>
    <p:extLst>
      <p:ext uri="{BB962C8B-B14F-4D97-AF65-F5344CB8AC3E}">
        <p14:creationId xmlns:p14="http://schemas.microsoft.com/office/powerpoint/2010/main" val="2303093696"/>
      </p:ext>
    </p:extLst>
  </p:cSld>
  <p:clrMapOvr>
    <a:masterClrMapping/>
  </p:clrMapOvr>
  <p:transition xmlns:p14="http://schemas.microsoft.com/office/powerpoint/2010/mai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Linac</a:t>
            </a:r>
            <a:r>
              <a:rPr lang="en-US" dirty="0" smtClean="0"/>
              <a:t> -&gt; synchrotron injection</a:t>
            </a:r>
            <a:endParaRPr lang="en-US" dirty="0"/>
          </a:p>
        </p:txBody>
      </p:sp>
      <p:sp>
        <p:nvSpPr>
          <p:cNvPr id="3" name="Content Placeholder 2"/>
          <p:cNvSpPr>
            <a:spLocks noGrp="1"/>
          </p:cNvSpPr>
          <p:nvPr>
            <p:ph idx="1"/>
          </p:nvPr>
        </p:nvSpPr>
        <p:spPr>
          <a:xfrm>
            <a:off x="446088" y="800100"/>
            <a:ext cx="8355012" cy="516625"/>
          </a:xfrm>
        </p:spPr>
        <p:txBody>
          <a:bodyPr/>
          <a:lstStyle/>
          <a:p>
            <a:r>
              <a:rPr lang="en-US" sz="1800" dirty="0" smtClean="0"/>
              <a:t>Eventually, the linear accelerator must inject into a synchrotron</a:t>
            </a:r>
          </a:p>
          <a:p>
            <a:endParaRPr lang="en-US" sz="1800" dirty="0" smtClean="0"/>
          </a:p>
          <a:p>
            <a:endParaRPr lang="en-US" sz="1800" dirty="0" smtClean="0"/>
          </a:p>
          <a:p>
            <a:endParaRPr lang="en-US" sz="1800" dirty="0" smtClean="0"/>
          </a:p>
          <a:p>
            <a:endParaRPr lang="en-US" sz="1800" dirty="0" smtClean="0"/>
          </a:p>
          <a:p>
            <a:r>
              <a:rPr lang="en-US" sz="1800" dirty="0" smtClean="0"/>
              <a:t>In order to maximize the intensity in the synchrotron, we can</a:t>
            </a:r>
          </a:p>
          <a:p>
            <a:pPr lvl="1"/>
            <a:r>
              <a:rPr lang="en-US" sz="1600" dirty="0" smtClean="0"/>
              <a:t>Increase the </a:t>
            </a:r>
            <a:r>
              <a:rPr lang="en-US" sz="1600" dirty="0" err="1" smtClean="0"/>
              <a:t>linac</a:t>
            </a:r>
            <a:r>
              <a:rPr lang="en-US" sz="1600" dirty="0" smtClean="0"/>
              <a:t> current as high as possible and inject over one revolution </a:t>
            </a:r>
          </a:p>
          <a:p>
            <a:pPr lvl="2"/>
            <a:r>
              <a:rPr lang="en-US" sz="1600" dirty="0" smtClean="0"/>
              <a:t>There are limits to </a:t>
            </a:r>
            <a:r>
              <a:rPr lang="en-US" sz="1600" dirty="0" err="1" smtClean="0"/>
              <a:t>linac</a:t>
            </a:r>
            <a:r>
              <a:rPr lang="en-US" sz="1600" dirty="0" smtClean="0"/>
              <a:t> current</a:t>
            </a:r>
          </a:p>
          <a:p>
            <a:pPr lvl="1"/>
            <a:r>
              <a:rPr lang="en-US" sz="1600" dirty="0" smtClean="0"/>
              <a:t>Inject over multiple (</a:t>
            </a:r>
            <a:r>
              <a:rPr lang="en-US" sz="1600" i="1" dirty="0" smtClean="0"/>
              <a:t>N</a:t>
            </a:r>
            <a:r>
              <a:rPr lang="en-US" sz="1600" dirty="0" smtClean="0"/>
              <a:t>) revolutions of the synchrotron</a:t>
            </a:r>
          </a:p>
          <a:p>
            <a:pPr lvl="2"/>
            <a:r>
              <a:rPr lang="en-US" sz="1600" dirty="0" smtClean="0"/>
              <a:t>Preferred method</a:t>
            </a:r>
          </a:p>
          <a:p>
            <a:r>
              <a:rPr lang="en-US" sz="1800" dirty="0" smtClean="0"/>
              <a:t>Unfortunately, </a:t>
            </a:r>
            <a:r>
              <a:rPr lang="en-US" sz="1800" dirty="0" err="1" smtClean="0"/>
              <a:t>Liouville’s</a:t>
            </a:r>
            <a:r>
              <a:rPr lang="en-US" sz="1800" dirty="0" smtClean="0"/>
              <a:t> Theorem says we can’t inject one beam on top of another</a:t>
            </a:r>
          </a:p>
          <a:p>
            <a:pPr lvl="1"/>
            <a:r>
              <a:rPr lang="en-US" sz="1400" dirty="0" smtClean="0"/>
              <a:t>Electrons can be injected off orbit and will “cool” down to the equilibrium orbit via synchrotron radiation.</a:t>
            </a:r>
          </a:p>
          <a:p>
            <a:pPr lvl="1"/>
            <a:r>
              <a:rPr lang="en-US" sz="1400" dirty="0" smtClean="0"/>
              <a:t>Protons can be injected a small, changing angle to “paint” phase space, resulting in increased emittance</a:t>
            </a:r>
          </a:p>
          <a:p>
            <a:endParaRPr lang="en-US" dirty="0"/>
          </a:p>
        </p:txBody>
      </p:sp>
      <p:sp>
        <p:nvSpPr>
          <p:cNvPr id="7" name="Oval 6"/>
          <p:cNvSpPr/>
          <p:nvPr/>
        </p:nvSpPr>
        <p:spPr>
          <a:xfrm>
            <a:off x="4725620" y="1163105"/>
            <a:ext cx="1228960" cy="1228960"/>
          </a:xfrm>
          <a:prstGeom prst="ellipse">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9" name="Straight Connector 8"/>
          <p:cNvCxnSpPr>
            <a:endCxn id="7" idx="4"/>
          </p:cNvCxnSpPr>
          <p:nvPr/>
        </p:nvCxnSpPr>
        <p:spPr>
          <a:xfrm>
            <a:off x="3535065" y="2392065"/>
            <a:ext cx="1805035" cy="0"/>
          </a:xfrm>
          <a:prstGeom prst="line">
            <a:avLst/>
          </a:prstGeom>
          <a:ln w="50800"/>
        </p:spPr>
        <p:style>
          <a:lnRef idx="1">
            <a:schemeClr val="accent1"/>
          </a:lnRef>
          <a:fillRef idx="0">
            <a:schemeClr val="accent1"/>
          </a:fillRef>
          <a:effectRef idx="0">
            <a:schemeClr val="accent1"/>
          </a:effectRef>
          <a:fontRef idx="minor">
            <a:schemeClr val="tx1"/>
          </a:fontRef>
        </p:style>
      </p:cxnSp>
      <p:graphicFrame>
        <p:nvGraphicFramePr>
          <p:cNvPr id="12" name="Object 11"/>
          <p:cNvGraphicFramePr>
            <a:graphicFrameLocks noChangeAspect="1"/>
          </p:cNvGraphicFramePr>
          <p:nvPr>
            <p:extLst>
              <p:ext uri="{D42A27DB-BD31-4B8C-83A1-F6EECF244321}">
                <p14:modId xmlns:p14="http://schemas.microsoft.com/office/powerpoint/2010/main" val="3280884325"/>
              </p:ext>
            </p:extLst>
          </p:nvPr>
        </p:nvGraphicFramePr>
        <p:xfrm>
          <a:off x="3482975" y="5605463"/>
          <a:ext cx="1484313" cy="409575"/>
        </p:xfrm>
        <a:graphic>
          <a:graphicData uri="http://schemas.openxmlformats.org/presentationml/2006/ole">
            <mc:AlternateContent xmlns:mc="http://schemas.openxmlformats.org/markup-compatibility/2006">
              <mc:Choice xmlns:v="urn:schemas-microsoft-com:vml" Requires="v">
                <p:oleObj spid="_x0000_s528403" name="Equation" r:id="rId3" imgW="736600" imgH="203200" progId="Equation.DSMT4">
                  <p:embed/>
                </p:oleObj>
              </mc:Choice>
              <mc:Fallback>
                <p:oleObj name="Equation" r:id="rId3" imgW="736600" imgH="203200" progId="Equation.DSMT4">
                  <p:embed/>
                  <p:pic>
                    <p:nvPicPr>
                      <p:cNvPr id="0" name=""/>
                      <p:cNvPicPr>
                        <a:picLocks noChangeAspect="1" noChangeArrowheads="1"/>
                      </p:cNvPicPr>
                      <p:nvPr/>
                    </p:nvPicPr>
                    <p:blipFill>
                      <a:blip r:embed="rId4"/>
                      <a:srcRect/>
                      <a:stretch>
                        <a:fillRect/>
                      </a:stretch>
                    </p:blipFill>
                    <p:spPr bwMode="auto">
                      <a:xfrm>
                        <a:off x="3482975" y="5605463"/>
                        <a:ext cx="1484313"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5493720" y="5810110"/>
            <a:ext cx="2304300" cy="400110"/>
          </a:xfrm>
          <a:prstGeom prst="rect">
            <a:avLst/>
          </a:prstGeom>
          <a:noFill/>
        </p:spPr>
        <p:txBody>
          <a:bodyPr wrap="square" rtlCol="0">
            <a:spAutoFit/>
          </a:bodyPr>
          <a:lstStyle/>
          <a:p>
            <a:r>
              <a:rPr lang="en-US" sz="2000" dirty="0" err="1" smtClean="0">
                <a:solidFill>
                  <a:schemeClr val="bg2">
                    <a:lumMod val="50000"/>
                  </a:schemeClr>
                </a:solidFill>
              </a:rPr>
              <a:t>Linac</a:t>
            </a:r>
            <a:r>
              <a:rPr lang="en-US" sz="2000" dirty="0" smtClean="0">
                <a:solidFill>
                  <a:schemeClr val="bg2">
                    <a:lumMod val="50000"/>
                  </a:schemeClr>
                </a:solidFill>
              </a:rPr>
              <a:t> emittance</a:t>
            </a:r>
            <a:endParaRPr lang="en-US" sz="2000" dirty="0">
              <a:solidFill>
                <a:schemeClr val="bg2">
                  <a:lumMod val="50000"/>
                </a:schemeClr>
              </a:solidFill>
            </a:endParaRPr>
          </a:p>
        </p:txBody>
      </p:sp>
      <p:cxnSp>
        <p:nvCxnSpPr>
          <p:cNvPr id="15" name="Straight Arrow Connector 14"/>
          <p:cNvCxnSpPr>
            <a:stCxn id="13" idx="1"/>
          </p:cNvCxnSpPr>
          <p:nvPr/>
        </p:nvCxnSpPr>
        <p:spPr>
          <a:xfrm flipH="1" flipV="1">
            <a:off x="4994458" y="5886921"/>
            <a:ext cx="499262" cy="1232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62665" y="6002135"/>
            <a:ext cx="2765160" cy="400110"/>
          </a:xfrm>
          <a:prstGeom prst="rect">
            <a:avLst/>
          </a:prstGeom>
          <a:noFill/>
        </p:spPr>
        <p:txBody>
          <a:bodyPr wrap="square" rtlCol="0">
            <a:spAutoFit/>
          </a:bodyPr>
          <a:lstStyle/>
          <a:p>
            <a:pPr algn="r"/>
            <a:r>
              <a:rPr lang="en-US" sz="2000" dirty="0" smtClean="0">
                <a:solidFill>
                  <a:schemeClr val="bg2">
                    <a:lumMod val="50000"/>
                  </a:schemeClr>
                </a:solidFill>
              </a:rPr>
              <a:t>Synchrotron emittance</a:t>
            </a:r>
            <a:endParaRPr lang="en-US" sz="2000" dirty="0">
              <a:solidFill>
                <a:schemeClr val="bg2">
                  <a:lumMod val="50000"/>
                </a:schemeClr>
              </a:solidFill>
            </a:endParaRPr>
          </a:p>
        </p:txBody>
      </p:sp>
      <p:cxnSp>
        <p:nvCxnSpPr>
          <p:cNvPr id="17" name="Straight Arrow Connector 16"/>
          <p:cNvCxnSpPr/>
          <p:nvPr/>
        </p:nvCxnSpPr>
        <p:spPr>
          <a:xfrm flipV="1">
            <a:off x="3151015" y="5886920"/>
            <a:ext cx="230430" cy="1536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Date Placeholder 20"/>
          <p:cNvSpPr>
            <a:spLocks noGrp="1"/>
          </p:cNvSpPr>
          <p:nvPr>
            <p:ph type="dt" sz="half" idx="10"/>
          </p:nvPr>
        </p:nvSpPr>
        <p:spPr/>
        <p:txBody>
          <a:bodyPr/>
          <a:lstStyle/>
          <a:p>
            <a:pPr>
              <a:defRPr/>
            </a:pPr>
            <a:r>
              <a:rPr lang="en-US" smtClean="0"/>
              <a:t>HCPSS, August 11-22, 2014 </a:t>
            </a:r>
            <a:endParaRPr lang="en-US" dirty="0"/>
          </a:p>
        </p:txBody>
      </p:sp>
      <p:sp>
        <p:nvSpPr>
          <p:cNvPr id="22" name="Slide Number Placeholder 21"/>
          <p:cNvSpPr>
            <a:spLocks noGrp="1"/>
          </p:cNvSpPr>
          <p:nvPr>
            <p:ph type="sldNum" sz="quarter" idx="12"/>
          </p:nvPr>
        </p:nvSpPr>
        <p:spPr/>
        <p:txBody>
          <a:bodyPr/>
          <a:lstStyle/>
          <a:p>
            <a:pPr>
              <a:defRPr/>
            </a:pPr>
            <a:fld id="{FBC16510-01E7-4757-9488-65999956462C}" type="slidenum">
              <a:rPr lang="en-US" smtClean="0"/>
              <a:pPr>
                <a:defRPr/>
              </a:pPr>
              <a:t>25</a:t>
            </a:fld>
            <a:endParaRPr lang="en-US"/>
          </a:p>
        </p:txBody>
      </p:sp>
      <p:sp>
        <p:nvSpPr>
          <p:cNvPr id="23" name="Footer Placeholder 22"/>
          <p:cNvSpPr>
            <a:spLocks noGrp="1"/>
          </p:cNvSpPr>
          <p:nvPr>
            <p:ph type="ftr" sz="quarter" idx="11"/>
          </p:nvPr>
        </p:nvSpPr>
        <p:spPr/>
        <p:txBody>
          <a:bodyPr/>
          <a:lstStyle/>
          <a:p>
            <a:pPr>
              <a:defRPr/>
            </a:pPr>
            <a:r>
              <a:rPr lang="en-US" smtClean="0"/>
              <a:t>E. Prebys, Hadron Colliders, Lecture 2</a:t>
            </a:r>
            <a:endParaRPr lang="en-US"/>
          </a:p>
        </p:txBody>
      </p:sp>
    </p:spTree>
    <p:extLst>
      <p:ext uri="{BB962C8B-B14F-4D97-AF65-F5344CB8AC3E}">
        <p14:creationId xmlns:p14="http://schemas.microsoft.com/office/powerpoint/2010/main" val="380324613"/>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Rectangle 3"/>
          <p:cNvSpPr>
            <a:spLocks noGrp="1" noChangeArrowheads="1"/>
          </p:cNvSpPr>
          <p:nvPr>
            <p:ph type="title"/>
          </p:nvPr>
        </p:nvSpPr>
        <p:spPr/>
        <p:txBody>
          <a:bodyPr/>
          <a:lstStyle/>
          <a:p>
            <a:r>
              <a:rPr lang="en-US" dirty="0" smtClean="0"/>
              <a:t>Ion (or charge exchange) injection</a:t>
            </a:r>
            <a:endParaRPr lang="en-US" dirty="0"/>
          </a:p>
        </p:txBody>
      </p:sp>
      <p:sp>
        <p:nvSpPr>
          <p:cNvPr id="24" name="Content Placeholder 23"/>
          <p:cNvSpPr>
            <a:spLocks noGrp="1"/>
          </p:cNvSpPr>
          <p:nvPr>
            <p:ph idx="1"/>
          </p:nvPr>
        </p:nvSpPr>
        <p:spPr>
          <a:xfrm>
            <a:off x="462664" y="4043480"/>
            <a:ext cx="8681335" cy="2126280"/>
          </a:xfrm>
        </p:spPr>
        <p:txBody>
          <a:bodyPr/>
          <a:lstStyle/>
          <a:p>
            <a:r>
              <a:rPr lang="en-US" sz="1400" dirty="0" smtClean="0"/>
              <a:t>Instead of ionizing Hydrogen, and electron is added to create H</a:t>
            </a:r>
            <a:r>
              <a:rPr lang="en-US" sz="1400" baseline="30000" dirty="0" smtClean="0"/>
              <a:t>-</a:t>
            </a:r>
            <a:r>
              <a:rPr lang="en-US" sz="1400" dirty="0" smtClean="0"/>
              <a:t>, which is accelerated in the </a:t>
            </a:r>
            <a:r>
              <a:rPr lang="en-US" sz="1400" dirty="0" err="1" smtClean="0"/>
              <a:t>linac</a:t>
            </a:r>
            <a:endParaRPr lang="en-US" sz="1400" dirty="0" smtClean="0"/>
          </a:p>
          <a:p>
            <a:r>
              <a:rPr lang="en-US" sz="1400" dirty="0" smtClean="0"/>
              <a:t>A pulsed chicane moves the circulating beam out during injection</a:t>
            </a:r>
          </a:p>
          <a:p>
            <a:r>
              <a:rPr lang="en-US" sz="1400" dirty="0" smtClean="0"/>
              <a:t>An injected H</a:t>
            </a:r>
            <a:r>
              <a:rPr lang="en-US" sz="1400" baseline="30000" dirty="0" smtClean="0"/>
              <a:t>-</a:t>
            </a:r>
            <a:r>
              <a:rPr lang="en-US" sz="1400" dirty="0" smtClean="0"/>
              <a:t> beam is bent in the opposite direction so it lies on top of the circulating beam</a:t>
            </a:r>
          </a:p>
          <a:p>
            <a:r>
              <a:rPr lang="en-US" sz="1400" dirty="0" smtClean="0"/>
              <a:t>The combined beam passes through a foil, which strips the two electrons, leaving a single, more intense proton beam.</a:t>
            </a:r>
          </a:p>
          <a:p>
            <a:r>
              <a:rPr lang="en-US" sz="1400" dirty="0" err="1" smtClean="0"/>
              <a:t>Fermilab</a:t>
            </a:r>
            <a:r>
              <a:rPr lang="en-US" sz="1400" dirty="0" smtClean="0"/>
              <a:t> was converted from proton to H</a:t>
            </a:r>
            <a:r>
              <a:rPr lang="en-US" sz="1400" baseline="30000" dirty="0" smtClean="0"/>
              <a:t>-</a:t>
            </a:r>
            <a:r>
              <a:rPr lang="en-US" sz="1400" dirty="0" smtClean="0"/>
              <a:t> during the 70’s</a:t>
            </a:r>
          </a:p>
          <a:p>
            <a:r>
              <a:rPr lang="en-US" sz="1400" dirty="0" smtClean="0"/>
              <a:t>CERN </a:t>
            </a:r>
            <a:r>
              <a:rPr lang="en-US" sz="1400" i="1" dirty="0" smtClean="0"/>
              <a:t>still </a:t>
            </a:r>
            <a:r>
              <a:rPr lang="en-US" sz="1400" dirty="0" smtClean="0"/>
              <a:t>uses proton injection, but is in the process of upgrading (LINAC4 upgrade)</a:t>
            </a:r>
            <a:endParaRPr lang="en-US" sz="1400" dirty="0"/>
          </a:p>
        </p:txBody>
      </p:sp>
      <p:sp>
        <p:nvSpPr>
          <p:cNvPr id="198660" name="Rectangle 4"/>
          <p:cNvSpPr>
            <a:spLocks noChangeArrowheads="1"/>
          </p:cNvSpPr>
          <p:nvPr/>
        </p:nvSpPr>
        <p:spPr bwMode="auto">
          <a:xfrm>
            <a:off x="2178105" y="1508750"/>
            <a:ext cx="990600" cy="1447800"/>
          </a:xfrm>
          <a:prstGeom prst="rect">
            <a:avLst/>
          </a:prstGeom>
          <a:solidFill>
            <a:srgbClr val="FFCC99"/>
          </a:solidFill>
          <a:ln w="9525">
            <a:solidFill>
              <a:schemeClr val="tx1"/>
            </a:solidFill>
            <a:miter lim="800000"/>
            <a:headEnd/>
            <a:tailEnd/>
          </a:ln>
          <a:effectLst/>
        </p:spPr>
        <p:txBody>
          <a:bodyPr wrap="none" anchor="ctr"/>
          <a:lstStyle/>
          <a:p>
            <a:endParaRPr lang="en-US"/>
          </a:p>
        </p:txBody>
      </p:sp>
      <p:sp>
        <p:nvSpPr>
          <p:cNvPr id="198661" name="Rectangle 5"/>
          <p:cNvSpPr>
            <a:spLocks noChangeArrowheads="1"/>
          </p:cNvSpPr>
          <p:nvPr/>
        </p:nvSpPr>
        <p:spPr bwMode="auto">
          <a:xfrm>
            <a:off x="3549705" y="1508750"/>
            <a:ext cx="990600" cy="1447800"/>
          </a:xfrm>
          <a:prstGeom prst="rect">
            <a:avLst/>
          </a:prstGeom>
          <a:solidFill>
            <a:srgbClr val="FFCC99"/>
          </a:solidFill>
          <a:ln w="9525">
            <a:solidFill>
              <a:schemeClr val="tx1"/>
            </a:solidFill>
            <a:miter lim="800000"/>
            <a:headEnd/>
            <a:tailEnd/>
          </a:ln>
          <a:effectLst/>
        </p:spPr>
        <p:txBody>
          <a:bodyPr wrap="none" anchor="ctr"/>
          <a:lstStyle/>
          <a:p>
            <a:endParaRPr lang="en-US"/>
          </a:p>
        </p:txBody>
      </p:sp>
      <p:sp>
        <p:nvSpPr>
          <p:cNvPr id="198662" name="Rectangle 6"/>
          <p:cNvSpPr>
            <a:spLocks noChangeArrowheads="1"/>
          </p:cNvSpPr>
          <p:nvPr/>
        </p:nvSpPr>
        <p:spPr bwMode="auto">
          <a:xfrm>
            <a:off x="5378505" y="1508750"/>
            <a:ext cx="990600" cy="1447800"/>
          </a:xfrm>
          <a:prstGeom prst="rect">
            <a:avLst/>
          </a:prstGeom>
          <a:solidFill>
            <a:srgbClr val="FFCC99"/>
          </a:solidFill>
          <a:ln w="9525">
            <a:solidFill>
              <a:schemeClr val="tx1"/>
            </a:solidFill>
            <a:miter lim="800000"/>
            <a:headEnd/>
            <a:tailEnd/>
          </a:ln>
          <a:effectLst/>
        </p:spPr>
        <p:txBody>
          <a:bodyPr wrap="none" anchor="ctr"/>
          <a:lstStyle/>
          <a:p>
            <a:endParaRPr lang="en-US"/>
          </a:p>
        </p:txBody>
      </p:sp>
      <p:sp>
        <p:nvSpPr>
          <p:cNvPr id="198663" name="Rectangle 7"/>
          <p:cNvSpPr>
            <a:spLocks noChangeArrowheads="1"/>
          </p:cNvSpPr>
          <p:nvPr/>
        </p:nvSpPr>
        <p:spPr bwMode="auto">
          <a:xfrm>
            <a:off x="6750105" y="1508750"/>
            <a:ext cx="990600" cy="1447800"/>
          </a:xfrm>
          <a:prstGeom prst="rect">
            <a:avLst/>
          </a:prstGeom>
          <a:solidFill>
            <a:srgbClr val="FFCC99"/>
          </a:solidFill>
          <a:ln w="9525">
            <a:solidFill>
              <a:schemeClr val="tx1"/>
            </a:solidFill>
            <a:miter lim="800000"/>
            <a:headEnd/>
            <a:tailEnd/>
          </a:ln>
          <a:effectLst/>
        </p:spPr>
        <p:txBody>
          <a:bodyPr wrap="none" anchor="ctr"/>
          <a:lstStyle/>
          <a:p>
            <a:endParaRPr lang="en-US"/>
          </a:p>
        </p:txBody>
      </p:sp>
      <p:sp>
        <p:nvSpPr>
          <p:cNvPr id="198664" name="Freeform 8"/>
          <p:cNvSpPr>
            <a:spLocks/>
          </p:cNvSpPr>
          <p:nvPr/>
        </p:nvSpPr>
        <p:spPr bwMode="auto">
          <a:xfrm>
            <a:off x="1111305" y="1805613"/>
            <a:ext cx="7769225" cy="452437"/>
          </a:xfrm>
          <a:custGeom>
            <a:avLst/>
            <a:gdLst/>
            <a:ahLst/>
            <a:cxnLst>
              <a:cxn ang="0">
                <a:pos x="0" y="18"/>
              </a:cxn>
              <a:cxn ang="0">
                <a:pos x="960" y="47"/>
              </a:cxn>
              <a:cxn ang="0">
                <a:pos x="1824" y="250"/>
              </a:cxn>
              <a:cxn ang="0">
                <a:pos x="2976" y="250"/>
              </a:cxn>
              <a:cxn ang="0">
                <a:pos x="3853" y="40"/>
              </a:cxn>
              <a:cxn ang="0">
                <a:pos x="4894" y="7"/>
              </a:cxn>
            </a:cxnLst>
            <a:rect l="0" t="0" r="r" b="b"/>
            <a:pathLst>
              <a:path w="4894" h="285">
                <a:moveTo>
                  <a:pt x="0" y="18"/>
                </a:moveTo>
                <a:cubicBezTo>
                  <a:pt x="160" y="23"/>
                  <a:pt x="656" y="9"/>
                  <a:pt x="960" y="47"/>
                </a:cubicBezTo>
                <a:cubicBezTo>
                  <a:pt x="1264" y="86"/>
                  <a:pt x="1488" y="216"/>
                  <a:pt x="1824" y="250"/>
                </a:cubicBezTo>
                <a:cubicBezTo>
                  <a:pt x="2160" y="283"/>
                  <a:pt x="2638" y="285"/>
                  <a:pt x="2976" y="250"/>
                </a:cubicBezTo>
                <a:cubicBezTo>
                  <a:pt x="3314" y="215"/>
                  <a:pt x="3533" y="80"/>
                  <a:pt x="3853" y="40"/>
                </a:cubicBezTo>
                <a:cubicBezTo>
                  <a:pt x="4173" y="0"/>
                  <a:pt x="4677" y="14"/>
                  <a:pt x="4894" y="7"/>
                </a:cubicBezTo>
              </a:path>
            </a:pathLst>
          </a:custGeom>
          <a:noFill/>
          <a:ln w="38100" cap="flat" cmpd="sng">
            <a:solidFill>
              <a:srgbClr val="993366"/>
            </a:solidFill>
            <a:prstDash val="solid"/>
            <a:round/>
            <a:headEnd/>
            <a:tailEnd/>
          </a:ln>
          <a:effectLst/>
        </p:spPr>
        <p:txBody>
          <a:bodyPr/>
          <a:lstStyle/>
          <a:p>
            <a:endParaRPr lang="en-US"/>
          </a:p>
        </p:txBody>
      </p:sp>
      <p:sp>
        <p:nvSpPr>
          <p:cNvPr id="198665" name="Freeform 9"/>
          <p:cNvSpPr>
            <a:spLocks/>
          </p:cNvSpPr>
          <p:nvPr/>
        </p:nvSpPr>
        <p:spPr bwMode="auto">
          <a:xfrm>
            <a:off x="661871" y="2232649"/>
            <a:ext cx="4148310" cy="608679"/>
          </a:xfrm>
          <a:custGeom>
            <a:avLst/>
            <a:gdLst>
              <a:gd name="connsiteX0" fmla="*/ 10000 w 10000"/>
              <a:gd name="connsiteY0" fmla="*/ 77 h 10000"/>
              <a:gd name="connsiteX1" fmla="*/ 8030 w 10000"/>
              <a:gd name="connsiteY1" fmla="*/ 357 h 10000"/>
              <a:gd name="connsiteX2" fmla="*/ 5687 w 10000"/>
              <a:gd name="connsiteY2" fmla="*/ 2245 h 10000"/>
              <a:gd name="connsiteX3" fmla="*/ 4062 w 10000"/>
              <a:gd name="connsiteY3" fmla="*/ 3061 h 10000"/>
              <a:gd name="connsiteX4" fmla="*/ 2762 w 10000"/>
              <a:gd name="connsiteY4" fmla="*/ 4286 h 10000"/>
              <a:gd name="connsiteX5" fmla="*/ 0 w 10000"/>
              <a:gd name="connsiteY5" fmla="*/ 10000 h 10000"/>
              <a:gd name="connsiteX0" fmla="*/ 10000 w 10000"/>
              <a:gd name="connsiteY0" fmla="*/ 77 h 10000"/>
              <a:gd name="connsiteX1" fmla="*/ 8030 w 10000"/>
              <a:gd name="connsiteY1" fmla="*/ 357 h 10000"/>
              <a:gd name="connsiteX2" fmla="*/ 5687 w 10000"/>
              <a:gd name="connsiteY2" fmla="*/ 2245 h 10000"/>
              <a:gd name="connsiteX3" fmla="*/ 4062 w 10000"/>
              <a:gd name="connsiteY3" fmla="*/ 3061 h 10000"/>
              <a:gd name="connsiteX4" fmla="*/ 0 w 10000"/>
              <a:gd name="connsiteY4" fmla="*/ 10000 h 10000"/>
              <a:gd name="connsiteX0" fmla="*/ 8846 w 8846"/>
              <a:gd name="connsiteY0" fmla="*/ 77 h 3672"/>
              <a:gd name="connsiteX1" fmla="*/ 6876 w 8846"/>
              <a:gd name="connsiteY1" fmla="*/ 357 h 3672"/>
              <a:gd name="connsiteX2" fmla="*/ 4533 w 8846"/>
              <a:gd name="connsiteY2" fmla="*/ 2245 h 3672"/>
              <a:gd name="connsiteX3" fmla="*/ 2908 w 8846"/>
              <a:gd name="connsiteY3" fmla="*/ 3061 h 3672"/>
              <a:gd name="connsiteX4" fmla="*/ 0 w 8846"/>
              <a:gd name="connsiteY4" fmla="*/ 3672 h 3672"/>
              <a:gd name="connsiteX0" fmla="*/ 10000 w 10000"/>
              <a:gd name="connsiteY0" fmla="*/ 210 h 10000"/>
              <a:gd name="connsiteX1" fmla="*/ 7773 w 10000"/>
              <a:gd name="connsiteY1" fmla="*/ 972 h 10000"/>
              <a:gd name="connsiteX2" fmla="*/ 5124 w 10000"/>
              <a:gd name="connsiteY2" fmla="*/ 6114 h 10000"/>
              <a:gd name="connsiteX3" fmla="*/ 3287 w 10000"/>
              <a:gd name="connsiteY3" fmla="*/ 8336 h 10000"/>
              <a:gd name="connsiteX4" fmla="*/ 0 w 10000"/>
              <a:gd name="connsiteY4" fmla="*/ 10000 h 10000"/>
              <a:gd name="connsiteX0" fmla="*/ 10000 w 10000"/>
              <a:gd name="connsiteY0" fmla="*/ 210 h 8879"/>
              <a:gd name="connsiteX1" fmla="*/ 7773 w 10000"/>
              <a:gd name="connsiteY1" fmla="*/ 972 h 8879"/>
              <a:gd name="connsiteX2" fmla="*/ 5124 w 10000"/>
              <a:gd name="connsiteY2" fmla="*/ 6114 h 8879"/>
              <a:gd name="connsiteX3" fmla="*/ 3287 w 10000"/>
              <a:gd name="connsiteY3" fmla="*/ 8336 h 8879"/>
              <a:gd name="connsiteX4" fmla="*/ 0 w 10000"/>
              <a:gd name="connsiteY4" fmla="*/ 8879 h 8879"/>
              <a:gd name="connsiteX0" fmla="*/ 10000 w 10000"/>
              <a:gd name="connsiteY0" fmla="*/ 237 h 10000"/>
              <a:gd name="connsiteX1" fmla="*/ 7773 w 10000"/>
              <a:gd name="connsiteY1" fmla="*/ 1095 h 10000"/>
              <a:gd name="connsiteX2" fmla="*/ 5124 w 10000"/>
              <a:gd name="connsiteY2" fmla="*/ 6886 h 10000"/>
              <a:gd name="connsiteX3" fmla="*/ 3287 w 10000"/>
              <a:gd name="connsiteY3" fmla="*/ 938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237"/>
                </a:moveTo>
                <a:cubicBezTo>
                  <a:pt x="9629" y="365"/>
                  <a:pt x="8584" y="0"/>
                  <a:pt x="7773" y="1095"/>
                </a:cubicBezTo>
                <a:cubicBezTo>
                  <a:pt x="6961" y="2189"/>
                  <a:pt x="5870" y="5503"/>
                  <a:pt x="5124" y="6886"/>
                </a:cubicBezTo>
                <a:cubicBezTo>
                  <a:pt x="4378" y="8269"/>
                  <a:pt x="4141" y="8869"/>
                  <a:pt x="3287" y="9388"/>
                </a:cubicBezTo>
                <a:cubicBezTo>
                  <a:pt x="2433" y="9908"/>
                  <a:pt x="970" y="9673"/>
                  <a:pt x="0" y="10000"/>
                </a:cubicBezTo>
              </a:path>
            </a:pathLst>
          </a:custGeom>
          <a:noFill/>
          <a:ln w="38100" cap="flat" cmpd="sng">
            <a:solidFill>
              <a:srgbClr val="008000"/>
            </a:solidFill>
            <a:prstDash val="solid"/>
            <a:round/>
            <a:headEnd/>
            <a:tailEnd/>
          </a:ln>
          <a:effectLst/>
        </p:spPr>
        <p:txBody>
          <a:bodyPr/>
          <a:lstStyle/>
          <a:p>
            <a:endParaRPr lang="en-US"/>
          </a:p>
        </p:txBody>
      </p:sp>
      <p:sp>
        <p:nvSpPr>
          <p:cNvPr id="198666" name="Line 10"/>
          <p:cNvSpPr>
            <a:spLocks noChangeShapeType="1"/>
          </p:cNvSpPr>
          <p:nvPr/>
        </p:nvSpPr>
        <p:spPr bwMode="auto">
          <a:xfrm>
            <a:off x="4921305" y="2118350"/>
            <a:ext cx="0" cy="1066800"/>
          </a:xfrm>
          <a:prstGeom prst="line">
            <a:avLst/>
          </a:prstGeom>
          <a:noFill/>
          <a:ln w="38100">
            <a:solidFill>
              <a:srgbClr val="FF0000"/>
            </a:solidFill>
            <a:round/>
            <a:headEnd/>
            <a:tailEnd/>
          </a:ln>
          <a:effectLst/>
        </p:spPr>
        <p:txBody>
          <a:bodyPr/>
          <a:lstStyle/>
          <a:p>
            <a:endParaRPr lang="en-US"/>
          </a:p>
        </p:txBody>
      </p:sp>
      <p:sp>
        <p:nvSpPr>
          <p:cNvPr id="198667" name="Line 11"/>
          <p:cNvSpPr>
            <a:spLocks noChangeShapeType="1"/>
          </p:cNvSpPr>
          <p:nvPr/>
        </p:nvSpPr>
        <p:spPr bwMode="auto">
          <a:xfrm>
            <a:off x="1111305" y="1813550"/>
            <a:ext cx="7620000" cy="0"/>
          </a:xfrm>
          <a:prstGeom prst="line">
            <a:avLst/>
          </a:prstGeom>
          <a:noFill/>
          <a:ln w="38100">
            <a:solidFill>
              <a:srgbClr val="993366"/>
            </a:solidFill>
            <a:prstDash val="dash"/>
            <a:round/>
            <a:headEnd/>
            <a:tailEnd/>
          </a:ln>
          <a:effectLst/>
        </p:spPr>
        <p:txBody>
          <a:bodyPr/>
          <a:lstStyle/>
          <a:p>
            <a:endParaRPr lang="en-US"/>
          </a:p>
        </p:txBody>
      </p:sp>
      <p:sp>
        <p:nvSpPr>
          <p:cNvPr id="198668" name="Text Box 12"/>
          <p:cNvSpPr txBox="1">
            <a:spLocks noChangeArrowheads="1"/>
          </p:cNvSpPr>
          <p:nvPr/>
        </p:nvSpPr>
        <p:spPr bwMode="auto">
          <a:xfrm>
            <a:off x="5683305" y="1051550"/>
            <a:ext cx="2133600" cy="366713"/>
          </a:xfrm>
          <a:prstGeom prst="rect">
            <a:avLst/>
          </a:prstGeom>
          <a:noFill/>
          <a:ln w="9525">
            <a:noFill/>
            <a:miter lim="800000"/>
            <a:headEnd/>
            <a:tailEnd/>
          </a:ln>
          <a:effectLst/>
        </p:spPr>
        <p:txBody>
          <a:bodyPr>
            <a:spAutoFit/>
          </a:bodyPr>
          <a:lstStyle/>
          <a:p>
            <a:pPr>
              <a:spcBef>
                <a:spcPct val="50000"/>
              </a:spcBef>
            </a:pPr>
            <a:r>
              <a:rPr lang="en-US" sz="1800"/>
              <a:t>Circulating Beam</a:t>
            </a:r>
          </a:p>
        </p:txBody>
      </p:sp>
      <p:sp>
        <p:nvSpPr>
          <p:cNvPr id="198669" name="Line 13"/>
          <p:cNvSpPr>
            <a:spLocks noChangeShapeType="1"/>
          </p:cNvSpPr>
          <p:nvPr/>
        </p:nvSpPr>
        <p:spPr bwMode="auto">
          <a:xfrm flipH="1">
            <a:off x="4845105" y="1280150"/>
            <a:ext cx="762000" cy="457200"/>
          </a:xfrm>
          <a:prstGeom prst="line">
            <a:avLst/>
          </a:prstGeom>
          <a:noFill/>
          <a:ln w="9525">
            <a:solidFill>
              <a:schemeClr val="tx1"/>
            </a:solidFill>
            <a:round/>
            <a:headEnd/>
            <a:tailEnd type="triangle" w="med" len="med"/>
          </a:ln>
          <a:effectLst/>
        </p:spPr>
        <p:txBody>
          <a:bodyPr/>
          <a:lstStyle/>
          <a:p>
            <a:endParaRPr lang="en-US"/>
          </a:p>
        </p:txBody>
      </p:sp>
      <p:sp>
        <p:nvSpPr>
          <p:cNvPr id="198670" name="Text Box 14"/>
          <p:cNvSpPr txBox="1">
            <a:spLocks noChangeArrowheads="1"/>
          </p:cNvSpPr>
          <p:nvPr/>
        </p:nvSpPr>
        <p:spPr bwMode="auto">
          <a:xfrm>
            <a:off x="5454705" y="3185150"/>
            <a:ext cx="2438400" cy="366713"/>
          </a:xfrm>
          <a:prstGeom prst="rect">
            <a:avLst/>
          </a:prstGeom>
          <a:noFill/>
          <a:ln w="9525">
            <a:noFill/>
            <a:miter lim="800000"/>
            <a:headEnd/>
            <a:tailEnd/>
          </a:ln>
          <a:effectLst/>
        </p:spPr>
        <p:txBody>
          <a:bodyPr>
            <a:spAutoFit/>
          </a:bodyPr>
          <a:lstStyle/>
          <a:p>
            <a:pPr>
              <a:spcBef>
                <a:spcPct val="50000"/>
              </a:spcBef>
            </a:pPr>
            <a:r>
              <a:rPr lang="en-US" sz="1800"/>
              <a:t>Beam at injection</a:t>
            </a:r>
          </a:p>
        </p:txBody>
      </p:sp>
      <p:sp>
        <p:nvSpPr>
          <p:cNvPr id="198671" name="Line 15"/>
          <p:cNvSpPr>
            <a:spLocks noChangeShapeType="1"/>
          </p:cNvSpPr>
          <p:nvPr/>
        </p:nvSpPr>
        <p:spPr bwMode="auto">
          <a:xfrm flipH="1" flipV="1">
            <a:off x="5149905" y="2346950"/>
            <a:ext cx="228600" cy="914400"/>
          </a:xfrm>
          <a:prstGeom prst="line">
            <a:avLst/>
          </a:prstGeom>
          <a:noFill/>
          <a:ln w="9525">
            <a:solidFill>
              <a:schemeClr val="tx1"/>
            </a:solidFill>
            <a:round/>
            <a:headEnd/>
            <a:tailEnd type="triangle" w="med" len="med"/>
          </a:ln>
          <a:effectLst/>
        </p:spPr>
        <p:txBody>
          <a:bodyPr/>
          <a:lstStyle/>
          <a:p>
            <a:endParaRPr lang="en-US"/>
          </a:p>
        </p:txBody>
      </p:sp>
      <p:sp>
        <p:nvSpPr>
          <p:cNvPr id="198672" name="Text Box 16"/>
          <p:cNvSpPr txBox="1">
            <a:spLocks noChangeArrowheads="1"/>
          </p:cNvSpPr>
          <p:nvPr/>
        </p:nvSpPr>
        <p:spPr bwMode="auto">
          <a:xfrm>
            <a:off x="1538005" y="3352190"/>
            <a:ext cx="1828800" cy="625475"/>
          </a:xfrm>
          <a:prstGeom prst="rect">
            <a:avLst/>
          </a:prstGeom>
          <a:noFill/>
          <a:ln w="9525">
            <a:noFill/>
            <a:miter lim="800000"/>
            <a:headEnd/>
            <a:tailEnd/>
          </a:ln>
          <a:effectLst/>
        </p:spPr>
        <p:txBody>
          <a:bodyPr>
            <a:spAutoFit/>
          </a:bodyPr>
          <a:lstStyle/>
          <a:p>
            <a:pPr>
              <a:spcBef>
                <a:spcPct val="50000"/>
              </a:spcBef>
            </a:pPr>
            <a:r>
              <a:rPr lang="en-US" sz="1600" dirty="0" smtClean="0"/>
              <a:t>H</a:t>
            </a:r>
            <a:r>
              <a:rPr lang="en-US" sz="2800" baseline="30000" dirty="0" smtClean="0"/>
              <a:t>-</a:t>
            </a:r>
            <a:r>
              <a:rPr lang="en-US" sz="1600" baseline="30000" dirty="0" smtClean="0"/>
              <a:t> </a:t>
            </a:r>
            <a:r>
              <a:rPr lang="en-US" sz="1600" dirty="0"/>
              <a:t>beam from LINAC</a:t>
            </a:r>
          </a:p>
        </p:txBody>
      </p:sp>
      <p:sp>
        <p:nvSpPr>
          <p:cNvPr id="198673" name="Line 17"/>
          <p:cNvSpPr>
            <a:spLocks noChangeShapeType="1"/>
          </p:cNvSpPr>
          <p:nvPr/>
        </p:nvSpPr>
        <p:spPr bwMode="auto">
          <a:xfrm flipH="1" flipV="1">
            <a:off x="1538005" y="2894990"/>
            <a:ext cx="152400" cy="533400"/>
          </a:xfrm>
          <a:prstGeom prst="line">
            <a:avLst/>
          </a:prstGeom>
          <a:noFill/>
          <a:ln w="9525">
            <a:solidFill>
              <a:schemeClr val="tx1"/>
            </a:solidFill>
            <a:round/>
            <a:headEnd/>
            <a:tailEnd type="triangle" w="med" len="med"/>
          </a:ln>
          <a:effectLst/>
        </p:spPr>
        <p:txBody>
          <a:bodyPr/>
          <a:lstStyle/>
          <a:p>
            <a:endParaRPr lang="en-US"/>
          </a:p>
        </p:txBody>
      </p:sp>
      <p:sp>
        <p:nvSpPr>
          <p:cNvPr id="198676" name="Text Box 20"/>
          <p:cNvSpPr txBox="1">
            <a:spLocks noChangeArrowheads="1"/>
          </p:cNvSpPr>
          <p:nvPr/>
        </p:nvSpPr>
        <p:spPr bwMode="auto">
          <a:xfrm>
            <a:off x="5073705" y="3489950"/>
            <a:ext cx="2438400" cy="366713"/>
          </a:xfrm>
          <a:prstGeom prst="rect">
            <a:avLst/>
          </a:prstGeom>
          <a:noFill/>
          <a:ln w="9525">
            <a:noFill/>
            <a:miter lim="800000"/>
            <a:headEnd/>
            <a:tailEnd/>
          </a:ln>
          <a:effectLst/>
        </p:spPr>
        <p:txBody>
          <a:bodyPr>
            <a:spAutoFit/>
          </a:bodyPr>
          <a:lstStyle/>
          <a:p>
            <a:pPr>
              <a:spcBef>
                <a:spcPct val="50000"/>
              </a:spcBef>
            </a:pPr>
            <a:r>
              <a:rPr lang="en-US" sz="1800"/>
              <a:t>Stripping foil</a:t>
            </a:r>
          </a:p>
        </p:txBody>
      </p:sp>
      <p:sp>
        <p:nvSpPr>
          <p:cNvPr id="198677" name="Line 21"/>
          <p:cNvSpPr>
            <a:spLocks noChangeShapeType="1"/>
          </p:cNvSpPr>
          <p:nvPr/>
        </p:nvSpPr>
        <p:spPr bwMode="auto">
          <a:xfrm flipH="1" flipV="1">
            <a:off x="4997505" y="3261350"/>
            <a:ext cx="152400" cy="228600"/>
          </a:xfrm>
          <a:prstGeom prst="line">
            <a:avLst/>
          </a:prstGeom>
          <a:noFill/>
          <a:ln w="9525">
            <a:solidFill>
              <a:schemeClr val="tx1"/>
            </a:solidFill>
            <a:round/>
            <a:headEnd/>
            <a:tailEnd type="triangle" w="med" len="med"/>
          </a:ln>
          <a:effectLst/>
        </p:spPr>
        <p:txBody>
          <a:bodyPr/>
          <a:lstStyle/>
          <a:p>
            <a:endParaRPr lang="en-US"/>
          </a:p>
        </p:txBody>
      </p:sp>
      <p:sp>
        <p:nvSpPr>
          <p:cNvPr id="198678" name="Text Box 22"/>
          <p:cNvSpPr txBox="1">
            <a:spLocks noChangeArrowheads="1"/>
          </p:cNvSpPr>
          <p:nvPr/>
        </p:nvSpPr>
        <p:spPr bwMode="auto">
          <a:xfrm>
            <a:off x="1922054" y="702245"/>
            <a:ext cx="3648475" cy="707886"/>
          </a:xfrm>
          <a:prstGeom prst="rect">
            <a:avLst/>
          </a:prstGeom>
          <a:noFill/>
          <a:ln w="9525">
            <a:noFill/>
            <a:miter lim="800000"/>
            <a:headEnd/>
            <a:tailEnd/>
          </a:ln>
          <a:effectLst/>
        </p:spPr>
        <p:txBody>
          <a:bodyPr wrap="square">
            <a:spAutoFit/>
          </a:bodyPr>
          <a:lstStyle/>
          <a:p>
            <a:pPr>
              <a:spcBef>
                <a:spcPct val="50000"/>
              </a:spcBef>
            </a:pPr>
            <a:r>
              <a:rPr lang="en-US" sz="2000" dirty="0" smtClean="0">
                <a:solidFill>
                  <a:schemeClr val="accent2"/>
                </a:solidFill>
              </a:rPr>
              <a:t>Magnetic chicane pulsed to move beam out during injection</a:t>
            </a:r>
            <a:endParaRPr lang="en-US" sz="1200" dirty="0">
              <a:solidFill>
                <a:schemeClr val="accent2"/>
              </a:solidFill>
            </a:endParaRPr>
          </a:p>
        </p:txBody>
      </p:sp>
      <p:sp>
        <p:nvSpPr>
          <p:cNvPr id="25" name="Date Placeholder 24"/>
          <p:cNvSpPr>
            <a:spLocks noGrp="1"/>
          </p:cNvSpPr>
          <p:nvPr>
            <p:ph type="dt" sz="half" idx="10"/>
          </p:nvPr>
        </p:nvSpPr>
        <p:spPr/>
        <p:txBody>
          <a:bodyPr/>
          <a:lstStyle/>
          <a:p>
            <a:pPr>
              <a:defRPr/>
            </a:pPr>
            <a:r>
              <a:rPr lang="en-US" smtClean="0"/>
              <a:t>HCPSS, August 11-22, 2014 </a:t>
            </a:r>
            <a:endParaRPr lang="en-US" dirty="0"/>
          </a:p>
        </p:txBody>
      </p:sp>
      <p:sp>
        <p:nvSpPr>
          <p:cNvPr id="26" name="Slide Number Placeholder 25"/>
          <p:cNvSpPr>
            <a:spLocks noGrp="1"/>
          </p:cNvSpPr>
          <p:nvPr>
            <p:ph type="sldNum" sz="quarter" idx="12"/>
          </p:nvPr>
        </p:nvSpPr>
        <p:spPr/>
        <p:txBody>
          <a:bodyPr/>
          <a:lstStyle/>
          <a:p>
            <a:pPr>
              <a:defRPr/>
            </a:pPr>
            <a:fld id="{FBC16510-01E7-4757-9488-65999956462C}" type="slidenum">
              <a:rPr lang="en-US" smtClean="0"/>
              <a:pPr>
                <a:defRPr/>
              </a:pPr>
              <a:t>26</a:t>
            </a:fld>
            <a:endParaRPr lang="en-US"/>
          </a:p>
        </p:txBody>
      </p:sp>
      <p:sp>
        <p:nvSpPr>
          <p:cNvPr id="27" name="Footer Placeholder 26"/>
          <p:cNvSpPr>
            <a:spLocks noGrp="1"/>
          </p:cNvSpPr>
          <p:nvPr>
            <p:ph type="ftr" sz="quarter" idx="11"/>
          </p:nvPr>
        </p:nvSpPr>
        <p:spPr/>
        <p:txBody>
          <a:bodyPr/>
          <a:lstStyle/>
          <a:p>
            <a:pPr>
              <a:defRPr/>
            </a:pPr>
            <a:r>
              <a:rPr lang="en-US" smtClean="0"/>
              <a:t>E. Prebys, Hadron Colliders, Lecture 2</a:t>
            </a:r>
            <a:endParaRPr lang="en-US"/>
          </a:p>
        </p:txBody>
      </p:sp>
    </p:spTree>
    <p:extLst>
      <p:ext uri="{BB962C8B-B14F-4D97-AF65-F5344CB8AC3E}">
        <p14:creationId xmlns:p14="http://schemas.microsoft.com/office/powerpoint/2010/main" val="2982263971"/>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p:cNvSpPr/>
          <p:nvPr/>
        </p:nvSpPr>
        <p:spPr>
          <a:xfrm>
            <a:off x="6146605" y="5080415"/>
            <a:ext cx="384050" cy="192025"/>
          </a:xfrm>
          <a:prstGeom prst="rect">
            <a:avLst/>
          </a:prstGeom>
          <a:solidFill>
            <a:srgbClr val="FFFF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3" name="Rectangle 52"/>
          <p:cNvSpPr/>
          <p:nvPr/>
        </p:nvSpPr>
        <p:spPr>
          <a:xfrm>
            <a:off x="7145135" y="5157225"/>
            <a:ext cx="1190555" cy="422455"/>
          </a:xfrm>
          <a:prstGeom prst="rect">
            <a:avLst/>
          </a:prstGeom>
          <a:solidFill>
            <a:schemeClr val="bg1">
              <a:lumMod val="75000"/>
            </a:schemeClr>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5" name="Rectangle 34"/>
          <p:cNvSpPr/>
          <p:nvPr/>
        </p:nvSpPr>
        <p:spPr>
          <a:xfrm>
            <a:off x="7454180" y="2238445"/>
            <a:ext cx="1190555" cy="422455"/>
          </a:xfrm>
          <a:prstGeom prst="rect">
            <a:avLst/>
          </a:prstGeom>
          <a:solidFill>
            <a:schemeClr val="bg1">
              <a:lumMod val="75000"/>
            </a:schemeClr>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Injection and extraction</a:t>
            </a:r>
            <a:endParaRPr lang="en-US" dirty="0"/>
          </a:p>
        </p:txBody>
      </p:sp>
      <p:sp>
        <p:nvSpPr>
          <p:cNvPr id="6" name="Content Placeholder 5"/>
          <p:cNvSpPr>
            <a:spLocks noGrp="1"/>
          </p:cNvSpPr>
          <p:nvPr>
            <p:ph idx="1"/>
          </p:nvPr>
        </p:nvSpPr>
        <p:spPr>
          <a:xfrm>
            <a:off x="446088" y="800100"/>
            <a:ext cx="8355012" cy="1169510"/>
          </a:xfrm>
        </p:spPr>
        <p:txBody>
          <a:bodyPr/>
          <a:lstStyle/>
          <a:p>
            <a:r>
              <a:rPr lang="en-US" sz="2000" dirty="0" smtClean="0"/>
              <a:t>We typically would like to extract (or inject) beam by switching a magnetic field on between two bunches </a:t>
            </a:r>
            <a:r>
              <a:rPr lang="en-US" sz="2000" smtClean="0"/>
              <a:t>(order ~10-100 ns)</a:t>
            </a:r>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r>
              <a:rPr lang="en-US" sz="2000" dirty="0" smtClean="0"/>
              <a:t>Unfortunately, getting the required field in such a short time would result in prohibitively high inductive voltages, so we usually do it in two steps:</a:t>
            </a:r>
            <a:endParaRPr lang="en-US" sz="2000" dirty="0"/>
          </a:p>
        </p:txBody>
      </p:sp>
      <p:sp>
        <p:nvSpPr>
          <p:cNvPr id="7" name="Rectangle 6"/>
          <p:cNvSpPr/>
          <p:nvPr/>
        </p:nvSpPr>
        <p:spPr>
          <a:xfrm>
            <a:off x="1078950" y="2238445"/>
            <a:ext cx="1190555" cy="422455"/>
          </a:xfrm>
          <a:prstGeom prst="rect">
            <a:avLst/>
          </a:prstGeom>
          <a:solidFill>
            <a:schemeClr val="bg1">
              <a:lumMod val="75000"/>
            </a:schemeClr>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a:off x="4496995" y="2238445"/>
            <a:ext cx="1190555" cy="422455"/>
          </a:xfrm>
          <a:prstGeom prst="rect">
            <a:avLst/>
          </a:prstGeom>
          <a:solidFill>
            <a:schemeClr val="bg1">
              <a:lumMod val="75000"/>
            </a:schemeClr>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p:cNvSpPr/>
          <p:nvPr/>
        </p:nvSpPr>
        <p:spPr>
          <a:xfrm>
            <a:off x="3114415" y="2353660"/>
            <a:ext cx="384050" cy="192025"/>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6" name="Straight Connector 15"/>
          <p:cNvCxnSpPr/>
          <p:nvPr/>
        </p:nvCxnSpPr>
        <p:spPr>
          <a:xfrm flipV="1">
            <a:off x="848520" y="2468875"/>
            <a:ext cx="8295480"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2999200" y="2737710"/>
            <a:ext cx="691290" cy="230430"/>
            <a:chOff x="2766965" y="3044950"/>
            <a:chExt cx="691290" cy="230430"/>
          </a:xfrm>
        </p:grpSpPr>
        <p:cxnSp>
          <p:nvCxnSpPr>
            <p:cNvPr id="40" name="Straight Connector 39"/>
            <p:cNvCxnSpPr/>
            <p:nvPr/>
          </p:nvCxnSpPr>
          <p:spPr>
            <a:xfrm>
              <a:off x="2766965" y="3275380"/>
              <a:ext cx="3072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flipH="1" flipV="1">
              <a:off x="2958990" y="3160165"/>
              <a:ext cx="23043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074205" y="3044950"/>
              <a:ext cx="3840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 name="Rectangle 45"/>
          <p:cNvSpPr/>
          <p:nvPr/>
        </p:nvSpPr>
        <p:spPr>
          <a:xfrm>
            <a:off x="769905" y="5157225"/>
            <a:ext cx="1190555" cy="422455"/>
          </a:xfrm>
          <a:prstGeom prst="rect">
            <a:avLst/>
          </a:prstGeom>
          <a:solidFill>
            <a:schemeClr val="bg1">
              <a:lumMod val="75000"/>
            </a:schemeClr>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7" name="Rectangle 46"/>
          <p:cNvSpPr/>
          <p:nvPr/>
        </p:nvSpPr>
        <p:spPr>
          <a:xfrm>
            <a:off x="4187950" y="5157225"/>
            <a:ext cx="1190555" cy="422455"/>
          </a:xfrm>
          <a:prstGeom prst="rect">
            <a:avLst/>
          </a:prstGeom>
          <a:solidFill>
            <a:schemeClr val="bg1">
              <a:lumMod val="75000"/>
            </a:schemeClr>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8" name="Rectangle 47"/>
          <p:cNvSpPr/>
          <p:nvPr/>
        </p:nvSpPr>
        <p:spPr>
          <a:xfrm>
            <a:off x="2805370" y="5272440"/>
            <a:ext cx="384050" cy="192025"/>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9" name="Straight Connector 48"/>
          <p:cNvCxnSpPr/>
          <p:nvPr/>
        </p:nvCxnSpPr>
        <p:spPr>
          <a:xfrm flipV="1">
            <a:off x="539475" y="5387655"/>
            <a:ext cx="8295480"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a:off x="2690155" y="5656490"/>
            <a:ext cx="691290" cy="230430"/>
            <a:chOff x="2766965" y="3044950"/>
            <a:chExt cx="691290" cy="230430"/>
          </a:xfrm>
        </p:grpSpPr>
        <p:cxnSp>
          <p:nvCxnSpPr>
            <p:cNvPr id="56" name="Straight Connector 55"/>
            <p:cNvCxnSpPr/>
            <p:nvPr/>
          </p:nvCxnSpPr>
          <p:spPr>
            <a:xfrm>
              <a:off x="2766965" y="3275380"/>
              <a:ext cx="3072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flipH="1" flipV="1">
              <a:off x="2958990" y="3160165"/>
              <a:ext cx="23043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074205" y="3044950"/>
              <a:ext cx="3840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0" name="Rectangle 59"/>
          <p:cNvSpPr/>
          <p:nvPr/>
        </p:nvSpPr>
        <p:spPr>
          <a:xfrm>
            <a:off x="6146605" y="5080416"/>
            <a:ext cx="384050" cy="46086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8" name="Group 67"/>
          <p:cNvGrpSpPr/>
          <p:nvPr/>
        </p:nvGrpSpPr>
        <p:grpSpPr>
          <a:xfrm>
            <a:off x="3189421" y="4581150"/>
            <a:ext cx="2419514" cy="576075"/>
            <a:chOff x="3189421" y="4581150"/>
            <a:chExt cx="2419514" cy="576075"/>
          </a:xfrm>
        </p:grpSpPr>
        <p:sp>
          <p:nvSpPr>
            <p:cNvPr id="62" name="TextBox 61"/>
            <p:cNvSpPr txBox="1"/>
            <p:nvPr/>
          </p:nvSpPr>
          <p:spPr>
            <a:xfrm>
              <a:off x="3381445" y="4581150"/>
              <a:ext cx="2227490" cy="400110"/>
            </a:xfrm>
            <a:prstGeom prst="rect">
              <a:avLst/>
            </a:prstGeom>
            <a:noFill/>
          </p:spPr>
          <p:txBody>
            <a:bodyPr wrap="square" rtlCol="0">
              <a:spAutoFit/>
            </a:bodyPr>
            <a:lstStyle/>
            <a:p>
              <a:r>
                <a:rPr lang="en-US" sz="2000" dirty="0" smtClean="0"/>
                <a:t>fast, weak “kicker”</a:t>
              </a:r>
              <a:endParaRPr lang="en-US" sz="2000" dirty="0"/>
            </a:p>
          </p:txBody>
        </p:sp>
        <p:cxnSp>
          <p:nvCxnSpPr>
            <p:cNvPr id="64" name="Straight Arrow Connector 63"/>
            <p:cNvCxnSpPr/>
            <p:nvPr/>
          </p:nvCxnSpPr>
          <p:spPr>
            <a:xfrm rot="5400000">
              <a:off x="3189421" y="4965200"/>
              <a:ext cx="192025" cy="1920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71" name="Group 70"/>
          <p:cNvGrpSpPr/>
          <p:nvPr/>
        </p:nvGrpSpPr>
        <p:grpSpPr>
          <a:xfrm>
            <a:off x="5301695" y="5618085"/>
            <a:ext cx="3610070" cy="938316"/>
            <a:chOff x="5301695" y="5618085"/>
            <a:chExt cx="3610070" cy="938316"/>
          </a:xfrm>
        </p:grpSpPr>
        <p:sp>
          <p:nvSpPr>
            <p:cNvPr id="65" name="TextBox 64"/>
            <p:cNvSpPr txBox="1"/>
            <p:nvPr/>
          </p:nvSpPr>
          <p:spPr>
            <a:xfrm>
              <a:off x="5301695" y="5848515"/>
              <a:ext cx="3610070" cy="707886"/>
            </a:xfrm>
            <a:prstGeom prst="rect">
              <a:avLst/>
            </a:prstGeom>
            <a:noFill/>
          </p:spPr>
          <p:txBody>
            <a:bodyPr wrap="square" rtlCol="0">
              <a:spAutoFit/>
            </a:bodyPr>
            <a:lstStyle/>
            <a:p>
              <a:r>
                <a:rPr lang="en-US" sz="2000" dirty="0" smtClean="0"/>
                <a:t>slower (or DC) extraction magnet with zero field on beam path.</a:t>
              </a:r>
              <a:endParaRPr lang="en-US" sz="2000" dirty="0"/>
            </a:p>
          </p:txBody>
        </p:sp>
        <p:cxnSp>
          <p:nvCxnSpPr>
            <p:cNvPr id="66" name="Straight Arrow Connector 65"/>
            <p:cNvCxnSpPr/>
            <p:nvPr/>
          </p:nvCxnSpPr>
          <p:spPr>
            <a:xfrm rot="16200000" flipV="1">
              <a:off x="6607466" y="5618085"/>
              <a:ext cx="268835" cy="2688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cxnSp>
        <p:nvCxnSpPr>
          <p:cNvPr id="73" name="Straight Connector 72"/>
          <p:cNvCxnSpPr/>
          <p:nvPr/>
        </p:nvCxnSpPr>
        <p:spPr>
          <a:xfrm rot="10800000">
            <a:off x="6146605" y="5272440"/>
            <a:ext cx="38405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3112610" y="2353660"/>
            <a:ext cx="384050" cy="192025"/>
          </a:xfrm>
          <a:prstGeom prst="rect">
            <a:avLst/>
          </a:prstGeom>
          <a:solidFill>
            <a:srgbClr val="FFFF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Oval 17"/>
          <p:cNvSpPr/>
          <p:nvPr/>
        </p:nvSpPr>
        <p:spPr>
          <a:xfrm>
            <a:off x="-457250" y="2392065"/>
            <a:ext cx="192025" cy="153620"/>
          </a:xfrm>
          <a:prstGeom prst="ellipse">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Oval 24"/>
          <p:cNvSpPr/>
          <p:nvPr/>
        </p:nvSpPr>
        <p:spPr>
          <a:xfrm>
            <a:off x="-457250" y="2392065"/>
            <a:ext cx="192025" cy="153620"/>
          </a:xfrm>
          <a:prstGeom prst="ellipse">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Oval 18"/>
          <p:cNvSpPr/>
          <p:nvPr/>
        </p:nvSpPr>
        <p:spPr>
          <a:xfrm>
            <a:off x="-457250" y="2392065"/>
            <a:ext cx="192025" cy="192025"/>
          </a:xfrm>
          <a:prstGeom prst="ellipse">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8" name="Oval 37"/>
          <p:cNvSpPr/>
          <p:nvPr/>
        </p:nvSpPr>
        <p:spPr>
          <a:xfrm>
            <a:off x="-457250" y="2392065"/>
            <a:ext cx="192025" cy="192025"/>
          </a:xfrm>
          <a:prstGeom prst="ellipse">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3" name="Rectangle 62"/>
          <p:cNvSpPr/>
          <p:nvPr/>
        </p:nvSpPr>
        <p:spPr>
          <a:xfrm>
            <a:off x="2805370" y="5272440"/>
            <a:ext cx="384050" cy="192025"/>
          </a:xfrm>
          <a:prstGeom prst="rect">
            <a:avLst/>
          </a:prstGeom>
          <a:solidFill>
            <a:srgbClr val="FFFF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0" name="Oval 49"/>
          <p:cNvSpPr/>
          <p:nvPr/>
        </p:nvSpPr>
        <p:spPr>
          <a:xfrm>
            <a:off x="-766295" y="5310845"/>
            <a:ext cx="192025" cy="153620"/>
          </a:xfrm>
          <a:prstGeom prst="ellipse">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1" name="Oval 50"/>
          <p:cNvSpPr/>
          <p:nvPr/>
        </p:nvSpPr>
        <p:spPr>
          <a:xfrm>
            <a:off x="-766295" y="5310845"/>
            <a:ext cx="192025" cy="153620"/>
          </a:xfrm>
          <a:prstGeom prst="ellipse">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2" name="Oval 51"/>
          <p:cNvSpPr/>
          <p:nvPr/>
        </p:nvSpPr>
        <p:spPr>
          <a:xfrm>
            <a:off x="-766295" y="5310845"/>
            <a:ext cx="192025" cy="192025"/>
          </a:xfrm>
          <a:prstGeom prst="ellipse">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9" name="Oval 58"/>
          <p:cNvSpPr/>
          <p:nvPr/>
        </p:nvSpPr>
        <p:spPr>
          <a:xfrm>
            <a:off x="-766295" y="5310845"/>
            <a:ext cx="192025" cy="192025"/>
          </a:xfrm>
          <a:prstGeom prst="ellipse">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9" name="Date Placeholder 68"/>
          <p:cNvSpPr>
            <a:spLocks noGrp="1"/>
          </p:cNvSpPr>
          <p:nvPr>
            <p:ph type="dt" sz="half" idx="10"/>
          </p:nvPr>
        </p:nvSpPr>
        <p:spPr/>
        <p:txBody>
          <a:bodyPr/>
          <a:lstStyle/>
          <a:p>
            <a:pPr>
              <a:defRPr/>
            </a:pPr>
            <a:r>
              <a:rPr lang="en-US" smtClean="0"/>
              <a:t>HCPSS, August 11-22, 2014 </a:t>
            </a:r>
            <a:endParaRPr lang="en-US" dirty="0"/>
          </a:p>
        </p:txBody>
      </p:sp>
      <p:sp>
        <p:nvSpPr>
          <p:cNvPr id="70" name="Slide Number Placeholder 69"/>
          <p:cNvSpPr>
            <a:spLocks noGrp="1"/>
          </p:cNvSpPr>
          <p:nvPr>
            <p:ph type="sldNum" sz="quarter" idx="12"/>
          </p:nvPr>
        </p:nvSpPr>
        <p:spPr/>
        <p:txBody>
          <a:bodyPr/>
          <a:lstStyle/>
          <a:p>
            <a:pPr>
              <a:defRPr/>
            </a:pPr>
            <a:fld id="{FBC16510-01E7-4757-9488-65999956462C}" type="slidenum">
              <a:rPr lang="en-US" smtClean="0"/>
              <a:pPr>
                <a:defRPr/>
              </a:pPr>
              <a:t>27</a:t>
            </a:fld>
            <a:endParaRPr lang="en-US"/>
          </a:p>
        </p:txBody>
      </p:sp>
      <p:sp>
        <p:nvSpPr>
          <p:cNvPr id="72" name="Footer Placeholder 71"/>
          <p:cNvSpPr>
            <a:spLocks noGrp="1"/>
          </p:cNvSpPr>
          <p:nvPr>
            <p:ph type="ftr" sz="quarter" idx="11"/>
          </p:nvPr>
        </p:nvSpPr>
        <p:spPr/>
        <p:txBody>
          <a:bodyPr/>
          <a:lstStyle/>
          <a:p>
            <a:pPr>
              <a:defRPr/>
            </a:pPr>
            <a:r>
              <a:rPr lang="en-US" smtClean="0"/>
              <a:t>E. Prebys, Hadron Colliders, Lecture 2</a:t>
            </a:r>
            <a:endParaRPr lang="en-US"/>
          </a:p>
        </p:txBody>
      </p:sp>
    </p:spTree>
    <p:extLst>
      <p:ext uri="{BB962C8B-B14F-4D97-AF65-F5344CB8AC3E}">
        <p14:creationId xmlns:p14="http://schemas.microsoft.com/office/powerpoint/2010/main" val="1871431848"/>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fill="hold" grpId="0" nodeType="clickEffect">
                                  <p:stCondLst>
                                    <p:cond delay="0"/>
                                  </p:stCondLst>
                                  <p:childTnLst>
                                    <p:animMotion origin="layout" path="M 0.00191 0.00023 L 1.11268 0.00046 " pathEditMode="relative" rAng="0" ptsTypes="AA">
                                      <p:cBhvr>
                                        <p:cTn id="6" dur="5000" fill="hold"/>
                                        <p:tgtEl>
                                          <p:spTgt spid="18"/>
                                        </p:tgtEl>
                                        <p:attrNameLst>
                                          <p:attrName>ppt_x</p:attrName>
                                          <p:attrName>ppt_y</p:attrName>
                                        </p:attrNameLst>
                                      </p:cBhvr>
                                      <p:rCtr x="555" y="0"/>
                                    </p:animMotion>
                                  </p:childTnLst>
                                  <p:subTnLst>
                                    <p:set>
                                      <p:cBhvr override="childStyle">
                                        <p:cTn dur="1" fill="hold" display="0" masterRel="sameClick" afterEffect="1">
                                          <p:stCondLst>
                                            <p:cond evt="end" delay="0">
                                              <p:tn val="5"/>
                                            </p:cond>
                                          </p:stCondLst>
                                        </p:cTn>
                                        <p:tgtEl>
                                          <p:spTgt spid="18"/>
                                        </p:tgtEl>
                                        <p:attrNameLst>
                                          <p:attrName>style.visibility</p:attrName>
                                        </p:attrNameLst>
                                      </p:cBhvr>
                                      <p:to>
                                        <p:strVal val="hidden"/>
                                      </p:to>
                                    </p:set>
                                  </p:subTnLst>
                                </p:cTn>
                              </p:par>
                              <p:par>
                                <p:cTn id="7" presetID="63" presetClass="path" presetSubtype="0" fill="hold" grpId="0" nodeType="withEffect">
                                  <p:stCondLst>
                                    <p:cond delay="2000"/>
                                  </p:stCondLst>
                                  <p:childTnLst>
                                    <p:animMotion origin="layout" path="M -3.05556E-6 4.68085E-6 L 1.11077 0.00023 " pathEditMode="relative" rAng="0" ptsTypes="AA">
                                      <p:cBhvr>
                                        <p:cTn id="8" dur="5000" fill="hold"/>
                                        <p:tgtEl>
                                          <p:spTgt spid="25"/>
                                        </p:tgtEl>
                                        <p:attrNameLst>
                                          <p:attrName>ppt_x</p:attrName>
                                          <p:attrName>ppt_y</p:attrName>
                                        </p:attrNameLst>
                                      </p:cBhvr>
                                      <p:rCtr x="555" y="0"/>
                                    </p:animMotion>
                                  </p:childTnLst>
                                  <p:subTnLst>
                                    <p:set>
                                      <p:cBhvr override="childStyle">
                                        <p:cTn dur="1" fill="hold" display="0" masterRel="sameClick" afterEffect="1">
                                          <p:stCondLst>
                                            <p:cond evt="end" delay="0">
                                              <p:tn val="7"/>
                                            </p:cond>
                                          </p:stCondLst>
                                        </p:cTn>
                                        <p:tgtEl>
                                          <p:spTgt spid="25"/>
                                        </p:tgtEl>
                                        <p:attrNameLst>
                                          <p:attrName>style.visibility</p:attrName>
                                        </p:attrNameLst>
                                      </p:cBhvr>
                                      <p:to>
                                        <p:strVal val="hidden"/>
                                      </p:to>
                                    </p:set>
                                  </p:subTnLst>
                                </p:cTn>
                              </p:par>
                              <p:par>
                                <p:cTn id="9" presetID="10" presetClass="entr" presetSubtype="0" fill="hold" nodeType="withEffect">
                                  <p:stCondLst>
                                    <p:cond delay="450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par>
                                <p:cTn id="12" presetID="10" presetClass="entr" presetSubtype="0" fill="hold" nodeType="withEffect">
                                  <p:stCondLst>
                                    <p:cond delay="4500"/>
                                  </p:stCondLst>
                                  <p:childTnLst>
                                    <p:set>
                                      <p:cBhvr>
                                        <p:cTn id="13" dur="1" fill="hold">
                                          <p:stCondLst>
                                            <p:cond delay="0"/>
                                          </p:stCondLst>
                                        </p:cTn>
                                        <p:tgtEl>
                                          <p:spTgt spid="61"/>
                                        </p:tgtEl>
                                        <p:attrNameLst>
                                          <p:attrName>style.visibility</p:attrName>
                                        </p:attrNameLst>
                                      </p:cBhvr>
                                      <p:to>
                                        <p:strVal val="visible"/>
                                      </p:to>
                                    </p:set>
                                    <p:animEffect transition="in" filter="fade">
                                      <p:cBhvr>
                                        <p:cTn id="14" dur="500"/>
                                        <p:tgtEl>
                                          <p:spTgt spid="61"/>
                                        </p:tgtEl>
                                      </p:cBhvr>
                                    </p:animEffect>
                                  </p:childTnLst>
                                </p:cTn>
                              </p:par>
                              <p:par>
                                <p:cTn id="15" presetID="43" presetClass="path" presetSubtype="0" fill="hold" nodeType="withEffect">
                                  <p:stCondLst>
                                    <p:cond delay="4000"/>
                                  </p:stCondLst>
                                  <p:childTnLst>
                                    <p:animMotion origin="layout" path="M -2.77778E-6 -4.07407E-6 L 0.3816 -0.00625 C 0.39497 -0.00625 0.40868 -0.01319 0.42223 -0.01458 L 1.10348 -0.20763 " pathEditMode="relative" rAng="0" ptsTypes="FfFF">
                                      <p:cBhvr>
                                        <p:cTn id="16" dur="5000" fill="hold"/>
                                        <p:tgtEl>
                                          <p:spTgt spid="19"/>
                                        </p:tgtEl>
                                        <p:attrNameLst>
                                          <p:attrName>ppt_x</p:attrName>
                                          <p:attrName>ppt_y</p:attrName>
                                        </p:attrNameLst>
                                      </p:cBhvr>
                                      <p:rCtr x="552" y="-104"/>
                                    </p:animMotion>
                                  </p:childTnLst>
                                </p:cTn>
                              </p:par>
                              <p:par>
                                <p:cTn id="17" presetID="43" presetClass="path" presetSubtype="0" fill="hold" nodeType="withEffect">
                                  <p:stCondLst>
                                    <p:cond delay="6000"/>
                                  </p:stCondLst>
                                  <p:childTnLst>
                                    <p:animMotion origin="layout" path="M -2.77778E-6 -4.07407E-6 L 0.3816 -0.00625 C 0.39497 -0.00625 0.40868 -0.01319 0.42223 -0.01458 L 1.10348 -0.20763 " pathEditMode="relative" rAng="0" ptsTypes="FfFF">
                                      <p:cBhvr>
                                        <p:cTn id="18" dur="5000" fill="hold"/>
                                        <p:tgtEl>
                                          <p:spTgt spid="38"/>
                                        </p:tgtEl>
                                        <p:attrNameLst>
                                          <p:attrName>ppt_x</p:attrName>
                                          <p:attrName>ppt_y</p:attrName>
                                        </p:attrNameLst>
                                      </p:cBhvr>
                                      <p:rCtr x="552" y="-104"/>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500"/>
                                        <p:tgtEl>
                                          <p:spTgt spid="6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fade">
                                      <p:cBhvr>
                                        <p:cTn id="28" dur="500"/>
                                        <p:tgtEl>
                                          <p:spTgt spid="71"/>
                                        </p:tgtEl>
                                      </p:cBhvr>
                                    </p:animEffect>
                                  </p:childTnLst>
                                </p:cTn>
                              </p:par>
                            </p:childTnLst>
                          </p:cTn>
                        </p:par>
                      </p:childTnLst>
                    </p:cTn>
                  </p:par>
                  <p:par>
                    <p:cTn id="29" fill="hold">
                      <p:stCondLst>
                        <p:cond delay="indefinite"/>
                      </p:stCondLst>
                      <p:childTnLst>
                        <p:par>
                          <p:cTn id="30" fill="hold">
                            <p:stCondLst>
                              <p:cond delay="0"/>
                            </p:stCondLst>
                            <p:childTnLst>
                              <p:par>
                                <p:cTn id="31" presetID="63" presetClass="path" presetSubtype="0" fill="hold" nodeType="clickEffect">
                                  <p:stCondLst>
                                    <p:cond delay="0"/>
                                  </p:stCondLst>
                                  <p:childTnLst>
                                    <p:animMotion origin="layout" path="M 0.00191 0.00023 L 1.11268 0.00046 " pathEditMode="relative" rAng="0" ptsTypes="AA">
                                      <p:cBhvr>
                                        <p:cTn id="32" dur="5000" fill="hold"/>
                                        <p:tgtEl>
                                          <p:spTgt spid="50"/>
                                        </p:tgtEl>
                                        <p:attrNameLst>
                                          <p:attrName>ppt_x</p:attrName>
                                          <p:attrName>ppt_y</p:attrName>
                                        </p:attrNameLst>
                                      </p:cBhvr>
                                      <p:rCtr x="555" y="0"/>
                                    </p:animMotion>
                                  </p:childTnLst>
                                  <p:subTnLst>
                                    <p:set>
                                      <p:cBhvr override="childStyle">
                                        <p:cTn dur="1" fill="hold" display="0" masterRel="sameClick" afterEffect="1">
                                          <p:stCondLst>
                                            <p:cond evt="end" delay="0">
                                              <p:tn val="31"/>
                                            </p:cond>
                                          </p:stCondLst>
                                        </p:cTn>
                                        <p:tgtEl>
                                          <p:spTgt spid="50"/>
                                        </p:tgtEl>
                                        <p:attrNameLst>
                                          <p:attrName>style.visibility</p:attrName>
                                        </p:attrNameLst>
                                      </p:cBhvr>
                                      <p:to>
                                        <p:strVal val="hidden"/>
                                      </p:to>
                                    </p:set>
                                  </p:subTnLst>
                                </p:cTn>
                              </p:par>
                              <p:par>
                                <p:cTn id="33" presetID="63" presetClass="path" presetSubtype="0" fill="hold" nodeType="withEffect">
                                  <p:stCondLst>
                                    <p:cond delay="2000"/>
                                  </p:stCondLst>
                                  <p:childTnLst>
                                    <p:animMotion origin="layout" path="M -3.05556E-6 4.68085E-6 L 1.11077 0.00023 " pathEditMode="relative" rAng="0" ptsTypes="AA">
                                      <p:cBhvr>
                                        <p:cTn id="34" dur="5000" fill="hold"/>
                                        <p:tgtEl>
                                          <p:spTgt spid="51"/>
                                        </p:tgtEl>
                                        <p:attrNameLst>
                                          <p:attrName>ppt_x</p:attrName>
                                          <p:attrName>ppt_y</p:attrName>
                                        </p:attrNameLst>
                                      </p:cBhvr>
                                      <p:rCtr x="555" y="0"/>
                                    </p:animMotion>
                                  </p:childTnLst>
                                  <p:subTnLst>
                                    <p:set>
                                      <p:cBhvr override="childStyle">
                                        <p:cTn dur="1" fill="hold" display="0" masterRel="sameClick" afterEffect="1">
                                          <p:stCondLst>
                                            <p:cond evt="end" delay="0">
                                              <p:tn val="33"/>
                                            </p:cond>
                                          </p:stCondLst>
                                        </p:cTn>
                                        <p:tgtEl>
                                          <p:spTgt spid="51"/>
                                        </p:tgtEl>
                                        <p:attrNameLst>
                                          <p:attrName>style.visibility</p:attrName>
                                        </p:attrNameLst>
                                      </p:cBhvr>
                                      <p:to>
                                        <p:strVal val="hidden"/>
                                      </p:to>
                                    </p:set>
                                  </p:subTnLst>
                                </p:cTn>
                              </p:par>
                              <p:par>
                                <p:cTn id="35" presetID="10" presetClass="entr" presetSubtype="0" fill="hold" nodeType="withEffect">
                                  <p:stCondLst>
                                    <p:cond delay="450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cTn>
                              </p:par>
                              <p:par>
                                <p:cTn id="38" presetID="10" presetClass="entr" presetSubtype="0" fill="hold" nodeType="withEffect">
                                  <p:stCondLst>
                                    <p:cond delay="4500"/>
                                  </p:stCondLst>
                                  <p:childTnLst>
                                    <p:set>
                                      <p:cBhvr>
                                        <p:cTn id="39" dur="1" fill="hold">
                                          <p:stCondLst>
                                            <p:cond delay="0"/>
                                          </p:stCondLst>
                                        </p:cTn>
                                        <p:tgtEl>
                                          <p:spTgt spid="63"/>
                                        </p:tgtEl>
                                        <p:attrNameLst>
                                          <p:attrName>style.visibility</p:attrName>
                                        </p:attrNameLst>
                                      </p:cBhvr>
                                      <p:to>
                                        <p:strVal val="visible"/>
                                      </p:to>
                                    </p:set>
                                    <p:animEffect transition="in" filter="fade">
                                      <p:cBhvr>
                                        <p:cTn id="40" dur="500"/>
                                        <p:tgtEl>
                                          <p:spTgt spid="63"/>
                                        </p:tgtEl>
                                      </p:cBhvr>
                                    </p:animEffect>
                                  </p:childTnLst>
                                </p:cTn>
                              </p:par>
                              <p:par>
                                <p:cTn id="41" presetID="43" presetClass="path" presetSubtype="0" fill="hold" nodeType="withEffect">
                                  <p:stCondLst>
                                    <p:cond delay="4000"/>
                                  </p:stCondLst>
                                  <p:childTnLst>
                                    <p:animMotion origin="layout" path="M 3.88889E-6 -4.93987E-6 L 0.38159 -0.00624 C 0.39496 -0.00624 0.75833 -0.02474 0.77187 -0.02613 L 1.10347 -0.20767 " pathEditMode="relative" rAng="0" ptsTypes="FfFF">
                                      <p:cBhvr>
                                        <p:cTn id="42" dur="5000" fill="hold"/>
                                        <p:tgtEl>
                                          <p:spTgt spid="52"/>
                                        </p:tgtEl>
                                        <p:attrNameLst>
                                          <p:attrName>ppt_x</p:attrName>
                                          <p:attrName>ppt_y</p:attrName>
                                        </p:attrNameLst>
                                      </p:cBhvr>
                                      <p:rCtr x="552" y="-104"/>
                                    </p:animMotion>
                                  </p:childTnLst>
                                </p:cTn>
                              </p:par>
                              <p:par>
                                <p:cTn id="43" presetID="43" presetClass="path" presetSubtype="0" fill="hold" nodeType="withEffect">
                                  <p:stCondLst>
                                    <p:cond delay="6000"/>
                                  </p:stCondLst>
                                  <p:childTnLst>
                                    <p:animMotion origin="layout" path="M 3.88889E-6 -4.93987E-6 L 0.38159 -0.00624 C 0.39496 -0.00624 0.75833 -0.02474 0.77187 -0.02613 L 1.10347 -0.20767 " pathEditMode="relative" rAng="0" ptsTypes="FfFF">
                                      <p:cBhvr>
                                        <p:cTn id="44" dur="5000" fill="hold"/>
                                        <p:tgtEl>
                                          <p:spTgt spid="59"/>
                                        </p:tgtEl>
                                        <p:attrNameLst>
                                          <p:attrName>ppt_x</p:attrName>
                                          <p:attrName>ppt_y</p:attrName>
                                        </p:attrNameLst>
                                      </p:cBhvr>
                                      <p:rCtr x="552" y="-1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197820-1.png"/>
          <p:cNvPicPr>
            <a:picLocks noChangeAspect="1"/>
          </p:cNvPicPr>
          <p:nvPr/>
        </p:nvPicPr>
        <p:blipFill>
          <a:blip r:embed="rId2" cstate="print"/>
          <a:stretch>
            <a:fillRect/>
          </a:stretch>
        </p:blipFill>
        <p:spPr>
          <a:xfrm>
            <a:off x="1960460" y="3544215"/>
            <a:ext cx="2684026" cy="3044950"/>
          </a:xfrm>
          <a:prstGeom prst="rect">
            <a:avLst/>
          </a:prstGeom>
        </p:spPr>
      </p:pic>
      <p:sp>
        <p:nvSpPr>
          <p:cNvPr id="2" name="Title 1"/>
          <p:cNvSpPr>
            <a:spLocks noGrp="1"/>
          </p:cNvSpPr>
          <p:nvPr>
            <p:ph type="title"/>
          </p:nvPr>
        </p:nvSpPr>
        <p:spPr>
          <a:xfrm>
            <a:off x="458210" y="133927"/>
            <a:ext cx="8262937" cy="441325"/>
          </a:xfrm>
        </p:spPr>
        <p:txBody>
          <a:bodyPr/>
          <a:lstStyle/>
          <a:p>
            <a:r>
              <a:rPr lang="en-US" dirty="0" smtClean="0"/>
              <a:t>Extraction hardware</a:t>
            </a:r>
            <a:endParaRPr lang="en-US" dirty="0"/>
          </a:p>
        </p:txBody>
      </p:sp>
      <p:pic>
        <p:nvPicPr>
          <p:cNvPr id="192516" name="Picture 4"/>
          <p:cNvPicPr>
            <a:picLocks noChangeAspect="1" noChangeArrowheads="1"/>
          </p:cNvPicPr>
          <p:nvPr/>
        </p:nvPicPr>
        <p:blipFill>
          <a:blip r:embed="rId3" cstate="print"/>
          <a:srcRect/>
          <a:stretch>
            <a:fillRect/>
          </a:stretch>
        </p:blipFill>
        <p:spPr bwMode="auto">
          <a:xfrm>
            <a:off x="5578764" y="162638"/>
            <a:ext cx="2733963" cy="2649407"/>
          </a:xfrm>
          <a:prstGeom prst="rect">
            <a:avLst/>
          </a:prstGeom>
          <a:noFill/>
          <a:ln w="9525">
            <a:noFill/>
            <a:miter lim="800000"/>
            <a:headEnd/>
            <a:tailEnd/>
          </a:ln>
        </p:spPr>
      </p:pic>
      <p:pic>
        <p:nvPicPr>
          <p:cNvPr id="192518" name="Picture 6" descr="http://tdserver1/proeng/MagnetPhotos/BSE/BSE001/P0004872.JPG"/>
          <p:cNvPicPr>
            <a:picLocks noChangeAspect="1" noChangeArrowheads="1"/>
          </p:cNvPicPr>
          <p:nvPr/>
        </p:nvPicPr>
        <p:blipFill>
          <a:blip r:embed="rId4" cstate="print"/>
          <a:srcRect/>
          <a:stretch>
            <a:fillRect/>
          </a:stretch>
        </p:blipFill>
        <p:spPr bwMode="auto">
          <a:xfrm>
            <a:off x="5359554" y="3551992"/>
            <a:ext cx="2112275" cy="2567864"/>
          </a:xfrm>
          <a:prstGeom prst="rect">
            <a:avLst/>
          </a:prstGeom>
          <a:noFill/>
        </p:spPr>
      </p:pic>
      <p:sp>
        <p:nvSpPr>
          <p:cNvPr id="12" name="TextBox 11"/>
          <p:cNvSpPr txBox="1"/>
          <p:nvPr/>
        </p:nvSpPr>
        <p:spPr>
          <a:xfrm>
            <a:off x="1615272" y="3223360"/>
            <a:ext cx="3302830" cy="338554"/>
          </a:xfrm>
          <a:prstGeom prst="rect">
            <a:avLst/>
          </a:prstGeom>
          <a:noFill/>
        </p:spPr>
        <p:txBody>
          <a:bodyPr wrap="square" rtlCol="0">
            <a:spAutoFit/>
          </a:bodyPr>
          <a:lstStyle/>
          <a:p>
            <a:pPr algn="ctr"/>
            <a:r>
              <a:rPr lang="en-US" sz="1600" dirty="0" smtClean="0">
                <a:solidFill>
                  <a:schemeClr val="bg1">
                    <a:lumMod val="50000"/>
                  </a:schemeClr>
                </a:solidFill>
              </a:rPr>
              <a:t>“</a:t>
            </a:r>
            <a:r>
              <a:rPr lang="en-US" sz="1600" dirty="0" err="1" smtClean="0">
                <a:solidFill>
                  <a:schemeClr val="bg1">
                    <a:lumMod val="50000"/>
                  </a:schemeClr>
                </a:solidFill>
              </a:rPr>
              <a:t>Lambertson</a:t>
            </a:r>
            <a:r>
              <a:rPr lang="en-US" sz="1600" dirty="0" smtClean="0">
                <a:solidFill>
                  <a:schemeClr val="bg1">
                    <a:lumMod val="50000"/>
                  </a:schemeClr>
                </a:solidFill>
              </a:rPr>
              <a:t>”: usually DC</a:t>
            </a:r>
            <a:endParaRPr lang="en-US" sz="1600" dirty="0">
              <a:solidFill>
                <a:schemeClr val="bg1">
                  <a:lumMod val="50000"/>
                </a:schemeClr>
              </a:solidFill>
            </a:endParaRPr>
          </a:p>
        </p:txBody>
      </p:sp>
      <p:sp>
        <p:nvSpPr>
          <p:cNvPr id="13" name="Oval 12"/>
          <p:cNvSpPr/>
          <p:nvPr/>
        </p:nvSpPr>
        <p:spPr>
          <a:xfrm>
            <a:off x="3204951" y="5080415"/>
            <a:ext cx="115215" cy="115215"/>
          </a:xfrm>
          <a:prstGeom prst="ellipse">
            <a:avLst/>
          </a:prstGeom>
          <a:solidFill>
            <a:srgbClr val="FF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Oval 14"/>
          <p:cNvSpPr/>
          <p:nvPr/>
        </p:nvSpPr>
        <p:spPr>
          <a:xfrm>
            <a:off x="6433061" y="4475433"/>
            <a:ext cx="115215" cy="115215"/>
          </a:xfrm>
          <a:prstGeom prst="ellipse">
            <a:avLst/>
          </a:prstGeom>
          <a:solidFill>
            <a:srgbClr val="FF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7" name="Straight Arrow Connector 16"/>
          <p:cNvCxnSpPr/>
          <p:nvPr/>
        </p:nvCxnSpPr>
        <p:spPr>
          <a:xfrm>
            <a:off x="3417454" y="4849091"/>
            <a:ext cx="157018" cy="1588"/>
          </a:xfrm>
          <a:prstGeom prst="straightConnector1">
            <a:avLst/>
          </a:prstGeom>
          <a:ln>
            <a:tailEnd type="arrow" w="sm" len="sm"/>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343563" y="4599709"/>
            <a:ext cx="277091" cy="276999"/>
          </a:xfrm>
          <a:prstGeom prst="rect">
            <a:avLst/>
          </a:prstGeom>
          <a:noFill/>
        </p:spPr>
        <p:txBody>
          <a:bodyPr wrap="square" rtlCol="0">
            <a:spAutoFit/>
          </a:bodyPr>
          <a:lstStyle/>
          <a:p>
            <a:r>
              <a:rPr lang="en-US" sz="1200" dirty="0" smtClean="0">
                <a:solidFill>
                  <a:schemeClr val="bg2">
                    <a:lumMod val="50000"/>
                  </a:schemeClr>
                </a:solidFill>
              </a:rPr>
              <a:t>B</a:t>
            </a:r>
            <a:endParaRPr lang="en-US" sz="1200" dirty="0">
              <a:solidFill>
                <a:schemeClr val="bg2">
                  <a:lumMod val="50000"/>
                </a:schemeClr>
              </a:solidFill>
            </a:endParaRPr>
          </a:p>
        </p:txBody>
      </p:sp>
      <p:sp>
        <p:nvSpPr>
          <p:cNvPr id="19" name="TextBox 18"/>
          <p:cNvSpPr txBox="1"/>
          <p:nvPr/>
        </p:nvSpPr>
        <p:spPr>
          <a:xfrm>
            <a:off x="6156037" y="4853709"/>
            <a:ext cx="277091" cy="276999"/>
          </a:xfrm>
          <a:prstGeom prst="rect">
            <a:avLst/>
          </a:prstGeom>
          <a:noFill/>
        </p:spPr>
        <p:txBody>
          <a:bodyPr wrap="square" rtlCol="0">
            <a:spAutoFit/>
          </a:bodyPr>
          <a:lstStyle/>
          <a:p>
            <a:r>
              <a:rPr lang="en-US" sz="1200" dirty="0" smtClean="0">
                <a:solidFill>
                  <a:srgbClr val="FF0000"/>
                </a:solidFill>
              </a:rPr>
              <a:t>B</a:t>
            </a:r>
            <a:endParaRPr lang="en-US" sz="1200" dirty="0">
              <a:solidFill>
                <a:srgbClr val="FF0000"/>
              </a:solidFill>
            </a:endParaRPr>
          </a:p>
        </p:txBody>
      </p:sp>
      <p:cxnSp>
        <p:nvCxnSpPr>
          <p:cNvPr id="20" name="Straight Arrow Connector 19"/>
          <p:cNvCxnSpPr/>
          <p:nvPr/>
        </p:nvCxnSpPr>
        <p:spPr>
          <a:xfrm>
            <a:off x="6433128" y="4973783"/>
            <a:ext cx="157018" cy="1588"/>
          </a:xfrm>
          <a:prstGeom prst="straightConnector1">
            <a:avLst/>
          </a:prstGeom>
          <a:ln>
            <a:solidFill>
              <a:srgbClr val="FF0000"/>
            </a:solidFill>
            <a:tailEnd type="arrow" w="sm" len="sm"/>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71054" y="4387273"/>
            <a:ext cx="1422400" cy="707886"/>
          </a:xfrm>
          <a:prstGeom prst="rect">
            <a:avLst/>
          </a:prstGeom>
          <a:noFill/>
        </p:spPr>
        <p:txBody>
          <a:bodyPr wrap="square" rtlCol="0">
            <a:spAutoFit/>
          </a:bodyPr>
          <a:lstStyle/>
          <a:p>
            <a:pPr algn="r"/>
            <a:r>
              <a:rPr lang="en-US" sz="2000" dirty="0" smtClean="0">
                <a:solidFill>
                  <a:schemeClr val="bg2">
                    <a:lumMod val="50000"/>
                  </a:schemeClr>
                </a:solidFill>
              </a:rPr>
              <a:t>circulating beam (B=0)</a:t>
            </a:r>
            <a:endParaRPr lang="en-US" sz="2000" dirty="0">
              <a:solidFill>
                <a:schemeClr val="bg2">
                  <a:lumMod val="50000"/>
                </a:schemeClr>
              </a:solidFill>
            </a:endParaRPr>
          </a:p>
        </p:txBody>
      </p:sp>
      <p:cxnSp>
        <p:nvCxnSpPr>
          <p:cNvPr id="23" name="Straight Arrow Connector 22"/>
          <p:cNvCxnSpPr>
            <a:stCxn id="21" idx="3"/>
          </p:cNvCxnSpPr>
          <p:nvPr/>
        </p:nvCxnSpPr>
        <p:spPr>
          <a:xfrm>
            <a:off x="1893454" y="4741216"/>
            <a:ext cx="1191491" cy="3572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721600" y="3791528"/>
            <a:ext cx="1422400" cy="646331"/>
          </a:xfrm>
          <a:prstGeom prst="rect">
            <a:avLst/>
          </a:prstGeom>
          <a:noFill/>
        </p:spPr>
        <p:txBody>
          <a:bodyPr wrap="square" rtlCol="0">
            <a:spAutoFit/>
          </a:bodyPr>
          <a:lstStyle/>
          <a:p>
            <a:r>
              <a:rPr lang="en-US" sz="1800" dirty="0" smtClean="0">
                <a:solidFill>
                  <a:srgbClr val="FF0000"/>
                </a:solidFill>
              </a:rPr>
              <a:t>circulating beam (B=0)</a:t>
            </a:r>
            <a:endParaRPr lang="en-US" sz="1800" dirty="0">
              <a:solidFill>
                <a:srgbClr val="FF0000"/>
              </a:solidFill>
            </a:endParaRPr>
          </a:p>
        </p:txBody>
      </p:sp>
      <p:cxnSp>
        <p:nvCxnSpPr>
          <p:cNvPr id="26" name="Straight Arrow Connector 25"/>
          <p:cNvCxnSpPr>
            <a:stCxn id="24" idx="1"/>
          </p:cNvCxnSpPr>
          <p:nvPr/>
        </p:nvCxnSpPr>
        <p:spPr>
          <a:xfrm flipH="1">
            <a:off x="6622476" y="4114694"/>
            <a:ext cx="1099124" cy="35570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721600" y="4608946"/>
            <a:ext cx="1422400" cy="646331"/>
          </a:xfrm>
          <a:prstGeom prst="rect">
            <a:avLst/>
          </a:prstGeom>
          <a:noFill/>
        </p:spPr>
        <p:txBody>
          <a:bodyPr wrap="square" rtlCol="0">
            <a:spAutoFit/>
          </a:bodyPr>
          <a:lstStyle/>
          <a:p>
            <a:r>
              <a:rPr lang="en-US" sz="1800" dirty="0" smtClean="0">
                <a:solidFill>
                  <a:srgbClr val="FF0000"/>
                </a:solidFill>
              </a:rPr>
              <a:t>current “blade”</a:t>
            </a:r>
            <a:endParaRPr lang="en-US" sz="1800" dirty="0">
              <a:solidFill>
                <a:srgbClr val="FF0000"/>
              </a:solidFill>
            </a:endParaRPr>
          </a:p>
        </p:txBody>
      </p:sp>
      <p:cxnSp>
        <p:nvCxnSpPr>
          <p:cNvPr id="29" name="Straight Arrow Connector 28"/>
          <p:cNvCxnSpPr/>
          <p:nvPr/>
        </p:nvCxnSpPr>
        <p:spPr>
          <a:xfrm rot="10800000">
            <a:off x="6599386" y="4715165"/>
            <a:ext cx="1131451" cy="7850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721600" y="5426365"/>
            <a:ext cx="1422400" cy="369332"/>
          </a:xfrm>
          <a:prstGeom prst="rect">
            <a:avLst/>
          </a:prstGeom>
          <a:noFill/>
        </p:spPr>
        <p:txBody>
          <a:bodyPr wrap="square" rtlCol="0">
            <a:spAutoFit/>
          </a:bodyPr>
          <a:lstStyle/>
          <a:p>
            <a:r>
              <a:rPr lang="en-US" sz="1800" dirty="0" smtClean="0">
                <a:solidFill>
                  <a:srgbClr val="FF0000"/>
                </a:solidFill>
              </a:rPr>
              <a:t>return path</a:t>
            </a:r>
            <a:endParaRPr lang="en-US" sz="1800" dirty="0">
              <a:solidFill>
                <a:srgbClr val="FF0000"/>
              </a:solidFill>
            </a:endParaRPr>
          </a:p>
        </p:txBody>
      </p:sp>
      <p:cxnSp>
        <p:nvCxnSpPr>
          <p:cNvPr id="32" name="Straight Arrow Connector 31"/>
          <p:cNvCxnSpPr/>
          <p:nvPr/>
        </p:nvCxnSpPr>
        <p:spPr>
          <a:xfrm rot="10800000">
            <a:off x="6530115" y="5116948"/>
            <a:ext cx="1154541" cy="41563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898797" y="3218743"/>
            <a:ext cx="4023529" cy="338554"/>
          </a:xfrm>
          <a:prstGeom prst="rect">
            <a:avLst/>
          </a:prstGeom>
          <a:noFill/>
        </p:spPr>
        <p:txBody>
          <a:bodyPr wrap="square" rtlCol="0">
            <a:spAutoFit/>
          </a:bodyPr>
          <a:lstStyle/>
          <a:p>
            <a:r>
              <a:rPr lang="en-US" sz="1600" dirty="0" smtClean="0">
                <a:solidFill>
                  <a:schemeClr val="bg1">
                    <a:lumMod val="50000"/>
                  </a:schemeClr>
                </a:solidFill>
              </a:rPr>
              <a:t>Septum: pulsed, but slower than the kicker</a:t>
            </a:r>
            <a:endParaRPr lang="en-US" sz="1600" dirty="0">
              <a:solidFill>
                <a:schemeClr val="bg1">
                  <a:lumMod val="50000"/>
                </a:schemeClr>
              </a:solidFill>
            </a:endParaRPr>
          </a:p>
        </p:txBody>
      </p:sp>
      <p:sp>
        <p:nvSpPr>
          <p:cNvPr id="35" name="TextBox 34"/>
          <p:cNvSpPr txBox="1"/>
          <p:nvPr/>
        </p:nvSpPr>
        <p:spPr>
          <a:xfrm>
            <a:off x="600364" y="2881745"/>
            <a:ext cx="2955636" cy="707886"/>
          </a:xfrm>
          <a:prstGeom prst="rect">
            <a:avLst/>
          </a:prstGeom>
          <a:noFill/>
        </p:spPr>
        <p:txBody>
          <a:bodyPr wrap="square" rtlCol="0">
            <a:spAutoFit/>
          </a:bodyPr>
          <a:lstStyle/>
          <a:p>
            <a:r>
              <a:rPr lang="en-US" sz="2000" dirty="0" smtClean="0">
                <a:solidFill>
                  <a:schemeClr val="accent3">
                    <a:lumMod val="75000"/>
                  </a:schemeClr>
                </a:solidFill>
              </a:rPr>
              <a:t>“Slow” extraction elements</a:t>
            </a:r>
            <a:endParaRPr lang="en-US" sz="2000" dirty="0">
              <a:solidFill>
                <a:schemeClr val="accent3">
                  <a:lumMod val="75000"/>
                </a:schemeClr>
              </a:solidFill>
            </a:endParaRPr>
          </a:p>
        </p:txBody>
      </p:sp>
      <p:sp>
        <p:nvSpPr>
          <p:cNvPr id="36" name="TextBox 35"/>
          <p:cNvSpPr txBox="1"/>
          <p:nvPr/>
        </p:nvSpPr>
        <p:spPr>
          <a:xfrm>
            <a:off x="1510145" y="1131454"/>
            <a:ext cx="2955636" cy="1323439"/>
          </a:xfrm>
          <a:prstGeom prst="rect">
            <a:avLst/>
          </a:prstGeom>
          <a:noFill/>
        </p:spPr>
        <p:txBody>
          <a:bodyPr wrap="square" rtlCol="0">
            <a:spAutoFit/>
          </a:bodyPr>
          <a:lstStyle/>
          <a:p>
            <a:r>
              <a:rPr lang="en-US" sz="2000" dirty="0" smtClean="0">
                <a:solidFill>
                  <a:schemeClr val="accent3">
                    <a:lumMod val="75000"/>
                  </a:schemeClr>
                </a:solidFill>
              </a:rPr>
              <a:t>“Fast” kicker</a:t>
            </a:r>
          </a:p>
          <a:p>
            <a:pPr marL="285750" indent="-171450">
              <a:buFont typeface="Arial" pitchFamily="34" charset="0"/>
              <a:buChar char="•"/>
            </a:pPr>
            <a:r>
              <a:rPr lang="en-US" sz="2000" dirty="0" smtClean="0">
                <a:solidFill>
                  <a:schemeClr val="bg1">
                    <a:lumMod val="50000"/>
                  </a:schemeClr>
                </a:solidFill>
              </a:rPr>
              <a:t>usually an impedance matched strip line, with or without ferrites</a:t>
            </a:r>
          </a:p>
        </p:txBody>
      </p:sp>
      <p:cxnSp>
        <p:nvCxnSpPr>
          <p:cNvPr id="37" name="Straight Arrow Connector 36"/>
          <p:cNvCxnSpPr/>
          <p:nvPr/>
        </p:nvCxnSpPr>
        <p:spPr>
          <a:xfrm flipV="1">
            <a:off x="3029527" y="1256145"/>
            <a:ext cx="3232728" cy="554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Date Placeholder 40"/>
          <p:cNvSpPr>
            <a:spLocks noGrp="1"/>
          </p:cNvSpPr>
          <p:nvPr>
            <p:ph type="dt" sz="half" idx="10"/>
          </p:nvPr>
        </p:nvSpPr>
        <p:spPr/>
        <p:txBody>
          <a:bodyPr/>
          <a:lstStyle/>
          <a:p>
            <a:pPr>
              <a:defRPr/>
            </a:pPr>
            <a:r>
              <a:rPr lang="en-US" smtClean="0"/>
              <a:t>HCPSS, August 11-22, 2014 </a:t>
            </a:r>
            <a:endParaRPr lang="en-US" dirty="0"/>
          </a:p>
        </p:txBody>
      </p:sp>
      <p:sp>
        <p:nvSpPr>
          <p:cNvPr id="42" name="Slide Number Placeholder 41"/>
          <p:cNvSpPr>
            <a:spLocks noGrp="1"/>
          </p:cNvSpPr>
          <p:nvPr>
            <p:ph type="sldNum" sz="quarter" idx="12"/>
          </p:nvPr>
        </p:nvSpPr>
        <p:spPr/>
        <p:txBody>
          <a:bodyPr/>
          <a:lstStyle/>
          <a:p>
            <a:pPr>
              <a:defRPr/>
            </a:pPr>
            <a:fld id="{FBC16510-01E7-4757-9488-65999956462C}" type="slidenum">
              <a:rPr lang="en-US" smtClean="0"/>
              <a:pPr>
                <a:defRPr/>
              </a:pPr>
              <a:t>28</a:t>
            </a:fld>
            <a:endParaRPr lang="en-US"/>
          </a:p>
        </p:txBody>
      </p:sp>
      <p:sp>
        <p:nvSpPr>
          <p:cNvPr id="43" name="Footer Placeholder 42"/>
          <p:cNvSpPr>
            <a:spLocks noGrp="1"/>
          </p:cNvSpPr>
          <p:nvPr>
            <p:ph type="ftr" sz="quarter" idx="11"/>
          </p:nvPr>
        </p:nvSpPr>
        <p:spPr/>
        <p:txBody>
          <a:bodyPr/>
          <a:lstStyle/>
          <a:p>
            <a:pPr>
              <a:defRPr/>
            </a:pPr>
            <a:r>
              <a:rPr lang="en-US" smtClean="0"/>
              <a:t>E. Prebys, Hadron Colliders, Lecture 2</a:t>
            </a:r>
            <a:endParaRPr lang="en-US"/>
          </a:p>
        </p:txBody>
      </p:sp>
    </p:spTree>
    <p:extLst>
      <p:ext uri="{BB962C8B-B14F-4D97-AF65-F5344CB8AC3E}">
        <p14:creationId xmlns:p14="http://schemas.microsoft.com/office/powerpoint/2010/main" val="2399723889"/>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fill="hold" grpId="0" nodeType="clickEffect">
                                  <p:stCondLst>
                                    <p:cond delay="0"/>
                                  </p:stCondLst>
                                  <p:childTnLst>
                                    <p:animMotion origin="layout" path="M -2.77778E-7 -4.07407E-6 L 0.02743 0.00093 " pathEditMode="relative" rAng="0" ptsTypes="AA">
                                      <p:cBhvr>
                                        <p:cTn id="6" dur="500" fill="hold"/>
                                        <p:tgtEl>
                                          <p:spTgt spid="13"/>
                                        </p:tgtEl>
                                        <p:attrNameLst>
                                          <p:attrName>ppt_x</p:attrName>
                                          <p:attrName>ppt_y</p:attrName>
                                        </p:attrNameLst>
                                      </p:cBhvr>
                                      <p:rCtr x="14"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fill="hold" grpId="0" nodeType="clickEffect">
                                  <p:stCondLst>
                                    <p:cond delay="0"/>
                                  </p:stCondLst>
                                  <p:childTnLst>
                                    <p:animMotion origin="layout" path="M 8.33333E-7 3.33333E-6 L 0.00087 0.04051 " pathEditMode="relative" rAng="0" ptsTypes="AA">
                                      <p:cBhvr>
                                        <p:cTn id="10" dur="500" fill="hold"/>
                                        <p:tgtEl>
                                          <p:spTgt spid="15"/>
                                        </p:tgtEl>
                                        <p:attrNameLst>
                                          <p:attrName>ppt_x</p:attrName>
                                          <p:attrName>ppt_y</p:attrName>
                                        </p:attrNameLst>
                                      </p:cBhvr>
                                      <p:rCtr x="0" y="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4"/>
          <p:cNvSpPr>
            <a:spLocks noGrp="1"/>
          </p:cNvSpPr>
          <p:nvPr>
            <p:ph type="sldNum" sz="quarter" idx="10"/>
          </p:nvPr>
        </p:nvSpPr>
        <p:spPr>
          <a:noFill/>
        </p:spPr>
        <p:txBody>
          <a:bodyPr/>
          <a:lstStyle/>
          <a:p>
            <a:fld id="{DE6FA284-7DAB-4F8B-8904-7E5B6341EDC2}" type="slidenum">
              <a:rPr lang="en-US"/>
              <a:pPr/>
              <a:t>29</a:t>
            </a:fld>
            <a:endParaRPr lang="en-US"/>
          </a:p>
        </p:txBody>
      </p:sp>
      <p:sp>
        <p:nvSpPr>
          <p:cNvPr id="587778" name="Rectangle 2"/>
          <p:cNvSpPr>
            <a:spLocks noGrp="1" noChangeArrowheads="1"/>
          </p:cNvSpPr>
          <p:nvPr>
            <p:ph type="title"/>
          </p:nvPr>
        </p:nvSpPr>
        <p:spPr>
          <a:xfrm>
            <a:off x="424260" y="126170"/>
            <a:ext cx="8371114" cy="507274"/>
          </a:xfrm>
        </p:spPr>
        <p:txBody>
          <a:bodyPr/>
          <a:lstStyle/>
          <a:p>
            <a:pPr eaLnBrk="1" hangingPunct="1">
              <a:defRPr/>
            </a:pPr>
            <a:r>
              <a:rPr lang="en-US" dirty="0" smtClean="0"/>
              <a:t>Slow </a:t>
            </a:r>
            <a:r>
              <a:rPr lang="en-US" dirty="0" smtClean="0"/>
              <a:t>Extraction (not important for colliders)</a:t>
            </a:r>
            <a:endParaRPr lang="en-US" dirty="0" smtClean="0"/>
          </a:p>
        </p:txBody>
      </p:sp>
      <p:sp>
        <p:nvSpPr>
          <p:cNvPr id="8196" name="Rectangle 3"/>
          <p:cNvSpPr>
            <a:spLocks noGrp="1" noChangeArrowheads="1"/>
          </p:cNvSpPr>
          <p:nvPr>
            <p:ph type="body" sz="half" idx="2"/>
          </p:nvPr>
        </p:nvSpPr>
        <p:spPr>
          <a:xfrm>
            <a:off x="577879" y="663840"/>
            <a:ext cx="8227453" cy="2552700"/>
          </a:xfrm>
        </p:spPr>
        <p:txBody>
          <a:bodyPr/>
          <a:lstStyle/>
          <a:p>
            <a:pPr eaLnBrk="1" hangingPunct="1">
              <a:lnSpc>
                <a:spcPct val="90000"/>
              </a:lnSpc>
            </a:pPr>
            <a:r>
              <a:rPr lang="en-US" sz="1800" dirty="0" smtClean="0"/>
              <a:t>Sometimes fixed target experiments want beam delivered </a:t>
            </a:r>
            <a:r>
              <a:rPr lang="en-US" sz="1800" i="1" dirty="0" smtClean="0"/>
              <a:t>slowly</a:t>
            </a:r>
            <a:r>
              <a:rPr lang="en-US" sz="1800" dirty="0" smtClean="0"/>
              <a:t> (difficult)</a:t>
            </a:r>
          </a:p>
          <a:p>
            <a:pPr eaLnBrk="1" hangingPunct="1">
              <a:lnSpc>
                <a:spcPct val="90000"/>
              </a:lnSpc>
            </a:pPr>
            <a:r>
              <a:rPr lang="en-US" sz="1800" dirty="0" smtClean="0"/>
              <a:t>To do this, we generate a harmonic resonance</a:t>
            </a:r>
            <a:endParaRPr lang="en-US" sz="1800" dirty="0" smtClean="0"/>
          </a:p>
          <a:p>
            <a:pPr lvl="1" eaLnBrk="1" hangingPunct="1">
              <a:lnSpc>
                <a:spcPct val="90000"/>
              </a:lnSpc>
            </a:pPr>
            <a:r>
              <a:rPr lang="en-US" sz="1400" dirty="0" smtClean="0"/>
              <a:t>Usually </a:t>
            </a:r>
            <a:r>
              <a:rPr lang="en-US" sz="1400" dirty="0" err="1" smtClean="0"/>
              <a:t>sextupoles</a:t>
            </a:r>
            <a:r>
              <a:rPr lang="en-US" sz="1400" dirty="0" smtClean="0"/>
              <a:t> are used to create a 3</a:t>
            </a:r>
            <a:r>
              <a:rPr lang="en-US" sz="1400" baseline="30000" dirty="0" smtClean="0"/>
              <a:t>rd</a:t>
            </a:r>
            <a:r>
              <a:rPr lang="en-US" sz="1400" dirty="0" smtClean="0"/>
              <a:t> order resonant instability</a:t>
            </a:r>
          </a:p>
          <a:p>
            <a:pPr lvl="1" eaLnBrk="1" hangingPunct="1">
              <a:lnSpc>
                <a:spcPct val="90000"/>
              </a:lnSpc>
            </a:pPr>
            <a:endParaRPr lang="en-US" sz="1400" dirty="0" smtClean="0"/>
          </a:p>
          <a:p>
            <a:pPr lvl="1" eaLnBrk="1" hangingPunct="1">
              <a:lnSpc>
                <a:spcPct val="90000"/>
              </a:lnSpc>
            </a:pPr>
            <a:endParaRPr lang="en-US" sz="1400" dirty="0" smtClean="0"/>
          </a:p>
          <a:p>
            <a:pPr lvl="1" eaLnBrk="1" hangingPunct="1">
              <a:lnSpc>
                <a:spcPct val="90000"/>
              </a:lnSpc>
            </a:pPr>
            <a:endParaRPr lang="en-US" sz="1400" dirty="0" smtClean="0"/>
          </a:p>
          <a:p>
            <a:pPr lvl="1" eaLnBrk="1" hangingPunct="1">
              <a:lnSpc>
                <a:spcPct val="90000"/>
              </a:lnSpc>
            </a:pPr>
            <a:endParaRPr lang="en-US" sz="1400" dirty="0" smtClean="0"/>
          </a:p>
          <a:p>
            <a:pPr lvl="1" eaLnBrk="1" hangingPunct="1">
              <a:lnSpc>
                <a:spcPct val="90000"/>
              </a:lnSpc>
            </a:pPr>
            <a:endParaRPr lang="en-US" sz="1400" dirty="0" smtClean="0"/>
          </a:p>
          <a:p>
            <a:pPr lvl="1" eaLnBrk="1" hangingPunct="1">
              <a:lnSpc>
                <a:spcPct val="90000"/>
              </a:lnSpc>
            </a:pPr>
            <a:endParaRPr lang="en-US" sz="1400" dirty="0" smtClean="0"/>
          </a:p>
          <a:p>
            <a:pPr lvl="1" eaLnBrk="1" hangingPunct="1">
              <a:lnSpc>
                <a:spcPct val="90000"/>
              </a:lnSpc>
            </a:pPr>
            <a:endParaRPr lang="en-US" sz="1400" dirty="0" smtClean="0"/>
          </a:p>
          <a:p>
            <a:pPr lvl="1" eaLnBrk="1" hangingPunct="1">
              <a:lnSpc>
                <a:spcPct val="90000"/>
              </a:lnSpc>
            </a:pPr>
            <a:endParaRPr lang="en-US" sz="1400" dirty="0" smtClean="0"/>
          </a:p>
          <a:p>
            <a:pPr lvl="1" eaLnBrk="1" hangingPunct="1">
              <a:lnSpc>
                <a:spcPct val="90000"/>
              </a:lnSpc>
            </a:pPr>
            <a:endParaRPr lang="en-US" sz="1400" dirty="0" smtClean="0"/>
          </a:p>
          <a:p>
            <a:pPr lvl="1" eaLnBrk="1" hangingPunct="1">
              <a:lnSpc>
                <a:spcPct val="90000"/>
              </a:lnSpc>
            </a:pPr>
            <a:endParaRPr lang="en-US" sz="1400" dirty="0" smtClean="0"/>
          </a:p>
          <a:p>
            <a:pPr marL="292100" lvl="1" indent="0" eaLnBrk="1" hangingPunct="1">
              <a:lnSpc>
                <a:spcPct val="90000"/>
              </a:lnSpc>
              <a:buNone/>
            </a:pPr>
            <a:endParaRPr lang="en-US" sz="1400" dirty="0" smtClean="0"/>
          </a:p>
          <a:p>
            <a:pPr lvl="1" eaLnBrk="1" hangingPunct="1">
              <a:lnSpc>
                <a:spcPct val="90000"/>
              </a:lnSpc>
              <a:buNone/>
            </a:pPr>
            <a:endParaRPr lang="en-US" sz="1400" dirty="0" smtClean="0"/>
          </a:p>
          <a:p>
            <a:pPr eaLnBrk="1" hangingPunct="1">
              <a:lnSpc>
                <a:spcPct val="90000"/>
              </a:lnSpc>
            </a:pPr>
            <a:r>
              <a:rPr lang="en-US" sz="1600" dirty="0" smtClean="0"/>
              <a:t>Tune the instability so the escaping beam exactly fills the extraction gap between interceptions (3 times around for 3</a:t>
            </a:r>
            <a:r>
              <a:rPr lang="en-US" sz="1600" baseline="30000" dirty="0" smtClean="0"/>
              <a:t>rd</a:t>
            </a:r>
            <a:r>
              <a:rPr lang="en-US" sz="1600" dirty="0" smtClean="0"/>
              <a:t> order)</a:t>
            </a:r>
          </a:p>
          <a:p>
            <a:pPr lvl="1" eaLnBrk="1" hangingPunct="1">
              <a:lnSpc>
                <a:spcPct val="90000"/>
              </a:lnSpc>
            </a:pPr>
            <a:r>
              <a:rPr lang="en-US" sz="1400" dirty="0" smtClean="0"/>
              <a:t>Minimum inefficiency ~(septum thickness)/(gap size)</a:t>
            </a:r>
          </a:p>
          <a:p>
            <a:pPr lvl="1" eaLnBrk="1" hangingPunct="1">
              <a:lnSpc>
                <a:spcPct val="90000"/>
              </a:lnSpc>
            </a:pPr>
            <a:r>
              <a:rPr lang="en-US" sz="1400" dirty="0" smtClean="0"/>
              <a:t>Use electrostatic septum made of a plane of wires. Typical parameters</a:t>
            </a:r>
          </a:p>
          <a:p>
            <a:pPr lvl="2" eaLnBrk="1" hangingPunct="1">
              <a:lnSpc>
                <a:spcPct val="90000"/>
              </a:lnSpc>
            </a:pPr>
            <a:r>
              <a:rPr lang="en-US" sz="1400" dirty="0" smtClean="0"/>
              <a:t>Septum thickness: .1 mm</a:t>
            </a:r>
          </a:p>
          <a:p>
            <a:pPr lvl="2" eaLnBrk="1" hangingPunct="1">
              <a:lnSpc>
                <a:spcPct val="90000"/>
              </a:lnSpc>
            </a:pPr>
            <a:r>
              <a:rPr lang="en-US" sz="1400" dirty="0" smtClean="0"/>
              <a:t>Gap: 10 mm</a:t>
            </a:r>
          </a:p>
          <a:p>
            <a:pPr lvl="2" eaLnBrk="1" hangingPunct="1">
              <a:lnSpc>
                <a:spcPct val="90000"/>
              </a:lnSpc>
            </a:pPr>
            <a:r>
              <a:rPr lang="en-US" sz="1400" dirty="0" smtClean="0"/>
              <a:t>Field: 80 kV</a:t>
            </a:r>
          </a:p>
          <a:p>
            <a:pPr lvl="1" eaLnBrk="1" hangingPunct="1">
              <a:lnSpc>
                <a:spcPct val="90000"/>
              </a:lnSpc>
              <a:buNone/>
            </a:pPr>
            <a:endParaRPr lang="en-US" sz="1600" dirty="0" smtClean="0"/>
          </a:p>
        </p:txBody>
      </p:sp>
      <p:pic>
        <p:nvPicPr>
          <p:cNvPr id="8197" name="Picture 4" descr="img57"/>
          <p:cNvPicPr>
            <a:picLocks noChangeAspect="1" noChangeArrowheads="1"/>
          </p:cNvPicPr>
          <p:nvPr/>
        </p:nvPicPr>
        <p:blipFill>
          <a:blip r:embed="rId2" cstate="print">
            <a:extLst>
              <a:ext uri="{28A0092B-C50C-407E-A947-70E740481C1C}">
                <a14:useLocalDpi xmlns:a14="http://schemas.microsoft.com/office/drawing/2010/main"/>
              </a:ext>
            </a:extLst>
          </a:blip>
          <a:srcRect t="10085" b="24202"/>
          <a:stretch>
            <a:fillRect/>
          </a:stretch>
        </p:blipFill>
        <p:spPr bwMode="auto">
          <a:xfrm>
            <a:off x="4414142" y="1797536"/>
            <a:ext cx="4508864" cy="1969871"/>
          </a:xfrm>
          <a:prstGeom prst="rect">
            <a:avLst/>
          </a:prstGeom>
          <a:noFill/>
          <a:ln w="9525">
            <a:noFill/>
            <a:miter lim="800000"/>
            <a:headEnd/>
            <a:tailEnd/>
          </a:ln>
        </p:spPr>
      </p:pic>
      <p:pic>
        <p:nvPicPr>
          <p:cNvPr id="8198" name="Picture 5"/>
          <p:cNvPicPr>
            <a:picLocks noChangeAspect="1" noChangeArrowheads="1"/>
          </p:cNvPicPr>
          <p:nvPr/>
        </p:nvPicPr>
        <p:blipFill>
          <a:blip r:embed="rId3" cstate="print"/>
          <a:srcRect/>
          <a:stretch>
            <a:fillRect/>
          </a:stretch>
        </p:blipFill>
        <p:spPr bwMode="auto">
          <a:xfrm>
            <a:off x="688857" y="1720726"/>
            <a:ext cx="2195513" cy="1927225"/>
          </a:xfrm>
          <a:prstGeom prst="rect">
            <a:avLst/>
          </a:prstGeom>
          <a:noFill/>
          <a:ln w="0" algn="ctr">
            <a:noFill/>
            <a:miter lim="800000"/>
            <a:headEnd/>
            <a:tailEnd/>
          </a:ln>
        </p:spPr>
      </p:pic>
      <p:sp>
        <p:nvSpPr>
          <p:cNvPr id="8199" name="AutoShape 6"/>
          <p:cNvSpPr>
            <a:spLocks noChangeArrowheads="1"/>
          </p:cNvSpPr>
          <p:nvPr/>
        </p:nvSpPr>
        <p:spPr bwMode="auto">
          <a:xfrm>
            <a:off x="2916347" y="2296801"/>
            <a:ext cx="1036935" cy="558800"/>
          </a:xfrm>
          <a:prstGeom prst="rightArrow">
            <a:avLst>
              <a:gd name="adj1" fmla="val 45454"/>
              <a:gd name="adj2" fmla="val 39771"/>
            </a:avLst>
          </a:prstGeom>
          <a:solidFill>
            <a:schemeClr val="accent1"/>
          </a:solidFill>
          <a:ln w="0" algn="ctr">
            <a:solidFill>
              <a:srgbClr val="000000"/>
            </a:solidFill>
            <a:miter lim="800000"/>
            <a:headEnd/>
            <a:tailEnd/>
          </a:ln>
        </p:spPr>
        <p:txBody>
          <a:bodyPr wrap="none" anchor="ctr"/>
          <a:lstStyle/>
          <a:p>
            <a:endParaRPr lang="en-US"/>
          </a:p>
        </p:txBody>
      </p:sp>
      <p:cxnSp>
        <p:nvCxnSpPr>
          <p:cNvPr id="9" name="Straight Arrow Connector 8"/>
          <p:cNvCxnSpPr/>
          <p:nvPr/>
        </p:nvCxnSpPr>
        <p:spPr>
          <a:xfrm rot="5400000" flipH="1" flipV="1">
            <a:off x="2033032" y="1682322"/>
            <a:ext cx="576075" cy="4224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417082" y="1682321"/>
            <a:ext cx="1728225" cy="461665"/>
          </a:xfrm>
          <a:prstGeom prst="rect">
            <a:avLst/>
          </a:prstGeom>
          <a:noFill/>
        </p:spPr>
        <p:txBody>
          <a:bodyPr wrap="square" rtlCol="0">
            <a:spAutoFit/>
          </a:bodyPr>
          <a:lstStyle/>
          <a:p>
            <a:r>
              <a:rPr lang="en-US" sz="2400" dirty="0" smtClean="0">
                <a:solidFill>
                  <a:schemeClr val="tx2">
                    <a:lumMod val="75000"/>
                  </a:schemeClr>
                </a:solidFill>
              </a:rPr>
              <a:t>particle flow</a:t>
            </a:r>
            <a:endParaRPr lang="en-US" sz="2400" dirty="0">
              <a:solidFill>
                <a:schemeClr val="tx2">
                  <a:lumMod val="75000"/>
                </a:schemeClr>
              </a:solidFill>
            </a:endParaRPr>
          </a:p>
        </p:txBody>
      </p:sp>
      <p:cxnSp>
        <p:nvCxnSpPr>
          <p:cNvPr id="11" name="Straight Arrow Connector 10"/>
          <p:cNvCxnSpPr/>
          <p:nvPr/>
        </p:nvCxnSpPr>
        <p:spPr>
          <a:xfrm rot="10800000" flipV="1">
            <a:off x="612047" y="2757662"/>
            <a:ext cx="537670" cy="3456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186652" y="3180117"/>
            <a:ext cx="499265" cy="3840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183712" y="3756191"/>
            <a:ext cx="4570195" cy="738664"/>
          </a:xfrm>
          <a:prstGeom prst="rect">
            <a:avLst/>
          </a:prstGeom>
          <a:noFill/>
        </p:spPr>
        <p:txBody>
          <a:bodyPr wrap="square" rtlCol="0">
            <a:spAutoFit/>
          </a:bodyPr>
          <a:lstStyle/>
          <a:p>
            <a:r>
              <a:rPr lang="en-US" sz="1400" dirty="0" smtClean="0">
                <a:solidFill>
                  <a:schemeClr val="bg1">
                    <a:lumMod val="50000"/>
                  </a:schemeClr>
                </a:solidFill>
              </a:rPr>
              <a:t>Particles will flow out of the stable region along lines in phase space into an electrostatic extraction field, which will deflect them into an extraction </a:t>
            </a:r>
            <a:r>
              <a:rPr lang="en-US" sz="1400" dirty="0" err="1" smtClean="0">
                <a:solidFill>
                  <a:schemeClr val="bg1">
                    <a:lumMod val="50000"/>
                  </a:schemeClr>
                </a:solidFill>
              </a:rPr>
              <a:t>Lambertson</a:t>
            </a:r>
            <a:endParaRPr lang="en-US" sz="1400" dirty="0">
              <a:solidFill>
                <a:schemeClr val="bg1">
                  <a:lumMod val="50000"/>
                </a:schemeClr>
              </a:solidFill>
            </a:endParaRPr>
          </a:p>
        </p:txBody>
      </p:sp>
      <p:cxnSp>
        <p:nvCxnSpPr>
          <p:cNvPr id="17" name="Straight Arrow Connector 16"/>
          <p:cNvCxnSpPr/>
          <p:nvPr/>
        </p:nvCxnSpPr>
        <p:spPr>
          <a:xfrm rot="5400000" flipH="1" flipV="1">
            <a:off x="7390530" y="3160914"/>
            <a:ext cx="652885" cy="5376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408262" y="2258396"/>
            <a:ext cx="61448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408262" y="2412016"/>
            <a:ext cx="61448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408262" y="2565636"/>
            <a:ext cx="61448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561882" y="1874346"/>
            <a:ext cx="268835" cy="400110"/>
          </a:xfrm>
          <a:prstGeom prst="rect">
            <a:avLst/>
          </a:prstGeom>
          <a:noFill/>
        </p:spPr>
        <p:txBody>
          <a:bodyPr wrap="square" rtlCol="0">
            <a:spAutoFit/>
          </a:bodyPr>
          <a:lstStyle/>
          <a:p>
            <a:r>
              <a:rPr lang="en-US" sz="2000" dirty="0" smtClean="0">
                <a:solidFill>
                  <a:srgbClr val="FF0000"/>
                </a:solidFill>
              </a:rPr>
              <a:t>E</a:t>
            </a:r>
            <a:endParaRPr lang="en-US" sz="2000" dirty="0">
              <a:solidFill>
                <a:srgbClr val="FF0000"/>
              </a:solidFill>
            </a:endParaRPr>
          </a:p>
        </p:txBody>
      </p:sp>
      <p:sp>
        <p:nvSpPr>
          <p:cNvPr id="24" name="Date Placeholder 23"/>
          <p:cNvSpPr>
            <a:spLocks noGrp="1"/>
          </p:cNvSpPr>
          <p:nvPr>
            <p:ph type="dt" sz="half" idx="10"/>
          </p:nvPr>
        </p:nvSpPr>
        <p:spPr/>
        <p:txBody>
          <a:bodyPr/>
          <a:lstStyle/>
          <a:p>
            <a:pPr>
              <a:defRPr/>
            </a:pPr>
            <a:r>
              <a:rPr lang="en-US" smtClean="0"/>
              <a:t>HCPSS, August 11-22, 2014 </a:t>
            </a:r>
            <a:endParaRPr lang="en-US" dirty="0"/>
          </a:p>
        </p:txBody>
      </p:sp>
      <p:sp>
        <p:nvSpPr>
          <p:cNvPr id="25" name="Footer Placeholder 24"/>
          <p:cNvSpPr>
            <a:spLocks noGrp="1"/>
          </p:cNvSpPr>
          <p:nvPr>
            <p:ph type="ftr" sz="quarter" idx="11"/>
          </p:nvPr>
        </p:nvSpPr>
        <p:spPr/>
        <p:txBody>
          <a:bodyPr/>
          <a:lstStyle/>
          <a:p>
            <a:pPr>
              <a:defRPr/>
            </a:pPr>
            <a:r>
              <a:rPr lang="en-US" smtClean="0"/>
              <a:t>E. Prebys, Hadron Colliders, Lecture 2</a:t>
            </a:r>
            <a:endParaRPr lang="en-US"/>
          </a:p>
        </p:txBody>
      </p:sp>
    </p:spTree>
    <p:extLst>
      <p:ext uri="{BB962C8B-B14F-4D97-AF65-F5344CB8AC3E}">
        <p14:creationId xmlns:p14="http://schemas.microsoft.com/office/powerpoint/2010/main" val="3741850320"/>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Longitudinal Motion</a:t>
            </a:r>
            <a:endParaRPr lang="en-US" dirty="0"/>
          </a:p>
        </p:txBody>
      </p:sp>
      <p:sp>
        <p:nvSpPr>
          <p:cNvPr id="7" name="Content Placeholder 6"/>
          <p:cNvSpPr>
            <a:spLocks noGrp="1"/>
          </p:cNvSpPr>
          <p:nvPr>
            <p:ph idx="1"/>
          </p:nvPr>
        </p:nvSpPr>
        <p:spPr>
          <a:xfrm>
            <a:off x="424260" y="702245"/>
            <a:ext cx="8355012" cy="729695"/>
          </a:xfrm>
        </p:spPr>
        <p:txBody>
          <a:bodyPr/>
          <a:lstStyle/>
          <a:p>
            <a:r>
              <a:rPr lang="en-US" sz="1800" dirty="0" smtClean="0"/>
              <a:t>We will generally accelerate particles using structures that generate time-varying electric fields (RF cavities), either in a linear arrangement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or located within a circulating ring</a:t>
            </a:r>
          </a:p>
          <a:p>
            <a:r>
              <a:rPr lang="en-US" sz="1800" dirty="0" smtClean="0"/>
              <a:t>In both cases, we want to phase the RF so a nominal</a:t>
            </a:r>
            <a:br>
              <a:rPr lang="en-US" sz="1800" dirty="0" smtClean="0"/>
            </a:br>
            <a:r>
              <a:rPr lang="en-US" sz="1800" dirty="0" smtClean="0"/>
              <a:t>arriving particle will see the same accelerating voltage</a:t>
            </a:r>
            <a:br>
              <a:rPr lang="en-US" sz="1800" dirty="0" smtClean="0"/>
            </a:br>
            <a:r>
              <a:rPr lang="en-US" sz="1800" dirty="0" smtClean="0"/>
              <a:t>and therefore get the same boost in energy</a:t>
            </a:r>
            <a:endParaRPr lang="en-US" sz="1800" baseline="-25000" dirty="0" smtClean="0"/>
          </a:p>
          <a:p>
            <a:pPr>
              <a:buNone/>
            </a:pPr>
            <a:endParaRPr lang="en-US" sz="1800" dirty="0" smtClean="0"/>
          </a:p>
          <a:p>
            <a:endParaRPr lang="en-US" sz="1800" dirty="0"/>
          </a:p>
        </p:txBody>
      </p:sp>
      <p:sp>
        <p:nvSpPr>
          <p:cNvPr id="4" name="Date Placeholder 3"/>
          <p:cNvSpPr>
            <a:spLocks noGrp="1"/>
          </p:cNvSpPr>
          <p:nvPr>
            <p:ph type="dt" sz="half" idx="10"/>
          </p:nvPr>
        </p:nvSpPr>
        <p:spPr/>
        <p:txBody>
          <a:bodyPr/>
          <a:lstStyle/>
          <a:p>
            <a:pPr>
              <a:defRPr/>
            </a:pPr>
            <a:r>
              <a:rPr lang="en-US" smtClean="0"/>
              <a:t>HCPSS, August 11-22, 2014 </a:t>
            </a:r>
            <a:endParaRPr lang="en-US" dirty="0"/>
          </a:p>
        </p:txBody>
      </p:sp>
      <p:sp>
        <p:nvSpPr>
          <p:cNvPr id="5" name="Footer Placeholder 4"/>
          <p:cNvSpPr>
            <a:spLocks noGrp="1"/>
          </p:cNvSpPr>
          <p:nvPr>
            <p:ph type="ftr" sz="quarter" idx="11"/>
          </p:nvPr>
        </p:nvSpPr>
        <p:spPr/>
        <p:txBody>
          <a:bodyPr/>
          <a:lstStyle/>
          <a:p>
            <a:pPr>
              <a:defRPr/>
            </a:pPr>
            <a:r>
              <a:rPr lang="en-US" smtClean="0"/>
              <a:t>E. Prebys, Hadron Colliders, Lecture 2</a:t>
            </a:r>
            <a:endParaRPr lang="en-US"/>
          </a:p>
        </p:txBody>
      </p:sp>
      <p:sp>
        <p:nvSpPr>
          <p:cNvPr id="6" name="Slide Number Placeholder 5"/>
          <p:cNvSpPr>
            <a:spLocks noGrp="1"/>
          </p:cNvSpPr>
          <p:nvPr>
            <p:ph type="sldNum" sz="quarter" idx="12"/>
          </p:nvPr>
        </p:nvSpPr>
        <p:spPr/>
        <p:txBody>
          <a:bodyPr/>
          <a:lstStyle/>
          <a:p>
            <a:pPr>
              <a:defRPr/>
            </a:pPr>
            <a:fld id="{FBC16510-01E7-4757-9488-65999956462C}" type="slidenum">
              <a:rPr lang="en-US" smtClean="0"/>
              <a:pPr>
                <a:defRPr/>
              </a:pPr>
              <a:t>3</a:t>
            </a:fld>
            <a:endParaRPr lang="en-US"/>
          </a:p>
        </p:txBody>
      </p:sp>
      <p:grpSp>
        <p:nvGrpSpPr>
          <p:cNvPr id="3" name="Group 15"/>
          <p:cNvGrpSpPr/>
          <p:nvPr/>
        </p:nvGrpSpPr>
        <p:grpSpPr>
          <a:xfrm>
            <a:off x="3611875" y="1854395"/>
            <a:ext cx="883315" cy="422455"/>
            <a:chOff x="1422790" y="2084824"/>
            <a:chExt cx="883315" cy="422455"/>
          </a:xfrm>
        </p:grpSpPr>
        <p:sp>
          <p:nvSpPr>
            <p:cNvPr id="8" name="Rectangle 7"/>
            <p:cNvSpPr/>
            <p:nvPr/>
          </p:nvSpPr>
          <p:spPr>
            <a:xfrm>
              <a:off x="1422790" y="2084824"/>
              <a:ext cx="883315" cy="422455"/>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0" name="Straight Arrow Connector 9"/>
            <p:cNvCxnSpPr/>
            <p:nvPr/>
          </p:nvCxnSpPr>
          <p:spPr>
            <a:xfrm>
              <a:off x="1499600" y="2200040"/>
              <a:ext cx="72969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499600" y="2392065"/>
              <a:ext cx="72969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aphicFrame>
        <p:nvGraphicFramePr>
          <p:cNvPr id="12" name="Object 11"/>
          <p:cNvGraphicFramePr>
            <a:graphicFrameLocks noChangeAspect="1"/>
          </p:cNvGraphicFramePr>
          <p:nvPr/>
        </p:nvGraphicFramePr>
        <p:xfrm>
          <a:off x="1422790" y="2353660"/>
          <a:ext cx="1498600" cy="228600"/>
        </p:xfrm>
        <a:graphic>
          <a:graphicData uri="http://schemas.openxmlformats.org/presentationml/2006/ole">
            <mc:AlternateContent xmlns:mc="http://schemas.openxmlformats.org/markup-compatibility/2006">
              <mc:Choice xmlns:v="urn:schemas-microsoft-com:vml" Requires="v">
                <p:oleObj spid="_x0000_s493703" name="Equation" r:id="rId3" imgW="1498320" imgH="228600" progId="Equation.3">
                  <p:embed/>
                </p:oleObj>
              </mc:Choice>
              <mc:Fallback>
                <p:oleObj name="Equation" r:id="rId3" imgW="149832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790" y="2353660"/>
                        <a:ext cx="14986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Group 16"/>
          <p:cNvGrpSpPr/>
          <p:nvPr/>
        </p:nvGrpSpPr>
        <p:grpSpPr>
          <a:xfrm>
            <a:off x="1768435" y="1854395"/>
            <a:ext cx="883315" cy="422455"/>
            <a:chOff x="1422790" y="2084824"/>
            <a:chExt cx="883315" cy="422455"/>
          </a:xfrm>
        </p:grpSpPr>
        <p:sp>
          <p:nvSpPr>
            <p:cNvPr id="18" name="Rectangle 17"/>
            <p:cNvSpPr/>
            <p:nvPr/>
          </p:nvSpPr>
          <p:spPr>
            <a:xfrm>
              <a:off x="1422790" y="2084824"/>
              <a:ext cx="883315" cy="422455"/>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9" name="Straight Arrow Connector 18"/>
            <p:cNvCxnSpPr/>
            <p:nvPr/>
          </p:nvCxnSpPr>
          <p:spPr>
            <a:xfrm>
              <a:off x="1499600" y="2200040"/>
              <a:ext cx="72969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499600" y="2392065"/>
              <a:ext cx="72969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3" name="Group 24"/>
          <p:cNvGrpSpPr/>
          <p:nvPr/>
        </p:nvGrpSpPr>
        <p:grpSpPr>
          <a:xfrm>
            <a:off x="7260350" y="1854395"/>
            <a:ext cx="883315" cy="422455"/>
            <a:chOff x="1422790" y="2084824"/>
            <a:chExt cx="883315" cy="422455"/>
          </a:xfrm>
        </p:grpSpPr>
        <p:sp>
          <p:nvSpPr>
            <p:cNvPr id="26" name="Rectangle 25"/>
            <p:cNvSpPr/>
            <p:nvPr/>
          </p:nvSpPr>
          <p:spPr>
            <a:xfrm>
              <a:off x="1422790" y="2084824"/>
              <a:ext cx="883315" cy="422455"/>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27" name="Straight Arrow Connector 26"/>
            <p:cNvCxnSpPr/>
            <p:nvPr/>
          </p:nvCxnSpPr>
          <p:spPr>
            <a:xfrm>
              <a:off x="1499600" y="2200040"/>
              <a:ext cx="72969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499600" y="2392065"/>
              <a:ext cx="72969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aphicFrame>
        <p:nvGraphicFramePr>
          <p:cNvPr id="267267" name="Object 3"/>
          <p:cNvGraphicFramePr>
            <a:graphicFrameLocks noChangeAspect="1"/>
          </p:cNvGraphicFramePr>
          <p:nvPr/>
        </p:nvGraphicFramePr>
        <p:xfrm>
          <a:off x="7010095" y="2354020"/>
          <a:ext cx="1536700" cy="228600"/>
        </p:xfrm>
        <a:graphic>
          <a:graphicData uri="http://schemas.openxmlformats.org/presentationml/2006/ole">
            <mc:AlternateContent xmlns:mc="http://schemas.openxmlformats.org/markup-compatibility/2006">
              <mc:Choice xmlns:v="urn:schemas-microsoft-com:vml" Requires="v">
                <p:oleObj spid="_x0000_s493704" name="Equation" r:id="rId5" imgW="1536480" imgH="228600" progId="Equation.3">
                  <p:embed/>
                </p:oleObj>
              </mc:Choice>
              <mc:Fallback>
                <p:oleObj name="Equation" r:id="rId5" imgW="153648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095" y="2354020"/>
                        <a:ext cx="15367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7268" name="Object 4"/>
          <p:cNvGraphicFramePr>
            <a:graphicFrameLocks noChangeAspect="1"/>
          </p:cNvGraphicFramePr>
          <p:nvPr/>
        </p:nvGraphicFramePr>
        <p:xfrm>
          <a:off x="3387420" y="2354020"/>
          <a:ext cx="1485900" cy="228600"/>
        </p:xfrm>
        <a:graphic>
          <a:graphicData uri="http://schemas.openxmlformats.org/presentationml/2006/ole">
            <mc:AlternateContent xmlns:mc="http://schemas.openxmlformats.org/markup-compatibility/2006">
              <mc:Choice xmlns:v="urn:schemas-microsoft-com:vml" Requires="v">
                <p:oleObj spid="_x0000_s493705" name="Equation" r:id="rId7" imgW="1485720" imgH="228600" progId="Equation.3">
                  <p:embed/>
                </p:oleObj>
              </mc:Choice>
              <mc:Fallback>
                <p:oleObj name="Equation" r:id="rId7" imgW="148572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87420" y="2354020"/>
                        <a:ext cx="14859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3" name="Straight Arrow Connector 32"/>
          <p:cNvCxnSpPr/>
          <p:nvPr/>
        </p:nvCxnSpPr>
        <p:spPr>
          <a:xfrm flipV="1">
            <a:off x="1000335" y="2046420"/>
            <a:ext cx="7834620" cy="38405"/>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653220" y="1470345"/>
            <a:ext cx="1075340" cy="400110"/>
          </a:xfrm>
          <a:prstGeom prst="rect">
            <a:avLst/>
          </a:prstGeom>
          <a:noFill/>
        </p:spPr>
        <p:txBody>
          <a:bodyPr wrap="square" rtlCol="0">
            <a:spAutoFit/>
          </a:bodyPr>
          <a:lstStyle/>
          <a:p>
            <a:pPr algn="ctr"/>
            <a:r>
              <a:rPr lang="en-US" sz="2000" dirty="0" smtClean="0"/>
              <a:t>cavity 0</a:t>
            </a:r>
            <a:endParaRPr lang="en-US" sz="2000" dirty="0"/>
          </a:p>
        </p:txBody>
      </p:sp>
      <p:sp>
        <p:nvSpPr>
          <p:cNvPr id="35" name="TextBox 34"/>
          <p:cNvSpPr txBox="1"/>
          <p:nvPr/>
        </p:nvSpPr>
        <p:spPr>
          <a:xfrm>
            <a:off x="3496660" y="1470345"/>
            <a:ext cx="1075340" cy="400110"/>
          </a:xfrm>
          <a:prstGeom prst="rect">
            <a:avLst/>
          </a:prstGeom>
          <a:noFill/>
        </p:spPr>
        <p:txBody>
          <a:bodyPr wrap="square" rtlCol="0">
            <a:spAutoFit/>
          </a:bodyPr>
          <a:lstStyle/>
          <a:p>
            <a:pPr algn="ctr"/>
            <a:r>
              <a:rPr lang="en-US" sz="2000" dirty="0" smtClean="0"/>
              <a:t>cavity 1</a:t>
            </a:r>
            <a:endParaRPr lang="en-US" sz="2000" dirty="0"/>
          </a:p>
        </p:txBody>
      </p:sp>
      <p:sp>
        <p:nvSpPr>
          <p:cNvPr id="36" name="TextBox 35"/>
          <p:cNvSpPr txBox="1"/>
          <p:nvPr/>
        </p:nvSpPr>
        <p:spPr>
          <a:xfrm>
            <a:off x="7145135" y="1470345"/>
            <a:ext cx="1075340" cy="400110"/>
          </a:xfrm>
          <a:prstGeom prst="rect">
            <a:avLst/>
          </a:prstGeom>
          <a:noFill/>
        </p:spPr>
        <p:txBody>
          <a:bodyPr wrap="square" rtlCol="0">
            <a:spAutoFit/>
          </a:bodyPr>
          <a:lstStyle/>
          <a:p>
            <a:pPr algn="ctr"/>
            <a:r>
              <a:rPr lang="en-US" sz="2000" dirty="0" smtClean="0"/>
              <a:t>cavity N</a:t>
            </a:r>
            <a:endParaRPr lang="en-US" sz="2000" dirty="0"/>
          </a:p>
        </p:txBody>
      </p:sp>
      <p:sp>
        <p:nvSpPr>
          <p:cNvPr id="37" name="Oval 36"/>
          <p:cNvSpPr/>
          <p:nvPr/>
        </p:nvSpPr>
        <p:spPr>
          <a:xfrm>
            <a:off x="6569060" y="3006545"/>
            <a:ext cx="2304300" cy="2304300"/>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4" name="Group 37"/>
          <p:cNvGrpSpPr/>
          <p:nvPr/>
        </p:nvGrpSpPr>
        <p:grpSpPr>
          <a:xfrm>
            <a:off x="7337160" y="5042010"/>
            <a:ext cx="883315" cy="422455"/>
            <a:chOff x="1422790" y="2084824"/>
            <a:chExt cx="883315" cy="422455"/>
          </a:xfrm>
        </p:grpSpPr>
        <p:sp>
          <p:nvSpPr>
            <p:cNvPr id="39" name="Rectangle 38"/>
            <p:cNvSpPr/>
            <p:nvPr/>
          </p:nvSpPr>
          <p:spPr>
            <a:xfrm>
              <a:off x="1422790" y="2084824"/>
              <a:ext cx="883315" cy="422455"/>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0" name="Straight Arrow Connector 39"/>
            <p:cNvCxnSpPr/>
            <p:nvPr/>
          </p:nvCxnSpPr>
          <p:spPr>
            <a:xfrm>
              <a:off x="1499600" y="2200040"/>
              <a:ext cx="72969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499600" y="2392065"/>
              <a:ext cx="72969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42" name="Freeform 3"/>
          <p:cNvSpPr>
            <a:spLocks/>
          </p:cNvSpPr>
          <p:nvPr/>
        </p:nvSpPr>
        <p:spPr bwMode="auto">
          <a:xfrm>
            <a:off x="731500" y="4389125"/>
            <a:ext cx="3390900" cy="2071688"/>
          </a:xfrm>
          <a:custGeom>
            <a:avLst/>
            <a:gdLst>
              <a:gd name="T0" fmla="*/ 0 w 2136"/>
              <a:gd name="T1" fmla="*/ 2147483647 h 1305"/>
              <a:gd name="T2" fmla="*/ 2147483647 w 2136"/>
              <a:gd name="T3" fmla="*/ 2147483647 h 1305"/>
              <a:gd name="T4" fmla="*/ 2147483647 w 2136"/>
              <a:gd name="T5" fmla="*/ 2147483647 h 1305"/>
              <a:gd name="T6" fmla="*/ 2147483647 w 2136"/>
              <a:gd name="T7" fmla="*/ 2147483647 h 1305"/>
              <a:gd name="T8" fmla="*/ 0 60000 65536"/>
              <a:gd name="T9" fmla="*/ 0 60000 65536"/>
              <a:gd name="T10" fmla="*/ 0 60000 65536"/>
              <a:gd name="T11" fmla="*/ 0 60000 65536"/>
              <a:gd name="T12" fmla="*/ 0 w 2136"/>
              <a:gd name="T13" fmla="*/ 0 h 1305"/>
              <a:gd name="T14" fmla="*/ 2136 w 2136"/>
              <a:gd name="T15" fmla="*/ 1305 h 1305"/>
            </a:gdLst>
            <a:ahLst/>
            <a:cxnLst>
              <a:cxn ang="T8">
                <a:pos x="T0" y="T1"/>
              </a:cxn>
              <a:cxn ang="T9">
                <a:pos x="T2" y="T3"/>
              </a:cxn>
              <a:cxn ang="T10">
                <a:pos x="T4" y="T5"/>
              </a:cxn>
              <a:cxn ang="T11">
                <a:pos x="T6" y="T7"/>
              </a:cxn>
            </a:cxnLst>
            <a:rect l="T12" t="T13" r="T14" b="T15"/>
            <a:pathLst>
              <a:path w="2136" h="1305">
                <a:moveTo>
                  <a:pt x="0" y="566"/>
                </a:moveTo>
                <a:cubicBezTo>
                  <a:pt x="112" y="675"/>
                  <a:pt x="432" y="1305"/>
                  <a:pt x="680" y="1224"/>
                </a:cubicBezTo>
                <a:cubicBezTo>
                  <a:pt x="928" y="1143"/>
                  <a:pt x="1245" y="160"/>
                  <a:pt x="1488" y="80"/>
                </a:cubicBezTo>
                <a:cubicBezTo>
                  <a:pt x="1731" y="0"/>
                  <a:pt x="2001" y="608"/>
                  <a:pt x="2136" y="747"/>
                </a:cubicBezTo>
              </a:path>
            </a:pathLst>
          </a:custGeom>
          <a:noFill/>
          <a:ln w="9525" cap="flat" cmpd="sng">
            <a:solidFill>
              <a:srgbClr val="CC0000"/>
            </a:solidFill>
            <a:prstDash val="solid"/>
            <a:round/>
            <a:headEnd/>
            <a:tailEnd/>
          </a:ln>
        </p:spPr>
        <p:txBody>
          <a:bodyPr/>
          <a:lstStyle/>
          <a:p>
            <a:endParaRPr lang="en-US"/>
          </a:p>
        </p:txBody>
      </p:sp>
      <p:sp>
        <p:nvSpPr>
          <p:cNvPr id="43" name="Line 4"/>
          <p:cNvSpPr>
            <a:spLocks noChangeShapeType="1"/>
          </p:cNvSpPr>
          <p:nvPr/>
        </p:nvSpPr>
        <p:spPr bwMode="auto">
          <a:xfrm>
            <a:off x="731500" y="5455925"/>
            <a:ext cx="3962400" cy="0"/>
          </a:xfrm>
          <a:prstGeom prst="line">
            <a:avLst/>
          </a:prstGeom>
          <a:noFill/>
          <a:ln w="9525">
            <a:solidFill>
              <a:schemeClr val="tx1"/>
            </a:solidFill>
            <a:round/>
            <a:headEnd/>
            <a:tailEnd/>
          </a:ln>
        </p:spPr>
        <p:txBody>
          <a:bodyPr/>
          <a:lstStyle/>
          <a:p>
            <a:endParaRPr lang="en-US"/>
          </a:p>
        </p:txBody>
      </p:sp>
      <p:sp>
        <p:nvSpPr>
          <p:cNvPr id="44" name="Line 5"/>
          <p:cNvSpPr>
            <a:spLocks noChangeShapeType="1"/>
          </p:cNvSpPr>
          <p:nvPr/>
        </p:nvSpPr>
        <p:spPr bwMode="auto">
          <a:xfrm>
            <a:off x="960100" y="3855725"/>
            <a:ext cx="0" cy="2667000"/>
          </a:xfrm>
          <a:prstGeom prst="line">
            <a:avLst/>
          </a:prstGeom>
          <a:noFill/>
          <a:ln w="9525">
            <a:solidFill>
              <a:schemeClr val="tx1"/>
            </a:solidFill>
            <a:round/>
            <a:headEnd/>
            <a:tailEnd/>
          </a:ln>
        </p:spPr>
        <p:txBody>
          <a:bodyPr/>
          <a:lstStyle/>
          <a:p>
            <a:endParaRPr lang="en-US"/>
          </a:p>
        </p:txBody>
      </p:sp>
      <p:pic>
        <p:nvPicPr>
          <p:cNvPr id="45" name="Object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036300" y="3855725"/>
            <a:ext cx="533400" cy="355600"/>
          </a:xfrm>
          <a:prstGeom prst="rect">
            <a:avLst/>
          </a:prstGeom>
          <a:noFill/>
          <a:ln w="9525">
            <a:noFill/>
            <a:miter lim="800000"/>
            <a:headEnd/>
            <a:tailEnd/>
          </a:ln>
        </p:spPr>
      </p:pic>
      <p:sp>
        <p:nvSpPr>
          <p:cNvPr id="47" name="Oval 8"/>
          <p:cNvSpPr>
            <a:spLocks noChangeArrowheads="1"/>
          </p:cNvSpPr>
          <p:nvPr/>
        </p:nvSpPr>
        <p:spPr bwMode="auto">
          <a:xfrm>
            <a:off x="2690155" y="4773175"/>
            <a:ext cx="152400" cy="152400"/>
          </a:xfrm>
          <a:prstGeom prst="ellipse">
            <a:avLst/>
          </a:prstGeom>
          <a:solidFill>
            <a:srgbClr val="009900"/>
          </a:solidFill>
          <a:ln w="9525">
            <a:solidFill>
              <a:srgbClr val="009900"/>
            </a:solidFill>
            <a:round/>
            <a:headEnd/>
            <a:tailEnd/>
          </a:ln>
        </p:spPr>
        <p:txBody>
          <a:bodyPr wrap="none" anchor="ctr"/>
          <a:lstStyle/>
          <a:p>
            <a:pPr algn="ctr"/>
            <a:endParaRPr lang="en-US"/>
          </a:p>
        </p:txBody>
      </p:sp>
      <p:sp>
        <p:nvSpPr>
          <p:cNvPr id="50" name="Text Box 11"/>
          <p:cNvSpPr txBox="1">
            <a:spLocks noChangeArrowheads="1"/>
          </p:cNvSpPr>
          <p:nvPr/>
        </p:nvSpPr>
        <p:spPr bwMode="auto">
          <a:xfrm>
            <a:off x="1192360" y="4350720"/>
            <a:ext cx="1524000" cy="304800"/>
          </a:xfrm>
          <a:prstGeom prst="rect">
            <a:avLst/>
          </a:prstGeom>
          <a:noFill/>
          <a:ln w="9525">
            <a:noFill/>
            <a:miter lim="800000"/>
            <a:headEnd/>
            <a:tailEnd/>
          </a:ln>
        </p:spPr>
        <p:txBody>
          <a:bodyPr>
            <a:spAutoFit/>
          </a:bodyPr>
          <a:lstStyle/>
          <a:p>
            <a:pPr algn="ctr">
              <a:spcBef>
                <a:spcPct val="50000"/>
              </a:spcBef>
            </a:pPr>
            <a:r>
              <a:rPr lang="en-US" sz="1400" dirty="0"/>
              <a:t>Nominal Energy</a:t>
            </a:r>
          </a:p>
        </p:txBody>
      </p:sp>
      <p:cxnSp>
        <p:nvCxnSpPr>
          <p:cNvPr id="58" name="Straight Arrow Connector 57"/>
          <p:cNvCxnSpPr/>
          <p:nvPr/>
        </p:nvCxnSpPr>
        <p:spPr>
          <a:xfrm>
            <a:off x="2421320" y="4657960"/>
            <a:ext cx="192025" cy="1152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2651750" y="5810110"/>
            <a:ext cx="2304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2344510" y="5810110"/>
            <a:ext cx="2304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459725" y="5810110"/>
            <a:ext cx="307240" cy="0"/>
          </a:xfrm>
          <a:prstGeom prst="line">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66" name="Object 65"/>
          <p:cNvGraphicFramePr>
            <a:graphicFrameLocks noChangeAspect="1"/>
          </p:cNvGraphicFramePr>
          <p:nvPr/>
        </p:nvGraphicFramePr>
        <p:xfrm>
          <a:off x="2524735" y="5852135"/>
          <a:ext cx="215900" cy="322263"/>
        </p:xfrm>
        <a:graphic>
          <a:graphicData uri="http://schemas.openxmlformats.org/presentationml/2006/ole">
            <mc:AlternateContent xmlns:mc="http://schemas.openxmlformats.org/markup-compatibility/2006">
              <mc:Choice xmlns:v="urn:schemas-microsoft-com:vml" Requires="v">
                <p:oleObj spid="_x0000_s493706" name="Equation" r:id="rId10" imgW="152280" imgH="228600" progId="Equation.3">
                  <p:embed/>
                </p:oleObj>
              </mc:Choice>
              <mc:Fallback>
                <p:oleObj name="Equation" r:id="rId10" imgW="15228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24735" y="5852135"/>
                        <a:ext cx="215900" cy="322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7271" name="Object 7"/>
          <p:cNvGraphicFramePr>
            <a:graphicFrameLocks noChangeAspect="1"/>
          </p:cNvGraphicFramePr>
          <p:nvPr/>
        </p:nvGraphicFramePr>
        <p:xfrm>
          <a:off x="3995738" y="4067175"/>
          <a:ext cx="2073275" cy="801688"/>
        </p:xfrm>
        <a:graphic>
          <a:graphicData uri="http://schemas.openxmlformats.org/presentationml/2006/ole">
            <mc:AlternateContent xmlns:mc="http://schemas.openxmlformats.org/markup-compatibility/2006">
              <mc:Choice xmlns:v="urn:schemas-microsoft-com:vml" Requires="v">
                <p:oleObj spid="_x0000_s493707" name="Equation" r:id="rId12" imgW="1015920" imgH="393480" progId="Equation.3">
                  <p:embed/>
                </p:oleObj>
              </mc:Choice>
              <mc:Fallback>
                <p:oleObj name="Equation" r:id="rId12" imgW="1015920" imgH="39348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95738" y="4067175"/>
                        <a:ext cx="2073275" cy="801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7272" name="Object 8"/>
          <p:cNvGraphicFramePr>
            <a:graphicFrameLocks noChangeAspect="1"/>
          </p:cNvGraphicFramePr>
          <p:nvPr/>
        </p:nvGraphicFramePr>
        <p:xfrm>
          <a:off x="4303165" y="5464465"/>
          <a:ext cx="779463" cy="304800"/>
        </p:xfrm>
        <a:graphic>
          <a:graphicData uri="http://schemas.openxmlformats.org/presentationml/2006/ole">
            <mc:AlternateContent xmlns:mc="http://schemas.openxmlformats.org/markup-compatibility/2006">
              <mc:Choice xmlns:v="urn:schemas-microsoft-com:vml" Requires="v">
                <p:oleObj spid="_x0000_s493708" name="Equation" r:id="rId14" imgW="545760" imgH="215640" progId="Equation.DSMT4">
                  <p:embed/>
                </p:oleObj>
              </mc:Choice>
              <mc:Fallback>
                <p:oleObj name="Equation" r:id="rId14" imgW="545760" imgH="21564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03165" y="5464465"/>
                        <a:ext cx="779463"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09070090"/>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beam instrumentation</a:t>
            </a:r>
            <a:endParaRPr lang="en-US" dirty="0"/>
          </a:p>
        </p:txBody>
      </p:sp>
      <p:sp>
        <p:nvSpPr>
          <p:cNvPr id="3" name="Content Placeholder 2"/>
          <p:cNvSpPr>
            <a:spLocks noGrp="1"/>
          </p:cNvSpPr>
          <p:nvPr>
            <p:ph idx="1"/>
          </p:nvPr>
        </p:nvSpPr>
        <p:spPr>
          <a:xfrm>
            <a:off x="446087" y="800100"/>
            <a:ext cx="6007758" cy="5676900"/>
          </a:xfrm>
        </p:spPr>
        <p:txBody>
          <a:bodyPr/>
          <a:lstStyle/>
          <a:p>
            <a:r>
              <a:rPr lang="en-US" sz="2000" dirty="0" smtClean="0"/>
              <a:t>Bunch/beam intensity are measured using inductive </a:t>
            </a:r>
            <a:r>
              <a:rPr lang="en-US" sz="2000" dirty="0" err="1" smtClean="0"/>
              <a:t>toriods</a:t>
            </a:r>
            <a:endParaRPr lang="en-US" sz="2000" dirty="0" smtClean="0"/>
          </a:p>
          <a:p>
            <a:endParaRPr lang="en-US" sz="2000" dirty="0" smtClean="0"/>
          </a:p>
          <a:p>
            <a:endParaRPr lang="en-US" sz="2000" dirty="0" smtClean="0"/>
          </a:p>
          <a:p>
            <a:r>
              <a:rPr lang="en-US" sz="2000" dirty="0" smtClean="0"/>
              <a:t>Beam position is typically measured with beam position monitors (BPM’s), which measure the induced signal on a opposing pickups</a:t>
            </a:r>
          </a:p>
          <a:p>
            <a:endParaRPr lang="en-US" sz="2000" dirty="0" smtClean="0"/>
          </a:p>
          <a:p>
            <a:r>
              <a:rPr lang="en-US" sz="2000" dirty="0" smtClean="0"/>
              <a:t>Longitudinal profiles can be measured by introducing a resistor to measure the induced image current on the beam pipe -&gt; Resistive Wall Monitor (RWM)</a:t>
            </a:r>
            <a:endParaRPr lang="en-US" sz="2000" dirty="0"/>
          </a:p>
        </p:txBody>
      </p:sp>
      <p:sp>
        <p:nvSpPr>
          <p:cNvPr id="7" name="Date Placeholder 6"/>
          <p:cNvSpPr>
            <a:spLocks noGrp="1"/>
          </p:cNvSpPr>
          <p:nvPr>
            <p:ph type="dt" sz="half" idx="10"/>
          </p:nvPr>
        </p:nvSpPr>
        <p:spPr/>
        <p:txBody>
          <a:bodyPr/>
          <a:lstStyle/>
          <a:p>
            <a:pPr>
              <a:defRPr/>
            </a:pPr>
            <a:r>
              <a:rPr lang="en-US" smtClean="0"/>
              <a:t>HCPSS, August 11-22, 2014 </a:t>
            </a:r>
            <a:endParaRPr lang="en-US" dirty="0"/>
          </a:p>
        </p:txBody>
      </p:sp>
      <p:sp>
        <p:nvSpPr>
          <p:cNvPr id="8" name="Slide Number Placeholder 7"/>
          <p:cNvSpPr>
            <a:spLocks noGrp="1"/>
          </p:cNvSpPr>
          <p:nvPr>
            <p:ph type="sldNum" sz="quarter" idx="12"/>
          </p:nvPr>
        </p:nvSpPr>
        <p:spPr/>
        <p:txBody>
          <a:bodyPr/>
          <a:lstStyle/>
          <a:p>
            <a:pPr>
              <a:defRPr/>
            </a:pPr>
            <a:fld id="{FBC16510-01E7-4757-9488-65999956462C}" type="slidenum">
              <a:rPr lang="en-US" smtClean="0"/>
              <a:pPr>
                <a:defRPr/>
              </a:pPr>
              <a:t>30</a:t>
            </a:fld>
            <a:endParaRPr lang="en-US"/>
          </a:p>
        </p:txBody>
      </p:sp>
      <p:sp>
        <p:nvSpPr>
          <p:cNvPr id="9" name="Footer Placeholder 8"/>
          <p:cNvSpPr>
            <a:spLocks noGrp="1"/>
          </p:cNvSpPr>
          <p:nvPr>
            <p:ph type="ftr" sz="quarter" idx="11"/>
          </p:nvPr>
        </p:nvSpPr>
        <p:spPr/>
        <p:txBody>
          <a:bodyPr/>
          <a:lstStyle/>
          <a:p>
            <a:pPr>
              <a:defRPr/>
            </a:pPr>
            <a:r>
              <a:rPr lang="en-US" smtClean="0"/>
              <a:t>E. Prebys, Hadron Colliders, Lecture 2</a:t>
            </a:r>
            <a:endParaRPr lang="en-US"/>
          </a:p>
        </p:txBody>
      </p:sp>
      <p:pic>
        <p:nvPicPr>
          <p:cNvPr id="201729" name="Picture 1"/>
          <p:cNvPicPr>
            <a:picLocks noChangeAspect="1" noChangeArrowheads="1"/>
          </p:cNvPicPr>
          <p:nvPr/>
        </p:nvPicPr>
        <p:blipFill>
          <a:blip r:embed="rId2" cstate="print"/>
          <a:srcRect/>
          <a:stretch>
            <a:fillRect/>
          </a:stretch>
        </p:blipFill>
        <p:spPr bwMode="auto">
          <a:xfrm>
            <a:off x="6684275" y="1777585"/>
            <a:ext cx="1536200" cy="1887502"/>
          </a:xfrm>
          <a:prstGeom prst="rect">
            <a:avLst/>
          </a:prstGeom>
          <a:noFill/>
          <a:ln w="9525">
            <a:noFill/>
            <a:miter lim="800000"/>
            <a:headEnd/>
            <a:tailEnd/>
          </a:ln>
        </p:spPr>
      </p:pic>
      <p:pic>
        <p:nvPicPr>
          <p:cNvPr id="201732" name="Picture 4" descr="http://www.hep.net/ssc/new/gifarchive/toroiddwg.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18395" y="279790"/>
            <a:ext cx="2078890" cy="1574605"/>
          </a:xfrm>
          <a:prstGeom prst="rect">
            <a:avLst/>
          </a:prstGeom>
          <a:noFill/>
        </p:spPr>
      </p:pic>
      <p:pic>
        <p:nvPicPr>
          <p:cNvPr id="10" name="Picture 2"/>
          <p:cNvPicPr>
            <a:picLocks noChangeAspect="1" noChangeArrowheads="1"/>
          </p:cNvPicPr>
          <p:nvPr/>
        </p:nvPicPr>
        <p:blipFill>
          <a:blip r:embed="rId4" cstate="print"/>
          <a:srcRect/>
          <a:stretch>
            <a:fillRect/>
          </a:stretch>
        </p:blipFill>
        <p:spPr bwMode="auto">
          <a:xfrm>
            <a:off x="6569060" y="3813050"/>
            <a:ext cx="1805035" cy="1353776"/>
          </a:xfrm>
          <a:prstGeom prst="rect">
            <a:avLst/>
          </a:prstGeom>
          <a:noFill/>
          <a:ln w="9525">
            <a:noFill/>
            <a:miter lim="800000"/>
            <a:headEnd/>
            <a:tailEnd/>
          </a:ln>
        </p:spPr>
      </p:pic>
    </p:spTree>
    <p:extLst>
      <p:ext uri="{BB962C8B-B14F-4D97-AF65-F5344CB8AC3E}">
        <p14:creationId xmlns:p14="http://schemas.microsoft.com/office/powerpoint/2010/main" val="3290835182"/>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instrumentation (cont’d)</a:t>
            </a:r>
            <a:endParaRPr lang="en-US" dirty="0"/>
          </a:p>
        </p:txBody>
      </p:sp>
      <p:sp>
        <p:nvSpPr>
          <p:cNvPr id="3" name="Content Placeholder 2"/>
          <p:cNvSpPr>
            <a:spLocks noGrp="1"/>
          </p:cNvSpPr>
          <p:nvPr>
            <p:ph idx="1"/>
          </p:nvPr>
        </p:nvSpPr>
        <p:spPr>
          <a:xfrm>
            <a:off x="446088" y="800100"/>
            <a:ext cx="4817202" cy="5676900"/>
          </a:xfrm>
        </p:spPr>
        <p:txBody>
          <a:bodyPr/>
          <a:lstStyle/>
          <a:p>
            <a:r>
              <a:rPr lang="en-US" sz="1800" dirty="0" smtClean="0"/>
              <a:t>Beam profiles in beam lines can be measured using secondary emission </a:t>
            </a:r>
            <a:r>
              <a:rPr lang="en-US" sz="1800" dirty="0" err="1" smtClean="0"/>
              <a:t>multiwires</a:t>
            </a:r>
            <a:r>
              <a:rPr lang="en-US" sz="1800" dirty="0" smtClean="0"/>
              <a:t> (MW’s)</a:t>
            </a:r>
          </a:p>
          <a:p>
            <a:pPr>
              <a:buNone/>
            </a:pPr>
            <a:endParaRPr lang="en-US" sz="1800" dirty="0" smtClean="0"/>
          </a:p>
          <a:p>
            <a:endParaRPr lang="en-US" sz="1800" dirty="0" smtClean="0"/>
          </a:p>
          <a:p>
            <a:r>
              <a:rPr lang="en-US" sz="1800" dirty="0" smtClean="0"/>
              <a:t>Can measure beam profiles in a circulating beam with a “flying wire scanner”, which quickly passes a wire through and measures signal </a:t>
            </a:r>
            <a:r>
              <a:rPr lang="en-US" sz="1800" dirty="0" err="1" smtClean="0"/>
              <a:t>vs</a:t>
            </a:r>
            <a:r>
              <a:rPr lang="en-US" sz="1800" dirty="0" smtClean="0"/>
              <a:t> time to get profile</a:t>
            </a:r>
          </a:p>
          <a:p>
            <a:endParaRPr lang="en-US" sz="1800" dirty="0" smtClean="0"/>
          </a:p>
          <a:p>
            <a:r>
              <a:rPr lang="en-US" sz="1800" dirty="0" smtClean="0"/>
              <a:t>Non-</a:t>
            </a:r>
            <a:r>
              <a:rPr lang="en-US" sz="1800" dirty="0" smtClean="0"/>
              <a:t>destructive </a:t>
            </a:r>
            <a:r>
              <a:rPr lang="en-US" sz="1800" dirty="0" smtClean="0"/>
              <a:t>measurements include</a:t>
            </a:r>
          </a:p>
          <a:p>
            <a:pPr lvl="1"/>
            <a:r>
              <a:rPr lang="en-US" sz="1400" dirty="0" smtClean="0"/>
              <a:t>Ionization profile monitor (IPM): drift electrons or ions generated by beam passing through residual gas</a:t>
            </a:r>
          </a:p>
          <a:p>
            <a:pPr lvl="1"/>
            <a:r>
              <a:rPr lang="en-US" sz="1400" dirty="0" smtClean="0"/>
              <a:t>Synchrotron light</a:t>
            </a:r>
          </a:p>
          <a:p>
            <a:pPr lvl="2"/>
            <a:r>
              <a:rPr lang="en-US" sz="1400" dirty="0" smtClean="0"/>
              <a:t>Standard in electron machines</a:t>
            </a:r>
          </a:p>
          <a:p>
            <a:pPr lvl="2"/>
            <a:r>
              <a:rPr lang="en-US" sz="1400" dirty="0" smtClean="0"/>
              <a:t>Also works in LHC</a:t>
            </a:r>
          </a:p>
        </p:txBody>
      </p:sp>
      <p:sp>
        <p:nvSpPr>
          <p:cNvPr id="4" name="Date Placeholder 3"/>
          <p:cNvSpPr>
            <a:spLocks noGrp="1"/>
          </p:cNvSpPr>
          <p:nvPr>
            <p:ph type="dt" sz="half" idx="10"/>
          </p:nvPr>
        </p:nvSpPr>
        <p:spPr/>
        <p:txBody>
          <a:bodyPr/>
          <a:lstStyle/>
          <a:p>
            <a:pPr>
              <a:defRPr/>
            </a:pPr>
            <a:r>
              <a:rPr lang="en-US" smtClean="0"/>
              <a:t>HCPSS, August 11-22, 2014 </a:t>
            </a:r>
            <a:endParaRPr lang="en-US" dirty="0"/>
          </a:p>
        </p:txBody>
      </p:sp>
      <p:sp>
        <p:nvSpPr>
          <p:cNvPr id="5" name="Footer Placeholder 4"/>
          <p:cNvSpPr>
            <a:spLocks noGrp="1"/>
          </p:cNvSpPr>
          <p:nvPr>
            <p:ph type="ftr" sz="quarter" idx="11"/>
          </p:nvPr>
        </p:nvSpPr>
        <p:spPr/>
        <p:txBody>
          <a:bodyPr/>
          <a:lstStyle/>
          <a:p>
            <a:pPr>
              <a:defRPr/>
            </a:pPr>
            <a:r>
              <a:rPr lang="en-US" smtClean="0"/>
              <a:t>E. Prebys, Hadron Colliders, Lecture 2</a:t>
            </a:r>
            <a:endParaRPr lang="en-US"/>
          </a:p>
        </p:txBody>
      </p:sp>
      <p:sp>
        <p:nvSpPr>
          <p:cNvPr id="6" name="Slide Number Placeholder 5"/>
          <p:cNvSpPr>
            <a:spLocks noGrp="1"/>
          </p:cNvSpPr>
          <p:nvPr>
            <p:ph type="sldNum" sz="quarter" idx="12"/>
          </p:nvPr>
        </p:nvSpPr>
        <p:spPr/>
        <p:txBody>
          <a:bodyPr/>
          <a:lstStyle/>
          <a:p>
            <a:pPr>
              <a:defRPr/>
            </a:pPr>
            <a:fld id="{FBC16510-01E7-4757-9488-65999956462C}" type="slidenum">
              <a:rPr lang="en-US" smtClean="0"/>
              <a:pPr>
                <a:defRPr/>
              </a:pPr>
              <a:t>31</a:t>
            </a:fld>
            <a:endParaRPr lang="en-US"/>
          </a:p>
        </p:txBody>
      </p:sp>
      <p:sp>
        <p:nvSpPr>
          <p:cNvPr id="307202" name="AutoShape 2" descr="Click to toggle background on ACNET graphic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7203"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992985" y="702246"/>
            <a:ext cx="2189085" cy="1819802"/>
          </a:xfrm>
          <a:prstGeom prst="rect">
            <a:avLst/>
          </a:prstGeom>
          <a:noFill/>
          <a:ln w="9525">
            <a:noFill/>
            <a:miter lim="800000"/>
            <a:headEnd/>
            <a:tailEnd/>
          </a:ln>
        </p:spPr>
      </p:pic>
      <p:sp>
        <p:nvSpPr>
          <p:cNvPr id="9" name="TextBox 8"/>
          <p:cNvSpPr txBox="1"/>
          <p:nvPr/>
        </p:nvSpPr>
        <p:spPr>
          <a:xfrm>
            <a:off x="4687215" y="2545685"/>
            <a:ext cx="4303165" cy="307777"/>
          </a:xfrm>
          <a:prstGeom prst="rect">
            <a:avLst/>
          </a:prstGeom>
          <a:noFill/>
        </p:spPr>
        <p:txBody>
          <a:bodyPr wrap="square" rtlCol="0">
            <a:spAutoFit/>
          </a:bodyPr>
          <a:lstStyle/>
          <a:p>
            <a:pPr algn="ctr"/>
            <a:r>
              <a:rPr lang="en-US" sz="1400" dirty="0" smtClean="0">
                <a:solidFill>
                  <a:schemeClr val="tx2">
                    <a:lumMod val="75000"/>
                  </a:schemeClr>
                </a:solidFill>
              </a:rPr>
              <a:t>Beam profiles in </a:t>
            </a:r>
            <a:r>
              <a:rPr lang="en-US" sz="1400" dirty="0" err="1" smtClean="0">
                <a:solidFill>
                  <a:schemeClr val="tx2">
                    <a:lumMod val="75000"/>
                  </a:schemeClr>
                </a:solidFill>
              </a:rPr>
              <a:t>MiniBooNE</a:t>
            </a:r>
            <a:r>
              <a:rPr lang="en-US" sz="1400" dirty="0" smtClean="0">
                <a:solidFill>
                  <a:schemeClr val="tx2">
                    <a:lumMod val="75000"/>
                  </a:schemeClr>
                </a:solidFill>
              </a:rPr>
              <a:t> beam line</a:t>
            </a:r>
            <a:endParaRPr lang="en-US" sz="1400" dirty="0">
              <a:solidFill>
                <a:schemeClr val="tx2">
                  <a:lumMod val="75000"/>
                </a:schemeClr>
              </a:solidFill>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09670" y="3044950"/>
            <a:ext cx="3462830" cy="2556064"/>
          </a:xfrm>
          <a:prstGeom prst="rect">
            <a:avLst/>
          </a:prstGeom>
          <a:noFill/>
          <a:ln w="9525">
            <a:noFill/>
            <a:miter lim="800000"/>
            <a:headEnd/>
            <a:tailEnd/>
          </a:ln>
        </p:spPr>
      </p:pic>
      <p:sp>
        <p:nvSpPr>
          <p:cNvPr id="12" name="TextBox 11"/>
          <p:cNvSpPr txBox="1"/>
          <p:nvPr/>
        </p:nvSpPr>
        <p:spPr>
          <a:xfrm>
            <a:off x="4725620" y="5656490"/>
            <a:ext cx="4303165" cy="307777"/>
          </a:xfrm>
          <a:prstGeom prst="rect">
            <a:avLst/>
          </a:prstGeom>
          <a:noFill/>
        </p:spPr>
        <p:txBody>
          <a:bodyPr wrap="square" rtlCol="0">
            <a:spAutoFit/>
          </a:bodyPr>
          <a:lstStyle/>
          <a:p>
            <a:pPr algn="ctr"/>
            <a:r>
              <a:rPr lang="en-US" sz="1400" dirty="0" smtClean="0">
                <a:solidFill>
                  <a:schemeClr val="tx2">
                    <a:lumMod val="75000"/>
                  </a:schemeClr>
                </a:solidFill>
              </a:rPr>
              <a:t>Flying wire signal in LHC</a:t>
            </a:r>
            <a:endParaRPr lang="en-US" sz="1400" dirty="0">
              <a:solidFill>
                <a:schemeClr val="tx2">
                  <a:lumMod val="75000"/>
                </a:schemeClr>
              </a:solidFill>
            </a:endParaRPr>
          </a:p>
        </p:txBody>
      </p:sp>
    </p:spTree>
    <p:extLst>
      <p:ext uri="{BB962C8B-B14F-4D97-AF65-F5344CB8AC3E}">
        <p14:creationId xmlns:p14="http://schemas.microsoft.com/office/powerpoint/2010/main" val="180140272"/>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lattice parameters</a:t>
            </a:r>
            <a:endParaRPr lang="en-US" dirty="0"/>
          </a:p>
        </p:txBody>
      </p:sp>
      <p:sp>
        <p:nvSpPr>
          <p:cNvPr id="3" name="Content Placeholder 2"/>
          <p:cNvSpPr>
            <a:spLocks noGrp="1"/>
          </p:cNvSpPr>
          <p:nvPr>
            <p:ph idx="1"/>
          </p:nvPr>
        </p:nvSpPr>
        <p:spPr>
          <a:xfrm>
            <a:off x="446088" y="800100"/>
            <a:ext cx="5239657" cy="4088290"/>
          </a:xfrm>
        </p:spPr>
        <p:txBody>
          <a:bodyPr/>
          <a:lstStyle/>
          <a:p>
            <a:r>
              <a:rPr lang="en-US" sz="1800" dirty="0" smtClean="0"/>
              <a:t>The fractional tune is measured by Fourier Transforming signals from the BPM’s</a:t>
            </a:r>
          </a:p>
          <a:p>
            <a:pPr lvl="1"/>
            <a:r>
              <a:rPr lang="en-US" sz="1600" dirty="0" smtClean="0"/>
              <a:t>Sometimes need to excite beam with a kicker</a:t>
            </a:r>
          </a:p>
          <a:p>
            <a:pPr lvl="1"/>
            <a:endParaRPr lang="en-US" sz="1600" dirty="0" smtClean="0"/>
          </a:p>
          <a:p>
            <a:pPr lvl="1"/>
            <a:endParaRPr lang="en-US" sz="1600" dirty="0" smtClean="0"/>
          </a:p>
          <a:p>
            <a:pPr lvl="1"/>
            <a:endParaRPr lang="en-US" sz="1600" dirty="0" smtClean="0"/>
          </a:p>
          <a:p>
            <a:pPr lvl="1"/>
            <a:endParaRPr lang="en-US" sz="1600" dirty="0" smtClean="0"/>
          </a:p>
          <a:p>
            <a:pPr lvl="1"/>
            <a:endParaRPr lang="en-US" sz="1600" dirty="0" smtClean="0"/>
          </a:p>
          <a:p>
            <a:r>
              <a:rPr lang="en-US" sz="1800" dirty="0" smtClean="0"/>
              <a:t>Beta functions can be measured by exciting the beam and looking at distortions</a:t>
            </a:r>
          </a:p>
          <a:p>
            <a:pPr lvl="1"/>
            <a:r>
              <a:rPr lang="en-US" sz="1400" dirty="0" smtClean="0"/>
              <a:t>Can use kicker or resonant (“AC”) dipole</a:t>
            </a:r>
          </a:p>
          <a:p>
            <a:pPr>
              <a:buNone/>
            </a:pPr>
            <a:endParaRPr lang="en-US" sz="1800" dirty="0" smtClean="0"/>
          </a:p>
          <a:p>
            <a:endParaRPr lang="en-US" sz="1800" dirty="0" smtClean="0"/>
          </a:p>
          <a:p>
            <a:r>
              <a:rPr lang="en-US" sz="1800" dirty="0" smtClean="0"/>
              <a:t>Can also measure the by</a:t>
            </a:r>
            <a:br>
              <a:rPr lang="en-US" sz="1800" dirty="0" smtClean="0"/>
            </a:br>
            <a:r>
              <a:rPr lang="en-US" sz="1800" dirty="0" smtClean="0"/>
              <a:t>functions indirectly by </a:t>
            </a:r>
            <a:br>
              <a:rPr lang="en-US" sz="1800" dirty="0" smtClean="0"/>
            </a:br>
            <a:r>
              <a:rPr lang="en-US" sz="1800" dirty="0" smtClean="0"/>
              <a:t>varying a quad and measuring </a:t>
            </a:r>
            <a:br>
              <a:rPr lang="en-US" sz="1800" dirty="0" smtClean="0"/>
            </a:br>
            <a:r>
              <a:rPr lang="en-US" sz="1800" dirty="0" smtClean="0"/>
              <a:t>the tune shift</a:t>
            </a:r>
            <a:endParaRPr lang="en-US" sz="1800" dirty="0"/>
          </a:p>
        </p:txBody>
      </p:sp>
      <p:sp>
        <p:nvSpPr>
          <p:cNvPr id="4" name="Date Placeholder 3"/>
          <p:cNvSpPr>
            <a:spLocks noGrp="1"/>
          </p:cNvSpPr>
          <p:nvPr>
            <p:ph type="dt" sz="half" idx="10"/>
          </p:nvPr>
        </p:nvSpPr>
        <p:spPr/>
        <p:txBody>
          <a:bodyPr/>
          <a:lstStyle/>
          <a:p>
            <a:pPr>
              <a:defRPr/>
            </a:pPr>
            <a:r>
              <a:rPr lang="en-US" smtClean="0"/>
              <a:t>HCPSS, August 11-22, 2014 </a:t>
            </a:r>
            <a:endParaRPr lang="en-US" dirty="0"/>
          </a:p>
        </p:txBody>
      </p:sp>
      <p:sp>
        <p:nvSpPr>
          <p:cNvPr id="5" name="Footer Placeholder 4"/>
          <p:cNvSpPr>
            <a:spLocks noGrp="1"/>
          </p:cNvSpPr>
          <p:nvPr>
            <p:ph type="ftr" sz="quarter" idx="11"/>
          </p:nvPr>
        </p:nvSpPr>
        <p:spPr/>
        <p:txBody>
          <a:bodyPr/>
          <a:lstStyle/>
          <a:p>
            <a:pPr>
              <a:defRPr/>
            </a:pPr>
            <a:r>
              <a:rPr lang="en-US" smtClean="0"/>
              <a:t>E. Prebys, Hadron Colliders, Lecture 2</a:t>
            </a:r>
            <a:endParaRPr lang="en-US"/>
          </a:p>
        </p:txBody>
      </p:sp>
      <p:sp>
        <p:nvSpPr>
          <p:cNvPr id="6" name="Slide Number Placeholder 5"/>
          <p:cNvSpPr>
            <a:spLocks noGrp="1"/>
          </p:cNvSpPr>
          <p:nvPr>
            <p:ph type="sldNum" sz="quarter" idx="12"/>
          </p:nvPr>
        </p:nvSpPr>
        <p:spPr/>
        <p:txBody>
          <a:bodyPr/>
          <a:lstStyle/>
          <a:p>
            <a:pPr>
              <a:defRPr/>
            </a:pPr>
            <a:fld id="{FBC16510-01E7-4757-9488-65999956462C}" type="slidenum">
              <a:rPr lang="en-US" smtClean="0"/>
              <a:pPr>
                <a:defRPr/>
              </a:pPr>
              <a:t>32</a:t>
            </a:fld>
            <a:endParaRPr lang="en-US"/>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992985" y="2507280"/>
            <a:ext cx="2508072" cy="1818416"/>
          </a:xfrm>
          <a:prstGeom prst="rect">
            <a:avLst/>
          </a:prstGeom>
          <a:noFill/>
          <a:ln w="9525">
            <a:noFill/>
            <a:miter lim="800000"/>
            <a:headEnd/>
            <a:tailEnd/>
          </a:ln>
        </p:spPr>
      </p:pic>
      <p:graphicFrame>
        <p:nvGraphicFramePr>
          <p:cNvPr id="10" name="Object 9"/>
          <p:cNvGraphicFramePr>
            <a:graphicFrameLocks noChangeAspect="1"/>
          </p:cNvGraphicFramePr>
          <p:nvPr/>
        </p:nvGraphicFramePr>
        <p:xfrm>
          <a:off x="4034330" y="5080415"/>
          <a:ext cx="1510597" cy="844910"/>
        </p:xfrm>
        <a:graphic>
          <a:graphicData uri="http://schemas.openxmlformats.org/presentationml/2006/ole">
            <mc:AlternateContent xmlns:mc="http://schemas.openxmlformats.org/markup-compatibility/2006">
              <mc:Choice xmlns:v="urn:schemas-microsoft-com:vml" Requires="v">
                <p:oleObj spid="_x0000_s510995" name="Equation" r:id="rId4" imgW="749160" imgH="419040" progId="Equation.DSMT4">
                  <p:embed/>
                </p:oleObj>
              </mc:Choice>
              <mc:Fallback>
                <p:oleObj name="Equation" r:id="rId4" imgW="749160" imgH="4190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4330" y="5080415"/>
                        <a:ext cx="1510597" cy="8449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Oval 10"/>
          <p:cNvSpPr/>
          <p:nvPr/>
        </p:nvSpPr>
        <p:spPr>
          <a:xfrm>
            <a:off x="5186480" y="5080415"/>
            <a:ext cx="345645" cy="46086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8227" name="Picture 3"/>
          <p:cNvPicPr>
            <a:picLocks noChangeAspect="1" noChangeArrowheads="1"/>
          </p:cNvPicPr>
          <p:nvPr/>
        </p:nvPicPr>
        <p:blipFill>
          <a:blip r:embed="rId6" cstate="print"/>
          <a:srcRect/>
          <a:stretch>
            <a:fillRect/>
          </a:stretch>
        </p:blipFill>
        <p:spPr bwMode="auto">
          <a:xfrm>
            <a:off x="5762555" y="4312315"/>
            <a:ext cx="3112422" cy="2036615"/>
          </a:xfrm>
          <a:prstGeom prst="rect">
            <a:avLst/>
          </a:prstGeom>
          <a:noFill/>
          <a:ln w="9525">
            <a:noFill/>
            <a:miter lim="800000"/>
            <a:headEnd/>
            <a:tailEnd/>
          </a:ln>
        </p:spPr>
      </p:pic>
      <p:pic>
        <p:nvPicPr>
          <p:cNvPr id="13" name="Picture 1" descr="https://ab-dep-op-elogbook.web.cern.ch/ab-dep-op-elogbook/elogbook/attach.php?attachId=1056849&amp;type=png&amp;fname=20091205104902.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685744" y="202980"/>
            <a:ext cx="3085795" cy="2227222"/>
          </a:xfrm>
          <a:prstGeom prst="rect">
            <a:avLst/>
          </a:prstGeom>
          <a:noFill/>
        </p:spPr>
      </p:pic>
    </p:spTree>
    <p:extLst>
      <p:ext uri="{BB962C8B-B14F-4D97-AF65-F5344CB8AC3E}">
        <p14:creationId xmlns:p14="http://schemas.microsoft.com/office/powerpoint/2010/main" val="1592818901"/>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152400"/>
            <a:ext cx="8458200" cy="381000"/>
          </a:xfrm>
        </p:spPr>
        <p:txBody>
          <a:bodyPr/>
          <a:lstStyle/>
          <a:p>
            <a:pPr>
              <a:defRPr/>
            </a:pPr>
            <a:r>
              <a:rPr lang="en-US" dirty="0" smtClean="0"/>
              <a:t>Moving on: </a:t>
            </a:r>
            <a:r>
              <a:rPr lang="en-US" dirty="0" smtClean="0"/>
              <a:t>The </a:t>
            </a:r>
            <a:r>
              <a:rPr lang="en-US" dirty="0"/>
              <a:t>Case for </a:t>
            </a:r>
            <a:r>
              <a:rPr lang="en-US" dirty="0" smtClean="0"/>
              <a:t>Colliders</a:t>
            </a:r>
            <a:endParaRPr lang="en-US" dirty="0"/>
          </a:p>
        </p:txBody>
      </p:sp>
      <p:sp>
        <p:nvSpPr>
          <p:cNvPr id="6149" name="Rectangle 3"/>
          <p:cNvSpPr>
            <a:spLocks noGrp="1" noChangeArrowheads="1"/>
          </p:cNvSpPr>
          <p:nvPr>
            <p:ph type="body" sz="half" idx="1"/>
          </p:nvPr>
        </p:nvSpPr>
        <p:spPr>
          <a:xfrm>
            <a:off x="533400" y="685800"/>
            <a:ext cx="5334000" cy="4876800"/>
          </a:xfrm>
        </p:spPr>
        <p:txBody>
          <a:bodyPr/>
          <a:lstStyle/>
          <a:p>
            <a:r>
              <a:rPr lang="en-US" sz="2000" dirty="0" smtClean="0"/>
              <a:t>If beam hits a stationary proton, the “center of mass” energy is</a:t>
            </a:r>
          </a:p>
          <a:p>
            <a:pPr marL="0" indent="0">
              <a:buNone/>
            </a:pPr>
            <a:endParaRPr lang="en-US" sz="2000" dirty="0" smtClean="0"/>
          </a:p>
          <a:p>
            <a:r>
              <a:rPr lang="en-US" sz="2000" dirty="0" smtClean="0"/>
              <a:t>On the other hand, for colliding beams (of equal mass and energy) it’s</a:t>
            </a:r>
          </a:p>
          <a:p>
            <a:endParaRPr lang="en-US" sz="2000" dirty="0" smtClean="0"/>
          </a:p>
          <a:p>
            <a:endParaRPr lang="en-US" sz="2000" dirty="0" smtClean="0"/>
          </a:p>
          <a:p>
            <a:endParaRPr lang="en-US" sz="2000" dirty="0" smtClean="0"/>
          </a:p>
        </p:txBody>
      </p:sp>
      <p:graphicFrame>
        <p:nvGraphicFramePr>
          <p:cNvPr id="6146" name="Object 2"/>
          <p:cNvGraphicFramePr>
            <a:graphicFrameLocks noGrp="1" noChangeAspect="1"/>
          </p:cNvGraphicFramePr>
          <p:nvPr>
            <p:ph sz="quarter" idx="2"/>
            <p:extLst>
              <p:ext uri="{D42A27DB-BD31-4B8C-83A1-F6EECF244321}">
                <p14:modId xmlns:p14="http://schemas.microsoft.com/office/powerpoint/2010/main" val="1140263229"/>
              </p:ext>
            </p:extLst>
          </p:nvPr>
        </p:nvGraphicFramePr>
        <p:xfrm>
          <a:off x="6019800" y="914400"/>
          <a:ext cx="2590800" cy="560141"/>
        </p:xfrm>
        <a:graphic>
          <a:graphicData uri="http://schemas.openxmlformats.org/presentationml/2006/ole">
            <mc:AlternateContent xmlns:mc="http://schemas.openxmlformats.org/markup-compatibility/2006">
              <mc:Choice xmlns:v="urn:schemas-microsoft-com:vml" Requires="v">
                <p:oleObj spid="_x0000_s30249" name="Equation" r:id="rId3" imgW="1409400" imgH="304560" progId="Equation.3">
                  <p:embed/>
                </p:oleObj>
              </mc:Choice>
              <mc:Fallback>
                <p:oleObj name="Equation" r:id="rId3" imgW="1409400" imgH="30456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914400"/>
                        <a:ext cx="2590800" cy="560141"/>
                      </a:xfrm>
                      <a:prstGeom prst="rect">
                        <a:avLst/>
                      </a:prstGeom>
                      <a:noFill/>
                      <a:extLst/>
                    </p:spPr>
                  </p:pic>
                </p:oleObj>
              </mc:Fallback>
            </mc:AlternateContent>
          </a:graphicData>
        </a:graphic>
      </p:graphicFrame>
      <p:graphicFrame>
        <p:nvGraphicFramePr>
          <p:cNvPr id="6147" name="Object 3"/>
          <p:cNvGraphicFramePr>
            <a:graphicFrameLocks noGrp="1" noChangeAspect="1"/>
          </p:cNvGraphicFramePr>
          <p:nvPr>
            <p:ph sz="quarter" idx="3"/>
            <p:extLst>
              <p:ext uri="{D42A27DB-BD31-4B8C-83A1-F6EECF244321}">
                <p14:modId xmlns:p14="http://schemas.microsoft.com/office/powerpoint/2010/main" val="2628489525"/>
              </p:ext>
            </p:extLst>
          </p:nvPr>
        </p:nvGraphicFramePr>
        <p:xfrm>
          <a:off x="6477000" y="2286000"/>
          <a:ext cx="1650045" cy="457200"/>
        </p:xfrm>
        <a:graphic>
          <a:graphicData uri="http://schemas.openxmlformats.org/presentationml/2006/ole">
            <mc:AlternateContent xmlns:mc="http://schemas.openxmlformats.org/markup-compatibility/2006">
              <mc:Choice xmlns:v="urn:schemas-microsoft-com:vml" Requires="v">
                <p:oleObj spid="_x0000_s30250" name="Equation" r:id="rId5" imgW="825480" imgH="228600" progId="Equation.3">
                  <p:embed/>
                </p:oleObj>
              </mc:Choice>
              <mc:Fallback>
                <p:oleObj name="Equation" r:id="rId5" imgW="825480" imgH="2286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2286000"/>
                        <a:ext cx="1650045" cy="457200"/>
                      </a:xfrm>
                      <a:prstGeom prst="rect">
                        <a:avLst/>
                      </a:prstGeom>
                      <a:noFill/>
                      <a:extLst/>
                    </p:spPr>
                  </p:pic>
                </p:oleObj>
              </mc:Fallback>
            </mc:AlternateContent>
          </a:graphicData>
        </a:graphic>
      </p:graphicFrame>
      <p:sp>
        <p:nvSpPr>
          <p:cNvPr id="8" name="Rectangle 3"/>
          <p:cNvSpPr txBox="1">
            <a:spLocks noChangeArrowheads="1"/>
          </p:cNvSpPr>
          <p:nvPr/>
        </p:nvSpPr>
        <p:spPr bwMode="auto">
          <a:xfrm>
            <a:off x="4419600" y="3276600"/>
            <a:ext cx="4572000" cy="1752600"/>
          </a:xfrm>
          <a:prstGeom prst="rect">
            <a:avLst/>
          </a:prstGeom>
          <a:noFill/>
          <a:ln w="9525">
            <a:noFill/>
            <a:miter lim="800000"/>
            <a:headEnd/>
            <a:tailEnd/>
          </a:ln>
        </p:spPr>
        <p:txBody>
          <a:bodyPr/>
          <a:lstStyle/>
          <a:p>
            <a:pPr marL="273050" indent="-273050" eaLnBrk="0" hangingPunct="0">
              <a:spcBef>
                <a:spcPts val="600"/>
              </a:spcBef>
              <a:buClr>
                <a:schemeClr val="tx2"/>
              </a:buClr>
              <a:buSzPct val="73000"/>
              <a:buFont typeface="Wingdings 2" pitchFamily="18" charset="2"/>
              <a:buChar char=""/>
              <a:defRPr/>
            </a:pPr>
            <a:r>
              <a:rPr lang="en-US" sz="2000" dirty="0">
                <a:latin typeface="+mn-lt"/>
              </a:rPr>
              <a:t>To get the 14 </a:t>
            </a:r>
            <a:r>
              <a:rPr lang="en-US" sz="2000" dirty="0" err="1">
                <a:latin typeface="+mn-lt"/>
              </a:rPr>
              <a:t>TeV</a:t>
            </a:r>
            <a:r>
              <a:rPr lang="en-US" sz="2000" dirty="0">
                <a:latin typeface="+mn-lt"/>
              </a:rPr>
              <a:t> CM design energy of the LHC with a single beam  on a fixed target would require that beam to have an energy of 100,000 </a:t>
            </a:r>
            <a:r>
              <a:rPr lang="en-US" sz="2000" dirty="0" err="1">
                <a:latin typeface="+mn-lt"/>
              </a:rPr>
              <a:t>TeV</a:t>
            </a:r>
            <a:r>
              <a:rPr lang="en-US" sz="2000" dirty="0">
                <a:latin typeface="+mn-lt"/>
              </a:rPr>
              <a:t>! </a:t>
            </a:r>
          </a:p>
          <a:p>
            <a:pPr marL="730250" lvl="1" indent="-273050" eaLnBrk="0" hangingPunct="0">
              <a:spcBef>
                <a:spcPts val="600"/>
              </a:spcBef>
              <a:buClr>
                <a:schemeClr val="tx2"/>
              </a:buClr>
              <a:buSzPct val="73000"/>
              <a:buFont typeface="Wingdings 2" pitchFamily="18" charset="2"/>
              <a:buChar char=""/>
              <a:defRPr/>
            </a:pPr>
            <a:r>
              <a:rPr lang="en-US" sz="2000" i="1" dirty="0">
                <a:solidFill>
                  <a:schemeClr val="accent2">
                    <a:lumMod val="75000"/>
                  </a:schemeClr>
                </a:solidFill>
                <a:latin typeface="+mn-lt"/>
              </a:rPr>
              <a:t>Would require a ring 10 times the diameter of the Earth!!</a:t>
            </a:r>
          </a:p>
          <a:p>
            <a:pPr marL="273050" indent="-273050" eaLnBrk="0" hangingPunct="0">
              <a:spcBef>
                <a:spcPts val="600"/>
              </a:spcBef>
              <a:buClr>
                <a:schemeClr val="tx2"/>
              </a:buClr>
              <a:buSzPct val="73000"/>
              <a:buFont typeface="Wingdings 2" pitchFamily="18" charset="2"/>
              <a:buChar char=""/>
              <a:defRPr/>
            </a:pPr>
            <a:endParaRPr lang="en-US" sz="2000" dirty="0">
              <a:latin typeface="+mn-lt"/>
            </a:endParaRPr>
          </a:p>
          <a:p>
            <a:pPr marL="273050" indent="-273050" eaLnBrk="0" hangingPunct="0">
              <a:spcBef>
                <a:spcPts val="600"/>
              </a:spcBef>
              <a:buClr>
                <a:schemeClr val="tx2"/>
              </a:buClr>
              <a:buSzPct val="73000"/>
              <a:buFont typeface="Wingdings 2" pitchFamily="18" charset="2"/>
              <a:buChar char=""/>
              <a:defRPr/>
            </a:pPr>
            <a:endParaRPr lang="en-US" sz="2000" dirty="0">
              <a:latin typeface="+mn-lt"/>
            </a:endParaRPr>
          </a:p>
          <a:p>
            <a:pPr marL="273050" indent="-273050" eaLnBrk="0" hangingPunct="0">
              <a:spcBef>
                <a:spcPts val="600"/>
              </a:spcBef>
              <a:buClr>
                <a:schemeClr val="tx2"/>
              </a:buClr>
              <a:buSzPct val="73000"/>
              <a:buFont typeface="Wingdings 2" pitchFamily="18" charset="2"/>
              <a:buChar char=""/>
              <a:defRPr/>
            </a:pPr>
            <a:endParaRPr lang="en-US" sz="2000" dirty="0">
              <a:latin typeface="+mn-lt"/>
            </a:endParaRPr>
          </a:p>
        </p:txBody>
      </p:sp>
      <p:sp>
        <p:nvSpPr>
          <p:cNvPr id="2" name="Oval 1"/>
          <p:cNvSpPr/>
          <p:nvPr/>
        </p:nvSpPr>
        <p:spPr>
          <a:xfrm>
            <a:off x="8229600" y="685800"/>
            <a:ext cx="1524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6477000" y="762000"/>
            <a:ext cx="1600200" cy="0"/>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6324600" y="685800"/>
            <a:ext cx="1524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229600" y="1981200"/>
            <a:ext cx="1524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324600" y="1981200"/>
            <a:ext cx="1524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6477000" y="2057400"/>
            <a:ext cx="838200" cy="0"/>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7391400" y="2057400"/>
            <a:ext cx="914400" cy="0"/>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rotWithShape="1">
          <a:blip r:embed="rId7" cstate="print">
            <a:extLst>
              <a:ext uri="{28A0092B-C50C-407E-A947-70E740481C1C}">
                <a14:useLocalDpi xmlns:a14="http://schemas.microsoft.com/office/drawing/2010/main"/>
              </a:ext>
            </a:extLst>
          </a:blip>
          <a:srcRect l="2340" t="2049" r="22200" b="2005"/>
          <a:stretch/>
        </p:blipFill>
        <p:spPr>
          <a:xfrm>
            <a:off x="533400" y="2590800"/>
            <a:ext cx="3997448" cy="3466055"/>
          </a:xfrm>
          <a:prstGeom prst="rect">
            <a:avLst/>
          </a:prstGeom>
        </p:spPr>
      </p:pic>
      <p:sp>
        <p:nvSpPr>
          <p:cNvPr id="3" name="Date Placeholder 2"/>
          <p:cNvSpPr>
            <a:spLocks noGrp="1"/>
          </p:cNvSpPr>
          <p:nvPr>
            <p:ph type="dt" sz="half" idx="10"/>
          </p:nvPr>
        </p:nvSpPr>
        <p:spPr>
          <a:xfrm>
            <a:off x="5193554" y="6291263"/>
            <a:ext cx="2731246" cy="457200"/>
          </a:xfrm>
        </p:spPr>
        <p:txBody>
          <a:bodyPr/>
          <a:lstStyle/>
          <a:p>
            <a:pPr>
              <a:defRPr/>
            </a:pPr>
            <a:r>
              <a:rPr lang="en-US" smtClean="0"/>
              <a:t>HCPSS, August 11-22, 2014 </a:t>
            </a:r>
            <a:endParaRPr lang="en-US" dirty="0"/>
          </a:p>
        </p:txBody>
      </p:sp>
      <p:sp>
        <p:nvSpPr>
          <p:cNvPr id="5" name="Footer Placeholder 4"/>
          <p:cNvSpPr>
            <a:spLocks noGrp="1"/>
          </p:cNvSpPr>
          <p:nvPr>
            <p:ph type="ftr" sz="quarter" idx="11"/>
          </p:nvPr>
        </p:nvSpPr>
        <p:spPr>
          <a:xfrm>
            <a:off x="457200" y="6443663"/>
            <a:ext cx="4724400" cy="304800"/>
          </a:xfrm>
        </p:spPr>
        <p:txBody>
          <a:bodyPr/>
          <a:lstStyle/>
          <a:p>
            <a:pPr algn="l">
              <a:defRPr/>
            </a:pPr>
            <a:r>
              <a:rPr lang="en-US" smtClean="0"/>
              <a:t>E. Prebys, Hadron Colliders, Lecture 2</a:t>
            </a:r>
            <a:endParaRPr lang="en-US" dirty="0">
              <a:latin typeface="+mn-lt"/>
            </a:endParaRPr>
          </a:p>
        </p:txBody>
      </p:sp>
      <p:sp>
        <p:nvSpPr>
          <p:cNvPr id="6" name="Slide Number Placeholder 5"/>
          <p:cNvSpPr>
            <a:spLocks noGrp="1"/>
          </p:cNvSpPr>
          <p:nvPr>
            <p:ph type="sldNum" sz="quarter" idx="12"/>
          </p:nvPr>
        </p:nvSpPr>
        <p:spPr/>
        <p:txBody>
          <a:bodyPr/>
          <a:lstStyle/>
          <a:p>
            <a:pPr>
              <a:defRPr/>
            </a:pPr>
            <a:fld id="{BA33168C-16D6-42A2-AF6D-3D5C06C9F0F0}" type="slidenum">
              <a:rPr lang="en-US" smtClean="0"/>
              <a:pPr>
                <a:defRPr/>
              </a:pPr>
              <a:t>33</a:t>
            </a:fld>
            <a:endParaRPr lang="en-US"/>
          </a:p>
        </p:txBody>
      </p:sp>
      <p:sp>
        <p:nvSpPr>
          <p:cNvPr id="9" name="TextBox 8"/>
          <p:cNvSpPr txBox="1"/>
          <p:nvPr/>
        </p:nvSpPr>
        <p:spPr>
          <a:xfrm>
            <a:off x="1219200" y="6096000"/>
            <a:ext cx="6934200" cy="369332"/>
          </a:xfrm>
          <a:prstGeom prst="rect">
            <a:avLst/>
          </a:prstGeom>
          <a:noFill/>
        </p:spPr>
        <p:txBody>
          <a:bodyPr wrap="square" rtlCol="0">
            <a:spAutoFit/>
          </a:bodyPr>
          <a:lstStyle/>
          <a:p>
            <a:pPr algn="ctr"/>
            <a:r>
              <a:rPr lang="en-US" sz="1800" dirty="0" smtClean="0">
                <a:solidFill>
                  <a:srgbClr val="C00000"/>
                </a:solidFill>
                <a:latin typeface="+mn-lt"/>
              </a:rPr>
              <a:t>Getting to the highest energies requires colliding beams</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9">
                                            <p:txEl>
                                              <p:pRg st="0" end="0"/>
                                            </p:txEl>
                                          </p:spTgt>
                                        </p:tgtEl>
                                        <p:attrNameLst>
                                          <p:attrName>style.visibility</p:attrName>
                                        </p:attrNameLst>
                                      </p:cBhvr>
                                      <p:to>
                                        <p:strVal val="visible"/>
                                      </p:to>
                                    </p:set>
                                    <p:animEffect transition="in" filter="fade">
                                      <p:cBhvr>
                                        <p:cTn id="7" dur="500"/>
                                        <p:tgtEl>
                                          <p:spTgt spid="614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500"/>
                                        <p:tgtEl>
                                          <p:spTgt spid="61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149">
                                            <p:txEl>
                                              <p:pRg st="2" end="2"/>
                                            </p:txEl>
                                          </p:spTgt>
                                        </p:tgtEl>
                                        <p:attrNameLst>
                                          <p:attrName>style.visibility</p:attrName>
                                        </p:attrNameLst>
                                      </p:cBhvr>
                                      <p:to>
                                        <p:strVal val="visible"/>
                                      </p:to>
                                    </p:set>
                                    <p:animEffect transition="in" filter="fade">
                                      <p:cBhvr>
                                        <p:cTn id="24" dur="500"/>
                                        <p:tgtEl>
                                          <p:spTgt spid="6149">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147"/>
                                        </p:tgtEl>
                                        <p:attrNameLst>
                                          <p:attrName>style.visibility</p:attrName>
                                        </p:attrNameLst>
                                      </p:cBhvr>
                                      <p:to>
                                        <p:strVal val="visible"/>
                                      </p:to>
                                    </p:set>
                                    <p:animEffect transition="in" filter="fade">
                                      <p:cBhvr>
                                        <p:cTn id="27" dur="500"/>
                                        <p:tgtEl>
                                          <p:spTgt spid="614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10"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uiExpand="1" build="p"/>
      <p:bldP spid="8" grpId="0"/>
      <p:bldP spid="2" grpId="0" animBg="1"/>
      <p:bldP spid="13" grpId="0" animBg="1"/>
      <p:bldP spid="14" grpId="0" animBg="1"/>
      <p:bldP spid="15"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457200" y="0"/>
            <a:ext cx="7772400" cy="533400"/>
          </a:xfrm>
        </p:spPr>
        <p:txBody>
          <a:bodyPr/>
          <a:lstStyle/>
          <a:p>
            <a:pPr>
              <a:defRPr/>
            </a:pPr>
            <a:r>
              <a:rPr lang="en-US" dirty="0" smtClean="0"/>
              <a:t>Luminosity</a:t>
            </a:r>
            <a:endParaRPr lang="en-US" dirty="0"/>
          </a:p>
        </p:txBody>
      </p:sp>
      <p:graphicFrame>
        <p:nvGraphicFramePr>
          <p:cNvPr id="3074" name="Object 2"/>
          <p:cNvGraphicFramePr>
            <a:graphicFrameLocks noGrp="1" noChangeAspect="1"/>
          </p:cNvGraphicFramePr>
          <p:nvPr>
            <p:ph sz="quarter" idx="2"/>
          </p:nvPr>
        </p:nvGraphicFramePr>
        <p:xfrm>
          <a:off x="1339975" y="4978940"/>
          <a:ext cx="2738438" cy="493713"/>
        </p:xfrm>
        <a:graphic>
          <a:graphicData uri="http://schemas.openxmlformats.org/presentationml/2006/ole">
            <mc:AlternateContent xmlns:mc="http://schemas.openxmlformats.org/markup-compatibility/2006">
              <mc:Choice xmlns:v="urn:schemas-microsoft-com:vml" Requires="v">
                <p:oleObj spid="_x0000_s319923" name="Equation" r:id="rId3" imgW="1473120" imgH="228600" progId="Equation.3">
                  <p:embed/>
                </p:oleObj>
              </mc:Choice>
              <mc:Fallback>
                <p:oleObj name="Equation" r:id="rId3" imgW="147312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975" y="4978940"/>
                        <a:ext cx="2738438" cy="493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19" name="Text Box 4"/>
          <p:cNvSpPr txBox="1">
            <a:spLocks noChangeArrowheads="1"/>
          </p:cNvSpPr>
          <p:nvPr/>
        </p:nvSpPr>
        <p:spPr bwMode="auto">
          <a:xfrm>
            <a:off x="462665" y="625435"/>
            <a:ext cx="4076700" cy="1569660"/>
          </a:xfrm>
          <a:prstGeom prst="rect">
            <a:avLst/>
          </a:prstGeom>
          <a:noFill/>
          <a:ln w="9525">
            <a:noFill/>
            <a:miter lim="800000"/>
            <a:headEnd/>
            <a:tailEnd/>
          </a:ln>
        </p:spPr>
        <p:txBody>
          <a:bodyPr wrap="square">
            <a:spAutoFit/>
          </a:bodyPr>
          <a:lstStyle/>
          <a:p>
            <a:pPr algn="l">
              <a:spcBef>
                <a:spcPct val="50000"/>
              </a:spcBef>
              <a:defRPr/>
            </a:pPr>
            <a:r>
              <a:rPr lang="en-US" sz="2400" dirty="0">
                <a:latin typeface="+mn-lt"/>
              </a:rPr>
              <a:t>The relationship of the beam to the rate of observed physics processes is given by the “Luminosity”</a:t>
            </a:r>
          </a:p>
        </p:txBody>
      </p:sp>
      <p:sp>
        <p:nvSpPr>
          <p:cNvPr id="13320" name="Text Box 5"/>
          <p:cNvSpPr txBox="1">
            <a:spLocks noChangeArrowheads="1"/>
          </p:cNvSpPr>
          <p:nvPr/>
        </p:nvSpPr>
        <p:spPr bwMode="auto">
          <a:xfrm>
            <a:off x="4362810" y="375345"/>
            <a:ext cx="808037" cy="396875"/>
          </a:xfrm>
          <a:prstGeom prst="rect">
            <a:avLst/>
          </a:prstGeom>
          <a:noFill/>
          <a:ln w="9525">
            <a:noFill/>
            <a:miter lim="800000"/>
            <a:headEnd/>
            <a:tailEnd/>
          </a:ln>
        </p:spPr>
        <p:txBody>
          <a:bodyPr>
            <a:spAutoFit/>
          </a:bodyPr>
          <a:lstStyle/>
          <a:p>
            <a:pPr algn="r">
              <a:spcBef>
                <a:spcPct val="50000"/>
              </a:spcBef>
              <a:defRPr/>
            </a:pPr>
            <a:r>
              <a:rPr lang="en-US" sz="2000" dirty="0">
                <a:solidFill>
                  <a:schemeClr val="accent2"/>
                </a:solidFill>
                <a:latin typeface="+mn-lt"/>
              </a:rPr>
              <a:t>Rate</a:t>
            </a:r>
          </a:p>
        </p:txBody>
      </p:sp>
      <p:sp>
        <p:nvSpPr>
          <p:cNvPr id="13321" name="Text Box 6"/>
          <p:cNvSpPr txBox="1">
            <a:spLocks noChangeArrowheads="1"/>
          </p:cNvSpPr>
          <p:nvPr/>
        </p:nvSpPr>
        <p:spPr bwMode="auto">
          <a:xfrm>
            <a:off x="7071085" y="1127820"/>
            <a:ext cx="1804987" cy="707886"/>
          </a:xfrm>
          <a:prstGeom prst="rect">
            <a:avLst/>
          </a:prstGeom>
          <a:noFill/>
          <a:ln w="9525">
            <a:noFill/>
            <a:miter lim="800000"/>
            <a:headEnd/>
            <a:tailEnd/>
          </a:ln>
        </p:spPr>
        <p:txBody>
          <a:bodyPr>
            <a:spAutoFit/>
          </a:bodyPr>
          <a:lstStyle/>
          <a:p>
            <a:pPr>
              <a:spcBef>
                <a:spcPct val="50000"/>
              </a:spcBef>
              <a:defRPr/>
            </a:pPr>
            <a:r>
              <a:rPr lang="en-US" sz="2000" dirty="0">
                <a:solidFill>
                  <a:schemeClr val="accent2"/>
                </a:solidFill>
                <a:latin typeface="+mn-lt"/>
              </a:rPr>
              <a:t>Cross-section </a:t>
            </a:r>
            <a:r>
              <a:rPr lang="en-US" sz="2000" dirty="0">
                <a:solidFill>
                  <a:srgbClr val="CC0000"/>
                </a:solidFill>
                <a:latin typeface="+mn-lt"/>
              </a:rPr>
              <a:t>(“physics”)</a:t>
            </a:r>
          </a:p>
        </p:txBody>
      </p:sp>
      <p:sp>
        <p:nvSpPr>
          <p:cNvPr id="13322" name="Text Box 7"/>
          <p:cNvSpPr txBox="1">
            <a:spLocks noChangeArrowheads="1"/>
          </p:cNvSpPr>
          <p:nvPr/>
        </p:nvSpPr>
        <p:spPr bwMode="auto">
          <a:xfrm>
            <a:off x="4777146" y="1481832"/>
            <a:ext cx="1797035" cy="400110"/>
          </a:xfrm>
          <a:prstGeom prst="rect">
            <a:avLst/>
          </a:prstGeom>
          <a:noFill/>
          <a:ln w="9525">
            <a:noFill/>
            <a:miter lim="800000"/>
            <a:headEnd/>
            <a:tailEnd/>
          </a:ln>
        </p:spPr>
        <p:txBody>
          <a:bodyPr wrap="square">
            <a:spAutoFit/>
          </a:bodyPr>
          <a:lstStyle/>
          <a:p>
            <a:pPr algn="r">
              <a:spcBef>
                <a:spcPct val="50000"/>
              </a:spcBef>
              <a:defRPr/>
            </a:pPr>
            <a:r>
              <a:rPr lang="en-US" sz="2000" dirty="0">
                <a:solidFill>
                  <a:srgbClr val="CC0000"/>
                </a:solidFill>
                <a:latin typeface="+mn-lt"/>
              </a:rPr>
              <a:t>“Luminosity”</a:t>
            </a:r>
            <a:endParaRPr lang="en-US" sz="2000" dirty="0">
              <a:latin typeface="+mn-lt"/>
            </a:endParaRPr>
          </a:p>
        </p:txBody>
      </p:sp>
      <p:sp>
        <p:nvSpPr>
          <p:cNvPr id="3082" name="Line 8"/>
          <p:cNvSpPr>
            <a:spLocks noChangeShapeType="1"/>
          </p:cNvSpPr>
          <p:nvPr/>
        </p:nvSpPr>
        <p:spPr bwMode="auto">
          <a:xfrm flipV="1">
            <a:off x="6013810" y="894457"/>
            <a:ext cx="366712" cy="625475"/>
          </a:xfrm>
          <a:prstGeom prst="line">
            <a:avLst/>
          </a:prstGeom>
          <a:noFill/>
          <a:ln w="9525">
            <a:solidFill>
              <a:schemeClr val="tx1"/>
            </a:solidFill>
            <a:round/>
            <a:headEnd/>
            <a:tailEnd type="triangle" w="med" len="med"/>
          </a:ln>
        </p:spPr>
        <p:txBody>
          <a:bodyPr/>
          <a:lstStyle/>
          <a:p>
            <a:endParaRPr lang="en-US"/>
          </a:p>
        </p:txBody>
      </p:sp>
      <p:sp>
        <p:nvSpPr>
          <p:cNvPr id="3083" name="Line 9"/>
          <p:cNvSpPr>
            <a:spLocks noChangeShapeType="1"/>
          </p:cNvSpPr>
          <p:nvPr/>
        </p:nvSpPr>
        <p:spPr bwMode="auto">
          <a:xfrm>
            <a:off x="5196247" y="637282"/>
            <a:ext cx="266700" cy="66675"/>
          </a:xfrm>
          <a:prstGeom prst="line">
            <a:avLst/>
          </a:prstGeom>
          <a:noFill/>
          <a:ln w="9525">
            <a:solidFill>
              <a:schemeClr val="tx1"/>
            </a:solidFill>
            <a:round/>
            <a:headEnd/>
            <a:tailEnd type="triangle" w="med" len="med"/>
          </a:ln>
        </p:spPr>
        <p:txBody>
          <a:bodyPr/>
          <a:lstStyle/>
          <a:p>
            <a:endParaRPr lang="en-US"/>
          </a:p>
        </p:txBody>
      </p:sp>
      <p:sp>
        <p:nvSpPr>
          <p:cNvPr id="3084" name="Line 10"/>
          <p:cNvSpPr>
            <a:spLocks noChangeShapeType="1"/>
          </p:cNvSpPr>
          <p:nvPr/>
        </p:nvSpPr>
        <p:spPr bwMode="auto">
          <a:xfrm flipH="1" flipV="1">
            <a:off x="6886935" y="978595"/>
            <a:ext cx="242887" cy="268287"/>
          </a:xfrm>
          <a:prstGeom prst="line">
            <a:avLst/>
          </a:prstGeom>
          <a:noFill/>
          <a:ln w="9525">
            <a:solidFill>
              <a:schemeClr val="tx1"/>
            </a:solidFill>
            <a:round/>
            <a:headEnd/>
            <a:tailEnd type="triangle" w="med" len="med"/>
          </a:ln>
        </p:spPr>
        <p:txBody>
          <a:bodyPr/>
          <a:lstStyle/>
          <a:p>
            <a:endParaRPr lang="en-US"/>
          </a:p>
        </p:txBody>
      </p:sp>
      <p:sp>
        <p:nvSpPr>
          <p:cNvPr id="13326" name="Text Box 11"/>
          <p:cNvSpPr txBox="1">
            <a:spLocks noChangeArrowheads="1"/>
          </p:cNvSpPr>
          <p:nvPr/>
        </p:nvSpPr>
        <p:spPr bwMode="auto">
          <a:xfrm>
            <a:off x="2958990" y="2276850"/>
            <a:ext cx="5977290" cy="1938992"/>
          </a:xfrm>
          <a:prstGeom prst="rect">
            <a:avLst/>
          </a:prstGeom>
          <a:noFill/>
          <a:ln w="9525">
            <a:noFill/>
            <a:miter lim="800000"/>
            <a:headEnd/>
            <a:tailEnd/>
          </a:ln>
        </p:spPr>
        <p:txBody>
          <a:bodyPr wrap="square">
            <a:spAutoFit/>
          </a:bodyPr>
          <a:lstStyle/>
          <a:p>
            <a:pPr algn="l">
              <a:spcBef>
                <a:spcPct val="50000"/>
              </a:spcBef>
              <a:defRPr/>
            </a:pPr>
            <a:r>
              <a:rPr lang="en-US" sz="2000" dirty="0">
                <a:solidFill>
                  <a:schemeClr val="accent2"/>
                </a:solidFill>
                <a:latin typeface="+mn-lt"/>
              </a:rPr>
              <a:t>Standard unit for Luminosity is </a:t>
            </a:r>
            <a:r>
              <a:rPr lang="en-US" sz="2000" dirty="0" smtClean="0">
                <a:solidFill>
                  <a:schemeClr val="accent2"/>
                </a:solidFill>
                <a:latin typeface="+mn-lt"/>
              </a:rPr>
              <a:t>cm</a:t>
            </a:r>
            <a:r>
              <a:rPr lang="en-US" sz="2000" baseline="30000" dirty="0" smtClean="0">
                <a:solidFill>
                  <a:schemeClr val="accent2"/>
                </a:solidFill>
                <a:latin typeface="+mn-lt"/>
              </a:rPr>
              <a:t>-2</a:t>
            </a:r>
            <a:r>
              <a:rPr lang="en-US" sz="2000" dirty="0" smtClean="0">
                <a:solidFill>
                  <a:schemeClr val="accent2"/>
                </a:solidFill>
                <a:latin typeface="+mn-lt"/>
              </a:rPr>
              <a:t>s</a:t>
            </a:r>
            <a:r>
              <a:rPr lang="en-US" sz="2000" baseline="30000" dirty="0" smtClean="0">
                <a:solidFill>
                  <a:schemeClr val="accent2"/>
                </a:solidFill>
                <a:latin typeface="+mn-lt"/>
              </a:rPr>
              <a:t>-1</a:t>
            </a:r>
            <a:br>
              <a:rPr lang="en-US" sz="2000" baseline="30000" dirty="0" smtClean="0">
                <a:solidFill>
                  <a:schemeClr val="accent2"/>
                </a:solidFill>
                <a:latin typeface="+mn-lt"/>
              </a:rPr>
            </a:br>
            <a:r>
              <a:rPr lang="en-US" sz="2000" dirty="0" smtClean="0">
                <a:solidFill>
                  <a:schemeClr val="accent2"/>
                </a:solidFill>
                <a:latin typeface="+mn-lt"/>
              </a:rPr>
              <a:t>Standard unit of cross section is “barn”=10</a:t>
            </a:r>
            <a:r>
              <a:rPr lang="en-US" sz="2000" baseline="30000" dirty="0" smtClean="0">
                <a:solidFill>
                  <a:schemeClr val="accent2"/>
                </a:solidFill>
                <a:latin typeface="+mn-lt"/>
              </a:rPr>
              <a:t>-24</a:t>
            </a:r>
            <a:r>
              <a:rPr lang="en-US" sz="2000" dirty="0" smtClean="0">
                <a:solidFill>
                  <a:schemeClr val="accent2"/>
                </a:solidFill>
                <a:latin typeface="+mn-lt"/>
              </a:rPr>
              <a:t> cm</a:t>
            </a:r>
            <a:r>
              <a:rPr lang="en-US" sz="2000" baseline="30000" dirty="0" smtClean="0">
                <a:solidFill>
                  <a:schemeClr val="accent2"/>
                </a:solidFill>
                <a:latin typeface="+mn-lt"/>
              </a:rPr>
              <a:t>2</a:t>
            </a:r>
            <a:br>
              <a:rPr lang="en-US" sz="2000" baseline="30000" dirty="0" smtClean="0">
                <a:solidFill>
                  <a:schemeClr val="accent2"/>
                </a:solidFill>
                <a:latin typeface="+mn-lt"/>
              </a:rPr>
            </a:br>
            <a:r>
              <a:rPr lang="en-US" sz="2000" dirty="0" smtClean="0">
                <a:solidFill>
                  <a:schemeClr val="accent2"/>
                </a:solidFill>
                <a:latin typeface="+mn-lt"/>
              </a:rPr>
              <a:t>Integrated luminosity is usually in barn</a:t>
            </a:r>
            <a:r>
              <a:rPr lang="en-US" sz="2000" baseline="30000" dirty="0" smtClean="0">
                <a:solidFill>
                  <a:schemeClr val="accent2"/>
                </a:solidFill>
                <a:latin typeface="+mn-lt"/>
              </a:rPr>
              <a:t>-1</a:t>
            </a:r>
            <a:r>
              <a:rPr lang="en-US" sz="2000" dirty="0" smtClean="0">
                <a:solidFill>
                  <a:schemeClr val="accent2"/>
                </a:solidFill>
                <a:latin typeface="+mn-lt"/>
              </a:rPr>
              <a:t>,where</a:t>
            </a:r>
          </a:p>
          <a:p>
            <a:pPr algn="l">
              <a:spcBef>
                <a:spcPct val="50000"/>
              </a:spcBef>
              <a:defRPr/>
            </a:pPr>
            <a:endParaRPr lang="en-US" sz="2000" dirty="0" smtClean="0">
              <a:solidFill>
                <a:schemeClr val="accent2"/>
              </a:solidFill>
              <a:latin typeface="+mn-lt"/>
            </a:endParaRPr>
          </a:p>
          <a:p>
            <a:pPr algn="l">
              <a:spcBef>
                <a:spcPct val="50000"/>
              </a:spcBef>
              <a:defRPr/>
            </a:pPr>
            <a:r>
              <a:rPr lang="en-US" sz="2000" dirty="0" smtClean="0">
                <a:solidFill>
                  <a:schemeClr val="accent2"/>
                </a:solidFill>
                <a:latin typeface="+mn-lt"/>
              </a:rPr>
              <a:t>nb</a:t>
            </a:r>
            <a:r>
              <a:rPr lang="en-US" sz="2000" baseline="30000" dirty="0" smtClean="0">
                <a:solidFill>
                  <a:schemeClr val="accent2"/>
                </a:solidFill>
                <a:latin typeface="+mn-lt"/>
              </a:rPr>
              <a:t>-1</a:t>
            </a:r>
            <a:r>
              <a:rPr lang="en-US" sz="2000" dirty="0" smtClean="0">
                <a:solidFill>
                  <a:schemeClr val="accent2"/>
                </a:solidFill>
                <a:latin typeface="+mn-lt"/>
              </a:rPr>
              <a:t> = 10</a:t>
            </a:r>
            <a:r>
              <a:rPr lang="en-US" sz="2000" baseline="30000" dirty="0" smtClean="0">
                <a:solidFill>
                  <a:schemeClr val="accent2"/>
                </a:solidFill>
                <a:latin typeface="+mn-lt"/>
              </a:rPr>
              <a:t>9</a:t>
            </a:r>
            <a:r>
              <a:rPr lang="en-US" sz="2000" dirty="0" smtClean="0">
                <a:solidFill>
                  <a:schemeClr val="accent2"/>
                </a:solidFill>
                <a:latin typeface="+mn-lt"/>
              </a:rPr>
              <a:t> b</a:t>
            </a:r>
            <a:r>
              <a:rPr lang="en-US" sz="2000" baseline="30000" dirty="0" smtClean="0">
                <a:solidFill>
                  <a:schemeClr val="accent2"/>
                </a:solidFill>
                <a:latin typeface="+mn-lt"/>
              </a:rPr>
              <a:t>-1</a:t>
            </a:r>
            <a:r>
              <a:rPr lang="en-US" sz="2000" dirty="0" smtClean="0">
                <a:solidFill>
                  <a:schemeClr val="accent2"/>
                </a:solidFill>
                <a:latin typeface="+mn-lt"/>
              </a:rPr>
              <a:t>, fb</a:t>
            </a:r>
            <a:r>
              <a:rPr lang="en-US" sz="2000" baseline="30000" dirty="0" smtClean="0">
                <a:solidFill>
                  <a:schemeClr val="accent2"/>
                </a:solidFill>
                <a:latin typeface="+mn-lt"/>
              </a:rPr>
              <a:t>-1</a:t>
            </a:r>
            <a:r>
              <a:rPr lang="en-US" sz="2000" dirty="0" smtClean="0">
                <a:solidFill>
                  <a:schemeClr val="accent2"/>
                </a:solidFill>
                <a:latin typeface="+mn-lt"/>
              </a:rPr>
              <a:t>=10</a:t>
            </a:r>
            <a:r>
              <a:rPr lang="en-US" sz="2000" baseline="30000" dirty="0" smtClean="0">
                <a:solidFill>
                  <a:schemeClr val="accent2"/>
                </a:solidFill>
                <a:latin typeface="+mn-lt"/>
              </a:rPr>
              <a:t>15</a:t>
            </a:r>
            <a:r>
              <a:rPr lang="en-US" sz="2000" dirty="0" smtClean="0">
                <a:solidFill>
                  <a:schemeClr val="accent2"/>
                </a:solidFill>
                <a:latin typeface="+mn-lt"/>
              </a:rPr>
              <a:t> b</a:t>
            </a:r>
            <a:r>
              <a:rPr lang="en-US" sz="2000" baseline="30000" dirty="0" smtClean="0">
                <a:solidFill>
                  <a:schemeClr val="accent2"/>
                </a:solidFill>
                <a:latin typeface="+mn-lt"/>
              </a:rPr>
              <a:t>-1</a:t>
            </a:r>
            <a:r>
              <a:rPr lang="en-US" sz="2000" dirty="0" smtClean="0">
                <a:solidFill>
                  <a:schemeClr val="accent2"/>
                </a:solidFill>
                <a:latin typeface="+mn-lt"/>
              </a:rPr>
              <a:t>, etc</a:t>
            </a:r>
          </a:p>
        </p:txBody>
      </p:sp>
      <p:sp>
        <p:nvSpPr>
          <p:cNvPr id="3087" name="Text Box 13"/>
          <p:cNvSpPr txBox="1">
            <a:spLocks noChangeArrowheads="1"/>
          </p:cNvSpPr>
          <p:nvPr/>
        </p:nvSpPr>
        <p:spPr bwMode="auto">
          <a:xfrm>
            <a:off x="1524000" y="5532978"/>
            <a:ext cx="1855913" cy="400110"/>
          </a:xfrm>
          <a:prstGeom prst="rect">
            <a:avLst/>
          </a:prstGeom>
          <a:noFill/>
          <a:ln w="9525">
            <a:noFill/>
            <a:miter lim="800000"/>
            <a:headEnd/>
            <a:tailEnd/>
          </a:ln>
        </p:spPr>
        <p:txBody>
          <a:bodyPr wrap="square">
            <a:spAutoFit/>
          </a:bodyPr>
          <a:lstStyle/>
          <a:p>
            <a:pPr algn="l">
              <a:spcBef>
                <a:spcPct val="50000"/>
              </a:spcBef>
            </a:pPr>
            <a:r>
              <a:rPr lang="en-US" sz="2000" dirty="0">
                <a:solidFill>
                  <a:srgbClr val="009900"/>
                </a:solidFill>
                <a:latin typeface="+mn-lt"/>
              </a:rPr>
              <a:t>Incident rate</a:t>
            </a:r>
          </a:p>
        </p:txBody>
      </p:sp>
      <p:sp>
        <p:nvSpPr>
          <p:cNvPr id="3088" name="Text Box 14"/>
          <p:cNvSpPr txBox="1">
            <a:spLocks noChangeArrowheads="1"/>
          </p:cNvSpPr>
          <p:nvPr/>
        </p:nvSpPr>
        <p:spPr bwMode="auto">
          <a:xfrm>
            <a:off x="1026198" y="6046155"/>
            <a:ext cx="2851150" cy="396875"/>
          </a:xfrm>
          <a:prstGeom prst="rect">
            <a:avLst/>
          </a:prstGeom>
          <a:noFill/>
          <a:ln w="9525">
            <a:noFill/>
            <a:miter lim="800000"/>
            <a:headEnd/>
            <a:tailEnd/>
          </a:ln>
        </p:spPr>
        <p:txBody>
          <a:bodyPr>
            <a:spAutoFit/>
          </a:bodyPr>
          <a:lstStyle/>
          <a:p>
            <a:pPr algn="r">
              <a:spcBef>
                <a:spcPct val="50000"/>
              </a:spcBef>
            </a:pPr>
            <a:r>
              <a:rPr lang="en-US" sz="2000" dirty="0">
                <a:solidFill>
                  <a:srgbClr val="009900"/>
                </a:solidFill>
                <a:latin typeface="+mn-lt"/>
              </a:rPr>
              <a:t>Target number density</a:t>
            </a:r>
          </a:p>
        </p:txBody>
      </p:sp>
      <p:sp>
        <p:nvSpPr>
          <p:cNvPr id="3089" name="Rectangle 15"/>
          <p:cNvSpPr>
            <a:spLocks noChangeArrowheads="1"/>
          </p:cNvSpPr>
          <p:nvPr/>
        </p:nvSpPr>
        <p:spPr bwMode="auto">
          <a:xfrm>
            <a:off x="4187950" y="4696365"/>
            <a:ext cx="2107115" cy="400110"/>
          </a:xfrm>
          <a:prstGeom prst="rect">
            <a:avLst/>
          </a:prstGeom>
          <a:noFill/>
          <a:ln w="9525">
            <a:noFill/>
            <a:miter lim="800000"/>
            <a:headEnd/>
            <a:tailEnd/>
          </a:ln>
        </p:spPr>
        <p:txBody>
          <a:bodyPr wrap="none">
            <a:spAutoFit/>
          </a:bodyPr>
          <a:lstStyle/>
          <a:p>
            <a:pPr algn="l">
              <a:spcBef>
                <a:spcPct val="50000"/>
              </a:spcBef>
            </a:pPr>
            <a:r>
              <a:rPr lang="en-US" sz="2000" dirty="0">
                <a:solidFill>
                  <a:srgbClr val="009900"/>
                </a:solidFill>
                <a:latin typeface="+mn-lt"/>
              </a:rPr>
              <a:t>Target </a:t>
            </a:r>
            <a:r>
              <a:rPr lang="en-US" sz="2000" dirty="0" smtClean="0">
                <a:solidFill>
                  <a:srgbClr val="009900"/>
                </a:solidFill>
                <a:latin typeface="+mn-lt"/>
              </a:rPr>
              <a:t> thickness</a:t>
            </a:r>
            <a:endParaRPr lang="en-US" sz="2000" dirty="0">
              <a:solidFill>
                <a:srgbClr val="009900"/>
              </a:solidFill>
              <a:latin typeface="+mn-lt"/>
            </a:endParaRPr>
          </a:p>
        </p:txBody>
      </p:sp>
      <p:sp>
        <p:nvSpPr>
          <p:cNvPr id="3090" name="Line 16"/>
          <p:cNvSpPr>
            <a:spLocks noChangeShapeType="1"/>
          </p:cNvSpPr>
          <p:nvPr/>
        </p:nvSpPr>
        <p:spPr bwMode="auto">
          <a:xfrm flipV="1">
            <a:off x="3365625" y="5391690"/>
            <a:ext cx="155575" cy="130175"/>
          </a:xfrm>
          <a:prstGeom prst="line">
            <a:avLst/>
          </a:prstGeom>
          <a:noFill/>
          <a:ln w="9525">
            <a:solidFill>
              <a:schemeClr val="tx1"/>
            </a:solidFill>
            <a:round/>
            <a:headEnd/>
            <a:tailEnd type="triangle" w="med" len="med"/>
          </a:ln>
        </p:spPr>
        <p:txBody>
          <a:bodyPr/>
          <a:lstStyle/>
          <a:p>
            <a:pPr algn="l"/>
            <a:endParaRPr lang="en-US"/>
          </a:p>
        </p:txBody>
      </p:sp>
      <p:sp>
        <p:nvSpPr>
          <p:cNvPr id="3091" name="Line 17"/>
          <p:cNvSpPr>
            <a:spLocks noChangeShapeType="1"/>
          </p:cNvSpPr>
          <p:nvPr/>
        </p:nvSpPr>
        <p:spPr bwMode="auto">
          <a:xfrm flipV="1">
            <a:off x="3637738" y="5387654"/>
            <a:ext cx="127757" cy="543286"/>
          </a:xfrm>
          <a:prstGeom prst="line">
            <a:avLst/>
          </a:prstGeom>
          <a:noFill/>
          <a:ln w="9525">
            <a:solidFill>
              <a:schemeClr val="tx1"/>
            </a:solidFill>
            <a:round/>
            <a:headEnd/>
            <a:tailEnd type="triangle" w="med" len="med"/>
          </a:ln>
        </p:spPr>
        <p:txBody>
          <a:bodyPr/>
          <a:lstStyle/>
          <a:p>
            <a:pPr algn="l"/>
            <a:endParaRPr lang="en-US"/>
          </a:p>
        </p:txBody>
      </p:sp>
      <p:sp>
        <p:nvSpPr>
          <p:cNvPr id="3092" name="Line 18"/>
          <p:cNvSpPr>
            <a:spLocks noChangeShapeType="1"/>
          </p:cNvSpPr>
          <p:nvPr/>
        </p:nvSpPr>
        <p:spPr bwMode="auto">
          <a:xfrm flipH="1">
            <a:off x="4072063" y="4945603"/>
            <a:ext cx="133350" cy="136525"/>
          </a:xfrm>
          <a:prstGeom prst="line">
            <a:avLst/>
          </a:prstGeom>
          <a:noFill/>
          <a:ln w="9525">
            <a:solidFill>
              <a:schemeClr val="tx1"/>
            </a:solidFill>
            <a:round/>
            <a:headEnd/>
            <a:tailEnd type="triangle" w="med" len="med"/>
          </a:ln>
        </p:spPr>
        <p:txBody>
          <a:bodyPr/>
          <a:lstStyle/>
          <a:p>
            <a:pPr algn="l"/>
            <a:endParaRPr lang="en-US"/>
          </a:p>
        </p:txBody>
      </p:sp>
      <p:sp>
        <p:nvSpPr>
          <p:cNvPr id="3093" name="Text Box 19"/>
          <p:cNvSpPr txBox="1">
            <a:spLocks noChangeArrowheads="1"/>
          </p:cNvSpPr>
          <p:nvPr/>
        </p:nvSpPr>
        <p:spPr bwMode="auto">
          <a:xfrm>
            <a:off x="5736692" y="5228420"/>
            <a:ext cx="2916237" cy="708025"/>
          </a:xfrm>
          <a:prstGeom prst="rect">
            <a:avLst/>
          </a:prstGeom>
          <a:noFill/>
          <a:ln w="9525">
            <a:noFill/>
            <a:miter lim="800000"/>
            <a:headEnd/>
            <a:tailEnd/>
          </a:ln>
        </p:spPr>
        <p:txBody>
          <a:bodyPr>
            <a:spAutoFit/>
          </a:bodyPr>
          <a:lstStyle/>
          <a:p>
            <a:pPr algn="l">
              <a:spcBef>
                <a:spcPct val="50000"/>
              </a:spcBef>
            </a:pPr>
            <a:r>
              <a:rPr lang="en-US" sz="2000" dirty="0">
                <a:solidFill>
                  <a:schemeClr val="accent2"/>
                </a:solidFill>
                <a:latin typeface="+mn-lt"/>
              </a:rPr>
              <a:t>Example: </a:t>
            </a:r>
            <a:r>
              <a:rPr lang="en-US" sz="2000" dirty="0" err="1">
                <a:solidFill>
                  <a:schemeClr val="accent2"/>
                </a:solidFill>
                <a:latin typeface="+mn-lt"/>
              </a:rPr>
              <a:t>MiniBooNe</a:t>
            </a:r>
            <a:r>
              <a:rPr lang="en-US" sz="2000" dirty="0">
                <a:solidFill>
                  <a:schemeClr val="accent2"/>
                </a:solidFill>
                <a:latin typeface="+mn-lt"/>
              </a:rPr>
              <a:t> primary target:</a:t>
            </a:r>
          </a:p>
        </p:txBody>
      </p:sp>
      <p:graphicFrame>
        <p:nvGraphicFramePr>
          <p:cNvPr id="3075" name="Object 3"/>
          <p:cNvGraphicFramePr>
            <a:graphicFrameLocks noGrp="1" noChangeAspect="1"/>
          </p:cNvGraphicFramePr>
          <p:nvPr>
            <p:ph sz="quarter" idx="3"/>
          </p:nvPr>
        </p:nvGraphicFramePr>
        <p:xfrm>
          <a:off x="6159147" y="5919710"/>
          <a:ext cx="2253287" cy="537428"/>
        </p:xfrm>
        <a:graphic>
          <a:graphicData uri="http://schemas.openxmlformats.org/presentationml/2006/ole">
            <mc:AlternateContent xmlns:mc="http://schemas.openxmlformats.org/markup-compatibility/2006">
              <mc:Choice xmlns:v="urn:schemas-microsoft-com:vml" Requires="v">
                <p:oleObj spid="_x0000_s319924" name="Equation" r:id="rId5" imgW="990360" imgH="203040" progId="Equation.3">
                  <p:embed/>
                </p:oleObj>
              </mc:Choice>
              <mc:Fallback>
                <p:oleObj name="Equation" r:id="rId5" imgW="99036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9147" y="5919710"/>
                        <a:ext cx="2253287" cy="5374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Grp="1" noChangeAspect="1"/>
          </p:cNvGraphicFramePr>
          <p:nvPr>
            <p:ph sz="half" idx="1"/>
          </p:nvPr>
        </p:nvGraphicFramePr>
        <p:xfrm>
          <a:off x="5416910" y="318195"/>
          <a:ext cx="1590675" cy="646112"/>
        </p:xfrm>
        <a:graphic>
          <a:graphicData uri="http://schemas.openxmlformats.org/presentationml/2006/ole">
            <mc:AlternateContent xmlns:mc="http://schemas.openxmlformats.org/markup-compatibility/2006">
              <mc:Choice xmlns:v="urn:schemas-microsoft-com:vml" Requires="v">
                <p:oleObj spid="_x0000_s319925" name="Equation" r:id="rId7" imgW="507960" imgH="177480" progId="Equation.3">
                  <p:embed/>
                </p:oleObj>
              </mc:Choice>
              <mc:Fallback>
                <p:oleObj name="Equation" r:id="rId7" imgW="507960" imgH="1774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6910" y="318195"/>
                        <a:ext cx="1590675" cy="646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bject 23"/>
          <p:cNvGraphicFramePr>
            <a:graphicFrameLocks noChangeAspect="1"/>
          </p:cNvGraphicFramePr>
          <p:nvPr/>
        </p:nvGraphicFramePr>
        <p:xfrm>
          <a:off x="3688685" y="3275380"/>
          <a:ext cx="3379640" cy="460860"/>
        </p:xfrm>
        <a:graphic>
          <a:graphicData uri="http://schemas.openxmlformats.org/presentationml/2006/ole">
            <mc:AlternateContent xmlns:mc="http://schemas.openxmlformats.org/markup-compatibility/2006">
              <mc:Choice xmlns:v="urn:schemas-microsoft-com:vml" Requires="v">
                <p:oleObj spid="_x0000_s319926" name="Equation" r:id="rId9" imgW="1676160" imgH="228600" progId="Equation.DSMT4">
                  <p:embed/>
                </p:oleObj>
              </mc:Choice>
              <mc:Fallback>
                <p:oleObj name="Equation" r:id="rId9" imgW="1676160" imgH="2286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88685" y="3275380"/>
                        <a:ext cx="3379640" cy="4608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TextBox 24"/>
          <p:cNvSpPr txBox="1"/>
          <p:nvPr/>
        </p:nvSpPr>
        <p:spPr>
          <a:xfrm>
            <a:off x="680553" y="4394740"/>
            <a:ext cx="3187615" cy="461665"/>
          </a:xfrm>
          <a:prstGeom prst="rect">
            <a:avLst/>
          </a:prstGeom>
          <a:noFill/>
        </p:spPr>
        <p:txBody>
          <a:bodyPr wrap="square" rtlCol="0">
            <a:spAutoFit/>
          </a:bodyPr>
          <a:lstStyle/>
          <a:p>
            <a:pPr algn="l"/>
            <a:r>
              <a:rPr lang="en-US" sz="2400" dirty="0" smtClean="0"/>
              <a:t>For (thin) fixed target:</a:t>
            </a:r>
            <a:endParaRPr lang="en-US" sz="2400" dirty="0"/>
          </a:p>
        </p:txBody>
      </p:sp>
      <p:sp>
        <p:nvSpPr>
          <p:cNvPr id="2" name="Slide Number Placeholder 1"/>
          <p:cNvSpPr>
            <a:spLocks noGrp="1"/>
          </p:cNvSpPr>
          <p:nvPr>
            <p:ph type="sldNum" sz="quarter" idx="10"/>
          </p:nvPr>
        </p:nvSpPr>
        <p:spPr/>
        <p:txBody>
          <a:bodyPr/>
          <a:lstStyle/>
          <a:p>
            <a:pPr>
              <a:defRPr/>
            </a:pPr>
            <a:fld id="{A528EB2A-877F-411F-A90D-72AC44042118}" type="slidenum">
              <a:rPr lang="en-US" smtClean="0"/>
              <a:pPr>
                <a:defRPr/>
              </a:pPr>
              <a:t>34</a:t>
            </a:fld>
            <a:endParaRPr lang="en-US"/>
          </a:p>
        </p:txBody>
      </p:sp>
    </p:spTree>
    <p:extLst>
      <p:ext uri="{BB962C8B-B14F-4D97-AF65-F5344CB8AC3E}">
        <p14:creationId xmlns:p14="http://schemas.microsoft.com/office/powerpoint/2010/main" val="3364972987"/>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20"/>
                                        </p:tgtEl>
                                        <p:attrNameLst>
                                          <p:attrName>style.visibility</p:attrName>
                                        </p:attrNameLst>
                                      </p:cBhvr>
                                      <p:to>
                                        <p:strVal val="visible"/>
                                      </p:to>
                                    </p:set>
                                    <p:animEffect transition="in" filter="fade">
                                      <p:cBhvr>
                                        <p:cTn id="7" dur="500"/>
                                        <p:tgtEl>
                                          <p:spTgt spid="133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321"/>
                                        </p:tgtEl>
                                        <p:attrNameLst>
                                          <p:attrName>style.visibility</p:attrName>
                                        </p:attrNameLst>
                                      </p:cBhvr>
                                      <p:to>
                                        <p:strVal val="visible"/>
                                      </p:to>
                                    </p:set>
                                    <p:animEffect transition="in" filter="fade">
                                      <p:cBhvr>
                                        <p:cTn id="10" dur="500"/>
                                        <p:tgtEl>
                                          <p:spTgt spid="133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322"/>
                                        </p:tgtEl>
                                        <p:attrNameLst>
                                          <p:attrName>style.visibility</p:attrName>
                                        </p:attrNameLst>
                                      </p:cBhvr>
                                      <p:to>
                                        <p:strVal val="visible"/>
                                      </p:to>
                                    </p:set>
                                    <p:animEffect transition="in" filter="fade">
                                      <p:cBhvr>
                                        <p:cTn id="13" dur="500"/>
                                        <p:tgtEl>
                                          <p:spTgt spid="133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82"/>
                                        </p:tgtEl>
                                        <p:attrNameLst>
                                          <p:attrName>style.visibility</p:attrName>
                                        </p:attrNameLst>
                                      </p:cBhvr>
                                      <p:to>
                                        <p:strVal val="visible"/>
                                      </p:to>
                                    </p:set>
                                    <p:animEffect transition="in" filter="fade">
                                      <p:cBhvr>
                                        <p:cTn id="16" dur="500"/>
                                        <p:tgtEl>
                                          <p:spTgt spid="308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83"/>
                                        </p:tgtEl>
                                        <p:attrNameLst>
                                          <p:attrName>style.visibility</p:attrName>
                                        </p:attrNameLst>
                                      </p:cBhvr>
                                      <p:to>
                                        <p:strVal val="visible"/>
                                      </p:to>
                                    </p:set>
                                    <p:animEffect transition="in" filter="fade">
                                      <p:cBhvr>
                                        <p:cTn id="19" dur="500"/>
                                        <p:tgtEl>
                                          <p:spTgt spid="308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84"/>
                                        </p:tgtEl>
                                        <p:attrNameLst>
                                          <p:attrName>style.visibility</p:attrName>
                                        </p:attrNameLst>
                                      </p:cBhvr>
                                      <p:to>
                                        <p:strVal val="visible"/>
                                      </p:to>
                                    </p:set>
                                    <p:animEffect transition="in" filter="fade">
                                      <p:cBhvr>
                                        <p:cTn id="22" dur="500"/>
                                        <p:tgtEl>
                                          <p:spTgt spid="3084"/>
                                        </p:tgtEl>
                                      </p:cBhvr>
                                    </p:animEffect>
                                  </p:childTnLst>
                                </p:cTn>
                              </p:par>
                              <p:par>
                                <p:cTn id="23" presetID="10" presetClass="entr" presetSubtype="0" fill="hold" nodeType="withEffect">
                                  <p:stCondLst>
                                    <p:cond delay="0"/>
                                  </p:stCondLst>
                                  <p:childTnLst>
                                    <p:set>
                                      <p:cBhvr>
                                        <p:cTn id="24" dur="1" fill="hold">
                                          <p:stCondLst>
                                            <p:cond delay="0"/>
                                          </p:stCondLst>
                                        </p:cTn>
                                        <p:tgtEl>
                                          <p:spTgt spid="3076"/>
                                        </p:tgtEl>
                                        <p:attrNameLst>
                                          <p:attrName>style.visibility</p:attrName>
                                        </p:attrNameLst>
                                      </p:cBhvr>
                                      <p:to>
                                        <p:strVal val="visible"/>
                                      </p:to>
                                    </p:set>
                                    <p:animEffect transition="in" filter="fade">
                                      <p:cBhvr>
                                        <p:cTn id="25" dur="500"/>
                                        <p:tgtEl>
                                          <p:spTgt spid="307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319"/>
                                        </p:tgtEl>
                                        <p:attrNameLst>
                                          <p:attrName>style.visibility</p:attrName>
                                        </p:attrNameLst>
                                      </p:cBhvr>
                                      <p:to>
                                        <p:strVal val="visible"/>
                                      </p:to>
                                    </p:set>
                                    <p:animEffect transition="in" filter="fade">
                                      <p:cBhvr>
                                        <p:cTn id="28" dur="500"/>
                                        <p:tgtEl>
                                          <p:spTgt spid="133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326"/>
                                        </p:tgtEl>
                                        <p:attrNameLst>
                                          <p:attrName>style.visibility</p:attrName>
                                        </p:attrNameLst>
                                      </p:cBhvr>
                                      <p:to>
                                        <p:strVal val="visible"/>
                                      </p:to>
                                    </p:set>
                                    <p:animEffect transition="in" filter="fade">
                                      <p:cBhvr>
                                        <p:cTn id="33" dur="500"/>
                                        <p:tgtEl>
                                          <p:spTgt spid="13326"/>
                                        </p:tgtEl>
                                      </p:cBhvr>
                                    </p:animEffect>
                                  </p:childTnLst>
                                </p:cTn>
                              </p:par>
                              <p:par>
                                <p:cTn id="34" presetID="10"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074"/>
                                        </p:tgtEl>
                                        <p:attrNameLst>
                                          <p:attrName>style.visibility</p:attrName>
                                        </p:attrNameLst>
                                      </p:cBhvr>
                                      <p:to>
                                        <p:strVal val="visible"/>
                                      </p:to>
                                    </p:set>
                                    <p:animEffect transition="in" filter="fade">
                                      <p:cBhvr>
                                        <p:cTn id="41" dur="500"/>
                                        <p:tgtEl>
                                          <p:spTgt spid="307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087"/>
                                        </p:tgtEl>
                                        <p:attrNameLst>
                                          <p:attrName>style.visibility</p:attrName>
                                        </p:attrNameLst>
                                      </p:cBhvr>
                                      <p:to>
                                        <p:strVal val="visible"/>
                                      </p:to>
                                    </p:set>
                                    <p:animEffect transition="in" filter="fade">
                                      <p:cBhvr>
                                        <p:cTn id="44" dur="500"/>
                                        <p:tgtEl>
                                          <p:spTgt spid="308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88"/>
                                        </p:tgtEl>
                                        <p:attrNameLst>
                                          <p:attrName>style.visibility</p:attrName>
                                        </p:attrNameLst>
                                      </p:cBhvr>
                                      <p:to>
                                        <p:strVal val="visible"/>
                                      </p:to>
                                    </p:set>
                                    <p:animEffect transition="in" filter="fade">
                                      <p:cBhvr>
                                        <p:cTn id="47" dur="500"/>
                                        <p:tgtEl>
                                          <p:spTgt spid="308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089"/>
                                        </p:tgtEl>
                                        <p:attrNameLst>
                                          <p:attrName>style.visibility</p:attrName>
                                        </p:attrNameLst>
                                      </p:cBhvr>
                                      <p:to>
                                        <p:strVal val="visible"/>
                                      </p:to>
                                    </p:set>
                                    <p:animEffect transition="in" filter="fade">
                                      <p:cBhvr>
                                        <p:cTn id="50" dur="500"/>
                                        <p:tgtEl>
                                          <p:spTgt spid="308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090"/>
                                        </p:tgtEl>
                                        <p:attrNameLst>
                                          <p:attrName>style.visibility</p:attrName>
                                        </p:attrNameLst>
                                      </p:cBhvr>
                                      <p:to>
                                        <p:strVal val="visible"/>
                                      </p:to>
                                    </p:set>
                                    <p:animEffect transition="in" filter="fade">
                                      <p:cBhvr>
                                        <p:cTn id="53" dur="500"/>
                                        <p:tgtEl>
                                          <p:spTgt spid="309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091"/>
                                        </p:tgtEl>
                                        <p:attrNameLst>
                                          <p:attrName>style.visibility</p:attrName>
                                        </p:attrNameLst>
                                      </p:cBhvr>
                                      <p:to>
                                        <p:strVal val="visible"/>
                                      </p:to>
                                    </p:set>
                                    <p:animEffect transition="in" filter="fade">
                                      <p:cBhvr>
                                        <p:cTn id="56" dur="500"/>
                                        <p:tgtEl>
                                          <p:spTgt spid="309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092"/>
                                        </p:tgtEl>
                                        <p:attrNameLst>
                                          <p:attrName>style.visibility</p:attrName>
                                        </p:attrNameLst>
                                      </p:cBhvr>
                                      <p:to>
                                        <p:strVal val="visible"/>
                                      </p:to>
                                    </p:set>
                                    <p:animEffect transition="in" filter="fade">
                                      <p:cBhvr>
                                        <p:cTn id="59" dur="500"/>
                                        <p:tgtEl>
                                          <p:spTgt spid="309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093"/>
                                        </p:tgtEl>
                                        <p:attrNameLst>
                                          <p:attrName>style.visibility</p:attrName>
                                        </p:attrNameLst>
                                      </p:cBhvr>
                                      <p:to>
                                        <p:strVal val="visible"/>
                                      </p:to>
                                    </p:set>
                                    <p:animEffect transition="in" filter="fade">
                                      <p:cBhvr>
                                        <p:cTn id="62" dur="500"/>
                                        <p:tgtEl>
                                          <p:spTgt spid="3093"/>
                                        </p:tgtEl>
                                      </p:cBhvr>
                                    </p:animEffect>
                                  </p:childTnLst>
                                </p:cTn>
                              </p:par>
                              <p:par>
                                <p:cTn id="63" presetID="10" presetClass="entr" presetSubtype="0" fill="hold" nodeType="withEffect">
                                  <p:stCondLst>
                                    <p:cond delay="0"/>
                                  </p:stCondLst>
                                  <p:childTnLst>
                                    <p:set>
                                      <p:cBhvr>
                                        <p:cTn id="64" dur="1" fill="hold">
                                          <p:stCondLst>
                                            <p:cond delay="0"/>
                                          </p:stCondLst>
                                        </p:cTn>
                                        <p:tgtEl>
                                          <p:spTgt spid="3075"/>
                                        </p:tgtEl>
                                        <p:attrNameLst>
                                          <p:attrName>style.visibility</p:attrName>
                                        </p:attrNameLst>
                                      </p:cBhvr>
                                      <p:to>
                                        <p:strVal val="visible"/>
                                      </p:to>
                                    </p:set>
                                    <p:animEffect transition="in" filter="fade">
                                      <p:cBhvr>
                                        <p:cTn id="65" dur="500"/>
                                        <p:tgtEl>
                                          <p:spTgt spid="307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p:bldP spid="13320" grpId="0"/>
      <p:bldP spid="13321" grpId="0"/>
      <p:bldP spid="13322" grpId="0"/>
      <p:bldP spid="3082" grpId="0" animBg="1"/>
      <p:bldP spid="3083" grpId="0" animBg="1"/>
      <p:bldP spid="3084" grpId="0" animBg="1"/>
      <p:bldP spid="13326" grpId="0"/>
      <p:bldP spid="3087" grpId="0"/>
      <p:bldP spid="3088" grpId="0"/>
      <p:bldP spid="3089" grpId="0"/>
      <p:bldP spid="3090" grpId="0" animBg="1"/>
      <p:bldP spid="3091" grpId="0" animBg="1"/>
      <p:bldP spid="3092" grpId="0" animBg="1"/>
      <p:bldP spid="3093"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385855" y="126170"/>
            <a:ext cx="8371114" cy="507274"/>
          </a:xfrm>
        </p:spPr>
        <p:txBody>
          <a:bodyPr/>
          <a:lstStyle/>
          <a:p>
            <a:pPr>
              <a:defRPr/>
            </a:pPr>
            <a:r>
              <a:rPr lang="en-US" dirty="0"/>
              <a:t>Colliding Beam Luminosity</a:t>
            </a:r>
          </a:p>
        </p:txBody>
      </p:sp>
      <p:pic>
        <p:nvPicPr>
          <p:cNvPr id="38915" name="Object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88063" y="1481151"/>
            <a:ext cx="1497012" cy="968375"/>
          </a:xfrm>
          <a:prstGeom prst="rect">
            <a:avLst/>
          </a:prstGeom>
          <a:noFill/>
          <a:ln w="9525">
            <a:noFill/>
            <a:miter lim="800000"/>
            <a:headEnd/>
            <a:tailEnd/>
          </a:ln>
        </p:spPr>
      </p:pic>
      <p:grpSp>
        <p:nvGrpSpPr>
          <p:cNvPr id="2" name="Group 4"/>
          <p:cNvGrpSpPr>
            <a:grpSpLocks/>
          </p:cNvGrpSpPr>
          <p:nvPr/>
        </p:nvGrpSpPr>
        <p:grpSpPr bwMode="auto">
          <a:xfrm>
            <a:off x="842963" y="1562113"/>
            <a:ext cx="1195387" cy="1190625"/>
            <a:chOff x="776" y="966"/>
            <a:chExt cx="753" cy="750"/>
          </a:xfrm>
        </p:grpSpPr>
        <p:sp>
          <p:nvSpPr>
            <p:cNvPr id="38940" name="Oval 5"/>
            <p:cNvSpPr>
              <a:spLocks noChangeArrowheads="1"/>
            </p:cNvSpPr>
            <p:nvPr/>
          </p:nvSpPr>
          <p:spPr bwMode="auto">
            <a:xfrm>
              <a:off x="815" y="1002"/>
              <a:ext cx="696" cy="681"/>
            </a:xfrm>
            <a:prstGeom prst="ellipse">
              <a:avLst/>
            </a:prstGeom>
            <a:noFill/>
            <a:ln w="9525">
              <a:solidFill>
                <a:schemeClr val="tx1"/>
              </a:solidFill>
              <a:round/>
              <a:headEnd/>
              <a:tailEnd/>
            </a:ln>
          </p:spPr>
          <p:txBody>
            <a:bodyPr wrap="none" anchor="ctr"/>
            <a:lstStyle/>
            <a:p>
              <a:pPr algn="ctr"/>
              <a:endParaRPr lang="en-US"/>
            </a:p>
          </p:txBody>
        </p:sp>
        <p:sp>
          <p:nvSpPr>
            <p:cNvPr id="38941" name="Oval 6"/>
            <p:cNvSpPr>
              <a:spLocks noChangeArrowheads="1"/>
            </p:cNvSpPr>
            <p:nvPr/>
          </p:nvSpPr>
          <p:spPr bwMode="auto">
            <a:xfrm>
              <a:off x="1143" y="966"/>
              <a:ext cx="56" cy="59"/>
            </a:xfrm>
            <a:prstGeom prst="ellipse">
              <a:avLst/>
            </a:prstGeom>
            <a:solidFill>
              <a:srgbClr val="009900"/>
            </a:solidFill>
            <a:ln w="9525">
              <a:solidFill>
                <a:srgbClr val="009900"/>
              </a:solidFill>
              <a:round/>
              <a:headEnd/>
              <a:tailEnd/>
            </a:ln>
          </p:spPr>
          <p:txBody>
            <a:bodyPr wrap="none" anchor="ctr"/>
            <a:lstStyle/>
            <a:p>
              <a:pPr algn="ctr"/>
              <a:endParaRPr lang="en-US"/>
            </a:p>
          </p:txBody>
        </p:sp>
        <p:sp>
          <p:nvSpPr>
            <p:cNvPr id="38942" name="Oval 7"/>
            <p:cNvSpPr>
              <a:spLocks noChangeArrowheads="1"/>
            </p:cNvSpPr>
            <p:nvPr/>
          </p:nvSpPr>
          <p:spPr bwMode="auto">
            <a:xfrm>
              <a:off x="1473" y="1308"/>
              <a:ext cx="56" cy="59"/>
            </a:xfrm>
            <a:prstGeom prst="ellipse">
              <a:avLst/>
            </a:prstGeom>
            <a:solidFill>
              <a:srgbClr val="009900"/>
            </a:solidFill>
            <a:ln w="9525">
              <a:solidFill>
                <a:srgbClr val="009900"/>
              </a:solidFill>
              <a:round/>
              <a:headEnd/>
              <a:tailEnd/>
            </a:ln>
          </p:spPr>
          <p:txBody>
            <a:bodyPr wrap="none" anchor="ctr"/>
            <a:lstStyle/>
            <a:p>
              <a:pPr algn="ctr"/>
              <a:endParaRPr lang="en-US"/>
            </a:p>
          </p:txBody>
        </p:sp>
        <p:sp>
          <p:nvSpPr>
            <p:cNvPr id="38943" name="Oval 8"/>
            <p:cNvSpPr>
              <a:spLocks noChangeArrowheads="1"/>
            </p:cNvSpPr>
            <p:nvPr/>
          </p:nvSpPr>
          <p:spPr bwMode="auto">
            <a:xfrm>
              <a:off x="776" y="1292"/>
              <a:ext cx="56" cy="59"/>
            </a:xfrm>
            <a:prstGeom prst="ellipse">
              <a:avLst/>
            </a:prstGeom>
            <a:solidFill>
              <a:srgbClr val="009900"/>
            </a:solidFill>
            <a:ln w="9525">
              <a:solidFill>
                <a:srgbClr val="009900"/>
              </a:solidFill>
              <a:round/>
              <a:headEnd/>
              <a:tailEnd/>
            </a:ln>
          </p:spPr>
          <p:txBody>
            <a:bodyPr wrap="none" anchor="ctr"/>
            <a:lstStyle/>
            <a:p>
              <a:pPr algn="ctr"/>
              <a:endParaRPr lang="en-US"/>
            </a:p>
          </p:txBody>
        </p:sp>
        <p:sp>
          <p:nvSpPr>
            <p:cNvPr id="38944" name="Oval 9"/>
            <p:cNvSpPr>
              <a:spLocks noChangeArrowheads="1"/>
            </p:cNvSpPr>
            <p:nvPr/>
          </p:nvSpPr>
          <p:spPr bwMode="auto">
            <a:xfrm>
              <a:off x="1134" y="1657"/>
              <a:ext cx="56" cy="59"/>
            </a:xfrm>
            <a:prstGeom prst="ellipse">
              <a:avLst/>
            </a:prstGeom>
            <a:solidFill>
              <a:srgbClr val="009900"/>
            </a:solidFill>
            <a:ln w="9525">
              <a:solidFill>
                <a:srgbClr val="009900"/>
              </a:solidFill>
              <a:round/>
              <a:headEnd/>
              <a:tailEnd/>
            </a:ln>
          </p:spPr>
          <p:txBody>
            <a:bodyPr wrap="none" anchor="ctr"/>
            <a:lstStyle/>
            <a:p>
              <a:pPr algn="ctr"/>
              <a:endParaRPr lang="en-US"/>
            </a:p>
          </p:txBody>
        </p:sp>
        <p:sp>
          <p:nvSpPr>
            <p:cNvPr id="38945" name="Oval 10"/>
            <p:cNvSpPr>
              <a:spLocks noChangeArrowheads="1"/>
            </p:cNvSpPr>
            <p:nvPr/>
          </p:nvSpPr>
          <p:spPr bwMode="auto">
            <a:xfrm>
              <a:off x="1387" y="1087"/>
              <a:ext cx="56" cy="59"/>
            </a:xfrm>
            <a:prstGeom prst="ellipse">
              <a:avLst/>
            </a:prstGeom>
            <a:solidFill>
              <a:srgbClr val="009900"/>
            </a:solidFill>
            <a:ln w="9525">
              <a:solidFill>
                <a:srgbClr val="009900"/>
              </a:solidFill>
              <a:round/>
              <a:headEnd/>
              <a:tailEnd/>
            </a:ln>
          </p:spPr>
          <p:txBody>
            <a:bodyPr wrap="none" anchor="ctr"/>
            <a:lstStyle/>
            <a:p>
              <a:pPr algn="ctr"/>
              <a:endParaRPr lang="en-US"/>
            </a:p>
          </p:txBody>
        </p:sp>
        <p:sp>
          <p:nvSpPr>
            <p:cNvPr id="38946" name="Oval 11"/>
            <p:cNvSpPr>
              <a:spLocks noChangeArrowheads="1"/>
            </p:cNvSpPr>
            <p:nvPr/>
          </p:nvSpPr>
          <p:spPr bwMode="auto">
            <a:xfrm>
              <a:off x="885" y="1080"/>
              <a:ext cx="56" cy="59"/>
            </a:xfrm>
            <a:prstGeom prst="ellipse">
              <a:avLst/>
            </a:prstGeom>
            <a:solidFill>
              <a:srgbClr val="009900"/>
            </a:solidFill>
            <a:ln w="9525">
              <a:solidFill>
                <a:srgbClr val="009900"/>
              </a:solidFill>
              <a:round/>
              <a:headEnd/>
              <a:tailEnd/>
            </a:ln>
          </p:spPr>
          <p:txBody>
            <a:bodyPr wrap="none" anchor="ctr"/>
            <a:lstStyle/>
            <a:p>
              <a:pPr algn="ctr"/>
              <a:endParaRPr lang="en-US"/>
            </a:p>
          </p:txBody>
        </p:sp>
        <p:sp>
          <p:nvSpPr>
            <p:cNvPr id="38947" name="Oval 12"/>
            <p:cNvSpPr>
              <a:spLocks noChangeArrowheads="1"/>
            </p:cNvSpPr>
            <p:nvPr/>
          </p:nvSpPr>
          <p:spPr bwMode="auto">
            <a:xfrm>
              <a:off x="891" y="1549"/>
              <a:ext cx="56" cy="59"/>
            </a:xfrm>
            <a:prstGeom prst="ellipse">
              <a:avLst/>
            </a:prstGeom>
            <a:solidFill>
              <a:srgbClr val="009900"/>
            </a:solidFill>
            <a:ln w="9525">
              <a:solidFill>
                <a:srgbClr val="009900"/>
              </a:solidFill>
              <a:round/>
              <a:headEnd/>
              <a:tailEnd/>
            </a:ln>
          </p:spPr>
          <p:txBody>
            <a:bodyPr wrap="none" anchor="ctr"/>
            <a:lstStyle/>
            <a:p>
              <a:pPr algn="ctr"/>
              <a:endParaRPr lang="en-US"/>
            </a:p>
          </p:txBody>
        </p:sp>
        <p:sp>
          <p:nvSpPr>
            <p:cNvPr id="38948" name="Oval 13"/>
            <p:cNvSpPr>
              <a:spLocks noChangeArrowheads="1"/>
            </p:cNvSpPr>
            <p:nvPr/>
          </p:nvSpPr>
          <p:spPr bwMode="auto">
            <a:xfrm>
              <a:off x="1390" y="1555"/>
              <a:ext cx="56" cy="59"/>
            </a:xfrm>
            <a:prstGeom prst="ellipse">
              <a:avLst/>
            </a:prstGeom>
            <a:solidFill>
              <a:srgbClr val="009900"/>
            </a:solidFill>
            <a:ln w="9525">
              <a:solidFill>
                <a:srgbClr val="009900"/>
              </a:solidFill>
              <a:round/>
              <a:headEnd/>
              <a:tailEnd/>
            </a:ln>
          </p:spPr>
          <p:txBody>
            <a:bodyPr wrap="none" anchor="ctr"/>
            <a:lstStyle/>
            <a:p>
              <a:pPr algn="ctr"/>
              <a:endParaRPr lang="en-US"/>
            </a:p>
          </p:txBody>
        </p:sp>
      </p:grpSp>
      <p:sp>
        <p:nvSpPr>
          <p:cNvPr id="38917" name="Oval 14"/>
          <p:cNvSpPr>
            <a:spLocks noChangeArrowheads="1"/>
          </p:cNvSpPr>
          <p:nvPr/>
        </p:nvSpPr>
        <p:spPr bwMode="auto">
          <a:xfrm>
            <a:off x="3143250" y="1608151"/>
            <a:ext cx="665163" cy="296862"/>
          </a:xfrm>
          <a:prstGeom prst="ellipse">
            <a:avLst/>
          </a:prstGeom>
          <a:solidFill>
            <a:srgbClr val="66FF66"/>
          </a:solidFill>
          <a:ln w="9525">
            <a:solidFill>
              <a:srgbClr val="66FF66"/>
            </a:solidFill>
            <a:round/>
            <a:headEnd/>
            <a:tailEnd/>
          </a:ln>
        </p:spPr>
        <p:txBody>
          <a:bodyPr wrap="none" anchor="ctr"/>
          <a:lstStyle/>
          <a:p>
            <a:pPr algn="ctr"/>
            <a:endParaRPr lang="en-US"/>
          </a:p>
        </p:txBody>
      </p:sp>
      <p:sp>
        <p:nvSpPr>
          <p:cNvPr id="38918" name="Oval 15"/>
          <p:cNvSpPr>
            <a:spLocks noChangeArrowheads="1"/>
          </p:cNvSpPr>
          <p:nvPr/>
        </p:nvSpPr>
        <p:spPr bwMode="auto">
          <a:xfrm>
            <a:off x="3178175" y="2343163"/>
            <a:ext cx="665163" cy="296863"/>
          </a:xfrm>
          <a:prstGeom prst="ellipse">
            <a:avLst/>
          </a:prstGeom>
          <a:solidFill>
            <a:srgbClr val="66FF66"/>
          </a:solidFill>
          <a:ln w="9525">
            <a:solidFill>
              <a:srgbClr val="66FF66"/>
            </a:solidFill>
            <a:round/>
            <a:headEnd/>
            <a:tailEnd/>
          </a:ln>
        </p:spPr>
        <p:txBody>
          <a:bodyPr wrap="none" anchor="ctr"/>
          <a:lstStyle/>
          <a:p>
            <a:pPr algn="ctr"/>
            <a:endParaRPr lang="en-US"/>
          </a:p>
        </p:txBody>
      </p:sp>
      <p:sp>
        <p:nvSpPr>
          <p:cNvPr id="38919" name="Oval 16"/>
          <p:cNvSpPr>
            <a:spLocks noChangeArrowheads="1"/>
          </p:cNvSpPr>
          <p:nvPr/>
        </p:nvSpPr>
        <p:spPr bwMode="auto">
          <a:xfrm>
            <a:off x="4325938" y="2305063"/>
            <a:ext cx="665162" cy="296863"/>
          </a:xfrm>
          <a:prstGeom prst="ellipse">
            <a:avLst/>
          </a:prstGeom>
          <a:solidFill>
            <a:srgbClr val="66FF66"/>
          </a:solidFill>
          <a:ln w="9525">
            <a:solidFill>
              <a:srgbClr val="66FF66"/>
            </a:solidFill>
            <a:round/>
            <a:headEnd/>
            <a:tailEnd/>
          </a:ln>
        </p:spPr>
        <p:txBody>
          <a:bodyPr wrap="none" anchor="ctr"/>
          <a:lstStyle/>
          <a:p>
            <a:pPr algn="ctr"/>
            <a:endParaRPr lang="en-US"/>
          </a:p>
        </p:txBody>
      </p:sp>
      <p:sp>
        <p:nvSpPr>
          <p:cNvPr id="38920" name="Oval 17"/>
          <p:cNvSpPr>
            <a:spLocks noChangeArrowheads="1"/>
          </p:cNvSpPr>
          <p:nvPr/>
        </p:nvSpPr>
        <p:spPr bwMode="auto">
          <a:xfrm>
            <a:off x="4337050" y="1612913"/>
            <a:ext cx="665163" cy="296863"/>
          </a:xfrm>
          <a:prstGeom prst="ellipse">
            <a:avLst/>
          </a:prstGeom>
          <a:solidFill>
            <a:srgbClr val="66FF66"/>
          </a:solidFill>
          <a:ln w="9525">
            <a:solidFill>
              <a:srgbClr val="66FF66"/>
            </a:solidFill>
            <a:round/>
            <a:headEnd/>
            <a:tailEnd/>
          </a:ln>
        </p:spPr>
        <p:txBody>
          <a:bodyPr wrap="none" anchor="ctr"/>
          <a:lstStyle/>
          <a:p>
            <a:pPr algn="ctr"/>
            <a:endParaRPr lang="en-US"/>
          </a:p>
        </p:txBody>
      </p:sp>
      <p:sp>
        <p:nvSpPr>
          <p:cNvPr id="38921" name="Oval 18"/>
          <p:cNvSpPr>
            <a:spLocks noChangeArrowheads="1"/>
          </p:cNvSpPr>
          <p:nvPr/>
        </p:nvSpPr>
        <p:spPr bwMode="auto">
          <a:xfrm>
            <a:off x="3724275" y="1973276"/>
            <a:ext cx="665163" cy="296862"/>
          </a:xfrm>
          <a:prstGeom prst="ellipse">
            <a:avLst/>
          </a:prstGeom>
          <a:solidFill>
            <a:srgbClr val="009900"/>
          </a:solidFill>
          <a:ln w="9525">
            <a:solidFill>
              <a:srgbClr val="009900"/>
            </a:solidFill>
            <a:round/>
            <a:headEnd/>
            <a:tailEnd/>
          </a:ln>
        </p:spPr>
        <p:txBody>
          <a:bodyPr wrap="none" anchor="ctr"/>
          <a:lstStyle/>
          <a:p>
            <a:pPr algn="ctr"/>
            <a:endParaRPr lang="en-US"/>
          </a:p>
        </p:txBody>
      </p:sp>
      <p:sp>
        <p:nvSpPr>
          <p:cNvPr id="38922" name="Line 19"/>
          <p:cNvSpPr>
            <a:spLocks noChangeShapeType="1"/>
          </p:cNvSpPr>
          <p:nvPr/>
        </p:nvSpPr>
        <p:spPr bwMode="auto">
          <a:xfrm>
            <a:off x="3856038" y="1751026"/>
            <a:ext cx="142875" cy="0"/>
          </a:xfrm>
          <a:prstGeom prst="line">
            <a:avLst/>
          </a:prstGeom>
          <a:noFill/>
          <a:ln w="9525">
            <a:solidFill>
              <a:schemeClr val="tx1"/>
            </a:solidFill>
            <a:round/>
            <a:headEnd/>
            <a:tailEnd type="triangle" w="med" len="med"/>
          </a:ln>
        </p:spPr>
        <p:txBody>
          <a:bodyPr/>
          <a:lstStyle/>
          <a:p>
            <a:endParaRPr lang="en-US"/>
          </a:p>
        </p:txBody>
      </p:sp>
      <p:sp>
        <p:nvSpPr>
          <p:cNvPr id="38923" name="Line 20"/>
          <p:cNvSpPr>
            <a:spLocks noChangeShapeType="1"/>
          </p:cNvSpPr>
          <p:nvPr/>
        </p:nvSpPr>
        <p:spPr bwMode="auto">
          <a:xfrm flipH="1" flipV="1">
            <a:off x="4152900" y="1751026"/>
            <a:ext cx="131763" cy="11112"/>
          </a:xfrm>
          <a:prstGeom prst="line">
            <a:avLst/>
          </a:prstGeom>
          <a:noFill/>
          <a:ln w="9525">
            <a:solidFill>
              <a:schemeClr val="tx1"/>
            </a:solidFill>
            <a:round/>
            <a:headEnd/>
            <a:tailEnd type="triangle" w="med" len="med"/>
          </a:ln>
        </p:spPr>
        <p:txBody>
          <a:bodyPr/>
          <a:lstStyle/>
          <a:p>
            <a:endParaRPr lang="en-US"/>
          </a:p>
        </p:txBody>
      </p:sp>
      <p:sp>
        <p:nvSpPr>
          <p:cNvPr id="38924" name="Line 21"/>
          <p:cNvSpPr>
            <a:spLocks noChangeShapeType="1"/>
          </p:cNvSpPr>
          <p:nvPr/>
        </p:nvSpPr>
        <p:spPr bwMode="auto">
          <a:xfrm>
            <a:off x="5021263" y="2466988"/>
            <a:ext cx="228600" cy="0"/>
          </a:xfrm>
          <a:prstGeom prst="line">
            <a:avLst/>
          </a:prstGeom>
          <a:noFill/>
          <a:ln w="9525">
            <a:solidFill>
              <a:schemeClr val="tx1"/>
            </a:solidFill>
            <a:round/>
            <a:headEnd/>
            <a:tailEnd type="triangle" w="med" len="med"/>
          </a:ln>
        </p:spPr>
        <p:txBody>
          <a:bodyPr/>
          <a:lstStyle/>
          <a:p>
            <a:endParaRPr lang="en-US"/>
          </a:p>
        </p:txBody>
      </p:sp>
      <p:sp>
        <p:nvSpPr>
          <p:cNvPr id="38925" name="Line 22"/>
          <p:cNvSpPr>
            <a:spLocks noChangeShapeType="1"/>
          </p:cNvSpPr>
          <p:nvPr/>
        </p:nvSpPr>
        <p:spPr bwMode="auto">
          <a:xfrm flipH="1">
            <a:off x="2887663" y="2466988"/>
            <a:ext cx="228600" cy="0"/>
          </a:xfrm>
          <a:prstGeom prst="line">
            <a:avLst/>
          </a:prstGeom>
          <a:noFill/>
          <a:ln w="9525">
            <a:solidFill>
              <a:schemeClr val="tx1"/>
            </a:solidFill>
            <a:round/>
            <a:headEnd/>
            <a:tailEnd type="triangle" w="med" len="med"/>
          </a:ln>
        </p:spPr>
        <p:txBody>
          <a:bodyPr/>
          <a:lstStyle/>
          <a:p>
            <a:endParaRPr lang="en-US"/>
          </a:p>
        </p:txBody>
      </p:sp>
      <p:sp>
        <p:nvSpPr>
          <p:cNvPr id="14352" name="Text Box 23"/>
          <p:cNvSpPr txBox="1">
            <a:spLocks noChangeArrowheads="1"/>
          </p:cNvSpPr>
          <p:nvPr/>
        </p:nvSpPr>
        <p:spPr bwMode="auto">
          <a:xfrm>
            <a:off x="439260" y="779946"/>
            <a:ext cx="5734050" cy="457200"/>
          </a:xfrm>
          <a:prstGeom prst="rect">
            <a:avLst/>
          </a:prstGeom>
          <a:noFill/>
          <a:ln w="9525">
            <a:noFill/>
            <a:miter lim="800000"/>
            <a:headEnd/>
            <a:tailEnd/>
          </a:ln>
        </p:spPr>
        <p:txBody>
          <a:bodyPr>
            <a:spAutoFit/>
          </a:bodyPr>
          <a:lstStyle/>
          <a:p>
            <a:pPr>
              <a:spcBef>
                <a:spcPct val="50000"/>
              </a:spcBef>
              <a:defRPr/>
            </a:pPr>
            <a:r>
              <a:rPr lang="en-US" sz="2400" dirty="0">
                <a:solidFill>
                  <a:srgbClr val="FF0000"/>
                </a:solidFill>
                <a:latin typeface="+mn-lt"/>
              </a:rPr>
              <a:t>Circulating beams typically “bunched”</a:t>
            </a:r>
          </a:p>
        </p:txBody>
      </p:sp>
      <p:sp>
        <p:nvSpPr>
          <p:cNvPr id="14353" name="Text Box 24"/>
          <p:cNvSpPr txBox="1">
            <a:spLocks noChangeArrowheads="1"/>
          </p:cNvSpPr>
          <p:nvPr/>
        </p:nvSpPr>
        <p:spPr bwMode="auto">
          <a:xfrm>
            <a:off x="5964238" y="900568"/>
            <a:ext cx="3179762" cy="396875"/>
          </a:xfrm>
          <a:prstGeom prst="rect">
            <a:avLst/>
          </a:prstGeom>
          <a:noFill/>
          <a:ln w="9525">
            <a:noFill/>
            <a:miter lim="800000"/>
            <a:headEnd/>
            <a:tailEnd/>
          </a:ln>
        </p:spPr>
        <p:txBody>
          <a:bodyPr>
            <a:spAutoFit/>
          </a:bodyPr>
          <a:lstStyle/>
          <a:p>
            <a:pPr>
              <a:spcBef>
                <a:spcPct val="50000"/>
              </a:spcBef>
              <a:defRPr/>
            </a:pPr>
            <a:r>
              <a:rPr lang="en-US" sz="2000" dirty="0">
                <a:latin typeface="+mn-lt"/>
              </a:rPr>
              <a:t>(number of interactions)</a:t>
            </a:r>
          </a:p>
        </p:txBody>
      </p:sp>
      <p:sp>
        <p:nvSpPr>
          <p:cNvPr id="14354" name="Text Box 25"/>
          <p:cNvSpPr txBox="1">
            <a:spLocks noChangeArrowheads="1"/>
          </p:cNvSpPr>
          <p:nvPr/>
        </p:nvSpPr>
        <p:spPr bwMode="auto">
          <a:xfrm>
            <a:off x="6519863" y="2724163"/>
            <a:ext cx="2378075" cy="701675"/>
          </a:xfrm>
          <a:prstGeom prst="rect">
            <a:avLst/>
          </a:prstGeom>
          <a:noFill/>
          <a:ln w="9525">
            <a:noFill/>
            <a:miter lim="800000"/>
            <a:headEnd/>
            <a:tailEnd/>
          </a:ln>
        </p:spPr>
        <p:txBody>
          <a:bodyPr>
            <a:spAutoFit/>
          </a:bodyPr>
          <a:lstStyle/>
          <a:p>
            <a:pPr>
              <a:spcBef>
                <a:spcPct val="50000"/>
              </a:spcBef>
              <a:defRPr/>
            </a:pPr>
            <a:r>
              <a:rPr lang="en-US" sz="2000" dirty="0">
                <a:solidFill>
                  <a:srgbClr val="FF0000"/>
                </a:solidFill>
                <a:latin typeface="+mn-lt"/>
              </a:rPr>
              <a:t>Cross-sectional area of beam</a:t>
            </a:r>
          </a:p>
        </p:txBody>
      </p:sp>
      <p:sp>
        <p:nvSpPr>
          <p:cNvPr id="14356" name="Text Box 27"/>
          <p:cNvSpPr txBox="1">
            <a:spLocks noChangeArrowheads="1"/>
          </p:cNvSpPr>
          <p:nvPr/>
        </p:nvSpPr>
        <p:spPr bwMode="auto">
          <a:xfrm>
            <a:off x="426358" y="3234909"/>
            <a:ext cx="4419600" cy="457200"/>
          </a:xfrm>
          <a:prstGeom prst="rect">
            <a:avLst/>
          </a:prstGeom>
          <a:noFill/>
          <a:ln w="9525">
            <a:noFill/>
            <a:miter lim="800000"/>
            <a:headEnd/>
            <a:tailEnd/>
          </a:ln>
        </p:spPr>
        <p:txBody>
          <a:bodyPr>
            <a:spAutoFit/>
          </a:bodyPr>
          <a:lstStyle/>
          <a:p>
            <a:pPr algn="l">
              <a:spcBef>
                <a:spcPct val="50000"/>
              </a:spcBef>
              <a:defRPr/>
            </a:pPr>
            <a:r>
              <a:rPr lang="en-US" sz="2400" dirty="0">
                <a:solidFill>
                  <a:srgbClr val="FF0000"/>
                </a:solidFill>
                <a:latin typeface="+mn-lt"/>
              </a:rPr>
              <a:t>Total Luminosity:</a:t>
            </a:r>
          </a:p>
        </p:txBody>
      </p:sp>
      <p:pic>
        <p:nvPicPr>
          <p:cNvPr id="38931" name="Object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47283" y="3506372"/>
            <a:ext cx="3814763" cy="1066800"/>
          </a:xfrm>
          <a:prstGeom prst="rect">
            <a:avLst/>
          </a:prstGeom>
          <a:noFill/>
          <a:ln w="9525">
            <a:noFill/>
            <a:miter lim="800000"/>
            <a:headEnd/>
            <a:tailEnd/>
          </a:ln>
        </p:spPr>
      </p:pic>
      <p:sp>
        <p:nvSpPr>
          <p:cNvPr id="14357" name="Text Box 29"/>
          <p:cNvSpPr txBox="1">
            <a:spLocks noChangeArrowheads="1"/>
          </p:cNvSpPr>
          <p:nvPr/>
        </p:nvSpPr>
        <p:spPr bwMode="auto">
          <a:xfrm>
            <a:off x="6908309" y="3891691"/>
            <a:ext cx="2109787" cy="701675"/>
          </a:xfrm>
          <a:prstGeom prst="rect">
            <a:avLst/>
          </a:prstGeom>
          <a:noFill/>
          <a:ln w="9525">
            <a:noFill/>
            <a:miter lim="800000"/>
            <a:headEnd/>
            <a:tailEnd/>
          </a:ln>
        </p:spPr>
        <p:txBody>
          <a:bodyPr>
            <a:spAutoFit/>
          </a:bodyPr>
          <a:lstStyle/>
          <a:p>
            <a:pPr>
              <a:spcBef>
                <a:spcPct val="50000"/>
              </a:spcBef>
              <a:defRPr/>
            </a:pPr>
            <a:r>
              <a:rPr lang="en-US" sz="2000" dirty="0">
                <a:solidFill>
                  <a:srgbClr val="FF0000"/>
                </a:solidFill>
                <a:latin typeface="+mn-lt"/>
              </a:rPr>
              <a:t>Circumference of machine</a:t>
            </a:r>
          </a:p>
        </p:txBody>
      </p:sp>
      <p:sp>
        <p:nvSpPr>
          <p:cNvPr id="14358" name="Text Box 30"/>
          <p:cNvSpPr txBox="1">
            <a:spLocks noChangeArrowheads="1"/>
          </p:cNvSpPr>
          <p:nvPr/>
        </p:nvSpPr>
        <p:spPr bwMode="auto">
          <a:xfrm>
            <a:off x="6566345" y="4636275"/>
            <a:ext cx="1985060" cy="707886"/>
          </a:xfrm>
          <a:prstGeom prst="rect">
            <a:avLst/>
          </a:prstGeom>
          <a:noFill/>
          <a:ln w="9525">
            <a:noFill/>
            <a:miter lim="800000"/>
            <a:headEnd/>
            <a:tailEnd/>
          </a:ln>
        </p:spPr>
        <p:txBody>
          <a:bodyPr wrap="square">
            <a:spAutoFit/>
          </a:bodyPr>
          <a:lstStyle/>
          <a:p>
            <a:pPr>
              <a:spcBef>
                <a:spcPct val="50000"/>
              </a:spcBef>
              <a:defRPr/>
            </a:pPr>
            <a:r>
              <a:rPr lang="en-US" sz="2000" dirty="0">
                <a:solidFill>
                  <a:srgbClr val="FF0000"/>
                </a:solidFill>
                <a:latin typeface="+mn-lt"/>
              </a:rPr>
              <a:t>Number of bunches</a:t>
            </a:r>
          </a:p>
        </p:txBody>
      </p:sp>
      <p:sp>
        <p:nvSpPr>
          <p:cNvPr id="37" name="Date Placeholder 36"/>
          <p:cNvSpPr>
            <a:spLocks noGrp="1"/>
          </p:cNvSpPr>
          <p:nvPr>
            <p:ph type="dt" sz="half" idx="10"/>
          </p:nvPr>
        </p:nvSpPr>
        <p:spPr/>
        <p:txBody>
          <a:bodyPr/>
          <a:lstStyle/>
          <a:p>
            <a:pPr>
              <a:defRPr/>
            </a:pPr>
            <a:r>
              <a:rPr lang="en-US" smtClean="0"/>
              <a:t>HCPSS, August 11-22, 2014 </a:t>
            </a:r>
            <a:endParaRPr lang="en-US" dirty="0"/>
          </a:p>
        </p:txBody>
      </p:sp>
      <p:sp>
        <p:nvSpPr>
          <p:cNvPr id="38" name="Slide Number Placeholder 37"/>
          <p:cNvSpPr>
            <a:spLocks noGrp="1"/>
          </p:cNvSpPr>
          <p:nvPr>
            <p:ph type="sldNum" sz="quarter" idx="12"/>
          </p:nvPr>
        </p:nvSpPr>
        <p:spPr/>
        <p:txBody>
          <a:bodyPr/>
          <a:lstStyle/>
          <a:p>
            <a:pPr>
              <a:defRPr/>
            </a:pPr>
            <a:fld id="{6FC6E6A2-F555-4934-B7BB-3127D0BCFC20}" type="slidenum">
              <a:rPr lang="en-US" smtClean="0"/>
              <a:pPr>
                <a:defRPr/>
              </a:pPr>
              <a:t>35</a:t>
            </a:fld>
            <a:endParaRPr lang="en-US"/>
          </a:p>
        </p:txBody>
      </p:sp>
      <p:sp>
        <p:nvSpPr>
          <p:cNvPr id="39" name="Footer Placeholder 38"/>
          <p:cNvSpPr>
            <a:spLocks noGrp="1"/>
          </p:cNvSpPr>
          <p:nvPr>
            <p:ph type="ftr" sz="quarter" idx="11"/>
          </p:nvPr>
        </p:nvSpPr>
        <p:spPr/>
        <p:txBody>
          <a:bodyPr/>
          <a:lstStyle/>
          <a:p>
            <a:pPr>
              <a:defRPr/>
            </a:pPr>
            <a:r>
              <a:rPr lang="en-US" smtClean="0"/>
              <a:t>E. Prebys, Hadron Colliders, Lecture 2</a:t>
            </a:r>
            <a:endParaRPr lang="en-US"/>
          </a:p>
        </p:txBody>
      </p:sp>
      <p:cxnSp>
        <p:nvCxnSpPr>
          <p:cNvPr id="6" name="Straight Arrow Connector 5"/>
          <p:cNvCxnSpPr/>
          <p:nvPr/>
        </p:nvCxnSpPr>
        <p:spPr>
          <a:xfrm flipH="1" flipV="1">
            <a:off x="6688316" y="2453987"/>
            <a:ext cx="151478" cy="279621"/>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flipV="1">
            <a:off x="6547240" y="4345003"/>
            <a:ext cx="373791" cy="940"/>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flipV="1">
            <a:off x="6127764" y="4228495"/>
            <a:ext cx="477738" cy="734005"/>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Text Box 30"/>
          <p:cNvSpPr txBox="1">
            <a:spLocks noChangeArrowheads="1"/>
          </p:cNvSpPr>
          <p:nvPr/>
        </p:nvSpPr>
        <p:spPr bwMode="auto">
          <a:xfrm>
            <a:off x="4341711" y="4835279"/>
            <a:ext cx="1985060" cy="400110"/>
          </a:xfrm>
          <a:prstGeom prst="rect">
            <a:avLst/>
          </a:prstGeom>
          <a:noFill/>
          <a:ln w="9525">
            <a:noFill/>
            <a:miter lim="800000"/>
            <a:headEnd/>
            <a:tailEnd/>
          </a:ln>
        </p:spPr>
        <p:txBody>
          <a:bodyPr wrap="square">
            <a:spAutoFit/>
          </a:bodyPr>
          <a:lstStyle/>
          <a:p>
            <a:pPr>
              <a:spcBef>
                <a:spcPct val="50000"/>
              </a:spcBef>
              <a:defRPr/>
            </a:pPr>
            <a:r>
              <a:rPr lang="en-US" sz="2000" dirty="0" smtClean="0">
                <a:solidFill>
                  <a:srgbClr val="FF0000"/>
                </a:solidFill>
                <a:latin typeface="+mn-lt"/>
              </a:rPr>
              <a:t>crossing rate</a:t>
            </a:r>
            <a:endParaRPr lang="en-US" sz="2000" dirty="0">
              <a:solidFill>
                <a:srgbClr val="FF0000"/>
              </a:solidFill>
              <a:latin typeface="+mn-lt"/>
            </a:endParaRPr>
          </a:p>
        </p:txBody>
      </p:sp>
      <p:cxnSp>
        <p:nvCxnSpPr>
          <p:cNvPr id="47" name="Straight Arrow Connector 46"/>
          <p:cNvCxnSpPr/>
          <p:nvPr/>
        </p:nvCxnSpPr>
        <p:spPr>
          <a:xfrm flipH="1" flipV="1">
            <a:off x="4485737" y="4322642"/>
            <a:ext cx="371946" cy="441793"/>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8637453"/>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62937" cy="441325"/>
          </a:xfrm>
        </p:spPr>
        <p:txBody>
          <a:bodyPr/>
          <a:lstStyle/>
          <a:p>
            <a:pPr>
              <a:defRPr/>
            </a:pPr>
            <a:r>
              <a:rPr lang="en-US" dirty="0" smtClean="0"/>
              <a:t>Luminosity of Colliding Beams</a:t>
            </a:r>
            <a:endParaRPr lang="en-US" dirty="0"/>
          </a:p>
        </p:txBody>
      </p:sp>
      <p:sp>
        <p:nvSpPr>
          <p:cNvPr id="31" name="Content Placeholder 30"/>
          <p:cNvSpPr>
            <a:spLocks noGrp="1"/>
          </p:cNvSpPr>
          <p:nvPr>
            <p:ph idx="1"/>
          </p:nvPr>
        </p:nvSpPr>
        <p:spPr>
          <a:xfrm>
            <a:off x="457200" y="457200"/>
            <a:ext cx="8355012" cy="516625"/>
          </a:xfrm>
        </p:spPr>
        <p:txBody>
          <a:bodyPr/>
          <a:lstStyle/>
          <a:p>
            <a:r>
              <a:rPr lang="en-US" sz="2000" dirty="0" smtClean="0"/>
              <a:t>For equally intense Gaussian beams</a:t>
            </a:r>
          </a:p>
          <a:p>
            <a:endParaRPr lang="en-US" sz="2000" dirty="0" smtClean="0"/>
          </a:p>
          <a:p>
            <a:endParaRPr lang="en-US" sz="2000" dirty="0" smtClean="0"/>
          </a:p>
          <a:p>
            <a:pPr marL="0" indent="0">
              <a:buNone/>
            </a:pPr>
            <a:endParaRPr lang="en-US" sz="2000" dirty="0" smtClean="0"/>
          </a:p>
          <a:p>
            <a:endParaRPr lang="en-US" sz="2000" dirty="0" smtClean="0"/>
          </a:p>
          <a:p>
            <a:r>
              <a:rPr lang="en-US" sz="2000" dirty="0" smtClean="0"/>
              <a:t>Using                                we have</a:t>
            </a:r>
          </a:p>
          <a:p>
            <a:endParaRPr lang="en-US" sz="2000" dirty="0"/>
          </a:p>
        </p:txBody>
      </p:sp>
      <p:graphicFrame>
        <p:nvGraphicFramePr>
          <p:cNvPr id="29" name="Object 28"/>
          <p:cNvGraphicFramePr>
            <a:graphicFrameLocks noChangeAspect="1"/>
          </p:cNvGraphicFramePr>
          <p:nvPr>
            <p:extLst>
              <p:ext uri="{D42A27DB-BD31-4B8C-83A1-F6EECF244321}">
                <p14:modId xmlns:p14="http://schemas.microsoft.com/office/powerpoint/2010/main" val="2781371323"/>
              </p:ext>
            </p:extLst>
          </p:nvPr>
        </p:nvGraphicFramePr>
        <p:xfrm>
          <a:off x="2632075" y="2819400"/>
          <a:ext cx="3954463" cy="1158875"/>
        </p:xfrm>
        <a:graphic>
          <a:graphicData uri="http://schemas.openxmlformats.org/presentationml/2006/ole">
            <mc:AlternateContent xmlns:mc="http://schemas.openxmlformats.org/markup-compatibility/2006">
              <mc:Choice xmlns:v="urn:schemas-microsoft-com:vml" Requires="v">
                <p:oleObj spid="_x0000_s321185" name="Equation" r:id="rId3" imgW="1473200" imgH="431800" progId="Equation.DSMT4">
                  <p:embed/>
                </p:oleObj>
              </mc:Choice>
              <mc:Fallback>
                <p:oleObj name="Equation" r:id="rId3" imgW="1473200" imgH="431800" progId="Equation.DSMT4">
                  <p:embed/>
                  <p:pic>
                    <p:nvPicPr>
                      <p:cNvPr id="0" name=""/>
                      <p:cNvPicPr>
                        <a:picLocks noChangeAspect="1" noChangeArrowheads="1"/>
                      </p:cNvPicPr>
                      <p:nvPr/>
                    </p:nvPicPr>
                    <p:blipFill>
                      <a:blip r:embed="rId4"/>
                      <a:srcRect/>
                      <a:stretch>
                        <a:fillRect/>
                      </a:stretch>
                    </p:blipFill>
                    <p:spPr bwMode="auto">
                      <a:xfrm>
                        <a:off x="2632075" y="2819400"/>
                        <a:ext cx="3954463" cy="1158875"/>
                      </a:xfrm>
                      <a:prstGeom prst="rect">
                        <a:avLst/>
                      </a:prstGeom>
                      <a:noFill/>
                      <a:extLst/>
                    </p:spPr>
                  </p:pic>
                </p:oleObj>
              </mc:Fallback>
            </mc:AlternateContent>
          </a:graphicData>
        </a:graphic>
      </p:graphicFrame>
      <p:graphicFrame>
        <p:nvGraphicFramePr>
          <p:cNvPr id="263174" name="Object 6"/>
          <p:cNvGraphicFramePr>
            <a:graphicFrameLocks noChangeAspect="1"/>
          </p:cNvGraphicFramePr>
          <p:nvPr>
            <p:extLst>
              <p:ext uri="{D42A27DB-BD31-4B8C-83A1-F6EECF244321}">
                <p14:modId xmlns:p14="http://schemas.microsoft.com/office/powerpoint/2010/main" val="2305253520"/>
              </p:ext>
            </p:extLst>
          </p:nvPr>
        </p:nvGraphicFramePr>
        <p:xfrm>
          <a:off x="3200400" y="914400"/>
          <a:ext cx="2644775" cy="1265237"/>
        </p:xfrm>
        <a:graphic>
          <a:graphicData uri="http://schemas.openxmlformats.org/presentationml/2006/ole">
            <mc:AlternateContent xmlns:mc="http://schemas.openxmlformats.org/markup-compatibility/2006">
              <mc:Choice xmlns:v="urn:schemas-microsoft-com:vml" Requires="v">
                <p:oleObj spid="_x0000_s321186" name="Equation" r:id="rId5" imgW="901440" imgH="431640" progId="Equation.3">
                  <p:embed/>
                </p:oleObj>
              </mc:Choice>
              <mc:Fallback>
                <p:oleObj name="Equation" r:id="rId5" imgW="90144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914400"/>
                        <a:ext cx="2644775" cy="1265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TextBox 31"/>
          <p:cNvSpPr txBox="1"/>
          <p:nvPr/>
        </p:nvSpPr>
        <p:spPr>
          <a:xfrm>
            <a:off x="6324600" y="762000"/>
            <a:ext cx="2496325" cy="1015663"/>
          </a:xfrm>
          <a:prstGeom prst="rect">
            <a:avLst/>
          </a:prstGeom>
          <a:noFill/>
        </p:spPr>
        <p:txBody>
          <a:bodyPr wrap="square" rtlCol="0">
            <a:spAutoFit/>
          </a:bodyPr>
          <a:lstStyle/>
          <a:p>
            <a:r>
              <a:rPr lang="en-US" sz="2000" dirty="0" smtClean="0">
                <a:solidFill>
                  <a:schemeClr val="bg2">
                    <a:lumMod val="50000"/>
                  </a:schemeClr>
                </a:solidFill>
                <a:latin typeface="+mn-lt"/>
              </a:rPr>
              <a:t>Geometrical factor: </a:t>
            </a:r>
            <a:br>
              <a:rPr lang="en-US" sz="2000" dirty="0" smtClean="0">
                <a:solidFill>
                  <a:schemeClr val="bg2">
                    <a:lumMod val="50000"/>
                  </a:schemeClr>
                </a:solidFill>
                <a:latin typeface="+mn-lt"/>
              </a:rPr>
            </a:br>
            <a:r>
              <a:rPr lang="en-US" sz="2000" dirty="0" smtClean="0">
                <a:solidFill>
                  <a:schemeClr val="bg2">
                    <a:lumMod val="50000"/>
                  </a:schemeClr>
                </a:solidFill>
                <a:latin typeface="+mn-lt"/>
              </a:rPr>
              <a:t>    - crossing angle</a:t>
            </a:r>
            <a:br>
              <a:rPr lang="en-US" sz="2000" dirty="0" smtClean="0">
                <a:solidFill>
                  <a:schemeClr val="bg2">
                    <a:lumMod val="50000"/>
                  </a:schemeClr>
                </a:solidFill>
                <a:latin typeface="+mn-lt"/>
              </a:rPr>
            </a:br>
            <a:r>
              <a:rPr lang="en-US" sz="2000" dirty="0" smtClean="0">
                <a:solidFill>
                  <a:schemeClr val="bg2">
                    <a:lumMod val="50000"/>
                  </a:schemeClr>
                </a:solidFill>
                <a:latin typeface="+mn-lt"/>
              </a:rPr>
              <a:t>    - hourglass effect</a:t>
            </a:r>
          </a:p>
        </p:txBody>
      </p:sp>
      <p:cxnSp>
        <p:nvCxnSpPr>
          <p:cNvPr id="33" name="Straight Arrow Connector 32"/>
          <p:cNvCxnSpPr/>
          <p:nvPr/>
        </p:nvCxnSpPr>
        <p:spPr>
          <a:xfrm rot="10800000" flipV="1">
            <a:off x="5791200" y="1143000"/>
            <a:ext cx="460862" cy="2688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943600" y="228600"/>
            <a:ext cx="2496325" cy="400110"/>
          </a:xfrm>
          <a:prstGeom prst="rect">
            <a:avLst/>
          </a:prstGeom>
          <a:noFill/>
        </p:spPr>
        <p:txBody>
          <a:bodyPr wrap="square" rtlCol="0">
            <a:spAutoFit/>
          </a:bodyPr>
          <a:lstStyle/>
          <a:p>
            <a:r>
              <a:rPr lang="en-US" sz="2000" dirty="0" smtClean="0">
                <a:solidFill>
                  <a:schemeClr val="bg2">
                    <a:lumMod val="50000"/>
                  </a:schemeClr>
                </a:solidFill>
                <a:latin typeface="+mn-lt"/>
              </a:rPr>
              <a:t>Particles in a bunch</a:t>
            </a:r>
          </a:p>
        </p:txBody>
      </p:sp>
      <p:cxnSp>
        <p:nvCxnSpPr>
          <p:cNvPr id="37" name="Straight Arrow Connector 36"/>
          <p:cNvCxnSpPr/>
          <p:nvPr/>
        </p:nvCxnSpPr>
        <p:spPr>
          <a:xfrm rot="10800000" flipV="1">
            <a:off x="4876800" y="609600"/>
            <a:ext cx="960125" cy="4608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324600" y="1905000"/>
            <a:ext cx="2649945" cy="400110"/>
          </a:xfrm>
          <a:prstGeom prst="rect">
            <a:avLst/>
          </a:prstGeom>
          <a:noFill/>
        </p:spPr>
        <p:txBody>
          <a:bodyPr wrap="square" rtlCol="0">
            <a:spAutoFit/>
          </a:bodyPr>
          <a:lstStyle/>
          <a:p>
            <a:r>
              <a:rPr lang="en-US" sz="2000" dirty="0" smtClean="0">
                <a:solidFill>
                  <a:schemeClr val="bg2">
                    <a:lumMod val="50000"/>
                  </a:schemeClr>
                </a:solidFill>
                <a:latin typeface="+mn-lt"/>
              </a:rPr>
              <a:t>Transverse size (RMS)</a:t>
            </a:r>
          </a:p>
        </p:txBody>
      </p:sp>
      <p:cxnSp>
        <p:nvCxnSpPr>
          <p:cNvPr id="40" name="Straight Arrow Connector 39"/>
          <p:cNvCxnSpPr>
            <a:stCxn id="39" idx="1"/>
          </p:cNvCxnSpPr>
          <p:nvPr/>
        </p:nvCxnSpPr>
        <p:spPr>
          <a:xfrm flipH="1" flipV="1">
            <a:off x="5181600" y="2057400"/>
            <a:ext cx="1143000" cy="476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838200" y="838200"/>
            <a:ext cx="2496325" cy="400110"/>
          </a:xfrm>
          <a:prstGeom prst="rect">
            <a:avLst/>
          </a:prstGeom>
          <a:noFill/>
        </p:spPr>
        <p:txBody>
          <a:bodyPr wrap="square" rtlCol="0">
            <a:spAutoFit/>
          </a:bodyPr>
          <a:lstStyle/>
          <a:p>
            <a:pPr algn="r"/>
            <a:r>
              <a:rPr lang="en-US" sz="2000" dirty="0" smtClean="0">
                <a:solidFill>
                  <a:schemeClr val="bg2">
                    <a:lumMod val="50000"/>
                  </a:schemeClr>
                </a:solidFill>
                <a:latin typeface="+mn-lt"/>
              </a:rPr>
              <a:t>Collision frequency</a:t>
            </a:r>
          </a:p>
        </p:txBody>
      </p:sp>
      <p:cxnSp>
        <p:nvCxnSpPr>
          <p:cNvPr id="43" name="Straight Arrow Connector 42"/>
          <p:cNvCxnSpPr/>
          <p:nvPr/>
        </p:nvCxnSpPr>
        <p:spPr>
          <a:xfrm>
            <a:off x="3276600" y="1066800"/>
            <a:ext cx="7620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81000" y="3657600"/>
            <a:ext cx="2621540" cy="400110"/>
          </a:xfrm>
          <a:prstGeom prst="rect">
            <a:avLst/>
          </a:prstGeom>
          <a:noFill/>
        </p:spPr>
        <p:txBody>
          <a:bodyPr wrap="square" rtlCol="0">
            <a:spAutoFit/>
          </a:bodyPr>
          <a:lstStyle/>
          <a:p>
            <a:pPr algn="r"/>
            <a:r>
              <a:rPr lang="en-US" sz="2000" dirty="0" smtClean="0">
                <a:solidFill>
                  <a:schemeClr val="bg2">
                    <a:lumMod val="50000"/>
                  </a:schemeClr>
                </a:solidFill>
                <a:latin typeface="+mn-lt"/>
              </a:rPr>
              <a:t>Revolution frequency</a:t>
            </a:r>
          </a:p>
        </p:txBody>
      </p:sp>
      <p:cxnSp>
        <p:nvCxnSpPr>
          <p:cNvPr id="49" name="Straight Arrow Connector 48"/>
          <p:cNvCxnSpPr>
            <a:stCxn id="48" idx="3"/>
          </p:cNvCxnSpPr>
          <p:nvPr/>
        </p:nvCxnSpPr>
        <p:spPr>
          <a:xfrm flipV="1">
            <a:off x="3002540" y="3581400"/>
            <a:ext cx="314905" cy="2762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905000" y="4038600"/>
            <a:ext cx="2649945" cy="400110"/>
          </a:xfrm>
          <a:prstGeom prst="rect">
            <a:avLst/>
          </a:prstGeom>
          <a:noFill/>
        </p:spPr>
        <p:txBody>
          <a:bodyPr wrap="square" rtlCol="0">
            <a:spAutoFit/>
          </a:bodyPr>
          <a:lstStyle/>
          <a:p>
            <a:pPr algn="r"/>
            <a:r>
              <a:rPr lang="en-US" sz="2000" dirty="0" smtClean="0">
                <a:solidFill>
                  <a:schemeClr val="bg2">
                    <a:lumMod val="50000"/>
                  </a:schemeClr>
                </a:solidFill>
                <a:latin typeface="+mn-lt"/>
              </a:rPr>
              <a:t>Number of bunches</a:t>
            </a:r>
          </a:p>
        </p:txBody>
      </p:sp>
      <p:cxnSp>
        <p:nvCxnSpPr>
          <p:cNvPr id="52" name="Straight Arrow Connector 51"/>
          <p:cNvCxnSpPr/>
          <p:nvPr/>
        </p:nvCxnSpPr>
        <p:spPr>
          <a:xfrm flipV="1">
            <a:off x="4419600" y="3581400"/>
            <a:ext cx="234701"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400800" y="3886200"/>
            <a:ext cx="2649945" cy="1015663"/>
          </a:xfrm>
          <a:prstGeom prst="rect">
            <a:avLst/>
          </a:prstGeom>
          <a:noFill/>
        </p:spPr>
        <p:txBody>
          <a:bodyPr wrap="square" rtlCol="0">
            <a:spAutoFit/>
          </a:bodyPr>
          <a:lstStyle/>
          <a:p>
            <a:r>
              <a:rPr lang="en-US" sz="2000" dirty="0" smtClean="0">
                <a:solidFill>
                  <a:schemeClr val="bg2">
                    <a:lumMod val="50000"/>
                  </a:schemeClr>
                </a:solidFill>
                <a:latin typeface="+mn-lt"/>
              </a:rPr>
              <a:t>Betatron function at collision point </a:t>
            </a:r>
            <a:r>
              <a:rPr lang="en-US" sz="2000" dirty="0" smtClean="0">
                <a:solidFill>
                  <a:schemeClr val="bg2">
                    <a:lumMod val="50000"/>
                  </a:schemeClr>
                </a:solidFill>
                <a:latin typeface="Wingdings"/>
                <a:ea typeface="Wingdings"/>
                <a:cs typeface="Wingdings"/>
                <a:sym typeface="Wingdings"/>
              </a:rPr>
              <a:t></a:t>
            </a:r>
            <a:r>
              <a:rPr lang="en-US" sz="2000" dirty="0">
                <a:solidFill>
                  <a:schemeClr val="bg2">
                    <a:lumMod val="50000"/>
                  </a:schemeClr>
                </a:solidFill>
                <a:latin typeface="+mn-lt"/>
                <a:sym typeface="Wingdings"/>
              </a:rPr>
              <a:t> </a:t>
            </a:r>
            <a:r>
              <a:rPr lang="en-US" sz="2000" dirty="0" smtClean="0">
                <a:solidFill>
                  <a:schemeClr val="bg2">
                    <a:lumMod val="50000"/>
                  </a:schemeClr>
                </a:solidFill>
                <a:latin typeface="+mn-lt"/>
                <a:sym typeface="Wingdings"/>
              </a:rPr>
              <a:t>want a small </a:t>
            </a:r>
            <a:r>
              <a:rPr lang="el-GR" sz="2000" dirty="0" smtClean="0">
                <a:solidFill>
                  <a:schemeClr val="bg2">
                    <a:lumMod val="50000"/>
                  </a:schemeClr>
                </a:solidFill>
                <a:latin typeface="+mn-lt"/>
                <a:sym typeface="Wingdings"/>
              </a:rPr>
              <a:t>β</a:t>
            </a:r>
            <a:r>
              <a:rPr lang="en-US" sz="2000" dirty="0" smtClean="0">
                <a:solidFill>
                  <a:schemeClr val="bg2">
                    <a:lumMod val="50000"/>
                  </a:schemeClr>
                </a:solidFill>
                <a:latin typeface="+mn-lt"/>
                <a:sym typeface="Wingdings"/>
              </a:rPr>
              <a:t>*!</a:t>
            </a:r>
            <a:endParaRPr lang="en-US" sz="2000" dirty="0" smtClean="0">
              <a:solidFill>
                <a:schemeClr val="bg2">
                  <a:lumMod val="50000"/>
                </a:schemeClr>
              </a:solidFill>
              <a:latin typeface="+mn-lt"/>
            </a:endParaRPr>
          </a:p>
        </p:txBody>
      </p:sp>
      <p:cxnSp>
        <p:nvCxnSpPr>
          <p:cNvPr id="58" name="Straight Arrow Connector 57"/>
          <p:cNvCxnSpPr/>
          <p:nvPr/>
        </p:nvCxnSpPr>
        <p:spPr>
          <a:xfrm flipH="1" flipV="1">
            <a:off x="5562600" y="3886200"/>
            <a:ext cx="762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378200" y="3429000"/>
            <a:ext cx="2768109" cy="400110"/>
          </a:xfrm>
          <a:prstGeom prst="rect">
            <a:avLst/>
          </a:prstGeom>
          <a:noFill/>
        </p:spPr>
        <p:txBody>
          <a:bodyPr wrap="square" rtlCol="0">
            <a:spAutoFit/>
          </a:bodyPr>
          <a:lstStyle/>
          <a:p>
            <a:r>
              <a:rPr lang="en-US" sz="2000" dirty="0" smtClean="0">
                <a:solidFill>
                  <a:schemeClr val="bg2">
                    <a:lumMod val="50000"/>
                  </a:schemeClr>
                </a:solidFill>
                <a:latin typeface="+mn-lt"/>
              </a:rPr>
              <a:t>Normalized emittance</a:t>
            </a:r>
          </a:p>
        </p:txBody>
      </p:sp>
      <p:cxnSp>
        <p:nvCxnSpPr>
          <p:cNvPr id="62" name="Straight Arrow Connector 61"/>
          <p:cNvCxnSpPr/>
          <p:nvPr/>
        </p:nvCxnSpPr>
        <p:spPr>
          <a:xfrm flipH="1">
            <a:off x="6019801" y="3657600"/>
            <a:ext cx="380999"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 name="Date Placeholder 63"/>
          <p:cNvSpPr>
            <a:spLocks noGrp="1"/>
          </p:cNvSpPr>
          <p:nvPr>
            <p:ph type="dt" sz="half" idx="10"/>
          </p:nvPr>
        </p:nvSpPr>
        <p:spPr/>
        <p:txBody>
          <a:bodyPr/>
          <a:lstStyle/>
          <a:p>
            <a:pPr>
              <a:defRPr/>
            </a:pPr>
            <a:r>
              <a:rPr lang="en-US" smtClean="0"/>
              <a:t>HCPSS, August 11-22, 2014 </a:t>
            </a:r>
            <a:endParaRPr lang="en-US" dirty="0"/>
          </a:p>
        </p:txBody>
      </p:sp>
      <p:sp>
        <p:nvSpPr>
          <p:cNvPr id="65" name="Slide Number Placeholder 64"/>
          <p:cNvSpPr>
            <a:spLocks noGrp="1"/>
          </p:cNvSpPr>
          <p:nvPr>
            <p:ph type="sldNum" sz="quarter" idx="12"/>
          </p:nvPr>
        </p:nvSpPr>
        <p:spPr/>
        <p:txBody>
          <a:bodyPr/>
          <a:lstStyle/>
          <a:p>
            <a:pPr>
              <a:defRPr/>
            </a:pPr>
            <a:fld id="{FBC16510-01E7-4757-9488-65999956462C}" type="slidenum">
              <a:rPr lang="en-US" smtClean="0"/>
              <a:pPr>
                <a:defRPr/>
              </a:pPr>
              <a:t>36</a:t>
            </a:fld>
            <a:endParaRPr lang="en-US"/>
          </a:p>
        </p:txBody>
      </p:sp>
      <p:sp>
        <p:nvSpPr>
          <p:cNvPr id="66" name="Footer Placeholder 65"/>
          <p:cNvSpPr>
            <a:spLocks noGrp="1"/>
          </p:cNvSpPr>
          <p:nvPr>
            <p:ph type="ftr" sz="quarter" idx="11"/>
          </p:nvPr>
        </p:nvSpPr>
        <p:spPr/>
        <p:txBody>
          <a:bodyPr/>
          <a:lstStyle/>
          <a:p>
            <a:pPr>
              <a:defRPr/>
            </a:pPr>
            <a:r>
              <a:rPr lang="en-US" smtClean="0"/>
              <a:t>E. Prebys, Hadron Colliders, Lecture 2</a:t>
            </a:r>
            <a:endParaRPr lang="en-US"/>
          </a:p>
        </p:txBody>
      </p:sp>
      <p:cxnSp>
        <p:nvCxnSpPr>
          <p:cNvPr id="25" name="Straight Arrow Connector 24"/>
          <p:cNvCxnSpPr/>
          <p:nvPr/>
        </p:nvCxnSpPr>
        <p:spPr>
          <a:xfrm flipH="1">
            <a:off x="5990319" y="2883920"/>
            <a:ext cx="531627" cy="1419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553200" y="2590800"/>
            <a:ext cx="2478447" cy="400110"/>
          </a:xfrm>
          <a:prstGeom prst="rect">
            <a:avLst/>
          </a:prstGeom>
          <a:noFill/>
        </p:spPr>
        <p:txBody>
          <a:bodyPr wrap="square" rtlCol="0">
            <a:spAutoFit/>
          </a:bodyPr>
          <a:lstStyle/>
          <a:p>
            <a:r>
              <a:rPr lang="en-US" sz="2000" dirty="0" smtClean="0">
                <a:solidFill>
                  <a:schemeClr val="bg2">
                    <a:lumMod val="50000"/>
                  </a:schemeClr>
                </a:solidFill>
                <a:latin typeface="+mn-lt"/>
              </a:rPr>
              <a:t>prop. to energy</a:t>
            </a:r>
          </a:p>
        </p:txBody>
      </p:sp>
      <p:graphicFrame>
        <p:nvGraphicFramePr>
          <p:cNvPr id="3" name="Object 2"/>
          <p:cNvGraphicFramePr>
            <a:graphicFrameLocks noChangeAspect="1"/>
          </p:cNvGraphicFramePr>
          <p:nvPr>
            <p:extLst>
              <p:ext uri="{D42A27DB-BD31-4B8C-83A1-F6EECF244321}">
                <p14:modId xmlns:p14="http://schemas.microsoft.com/office/powerpoint/2010/main" val="1754289838"/>
              </p:ext>
            </p:extLst>
          </p:nvPr>
        </p:nvGraphicFramePr>
        <p:xfrm>
          <a:off x="3402012" y="2603500"/>
          <a:ext cx="114300" cy="165100"/>
        </p:xfrm>
        <a:graphic>
          <a:graphicData uri="http://schemas.openxmlformats.org/presentationml/2006/ole">
            <mc:AlternateContent xmlns:mc="http://schemas.openxmlformats.org/markup-compatibility/2006">
              <mc:Choice xmlns:v="urn:schemas-microsoft-com:vml" Requires="v">
                <p:oleObj spid="_x0000_s321187" name="Equation" r:id="rId7" imgW="114300" imgH="165100" progId="Equation.DSMT4">
                  <p:embed/>
                </p:oleObj>
              </mc:Choice>
              <mc:Fallback>
                <p:oleObj name="Equation" r:id="rId7" imgW="114300" imgH="165100" progId="Equation.DSMT4">
                  <p:embed/>
                  <p:pic>
                    <p:nvPicPr>
                      <p:cNvPr id="0" name=""/>
                      <p:cNvPicPr/>
                      <p:nvPr/>
                    </p:nvPicPr>
                    <p:blipFill>
                      <a:blip r:embed="rId8"/>
                      <a:stretch>
                        <a:fillRect/>
                      </a:stretch>
                    </p:blipFill>
                    <p:spPr>
                      <a:xfrm>
                        <a:off x="3402012" y="2603500"/>
                        <a:ext cx="114300" cy="16510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641968889"/>
              </p:ext>
            </p:extLst>
          </p:nvPr>
        </p:nvGraphicFramePr>
        <p:xfrm>
          <a:off x="3402012" y="2603500"/>
          <a:ext cx="114300" cy="165100"/>
        </p:xfrm>
        <a:graphic>
          <a:graphicData uri="http://schemas.openxmlformats.org/presentationml/2006/ole">
            <mc:AlternateContent xmlns:mc="http://schemas.openxmlformats.org/markup-compatibility/2006">
              <mc:Choice xmlns:v="urn:schemas-microsoft-com:vml" Requires="v">
                <p:oleObj spid="_x0000_s321188" name="Equation" r:id="rId9" imgW="114300" imgH="165100" progId="Equation.DSMT4">
                  <p:embed/>
                </p:oleObj>
              </mc:Choice>
              <mc:Fallback>
                <p:oleObj name="Equation" r:id="rId9" imgW="114300" imgH="165100" progId="Equation.DSMT4">
                  <p:embed/>
                  <p:pic>
                    <p:nvPicPr>
                      <p:cNvPr id="0" name=""/>
                      <p:cNvPicPr/>
                      <p:nvPr/>
                    </p:nvPicPr>
                    <p:blipFill>
                      <a:blip r:embed="rId8"/>
                      <a:stretch>
                        <a:fillRect/>
                      </a:stretch>
                    </p:blipFill>
                    <p:spPr>
                      <a:xfrm>
                        <a:off x="3402012" y="2603500"/>
                        <a:ext cx="114300" cy="1651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809127509"/>
              </p:ext>
            </p:extLst>
          </p:nvPr>
        </p:nvGraphicFramePr>
        <p:xfrm>
          <a:off x="3402012" y="2590800"/>
          <a:ext cx="114300" cy="165100"/>
        </p:xfrm>
        <a:graphic>
          <a:graphicData uri="http://schemas.openxmlformats.org/presentationml/2006/ole">
            <mc:AlternateContent xmlns:mc="http://schemas.openxmlformats.org/markup-compatibility/2006">
              <mc:Choice xmlns:v="urn:schemas-microsoft-com:vml" Requires="v">
                <p:oleObj spid="_x0000_s321189" name="Equation" r:id="rId10" imgW="114300" imgH="165100" progId="Equation.DSMT4">
                  <p:embed/>
                </p:oleObj>
              </mc:Choice>
              <mc:Fallback>
                <p:oleObj name="Equation" r:id="rId10" imgW="114300" imgH="165100" progId="Equation.DSMT4">
                  <p:embed/>
                  <p:pic>
                    <p:nvPicPr>
                      <p:cNvPr id="0" name=""/>
                      <p:cNvPicPr/>
                      <p:nvPr/>
                    </p:nvPicPr>
                    <p:blipFill>
                      <a:blip r:embed="rId8"/>
                      <a:stretch>
                        <a:fillRect/>
                      </a:stretch>
                    </p:blipFill>
                    <p:spPr>
                      <a:xfrm>
                        <a:off x="3402012" y="2590800"/>
                        <a:ext cx="114300" cy="165100"/>
                      </a:xfrm>
                      <a:prstGeom prst="rect">
                        <a:avLst/>
                      </a:prstGeom>
                    </p:spPr>
                  </p:pic>
                </p:oleObj>
              </mc:Fallback>
            </mc:AlternateContent>
          </a:graphicData>
        </a:graphic>
      </p:graphicFrame>
      <p:graphicFrame>
        <p:nvGraphicFramePr>
          <p:cNvPr id="30" name="Object 6"/>
          <p:cNvGraphicFramePr>
            <a:graphicFrameLocks noChangeAspect="1"/>
          </p:cNvGraphicFramePr>
          <p:nvPr>
            <p:extLst>
              <p:ext uri="{D42A27DB-BD31-4B8C-83A1-F6EECF244321}">
                <p14:modId xmlns:p14="http://schemas.microsoft.com/office/powerpoint/2010/main" val="332074964"/>
              </p:ext>
            </p:extLst>
          </p:nvPr>
        </p:nvGraphicFramePr>
        <p:xfrm>
          <a:off x="1600200" y="2133600"/>
          <a:ext cx="2156084" cy="857629"/>
        </p:xfrm>
        <a:graphic>
          <a:graphicData uri="http://schemas.openxmlformats.org/presentationml/2006/ole">
            <mc:AlternateContent xmlns:mc="http://schemas.openxmlformats.org/markup-compatibility/2006">
              <mc:Choice xmlns:v="urn:schemas-microsoft-com:vml" Requires="v">
                <p:oleObj spid="_x0000_s321190" name="Equation" r:id="rId11" imgW="1117600" imgH="444500" progId="Equation.DSMT4">
                  <p:embed/>
                </p:oleObj>
              </mc:Choice>
              <mc:Fallback>
                <p:oleObj name="Equation" r:id="rId11" imgW="1117600" imgH="444500" progId="Equation.DSMT4">
                  <p:embed/>
                  <p:pic>
                    <p:nvPicPr>
                      <p:cNvPr id="0" name=""/>
                      <p:cNvPicPr>
                        <a:picLocks noChangeAspect="1" noChangeArrowheads="1"/>
                      </p:cNvPicPr>
                      <p:nvPr/>
                    </p:nvPicPr>
                    <p:blipFill>
                      <a:blip r:embed="rId12"/>
                      <a:srcRect/>
                      <a:stretch>
                        <a:fillRect/>
                      </a:stretch>
                    </p:blipFill>
                    <p:spPr bwMode="auto">
                      <a:xfrm>
                        <a:off x="1600200" y="2133600"/>
                        <a:ext cx="2156084" cy="857629"/>
                      </a:xfrm>
                      <a:prstGeom prst="rect">
                        <a:avLst/>
                      </a:prstGeom>
                      <a:noFill/>
                      <a:extLst/>
                    </p:spPr>
                  </p:pic>
                </p:oleObj>
              </mc:Fallback>
            </mc:AlternateContent>
          </a:graphicData>
        </a:graphic>
      </p:graphicFrame>
      <p:cxnSp>
        <p:nvCxnSpPr>
          <p:cNvPr id="34" name="Straight Arrow Connector 33"/>
          <p:cNvCxnSpPr/>
          <p:nvPr/>
        </p:nvCxnSpPr>
        <p:spPr>
          <a:xfrm flipV="1">
            <a:off x="4648200" y="3581400"/>
            <a:ext cx="280739"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057400" y="4495800"/>
            <a:ext cx="2649945" cy="400110"/>
          </a:xfrm>
          <a:prstGeom prst="rect">
            <a:avLst/>
          </a:prstGeom>
          <a:noFill/>
        </p:spPr>
        <p:txBody>
          <a:bodyPr wrap="square" rtlCol="0">
            <a:spAutoFit/>
          </a:bodyPr>
          <a:lstStyle/>
          <a:p>
            <a:pPr algn="r"/>
            <a:r>
              <a:rPr lang="en-US" sz="2000" dirty="0" smtClean="0">
                <a:solidFill>
                  <a:schemeClr val="bg2">
                    <a:lumMod val="50000"/>
                  </a:schemeClr>
                </a:solidFill>
                <a:latin typeface="+mn-lt"/>
              </a:rPr>
              <a:t>Particles in bunch</a:t>
            </a:r>
          </a:p>
        </p:txBody>
      </p:sp>
      <p:sp>
        <p:nvSpPr>
          <p:cNvPr id="8" name="Rectangle 7"/>
          <p:cNvSpPr/>
          <p:nvPr/>
        </p:nvSpPr>
        <p:spPr>
          <a:xfrm>
            <a:off x="6400800" y="4572000"/>
            <a:ext cx="2133600" cy="3048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Box 33"/>
          <p:cNvSpPr txBox="1">
            <a:spLocks noChangeArrowheads="1"/>
          </p:cNvSpPr>
          <p:nvPr/>
        </p:nvSpPr>
        <p:spPr bwMode="auto">
          <a:xfrm>
            <a:off x="685800" y="5029200"/>
            <a:ext cx="7696200" cy="1323439"/>
          </a:xfrm>
          <a:prstGeom prst="rect">
            <a:avLst/>
          </a:prstGeom>
          <a:noFill/>
          <a:ln w="9525">
            <a:noFill/>
            <a:miter lim="800000"/>
            <a:headEnd/>
            <a:tailEnd/>
          </a:ln>
        </p:spPr>
        <p:txBody>
          <a:bodyPr wrap="square">
            <a:spAutoFit/>
          </a:bodyPr>
          <a:lstStyle/>
          <a:p>
            <a:pPr algn="l">
              <a:spcBef>
                <a:spcPct val="50000"/>
              </a:spcBef>
              <a:defRPr/>
            </a:pPr>
            <a:r>
              <a:rPr lang="en-US" sz="2000" dirty="0">
                <a:solidFill>
                  <a:schemeClr val="accent2"/>
                </a:solidFill>
                <a:latin typeface="+mn-lt"/>
              </a:rPr>
              <a:t>Record </a:t>
            </a:r>
            <a:r>
              <a:rPr lang="en-US" sz="2000" dirty="0" err="1">
                <a:solidFill>
                  <a:schemeClr val="accent2"/>
                </a:solidFill>
                <a:latin typeface="+mn-lt"/>
              </a:rPr>
              <a:t>e+e</a:t>
            </a:r>
            <a:r>
              <a:rPr lang="en-US" sz="2000" dirty="0">
                <a:solidFill>
                  <a:schemeClr val="accent2"/>
                </a:solidFill>
                <a:latin typeface="+mn-lt"/>
              </a:rPr>
              <a:t>- Luminosity (KEK-B):  	   </a:t>
            </a:r>
            <a:r>
              <a:rPr lang="en-US" sz="2000" dirty="0" smtClean="0">
                <a:solidFill>
                  <a:schemeClr val="accent2"/>
                </a:solidFill>
                <a:latin typeface="+mn-lt"/>
              </a:rPr>
              <a:t>   </a:t>
            </a:r>
            <a:r>
              <a:rPr lang="en-US" sz="2000" dirty="0" smtClean="0">
                <a:solidFill>
                  <a:srgbClr val="CC0000"/>
                </a:solidFill>
                <a:latin typeface="+mn-lt"/>
              </a:rPr>
              <a:t>2.11x10</a:t>
            </a:r>
            <a:r>
              <a:rPr lang="en-US" sz="2000" baseline="30000" dirty="0" smtClean="0">
                <a:solidFill>
                  <a:srgbClr val="CC0000"/>
                </a:solidFill>
                <a:latin typeface="+mn-lt"/>
              </a:rPr>
              <a:t>34</a:t>
            </a:r>
            <a:r>
              <a:rPr lang="en-US" sz="2000" dirty="0" smtClean="0">
                <a:solidFill>
                  <a:srgbClr val="CC0000"/>
                </a:solidFill>
                <a:latin typeface="+mn-lt"/>
              </a:rPr>
              <a:t> </a:t>
            </a:r>
            <a:r>
              <a:rPr lang="en-US" sz="2000" dirty="0">
                <a:solidFill>
                  <a:srgbClr val="CC0000"/>
                </a:solidFill>
                <a:latin typeface="+mn-lt"/>
              </a:rPr>
              <a:t>cm</a:t>
            </a:r>
            <a:r>
              <a:rPr lang="en-US" sz="2000" baseline="30000" dirty="0">
                <a:solidFill>
                  <a:srgbClr val="CC0000"/>
                </a:solidFill>
                <a:latin typeface="+mn-lt"/>
              </a:rPr>
              <a:t>-2</a:t>
            </a:r>
            <a:r>
              <a:rPr lang="en-US" sz="2000" dirty="0">
                <a:solidFill>
                  <a:srgbClr val="CC0000"/>
                </a:solidFill>
                <a:latin typeface="+mn-lt"/>
              </a:rPr>
              <a:t>s</a:t>
            </a:r>
            <a:r>
              <a:rPr lang="en-US" sz="2000" baseline="30000" dirty="0">
                <a:solidFill>
                  <a:srgbClr val="CC0000"/>
                </a:solidFill>
                <a:latin typeface="+mn-lt"/>
              </a:rPr>
              <a:t>-1 </a:t>
            </a:r>
            <a:r>
              <a:rPr lang="en-US" sz="2000" baseline="30000" dirty="0" smtClean="0">
                <a:solidFill>
                  <a:srgbClr val="CC0000"/>
                </a:solidFill>
                <a:latin typeface="+mn-lt"/>
              </a:rPr>
              <a:t/>
            </a:r>
            <a:br>
              <a:rPr lang="en-US" sz="2000" baseline="30000" dirty="0" smtClean="0">
                <a:solidFill>
                  <a:srgbClr val="CC0000"/>
                </a:solidFill>
                <a:latin typeface="+mn-lt"/>
              </a:rPr>
            </a:br>
            <a:r>
              <a:rPr lang="en-US" sz="2000" dirty="0" smtClean="0">
                <a:solidFill>
                  <a:schemeClr val="accent2"/>
                </a:solidFill>
                <a:latin typeface="+mn-lt"/>
              </a:rPr>
              <a:t>Record p-</a:t>
            </a:r>
            <a:r>
              <a:rPr lang="en-US" sz="2000" dirty="0" err="1" smtClean="0">
                <a:solidFill>
                  <a:schemeClr val="accent2"/>
                </a:solidFill>
                <a:latin typeface="+mn-lt"/>
              </a:rPr>
              <a:t>pBar</a:t>
            </a:r>
            <a:r>
              <a:rPr lang="en-US" sz="2000" dirty="0" smtClean="0">
                <a:solidFill>
                  <a:schemeClr val="accent2"/>
                </a:solidFill>
                <a:latin typeface="+mn-lt"/>
              </a:rPr>
              <a:t> Luminosity (Tevatron): </a:t>
            </a:r>
            <a:r>
              <a:rPr lang="en-US" sz="2000" dirty="0" smtClean="0">
                <a:solidFill>
                  <a:srgbClr val="CC0000"/>
                </a:solidFill>
                <a:latin typeface="+mn-lt"/>
              </a:rPr>
              <a:t>         4.06x10</a:t>
            </a:r>
            <a:r>
              <a:rPr lang="en-US" sz="2000" baseline="30000" dirty="0" smtClean="0">
                <a:solidFill>
                  <a:srgbClr val="CC0000"/>
                </a:solidFill>
                <a:latin typeface="+mn-lt"/>
              </a:rPr>
              <a:t>32</a:t>
            </a:r>
            <a:r>
              <a:rPr lang="en-US" sz="2000" dirty="0" smtClean="0">
                <a:solidFill>
                  <a:srgbClr val="CC0000"/>
                </a:solidFill>
                <a:latin typeface="+mn-lt"/>
              </a:rPr>
              <a:t> cm</a:t>
            </a:r>
            <a:r>
              <a:rPr lang="en-US" sz="2000" baseline="30000" dirty="0" smtClean="0">
                <a:solidFill>
                  <a:srgbClr val="CC0000"/>
                </a:solidFill>
                <a:latin typeface="+mn-lt"/>
              </a:rPr>
              <a:t>-2</a:t>
            </a:r>
            <a:r>
              <a:rPr lang="en-US" sz="2000" dirty="0" smtClean="0">
                <a:solidFill>
                  <a:srgbClr val="CC0000"/>
                </a:solidFill>
                <a:latin typeface="+mn-lt"/>
              </a:rPr>
              <a:t>s</a:t>
            </a:r>
            <a:r>
              <a:rPr lang="en-US" sz="2000" baseline="30000" dirty="0" smtClean="0">
                <a:solidFill>
                  <a:srgbClr val="CC0000"/>
                </a:solidFill>
                <a:latin typeface="+mn-lt"/>
              </a:rPr>
              <a:t>-1 </a:t>
            </a:r>
            <a:br>
              <a:rPr lang="en-US" sz="2000" baseline="30000" dirty="0" smtClean="0">
                <a:solidFill>
                  <a:srgbClr val="CC0000"/>
                </a:solidFill>
                <a:latin typeface="+mn-lt"/>
              </a:rPr>
            </a:br>
            <a:r>
              <a:rPr lang="en-US" sz="2000" dirty="0" smtClean="0">
                <a:solidFill>
                  <a:schemeClr val="accent2"/>
                </a:solidFill>
                <a:latin typeface="+mn-lt"/>
              </a:rPr>
              <a:t>Record </a:t>
            </a:r>
            <a:r>
              <a:rPr lang="en-US" sz="2000" dirty="0">
                <a:solidFill>
                  <a:schemeClr val="accent2"/>
                </a:solidFill>
                <a:latin typeface="+mn-lt"/>
              </a:rPr>
              <a:t>Hadronic Luminosity </a:t>
            </a:r>
            <a:r>
              <a:rPr lang="en-US" sz="2000" dirty="0" smtClean="0">
                <a:solidFill>
                  <a:schemeClr val="accent2"/>
                </a:solidFill>
                <a:latin typeface="+mn-lt"/>
              </a:rPr>
              <a:t>(LHC):              </a:t>
            </a:r>
            <a:r>
              <a:rPr lang="en-US" sz="2000" dirty="0" smtClean="0">
                <a:solidFill>
                  <a:srgbClr val="CC0000"/>
                </a:solidFill>
                <a:latin typeface="+mn-lt"/>
              </a:rPr>
              <a:t>7.0x10</a:t>
            </a:r>
            <a:r>
              <a:rPr lang="en-US" sz="2000" baseline="30000" dirty="0" smtClean="0">
                <a:solidFill>
                  <a:srgbClr val="CC0000"/>
                </a:solidFill>
                <a:latin typeface="+mn-lt"/>
              </a:rPr>
              <a:t>33</a:t>
            </a:r>
            <a:r>
              <a:rPr lang="en-US" sz="2000" dirty="0" smtClean="0">
                <a:solidFill>
                  <a:srgbClr val="CC0000"/>
                </a:solidFill>
                <a:latin typeface="+mn-lt"/>
              </a:rPr>
              <a:t> </a:t>
            </a:r>
            <a:r>
              <a:rPr lang="en-US" sz="2000" dirty="0">
                <a:solidFill>
                  <a:srgbClr val="CC0000"/>
                </a:solidFill>
                <a:latin typeface="+mn-lt"/>
              </a:rPr>
              <a:t>cm</a:t>
            </a:r>
            <a:r>
              <a:rPr lang="en-US" sz="2000" baseline="30000" dirty="0">
                <a:solidFill>
                  <a:srgbClr val="CC0000"/>
                </a:solidFill>
                <a:latin typeface="+mn-lt"/>
              </a:rPr>
              <a:t>-2</a:t>
            </a:r>
            <a:r>
              <a:rPr lang="en-US" sz="2000" dirty="0">
                <a:solidFill>
                  <a:srgbClr val="CC0000"/>
                </a:solidFill>
                <a:latin typeface="+mn-lt"/>
              </a:rPr>
              <a:t>s</a:t>
            </a:r>
            <a:r>
              <a:rPr lang="en-US" sz="2000" baseline="30000" dirty="0">
                <a:solidFill>
                  <a:srgbClr val="CC0000"/>
                </a:solidFill>
                <a:latin typeface="+mn-lt"/>
              </a:rPr>
              <a:t>-1</a:t>
            </a:r>
            <a:br>
              <a:rPr lang="en-US" sz="2000" baseline="30000" dirty="0">
                <a:solidFill>
                  <a:srgbClr val="CC0000"/>
                </a:solidFill>
                <a:latin typeface="+mn-lt"/>
              </a:rPr>
            </a:br>
            <a:r>
              <a:rPr lang="en-US" sz="2000" dirty="0">
                <a:solidFill>
                  <a:schemeClr val="accent2"/>
                </a:solidFill>
                <a:latin typeface="+mn-lt"/>
              </a:rPr>
              <a:t>LHC Design Luminosity:			      </a:t>
            </a:r>
            <a:r>
              <a:rPr lang="en-US" sz="2000" dirty="0" smtClean="0">
                <a:solidFill>
                  <a:srgbClr val="CC0000"/>
                </a:solidFill>
                <a:latin typeface="+mn-lt"/>
              </a:rPr>
              <a:t>1.00x10</a:t>
            </a:r>
            <a:r>
              <a:rPr lang="en-US" sz="2000" baseline="30000" dirty="0" smtClean="0">
                <a:solidFill>
                  <a:srgbClr val="CC0000"/>
                </a:solidFill>
                <a:latin typeface="+mn-lt"/>
              </a:rPr>
              <a:t>34</a:t>
            </a:r>
            <a:r>
              <a:rPr lang="en-US" sz="2000" dirty="0" smtClean="0">
                <a:solidFill>
                  <a:srgbClr val="CC0000"/>
                </a:solidFill>
                <a:latin typeface="+mn-lt"/>
              </a:rPr>
              <a:t> cm</a:t>
            </a:r>
            <a:r>
              <a:rPr lang="en-US" sz="2000" baseline="30000" dirty="0" smtClean="0">
                <a:solidFill>
                  <a:srgbClr val="CC0000"/>
                </a:solidFill>
                <a:latin typeface="+mn-lt"/>
              </a:rPr>
              <a:t>-2</a:t>
            </a:r>
            <a:r>
              <a:rPr lang="en-US" sz="2000" dirty="0" smtClean="0">
                <a:solidFill>
                  <a:srgbClr val="CC0000"/>
                </a:solidFill>
                <a:latin typeface="+mn-lt"/>
              </a:rPr>
              <a:t>s</a:t>
            </a:r>
            <a:r>
              <a:rPr lang="en-US" sz="2000" baseline="30000" dirty="0" smtClean="0">
                <a:solidFill>
                  <a:srgbClr val="CC0000"/>
                </a:solidFill>
                <a:latin typeface="+mn-lt"/>
              </a:rPr>
              <a:t>-1</a:t>
            </a:r>
            <a:endParaRPr lang="en-US" sz="2000" baseline="30000" dirty="0">
              <a:solidFill>
                <a:srgbClr val="CC0000"/>
              </a:solidFill>
              <a:latin typeface="+mn-lt"/>
            </a:endParaRPr>
          </a:p>
        </p:txBody>
      </p:sp>
    </p:spTree>
    <p:extLst>
      <p:ext uri="{BB962C8B-B14F-4D97-AF65-F5344CB8AC3E}">
        <p14:creationId xmlns:p14="http://schemas.microsoft.com/office/powerpoint/2010/main" val="716366570"/>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500"/>
                                        <p:tgtEl>
                                          <p:spTgt spid="3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3174"/>
                                        </p:tgtEl>
                                        <p:attrNameLst>
                                          <p:attrName>style.visibility</p:attrName>
                                        </p:attrNameLst>
                                      </p:cBhvr>
                                      <p:to>
                                        <p:strVal val="visible"/>
                                      </p:to>
                                    </p:set>
                                    <p:animEffect transition="in" filter="fade">
                                      <p:cBhvr>
                                        <p:cTn id="10" dur="500"/>
                                        <p:tgtEl>
                                          <p:spTgt spid="2631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par>
                                <p:cTn id="19" presetID="10"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1">
                                            <p:txEl>
                                              <p:pRg st="5" end="5"/>
                                            </p:txEl>
                                          </p:spTgt>
                                        </p:tgtEl>
                                        <p:attrNameLst>
                                          <p:attrName>style.visibility</p:attrName>
                                        </p:attrNameLst>
                                      </p:cBhvr>
                                      <p:to>
                                        <p:strVal val="visible"/>
                                      </p:to>
                                    </p:set>
                                    <p:animEffect transition="in" filter="fade">
                                      <p:cBhvr>
                                        <p:cTn id="41" dur="500"/>
                                        <p:tgtEl>
                                          <p:spTgt spid="31">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10"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500"/>
                                        <p:tgtEl>
                                          <p:spTgt spid="4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500"/>
                                        <p:tgtEl>
                                          <p:spTgt spid="4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500"/>
                                        <p:tgtEl>
                                          <p:spTgt spid="51"/>
                                        </p:tgtEl>
                                      </p:cBhvr>
                                    </p:animEffect>
                                  </p:childTnLst>
                                </p:cTn>
                              </p:par>
                              <p:par>
                                <p:cTn id="59" presetID="10" presetClass="entr" presetSubtype="0" fill="hold"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fade">
                                      <p:cBhvr>
                                        <p:cTn id="61" dur="500"/>
                                        <p:tgtEl>
                                          <p:spTgt spid="52"/>
                                        </p:tgtEl>
                                      </p:cBhvr>
                                    </p:animEffect>
                                  </p:childTnLst>
                                </p:cTn>
                              </p:par>
                              <p:par>
                                <p:cTn id="62" presetID="10" presetClass="entr" presetSubtype="0"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500"/>
                                        <p:tgtEl>
                                          <p:spTgt spid="3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fade">
                                      <p:cBhvr>
                                        <p:cTn id="70" dur="500"/>
                                        <p:tgtEl>
                                          <p:spTgt spid="57"/>
                                        </p:tgtEl>
                                      </p:cBhvr>
                                    </p:animEffect>
                                  </p:childTnLst>
                                </p:cTn>
                              </p:par>
                              <p:par>
                                <p:cTn id="71" presetID="10" presetClass="entr" presetSubtype="0" fill="hold" nodeType="with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cTn>
                              </p:par>
                              <p:par>
                                <p:cTn id="74" presetID="10" presetClass="entr" presetSubtype="0" fill="hold" nodeType="withEffect">
                                  <p:stCondLst>
                                    <p:cond delay="0"/>
                                  </p:stCondLst>
                                  <p:childTnLst>
                                    <p:set>
                                      <p:cBhvr>
                                        <p:cTn id="75" dur="1" fill="hold">
                                          <p:stCondLst>
                                            <p:cond delay="0"/>
                                          </p:stCondLst>
                                        </p:cTn>
                                        <p:tgtEl>
                                          <p:spTgt spid="62"/>
                                        </p:tgtEl>
                                        <p:attrNameLst>
                                          <p:attrName>style.visibility</p:attrName>
                                        </p:attrNameLst>
                                      </p:cBhvr>
                                      <p:to>
                                        <p:strVal val="visible"/>
                                      </p:to>
                                    </p:set>
                                    <p:animEffect transition="in" filter="fade">
                                      <p:cBhvr>
                                        <p:cTn id="76" dur="500"/>
                                        <p:tgtEl>
                                          <p:spTgt spid="6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fade">
                                      <p:cBhvr>
                                        <p:cTn id="79" dur="500"/>
                                        <p:tgtEl>
                                          <p:spTgt spid="61"/>
                                        </p:tgtEl>
                                      </p:cBhvr>
                                    </p:animEffect>
                                  </p:childTnLst>
                                </p:cTn>
                              </p:par>
                              <p:par>
                                <p:cTn id="80" presetID="10" presetClass="entr" presetSubtype="0" fill="hold"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500"/>
                                        <p:tgtEl>
                                          <p:spTgt spid="2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fade">
                                      <p:cBhvr>
                                        <p:cTn id="90" dur="500"/>
                                        <p:tgtEl>
                                          <p:spTgt spid="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44"/>
                                        </p:tgtEl>
                                        <p:attrNameLst>
                                          <p:attrName>style.visibility</p:attrName>
                                        </p:attrNameLst>
                                      </p:cBhvr>
                                      <p:to>
                                        <p:strVal val="visible"/>
                                      </p:to>
                                    </p:set>
                                    <p:animEffect transition="in" filter="fade">
                                      <p:cBhvr>
                                        <p:cTn id="9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uiExpand="1" build="p"/>
      <p:bldP spid="32" grpId="0"/>
      <p:bldP spid="36" grpId="0"/>
      <p:bldP spid="39" grpId="0"/>
      <p:bldP spid="42" grpId="0"/>
      <p:bldP spid="48" grpId="0"/>
      <p:bldP spid="51" grpId="0"/>
      <p:bldP spid="57" grpId="0"/>
      <p:bldP spid="61" grpId="0"/>
      <p:bldP spid="28" grpId="0"/>
      <p:bldP spid="35" grpId="0"/>
      <p:bldP spid="8" grpId="0" animBg="1"/>
      <p:bldP spid="4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3" y="190500"/>
            <a:ext cx="6837637" cy="463731"/>
          </a:xfrm>
        </p:spPr>
        <p:txBody>
          <a:bodyPr/>
          <a:lstStyle/>
          <a:p>
            <a:r>
              <a:rPr lang="en-US" dirty="0" smtClean="0"/>
              <a:t>Limits to </a:t>
            </a:r>
            <a:r>
              <a:rPr lang="el-GR" dirty="0" smtClean="0">
                <a:latin typeface="Symbol" pitchFamily="18" charset="2"/>
              </a:rPr>
              <a:t>β</a:t>
            </a:r>
            <a:r>
              <a:rPr lang="en-US" dirty="0" smtClean="0"/>
              <a:t>*</a:t>
            </a:r>
            <a:endParaRPr lang="en-US" dirty="0"/>
          </a:p>
        </p:txBody>
      </p:sp>
      <p:sp>
        <p:nvSpPr>
          <p:cNvPr id="4" name="Date Placeholder 3"/>
          <p:cNvSpPr>
            <a:spLocks noGrp="1"/>
          </p:cNvSpPr>
          <p:nvPr>
            <p:ph type="dt" sz="half" idx="10"/>
          </p:nvPr>
        </p:nvSpPr>
        <p:spPr/>
        <p:txBody>
          <a:bodyPr/>
          <a:lstStyle/>
          <a:p>
            <a:pPr>
              <a:defRPr/>
            </a:pPr>
            <a:r>
              <a:rPr lang="en-US" smtClean="0"/>
              <a:t>HCPSS, August 11-22, 2014 </a:t>
            </a:r>
            <a:endParaRPr lang="en-US" dirty="0"/>
          </a:p>
        </p:txBody>
      </p:sp>
      <p:sp>
        <p:nvSpPr>
          <p:cNvPr id="5" name="Footer Placeholder 4"/>
          <p:cNvSpPr>
            <a:spLocks noGrp="1"/>
          </p:cNvSpPr>
          <p:nvPr>
            <p:ph type="ftr" sz="quarter" idx="11"/>
          </p:nvPr>
        </p:nvSpPr>
        <p:spPr/>
        <p:txBody>
          <a:bodyPr/>
          <a:lstStyle/>
          <a:p>
            <a:pPr>
              <a:defRPr/>
            </a:pPr>
            <a:r>
              <a:rPr lang="en-US" smtClean="0"/>
              <a:t>E. Prebys, Hadron Colliders, Lecture 2</a:t>
            </a:r>
            <a:endParaRPr lang="en-US"/>
          </a:p>
        </p:txBody>
      </p:sp>
      <p:sp>
        <p:nvSpPr>
          <p:cNvPr id="6" name="Slide Number Placeholder 5"/>
          <p:cNvSpPr>
            <a:spLocks noGrp="1"/>
          </p:cNvSpPr>
          <p:nvPr>
            <p:ph type="sldNum" sz="quarter" idx="12"/>
          </p:nvPr>
        </p:nvSpPr>
        <p:spPr/>
        <p:txBody>
          <a:bodyPr/>
          <a:lstStyle/>
          <a:p>
            <a:pPr>
              <a:defRPr/>
            </a:pPr>
            <a:fld id="{CB9C9FA3-8426-4C5C-8E62-0AF2AB6B414E}" type="slidenum">
              <a:rPr lang="en-US" smtClean="0"/>
              <a:pPr>
                <a:defRPr/>
              </a:pPr>
              <a:t>37</a:t>
            </a:fld>
            <a:endParaRPr lang="en-US"/>
          </a:p>
        </p:txBody>
      </p:sp>
      <p:grpSp>
        <p:nvGrpSpPr>
          <p:cNvPr id="3" name="Group 34"/>
          <p:cNvGrpSpPr/>
          <p:nvPr/>
        </p:nvGrpSpPr>
        <p:grpSpPr>
          <a:xfrm>
            <a:off x="616286" y="817461"/>
            <a:ext cx="2688349" cy="4262955"/>
            <a:chOff x="1153956" y="894271"/>
            <a:chExt cx="2688349" cy="4262955"/>
          </a:xfrm>
        </p:grpSpPr>
        <p:cxnSp>
          <p:nvCxnSpPr>
            <p:cNvPr id="8" name="Straight Connector 7"/>
            <p:cNvCxnSpPr/>
            <p:nvPr/>
          </p:nvCxnSpPr>
          <p:spPr>
            <a:xfrm rot="5400000" flipH="1" flipV="1">
              <a:off x="1653221" y="3928266"/>
              <a:ext cx="460860" cy="307240"/>
            </a:xfrm>
            <a:prstGeom prst="line">
              <a:avLst/>
            </a:prstGeom>
            <a:ln>
              <a:solidFill>
                <a:srgbClr val="097D27"/>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flipH="1">
              <a:off x="1941259" y="3947467"/>
              <a:ext cx="460860" cy="268837"/>
            </a:xfrm>
            <a:prstGeom prst="line">
              <a:avLst/>
            </a:prstGeom>
            <a:ln>
              <a:solidFill>
                <a:srgbClr val="097D2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2229297" y="3928267"/>
              <a:ext cx="460860" cy="307240"/>
            </a:xfrm>
            <a:prstGeom prst="line">
              <a:avLst/>
            </a:prstGeom>
            <a:ln>
              <a:solidFill>
                <a:srgbClr val="097D2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2517335" y="3947468"/>
              <a:ext cx="460860" cy="268837"/>
            </a:xfrm>
            <a:prstGeom prst="line">
              <a:avLst/>
            </a:prstGeom>
            <a:ln>
              <a:solidFill>
                <a:srgbClr val="097D2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1480399" y="2296054"/>
              <a:ext cx="3418045" cy="614480"/>
            </a:xfrm>
            <a:prstGeom prst="line">
              <a:avLst/>
            </a:prstGeom>
            <a:ln>
              <a:solidFill>
                <a:srgbClr val="097D27"/>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flipH="1">
              <a:off x="1557207" y="2872128"/>
              <a:ext cx="4224551" cy="345645"/>
            </a:xfrm>
            <a:prstGeom prst="line">
              <a:avLst/>
            </a:prstGeom>
            <a:ln>
              <a:solidFill>
                <a:srgbClr val="097D2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1077146" y="3928266"/>
              <a:ext cx="460860" cy="307240"/>
            </a:xfrm>
            <a:prstGeom prst="line">
              <a:avLst/>
            </a:prstGeom>
            <a:ln>
              <a:solidFill>
                <a:srgbClr val="097D27"/>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H="1">
              <a:off x="1365184" y="3947467"/>
              <a:ext cx="460860" cy="268837"/>
            </a:xfrm>
            <a:prstGeom prst="line">
              <a:avLst/>
            </a:prstGeom>
            <a:ln>
              <a:solidFill>
                <a:srgbClr val="097D27"/>
              </a:solidFill>
            </a:ln>
          </p:spPr>
          <p:style>
            <a:lnRef idx="1">
              <a:schemeClr val="accent1"/>
            </a:lnRef>
            <a:fillRef idx="0">
              <a:schemeClr val="accent1"/>
            </a:fillRef>
            <a:effectRef idx="0">
              <a:schemeClr val="accent1"/>
            </a:effectRef>
            <a:fontRef idx="minor">
              <a:schemeClr val="tx1"/>
            </a:fontRef>
          </p:style>
        </p:cxnSp>
      </p:grpSp>
      <p:grpSp>
        <p:nvGrpSpPr>
          <p:cNvPr id="7" name="Group 35"/>
          <p:cNvGrpSpPr/>
          <p:nvPr/>
        </p:nvGrpSpPr>
        <p:grpSpPr>
          <a:xfrm flipH="1">
            <a:off x="3304635" y="817460"/>
            <a:ext cx="2688336" cy="4262955"/>
            <a:chOff x="1153956" y="894271"/>
            <a:chExt cx="2688349" cy="4262955"/>
          </a:xfrm>
        </p:grpSpPr>
        <p:cxnSp>
          <p:nvCxnSpPr>
            <p:cNvPr id="37" name="Straight Connector 36"/>
            <p:cNvCxnSpPr/>
            <p:nvPr/>
          </p:nvCxnSpPr>
          <p:spPr>
            <a:xfrm rot="5400000" flipH="1" flipV="1">
              <a:off x="1653221" y="3928266"/>
              <a:ext cx="460860" cy="307240"/>
            </a:xfrm>
            <a:prstGeom prst="line">
              <a:avLst/>
            </a:prstGeom>
            <a:ln>
              <a:solidFill>
                <a:srgbClr val="097D2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1941259" y="3947467"/>
              <a:ext cx="460860" cy="268837"/>
            </a:xfrm>
            <a:prstGeom prst="line">
              <a:avLst/>
            </a:prstGeom>
            <a:ln>
              <a:solidFill>
                <a:srgbClr val="097D27"/>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H="1" flipV="1">
              <a:off x="2229297" y="3928267"/>
              <a:ext cx="460860" cy="307240"/>
            </a:xfrm>
            <a:prstGeom prst="line">
              <a:avLst/>
            </a:prstGeom>
            <a:ln>
              <a:solidFill>
                <a:srgbClr val="097D2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2517335" y="3947468"/>
              <a:ext cx="460860" cy="268837"/>
            </a:xfrm>
            <a:prstGeom prst="line">
              <a:avLst/>
            </a:prstGeom>
            <a:ln>
              <a:solidFill>
                <a:srgbClr val="097D27"/>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flipH="1" flipV="1">
              <a:off x="1480399" y="2296054"/>
              <a:ext cx="3418045" cy="614480"/>
            </a:xfrm>
            <a:prstGeom prst="line">
              <a:avLst/>
            </a:prstGeom>
            <a:ln>
              <a:solidFill>
                <a:srgbClr val="097D27"/>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flipH="1">
              <a:off x="1557207" y="2872128"/>
              <a:ext cx="4224551" cy="345645"/>
            </a:xfrm>
            <a:prstGeom prst="line">
              <a:avLst/>
            </a:prstGeom>
            <a:ln>
              <a:solidFill>
                <a:srgbClr val="097D27"/>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flipH="1" flipV="1">
              <a:off x="1077146" y="3928266"/>
              <a:ext cx="460860" cy="307240"/>
            </a:xfrm>
            <a:prstGeom prst="line">
              <a:avLst/>
            </a:prstGeom>
            <a:ln>
              <a:solidFill>
                <a:srgbClr val="097D27"/>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6200000" flipH="1">
              <a:off x="1365184" y="3947467"/>
              <a:ext cx="460860" cy="268837"/>
            </a:xfrm>
            <a:prstGeom prst="line">
              <a:avLst/>
            </a:prstGeom>
            <a:ln>
              <a:solidFill>
                <a:srgbClr val="097D27"/>
              </a:solidFill>
            </a:ln>
          </p:spPr>
          <p:style>
            <a:lnRef idx="1">
              <a:schemeClr val="accent1"/>
            </a:lnRef>
            <a:fillRef idx="0">
              <a:schemeClr val="accent1"/>
            </a:fillRef>
            <a:effectRef idx="0">
              <a:schemeClr val="accent1"/>
            </a:effectRef>
            <a:fontRef idx="minor">
              <a:schemeClr val="tx1"/>
            </a:fontRef>
          </p:style>
        </p:cxnSp>
      </p:grpSp>
      <p:graphicFrame>
        <p:nvGraphicFramePr>
          <p:cNvPr id="45" name="Object 44"/>
          <p:cNvGraphicFramePr>
            <a:graphicFrameLocks noChangeAspect="1"/>
          </p:cNvGraphicFramePr>
          <p:nvPr>
            <p:extLst>
              <p:ext uri="{D42A27DB-BD31-4B8C-83A1-F6EECF244321}">
                <p14:modId xmlns:p14="http://schemas.microsoft.com/office/powerpoint/2010/main" val="1295216930"/>
              </p:ext>
            </p:extLst>
          </p:nvPr>
        </p:nvGraphicFramePr>
        <p:xfrm>
          <a:off x="593725" y="5426075"/>
          <a:ext cx="3454400" cy="806450"/>
        </p:xfrm>
        <a:graphic>
          <a:graphicData uri="http://schemas.openxmlformats.org/presentationml/2006/ole">
            <mc:AlternateContent xmlns:mc="http://schemas.openxmlformats.org/markup-compatibility/2006">
              <mc:Choice xmlns:v="urn:schemas-microsoft-com:vml" Requires="v">
                <p:oleObj spid="_x0000_s366647" name="Equation" r:id="rId3" imgW="1905000" imgH="444500" progId="Equation.DSMT4">
                  <p:embed/>
                </p:oleObj>
              </mc:Choice>
              <mc:Fallback>
                <p:oleObj name="Equation" r:id="rId3" imgW="1905000" imgH="444500" progId="Equation.DSMT4">
                  <p:embed/>
                  <p:pic>
                    <p:nvPicPr>
                      <p:cNvPr id="0" name=""/>
                      <p:cNvPicPr>
                        <a:picLocks noChangeAspect="1" noChangeArrowheads="1"/>
                      </p:cNvPicPr>
                      <p:nvPr/>
                    </p:nvPicPr>
                    <p:blipFill>
                      <a:blip r:embed="rId4"/>
                      <a:srcRect/>
                      <a:stretch>
                        <a:fillRect/>
                      </a:stretch>
                    </p:blipFill>
                    <p:spPr bwMode="auto">
                      <a:xfrm>
                        <a:off x="593725" y="5426075"/>
                        <a:ext cx="3454400"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6" name="Straight Arrow Connector 65"/>
          <p:cNvCxnSpPr/>
          <p:nvPr/>
        </p:nvCxnSpPr>
        <p:spPr>
          <a:xfrm flipV="1">
            <a:off x="2585437" y="5103100"/>
            <a:ext cx="680379" cy="45360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4202285" y="5693082"/>
            <a:ext cx="3341235" cy="584775"/>
          </a:xfrm>
          <a:prstGeom prst="rect">
            <a:avLst/>
          </a:prstGeom>
          <a:noFill/>
        </p:spPr>
        <p:txBody>
          <a:bodyPr wrap="square" rtlCol="0">
            <a:spAutoFit/>
          </a:bodyPr>
          <a:lstStyle/>
          <a:p>
            <a:pPr algn="l"/>
            <a:r>
              <a:rPr lang="en-US" sz="1600" dirty="0" smtClean="0">
                <a:latin typeface="Wingdings"/>
                <a:ea typeface="Wingdings"/>
                <a:cs typeface="Wingdings"/>
                <a:sym typeface="Wingdings"/>
              </a:rPr>
              <a:t></a:t>
            </a:r>
            <a:r>
              <a:rPr lang="en-US" sz="1600" dirty="0" smtClean="0">
                <a:sym typeface="Symbol"/>
              </a:rPr>
              <a:t> small </a:t>
            </a:r>
            <a:r>
              <a:rPr lang="en-US" sz="1600" dirty="0" smtClean="0">
                <a:latin typeface="Symbol" pitchFamily="18" charset="2"/>
                <a:sym typeface="Symbol"/>
              </a:rPr>
              <a:t>β</a:t>
            </a:r>
            <a:r>
              <a:rPr lang="en-US" sz="1600" dirty="0" smtClean="0">
                <a:sym typeface="Symbol"/>
              </a:rPr>
              <a:t>* means large β</a:t>
            </a:r>
            <a:br>
              <a:rPr lang="en-US" sz="1600" dirty="0" smtClean="0">
                <a:sym typeface="Symbol"/>
              </a:rPr>
            </a:br>
            <a:r>
              <a:rPr lang="en-US" sz="1600" dirty="0" smtClean="0">
                <a:sym typeface="Symbol"/>
              </a:rPr>
              <a:t>    (aperture) at focusing triplet</a:t>
            </a:r>
            <a:endParaRPr lang="en-US" sz="1600" dirty="0"/>
          </a:p>
        </p:txBody>
      </p:sp>
      <p:cxnSp>
        <p:nvCxnSpPr>
          <p:cNvPr id="73" name="Straight Arrow Connector 72"/>
          <p:cNvCxnSpPr/>
          <p:nvPr/>
        </p:nvCxnSpPr>
        <p:spPr>
          <a:xfrm flipV="1">
            <a:off x="424260" y="5105400"/>
            <a:ext cx="5900340" cy="134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5400000" flipH="1" flipV="1">
            <a:off x="-1726420" y="3044950"/>
            <a:ext cx="445498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5638800" y="5029200"/>
            <a:ext cx="649835" cy="461665"/>
          </a:xfrm>
          <a:prstGeom prst="rect">
            <a:avLst/>
          </a:prstGeom>
          <a:noFill/>
        </p:spPr>
        <p:txBody>
          <a:bodyPr wrap="square" rtlCol="0">
            <a:spAutoFit/>
          </a:bodyPr>
          <a:lstStyle/>
          <a:p>
            <a:pPr algn="ctr"/>
            <a:r>
              <a:rPr lang="en-US" sz="2400" dirty="0" smtClean="0">
                <a:latin typeface="+mn-lt"/>
              </a:rPr>
              <a:t>s</a:t>
            </a:r>
            <a:endParaRPr lang="en-US" sz="2400" dirty="0">
              <a:latin typeface="+mn-lt"/>
            </a:endParaRPr>
          </a:p>
        </p:txBody>
      </p:sp>
      <p:sp>
        <p:nvSpPr>
          <p:cNvPr id="79" name="TextBox 78"/>
          <p:cNvSpPr txBox="1"/>
          <p:nvPr/>
        </p:nvSpPr>
        <p:spPr>
          <a:xfrm>
            <a:off x="577880" y="817460"/>
            <a:ext cx="268835" cy="584776"/>
          </a:xfrm>
          <a:prstGeom prst="rect">
            <a:avLst/>
          </a:prstGeom>
          <a:noFill/>
        </p:spPr>
        <p:txBody>
          <a:bodyPr wrap="square" rtlCol="0">
            <a:spAutoFit/>
          </a:bodyPr>
          <a:lstStyle/>
          <a:p>
            <a:r>
              <a:rPr lang="el-GR" dirty="0" smtClean="0">
                <a:latin typeface="Symbol" pitchFamily="18" charset="2"/>
              </a:rPr>
              <a:t>β</a:t>
            </a:r>
            <a:endParaRPr lang="en-US" dirty="0">
              <a:latin typeface="Symbol" pitchFamily="18" charset="2"/>
            </a:endParaRPr>
          </a:p>
        </p:txBody>
      </p:sp>
      <p:sp>
        <p:nvSpPr>
          <p:cNvPr id="71" name="Freeform 70"/>
          <p:cNvSpPr/>
          <p:nvPr/>
        </p:nvSpPr>
        <p:spPr>
          <a:xfrm>
            <a:off x="3713018" y="894271"/>
            <a:ext cx="3966169" cy="4984703"/>
          </a:xfrm>
          <a:custGeom>
            <a:avLst/>
            <a:gdLst>
              <a:gd name="connsiteX0" fmla="*/ 4590473 w 5138498"/>
              <a:gd name="connsiteY0" fmla="*/ 4405746 h 4405746"/>
              <a:gd name="connsiteX1" fmla="*/ 4867564 w 5138498"/>
              <a:gd name="connsiteY1" fmla="*/ 3722255 h 4405746"/>
              <a:gd name="connsiteX2" fmla="*/ 4738255 w 5138498"/>
              <a:gd name="connsiteY2" fmla="*/ 1958109 h 4405746"/>
              <a:gd name="connsiteX3" fmla="*/ 2466109 w 5138498"/>
              <a:gd name="connsiteY3" fmla="*/ 637309 h 4405746"/>
              <a:gd name="connsiteX4" fmla="*/ 0 w 5138498"/>
              <a:gd name="connsiteY4" fmla="*/ 0 h 4405746"/>
              <a:gd name="connsiteX0" fmla="*/ 4590473 w 5092316"/>
              <a:gd name="connsiteY0" fmla="*/ 4405746 h 4405746"/>
              <a:gd name="connsiteX1" fmla="*/ 4738255 w 5092316"/>
              <a:gd name="connsiteY1" fmla="*/ 1958109 h 4405746"/>
              <a:gd name="connsiteX2" fmla="*/ 2466109 w 5092316"/>
              <a:gd name="connsiteY2" fmla="*/ 637309 h 4405746"/>
              <a:gd name="connsiteX3" fmla="*/ 0 w 5092316"/>
              <a:gd name="connsiteY3" fmla="*/ 0 h 4405746"/>
              <a:gd name="connsiteX0" fmla="*/ 2553426 w 4752808"/>
              <a:gd name="connsiteY0" fmla="*/ 4819961 h 4819961"/>
              <a:gd name="connsiteX1" fmla="*/ 4738255 w 4752808"/>
              <a:gd name="connsiteY1" fmla="*/ 1958109 h 4819961"/>
              <a:gd name="connsiteX2" fmla="*/ 2466109 w 4752808"/>
              <a:gd name="connsiteY2" fmla="*/ 637309 h 4819961"/>
              <a:gd name="connsiteX3" fmla="*/ 0 w 4752808"/>
              <a:gd name="connsiteY3" fmla="*/ 0 h 4819961"/>
              <a:gd name="connsiteX0" fmla="*/ 2553426 w 4752808"/>
              <a:gd name="connsiteY0" fmla="*/ 4819961 h 4819961"/>
              <a:gd name="connsiteX1" fmla="*/ 4738255 w 4752808"/>
              <a:gd name="connsiteY1" fmla="*/ 1958109 h 4819961"/>
              <a:gd name="connsiteX2" fmla="*/ 2466109 w 4752808"/>
              <a:gd name="connsiteY2" fmla="*/ 637309 h 4819961"/>
              <a:gd name="connsiteX3" fmla="*/ 0 w 4752808"/>
              <a:gd name="connsiteY3" fmla="*/ 0 h 4819961"/>
              <a:gd name="connsiteX0" fmla="*/ 2553426 w 5027528"/>
              <a:gd name="connsiteY0" fmla="*/ 4819961 h 4819961"/>
              <a:gd name="connsiteX1" fmla="*/ 5012975 w 5027528"/>
              <a:gd name="connsiteY1" fmla="*/ 2598259 h 4819961"/>
              <a:gd name="connsiteX2" fmla="*/ 2466109 w 5027528"/>
              <a:gd name="connsiteY2" fmla="*/ 637309 h 4819961"/>
              <a:gd name="connsiteX3" fmla="*/ 0 w 5027528"/>
              <a:gd name="connsiteY3" fmla="*/ 0 h 4819961"/>
              <a:gd name="connsiteX0" fmla="*/ 2553426 w 5072480"/>
              <a:gd name="connsiteY0" fmla="*/ 4819961 h 4819961"/>
              <a:gd name="connsiteX1" fmla="*/ 5012975 w 5072480"/>
              <a:gd name="connsiteY1" fmla="*/ 2598259 h 4819961"/>
              <a:gd name="connsiteX2" fmla="*/ 2910457 w 5072480"/>
              <a:gd name="connsiteY2" fmla="*/ 753118 h 4819961"/>
              <a:gd name="connsiteX3" fmla="*/ 0 w 5072480"/>
              <a:gd name="connsiteY3" fmla="*/ 0 h 4819961"/>
              <a:gd name="connsiteX0" fmla="*/ 2553426 w 5151821"/>
              <a:gd name="connsiteY0" fmla="*/ 4819961 h 4819961"/>
              <a:gd name="connsiteX1" fmla="*/ 5092316 w 5151821"/>
              <a:gd name="connsiteY1" fmla="*/ 2861851 h 4819961"/>
              <a:gd name="connsiteX2" fmla="*/ 2910457 w 5151821"/>
              <a:gd name="connsiteY2" fmla="*/ 753118 h 4819961"/>
              <a:gd name="connsiteX3" fmla="*/ 0 w 5151821"/>
              <a:gd name="connsiteY3" fmla="*/ 0 h 4819961"/>
              <a:gd name="connsiteX0" fmla="*/ 3071096 w 5092758"/>
              <a:gd name="connsiteY0" fmla="*/ 4865242 h 4865242"/>
              <a:gd name="connsiteX1" fmla="*/ 5092316 w 5092758"/>
              <a:gd name="connsiteY1" fmla="*/ 2861851 h 4865242"/>
              <a:gd name="connsiteX2" fmla="*/ 2910457 w 5092758"/>
              <a:gd name="connsiteY2" fmla="*/ 753118 h 4865242"/>
              <a:gd name="connsiteX3" fmla="*/ 0 w 5092758"/>
              <a:gd name="connsiteY3" fmla="*/ 0 h 4865242"/>
              <a:gd name="connsiteX0" fmla="*/ 3071096 w 4834042"/>
              <a:gd name="connsiteY0" fmla="*/ 4865242 h 4865242"/>
              <a:gd name="connsiteX1" fmla="*/ 4833480 w 4834042"/>
              <a:gd name="connsiteY1" fmla="*/ 2869398 h 4865242"/>
              <a:gd name="connsiteX2" fmla="*/ 2910457 w 4834042"/>
              <a:gd name="connsiteY2" fmla="*/ 753118 h 4865242"/>
              <a:gd name="connsiteX3" fmla="*/ 0 w 4834042"/>
              <a:gd name="connsiteY3" fmla="*/ 0 h 4865242"/>
              <a:gd name="connsiteX0" fmla="*/ 3071096 w 4836417"/>
              <a:gd name="connsiteY0" fmla="*/ 4865242 h 4865242"/>
              <a:gd name="connsiteX1" fmla="*/ 4833480 w 4836417"/>
              <a:gd name="connsiteY1" fmla="*/ 2869398 h 4865242"/>
              <a:gd name="connsiteX2" fmla="*/ 2691441 w 4836417"/>
              <a:gd name="connsiteY2" fmla="*/ 753118 h 4865242"/>
              <a:gd name="connsiteX3" fmla="*/ 0 w 4836417"/>
              <a:gd name="connsiteY3" fmla="*/ 0 h 4865242"/>
              <a:gd name="connsiteX0" fmla="*/ 4552424 w 5129818"/>
              <a:gd name="connsiteY0" fmla="*/ 4887481 h 4887481"/>
              <a:gd name="connsiteX1" fmla="*/ 4833480 w 5129818"/>
              <a:gd name="connsiteY1" fmla="*/ 2869398 h 4887481"/>
              <a:gd name="connsiteX2" fmla="*/ 2691441 w 5129818"/>
              <a:gd name="connsiteY2" fmla="*/ 753118 h 4887481"/>
              <a:gd name="connsiteX3" fmla="*/ 0 w 5129818"/>
              <a:gd name="connsiteY3" fmla="*/ 0 h 4887481"/>
            </a:gdLst>
            <a:ahLst/>
            <a:cxnLst>
              <a:cxn ang="0">
                <a:pos x="connsiteX0" y="connsiteY0"/>
              </a:cxn>
              <a:cxn ang="0">
                <a:pos x="connsiteX1" y="connsiteY1"/>
              </a:cxn>
              <a:cxn ang="0">
                <a:pos x="connsiteX2" y="connsiteY2"/>
              </a:cxn>
              <a:cxn ang="0">
                <a:pos x="connsiteX3" y="connsiteY3"/>
              </a:cxn>
            </a:cxnLst>
            <a:rect l="l" t="t" r="r" b="b"/>
            <a:pathLst>
              <a:path w="5129818" h="4887481">
                <a:moveTo>
                  <a:pt x="4552424" y="4887481"/>
                </a:moveTo>
                <a:cubicBezTo>
                  <a:pt x="5407171" y="4686963"/>
                  <a:pt x="5143644" y="3558459"/>
                  <a:pt x="4833480" y="2869398"/>
                </a:cubicBezTo>
                <a:cubicBezTo>
                  <a:pt x="4523316" y="2180338"/>
                  <a:pt x="3540160" y="1230093"/>
                  <a:pt x="2691441" y="753118"/>
                </a:cubicBezTo>
                <a:cubicBezTo>
                  <a:pt x="1842722" y="276143"/>
                  <a:pt x="838200" y="155479"/>
                  <a:pt x="0" y="0"/>
                </a:cubicBezTo>
              </a:path>
            </a:pathLst>
          </a:cu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8" name="Picture 4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31631" y="0"/>
            <a:ext cx="2612369" cy="2320602"/>
          </a:xfrm>
          <a:prstGeom prst="rect">
            <a:avLst/>
          </a:prstGeom>
        </p:spPr>
      </p:pic>
    </p:spTree>
    <p:extLst>
      <p:ext uri="{BB962C8B-B14F-4D97-AF65-F5344CB8AC3E}">
        <p14:creationId xmlns:p14="http://schemas.microsoft.com/office/powerpoint/2010/main" val="2101262091"/>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a:ext>
            </a:extLst>
          </a:blip>
          <a:srcRect l="2117" t="5292" r="19269" b="1597"/>
          <a:stretch/>
        </p:blipFill>
        <p:spPr>
          <a:xfrm>
            <a:off x="6641860" y="2812375"/>
            <a:ext cx="2502140" cy="2222684"/>
          </a:xfrm>
          <a:prstGeom prst="rect">
            <a:avLst/>
          </a:prstGeom>
        </p:spPr>
      </p:pic>
      <p:sp>
        <p:nvSpPr>
          <p:cNvPr id="2" name="Title 1"/>
          <p:cNvSpPr>
            <a:spLocks noGrp="1"/>
          </p:cNvSpPr>
          <p:nvPr>
            <p:ph type="title"/>
          </p:nvPr>
        </p:nvSpPr>
        <p:spPr/>
        <p:txBody>
          <a:bodyPr/>
          <a:lstStyle/>
          <a:p>
            <a:r>
              <a:rPr lang="en-US" dirty="0" smtClean="0"/>
              <a:t>The “squeeze”?</a:t>
            </a:r>
            <a:endParaRPr lang="en-US" dirty="0"/>
          </a:p>
        </p:txBody>
      </p:sp>
      <p:sp>
        <p:nvSpPr>
          <p:cNvPr id="6" name="Content Placeholder 5"/>
          <p:cNvSpPr>
            <a:spLocks noGrp="1"/>
          </p:cNvSpPr>
          <p:nvPr>
            <p:ph idx="1"/>
          </p:nvPr>
        </p:nvSpPr>
        <p:spPr>
          <a:xfrm>
            <a:off x="503776" y="690225"/>
            <a:ext cx="8251825" cy="1070631"/>
          </a:xfrm>
        </p:spPr>
        <p:txBody>
          <a:bodyPr/>
          <a:lstStyle/>
          <a:p>
            <a:r>
              <a:rPr lang="en-US" sz="2000" dirty="0" smtClean="0"/>
              <a:t>In general, synchrotrons scale all magnetic fields with the momentum, so the optics remain constant – with one exception.</a:t>
            </a:r>
          </a:p>
          <a:p>
            <a:r>
              <a:rPr lang="en-US" sz="2000" dirty="0" smtClean="0"/>
              <a:t>Recall that because of adiabatic damping, beam gets smaller as it accelerates.</a:t>
            </a:r>
          </a:p>
          <a:p>
            <a:endParaRPr lang="en-US" sz="2000" dirty="0"/>
          </a:p>
          <a:p>
            <a:r>
              <a:rPr lang="en-US" sz="2000" dirty="0" smtClean="0"/>
              <a:t>This means all apertures must be large enough to accommodate the injected beam.</a:t>
            </a:r>
          </a:p>
          <a:p>
            <a:pPr lvl="1"/>
            <a:r>
              <a:rPr lang="en-US" sz="1600" dirty="0" smtClean="0"/>
              <a:t>This a problem for the large </a:t>
            </a:r>
            <a:r>
              <a:rPr lang="el-GR" sz="1600" dirty="0" smtClean="0"/>
              <a:t>β</a:t>
            </a:r>
            <a:r>
              <a:rPr lang="en-US" sz="1600" dirty="0" smtClean="0"/>
              <a:t> values in the final focus</a:t>
            </a:r>
            <a:br>
              <a:rPr lang="en-US" sz="1600" dirty="0" smtClean="0"/>
            </a:br>
            <a:r>
              <a:rPr lang="en-US" sz="1600" dirty="0" smtClean="0"/>
              <a:t>triplets</a:t>
            </a:r>
          </a:p>
          <a:p>
            <a:r>
              <a:rPr lang="en-US" sz="2000" dirty="0" smtClean="0"/>
              <a:t>For this reason, injection optics have a larger </a:t>
            </a:r>
            <a:br>
              <a:rPr lang="en-US" sz="2000" dirty="0" smtClean="0"/>
            </a:br>
            <a:r>
              <a:rPr lang="en-US" sz="2000" dirty="0" smtClean="0"/>
              <a:t>value of </a:t>
            </a:r>
            <a:r>
              <a:rPr lang="el-GR" sz="2000" dirty="0" smtClean="0"/>
              <a:t>β*</a:t>
            </a:r>
            <a:r>
              <a:rPr lang="en-US" sz="2000" dirty="0" smtClean="0"/>
              <a:t>, and therefor a smaller value of </a:t>
            </a:r>
            <a:r>
              <a:rPr lang="el-GR" sz="2000" dirty="0" smtClean="0"/>
              <a:t>β</a:t>
            </a:r>
            <a:r>
              <a:rPr lang="en-US" sz="2000" dirty="0" smtClean="0"/>
              <a:t> </a:t>
            </a:r>
            <a:br>
              <a:rPr lang="en-US" sz="2000" dirty="0" smtClean="0"/>
            </a:br>
            <a:r>
              <a:rPr lang="en-US" sz="2000" dirty="0" smtClean="0"/>
              <a:t>in the focusing triplets.</a:t>
            </a:r>
          </a:p>
          <a:p>
            <a:r>
              <a:rPr lang="en-US" sz="2000" dirty="0" smtClean="0"/>
              <a:t>After acceleration, beam is “squeezed” to a </a:t>
            </a:r>
            <a:br>
              <a:rPr lang="en-US" sz="2000" dirty="0" smtClean="0"/>
            </a:br>
            <a:r>
              <a:rPr lang="en-US" sz="2000" dirty="0" smtClean="0"/>
              <a:t>smaller </a:t>
            </a:r>
            <a:r>
              <a:rPr lang="el-GR" sz="2000" dirty="0" smtClean="0"/>
              <a:t>β*</a:t>
            </a:r>
            <a:r>
              <a:rPr lang="en-US" sz="2000" dirty="0" smtClean="0"/>
              <a:t> for collision</a:t>
            </a:r>
          </a:p>
        </p:txBody>
      </p:sp>
      <p:sp>
        <p:nvSpPr>
          <p:cNvPr id="3" name="Date Placeholder 2"/>
          <p:cNvSpPr>
            <a:spLocks noGrp="1"/>
          </p:cNvSpPr>
          <p:nvPr>
            <p:ph type="dt" sz="half" idx="10"/>
          </p:nvPr>
        </p:nvSpPr>
        <p:spPr/>
        <p:txBody>
          <a:bodyPr/>
          <a:lstStyle/>
          <a:p>
            <a:pPr>
              <a:defRPr/>
            </a:pPr>
            <a:r>
              <a:rPr lang="en-US" smtClean="0"/>
              <a:t>HCPSS, August 11-22, 2014 </a:t>
            </a:r>
            <a:endParaRPr lang="en-US" dirty="0"/>
          </a:p>
        </p:txBody>
      </p:sp>
      <p:sp>
        <p:nvSpPr>
          <p:cNvPr id="4" name="Footer Placeholder 3"/>
          <p:cNvSpPr>
            <a:spLocks noGrp="1"/>
          </p:cNvSpPr>
          <p:nvPr>
            <p:ph type="ftr" sz="quarter" idx="11"/>
          </p:nvPr>
        </p:nvSpPr>
        <p:spPr/>
        <p:txBody>
          <a:bodyPr/>
          <a:lstStyle/>
          <a:p>
            <a:pPr>
              <a:defRPr/>
            </a:pPr>
            <a:r>
              <a:rPr lang="en-US" smtClean="0"/>
              <a:t>E. Prebys, Hadron Colliders, Lecture 2</a:t>
            </a:r>
            <a:endParaRPr lang="en-US">
              <a:latin typeface="+mn-lt"/>
            </a:endParaRPr>
          </a:p>
        </p:txBody>
      </p:sp>
      <p:sp>
        <p:nvSpPr>
          <p:cNvPr id="5" name="Slide Number Placeholder 4"/>
          <p:cNvSpPr>
            <a:spLocks noGrp="1"/>
          </p:cNvSpPr>
          <p:nvPr>
            <p:ph type="sldNum" sz="quarter" idx="12"/>
          </p:nvPr>
        </p:nvSpPr>
        <p:spPr/>
        <p:txBody>
          <a:bodyPr/>
          <a:lstStyle/>
          <a:p>
            <a:pPr>
              <a:defRPr/>
            </a:pPr>
            <a:fld id="{BAB536C3-BB10-4165-8E74-99838CB51702}" type="slidenum">
              <a:rPr lang="en-US" smtClean="0"/>
              <a:pPr>
                <a:defRPr/>
              </a:pPr>
              <a:t>38</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422334318"/>
              </p:ext>
            </p:extLst>
          </p:nvPr>
        </p:nvGraphicFramePr>
        <p:xfrm>
          <a:off x="3191532" y="1726161"/>
          <a:ext cx="1793315" cy="792395"/>
        </p:xfrm>
        <a:graphic>
          <a:graphicData uri="http://schemas.openxmlformats.org/presentationml/2006/ole">
            <mc:AlternateContent xmlns:mc="http://schemas.openxmlformats.org/markup-compatibility/2006">
              <mc:Choice xmlns:v="urn:schemas-microsoft-com:vml" Requires="v">
                <p:oleObj spid="_x0000_s453667" name="Equation" r:id="rId4" imgW="1092200" imgH="482600" progId="Equation.DSMT4">
                  <p:embed/>
                </p:oleObj>
              </mc:Choice>
              <mc:Fallback>
                <p:oleObj name="Equation" r:id="rId4" imgW="1092200" imgH="482600" progId="Equation.DSMT4">
                  <p:embed/>
                  <p:pic>
                    <p:nvPicPr>
                      <p:cNvPr id="0" name=""/>
                      <p:cNvPicPr/>
                      <p:nvPr/>
                    </p:nvPicPr>
                    <p:blipFill>
                      <a:blip r:embed="rId5"/>
                      <a:stretch>
                        <a:fillRect/>
                      </a:stretch>
                    </p:blipFill>
                    <p:spPr>
                      <a:xfrm>
                        <a:off x="3191532" y="1726161"/>
                        <a:ext cx="1793315" cy="792395"/>
                      </a:xfrm>
                      <a:prstGeom prst="rect">
                        <a:avLst/>
                      </a:prstGeom>
                    </p:spPr>
                  </p:pic>
                </p:oleObj>
              </mc:Fallback>
            </mc:AlternateContent>
          </a:graphicData>
        </a:graphic>
      </p:graphicFrame>
      <p:sp>
        <p:nvSpPr>
          <p:cNvPr id="8" name="TextBox 7"/>
          <p:cNvSpPr txBox="1"/>
          <p:nvPr/>
        </p:nvSpPr>
        <p:spPr>
          <a:xfrm>
            <a:off x="5112315" y="1920934"/>
            <a:ext cx="2245026" cy="369332"/>
          </a:xfrm>
          <a:prstGeom prst="rect">
            <a:avLst/>
          </a:prstGeom>
          <a:noFill/>
        </p:spPr>
        <p:txBody>
          <a:bodyPr wrap="none" rtlCol="0">
            <a:spAutoFit/>
          </a:bodyPr>
          <a:lstStyle/>
          <a:p>
            <a:r>
              <a:rPr lang="en-US" sz="1800" dirty="0" smtClean="0">
                <a:solidFill>
                  <a:srgbClr val="C00000"/>
                </a:solidFill>
                <a:latin typeface="+mn-lt"/>
              </a:rPr>
              <a:t>factor of ~4 for LHC</a:t>
            </a:r>
          </a:p>
        </p:txBody>
      </p:sp>
      <p:cxnSp>
        <p:nvCxnSpPr>
          <p:cNvPr id="11" name="Straight Arrow Connector 10"/>
          <p:cNvCxnSpPr/>
          <p:nvPr/>
        </p:nvCxnSpPr>
        <p:spPr>
          <a:xfrm flipV="1">
            <a:off x="6168763" y="3231964"/>
            <a:ext cx="1598889" cy="181443"/>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rotWithShape="1">
          <a:blip r:embed="rId6" cstate="print">
            <a:extLst>
              <a:ext uri="{28A0092B-C50C-407E-A947-70E740481C1C}">
                <a14:useLocalDpi xmlns:a14="http://schemas.microsoft.com/office/drawing/2010/main"/>
              </a:ext>
            </a:extLst>
          </a:blip>
          <a:srcRect l="3596" t="4299" r="19269" b="1598"/>
          <a:stretch/>
        </p:blipFill>
        <p:spPr>
          <a:xfrm>
            <a:off x="3692139" y="5012379"/>
            <a:ext cx="2015372" cy="1844034"/>
          </a:xfrm>
          <a:prstGeom prst="rect">
            <a:avLst/>
          </a:prstGeom>
        </p:spPr>
      </p:pic>
      <p:sp>
        <p:nvSpPr>
          <p:cNvPr id="10" name="Right Arrow 9"/>
          <p:cNvSpPr/>
          <p:nvPr/>
        </p:nvSpPr>
        <p:spPr>
          <a:xfrm rot="19668516">
            <a:off x="5907951" y="4944337"/>
            <a:ext cx="725737" cy="396908"/>
          </a:xfrm>
          <a:prstGeom prst="rightArrow">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252527"/>
      </p:ext>
    </p:extLst>
  </p:cSld>
  <p:clrMapOvr>
    <a:masterClrMapping/>
  </p:clrMapOvr>
  <p:transition xmlns:p14="http://schemas.microsoft.com/office/powerpoint/2010/mai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Parameters: LHC</a:t>
            </a:r>
            <a:endParaRPr lang="en-US" dirty="0"/>
          </a:p>
        </p:txBody>
      </p:sp>
      <p:sp>
        <p:nvSpPr>
          <p:cNvPr id="3" name="Date Placeholder 2"/>
          <p:cNvSpPr>
            <a:spLocks noGrp="1"/>
          </p:cNvSpPr>
          <p:nvPr>
            <p:ph type="dt" sz="half" idx="10"/>
          </p:nvPr>
        </p:nvSpPr>
        <p:spPr/>
        <p:txBody>
          <a:bodyPr/>
          <a:lstStyle/>
          <a:p>
            <a:pPr>
              <a:defRPr/>
            </a:pPr>
            <a:r>
              <a:rPr lang="en-US" smtClean="0"/>
              <a:t>HCPSS, August 11-22, 2014 </a:t>
            </a:r>
            <a:endParaRPr lang="en-US" dirty="0"/>
          </a:p>
        </p:txBody>
      </p:sp>
      <p:sp>
        <p:nvSpPr>
          <p:cNvPr id="4" name="Footer Placeholder 3"/>
          <p:cNvSpPr>
            <a:spLocks noGrp="1"/>
          </p:cNvSpPr>
          <p:nvPr>
            <p:ph type="ftr" sz="quarter" idx="11"/>
          </p:nvPr>
        </p:nvSpPr>
        <p:spPr/>
        <p:txBody>
          <a:bodyPr/>
          <a:lstStyle/>
          <a:p>
            <a:pPr>
              <a:defRPr/>
            </a:pPr>
            <a:r>
              <a:rPr lang="fr-FR" smtClean="0"/>
              <a:t>E. Prebys, Hadron Colliders, Lecture 2</a:t>
            </a:r>
            <a:endParaRPr lang="en-US">
              <a:latin typeface="+mn-lt"/>
            </a:endParaRPr>
          </a:p>
        </p:txBody>
      </p:sp>
      <p:sp>
        <p:nvSpPr>
          <p:cNvPr id="5" name="Slide Number Placeholder 4"/>
          <p:cNvSpPr>
            <a:spLocks noGrp="1"/>
          </p:cNvSpPr>
          <p:nvPr>
            <p:ph type="sldNum" sz="quarter" idx="12"/>
          </p:nvPr>
        </p:nvSpPr>
        <p:spPr/>
        <p:txBody>
          <a:bodyPr/>
          <a:lstStyle/>
          <a:p>
            <a:pPr>
              <a:defRPr/>
            </a:pPr>
            <a:fld id="{BAB536C3-BB10-4165-8E74-99838CB51702}" type="slidenum">
              <a:rPr lang="en-US" smtClean="0"/>
              <a:pPr>
                <a:defRPr/>
              </a:pPr>
              <a:t>39</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3053171737"/>
              </p:ext>
            </p:extLst>
          </p:nvPr>
        </p:nvGraphicFramePr>
        <p:xfrm>
          <a:off x="983442" y="631376"/>
          <a:ext cx="6985235" cy="5419183"/>
        </p:xfrm>
        <a:graphic>
          <a:graphicData uri="http://schemas.openxmlformats.org/drawingml/2006/table">
            <a:tbl>
              <a:tblPr/>
              <a:tblGrid>
                <a:gridCol w="1382864"/>
                <a:gridCol w="1244380"/>
                <a:gridCol w="1555758"/>
                <a:gridCol w="1399206"/>
                <a:gridCol w="1403027"/>
              </a:tblGrid>
              <a:tr h="317295">
                <a:tc>
                  <a:txBody>
                    <a:bodyPr/>
                    <a:lstStyle/>
                    <a:p>
                      <a:pPr algn="ctr" fontAlgn="b"/>
                      <a:r>
                        <a:rPr lang="en-US" sz="1800" b="1" i="0" u="none" strike="noStrike" dirty="0" smtClean="0">
                          <a:solidFill>
                            <a:srgbClr val="000000"/>
                          </a:solidFill>
                          <a:effectLst/>
                          <a:latin typeface="Calibri"/>
                        </a:rPr>
                        <a:t>Parameter</a:t>
                      </a:r>
                      <a:endParaRPr lang="en-US" sz="1800" b="1" i="0" u="none" strike="noStrike" dirty="0">
                        <a:solidFill>
                          <a:srgbClr val="000000"/>
                        </a:solidFill>
                        <a:effectLst/>
                        <a:latin typeface="Calibri"/>
                      </a:endParaRPr>
                    </a:p>
                  </a:txBody>
                  <a:tcPr marL="0" marR="0" marT="0" marB="0" anchor="b">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fontAlgn="b"/>
                      <a:r>
                        <a:rPr lang="en-US" sz="1800" b="1" i="0" u="none" strike="noStrike" dirty="0" smtClean="0">
                          <a:solidFill>
                            <a:srgbClr val="000000"/>
                          </a:solidFill>
                          <a:effectLst/>
                          <a:latin typeface="Calibri"/>
                        </a:rPr>
                        <a:t>Symbol</a:t>
                      </a:r>
                      <a:endParaRPr lang="en-US" sz="1800" b="1" i="0" u="none" strike="noStrike" dirty="0">
                        <a:solidFill>
                          <a:srgbClr val="000000"/>
                        </a:solidFill>
                        <a:effectLst/>
                        <a:latin typeface="Calibri"/>
                      </a:endParaRPr>
                    </a:p>
                  </a:txBody>
                  <a:tcPr marL="0" marR="0" marT="0" marB="0" anchor="b">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a:rPr>
                        <a:t>Equation</a:t>
                      </a:r>
                    </a:p>
                  </a:txBody>
                  <a:tcPr marL="0" marR="0" marT="0" marB="0" anchor="b">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a:rPr>
                        <a:t>Injection</a:t>
                      </a:r>
                    </a:p>
                  </a:txBody>
                  <a:tcPr marL="0" marR="0" marT="0" marB="0" anchor="b">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fontAlgn="b"/>
                      <a:r>
                        <a:rPr lang="en-US" sz="1800" b="1" i="0" u="none" strike="noStrike" dirty="0" smtClean="0">
                          <a:solidFill>
                            <a:srgbClr val="000000"/>
                          </a:solidFill>
                          <a:effectLst/>
                          <a:latin typeface="Calibri"/>
                        </a:rPr>
                        <a:t>Collision</a:t>
                      </a:r>
                      <a:endParaRPr lang="en-US" sz="1800" b="1" i="0" u="none" strike="noStrike" dirty="0">
                        <a:solidFill>
                          <a:srgbClr val="000000"/>
                        </a:solidFill>
                        <a:effectLst/>
                        <a:latin typeface="Calibri"/>
                      </a:endParaRPr>
                    </a:p>
                  </a:txBody>
                  <a:tcPr marL="0" marR="0" marT="0" marB="0" anchor="b">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317295">
                <a:tc>
                  <a:txBody>
                    <a:bodyPr/>
                    <a:lstStyle/>
                    <a:p>
                      <a:pPr algn="ctr" fontAlgn="b"/>
                      <a:r>
                        <a:rPr lang="en-US" sz="1600" b="0" i="0" u="none" strike="noStrike" dirty="0" smtClean="0">
                          <a:solidFill>
                            <a:srgbClr val="000000"/>
                          </a:solidFill>
                          <a:effectLst/>
                          <a:latin typeface="Calibri"/>
                        </a:rPr>
                        <a:t>proton mass</a:t>
                      </a:r>
                      <a:endParaRPr lang="en-US" sz="1600" b="0" i="0" u="none" strike="noStrike" dirty="0">
                        <a:solidFill>
                          <a:srgbClr val="000000"/>
                        </a:solidFill>
                        <a:effectLst/>
                        <a:latin typeface="Calibri"/>
                      </a:endParaRPr>
                    </a:p>
                  </a:txBody>
                  <a:tcPr marL="0" marR="0" marT="0" marB="0" anchor="ctr">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a:rPr>
                        <a:t>m [</a:t>
                      </a:r>
                      <a:r>
                        <a:rPr lang="en-US" sz="1600" b="0" i="0" u="none" strike="noStrike" dirty="0" err="1">
                          <a:solidFill>
                            <a:srgbClr val="000000"/>
                          </a:solidFill>
                          <a:effectLst/>
                          <a:latin typeface="Calibri"/>
                        </a:rPr>
                        <a:t>GeV</a:t>
                      </a:r>
                      <a:r>
                        <a:rPr lang="en-US" sz="1600" b="0" i="0" u="none" strike="noStrike" dirty="0">
                          <a:solidFill>
                            <a:srgbClr val="000000"/>
                          </a:solidFill>
                          <a:effectLst/>
                          <a:latin typeface="Calibri"/>
                        </a:rPr>
                        <a:t>/c</a:t>
                      </a:r>
                      <a:r>
                        <a:rPr lang="en-US" sz="1600" b="0" i="0" u="none" strike="noStrike" baseline="30000" dirty="0">
                          <a:solidFill>
                            <a:srgbClr val="000000"/>
                          </a:solidFill>
                          <a:effectLst/>
                          <a:latin typeface="Calibri"/>
                        </a:rPr>
                        <a:t>2</a:t>
                      </a:r>
                      <a:r>
                        <a:rPr lang="en-US" sz="1600" b="0" i="0" u="none" strike="noStrike" dirty="0">
                          <a:solidFill>
                            <a:srgbClr val="000000"/>
                          </a:solidFill>
                          <a:effectLst/>
                          <a:latin typeface="Calibri"/>
                        </a:rPr>
                        <a:t>]</a:t>
                      </a: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l" fontAlgn="b"/>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gridSpan="2">
                  <a:txBody>
                    <a:bodyPr/>
                    <a:lstStyle/>
                    <a:p>
                      <a:pPr algn="ctr" fontAlgn="b"/>
                      <a:r>
                        <a:rPr lang="en-US" sz="1600" b="0" i="0" u="none" strike="noStrike" dirty="0" smtClean="0">
                          <a:solidFill>
                            <a:srgbClr val="000000"/>
                          </a:solidFill>
                          <a:effectLst/>
                          <a:latin typeface="Calibri"/>
                        </a:rPr>
                        <a:t>0.93827</a:t>
                      </a:r>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hMerge="1">
                  <a:txBody>
                    <a:bodyPr/>
                    <a:lstStyle/>
                    <a:p>
                      <a:endParaRPr lang="en-US"/>
                    </a:p>
                  </a:txBody>
                  <a:tcPr/>
                </a:tc>
              </a:tr>
              <a:tr h="317295">
                <a:tc>
                  <a:txBody>
                    <a:bodyPr/>
                    <a:lstStyle/>
                    <a:p>
                      <a:pPr algn="ctr" fontAlgn="b"/>
                      <a:r>
                        <a:rPr lang="en-US" sz="1600" b="0" i="0" u="none" strike="noStrike" dirty="0" smtClean="0">
                          <a:solidFill>
                            <a:srgbClr val="000000"/>
                          </a:solidFill>
                          <a:effectLst/>
                          <a:latin typeface="Calibri"/>
                        </a:rPr>
                        <a:t>kinetic energy</a:t>
                      </a:r>
                      <a:endParaRPr lang="en-US" sz="1600" b="0" i="0" u="none" strike="noStrike" dirty="0">
                        <a:solidFill>
                          <a:srgbClr val="000000"/>
                        </a:solidFill>
                        <a:effectLst/>
                        <a:latin typeface="Calibri"/>
                      </a:endParaRPr>
                    </a:p>
                  </a:txBody>
                  <a:tcPr marL="0" marR="0" marT="0" marB="0" anchor="ctr">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a:rPr>
                        <a:t>K [</a:t>
                      </a:r>
                      <a:r>
                        <a:rPr lang="en-US" sz="1600" b="0" i="0" u="none" strike="noStrike" dirty="0" err="1">
                          <a:solidFill>
                            <a:srgbClr val="000000"/>
                          </a:solidFill>
                          <a:effectLst/>
                          <a:latin typeface="Calibri"/>
                        </a:rPr>
                        <a:t>GeV</a:t>
                      </a:r>
                      <a:r>
                        <a:rPr lang="en-US" sz="1600" b="0" i="0" u="none" strike="noStrike" dirty="0">
                          <a:solidFill>
                            <a:srgbClr val="000000"/>
                          </a:solidFill>
                          <a:effectLst/>
                          <a:latin typeface="Calibri"/>
                        </a:rPr>
                        <a:t>]</a:t>
                      </a: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l" fontAlgn="b"/>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a:r>
                        <a:rPr lang="en-US" sz="1600" dirty="0" smtClean="0">
                          <a:latin typeface="Calibri"/>
                          <a:cs typeface="Calibri"/>
                        </a:rPr>
                        <a:t>400</a:t>
                      </a:r>
                      <a:endParaRPr lang="en-US" sz="1600" dirty="0">
                        <a:latin typeface="Calibri"/>
                        <a:cs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effectLst/>
                          <a:latin typeface="Calibri"/>
                        </a:rPr>
                        <a:t>7000</a:t>
                      </a:r>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317295">
                <a:tc>
                  <a:txBody>
                    <a:bodyPr/>
                    <a:lstStyle/>
                    <a:p>
                      <a:pPr algn="ctr" fontAlgn="b"/>
                      <a:r>
                        <a:rPr lang="en-US" sz="1600" b="0" i="0" u="none" strike="noStrike" dirty="0" smtClean="0">
                          <a:solidFill>
                            <a:srgbClr val="000000"/>
                          </a:solidFill>
                          <a:effectLst/>
                          <a:latin typeface="Calibri"/>
                        </a:rPr>
                        <a:t>total energy</a:t>
                      </a:r>
                      <a:endParaRPr lang="en-US" sz="1600" b="0" i="0" u="none" strike="noStrike" dirty="0">
                        <a:solidFill>
                          <a:srgbClr val="000000"/>
                        </a:solidFill>
                        <a:effectLst/>
                        <a:latin typeface="Calibri"/>
                      </a:endParaRPr>
                    </a:p>
                  </a:txBody>
                  <a:tcPr marL="0" marR="0" marT="0" marB="0" anchor="ctr">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a:rPr>
                        <a:t>E [GeV]</a:t>
                      </a: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l" fontAlgn="b"/>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a:r>
                        <a:rPr lang="en-US" sz="1600" dirty="0" smtClean="0">
                          <a:latin typeface="Calibri"/>
                          <a:cs typeface="Calibri"/>
                        </a:rPr>
                        <a:t>400.93827</a:t>
                      </a:r>
                      <a:endParaRPr lang="en-US" sz="1600" dirty="0">
                        <a:latin typeface="Calibri"/>
                        <a:cs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effectLst/>
                          <a:latin typeface="Calibri"/>
                        </a:rPr>
                        <a:t>7000.93827</a:t>
                      </a:r>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317295">
                <a:tc>
                  <a:txBody>
                    <a:bodyPr/>
                    <a:lstStyle/>
                    <a:p>
                      <a:pPr algn="ctr" fontAlgn="b"/>
                      <a:r>
                        <a:rPr lang="en-US" sz="1600" b="0" i="0" u="none" strike="noStrike" dirty="0" smtClean="0">
                          <a:solidFill>
                            <a:srgbClr val="000000"/>
                          </a:solidFill>
                          <a:effectLst/>
                          <a:latin typeface="Calibri"/>
                        </a:rPr>
                        <a:t>momentum</a:t>
                      </a:r>
                      <a:endParaRPr lang="en-US" sz="1600" b="0" i="0" u="none" strike="noStrike" dirty="0">
                        <a:solidFill>
                          <a:srgbClr val="000000"/>
                        </a:solidFill>
                        <a:effectLst/>
                        <a:latin typeface="Calibri"/>
                      </a:endParaRPr>
                    </a:p>
                  </a:txBody>
                  <a:tcPr marL="0" marR="0" marT="0" marB="0" anchor="ctr">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a:rPr>
                        <a:t>p [GeV/c]</a:t>
                      </a: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l" fontAlgn="b"/>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a:r>
                        <a:rPr lang="en-US" sz="1600" dirty="0" smtClean="0">
                          <a:latin typeface="Calibri"/>
                          <a:cs typeface="Calibri"/>
                        </a:rPr>
                        <a:t>400.9371721</a:t>
                      </a:r>
                      <a:endParaRPr lang="en-US" sz="1600" dirty="0">
                        <a:latin typeface="Calibri"/>
                        <a:cs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effectLst/>
                          <a:latin typeface="Calibri"/>
                        </a:rPr>
                        <a:t>7000.937937</a:t>
                      </a:r>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317295">
                <a:tc>
                  <a:txBody>
                    <a:bodyPr/>
                    <a:lstStyle/>
                    <a:p>
                      <a:pPr algn="ctr" fontAlgn="b"/>
                      <a:r>
                        <a:rPr lang="en-US" sz="1600" b="0" i="0" u="none" strike="noStrike" dirty="0" smtClean="0">
                          <a:solidFill>
                            <a:srgbClr val="000000"/>
                          </a:solidFill>
                          <a:effectLst/>
                          <a:latin typeface="Calibri"/>
                        </a:rPr>
                        <a:t>rel.</a:t>
                      </a:r>
                      <a:r>
                        <a:rPr lang="en-US" sz="1600" b="0" i="0" u="none" strike="noStrike" baseline="0" dirty="0" smtClean="0">
                          <a:solidFill>
                            <a:srgbClr val="000000"/>
                          </a:solidFill>
                          <a:effectLst/>
                          <a:latin typeface="Calibri"/>
                        </a:rPr>
                        <a:t> beta</a:t>
                      </a:r>
                      <a:endParaRPr lang="en-US" sz="1600" b="0" i="0" u="none" strike="noStrike" dirty="0">
                        <a:solidFill>
                          <a:srgbClr val="000000"/>
                        </a:solidFill>
                        <a:effectLst/>
                        <a:latin typeface="Calibri"/>
                      </a:endParaRPr>
                    </a:p>
                  </a:txBody>
                  <a:tcPr marL="0" marR="0" marT="0" marB="0" anchor="ctr">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fontAlgn="b"/>
                      <a:r>
                        <a:rPr lang="el-GR" sz="1600" b="0" i="0" u="none" strike="noStrike" dirty="0" smtClean="0">
                          <a:solidFill>
                            <a:srgbClr val="000000"/>
                          </a:solidFill>
                          <a:effectLst/>
                          <a:latin typeface="Calibri"/>
                        </a:rPr>
                        <a:t>β</a:t>
                      </a:r>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l" fontAlgn="b"/>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a:r>
                        <a:rPr lang="en-US" sz="1600" dirty="0" smtClean="0">
                          <a:latin typeface="Calibri"/>
                          <a:cs typeface="Calibri"/>
                        </a:rPr>
                        <a:t>0.999997262</a:t>
                      </a:r>
                      <a:endParaRPr lang="en-US" sz="1600" dirty="0">
                        <a:latin typeface="Calibri"/>
                        <a:cs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effectLst/>
                          <a:latin typeface="Calibri"/>
                        </a:rPr>
                        <a:t>0.999999991</a:t>
                      </a:r>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317295">
                <a:tc>
                  <a:txBody>
                    <a:bodyPr/>
                    <a:lstStyle/>
                    <a:p>
                      <a:pPr algn="ctr" fontAlgn="b"/>
                      <a:r>
                        <a:rPr lang="en-US" sz="1600" b="0" i="0" u="none" strike="noStrike" dirty="0" smtClean="0">
                          <a:solidFill>
                            <a:srgbClr val="000000"/>
                          </a:solidFill>
                          <a:effectLst/>
                          <a:latin typeface="Calibri"/>
                        </a:rPr>
                        <a:t>rel. gamma</a:t>
                      </a:r>
                      <a:endParaRPr lang="en-US" sz="1600" b="0" i="0" u="none" strike="noStrike" dirty="0">
                        <a:solidFill>
                          <a:srgbClr val="000000"/>
                        </a:solidFill>
                        <a:effectLst/>
                        <a:latin typeface="Calibri"/>
                      </a:endParaRPr>
                    </a:p>
                  </a:txBody>
                  <a:tcPr marL="0" marR="0" marT="0" marB="0" anchor="ctr">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fontAlgn="b"/>
                      <a:r>
                        <a:rPr lang="el-GR" sz="1600" b="0" i="0" u="none" strike="noStrike" dirty="0" smtClean="0">
                          <a:solidFill>
                            <a:srgbClr val="000000"/>
                          </a:solidFill>
                          <a:effectLst/>
                          <a:latin typeface="Calibri"/>
                        </a:rPr>
                        <a:t>γ</a:t>
                      </a:r>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a:r>
                        <a:rPr lang="en-US" sz="1600" dirty="0" smtClean="0">
                          <a:latin typeface="Calibri"/>
                          <a:cs typeface="Calibri"/>
                        </a:rPr>
                        <a:t>427.3165187</a:t>
                      </a:r>
                      <a:endParaRPr lang="en-US" sz="1600" dirty="0">
                        <a:latin typeface="Calibri"/>
                        <a:cs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effectLst/>
                          <a:latin typeface="Calibri"/>
                        </a:rPr>
                        <a:t>7461.539077</a:t>
                      </a:r>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317295">
                <a:tc>
                  <a:txBody>
                    <a:bodyPr/>
                    <a:lstStyle/>
                    <a:p>
                      <a:pPr algn="ctr" fontAlgn="b"/>
                      <a:r>
                        <a:rPr lang="en-US" sz="1600" b="0" i="0" u="none" strike="noStrike" dirty="0" smtClean="0">
                          <a:solidFill>
                            <a:srgbClr val="000000"/>
                          </a:solidFill>
                          <a:effectLst/>
                          <a:latin typeface="Calibri"/>
                        </a:rPr>
                        <a:t>beta-gamma</a:t>
                      </a:r>
                      <a:endParaRPr lang="en-US" sz="1600" b="0" i="0" u="none" strike="noStrike" dirty="0">
                        <a:solidFill>
                          <a:srgbClr val="000000"/>
                        </a:solidFill>
                        <a:effectLst/>
                        <a:latin typeface="Calibri"/>
                      </a:endParaRPr>
                    </a:p>
                  </a:txBody>
                  <a:tcPr marL="0" marR="0" marT="0" marB="0" anchor="ctr">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fontAlgn="b"/>
                      <a:r>
                        <a:rPr lang="el-GR" sz="1600" b="0" i="0" u="none" strike="noStrike" dirty="0" smtClean="0">
                          <a:solidFill>
                            <a:srgbClr val="000000"/>
                          </a:solidFill>
                          <a:effectLst/>
                          <a:latin typeface="Calibri"/>
                        </a:rPr>
                        <a:t>βγ</a:t>
                      </a:r>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l" fontAlgn="b"/>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a:r>
                        <a:rPr lang="en-US" sz="1600" dirty="0" smtClean="0">
                          <a:latin typeface="Calibri"/>
                          <a:cs typeface="Calibri"/>
                        </a:rPr>
                        <a:t>427.3153486</a:t>
                      </a:r>
                      <a:endParaRPr lang="en-US" sz="1600" dirty="0">
                        <a:latin typeface="Calibri"/>
                        <a:cs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fontAlgn="b"/>
                      <a:r>
                        <a:rPr lang="el-GR" sz="1600" b="0" i="0" u="none" strike="noStrike" dirty="0" smtClean="0">
                          <a:solidFill>
                            <a:srgbClr val="000000"/>
                          </a:solidFill>
                          <a:effectLst/>
                          <a:latin typeface="Calibri"/>
                        </a:rPr>
                        <a:t>7461.53901</a:t>
                      </a:r>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317295">
                <a:tc>
                  <a:txBody>
                    <a:bodyPr/>
                    <a:lstStyle/>
                    <a:p>
                      <a:pPr algn="ctr" fontAlgn="b"/>
                      <a:r>
                        <a:rPr lang="en-US" sz="1600" b="0" i="0" u="none" strike="noStrike" dirty="0" smtClean="0">
                          <a:solidFill>
                            <a:srgbClr val="000000"/>
                          </a:solidFill>
                          <a:effectLst/>
                          <a:latin typeface="Calibri"/>
                        </a:rPr>
                        <a:t>rigidity</a:t>
                      </a:r>
                      <a:endParaRPr lang="en-US" sz="1600" b="0" i="0" u="none" strike="noStrike" dirty="0">
                        <a:solidFill>
                          <a:srgbClr val="000000"/>
                        </a:solidFill>
                        <a:effectLst/>
                        <a:latin typeface="Calibri"/>
                      </a:endParaRPr>
                    </a:p>
                  </a:txBody>
                  <a:tcPr marL="0" marR="0" marT="0" marB="0" anchor="ctr">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fontAlgn="b"/>
                      <a:r>
                        <a:rPr lang="el-GR" sz="1600" b="0" i="0" u="none" strike="noStrike" dirty="0" smtClean="0">
                          <a:solidFill>
                            <a:srgbClr val="000000"/>
                          </a:solidFill>
                          <a:effectLst/>
                          <a:latin typeface="Calibri"/>
                        </a:rPr>
                        <a:t>(</a:t>
                      </a:r>
                      <a:r>
                        <a:rPr lang="en-US" sz="1600" b="0" i="0" u="none" strike="noStrike" dirty="0" smtClean="0">
                          <a:solidFill>
                            <a:srgbClr val="000000"/>
                          </a:solidFill>
                          <a:effectLst/>
                          <a:latin typeface="Calibri"/>
                        </a:rPr>
                        <a:t>B</a:t>
                      </a:r>
                      <a:r>
                        <a:rPr lang="el-GR" sz="1600" b="0" i="0" u="none" strike="noStrike" dirty="0" smtClean="0">
                          <a:solidFill>
                            <a:srgbClr val="000000"/>
                          </a:solidFill>
                          <a:effectLst/>
                          <a:latin typeface="Calibri"/>
                        </a:rPr>
                        <a:t>ρ) </a:t>
                      </a:r>
                      <a:r>
                        <a:rPr lang="en-US" sz="1600" b="0" i="0" u="none" strike="noStrike" dirty="0" smtClean="0">
                          <a:solidFill>
                            <a:srgbClr val="000000"/>
                          </a:solidFill>
                          <a:effectLst/>
                          <a:latin typeface="Calibri"/>
                        </a:rPr>
                        <a:t>[</a:t>
                      </a:r>
                      <a:r>
                        <a:rPr lang="en-US" sz="1600" b="0" i="0" u="none" strike="noStrike" dirty="0">
                          <a:solidFill>
                            <a:srgbClr val="000000"/>
                          </a:solidFill>
                          <a:effectLst/>
                          <a:latin typeface="Calibri"/>
                        </a:rPr>
                        <a:t>T-m]</a:t>
                      </a: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l" fontAlgn="b"/>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a:r>
                        <a:rPr lang="en-US" sz="1600" dirty="0" smtClean="0">
                          <a:latin typeface="Calibri"/>
                          <a:cs typeface="Calibri"/>
                        </a:rPr>
                        <a:t>1337.8</a:t>
                      </a:r>
                      <a:endParaRPr lang="en-US" sz="1600" dirty="0">
                        <a:latin typeface="Calibri"/>
                        <a:cs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effectLst/>
                          <a:latin typeface="Calibri"/>
                        </a:rPr>
                        <a:t>23359.8</a:t>
                      </a:r>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317295">
                <a:tc>
                  <a:txBody>
                    <a:bodyPr/>
                    <a:lstStyle/>
                    <a:p>
                      <a:pPr algn="ctr" fontAlgn="b"/>
                      <a:r>
                        <a:rPr lang="en-US" sz="1600" b="0" i="0" u="none" strike="noStrike" dirty="0" err="1" smtClean="0">
                          <a:solidFill>
                            <a:srgbClr val="000000"/>
                          </a:solidFill>
                          <a:effectLst/>
                          <a:latin typeface="Calibri"/>
                        </a:rPr>
                        <a:t>emittance</a:t>
                      </a:r>
                      <a:endParaRPr lang="en-US" sz="1600" b="0" i="0" u="none" strike="noStrike" dirty="0">
                        <a:solidFill>
                          <a:srgbClr val="000000"/>
                        </a:solidFill>
                        <a:effectLst/>
                        <a:latin typeface="Calibri"/>
                      </a:endParaRPr>
                    </a:p>
                  </a:txBody>
                  <a:tcPr marL="0" marR="0" marT="0" marB="0" anchor="ctr">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fontAlgn="b"/>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l" fontAlgn="b"/>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effectLst/>
                          <a:latin typeface="Calibri"/>
                          <a:cs typeface="Calibri"/>
                        </a:rPr>
                        <a:t>2.75x10</a:t>
                      </a:r>
                      <a:r>
                        <a:rPr lang="en-US" sz="1600" b="0" i="0" u="none" strike="noStrike" baseline="30000" dirty="0" smtClean="0">
                          <a:solidFill>
                            <a:srgbClr val="000000"/>
                          </a:solidFill>
                          <a:effectLst/>
                          <a:latin typeface="Calibri"/>
                          <a:cs typeface="Calibri"/>
                        </a:rPr>
                        <a:t>-6</a:t>
                      </a: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effectLst/>
                          <a:latin typeface="Calibri"/>
                        </a:rPr>
                        <a:t>2.75x10</a:t>
                      </a:r>
                      <a:r>
                        <a:rPr lang="en-US" sz="1600" b="0" i="0" u="none" strike="noStrike" baseline="30000" dirty="0" smtClean="0">
                          <a:solidFill>
                            <a:srgbClr val="000000"/>
                          </a:solidFill>
                          <a:effectLst/>
                          <a:latin typeface="Calibri"/>
                        </a:rPr>
                        <a:t>-6</a:t>
                      </a:r>
                      <a:endParaRPr lang="en-US" sz="1600" b="0" i="0" u="none" strike="noStrike" baseline="30000"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317295">
                <a:tc>
                  <a:txBody>
                    <a:bodyPr/>
                    <a:lstStyle/>
                    <a:p>
                      <a:pPr algn="ctr" fontAlgn="b"/>
                      <a:r>
                        <a:rPr lang="en-US" sz="1600" b="0" i="0" u="none" strike="noStrike" dirty="0" smtClean="0">
                          <a:solidFill>
                            <a:srgbClr val="000000"/>
                          </a:solidFill>
                          <a:effectLst/>
                          <a:latin typeface="Calibri"/>
                        </a:rPr>
                        <a:t>typical beta</a:t>
                      </a:r>
                      <a:endParaRPr lang="en-US" sz="1600" b="0" i="0" u="none" strike="noStrike" dirty="0">
                        <a:solidFill>
                          <a:srgbClr val="000000"/>
                        </a:solidFill>
                        <a:effectLst/>
                        <a:latin typeface="Calibri"/>
                      </a:endParaRPr>
                    </a:p>
                  </a:txBody>
                  <a:tcPr marL="0" marR="0" marT="0" marB="0" anchor="ctr">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fontAlgn="b"/>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l" fontAlgn="b"/>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gridSpan="2">
                  <a:txBody>
                    <a:bodyPr/>
                    <a:lstStyle/>
                    <a:p>
                      <a:pPr algn="ctr"/>
                      <a:r>
                        <a:rPr lang="en-US" sz="1600" dirty="0" smtClean="0">
                          <a:latin typeface="Calibri"/>
                          <a:cs typeface="Calibri"/>
                        </a:rPr>
                        <a:t>~100</a:t>
                      </a:r>
                      <a:endParaRPr lang="en-US" sz="1600" dirty="0">
                        <a:latin typeface="Calibri"/>
                        <a:cs typeface="Calibri"/>
                      </a:endParaRPr>
                    </a:p>
                  </a:txBody>
                  <a:tcPr marL="0" marR="0" marT="0" marB="0" anchor="ctr">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hMerge="1">
                  <a:txBody>
                    <a:bodyPr/>
                    <a:lstStyle/>
                    <a:p>
                      <a:endParaRPr lang="en-US" dirty="0"/>
                    </a:p>
                  </a:txBody>
                  <a:tcPr marL="0" marR="0" marT="0" marB="0" anchor="ctr">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437148">
                <a:tc>
                  <a:txBody>
                    <a:bodyPr/>
                    <a:lstStyle/>
                    <a:p>
                      <a:pPr algn="ctr" fontAlgn="b"/>
                      <a:r>
                        <a:rPr lang="en-US" sz="1600" b="0" i="0" u="none" strike="noStrike" dirty="0" smtClean="0">
                          <a:solidFill>
                            <a:srgbClr val="000000"/>
                          </a:solidFill>
                          <a:effectLst/>
                          <a:latin typeface="Calibri"/>
                        </a:rPr>
                        <a:t>typical</a:t>
                      </a:r>
                      <a:r>
                        <a:rPr lang="en-US" sz="1600" b="0" i="0" u="none" strike="noStrike" baseline="0" dirty="0" smtClean="0">
                          <a:solidFill>
                            <a:srgbClr val="000000"/>
                          </a:solidFill>
                          <a:effectLst/>
                          <a:latin typeface="Calibri"/>
                        </a:rPr>
                        <a:t> size</a:t>
                      </a:r>
                      <a:endParaRPr lang="en-US" sz="1600" b="0" i="0" u="none" strike="noStrike" dirty="0">
                        <a:solidFill>
                          <a:srgbClr val="000000"/>
                        </a:solidFill>
                        <a:effectLst/>
                        <a:latin typeface="Calibri"/>
                      </a:endParaRPr>
                    </a:p>
                  </a:txBody>
                  <a:tcPr marL="0" marR="0" marT="0" marB="0" anchor="ctr">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fontAlgn="b"/>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l" fontAlgn="b"/>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baseline="0" dirty="0" smtClean="0">
                          <a:solidFill>
                            <a:srgbClr val="000000"/>
                          </a:solidFill>
                          <a:effectLst/>
                          <a:latin typeface="Calibri"/>
                          <a:cs typeface="Calibri"/>
                        </a:rPr>
                        <a:t>.8</a:t>
                      </a: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a:r>
                        <a:rPr lang="en-US" sz="1600" dirty="0" smtClean="0">
                          <a:latin typeface="Calibri"/>
                          <a:cs typeface="Calibri"/>
                        </a:rPr>
                        <a:t>.2</a:t>
                      </a:r>
                      <a:endParaRPr lang="en-US" sz="1600" dirty="0">
                        <a:latin typeface="Calibri"/>
                        <a:cs typeface="Calibri"/>
                      </a:endParaRPr>
                    </a:p>
                  </a:txBody>
                  <a:tcPr marL="0" marR="0" marT="0" marB="0" anchor="ctr">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317527">
                <a:tc>
                  <a:txBody>
                    <a:bodyPr/>
                    <a:lstStyle/>
                    <a:p>
                      <a:pPr algn="ctr" fontAlgn="b"/>
                      <a:r>
                        <a:rPr lang="en-US" sz="1600" b="0" i="0" u="none" strike="noStrike" dirty="0" smtClean="0">
                          <a:solidFill>
                            <a:srgbClr val="000000"/>
                          </a:solidFill>
                          <a:effectLst/>
                          <a:latin typeface="Calibri"/>
                        </a:rPr>
                        <a:t>collision</a:t>
                      </a:r>
                      <a:r>
                        <a:rPr lang="en-US" sz="1600" b="0" i="0" u="none" strike="noStrike" baseline="0" dirty="0" smtClean="0">
                          <a:solidFill>
                            <a:srgbClr val="000000"/>
                          </a:solidFill>
                          <a:effectLst/>
                          <a:latin typeface="Calibri"/>
                        </a:rPr>
                        <a:t> beta</a:t>
                      </a:r>
                      <a:endParaRPr lang="en-US" sz="1600" b="0" i="0" u="none" strike="noStrike" dirty="0">
                        <a:solidFill>
                          <a:srgbClr val="000000"/>
                        </a:solidFill>
                        <a:effectLst/>
                        <a:latin typeface="Calibri"/>
                      </a:endParaRPr>
                    </a:p>
                  </a:txBody>
                  <a:tcPr marL="0" marR="0" marT="0" marB="0" anchor="ctr">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fontAlgn="b"/>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l" fontAlgn="b"/>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baseline="0" dirty="0" smtClean="0">
                          <a:solidFill>
                            <a:srgbClr val="000000"/>
                          </a:solidFill>
                          <a:effectLst/>
                          <a:latin typeface="Calibri"/>
                          <a:cs typeface="Calibri"/>
                        </a:rPr>
                        <a:t>11</a:t>
                      </a: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a:r>
                        <a:rPr lang="en-US" sz="1600" dirty="0" smtClean="0">
                          <a:latin typeface="Calibri"/>
                          <a:cs typeface="Calibri"/>
                        </a:rPr>
                        <a:t>.6</a:t>
                      </a:r>
                      <a:endParaRPr lang="en-US" sz="1600" dirty="0">
                        <a:latin typeface="Calibri"/>
                        <a:cs typeface="Calibri"/>
                      </a:endParaRPr>
                    </a:p>
                  </a:txBody>
                  <a:tcPr marL="0" marR="0" marT="0" marB="0" anchor="ctr">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437148">
                <a:tc>
                  <a:txBody>
                    <a:bodyPr/>
                    <a:lstStyle/>
                    <a:p>
                      <a:pPr algn="ctr" fontAlgn="b"/>
                      <a:r>
                        <a:rPr lang="en-US" sz="1600" b="0" i="0" u="none" strike="noStrike" dirty="0" smtClean="0">
                          <a:solidFill>
                            <a:srgbClr val="000000"/>
                          </a:solidFill>
                          <a:effectLst/>
                          <a:latin typeface="Calibri"/>
                        </a:rPr>
                        <a:t>collision size</a:t>
                      </a:r>
                      <a:endParaRPr lang="en-US" sz="1600" b="0" i="0" u="none" strike="noStrike" dirty="0">
                        <a:solidFill>
                          <a:srgbClr val="000000"/>
                        </a:solidFill>
                        <a:effectLst/>
                        <a:latin typeface="Calibri"/>
                      </a:endParaRPr>
                    </a:p>
                  </a:txBody>
                  <a:tcPr marL="0" marR="0" marT="0" marB="0" anchor="ctr">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fontAlgn="b"/>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l" fontAlgn="b"/>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baseline="0" dirty="0" smtClean="0">
                          <a:solidFill>
                            <a:srgbClr val="000000"/>
                          </a:solidFill>
                          <a:effectLst/>
                          <a:latin typeface="Calibri"/>
                          <a:cs typeface="Calibri"/>
                        </a:rPr>
                        <a:t>.266</a:t>
                      </a: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a:r>
                        <a:rPr lang="en-US" sz="1600" dirty="0" smtClean="0">
                          <a:latin typeface="Calibri"/>
                          <a:cs typeface="Calibri"/>
                        </a:rPr>
                        <a:t>.015</a:t>
                      </a:r>
                      <a:endParaRPr lang="en-US" sz="1600" dirty="0">
                        <a:latin typeface="Calibri"/>
                        <a:cs typeface="Calibri"/>
                      </a:endParaRPr>
                    </a:p>
                  </a:txBody>
                  <a:tcPr marL="0" marR="0" marT="0" marB="0" anchor="ctr">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299967">
                <a:tc>
                  <a:txBody>
                    <a:bodyPr/>
                    <a:lstStyle/>
                    <a:p>
                      <a:pPr algn="ctr" fontAlgn="b"/>
                      <a:r>
                        <a:rPr lang="en-US" sz="1600" b="0" i="0" u="none" strike="noStrike" dirty="0" smtClean="0">
                          <a:solidFill>
                            <a:srgbClr val="000000"/>
                          </a:solidFill>
                          <a:effectLst/>
                          <a:latin typeface="Calibri"/>
                        </a:rPr>
                        <a:t>max. beta</a:t>
                      </a:r>
                      <a:endParaRPr lang="en-US" sz="1600" b="0" i="0" u="none" strike="noStrike" dirty="0">
                        <a:solidFill>
                          <a:srgbClr val="000000"/>
                        </a:solidFill>
                        <a:effectLst/>
                        <a:latin typeface="Calibri"/>
                      </a:endParaRPr>
                    </a:p>
                  </a:txBody>
                  <a:tcPr marL="0" marR="0" marT="0" marB="0" anchor="ctr">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fontAlgn="b"/>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l" fontAlgn="b"/>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baseline="0" dirty="0" smtClean="0">
                          <a:solidFill>
                            <a:srgbClr val="000000"/>
                          </a:solidFill>
                          <a:effectLst/>
                          <a:latin typeface="Calibri"/>
                          <a:cs typeface="Calibri"/>
                        </a:rPr>
                        <a:t>240</a:t>
                      </a: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a:r>
                        <a:rPr lang="en-US" sz="1600" dirty="0" smtClean="0">
                          <a:latin typeface="Calibri"/>
                          <a:cs typeface="Calibri"/>
                        </a:rPr>
                        <a:t>4000</a:t>
                      </a:r>
                      <a:endParaRPr lang="en-US" sz="1600" dirty="0">
                        <a:latin typeface="Calibri"/>
                        <a:cs typeface="Calibri"/>
                      </a:endParaRPr>
                    </a:p>
                  </a:txBody>
                  <a:tcPr marL="0" marR="0" marT="0" marB="0" anchor="ctr">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437148">
                <a:tc>
                  <a:txBody>
                    <a:bodyPr/>
                    <a:lstStyle/>
                    <a:p>
                      <a:pPr algn="ctr" fontAlgn="b"/>
                      <a:r>
                        <a:rPr lang="en-US" sz="1600" b="0" i="0" u="none" strike="noStrike" dirty="0" smtClean="0">
                          <a:solidFill>
                            <a:srgbClr val="000000"/>
                          </a:solidFill>
                          <a:effectLst/>
                          <a:latin typeface="Calibri"/>
                        </a:rPr>
                        <a:t>max size</a:t>
                      </a:r>
                      <a:endParaRPr lang="en-US" sz="1600" b="0" i="0" u="none" strike="noStrike" dirty="0">
                        <a:solidFill>
                          <a:srgbClr val="000000"/>
                        </a:solidFill>
                        <a:effectLst/>
                        <a:latin typeface="Calibri"/>
                      </a:endParaRPr>
                    </a:p>
                  </a:txBody>
                  <a:tcPr marL="0" marR="0" marT="0" marB="0" anchor="ctr">
                    <a:lnL w="190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fontAlgn="b"/>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l" fontAlgn="b"/>
                      <a:endParaRPr lang="en-US" sz="1600" b="0" i="0" u="none" strike="noStrike" dirty="0">
                        <a:solidFill>
                          <a:srgbClr val="000000"/>
                        </a:solidFill>
                        <a:effectLst/>
                        <a:latin typeface="Calibri"/>
                      </a:endParaRP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baseline="0" dirty="0" smtClean="0">
                          <a:solidFill>
                            <a:srgbClr val="000000"/>
                          </a:solidFill>
                          <a:effectLst/>
                          <a:latin typeface="Calibri"/>
                          <a:cs typeface="Calibri"/>
                        </a:rPr>
                        <a:t>1.3</a:t>
                      </a:r>
                    </a:p>
                  </a:txBody>
                  <a:tcPr marL="0" marR="0" marT="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a:r>
                        <a:rPr lang="en-US" sz="1600" dirty="0" smtClean="0">
                          <a:latin typeface="Calibri"/>
                          <a:cs typeface="Calibri"/>
                        </a:rPr>
                        <a:t>1.3</a:t>
                      </a:r>
                      <a:endParaRPr lang="en-US" sz="1600" dirty="0">
                        <a:latin typeface="Calibri"/>
                        <a:cs typeface="Calibri"/>
                      </a:endParaRPr>
                    </a:p>
                  </a:txBody>
                  <a:tcPr marL="0" marR="0" marT="0" marB="0" anchor="ctr">
                    <a:lnL w="63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bl>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204048116"/>
              </p:ext>
            </p:extLst>
          </p:nvPr>
        </p:nvGraphicFramePr>
        <p:xfrm>
          <a:off x="4061270" y="1588147"/>
          <a:ext cx="746760" cy="266700"/>
        </p:xfrm>
        <a:graphic>
          <a:graphicData uri="http://schemas.openxmlformats.org/presentationml/2006/ole">
            <mc:AlternateContent xmlns:mc="http://schemas.openxmlformats.org/markup-compatibility/2006">
              <mc:Choice xmlns:v="urn:schemas-microsoft-com:vml" Requires="v">
                <p:oleObj spid="_x0000_s455140" name="Equation" r:id="rId3" imgW="520920" imgH="182520" progId="">
                  <p:embed/>
                </p:oleObj>
              </mc:Choice>
              <mc:Fallback>
                <p:oleObj name="Equation" r:id="rId3" imgW="520920" imgH="182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1270" y="1588147"/>
                        <a:ext cx="74676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920733487"/>
              </p:ext>
            </p:extLst>
          </p:nvPr>
        </p:nvGraphicFramePr>
        <p:xfrm>
          <a:off x="3947987" y="1896094"/>
          <a:ext cx="889000" cy="355600"/>
        </p:xfrm>
        <a:graphic>
          <a:graphicData uri="http://schemas.openxmlformats.org/presentationml/2006/ole">
            <mc:AlternateContent xmlns:mc="http://schemas.openxmlformats.org/markup-compatibility/2006">
              <mc:Choice xmlns:v="urn:schemas-microsoft-com:vml" Requires="v">
                <p:oleObj spid="_x0000_s455141" name="Equation" r:id="rId5" imgW="877680" imgH="347400" progId="">
                  <p:embed/>
                </p:oleObj>
              </mc:Choice>
              <mc:Fallback>
                <p:oleObj name="Equation" r:id="rId5" imgW="877680" imgH="3474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7987" y="1896094"/>
                        <a:ext cx="889000"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670994621"/>
              </p:ext>
            </p:extLst>
          </p:nvPr>
        </p:nvGraphicFramePr>
        <p:xfrm>
          <a:off x="4027607" y="2206422"/>
          <a:ext cx="749300" cy="328613"/>
        </p:xfrm>
        <a:graphic>
          <a:graphicData uri="http://schemas.openxmlformats.org/presentationml/2006/ole">
            <mc:AlternateContent xmlns:mc="http://schemas.openxmlformats.org/markup-compatibility/2006">
              <mc:Choice xmlns:v="urn:schemas-microsoft-com:vml" Requires="v">
                <p:oleObj spid="_x0000_s455142" name="Equation" r:id="rId7" imgW="511920" imgH="219240" progId="">
                  <p:embed/>
                </p:oleObj>
              </mc:Choice>
              <mc:Fallback>
                <p:oleObj name="Equation" r:id="rId7" imgW="511920" imgH="21924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7607" y="2206422"/>
                        <a:ext cx="749300" cy="328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360423586"/>
              </p:ext>
            </p:extLst>
          </p:nvPr>
        </p:nvGraphicFramePr>
        <p:xfrm>
          <a:off x="3938707" y="2484235"/>
          <a:ext cx="857250" cy="328612"/>
        </p:xfrm>
        <a:graphic>
          <a:graphicData uri="http://schemas.openxmlformats.org/presentationml/2006/ole">
            <mc:AlternateContent xmlns:mc="http://schemas.openxmlformats.org/markup-compatibility/2006">
              <mc:Choice xmlns:v="urn:schemas-microsoft-com:vml" Requires="v">
                <p:oleObj spid="_x0000_s455143" name="Equation" r:id="rId9" imgW="585000" imgH="219240" progId="">
                  <p:embed/>
                </p:oleObj>
              </mc:Choice>
              <mc:Fallback>
                <p:oleObj name="Equation" r:id="rId9" imgW="585000" imgH="21924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8707" y="2484235"/>
                        <a:ext cx="857250" cy="328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629553446"/>
              </p:ext>
            </p:extLst>
          </p:nvPr>
        </p:nvGraphicFramePr>
        <p:xfrm>
          <a:off x="3693844" y="3200188"/>
          <a:ext cx="1423988" cy="292100"/>
        </p:xfrm>
        <a:graphic>
          <a:graphicData uri="http://schemas.openxmlformats.org/presentationml/2006/ole">
            <mc:AlternateContent xmlns:mc="http://schemas.openxmlformats.org/markup-compatibility/2006">
              <mc:Choice xmlns:v="urn:schemas-microsoft-com:vml" Requires="v">
                <p:oleObj spid="_x0000_s455144" name="Equation" r:id="rId11" imgW="978120" imgH="191880" progId="">
                  <p:embed/>
                </p:oleObj>
              </mc:Choice>
              <mc:Fallback>
                <p:oleObj name="Equation" r:id="rId11" imgW="978120" imgH="191880"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93844" y="3200188"/>
                        <a:ext cx="1423988"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224431849"/>
              </p:ext>
            </p:extLst>
          </p:nvPr>
        </p:nvGraphicFramePr>
        <p:xfrm>
          <a:off x="3860523" y="2815920"/>
          <a:ext cx="1093788" cy="347663"/>
        </p:xfrm>
        <a:graphic>
          <a:graphicData uri="http://schemas.openxmlformats.org/presentationml/2006/ole">
            <mc:AlternateContent xmlns:mc="http://schemas.openxmlformats.org/markup-compatibility/2006">
              <mc:Choice xmlns:v="urn:schemas-microsoft-com:vml" Requires="v">
                <p:oleObj spid="_x0000_s455145" name="Equation" r:id="rId13" imgW="749520" imgH="228240" progId="Equation.DSMT4">
                  <p:embed/>
                </p:oleObj>
              </mc:Choice>
              <mc:Fallback>
                <p:oleObj name="Equation" r:id="rId13" imgW="749520" imgH="22824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60523" y="2815920"/>
                        <a:ext cx="1093788" cy="347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400996170"/>
              </p:ext>
            </p:extLst>
          </p:nvPr>
        </p:nvGraphicFramePr>
        <p:xfrm>
          <a:off x="2657160" y="3495245"/>
          <a:ext cx="677863" cy="317500"/>
        </p:xfrm>
        <a:graphic>
          <a:graphicData uri="http://schemas.openxmlformats.org/presentationml/2006/ole">
            <mc:AlternateContent xmlns:mc="http://schemas.openxmlformats.org/markup-compatibility/2006">
              <mc:Choice xmlns:v="urn:schemas-microsoft-com:vml" Requires="v">
                <p:oleObj spid="_x0000_s455146" name="Equation" r:id="rId15" imgW="420480" imgH="191880" progId="Equation.DSMT4">
                  <p:embed/>
                </p:oleObj>
              </mc:Choice>
              <mc:Fallback>
                <p:oleObj name="Equation" r:id="rId15" imgW="420480" imgH="19188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57160" y="3495245"/>
                        <a:ext cx="677863"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499135229"/>
              </p:ext>
            </p:extLst>
          </p:nvPr>
        </p:nvGraphicFramePr>
        <p:xfrm>
          <a:off x="2634569" y="3792270"/>
          <a:ext cx="754062" cy="334963"/>
        </p:xfrm>
        <a:graphic>
          <a:graphicData uri="http://schemas.openxmlformats.org/presentationml/2006/ole">
            <mc:AlternateContent xmlns:mc="http://schemas.openxmlformats.org/markup-compatibility/2006">
              <mc:Choice xmlns:v="urn:schemas-microsoft-com:vml" Requires="v">
                <p:oleObj spid="_x0000_s455147" name="Equation" r:id="rId17" imgW="469900" imgH="203200" progId="Equation.DSMT4">
                  <p:embed/>
                </p:oleObj>
              </mc:Choice>
              <mc:Fallback>
                <p:oleObj name="Equation" r:id="rId17" imgW="469900" imgH="203200" progId="Equation.DSMT4">
                  <p:embed/>
                  <p:pic>
                    <p:nvPicPr>
                      <p:cNvPr id="0" name=""/>
                      <p:cNvPicPr>
                        <a:picLocks noChangeAspect="1" noChangeArrowheads="1"/>
                      </p:cNvPicPr>
                      <p:nvPr/>
                    </p:nvPicPr>
                    <p:blipFill>
                      <a:blip r:embed="rId18"/>
                      <a:srcRect/>
                      <a:stretch>
                        <a:fillRect/>
                      </a:stretch>
                    </p:blipFill>
                    <p:spPr bwMode="auto">
                      <a:xfrm>
                        <a:off x="2634569" y="3792270"/>
                        <a:ext cx="754062"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038454410"/>
              </p:ext>
            </p:extLst>
          </p:nvPr>
        </p:nvGraphicFramePr>
        <p:xfrm>
          <a:off x="2567894" y="4181208"/>
          <a:ext cx="908050" cy="336550"/>
        </p:xfrm>
        <a:graphic>
          <a:graphicData uri="http://schemas.openxmlformats.org/presentationml/2006/ole">
            <mc:AlternateContent xmlns:mc="http://schemas.openxmlformats.org/markup-compatibility/2006">
              <mc:Choice xmlns:v="urn:schemas-microsoft-com:vml" Requires="v">
                <p:oleObj spid="_x0000_s455148" name="Equation" r:id="rId19" imgW="571500" imgH="203200" progId="Equation.DSMT4">
                  <p:embed/>
                </p:oleObj>
              </mc:Choice>
              <mc:Fallback>
                <p:oleObj name="Equation" r:id="rId19" imgW="571500" imgH="203200" progId="Equation.DSMT4">
                  <p:embed/>
                  <p:pic>
                    <p:nvPicPr>
                      <p:cNvPr id="0" name=""/>
                      <p:cNvPicPr>
                        <a:picLocks noChangeAspect="1" noChangeArrowheads="1"/>
                      </p:cNvPicPr>
                      <p:nvPr/>
                    </p:nvPicPr>
                    <p:blipFill>
                      <a:blip r:embed="rId20"/>
                      <a:srcRect/>
                      <a:stretch>
                        <a:fillRect/>
                      </a:stretch>
                    </p:blipFill>
                    <p:spPr bwMode="auto">
                      <a:xfrm>
                        <a:off x="2567894" y="4181208"/>
                        <a:ext cx="908050" cy="33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375828204"/>
              </p:ext>
            </p:extLst>
          </p:nvPr>
        </p:nvGraphicFramePr>
        <p:xfrm>
          <a:off x="4147456" y="4101833"/>
          <a:ext cx="463550" cy="463550"/>
        </p:xfrm>
        <a:graphic>
          <a:graphicData uri="http://schemas.openxmlformats.org/presentationml/2006/ole">
            <mc:AlternateContent xmlns:mc="http://schemas.openxmlformats.org/markup-compatibility/2006">
              <mc:Choice xmlns:v="urn:schemas-microsoft-com:vml" Requires="v">
                <p:oleObj spid="_x0000_s455149" name="Equation" r:id="rId21" imgW="469900" imgH="469900" progId="Equation.DSMT4">
                  <p:embed/>
                </p:oleObj>
              </mc:Choice>
              <mc:Fallback>
                <p:oleObj name="Equation" r:id="rId21" imgW="469900" imgH="469900" progId="Equation.DSMT4">
                  <p:embed/>
                  <p:pic>
                    <p:nvPicPr>
                      <p:cNvPr id="0" name=""/>
                      <p:cNvPicPr>
                        <a:picLocks noChangeAspect="1" noChangeArrowheads="1"/>
                      </p:cNvPicPr>
                      <p:nvPr/>
                    </p:nvPicPr>
                    <p:blipFill>
                      <a:blip r:embed="rId22"/>
                      <a:srcRect/>
                      <a:stretch>
                        <a:fillRect/>
                      </a:stretch>
                    </p:blipFill>
                    <p:spPr bwMode="auto">
                      <a:xfrm>
                        <a:off x="4147456" y="4101833"/>
                        <a:ext cx="463550" cy="463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158306237"/>
              </p:ext>
            </p:extLst>
          </p:nvPr>
        </p:nvGraphicFramePr>
        <p:xfrm>
          <a:off x="2655888" y="4537075"/>
          <a:ext cx="652462" cy="376238"/>
        </p:xfrm>
        <a:graphic>
          <a:graphicData uri="http://schemas.openxmlformats.org/presentationml/2006/ole">
            <mc:AlternateContent xmlns:mc="http://schemas.openxmlformats.org/markup-compatibility/2006">
              <mc:Choice xmlns:v="urn:schemas-microsoft-com:vml" Requires="v">
                <p:oleObj spid="_x0000_s455150" name="Equation" r:id="rId23" imgW="406400" imgH="228600" progId="Equation.DSMT4">
                  <p:embed/>
                </p:oleObj>
              </mc:Choice>
              <mc:Fallback>
                <p:oleObj name="Equation" r:id="rId23" imgW="406400" imgH="228600" progId="Equation.DSMT4">
                  <p:embed/>
                  <p:pic>
                    <p:nvPicPr>
                      <p:cNvPr id="0" name=""/>
                      <p:cNvPicPr>
                        <a:picLocks noChangeAspect="1" noChangeArrowheads="1"/>
                      </p:cNvPicPr>
                      <p:nvPr/>
                    </p:nvPicPr>
                    <p:blipFill>
                      <a:blip r:embed="rId24"/>
                      <a:srcRect/>
                      <a:stretch>
                        <a:fillRect/>
                      </a:stretch>
                    </p:blipFill>
                    <p:spPr bwMode="auto">
                      <a:xfrm>
                        <a:off x="2655888" y="4537075"/>
                        <a:ext cx="652462" cy="376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182776736"/>
              </p:ext>
            </p:extLst>
          </p:nvPr>
        </p:nvGraphicFramePr>
        <p:xfrm>
          <a:off x="2552700" y="5299075"/>
          <a:ext cx="895350" cy="334963"/>
        </p:xfrm>
        <a:graphic>
          <a:graphicData uri="http://schemas.openxmlformats.org/presentationml/2006/ole">
            <mc:AlternateContent xmlns:mc="http://schemas.openxmlformats.org/markup-compatibility/2006">
              <mc:Choice xmlns:v="urn:schemas-microsoft-com:vml" Requires="v">
                <p:oleObj spid="_x0000_s455151" name="Equation" r:id="rId25" imgW="558800" imgH="203200" progId="Equation.DSMT4">
                  <p:embed/>
                </p:oleObj>
              </mc:Choice>
              <mc:Fallback>
                <p:oleObj name="Equation" r:id="rId25" imgW="558800" imgH="203200" progId="Equation.DSMT4">
                  <p:embed/>
                  <p:pic>
                    <p:nvPicPr>
                      <p:cNvPr id="0" name=""/>
                      <p:cNvPicPr>
                        <a:picLocks noChangeAspect="1" noChangeArrowheads="1"/>
                      </p:cNvPicPr>
                      <p:nvPr/>
                    </p:nvPicPr>
                    <p:blipFill>
                      <a:blip r:embed="rId26"/>
                      <a:srcRect/>
                      <a:stretch>
                        <a:fillRect/>
                      </a:stretch>
                    </p:blipFill>
                    <p:spPr bwMode="auto">
                      <a:xfrm>
                        <a:off x="2552700" y="5299075"/>
                        <a:ext cx="895350"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226323438"/>
              </p:ext>
            </p:extLst>
          </p:nvPr>
        </p:nvGraphicFramePr>
        <p:xfrm>
          <a:off x="4103688" y="5592763"/>
          <a:ext cx="563562" cy="463550"/>
        </p:xfrm>
        <a:graphic>
          <a:graphicData uri="http://schemas.openxmlformats.org/presentationml/2006/ole">
            <mc:AlternateContent xmlns:mc="http://schemas.openxmlformats.org/markup-compatibility/2006">
              <mc:Choice xmlns:v="urn:schemas-microsoft-com:vml" Requires="v">
                <p:oleObj spid="_x0000_s455152" name="Equation" r:id="rId27" imgW="571500" imgH="469900" progId="Equation.DSMT4">
                  <p:embed/>
                </p:oleObj>
              </mc:Choice>
              <mc:Fallback>
                <p:oleObj name="Equation" r:id="rId27" imgW="571500" imgH="469900" progId="Equation.DSMT4">
                  <p:embed/>
                  <p:pic>
                    <p:nvPicPr>
                      <p:cNvPr id="0" name=""/>
                      <p:cNvPicPr>
                        <a:picLocks noChangeAspect="1" noChangeArrowheads="1"/>
                      </p:cNvPicPr>
                      <p:nvPr/>
                    </p:nvPicPr>
                    <p:blipFill>
                      <a:blip r:embed="rId28"/>
                      <a:srcRect/>
                      <a:stretch>
                        <a:fillRect/>
                      </a:stretch>
                    </p:blipFill>
                    <p:spPr bwMode="auto">
                      <a:xfrm>
                        <a:off x="4103688" y="5592763"/>
                        <a:ext cx="563562" cy="463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378007856"/>
              </p:ext>
            </p:extLst>
          </p:nvPr>
        </p:nvGraphicFramePr>
        <p:xfrm>
          <a:off x="4179888" y="4854575"/>
          <a:ext cx="463550" cy="476250"/>
        </p:xfrm>
        <a:graphic>
          <a:graphicData uri="http://schemas.openxmlformats.org/presentationml/2006/ole">
            <mc:AlternateContent xmlns:mc="http://schemas.openxmlformats.org/markup-compatibility/2006">
              <mc:Choice xmlns:v="urn:schemas-microsoft-com:vml" Requires="v">
                <p:oleObj spid="_x0000_s455153" name="Equation" r:id="rId29" imgW="469900" imgH="482600" progId="Equation.DSMT4">
                  <p:embed/>
                </p:oleObj>
              </mc:Choice>
              <mc:Fallback>
                <p:oleObj name="Equation" r:id="rId29" imgW="469900" imgH="482600" progId="Equation.DSMT4">
                  <p:embed/>
                  <p:pic>
                    <p:nvPicPr>
                      <p:cNvPr id="0" name=""/>
                      <p:cNvPicPr>
                        <a:picLocks noChangeAspect="1" noChangeArrowheads="1"/>
                      </p:cNvPicPr>
                      <p:nvPr/>
                    </p:nvPicPr>
                    <p:blipFill>
                      <a:blip r:embed="rId30"/>
                      <a:srcRect/>
                      <a:stretch>
                        <a:fillRect/>
                      </a:stretch>
                    </p:blipFill>
                    <p:spPr bwMode="auto">
                      <a:xfrm>
                        <a:off x="4179888" y="4854575"/>
                        <a:ext cx="463550"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501303479"/>
              </p:ext>
            </p:extLst>
          </p:nvPr>
        </p:nvGraphicFramePr>
        <p:xfrm>
          <a:off x="2563813" y="4922838"/>
          <a:ext cx="928687" cy="358775"/>
        </p:xfrm>
        <a:graphic>
          <a:graphicData uri="http://schemas.openxmlformats.org/presentationml/2006/ole">
            <mc:AlternateContent xmlns:mc="http://schemas.openxmlformats.org/markup-compatibility/2006">
              <mc:Choice xmlns:v="urn:schemas-microsoft-com:vml" Requires="v">
                <p:oleObj spid="_x0000_s455154" name="Equation" r:id="rId31" imgW="584200" imgH="215900" progId="Equation.DSMT4">
                  <p:embed/>
                </p:oleObj>
              </mc:Choice>
              <mc:Fallback>
                <p:oleObj name="Equation" r:id="rId31" imgW="584200" imgH="215900" progId="Equation.DSMT4">
                  <p:embed/>
                  <p:pic>
                    <p:nvPicPr>
                      <p:cNvPr id="0" name=""/>
                      <p:cNvPicPr>
                        <a:picLocks noChangeAspect="1" noChangeArrowheads="1"/>
                      </p:cNvPicPr>
                      <p:nvPr/>
                    </p:nvPicPr>
                    <p:blipFill>
                      <a:blip r:embed="rId32"/>
                      <a:srcRect/>
                      <a:stretch>
                        <a:fillRect/>
                      </a:stretch>
                    </p:blipFill>
                    <p:spPr bwMode="auto">
                      <a:xfrm>
                        <a:off x="2563813" y="4922838"/>
                        <a:ext cx="928687"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163784226"/>
              </p:ext>
            </p:extLst>
          </p:nvPr>
        </p:nvGraphicFramePr>
        <p:xfrm>
          <a:off x="2487613" y="5651500"/>
          <a:ext cx="1090612" cy="338138"/>
        </p:xfrm>
        <a:graphic>
          <a:graphicData uri="http://schemas.openxmlformats.org/presentationml/2006/ole">
            <mc:AlternateContent xmlns:mc="http://schemas.openxmlformats.org/markup-compatibility/2006">
              <mc:Choice xmlns:v="urn:schemas-microsoft-com:vml" Requires="v">
                <p:oleObj spid="_x0000_s455155" name="Equation" r:id="rId33" imgW="685800" imgH="203200" progId="Equation.DSMT4">
                  <p:embed/>
                </p:oleObj>
              </mc:Choice>
              <mc:Fallback>
                <p:oleObj name="Equation" r:id="rId33" imgW="685800" imgH="203200" progId="Equation.DSMT4">
                  <p:embed/>
                  <p:pic>
                    <p:nvPicPr>
                      <p:cNvPr id="0" name=""/>
                      <p:cNvPicPr>
                        <a:picLocks noChangeAspect="1" noChangeArrowheads="1"/>
                      </p:cNvPicPr>
                      <p:nvPr/>
                    </p:nvPicPr>
                    <p:blipFill>
                      <a:blip r:embed="rId34"/>
                      <a:srcRect/>
                      <a:stretch>
                        <a:fillRect/>
                      </a:stretch>
                    </p:blipFill>
                    <p:spPr bwMode="auto">
                      <a:xfrm>
                        <a:off x="2487613" y="5651500"/>
                        <a:ext cx="1090612" cy="338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p:cNvSpPr/>
          <p:nvPr/>
        </p:nvSpPr>
        <p:spPr>
          <a:xfrm>
            <a:off x="5340969" y="5658771"/>
            <a:ext cx="2574098" cy="46495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5012119" y="6102132"/>
            <a:ext cx="3345193" cy="338554"/>
          </a:xfrm>
          <a:prstGeom prst="rect">
            <a:avLst/>
          </a:prstGeom>
          <a:noFill/>
        </p:spPr>
        <p:txBody>
          <a:bodyPr wrap="square" rtlCol="0">
            <a:spAutoFit/>
          </a:bodyPr>
          <a:lstStyle/>
          <a:p>
            <a:pPr algn="ctr"/>
            <a:r>
              <a:rPr lang="en-US" sz="1600" dirty="0" smtClean="0">
                <a:solidFill>
                  <a:srgbClr val="C00000"/>
                </a:solidFill>
                <a:latin typeface="+mn-lt"/>
              </a:rPr>
              <a:t>Squeeze keeps this the same</a:t>
            </a:r>
          </a:p>
        </p:txBody>
      </p:sp>
    </p:spTree>
    <p:extLst>
      <p:ext uri="{BB962C8B-B14F-4D97-AF65-F5344CB8AC3E}">
        <p14:creationId xmlns:p14="http://schemas.microsoft.com/office/powerpoint/2010/main" val="1459687280"/>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90857" cy="463731"/>
          </a:xfrm>
        </p:spPr>
        <p:txBody>
          <a:bodyPr/>
          <a:lstStyle/>
          <a:p>
            <a:pPr>
              <a:defRPr/>
            </a:pPr>
            <a:r>
              <a:rPr lang="en-US" dirty="0" smtClean="0"/>
              <a:t>Examples of Accelerating RF Structures</a:t>
            </a:r>
            <a:endParaRPr lang="en-US" dirty="0"/>
          </a:p>
        </p:txBody>
      </p:sp>
      <p:pic>
        <p:nvPicPr>
          <p:cNvPr id="27651" name="Picture 2" descr="http://www-bd.fnal.gov/wao/fermipics/95-1039.jpg"/>
          <p:cNvPicPr>
            <a:picLocks noChangeAspect="1" noChangeArrowheads="1"/>
          </p:cNvPicPr>
          <p:nvPr/>
        </p:nvPicPr>
        <p:blipFill>
          <a:blip r:embed="rId2" cstate="print"/>
          <a:srcRect/>
          <a:stretch>
            <a:fillRect/>
          </a:stretch>
        </p:blipFill>
        <p:spPr bwMode="auto">
          <a:xfrm>
            <a:off x="800100" y="876300"/>
            <a:ext cx="3124200" cy="3897313"/>
          </a:xfrm>
          <a:prstGeom prst="rect">
            <a:avLst/>
          </a:prstGeom>
          <a:noFill/>
          <a:ln w="9525">
            <a:noFill/>
            <a:miter lim="800000"/>
            <a:headEnd/>
            <a:tailEnd/>
          </a:ln>
        </p:spPr>
      </p:pic>
      <p:pic>
        <p:nvPicPr>
          <p:cNvPr id="27652" name="Picture 6" descr="http://www.linearcollider.org/newsline/images/20060706_dc_01.jpg"/>
          <p:cNvPicPr>
            <a:picLocks noChangeAspect="1" noChangeArrowheads="1"/>
          </p:cNvPicPr>
          <p:nvPr/>
        </p:nvPicPr>
        <p:blipFill>
          <a:blip r:embed="rId3" cstate="print"/>
          <a:srcRect/>
          <a:stretch>
            <a:fillRect/>
          </a:stretch>
        </p:blipFill>
        <p:spPr bwMode="auto">
          <a:xfrm>
            <a:off x="4610405" y="3889860"/>
            <a:ext cx="3767325" cy="1889170"/>
          </a:xfrm>
          <a:prstGeom prst="rect">
            <a:avLst/>
          </a:prstGeom>
          <a:noFill/>
          <a:ln w="9525">
            <a:noFill/>
            <a:miter lim="800000"/>
            <a:headEnd/>
            <a:tailEnd/>
          </a:ln>
        </p:spPr>
      </p:pic>
      <p:sp>
        <p:nvSpPr>
          <p:cNvPr id="27654" name="TextBox 9"/>
          <p:cNvSpPr txBox="1">
            <a:spLocks noChangeArrowheads="1"/>
          </p:cNvSpPr>
          <p:nvPr/>
        </p:nvSpPr>
        <p:spPr bwMode="auto">
          <a:xfrm>
            <a:off x="762000" y="4800600"/>
            <a:ext cx="2819400" cy="923330"/>
          </a:xfrm>
          <a:prstGeom prst="rect">
            <a:avLst/>
          </a:prstGeom>
          <a:noFill/>
          <a:ln w="9525">
            <a:noFill/>
            <a:miter lim="800000"/>
            <a:headEnd/>
            <a:tailEnd/>
          </a:ln>
        </p:spPr>
        <p:txBody>
          <a:bodyPr>
            <a:spAutoFit/>
          </a:bodyPr>
          <a:lstStyle/>
          <a:p>
            <a:r>
              <a:rPr lang="en-US" sz="1800" dirty="0" err="1"/>
              <a:t>Fermilab</a:t>
            </a:r>
            <a:r>
              <a:rPr lang="en-US" sz="1800" dirty="0"/>
              <a:t> Drift Tube </a:t>
            </a:r>
            <a:r>
              <a:rPr lang="en-US" sz="1800" dirty="0" err="1"/>
              <a:t>Linac</a:t>
            </a:r>
            <a:r>
              <a:rPr lang="en-US" sz="1800" dirty="0"/>
              <a:t> (200MHz): oscillating field uniform along length</a:t>
            </a:r>
          </a:p>
        </p:txBody>
      </p:sp>
      <p:sp>
        <p:nvSpPr>
          <p:cNvPr id="27655" name="TextBox 10"/>
          <p:cNvSpPr txBox="1">
            <a:spLocks noChangeArrowheads="1"/>
          </p:cNvSpPr>
          <p:nvPr/>
        </p:nvSpPr>
        <p:spPr bwMode="auto">
          <a:xfrm>
            <a:off x="4456785" y="5810110"/>
            <a:ext cx="4229100" cy="646331"/>
          </a:xfrm>
          <a:prstGeom prst="rect">
            <a:avLst/>
          </a:prstGeom>
          <a:noFill/>
          <a:ln w="9525">
            <a:noFill/>
            <a:miter lim="800000"/>
            <a:headEnd/>
            <a:tailEnd/>
          </a:ln>
        </p:spPr>
        <p:txBody>
          <a:bodyPr>
            <a:spAutoFit/>
          </a:bodyPr>
          <a:lstStyle/>
          <a:p>
            <a:r>
              <a:rPr lang="en-US" sz="1800" dirty="0"/>
              <a:t>ILC prototype </a:t>
            </a:r>
            <a:r>
              <a:rPr lang="en-US" sz="1800" dirty="0" err="1"/>
              <a:t>elipical</a:t>
            </a:r>
            <a:r>
              <a:rPr lang="en-US" sz="1800" dirty="0"/>
              <a:t> cell “</a:t>
            </a:r>
            <a:r>
              <a:rPr lang="en-US" sz="1800" dirty="0">
                <a:latin typeface="Symbol" pitchFamily="18" charset="2"/>
              </a:rPr>
              <a:t>p</a:t>
            </a:r>
            <a:r>
              <a:rPr lang="en-US" sz="1800" dirty="0"/>
              <a:t>-cavity” (1.3 GHz): field alternates with each cell</a:t>
            </a:r>
          </a:p>
        </p:txBody>
      </p:sp>
      <p:sp>
        <p:nvSpPr>
          <p:cNvPr id="12" name="Date Placeholder 11"/>
          <p:cNvSpPr>
            <a:spLocks noGrp="1"/>
          </p:cNvSpPr>
          <p:nvPr>
            <p:ph type="dt" sz="half" idx="10"/>
          </p:nvPr>
        </p:nvSpPr>
        <p:spPr/>
        <p:txBody>
          <a:bodyPr/>
          <a:lstStyle/>
          <a:p>
            <a:pPr>
              <a:defRPr/>
            </a:pPr>
            <a:r>
              <a:rPr lang="en-US" smtClean="0"/>
              <a:t>HCPSS, August 11-22, 2014 </a:t>
            </a:r>
            <a:endParaRPr lang="en-US" dirty="0"/>
          </a:p>
        </p:txBody>
      </p:sp>
      <p:sp>
        <p:nvSpPr>
          <p:cNvPr id="13" name="Slide Number Placeholder 12"/>
          <p:cNvSpPr>
            <a:spLocks noGrp="1"/>
          </p:cNvSpPr>
          <p:nvPr>
            <p:ph type="sldNum" sz="quarter" idx="12"/>
          </p:nvPr>
        </p:nvSpPr>
        <p:spPr/>
        <p:txBody>
          <a:bodyPr/>
          <a:lstStyle/>
          <a:p>
            <a:pPr>
              <a:defRPr/>
            </a:pPr>
            <a:fld id="{98CB3B5A-5052-4940-8887-DC0AFF3E24EA}" type="slidenum">
              <a:rPr lang="en-US" smtClean="0"/>
              <a:pPr>
                <a:defRPr/>
              </a:pPr>
              <a:t>4</a:t>
            </a:fld>
            <a:endParaRPr lang="en-US"/>
          </a:p>
        </p:txBody>
      </p:sp>
      <p:sp>
        <p:nvSpPr>
          <p:cNvPr id="14" name="Footer Placeholder 13"/>
          <p:cNvSpPr>
            <a:spLocks noGrp="1"/>
          </p:cNvSpPr>
          <p:nvPr>
            <p:ph type="ftr" sz="quarter" idx="11"/>
          </p:nvPr>
        </p:nvSpPr>
        <p:spPr/>
        <p:txBody>
          <a:bodyPr/>
          <a:lstStyle/>
          <a:p>
            <a:pPr>
              <a:defRPr/>
            </a:pPr>
            <a:r>
              <a:rPr lang="en-US" smtClean="0"/>
              <a:t>E. Prebys, Hadron Colliders, Lecture 2</a:t>
            </a:r>
            <a:endParaRPr lang="en-US"/>
          </a:p>
        </p:txBody>
      </p:sp>
      <p:pic>
        <p:nvPicPr>
          <p:cNvPr id="270338" name="Picture 2" descr="http://www.fnal.gov/pub/today/images04/Booster-new-cavity.jpg"/>
          <p:cNvPicPr>
            <a:picLocks noChangeAspect="1" noChangeArrowheads="1"/>
          </p:cNvPicPr>
          <p:nvPr/>
        </p:nvPicPr>
        <p:blipFill>
          <a:blip r:embed="rId4" cstate="print"/>
          <a:srcRect/>
          <a:stretch>
            <a:fillRect/>
          </a:stretch>
        </p:blipFill>
        <p:spPr bwMode="auto">
          <a:xfrm>
            <a:off x="5746102" y="1278320"/>
            <a:ext cx="3397898" cy="2548424"/>
          </a:xfrm>
          <a:prstGeom prst="rect">
            <a:avLst/>
          </a:prstGeom>
          <a:noFill/>
        </p:spPr>
      </p:pic>
      <p:sp>
        <p:nvSpPr>
          <p:cNvPr id="15" name="TextBox 9"/>
          <p:cNvSpPr txBox="1">
            <a:spLocks noChangeArrowheads="1"/>
          </p:cNvSpPr>
          <p:nvPr/>
        </p:nvSpPr>
        <p:spPr bwMode="auto">
          <a:xfrm>
            <a:off x="5148075" y="817460"/>
            <a:ext cx="3878904" cy="369332"/>
          </a:xfrm>
          <a:prstGeom prst="rect">
            <a:avLst/>
          </a:prstGeom>
          <a:noFill/>
          <a:ln w="9525">
            <a:noFill/>
            <a:miter lim="800000"/>
            <a:headEnd/>
            <a:tailEnd/>
          </a:ln>
        </p:spPr>
        <p:txBody>
          <a:bodyPr wrap="square">
            <a:spAutoFit/>
          </a:bodyPr>
          <a:lstStyle/>
          <a:p>
            <a:r>
              <a:rPr lang="en-US" sz="1800" dirty="0" smtClean="0"/>
              <a:t>37-&gt;53MHz </a:t>
            </a:r>
            <a:r>
              <a:rPr lang="en-US" sz="1800" dirty="0" err="1" smtClean="0"/>
              <a:t>Fermilab</a:t>
            </a:r>
            <a:r>
              <a:rPr lang="en-US" sz="1800" dirty="0" smtClean="0"/>
              <a:t> Booster cavity</a:t>
            </a:r>
            <a:endParaRPr lang="en-US" sz="1800" dirty="0"/>
          </a:p>
        </p:txBody>
      </p:sp>
      <p:cxnSp>
        <p:nvCxnSpPr>
          <p:cNvPr id="18" name="Straight Arrow Connector 17"/>
          <p:cNvCxnSpPr>
            <a:stCxn id="19" idx="3"/>
          </p:cNvCxnSpPr>
          <p:nvPr/>
        </p:nvCxnSpPr>
        <p:spPr>
          <a:xfrm>
            <a:off x="5683940" y="2031568"/>
            <a:ext cx="1000335" cy="24528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9"/>
          <p:cNvSpPr txBox="1">
            <a:spLocks noChangeArrowheads="1"/>
          </p:cNvSpPr>
          <p:nvPr/>
        </p:nvSpPr>
        <p:spPr bwMode="auto">
          <a:xfrm>
            <a:off x="4072735" y="1739180"/>
            <a:ext cx="1611205" cy="584775"/>
          </a:xfrm>
          <a:prstGeom prst="rect">
            <a:avLst/>
          </a:prstGeom>
          <a:noFill/>
          <a:ln w="9525">
            <a:noFill/>
            <a:miter lim="800000"/>
            <a:headEnd/>
            <a:tailEnd/>
          </a:ln>
        </p:spPr>
        <p:txBody>
          <a:bodyPr wrap="square">
            <a:spAutoFit/>
          </a:bodyPr>
          <a:lstStyle/>
          <a:p>
            <a:pPr algn="r"/>
            <a:r>
              <a:rPr lang="en-US" sz="1600" dirty="0" smtClean="0">
                <a:solidFill>
                  <a:srgbClr val="FF0000"/>
                </a:solidFill>
              </a:rPr>
              <a:t>Biased ferrite frequency tuner</a:t>
            </a:r>
            <a:endParaRPr lang="en-US" sz="1600" dirty="0">
              <a:solidFill>
                <a:srgbClr val="FF0000"/>
              </a:solidFill>
            </a:endParaRPr>
          </a:p>
        </p:txBody>
      </p:sp>
    </p:spTree>
    <p:extLst>
      <p:ext uri="{BB962C8B-B14F-4D97-AF65-F5344CB8AC3E}">
        <p14:creationId xmlns:p14="http://schemas.microsoft.com/office/powerpoint/2010/main" val="1274269253"/>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Luminosity Lifetime</a:t>
            </a:r>
            <a:endParaRPr lang="en-US" dirty="0"/>
          </a:p>
        </p:txBody>
      </p:sp>
      <p:sp>
        <p:nvSpPr>
          <p:cNvPr id="2" name="Date Placeholder 1"/>
          <p:cNvSpPr>
            <a:spLocks noGrp="1"/>
          </p:cNvSpPr>
          <p:nvPr>
            <p:ph type="dt" sz="half" idx="10"/>
          </p:nvPr>
        </p:nvSpPr>
        <p:spPr/>
        <p:txBody>
          <a:bodyPr/>
          <a:lstStyle/>
          <a:p>
            <a:pPr>
              <a:defRPr/>
            </a:pPr>
            <a:r>
              <a:rPr lang="en-US" smtClean="0"/>
              <a:t>HCPSS, August 11-22, 2014 </a:t>
            </a:r>
            <a:endParaRPr lang="en-US" dirty="0"/>
          </a:p>
        </p:txBody>
      </p:sp>
      <p:sp>
        <p:nvSpPr>
          <p:cNvPr id="3" name="Footer Placeholder 2"/>
          <p:cNvSpPr>
            <a:spLocks noGrp="1"/>
          </p:cNvSpPr>
          <p:nvPr>
            <p:ph type="ftr" sz="quarter" idx="11"/>
          </p:nvPr>
        </p:nvSpPr>
        <p:spPr/>
        <p:txBody>
          <a:bodyPr/>
          <a:lstStyle/>
          <a:p>
            <a:pPr>
              <a:defRPr/>
            </a:pPr>
            <a:r>
              <a:rPr lang="en-US" smtClean="0"/>
              <a:t>E. Prebys, Hadron Colliders, Lecture 2</a:t>
            </a:r>
            <a:endParaRPr lang="en-US">
              <a:latin typeface="+mn-lt"/>
            </a:endParaRPr>
          </a:p>
        </p:txBody>
      </p:sp>
      <p:sp>
        <p:nvSpPr>
          <p:cNvPr id="4" name="Slide Number Placeholder 3"/>
          <p:cNvSpPr>
            <a:spLocks noGrp="1"/>
          </p:cNvSpPr>
          <p:nvPr>
            <p:ph type="sldNum" sz="quarter" idx="12"/>
          </p:nvPr>
        </p:nvSpPr>
        <p:spPr/>
        <p:txBody>
          <a:bodyPr/>
          <a:lstStyle/>
          <a:p>
            <a:pPr>
              <a:defRPr/>
            </a:pPr>
            <a:fld id="{7A871096-0617-41A5-9758-D80165640925}" type="slidenum">
              <a:rPr lang="en-US" smtClean="0"/>
              <a:pPr>
                <a:defRPr/>
              </a:pPr>
              <a:t>40</a:t>
            </a:fld>
            <a:endParaRPr lang="en-US"/>
          </a:p>
        </p:txBody>
      </p:sp>
      <p:sp>
        <p:nvSpPr>
          <p:cNvPr id="6" name="TextBox 5"/>
          <p:cNvSpPr txBox="1"/>
          <p:nvPr/>
        </p:nvSpPr>
        <p:spPr>
          <a:xfrm>
            <a:off x="609600" y="838200"/>
            <a:ext cx="8077200" cy="646331"/>
          </a:xfrm>
          <a:prstGeom prst="rect">
            <a:avLst/>
          </a:prstGeom>
          <a:noFill/>
        </p:spPr>
        <p:txBody>
          <a:bodyPr wrap="square" rtlCol="0">
            <a:spAutoFit/>
          </a:bodyPr>
          <a:lstStyle/>
          <a:p>
            <a:r>
              <a:rPr lang="en-US" sz="1800" dirty="0" smtClean="0">
                <a:solidFill>
                  <a:srgbClr val="C00000"/>
                </a:solidFill>
                <a:latin typeface="+mn-lt"/>
              </a:rPr>
              <a:t>If we keep all other loss mechanisms minimal, the useful life of colliding beams is determined by the “burn rate”, based on the total cross section</a:t>
            </a:r>
          </a:p>
        </p:txBody>
      </p:sp>
      <p:graphicFrame>
        <p:nvGraphicFramePr>
          <p:cNvPr id="7" name="Object 6"/>
          <p:cNvGraphicFramePr>
            <a:graphicFrameLocks noChangeAspect="1"/>
          </p:cNvGraphicFramePr>
          <p:nvPr>
            <p:extLst>
              <p:ext uri="{D42A27DB-BD31-4B8C-83A1-F6EECF244321}">
                <p14:modId xmlns:p14="http://schemas.microsoft.com/office/powerpoint/2010/main" val="3865733098"/>
              </p:ext>
            </p:extLst>
          </p:nvPr>
        </p:nvGraphicFramePr>
        <p:xfrm>
          <a:off x="2265363" y="1649413"/>
          <a:ext cx="4097337" cy="2200275"/>
        </p:xfrm>
        <a:graphic>
          <a:graphicData uri="http://schemas.openxmlformats.org/presentationml/2006/ole">
            <mc:AlternateContent xmlns:mc="http://schemas.openxmlformats.org/markup-compatibility/2006">
              <mc:Choice xmlns:v="urn:schemas-microsoft-com:vml" Requires="v">
                <p:oleObj spid="_x0000_s385157" name="Equation" r:id="rId3" imgW="2768600" imgH="1485900" progId="Equation.DSMT4">
                  <p:embed/>
                </p:oleObj>
              </mc:Choice>
              <mc:Fallback>
                <p:oleObj name="Equation" r:id="rId3" imgW="2768600" imgH="1485900" progId="Equation.DSMT4">
                  <p:embed/>
                  <p:pic>
                    <p:nvPicPr>
                      <p:cNvPr id="0" name=""/>
                      <p:cNvPicPr/>
                      <p:nvPr/>
                    </p:nvPicPr>
                    <p:blipFill>
                      <a:blip r:embed="rId4"/>
                      <a:stretch>
                        <a:fillRect/>
                      </a:stretch>
                    </p:blipFill>
                    <p:spPr>
                      <a:xfrm>
                        <a:off x="2265363" y="1649413"/>
                        <a:ext cx="4097337" cy="2200275"/>
                      </a:xfrm>
                      <a:prstGeom prst="rect">
                        <a:avLst/>
                      </a:prstGeom>
                    </p:spPr>
                  </p:pic>
                </p:oleObj>
              </mc:Fallback>
            </mc:AlternateContent>
          </a:graphicData>
        </a:graphic>
      </p:graphicFrame>
      <p:sp>
        <p:nvSpPr>
          <p:cNvPr id="8" name="TextBox 7"/>
          <p:cNvSpPr txBox="1"/>
          <p:nvPr/>
        </p:nvSpPr>
        <p:spPr>
          <a:xfrm>
            <a:off x="4262904" y="3311682"/>
            <a:ext cx="3840251" cy="369332"/>
          </a:xfrm>
          <a:prstGeom prst="rect">
            <a:avLst/>
          </a:prstGeom>
          <a:noFill/>
        </p:spPr>
        <p:txBody>
          <a:bodyPr wrap="square" rtlCol="0">
            <a:spAutoFit/>
          </a:bodyPr>
          <a:lstStyle/>
          <a:p>
            <a:r>
              <a:rPr lang="en-US" sz="1800" dirty="0" smtClean="0">
                <a:solidFill>
                  <a:srgbClr val="C00000"/>
                </a:solidFill>
                <a:latin typeface="+mn-lt"/>
              </a:rPr>
              <a:t>Luminosity lifetime (not constant)</a:t>
            </a:r>
          </a:p>
        </p:txBody>
      </p:sp>
      <p:cxnSp>
        <p:nvCxnSpPr>
          <p:cNvPr id="10" name="Straight Arrow Connector 9"/>
          <p:cNvCxnSpPr/>
          <p:nvPr/>
        </p:nvCxnSpPr>
        <p:spPr>
          <a:xfrm flipH="1">
            <a:off x="3388930" y="3559810"/>
            <a:ext cx="850470" cy="155406"/>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1" name="Object 10"/>
          <p:cNvGraphicFramePr>
            <a:graphicFrameLocks noChangeAspect="1"/>
          </p:cNvGraphicFramePr>
          <p:nvPr>
            <p:extLst>
              <p:ext uri="{D42A27DB-BD31-4B8C-83A1-F6EECF244321}">
                <p14:modId xmlns:p14="http://schemas.microsoft.com/office/powerpoint/2010/main" val="945063441"/>
              </p:ext>
            </p:extLst>
          </p:nvPr>
        </p:nvGraphicFramePr>
        <p:xfrm>
          <a:off x="1865313" y="3962400"/>
          <a:ext cx="3208337" cy="2133600"/>
        </p:xfrm>
        <a:graphic>
          <a:graphicData uri="http://schemas.openxmlformats.org/presentationml/2006/ole">
            <mc:AlternateContent xmlns:mc="http://schemas.openxmlformats.org/markup-compatibility/2006">
              <mc:Choice xmlns:v="urn:schemas-microsoft-com:vml" Requires="v">
                <p:oleObj spid="_x0000_s385158" name="Equation" r:id="rId5" imgW="2006600" imgH="1333500" progId="Equation.DSMT4">
                  <p:embed/>
                </p:oleObj>
              </mc:Choice>
              <mc:Fallback>
                <p:oleObj name="Equation" r:id="rId5" imgW="2006600" imgH="1333500" progId="Equation.DSMT4">
                  <p:embed/>
                  <p:pic>
                    <p:nvPicPr>
                      <p:cNvPr id="0" name=""/>
                      <p:cNvPicPr/>
                      <p:nvPr/>
                    </p:nvPicPr>
                    <p:blipFill>
                      <a:blip r:embed="rId6"/>
                      <a:stretch>
                        <a:fillRect/>
                      </a:stretch>
                    </p:blipFill>
                    <p:spPr>
                      <a:xfrm>
                        <a:off x="1865313" y="3962400"/>
                        <a:ext cx="3208337" cy="21336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871172581"/>
              </p:ext>
            </p:extLst>
          </p:nvPr>
        </p:nvGraphicFramePr>
        <p:xfrm>
          <a:off x="4343400" y="4953000"/>
          <a:ext cx="368300" cy="431800"/>
        </p:xfrm>
        <a:graphic>
          <a:graphicData uri="http://schemas.openxmlformats.org/presentationml/2006/ole">
            <mc:AlternateContent xmlns:mc="http://schemas.openxmlformats.org/markup-compatibility/2006">
              <mc:Choice xmlns:v="urn:schemas-microsoft-com:vml" Requires="v">
                <p:oleObj spid="_x0000_s385159" name="Equation" r:id="rId7" imgW="368300" imgH="431800" progId="Equation.DSMT4">
                  <p:embed/>
                </p:oleObj>
              </mc:Choice>
              <mc:Fallback>
                <p:oleObj name="Equation" r:id="rId7" imgW="368300" imgH="431800" progId="Equation.DSMT4">
                  <p:embed/>
                  <p:pic>
                    <p:nvPicPr>
                      <p:cNvPr id="0" name=""/>
                      <p:cNvPicPr/>
                      <p:nvPr/>
                    </p:nvPicPr>
                    <p:blipFill>
                      <a:blip r:embed="rId8"/>
                      <a:stretch>
                        <a:fillRect/>
                      </a:stretch>
                    </p:blipFill>
                    <p:spPr>
                      <a:xfrm>
                        <a:off x="4343400" y="4953000"/>
                        <a:ext cx="368300" cy="431800"/>
                      </a:xfrm>
                      <a:prstGeom prst="rect">
                        <a:avLst/>
                      </a:prstGeom>
                    </p:spPr>
                  </p:pic>
                </p:oleObj>
              </mc:Fallback>
            </mc:AlternateContent>
          </a:graphicData>
        </a:graphic>
      </p:graphicFrame>
      <p:cxnSp>
        <p:nvCxnSpPr>
          <p:cNvPr id="14" name="Straight Arrow Connector 13"/>
          <p:cNvCxnSpPr/>
          <p:nvPr/>
        </p:nvCxnSpPr>
        <p:spPr>
          <a:xfrm flipH="1" flipV="1">
            <a:off x="3425506" y="4642063"/>
            <a:ext cx="765494" cy="387137"/>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301267" y="1686521"/>
            <a:ext cx="184666" cy="369332"/>
          </a:xfrm>
          <a:prstGeom prst="rect">
            <a:avLst/>
          </a:prstGeom>
          <a:noFill/>
        </p:spPr>
        <p:txBody>
          <a:bodyPr wrap="none" rtlCol="0">
            <a:spAutoFit/>
          </a:bodyPr>
          <a:lstStyle/>
          <a:p>
            <a:endParaRPr lang="en-US" sz="1800" dirty="0" smtClean="0">
              <a:solidFill>
                <a:srgbClr val="C00000"/>
              </a:solidFill>
              <a:latin typeface="+mn-lt"/>
            </a:endParaRPr>
          </a:p>
        </p:txBody>
      </p:sp>
      <p:sp>
        <p:nvSpPr>
          <p:cNvPr id="16" name="TextBox 15"/>
          <p:cNvSpPr txBox="1"/>
          <p:nvPr/>
        </p:nvSpPr>
        <p:spPr>
          <a:xfrm>
            <a:off x="6141474" y="2006170"/>
            <a:ext cx="2362200" cy="369332"/>
          </a:xfrm>
          <a:prstGeom prst="rect">
            <a:avLst/>
          </a:prstGeom>
          <a:noFill/>
        </p:spPr>
        <p:txBody>
          <a:bodyPr wrap="square" rtlCol="0">
            <a:spAutoFit/>
          </a:bodyPr>
          <a:lstStyle/>
          <a:p>
            <a:r>
              <a:rPr lang="en-US" sz="1800" dirty="0" smtClean="0">
                <a:solidFill>
                  <a:srgbClr val="C00000"/>
                </a:solidFill>
                <a:latin typeface="+mn-lt"/>
              </a:rPr>
              <a:t>Not exponential!</a:t>
            </a:r>
          </a:p>
        </p:txBody>
      </p:sp>
      <p:cxnSp>
        <p:nvCxnSpPr>
          <p:cNvPr id="17" name="Straight Arrow Connector 16"/>
          <p:cNvCxnSpPr/>
          <p:nvPr/>
        </p:nvCxnSpPr>
        <p:spPr>
          <a:xfrm flipH="1">
            <a:off x="5885073" y="2343392"/>
            <a:ext cx="384587" cy="330937"/>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592011" y="5384436"/>
            <a:ext cx="2450623" cy="74237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022129" y="5306945"/>
            <a:ext cx="2362200" cy="923330"/>
          </a:xfrm>
          <a:prstGeom prst="rect">
            <a:avLst/>
          </a:prstGeom>
          <a:noFill/>
        </p:spPr>
        <p:txBody>
          <a:bodyPr wrap="square" rtlCol="0">
            <a:spAutoFit/>
          </a:bodyPr>
          <a:lstStyle/>
          <a:p>
            <a:r>
              <a:rPr lang="en-US" sz="1800" dirty="0" smtClean="0">
                <a:solidFill>
                  <a:srgbClr val="C00000"/>
                </a:solidFill>
                <a:latin typeface="+mn-lt"/>
              </a:rPr>
              <a:t>Normally talk about the initial luminosity lifetime</a:t>
            </a:r>
          </a:p>
        </p:txBody>
      </p:sp>
    </p:spTree>
    <p:extLst>
      <p:ext uri="{BB962C8B-B14F-4D97-AF65-F5344CB8AC3E}">
        <p14:creationId xmlns:p14="http://schemas.microsoft.com/office/powerpoint/2010/main" val="767946164"/>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Beam-beam Interaction</a:t>
            </a:r>
            <a:endParaRPr lang="en-US" dirty="0"/>
          </a:p>
        </p:txBody>
      </p:sp>
      <p:sp>
        <p:nvSpPr>
          <p:cNvPr id="3" name="Date Placeholder 2"/>
          <p:cNvSpPr>
            <a:spLocks noGrp="1"/>
          </p:cNvSpPr>
          <p:nvPr>
            <p:ph type="dt" sz="half" idx="10"/>
          </p:nvPr>
        </p:nvSpPr>
        <p:spPr/>
        <p:txBody>
          <a:bodyPr/>
          <a:lstStyle/>
          <a:p>
            <a:pPr>
              <a:defRPr/>
            </a:pPr>
            <a:r>
              <a:rPr lang="en-US" smtClean="0"/>
              <a:t>HCPSS, August 11-22, 2014 </a:t>
            </a:r>
            <a:endParaRPr lang="en-US" dirty="0"/>
          </a:p>
        </p:txBody>
      </p:sp>
      <p:sp>
        <p:nvSpPr>
          <p:cNvPr id="4" name="Footer Placeholder 3"/>
          <p:cNvSpPr>
            <a:spLocks noGrp="1"/>
          </p:cNvSpPr>
          <p:nvPr>
            <p:ph type="ftr" sz="quarter" idx="11"/>
          </p:nvPr>
        </p:nvSpPr>
        <p:spPr/>
        <p:txBody>
          <a:bodyPr/>
          <a:lstStyle/>
          <a:p>
            <a:pPr>
              <a:defRPr/>
            </a:pPr>
            <a:r>
              <a:rPr lang="en-US" smtClean="0"/>
              <a:t>E. Prebys, Hadron Colliders, Lecture 2</a:t>
            </a:r>
            <a:endParaRPr lang="en-US">
              <a:latin typeface="+mn-lt"/>
            </a:endParaRPr>
          </a:p>
        </p:txBody>
      </p:sp>
      <p:sp>
        <p:nvSpPr>
          <p:cNvPr id="5" name="Slide Number Placeholder 4"/>
          <p:cNvSpPr>
            <a:spLocks noGrp="1"/>
          </p:cNvSpPr>
          <p:nvPr>
            <p:ph type="sldNum" sz="quarter" idx="12"/>
          </p:nvPr>
        </p:nvSpPr>
        <p:spPr/>
        <p:txBody>
          <a:bodyPr/>
          <a:lstStyle/>
          <a:p>
            <a:pPr>
              <a:defRPr/>
            </a:pPr>
            <a:fld id="{BAB536C3-BB10-4165-8E74-99838CB51702}" type="slidenum">
              <a:rPr lang="en-US" smtClean="0"/>
              <a:pPr>
                <a:defRPr/>
              </a:pPr>
              <a:t>41</a:t>
            </a:fld>
            <a:endParaRPr lang="en-US"/>
          </a:p>
        </p:txBody>
      </p:sp>
      <p:sp>
        <p:nvSpPr>
          <p:cNvPr id="6" name="TextBox 5"/>
          <p:cNvSpPr txBox="1"/>
          <p:nvPr/>
        </p:nvSpPr>
        <p:spPr>
          <a:xfrm>
            <a:off x="658968" y="636780"/>
            <a:ext cx="7772400" cy="369332"/>
          </a:xfrm>
          <a:prstGeom prst="rect">
            <a:avLst/>
          </a:prstGeom>
          <a:noFill/>
        </p:spPr>
        <p:txBody>
          <a:bodyPr wrap="square" rtlCol="0">
            <a:spAutoFit/>
          </a:bodyPr>
          <a:lstStyle/>
          <a:p>
            <a:r>
              <a:rPr lang="en-US" sz="1800" dirty="0" smtClean="0">
                <a:solidFill>
                  <a:srgbClr val="C00000"/>
                </a:solidFill>
                <a:latin typeface="+mn-lt"/>
              </a:rPr>
              <a:t>If two </a:t>
            </a:r>
            <a:r>
              <a:rPr lang="en-US" sz="1800" i="1" dirty="0" smtClean="0">
                <a:solidFill>
                  <a:srgbClr val="C00000"/>
                </a:solidFill>
                <a:latin typeface="+mn-lt"/>
              </a:rPr>
              <a:t>oppositely</a:t>
            </a:r>
            <a:r>
              <a:rPr lang="en-US" sz="1800" dirty="0" smtClean="0">
                <a:solidFill>
                  <a:srgbClr val="C00000"/>
                </a:solidFill>
                <a:latin typeface="+mn-lt"/>
              </a:rPr>
              <a:t> charged bunches pass through each other…</a:t>
            </a:r>
          </a:p>
        </p:txBody>
      </p:sp>
      <p:grpSp>
        <p:nvGrpSpPr>
          <p:cNvPr id="7" name="Group 6"/>
          <p:cNvGrpSpPr/>
          <p:nvPr/>
        </p:nvGrpSpPr>
        <p:grpSpPr>
          <a:xfrm>
            <a:off x="1295754" y="1780128"/>
            <a:ext cx="1371600" cy="457200"/>
            <a:chOff x="1828800" y="3124200"/>
            <a:chExt cx="1371600" cy="457200"/>
          </a:xfrm>
        </p:grpSpPr>
        <p:sp>
          <p:nvSpPr>
            <p:cNvPr id="8" name="Rectangle 7"/>
            <p:cNvSpPr/>
            <p:nvPr/>
          </p:nvSpPr>
          <p:spPr>
            <a:xfrm rot="5400000">
              <a:off x="2400300" y="2781300"/>
              <a:ext cx="228600" cy="1371600"/>
            </a:xfrm>
            <a:prstGeom prst="rect">
              <a:avLst/>
            </a:prstGeom>
            <a:gradFill flip="none" rotWithShape="1">
              <a:gsLst>
                <a:gs pos="1000">
                  <a:srgbClr val="FF0000"/>
                </a:gs>
                <a:gs pos="100000">
                  <a:srgbClr val="FFFFFF"/>
                </a:gs>
              </a:gsLst>
              <a:lin ang="0" scaled="1"/>
              <a:tileRect/>
            </a:gradFill>
            <a:ln w="12700">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ectangle 8"/>
            <p:cNvSpPr/>
            <p:nvPr/>
          </p:nvSpPr>
          <p:spPr>
            <a:xfrm rot="5400000" flipH="1">
              <a:off x="2400300" y="2552700"/>
              <a:ext cx="228600" cy="1371600"/>
            </a:xfrm>
            <a:prstGeom prst="rect">
              <a:avLst/>
            </a:prstGeom>
            <a:gradFill flip="none" rotWithShape="1">
              <a:gsLst>
                <a:gs pos="1000">
                  <a:srgbClr val="FF0000"/>
                </a:gs>
                <a:gs pos="100000">
                  <a:srgbClr val="FFFFFF"/>
                </a:gs>
              </a:gsLst>
              <a:lin ang="0" scaled="1"/>
              <a:tileRect/>
            </a:gradFill>
            <a:ln w="12700">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0" name="Straight Arrow Connector 9"/>
          <p:cNvCxnSpPr/>
          <p:nvPr/>
        </p:nvCxnSpPr>
        <p:spPr>
          <a:xfrm flipV="1">
            <a:off x="1524354" y="1322928"/>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752954" y="1322928"/>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981554" y="1322928"/>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2210154" y="1322928"/>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2438754" y="1322928"/>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flipV="1">
            <a:off x="1524354" y="2313528"/>
            <a:ext cx="914400" cy="457200"/>
            <a:chOff x="1752600" y="2895600"/>
            <a:chExt cx="914400" cy="381000"/>
          </a:xfrm>
        </p:grpSpPr>
        <p:cxnSp>
          <p:nvCxnSpPr>
            <p:cNvPr id="16" name="Straight Arrow Connector 15"/>
            <p:cNvCxnSpPr/>
            <p:nvPr/>
          </p:nvCxnSpPr>
          <p:spPr>
            <a:xfrm flipV="1">
              <a:off x="1752600" y="2895600"/>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981200" y="2895600"/>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2209800" y="2895600"/>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2438400" y="2895600"/>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2667000" y="2895600"/>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aphicFrame>
        <p:nvGraphicFramePr>
          <p:cNvPr id="21" name="Object 20"/>
          <p:cNvGraphicFramePr>
            <a:graphicFrameLocks noChangeAspect="1"/>
          </p:cNvGraphicFramePr>
          <p:nvPr>
            <p:extLst>
              <p:ext uri="{D42A27DB-BD31-4B8C-83A1-F6EECF244321}">
                <p14:modId xmlns:p14="http://schemas.microsoft.com/office/powerpoint/2010/main" val="2526318628"/>
              </p:ext>
            </p:extLst>
          </p:nvPr>
        </p:nvGraphicFramePr>
        <p:xfrm>
          <a:off x="2514954" y="1399128"/>
          <a:ext cx="228600" cy="228600"/>
        </p:xfrm>
        <a:graphic>
          <a:graphicData uri="http://schemas.openxmlformats.org/presentationml/2006/ole">
            <mc:AlternateContent xmlns:mc="http://schemas.openxmlformats.org/markup-compatibility/2006">
              <mc:Choice xmlns:v="urn:schemas-microsoft-com:vml" Requires="v">
                <p:oleObj spid="_x0000_s386562" name="Equation" r:id="rId3" imgW="152400" imgH="152400" progId="Equation.DSMT4">
                  <p:embed/>
                </p:oleObj>
              </mc:Choice>
              <mc:Fallback>
                <p:oleObj name="Equation" r:id="rId3" imgW="152400" imgH="152400" progId="Equation.DSMT4">
                  <p:embed/>
                  <p:pic>
                    <p:nvPicPr>
                      <p:cNvPr id="0" name=""/>
                      <p:cNvPicPr/>
                      <p:nvPr/>
                    </p:nvPicPr>
                    <p:blipFill>
                      <a:blip r:embed="rId4"/>
                      <a:stretch>
                        <a:fillRect/>
                      </a:stretch>
                    </p:blipFill>
                    <p:spPr>
                      <a:xfrm>
                        <a:off x="2514954" y="1399128"/>
                        <a:ext cx="228600" cy="228600"/>
                      </a:xfrm>
                      <a:prstGeom prst="rect">
                        <a:avLst/>
                      </a:prstGeom>
                    </p:spPr>
                  </p:pic>
                </p:oleObj>
              </mc:Fallback>
            </mc:AlternateContent>
          </a:graphicData>
        </a:graphic>
      </p:graphicFrame>
      <p:grpSp>
        <p:nvGrpSpPr>
          <p:cNvPr id="22" name="Group 21"/>
          <p:cNvGrpSpPr/>
          <p:nvPr/>
        </p:nvGrpSpPr>
        <p:grpSpPr>
          <a:xfrm>
            <a:off x="1791438" y="1475328"/>
            <a:ext cx="152400" cy="152400"/>
            <a:chOff x="2019684" y="2438400"/>
            <a:chExt cx="152400" cy="152400"/>
          </a:xfrm>
        </p:grpSpPr>
        <p:sp>
          <p:nvSpPr>
            <p:cNvPr id="23" name="Oval 22"/>
            <p:cNvSpPr/>
            <p:nvPr/>
          </p:nvSpPr>
          <p:spPr>
            <a:xfrm>
              <a:off x="2019684" y="2438400"/>
              <a:ext cx="152400" cy="152400"/>
            </a:xfrm>
            <a:prstGeom prst="ellips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Oval 23"/>
            <p:cNvSpPr/>
            <p:nvPr/>
          </p:nvSpPr>
          <p:spPr>
            <a:xfrm>
              <a:off x="2071868" y="2489988"/>
              <a:ext cx="47868" cy="47618"/>
            </a:xfrm>
            <a:prstGeom prst="ellipse">
              <a:avLst/>
            </a:prstGeom>
            <a:solidFill>
              <a:schemeClr val="tx1"/>
            </a:solid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30000" dirty="0"/>
            </a:p>
          </p:txBody>
        </p:sp>
      </p:grpSp>
      <p:grpSp>
        <p:nvGrpSpPr>
          <p:cNvPr id="25" name="Group 24"/>
          <p:cNvGrpSpPr/>
          <p:nvPr/>
        </p:nvGrpSpPr>
        <p:grpSpPr>
          <a:xfrm>
            <a:off x="1789901" y="2410217"/>
            <a:ext cx="152400" cy="152400"/>
            <a:chOff x="2018147" y="3373289"/>
            <a:chExt cx="152400" cy="152400"/>
          </a:xfrm>
        </p:grpSpPr>
        <p:sp>
          <p:nvSpPr>
            <p:cNvPr id="26" name="Oval 25"/>
            <p:cNvSpPr/>
            <p:nvPr/>
          </p:nvSpPr>
          <p:spPr>
            <a:xfrm>
              <a:off x="2018147" y="3373289"/>
              <a:ext cx="152400" cy="152400"/>
            </a:xfrm>
            <a:prstGeom prst="ellips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7" name="Straight Connector 26"/>
            <p:cNvCxnSpPr>
              <a:stCxn id="26" idx="1"/>
              <a:endCxn id="26" idx="5"/>
            </p:cNvCxnSpPr>
            <p:nvPr/>
          </p:nvCxnSpPr>
          <p:spPr>
            <a:xfrm>
              <a:off x="2040465" y="3395607"/>
              <a:ext cx="107764" cy="107764"/>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6" idx="3"/>
              <a:endCxn id="26" idx="7"/>
            </p:cNvCxnSpPr>
            <p:nvPr/>
          </p:nvCxnSpPr>
          <p:spPr>
            <a:xfrm flipV="1">
              <a:off x="2040465" y="3395607"/>
              <a:ext cx="107764" cy="107764"/>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grpSp>
      <p:graphicFrame>
        <p:nvGraphicFramePr>
          <p:cNvPr id="29" name="Object 28"/>
          <p:cNvGraphicFramePr>
            <a:graphicFrameLocks noChangeAspect="1"/>
          </p:cNvGraphicFramePr>
          <p:nvPr>
            <p:extLst>
              <p:ext uri="{D42A27DB-BD31-4B8C-83A1-F6EECF244321}">
                <p14:modId xmlns:p14="http://schemas.microsoft.com/office/powerpoint/2010/main" val="2868769815"/>
              </p:ext>
            </p:extLst>
          </p:nvPr>
        </p:nvGraphicFramePr>
        <p:xfrm>
          <a:off x="1801461" y="1032006"/>
          <a:ext cx="228600" cy="228600"/>
        </p:xfrm>
        <a:graphic>
          <a:graphicData uri="http://schemas.openxmlformats.org/presentationml/2006/ole">
            <mc:AlternateContent xmlns:mc="http://schemas.openxmlformats.org/markup-compatibility/2006">
              <mc:Choice xmlns:v="urn:schemas-microsoft-com:vml" Requires="v">
                <p:oleObj spid="_x0000_s386563" name="Equation" r:id="rId5" imgW="152400" imgH="152400" progId="Equation.DSMT4">
                  <p:embed/>
                </p:oleObj>
              </mc:Choice>
              <mc:Fallback>
                <p:oleObj name="Equation" r:id="rId5" imgW="152400" imgH="152400" progId="Equation.DSMT4">
                  <p:embed/>
                  <p:pic>
                    <p:nvPicPr>
                      <p:cNvPr id="0" name=""/>
                      <p:cNvPicPr/>
                      <p:nvPr/>
                    </p:nvPicPr>
                    <p:blipFill>
                      <a:blip r:embed="rId6"/>
                      <a:stretch>
                        <a:fillRect/>
                      </a:stretch>
                    </p:blipFill>
                    <p:spPr>
                      <a:xfrm>
                        <a:off x="1801461" y="1032006"/>
                        <a:ext cx="228600" cy="228600"/>
                      </a:xfrm>
                      <a:prstGeom prst="rect">
                        <a:avLst/>
                      </a:prstGeom>
                    </p:spPr>
                  </p:pic>
                </p:oleObj>
              </mc:Fallback>
            </mc:AlternateContent>
          </a:graphicData>
        </a:graphic>
      </p:graphicFrame>
      <p:cxnSp>
        <p:nvCxnSpPr>
          <p:cNvPr id="30" name="Straight Arrow Connector 29"/>
          <p:cNvCxnSpPr>
            <a:endCxn id="23" idx="0"/>
          </p:cNvCxnSpPr>
          <p:nvPr/>
        </p:nvCxnSpPr>
        <p:spPr>
          <a:xfrm flipH="1">
            <a:off x="1867638" y="1288186"/>
            <a:ext cx="14332" cy="187142"/>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2743554" y="2008728"/>
            <a:ext cx="381000" cy="0"/>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3886554" y="1780128"/>
            <a:ext cx="1371600" cy="457200"/>
            <a:chOff x="1828800" y="3124200"/>
            <a:chExt cx="1371600" cy="457200"/>
          </a:xfrm>
        </p:grpSpPr>
        <p:sp>
          <p:nvSpPr>
            <p:cNvPr id="34" name="Rectangle 33"/>
            <p:cNvSpPr/>
            <p:nvPr/>
          </p:nvSpPr>
          <p:spPr>
            <a:xfrm rot="5400000">
              <a:off x="2400300" y="2781300"/>
              <a:ext cx="228600" cy="1371600"/>
            </a:xfrm>
            <a:prstGeom prst="rect">
              <a:avLst/>
            </a:prstGeom>
            <a:gradFill flip="none" rotWithShape="1">
              <a:gsLst>
                <a:gs pos="1000">
                  <a:srgbClr val="FF0000"/>
                </a:gs>
                <a:gs pos="100000">
                  <a:srgbClr val="FFFFFF"/>
                </a:gs>
              </a:gsLst>
              <a:lin ang="0" scaled="1"/>
              <a:tileRect/>
            </a:gradFill>
            <a:ln w="12700">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Rectangle 34"/>
            <p:cNvSpPr/>
            <p:nvPr/>
          </p:nvSpPr>
          <p:spPr>
            <a:xfrm rot="5400000" flipH="1">
              <a:off x="2400300" y="2552700"/>
              <a:ext cx="228600" cy="1371600"/>
            </a:xfrm>
            <a:prstGeom prst="rect">
              <a:avLst/>
            </a:prstGeom>
            <a:gradFill flip="none" rotWithShape="1">
              <a:gsLst>
                <a:gs pos="1000">
                  <a:srgbClr val="FF0000"/>
                </a:gs>
                <a:gs pos="100000">
                  <a:srgbClr val="FFFFFF"/>
                </a:gs>
              </a:gsLst>
              <a:lin ang="0" scaled="1"/>
              <a:tileRect/>
            </a:gradFill>
            <a:ln w="12700">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61" name="Group 60"/>
          <p:cNvGrpSpPr/>
          <p:nvPr/>
        </p:nvGrpSpPr>
        <p:grpSpPr>
          <a:xfrm flipV="1">
            <a:off x="4115154" y="1399128"/>
            <a:ext cx="914400" cy="381000"/>
            <a:chOff x="4267200" y="1600200"/>
            <a:chExt cx="914400" cy="381000"/>
          </a:xfrm>
        </p:grpSpPr>
        <p:cxnSp>
          <p:nvCxnSpPr>
            <p:cNvPr id="36" name="Straight Arrow Connector 35"/>
            <p:cNvCxnSpPr/>
            <p:nvPr/>
          </p:nvCxnSpPr>
          <p:spPr>
            <a:xfrm flipV="1">
              <a:off x="4267200" y="1600200"/>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4495800" y="1600200"/>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4724400" y="1600200"/>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4953000" y="1600200"/>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5181600" y="1600200"/>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4115154" y="2237328"/>
            <a:ext cx="914400" cy="457200"/>
            <a:chOff x="1752600" y="2895600"/>
            <a:chExt cx="914400" cy="381000"/>
          </a:xfrm>
        </p:grpSpPr>
        <p:cxnSp>
          <p:nvCxnSpPr>
            <p:cNvPr id="42" name="Straight Arrow Connector 41"/>
            <p:cNvCxnSpPr/>
            <p:nvPr/>
          </p:nvCxnSpPr>
          <p:spPr>
            <a:xfrm flipV="1">
              <a:off x="1752600" y="2895600"/>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1981200" y="2895600"/>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2209800" y="2895600"/>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2438400" y="2895600"/>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2667000" y="2895600"/>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aphicFrame>
        <p:nvGraphicFramePr>
          <p:cNvPr id="47" name="Object 46"/>
          <p:cNvGraphicFramePr>
            <a:graphicFrameLocks noChangeAspect="1"/>
          </p:cNvGraphicFramePr>
          <p:nvPr>
            <p:extLst>
              <p:ext uri="{D42A27DB-BD31-4B8C-83A1-F6EECF244321}">
                <p14:modId xmlns:p14="http://schemas.microsoft.com/office/powerpoint/2010/main" val="3121143710"/>
              </p:ext>
            </p:extLst>
          </p:nvPr>
        </p:nvGraphicFramePr>
        <p:xfrm>
          <a:off x="5105754" y="1399128"/>
          <a:ext cx="228600" cy="228600"/>
        </p:xfrm>
        <a:graphic>
          <a:graphicData uri="http://schemas.openxmlformats.org/presentationml/2006/ole">
            <mc:AlternateContent xmlns:mc="http://schemas.openxmlformats.org/markup-compatibility/2006">
              <mc:Choice xmlns:v="urn:schemas-microsoft-com:vml" Requires="v">
                <p:oleObj spid="_x0000_s386564" name="Equation" r:id="rId7" imgW="152400" imgH="152400" progId="Equation.DSMT4">
                  <p:embed/>
                </p:oleObj>
              </mc:Choice>
              <mc:Fallback>
                <p:oleObj name="Equation" r:id="rId7" imgW="152400" imgH="152400" progId="Equation.DSMT4">
                  <p:embed/>
                  <p:pic>
                    <p:nvPicPr>
                      <p:cNvPr id="0" name=""/>
                      <p:cNvPicPr/>
                      <p:nvPr/>
                    </p:nvPicPr>
                    <p:blipFill>
                      <a:blip r:embed="rId4"/>
                      <a:stretch>
                        <a:fillRect/>
                      </a:stretch>
                    </p:blipFill>
                    <p:spPr>
                      <a:xfrm>
                        <a:off x="5105754" y="1399128"/>
                        <a:ext cx="228600" cy="228600"/>
                      </a:xfrm>
                      <a:prstGeom prst="rect">
                        <a:avLst/>
                      </a:prstGeom>
                    </p:spPr>
                  </p:pic>
                </p:oleObj>
              </mc:Fallback>
            </mc:AlternateContent>
          </a:graphicData>
        </a:graphic>
      </p:graphicFrame>
      <p:grpSp>
        <p:nvGrpSpPr>
          <p:cNvPr id="48" name="Group 47"/>
          <p:cNvGrpSpPr/>
          <p:nvPr/>
        </p:nvGrpSpPr>
        <p:grpSpPr>
          <a:xfrm>
            <a:off x="4382238" y="1475328"/>
            <a:ext cx="152400" cy="152400"/>
            <a:chOff x="2019684" y="2438400"/>
            <a:chExt cx="152400" cy="152400"/>
          </a:xfrm>
        </p:grpSpPr>
        <p:sp>
          <p:nvSpPr>
            <p:cNvPr id="49" name="Oval 48"/>
            <p:cNvSpPr/>
            <p:nvPr/>
          </p:nvSpPr>
          <p:spPr>
            <a:xfrm>
              <a:off x="2019684" y="2438400"/>
              <a:ext cx="152400" cy="152400"/>
            </a:xfrm>
            <a:prstGeom prst="ellips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Oval 49"/>
            <p:cNvSpPr/>
            <p:nvPr/>
          </p:nvSpPr>
          <p:spPr>
            <a:xfrm>
              <a:off x="2071868" y="2489988"/>
              <a:ext cx="47868" cy="47618"/>
            </a:xfrm>
            <a:prstGeom prst="ellipse">
              <a:avLst/>
            </a:prstGeom>
            <a:solidFill>
              <a:schemeClr val="tx1"/>
            </a:solid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30000" dirty="0"/>
            </a:p>
          </p:txBody>
        </p:sp>
      </p:grpSp>
      <p:grpSp>
        <p:nvGrpSpPr>
          <p:cNvPr id="51" name="Group 50"/>
          <p:cNvGrpSpPr/>
          <p:nvPr/>
        </p:nvGrpSpPr>
        <p:grpSpPr>
          <a:xfrm>
            <a:off x="4380701" y="2410217"/>
            <a:ext cx="152400" cy="152400"/>
            <a:chOff x="2018147" y="3373289"/>
            <a:chExt cx="152400" cy="152400"/>
          </a:xfrm>
        </p:grpSpPr>
        <p:sp>
          <p:nvSpPr>
            <p:cNvPr id="52" name="Oval 51"/>
            <p:cNvSpPr/>
            <p:nvPr/>
          </p:nvSpPr>
          <p:spPr>
            <a:xfrm>
              <a:off x="2018147" y="3373289"/>
              <a:ext cx="152400" cy="152400"/>
            </a:xfrm>
            <a:prstGeom prst="ellips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3" name="Straight Connector 52"/>
            <p:cNvCxnSpPr>
              <a:stCxn id="52" idx="1"/>
              <a:endCxn id="52" idx="5"/>
            </p:cNvCxnSpPr>
            <p:nvPr/>
          </p:nvCxnSpPr>
          <p:spPr>
            <a:xfrm>
              <a:off x="2040465" y="3395607"/>
              <a:ext cx="107764" cy="107764"/>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a:stCxn id="52" idx="3"/>
              <a:endCxn id="52" idx="7"/>
            </p:cNvCxnSpPr>
            <p:nvPr/>
          </p:nvCxnSpPr>
          <p:spPr>
            <a:xfrm flipV="1">
              <a:off x="2040465" y="3395607"/>
              <a:ext cx="107764" cy="107764"/>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grpSp>
      <p:graphicFrame>
        <p:nvGraphicFramePr>
          <p:cNvPr id="55" name="Object 54"/>
          <p:cNvGraphicFramePr>
            <a:graphicFrameLocks noChangeAspect="1"/>
          </p:cNvGraphicFramePr>
          <p:nvPr>
            <p:extLst>
              <p:ext uri="{D42A27DB-BD31-4B8C-83A1-F6EECF244321}">
                <p14:modId xmlns:p14="http://schemas.microsoft.com/office/powerpoint/2010/main" val="2938235847"/>
              </p:ext>
            </p:extLst>
          </p:nvPr>
        </p:nvGraphicFramePr>
        <p:xfrm>
          <a:off x="4392261" y="1032006"/>
          <a:ext cx="228600" cy="228600"/>
        </p:xfrm>
        <a:graphic>
          <a:graphicData uri="http://schemas.openxmlformats.org/presentationml/2006/ole">
            <mc:AlternateContent xmlns:mc="http://schemas.openxmlformats.org/markup-compatibility/2006">
              <mc:Choice xmlns:v="urn:schemas-microsoft-com:vml" Requires="v">
                <p:oleObj spid="_x0000_s386565" name="Equation" r:id="rId8" imgW="152400" imgH="152400" progId="Equation.DSMT4">
                  <p:embed/>
                </p:oleObj>
              </mc:Choice>
              <mc:Fallback>
                <p:oleObj name="Equation" r:id="rId8" imgW="152400" imgH="152400" progId="Equation.DSMT4">
                  <p:embed/>
                  <p:pic>
                    <p:nvPicPr>
                      <p:cNvPr id="0" name=""/>
                      <p:cNvPicPr/>
                      <p:nvPr/>
                    </p:nvPicPr>
                    <p:blipFill>
                      <a:blip r:embed="rId6"/>
                      <a:stretch>
                        <a:fillRect/>
                      </a:stretch>
                    </p:blipFill>
                    <p:spPr>
                      <a:xfrm>
                        <a:off x="4392261" y="1032006"/>
                        <a:ext cx="228600" cy="228600"/>
                      </a:xfrm>
                      <a:prstGeom prst="rect">
                        <a:avLst/>
                      </a:prstGeom>
                    </p:spPr>
                  </p:pic>
                </p:oleObj>
              </mc:Fallback>
            </mc:AlternateContent>
          </a:graphicData>
        </a:graphic>
      </p:graphicFrame>
      <p:cxnSp>
        <p:nvCxnSpPr>
          <p:cNvPr id="56" name="Straight Arrow Connector 55"/>
          <p:cNvCxnSpPr>
            <a:endCxn id="49" idx="0"/>
          </p:cNvCxnSpPr>
          <p:nvPr/>
        </p:nvCxnSpPr>
        <p:spPr>
          <a:xfrm flipH="1">
            <a:off x="4458438" y="1288186"/>
            <a:ext cx="14332" cy="187142"/>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H="1">
            <a:off x="3429354" y="2008728"/>
            <a:ext cx="381000" cy="0"/>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9" name="Object 58"/>
          <p:cNvGraphicFramePr>
            <a:graphicFrameLocks noChangeAspect="1"/>
          </p:cNvGraphicFramePr>
          <p:nvPr>
            <p:extLst>
              <p:ext uri="{D42A27DB-BD31-4B8C-83A1-F6EECF244321}">
                <p14:modId xmlns:p14="http://schemas.microsoft.com/office/powerpoint/2010/main" val="3781590765"/>
              </p:ext>
            </p:extLst>
          </p:nvPr>
        </p:nvGraphicFramePr>
        <p:xfrm>
          <a:off x="2848329" y="2027778"/>
          <a:ext cx="171450" cy="190500"/>
        </p:xfrm>
        <a:graphic>
          <a:graphicData uri="http://schemas.openxmlformats.org/presentationml/2006/ole">
            <mc:AlternateContent xmlns:mc="http://schemas.openxmlformats.org/markup-compatibility/2006">
              <mc:Choice xmlns:v="urn:schemas-microsoft-com:vml" Requires="v">
                <p:oleObj spid="_x0000_s386566" name="Equation" r:id="rId9" imgW="114300" imgH="127000" progId="Equation.DSMT4">
                  <p:embed/>
                </p:oleObj>
              </mc:Choice>
              <mc:Fallback>
                <p:oleObj name="Equation" r:id="rId9" imgW="114300" imgH="127000" progId="Equation.DSMT4">
                  <p:embed/>
                  <p:pic>
                    <p:nvPicPr>
                      <p:cNvPr id="0" name=""/>
                      <p:cNvPicPr/>
                      <p:nvPr/>
                    </p:nvPicPr>
                    <p:blipFill>
                      <a:blip r:embed="rId10"/>
                      <a:stretch>
                        <a:fillRect/>
                      </a:stretch>
                    </p:blipFill>
                    <p:spPr>
                      <a:xfrm>
                        <a:off x="2848329" y="2027778"/>
                        <a:ext cx="171450" cy="190500"/>
                      </a:xfrm>
                      <a:prstGeom prst="rect">
                        <a:avLst/>
                      </a:prstGeom>
                    </p:spPr>
                  </p:pic>
                </p:oleObj>
              </mc:Fallback>
            </mc:AlternateContent>
          </a:graphicData>
        </a:graphic>
      </p:graphicFrame>
      <p:graphicFrame>
        <p:nvGraphicFramePr>
          <p:cNvPr id="60" name="Object 59"/>
          <p:cNvGraphicFramePr>
            <a:graphicFrameLocks noChangeAspect="1"/>
          </p:cNvGraphicFramePr>
          <p:nvPr>
            <p:extLst>
              <p:ext uri="{D42A27DB-BD31-4B8C-83A1-F6EECF244321}">
                <p14:modId xmlns:p14="http://schemas.microsoft.com/office/powerpoint/2010/main" val="250224715"/>
              </p:ext>
            </p:extLst>
          </p:nvPr>
        </p:nvGraphicFramePr>
        <p:xfrm>
          <a:off x="3581754" y="2008728"/>
          <a:ext cx="171450" cy="190500"/>
        </p:xfrm>
        <a:graphic>
          <a:graphicData uri="http://schemas.openxmlformats.org/presentationml/2006/ole">
            <mc:AlternateContent xmlns:mc="http://schemas.openxmlformats.org/markup-compatibility/2006">
              <mc:Choice xmlns:v="urn:schemas-microsoft-com:vml" Requires="v">
                <p:oleObj spid="_x0000_s386567" name="Equation" r:id="rId11" imgW="114300" imgH="127000" progId="Equation.DSMT4">
                  <p:embed/>
                </p:oleObj>
              </mc:Choice>
              <mc:Fallback>
                <p:oleObj name="Equation" r:id="rId11" imgW="114300" imgH="127000" progId="Equation.DSMT4">
                  <p:embed/>
                  <p:pic>
                    <p:nvPicPr>
                      <p:cNvPr id="0" name=""/>
                      <p:cNvPicPr/>
                      <p:nvPr/>
                    </p:nvPicPr>
                    <p:blipFill>
                      <a:blip r:embed="rId10"/>
                      <a:stretch>
                        <a:fillRect/>
                      </a:stretch>
                    </p:blipFill>
                    <p:spPr>
                      <a:xfrm>
                        <a:off x="3581754" y="2008728"/>
                        <a:ext cx="171450" cy="190500"/>
                      </a:xfrm>
                      <a:prstGeom prst="rect">
                        <a:avLst/>
                      </a:prstGeom>
                    </p:spPr>
                  </p:pic>
                </p:oleObj>
              </mc:Fallback>
            </mc:AlternateContent>
          </a:graphicData>
        </a:graphic>
      </p:graphicFrame>
      <p:sp>
        <p:nvSpPr>
          <p:cNvPr id="62" name="TextBox 61"/>
          <p:cNvSpPr txBox="1"/>
          <p:nvPr/>
        </p:nvSpPr>
        <p:spPr>
          <a:xfrm>
            <a:off x="5410554" y="1703928"/>
            <a:ext cx="3352800" cy="523220"/>
          </a:xfrm>
          <a:prstGeom prst="rect">
            <a:avLst/>
          </a:prstGeom>
          <a:noFill/>
        </p:spPr>
        <p:txBody>
          <a:bodyPr wrap="square" rtlCol="0">
            <a:spAutoFit/>
          </a:bodyPr>
          <a:lstStyle/>
          <a:p>
            <a:r>
              <a:rPr lang="en-US" sz="1400" dirty="0" smtClean="0">
                <a:solidFill>
                  <a:srgbClr val="C00000"/>
                </a:solidFill>
                <a:latin typeface="+mn-lt"/>
              </a:rPr>
              <a:t>Both E and B fields are </a:t>
            </a:r>
            <a:r>
              <a:rPr lang="en-US" sz="1400" i="1" dirty="0" smtClean="0">
                <a:solidFill>
                  <a:srgbClr val="C00000"/>
                </a:solidFill>
                <a:latin typeface="+mn-lt"/>
              </a:rPr>
              <a:t>attractive</a:t>
            </a:r>
            <a:r>
              <a:rPr lang="en-US" sz="1400" dirty="0" smtClean="0">
                <a:solidFill>
                  <a:srgbClr val="C00000"/>
                </a:solidFill>
                <a:latin typeface="+mn-lt"/>
              </a:rPr>
              <a:t> to the particles in the other bunch</a:t>
            </a:r>
          </a:p>
        </p:txBody>
      </p:sp>
      <p:sp>
        <p:nvSpPr>
          <p:cNvPr id="63" name="TextBox 62"/>
          <p:cNvSpPr txBox="1"/>
          <p:nvPr/>
        </p:nvSpPr>
        <p:spPr>
          <a:xfrm>
            <a:off x="685801" y="2883402"/>
            <a:ext cx="7772400" cy="369332"/>
          </a:xfrm>
          <a:prstGeom prst="rect">
            <a:avLst/>
          </a:prstGeom>
          <a:noFill/>
        </p:spPr>
        <p:txBody>
          <a:bodyPr wrap="square" rtlCol="0">
            <a:spAutoFit/>
          </a:bodyPr>
          <a:lstStyle/>
          <a:p>
            <a:r>
              <a:rPr lang="en-US" sz="1800" dirty="0" smtClean="0">
                <a:solidFill>
                  <a:srgbClr val="C00000"/>
                </a:solidFill>
                <a:latin typeface="+mn-lt"/>
              </a:rPr>
              <a:t>If two bunches with the </a:t>
            </a:r>
            <a:r>
              <a:rPr lang="en-US" sz="1800" i="1" dirty="0" smtClean="0">
                <a:solidFill>
                  <a:srgbClr val="C00000"/>
                </a:solidFill>
                <a:latin typeface="+mn-lt"/>
              </a:rPr>
              <a:t>same</a:t>
            </a:r>
            <a:r>
              <a:rPr lang="en-US" sz="1800" dirty="0" smtClean="0">
                <a:solidFill>
                  <a:srgbClr val="C00000"/>
                </a:solidFill>
                <a:latin typeface="+mn-lt"/>
              </a:rPr>
              <a:t> sign pass through each other…</a:t>
            </a:r>
          </a:p>
        </p:txBody>
      </p:sp>
      <p:grpSp>
        <p:nvGrpSpPr>
          <p:cNvPr id="64" name="Group 63"/>
          <p:cNvGrpSpPr/>
          <p:nvPr/>
        </p:nvGrpSpPr>
        <p:grpSpPr>
          <a:xfrm>
            <a:off x="1349418" y="4048936"/>
            <a:ext cx="1371600" cy="457200"/>
            <a:chOff x="1828800" y="3124200"/>
            <a:chExt cx="1371600" cy="457200"/>
          </a:xfrm>
        </p:grpSpPr>
        <p:sp>
          <p:nvSpPr>
            <p:cNvPr id="65" name="Rectangle 64"/>
            <p:cNvSpPr/>
            <p:nvPr/>
          </p:nvSpPr>
          <p:spPr>
            <a:xfrm rot="5400000">
              <a:off x="2400300" y="2781300"/>
              <a:ext cx="228600" cy="1371600"/>
            </a:xfrm>
            <a:prstGeom prst="rect">
              <a:avLst/>
            </a:prstGeom>
            <a:gradFill flip="none" rotWithShape="1">
              <a:gsLst>
                <a:gs pos="1000">
                  <a:srgbClr val="FF0000"/>
                </a:gs>
                <a:gs pos="100000">
                  <a:srgbClr val="FFFFFF"/>
                </a:gs>
              </a:gsLst>
              <a:lin ang="0" scaled="1"/>
              <a:tileRect/>
            </a:gradFill>
            <a:ln w="12700">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Rectangle 65"/>
            <p:cNvSpPr/>
            <p:nvPr/>
          </p:nvSpPr>
          <p:spPr>
            <a:xfrm rot="5400000" flipH="1">
              <a:off x="2400300" y="2552700"/>
              <a:ext cx="228600" cy="1371600"/>
            </a:xfrm>
            <a:prstGeom prst="rect">
              <a:avLst/>
            </a:prstGeom>
            <a:gradFill flip="none" rotWithShape="1">
              <a:gsLst>
                <a:gs pos="1000">
                  <a:srgbClr val="FF0000"/>
                </a:gs>
                <a:gs pos="100000">
                  <a:srgbClr val="FFFFFF"/>
                </a:gs>
              </a:gsLst>
              <a:lin ang="0" scaled="1"/>
              <a:tileRect/>
            </a:gradFill>
            <a:ln w="12700">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67" name="Straight Arrow Connector 66"/>
          <p:cNvCxnSpPr/>
          <p:nvPr/>
        </p:nvCxnSpPr>
        <p:spPr>
          <a:xfrm flipV="1">
            <a:off x="1578018" y="3591736"/>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1806618" y="3591736"/>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V="1">
            <a:off x="2035218" y="3591736"/>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V="1">
            <a:off x="2263818" y="3591736"/>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2492418" y="3591736"/>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72" name="Group 71"/>
          <p:cNvGrpSpPr/>
          <p:nvPr/>
        </p:nvGrpSpPr>
        <p:grpSpPr>
          <a:xfrm flipV="1">
            <a:off x="1578018" y="4582336"/>
            <a:ext cx="914400" cy="457200"/>
            <a:chOff x="1752600" y="2895600"/>
            <a:chExt cx="914400" cy="381000"/>
          </a:xfrm>
        </p:grpSpPr>
        <p:cxnSp>
          <p:nvCxnSpPr>
            <p:cNvPr id="73" name="Straight Arrow Connector 72"/>
            <p:cNvCxnSpPr/>
            <p:nvPr/>
          </p:nvCxnSpPr>
          <p:spPr>
            <a:xfrm flipV="1">
              <a:off x="1752600" y="2895600"/>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1981200" y="2895600"/>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2209800" y="2895600"/>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V="1">
              <a:off x="2438400" y="2895600"/>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V="1">
              <a:off x="2667000" y="2895600"/>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aphicFrame>
        <p:nvGraphicFramePr>
          <p:cNvPr id="78" name="Object 77"/>
          <p:cNvGraphicFramePr>
            <a:graphicFrameLocks noChangeAspect="1"/>
          </p:cNvGraphicFramePr>
          <p:nvPr>
            <p:extLst>
              <p:ext uri="{D42A27DB-BD31-4B8C-83A1-F6EECF244321}">
                <p14:modId xmlns:p14="http://schemas.microsoft.com/office/powerpoint/2010/main" val="804759780"/>
              </p:ext>
            </p:extLst>
          </p:nvPr>
        </p:nvGraphicFramePr>
        <p:xfrm>
          <a:off x="2568618" y="3667936"/>
          <a:ext cx="228600" cy="228600"/>
        </p:xfrm>
        <a:graphic>
          <a:graphicData uri="http://schemas.openxmlformats.org/presentationml/2006/ole">
            <mc:AlternateContent xmlns:mc="http://schemas.openxmlformats.org/markup-compatibility/2006">
              <mc:Choice xmlns:v="urn:schemas-microsoft-com:vml" Requires="v">
                <p:oleObj spid="_x0000_s386568" name="Equation" r:id="rId12" imgW="152400" imgH="152400" progId="Equation.DSMT4">
                  <p:embed/>
                </p:oleObj>
              </mc:Choice>
              <mc:Fallback>
                <p:oleObj name="Equation" r:id="rId12" imgW="152400" imgH="152400" progId="Equation.DSMT4">
                  <p:embed/>
                  <p:pic>
                    <p:nvPicPr>
                      <p:cNvPr id="0" name=""/>
                      <p:cNvPicPr/>
                      <p:nvPr/>
                    </p:nvPicPr>
                    <p:blipFill>
                      <a:blip r:embed="rId4"/>
                      <a:stretch>
                        <a:fillRect/>
                      </a:stretch>
                    </p:blipFill>
                    <p:spPr>
                      <a:xfrm>
                        <a:off x="2568618" y="3667936"/>
                        <a:ext cx="228600" cy="228600"/>
                      </a:xfrm>
                      <a:prstGeom prst="rect">
                        <a:avLst/>
                      </a:prstGeom>
                    </p:spPr>
                  </p:pic>
                </p:oleObj>
              </mc:Fallback>
            </mc:AlternateContent>
          </a:graphicData>
        </a:graphic>
      </p:graphicFrame>
      <p:grpSp>
        <p:nvGrpSpPr>
          <p:cNvPr id="79" name="Group 78"/>
          <p:cNvGrpSpPr/>
          <p:nvPr/>
        </p:nvGrpSpPr>
        <p:grpSpPr>
          <a:xfrm>
            <a:off x="1845102" y="3744136"/>
            <a:ext cx="152400" cy="152400"/>
            <a:chOff x="2019684" y="2438400"/>
            <a:chExt cx="152400" cy="152400"/>
          </a:xfrm>
        </p:grpSpPr>
        <p:sp>
          <p:nvSpPr>
            <p:cNvPr id="80" name="Oval 79"/>
            <p:cNvSpPr/>
            <p:nvPr/>
          </p:nvSpPr>
          <p:spPr>
            <a:xfrm>
              <a:off x="2019684" y="2438400"/>
              <a:ext cx="152400" cy="152400"/>
            </a:xfrm>
            <a:prstGeom prst="ellips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1" name="Oval 80"/>
            <p:cNvSpPr/>
            <p:nvPr/>
          </p:nvSpPr>
          <p:spPr>
            <a:xfrm>
              <a:off x="2071868" y="2489988"/>
              <a:ext cx="47868" cy="47618"/>
            </a:xfrm>
            <a:prstGeom prst="ellipse">
              <a:avLst/>
            </a:prstGeom>
            <a:solidFill>
              <a:schemeClr val="tx1"/>
            </a:solid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30000" dirty="0"/>
            </a:p>
          </p:txBody>
        </p:sp>
      </p:grpSp>
      <p:grpSp>
        <p:nvGrpSpPr>
          <p:cNvPr id="82" name="Group 81"/>
          <p:cNvGrpSpPr/>
          <p:nvPr/>
        </p:nvGrpSpPr>
        <p:grpSpPr>
          <a:xfrm>
            <a:off x="1843565" y="4679025"/>
            <a:ext cx="152400" cy="152400"/>
            <a:chOff x="2018147" y="3373289"/>
            <a:chExt cx="152400" cy="152400"/>
          </a:xfrm>
        </p:grpSpPr>
        <p:sp>
          <p:nvSpPr>
            <p:cNvPr id="83" name="Oval 82"/>
            <p:cNvSpPr/>
            <p:nvPr/>
          </p:nvSpPr>
          <p:spPr>
            <a:xfrm>
              <a:off x="2018147" y="3373289"/>
              <a:ext cx="152400" cy="152400"/>
            </a:xfrm>
            <a:prstGeom prst="ellips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4" name="Straight Connector 83"/>
            <p:cNvCxnSpPr>
              <a:stCxn id="83" idx="1"/>
              <a:endCxn id="83" idx="5"/>
            </p:cNvCxnSpPr>
            <p:nvPr/>
          </p:nvCxnSpPr>
          <p:spPr>
            <a:xfrm>
              <a:off x="2040465" y="3395607"/>
              <a:ext cx="107764" cy="107764"/>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83" idx="3"/>
              <a:endCxn id="83" idx="7"/>
            </p:cNvCxnSpPr>
            <p:nvPr/>
          </p:nvCxnSpPr>
          <p:spPr>
            <a:xfrm flipV="1">
              <a:off x="2040465" y="3395607"/>
              <a:ext cx="107764" cy="107764"/>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grpSp>
      <p:graphicFrame>
        <p:nvGraphicFramePr>
          <p:cNvPr id="86" name="Object 85"/>
          <p:cNvGraphicFramePr>
            <a:graphicFrameLocks noChangeAspect="1"/>
          </p:cNvGraphicFramePr>
          <p:nvPr>
            <p:extLst>
              <p:ext uri="{D42A27DB-BD31-4B8C-83A1-F6EECF244321}">
                <p14:modId xmlns:p14="http://schemas.microsoft.com/office/powerpoint/2010/main" val="535440442"/>
              </p:ext>
            </p:extLst>
          </p:nvPr>
        </p:nvGraphicFramePr>
        <p:xfrm>
          <a:off x="1855125" y="3300814"/>
          <a:ext cx="228600" cy="228600"/>
        </p:xfrm>
        <a:graphic>
          <a:graphicData uri="http://schemas.openxmlformats.org/presentationml/2006/ole">
            <mc:AlternateContent xmlns:mc="http://schemas.openxmlformats.org/markup-compatibility/2006">
              <mc:Choice xmlns:v="urn:schemas-microsoft-com:vml" Requires="v">
                <p:oleObj spid="_x0000_s386569" name="Equation" r:id="rId13" imgW="152400" imgH="152400" progId="Equation.DSMT4">
                  <p:embed/>
                </p:oleObj>
              </mc:Choice>
              <mc:Fallback>
                <p:oleObj name="Equation" r:id="rId13" imgW="152400" imgH="152400" progId="Equation.DSMT4">
                  <p:embed/>
                  <p:pic>
                    <p:nvPicPr>
                      <p:cNvPr id="0" name=""/>
                      <p:cNvPicPr/>
                      <p:nvPr/>
                    </p:nvPicPr>
                    <p:blipFill>
                      <a:blip r:embed="rId6"/>
                      <a:stretch>
                        <a:fillRect/>
                      </a:stretch>
                    </p:blipFill>
                    <p:spPr>
                      <a:xfrm>
                        <a:off x="1855125" y="3300814"/>
                        <a:ext cx="228600" cy="228600"/>
                      </a:xfrm>
                      <a:prstGeom prst="rect">
                        <a:avLst/>
                      </a:prstGeom>
                    </p:spPr>
                  </p:pic>
                </p:oleObj>
              </mc:Fallback>
            </mc:AlternateContent>
          </a:graphicData>
        </a:graphic>
      </p:graphicFrame>
      <p:cxnSp>
        <p:nvCxnSpPr>
          <p:cNvPr id="87" name="Straight Arrow Connector 86"/>
          <p:cNvCxnSpPr>
            <a:endCxn id="80" idx="0"/>
          </p:cNvCxnSpPr>
          <p:nvPr/>
        </p:nvCxnSpPr>
        <p:spPr>
          <a:xfrm flipH="1">
            <a:off x="1921302" y="3556994"/>
            <a:ext cx="14332" cy="187142"/>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a:off x="2797218" y="4277536"/>
            <a:ext cx="381000" cy="0"/>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9" name="Object 88"/>
          <p:cNvGraphicFramePr>
            <a:graphicFrameLocks noChangeAspect="1"/>
          </p:cNvGraphicFramePr>
          <p:nvPr>
            <p:extLst>
              <p:ext uri="{D42A27DB-BD31-4B8C-83A1-F6EECF244321}">
                <p14:modId xmlns:p14="http://schemas.microsoft.com/office/powerpoint/2010/main" val="2097379796"/>
              </p:ext>
            </p:extLst>
          </p:nvPr>
        </p:nvGraphicFramePr>
        <p:xfrm>
          <a:off x="2901993" y="4296586"/>
          <a:ext cx="171450" cy="190500"/>
        </p:xfrm>
        <a:graphic>
          <a:graphicData uri="http://schemas.openxmlformats.org/presentationml/2006/ole">
            <mc:AlternateContent xmlns:mc="http://schemas.openxmlformats.org/markup-compatibility/2006">
              <mc:Choice xmlns:v="urn:schemas-microsoft-com:vml" Requires="v">
                <p:oleObj spid="_x0000_s386570" name="Equation" r:id="rId14" imgW="114300" imgH="127000" progId="Equation.DSMT4">
                  <p:embed/>
                </p:oleObj>
              </mc:Choice>
              <mc:Fallback>
                <p:oleObj name="Equation" r:id="rId14" imgW="114300" imgH="127000" progId="Equation.DSMT4">
                  <p:embed/>
                  <p:pic>
                    <p:nvPicPr>
                      <p:cNvPr id="0" name=""/>
                      <p:cNvPicPr/>
                      <p:nvPr/>
                    </p:nvPicPr>
                    <p:blipFill>
                      <a:blip r:embed="rId10"/>
                      <a:stretch>
                        <a:fillRect/>
                      </a:stretch>
                    </p:blipFill>
                    <p:spPr>
                      <a:xfrm>
                        <a:off x="2901993" y="4296586"/>
                        <a:ext cx="171450" cy="190500"/>
                      </a:xfrm>
                      <a:prstGeom prst="rect">
                        <a:avLst/>
                      </a:prstGeom>
                    </p:spPr>
                  </p:pic>
                </p:oleObj>
              </mc:Fallback>
            </mc:AlternateContent>
          </a:graphicData>
        </a:graphic>
      </p:graphicFrame>
      <p:grpSp>
        <p:nvGrpSpPr>
          <p:cNvPr id="90" name="Group 89"/>
          <p:cNvGrpSpPr/>
          <p:nvPr/>
        </p:nvGrpSpPr>
        <p:grpSpPr>
          <a:xfrm>
            <a:off x="3940218" y="4048936"/>
            <a:ext cx="1371600" cy="457200"/>
            <a:chOff x="1828800" y="3124200"/>
            <a:chExt cx="1371600" cy="457200"/>
          </a:xfrm>
        </p:grpSpPr>
        <p:sp>
          <p:nvSpPr>
            <p:cNvPr id="91" name="Rectangle 90"/>
            <p:cNvSpPr/>
            <p:nvPr/>
          </p:nvSpPr>
          <p:spPr>
            <a:xfrm rot="5400000">
              <a:off x="2400300" y="2781300"/>
              <a:ext cx="228600" cy="1371600"/>
            </a:xfrm>
            <a:prstGeom prst="rect">
              <a:avLst/>
            </a:prstGeom>
            <a:gradFill flip="none" rotWithShape="1">
              <a:gsLst>
                <a:gs pos="1000">
                  <a:srgbClr val="FF0000"/>
                </a:gs>
                <a:gs pos="100000">
                  <a:srgbClr val="FFFFFF"/>
                </a:gs>
              </a:gsLst>
              <a:lin ang="0" scaled="1"/>
              <a:tileRect/>
            </a:gradFill>
            <a:ln w="12700">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2" name="Rectangle 91"/>
            <p:cNvSpPr/>
            <p:nvPr/>
          </p:nvSpPr>
          <p:spPr>
            <a:xfrm rot="5400000" flipH="1">
              <a:off x="2400300" y="2552700"/>
              <a:ext cx="228600" cy="1371600"/>
            </a:xfrm>
            <a:prstGeom prst="rect">
              <a:avLst/>
            </a:prstGeom>
            <a:gradFill flip="none" rotWithShape="1">
              <a:gsLst>
                <a:gs pos="1000">
                  <a:srgbClr val="FF0000"/>
                </a:gs>
                <a:gs pos="100000">
                  <a:srgbClr val="FFFFFF"/>
                </a:gs>
              </a:gsLst>
              <a:lin ang="0" scaled="1"/>
              <a:tileRect/>
            </a:gradFill>
            <a:ln w="12700">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93" name="Straight Arrow Connector 92"/>
          <p:cNvCxnSpPr/>
          <p:nvPr/>
        </p:nvCxnSpPr>
        <p:spPr>
          <a:xfrm flipV="1">
            <a:off x="4168818" y="3591736"/>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V="1">
            <a:off x="4397418" y="3591736"/>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V="1">
            <a:off x="4626018" y="3591736"/>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V="1">
            <a:off x="4854618" y="3591736"/>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V="1">
            <a:off x="5083218" y="3591736"/>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98" name="Group 97"/>
          <p:cNvGrpSpPr/>
          <p:nvPr/>
        </p:nvGrpSpPr>
        <p:grpSpPr>
          <a:xfrm flipV="1">
            <a:off x="4168818" y="4582336"/>
            <a:ext cx="914400" cy="457200"/>
            <a:chOff x="1752600" y="2895600"/>
            <a:chExt cx="914400" cy="381000"/>
          </a:xfrm>
        </p:grpSpPr>
        <p:cxnSp>
          <p:nvCxnSpPr>
            <p:cNvPr id="99" name="Straight Arrow Connector 98"/>
            <p:cNvCxnSpPr/>
            <p:nvPr/>
          </p:nvCxnSpPr>
          <p:spPr>
            <a:xfrm flipV="1">
              <a:off x="1752600" y="2895600"/>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V="1">
              <a:off x="1981200" y="2895600"/>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2209800" y="2895600"/>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V="1">
              <a:off x="2438400" y="2895600"/>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flipV="1">
              <a:off x="2667000" y="2895600"/>
              <a:ext cx="0" cy="381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aphicFrame>
        <p:nvGraphicFramePr>
          <p:cNvPr id="104" name="Object 103"/>
          <p:cNvGraphicFramePr>
            <a:graphicFrameLocks noChangeAspect="1"/>
          </p:cNvGraphicFramePr>
          <p:nvPr>
            <p:extLst>
              <p:ext uri="{D42A27DB-BD31-4B8C-83A1-F6EECF244321}">
                <p14:modId xmlns:p14="http://schemas.microsoft.com/office/powerpoint/2010/main" val="2165476026"/>
              </p:ext>
            </p:extLst>
          </p:nvPr>
        </p:nvGraphicFramePr>
        <p:xfrm>
          <a:off x="5159418" y="3667936"/>
          <a:ext cx="228600" cy="228600"/>
        </p:xfrm>
        <a:graphic>
          <a:graphicData uri="http://schemas.openxmlformats.org/presentationml/2006/ole">
            <mc:AlternateContent xmlns:mc="http://schemas.openxmlformats.org/markup-compatibility/2006">
              <mc:Choice xmlns:v="urn:schemas-microsoft-com:vml" Requires="v">
                <p:oleObj spid="_x0000_s386571" name="Equation" r:id="rId15" imgW="152400" imgH="152400" progId="Equation.DSMT4">
                  <p:embed/>
                </p:oleObj>
              </mc:Choice>
              <mc:Fallback>
                <p:oleObj name="Equation" r:id="rId15" imgW="152400" imgH="152400" progId="Equation.DSMT4">
                  <p:embed/>
                  <p:pic>
                    <p:nvPicPr>
                      <p:cNvPr id="0" name=""/>
                      <p:cNvPicPr/>
                      <p:nvPr/>
                    </p:nvPicPr>
                    <p:blipFill>
                      <a:blip r:embed="rId4"/>
                      <a:stretch>
                        <a:fillRect/>
                      </a:stretch>
                    </p:blipFill>
                    <p:spPr>
                      <a:xfrm>
                        <a:off x="5159418" y="3667936"/>
                        <a:ext cx="228600" cy="228600"/>
                      </a:xfrm>
                      <a:prstGeom prst="rect">
                        <a:avLst/>
                      </a:prstGeom>
                    </p:spPr>
                  </p:pic>
                </p:oleObj>
              </mc:Fallback>
            </mc:AlternateContent>
          </a:graphicData>
        </a:graphic>
      </p:graphicFrame>
      <p:grpSp>
        <p:nvGrpSpPr>
          <p:cNvPr id="105" name="Group 104"/>
          <p:cNvGrpSpPr/>
          <p:nvPr/>
        </p:nvGrpSpPr>
        <p:grpSpPr>
          <a:xfrm>
            <a:off x="4427988" y="4681500"/>
            <a:ext cx="152400" cy="152400"/>
            <a:chOff x="2019684" y="2438400"/>
            <a:chExt cx="152400" cy="152400"/>
          </a:xfrm>
        </p:grpSpPr>
        <p:sp>
          <p:nvSpPr>
            <p:cNvPr id="106" name="Oval 105"/>
            <p:cNvSpPr/>
            <p:nvPr/>
          </p:nvSpPr>
          <p:spPr>
            <a:xfrm>
              <a:off x="2019684" y="2438400"/>
              <a:ext cx="152400" cy="152400"/>
            </a:xfrm>
            <a:prstGeom prst="ellips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7" name="Oval 106"/>
            <p:cNvSpPr/>
            <p:nvPr/>
          </p:nvSpPr>
          <p:spPr>
            <a:xfrm>
              <a:off x="2071868" y="2489988"/>
              <a:ext cx="47868" cy="47618"/>
            </a:xfrm>
            <a:prstGeom prst="ellipse">
              <a:avLst/>
            </a:prstGeom>
            <a:solidFill>
              <a:schemeClr val="tx1"/>
            </a:solid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30000" dirty="0"/>
            </a:p>
          </p:txBody>
        </p:sp>
      </p:grpSp>
      <p:grpSp>
        <p:nvGrpSpPr>
          <p:cNvPr id="108" name="Group 107"/>
          <p:cNvGrpSpPr/>
          <p:nvPr/>
        </p:nvGrpSpPr>
        <p:grpSpPr>
          <a:xfrm>
            <a:off x="4444447" y="3753516"/>
            <a:ext cx="152400" cy="152400"/>
            <a:chOff x="2018147" y="3373289"/>
            <a:chExt cx="152400" cy="152400"/>
          </a:xfrm>
        </p:grpSpPr>
        <p:sp>
          <p:nvSpPr>
            <p:cNvPr id="109" name="Oval 108"/>
            <p:cNvSpPr/>
            <p:nvPr/>
          </p:nvSpPr>
          <p:spPr>
            <a:xfrm>
              <a:off x="2018147" y="3373289"/>
              <a:ext cx="152400" cy="152400"/>
            </a:xfrm>
            <a:prstGeom prst="ellips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0" name="Straight Connector 109"/>
            <p:cNvCxnSpPr>
              <a:stCxn id="109" idx="1"/>
              <a:endCxn id="109" idx="5"/>
            </p:cNvCxnSpPr>
            <p:nvPr/>
          </p:nvCxnSpPr>
          <p:spPr>
            <a:xfrm>
              <a:off x="2040465" y="3395607"/>
              <a:ext cx="107764" cy="107764"/>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a:stCxn id="109" idx="3"/>
              <a:endCxn id="109" idx="7"/>
            </p:cNvCxnSpPr>
            <p:nvPr/>
          </p:nvCxnSpPr>
          <p:spPr>
            <a:xfrm flipV="1">
              <a:off x="2040465" y="3395607"/>
              <a:ext cx="107764" cy="107764"/>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grpSp>
      <p:graphicFrame>
        <p:nvGraphicFramePr>
          <p:cNvPr id="112" name="Object 111"/>
          <p:cNvGraphicFramePr>
            <a:graphicFrameLocks noChangeAspect="1"/>
          </p:cNvGraphicFramePr>
          <p:nvPr>
            <p:extLst>
              <p:ext uri="{D42A27DB-BD31-4B8C-83A1-F6EECF244321}">
                <p14:modId xmlns:p14="http://schemas.microsoft.com/office/powerpoint/2010/main" val="919494447"/>
              </p:ext>
            </p:extLst>
          </p:nvPr>
        </p:nvGraphicFramePr>
        <p:xfrm>
          <a:off x="4445925" y="3300814"/>
          <a:ext cx="228600" cy="228600"/>
        </p:xfrm>
        <a:graphic>
          <a:graphicData uri="http://schemas.openxmlformats.org/presentationml/2006/ole">
            <mc:AlternateContent xmlns:mc="http://schemas.openxmlformats.org/markup-compatibility/2006">
              <mc:Choice xmlns:v="urn:schemas-microsoft-com:vml" Requires="v">
                <p:oleObj spid="_x0000_s386572" name="Equation" r:id="rId16" imgW="152400" imgH="152400" progId="Equation.DSMT4">
                  <p:embed/>
                </p:oleObj>
              </mc:Choice>
              <mc:Fallback>
                <p:oleObj name="Equation" r:id="rId16" imgW="152400" imgH="152400" progId="Equation.DSMT4">
                  <p:embed/>
                  <p:pic>
                    <p:nvPicPr>
                      <p:cNvPr id="0" name=""/>
                      <p:cNvPicPr/>
                      <p:nvPr/>
                    </p:nvPicPr>
                    <p:blipFill>
                      <a:blip r:embed="rId6"/>
                      <a:stretch>
                        <a:fillRect/>
                      </a:stretch>
                    </p:blipFill>
                    <p:spPr>
                      <a:xfrm>
                        <a:off x="4445925" y="3300814"/>
                        <a:ext cx="228600" cy="228600"/>
                      </a:xfrm>
                      <a:prstGeom prst="rect">
                        <a:avLst/>
                      </a:prstGeom>
                    </p:spPr>
                  </p:pic>
                </p:oleObj>
              </mc:Fallback>
            </mc:AlternateContent>
          </a:graphicData>
        </a:graphic>
      </p:graphicFrame>
      <p:cxnSp>
        <p:nvCxnSpPr>
          <p:cNvPr id="113" name="Straight Arrow Connector 112"/>
          <p:cNvCxnSpPr/>
          <p:nvPr/>
        </p:nvCxnSpPr>
        <p:spPr>
          <a:xfrm flipH="1">
            <a:off x="4511191" y="3522846"/>
            <a:ext cx="14332" cy="187142"/>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H="1">
            <a:off x="3483018" y="4277536"/>
            <a:ext cx="381000" cy="0"/>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17" name="Object 116"/>
          <p:cNvGraphicFramePr>
            <a:graphicFrameLocks noChangeAspect="1"/>
          </p:cNvGraphicFramePr>
          <p:nvPr>
            <p:extLst>
              <p:ext uri="{D42A27DB-BD31-4B8C-83A1-F6EECF244321}">
                <p14:modId xmlns:p14="http://schemas.microsoft.com/office/powerpoint/2010/main" val="146682196"/>
              </p:ext>
            </p:extLst>
          </p:nvPr>
        </p:nvGraphicFramePr>
        <p:xfrm>
          <a:off x="3635418" y="4277536"/>
          <a:ext cx="171450" cy="190500"/>
        </p:xfrm>
        <a:graphic>
          <a:graphicData uri="http://schemas.openxmlformats.org/presentationml/2006/ole">
            <mc:AlternateContent xmlns:mc="http://schemas.openxmlformats.org/markup-compatibility/2006">
              <mc:Choice xmlns:v="urn:schemas-microsoft-com:vml" Requires="v">
                <p:oleObj spid="_x0000_s386573" name="Equation" r:id="rId17" imgW="114300" imgH="127000" progId="Equation.DSMT4">
                  <p:embed/>
                </p:oleObj>
              </mc:Choice>
              <mc:Fallback>
                <p:oleObj name="Equation" r:id="rId17" imgW="114300" imgH="127000" progId="Equation.DSMT4">
                  <p:embed/>
                  <p:pic>
                    <p:nvPicPr>
                      <p:cNvPr id="0" name=""/>
                      <p:cNvPicPr/>
                      <p:nvPr/>
                    </p:nvPicPr>
                    <p:blipFill>
                      <a:blip r:embed="rId10"/>
                      <a:stretch>
                        <a:fillRect/>
                      </a:stretch>
                    </p:blipFill>
                    <p:spPr>
                      <a:xfrm>
                        <a:off x="3635418" y="4277536"/>
                        <a:ext cx="171450" cy="190500"/>
                      </a:xfrm>
                      <a:prstGeom prst="rect">
                        <a:avLst/>
                      </a:prstGeom>
                    </p:spPr>
                  </p:pic>
                </p:oleObj>
              </mc:Fallback>
            </mc:AlternateContent>
          </a:graphicData>
        </a:graphic>
      </p:graphicFrame>
      <p:sp>
        <p:nvSpPr>
          <p:cNvPr id="118" name="TextBox 117"/>
          <p:cNvSpPr txBox="1"/>
          <p:nvPr/>
        </p:nvSpPr>
        <p:spPr>
          <a:xfrm>
            <a:off x="5634505" y="3653616"/>
            <a:ext cx="3352800" cy="523220"/>
          </a:xfrm>
          <a:prstGeom prst="rect">
            <a:avLst/>
          </a:prstGeom>
          <a:noFill/>
        </p:spPr>
        <p:txBody>
          <a:bodyPr wrap="square" rtlCol="0">
            <a:spAutoFit/>
          </a:bodyPr>
          <a:lstStyle/>
          <a:p>
            <a:r>
              <a:rPr lang="en-US" sz="1400" dirty="0" smtClean="0">
                <a:solidFill>
                  <a:srgbClr val="C00000"/>
                </a:solidFill>
                <a:latin typeface="+mn-lt"/>
              </a:rPr>
              <a:t>Both E and B fields are </a:t>
            </a:r>
            <a:r>
              <a:rPr lang="en-US" sz="1400" i="1" dirty="0" smtClean="0">
                <a:solidFill>
                  <a:srgbClr val="C00000"/>
                </a:solidFill>
                <a:latin typeface="+mn-lt"/>
              </a:rPr>
              <a:t>repulsive</a:t>
            </a:r>
            <a:r>
              <a:rPr lang="en-US" sz="1400" dirty="0" smtClean="0">
                <a:solidFill>
                  <a:srgbClr val="C00000"/>
                </a:solidFill>
                <a:latin typeface="+mn-lt"/>
              </a:rPr>
              <a:t> to the particles in the other bunch</a:t>
            </a:r>
          </a:p>
        </p:txBody>
      </p:sp>
      <p:sp>
        <p:nvSpPr>
          <p:cNvPr id="119" name="TextBox 118"/>
          <p:cNvSpPr txBox="1"/>
          <p:nvPr/>
        </p:nvSpPr>
        <p:spPr>
          <a:xfrm>
            <a:off x="673622" y="5473434"/>
            <a:ext cx="4943135" cy="830997"/>
          </a:xfrm>
          <a:prstGeom prst="rect">
            <a:avLst/>
          </a:prstGeom>
          <a:noFill/>
        </p:spPr>
        <p:txBody>
          <a:bodyPr wrap="square" rtlCol="0">
            <a:spAutoFit/>
          </a:bodyPr>
          <a:lstStyle/>
          <a:p>
            <a:r>
              <a:rPr lang="en-US" sz="1600" dirty="0" smtClean="0">
                <a:solidFill>
                  <a:srgbClr val="C00000"/>
                </a:solidFill>
                <a:latin typeface="+mn-lt"/>
              </a:rPr>
              <a:t>In either case, the forces add.  This looks like a little quadrupole in each plane, causing the tune to spread out. </a:t>
            </a:r>
          </a:p>
        </p:txBody>
      </p:sp>
      <p:pic>
        <p:nvPicPr>
          <p:cNvPr id="31" name="Picture 30"/>
          <p:cNvPicPr>
            <a:picLocks noChangeAspect="1"/>
          </p:cNvPicPr>
          <p:nvPr/>
        </p:nvPicPr>
        <p:blipFill>
          <a:blip r:embed="rId18"/>
          <a:stretch>
            <a:fillRect/>
          </a:stretch>
        </p:blipFill>
        <p:spPr>
          <a:xfrm>
            <a:off x="5921495" y="4472122"/>
            <a:ext cx="2896644" cy="1881215"/>
          </a:xfrm>
          <a:prstGeom prst="rect">
            <a:avLst/>
          </a:prstGeom>
        </p:spPr>
      </p:pic>
      <p:sp>
        <p:nvSpPr>
          <p:cNvPr id="58" name="TextBox 57"/>
          <p:cNvSpPr txBox="1"/>
          <p:nvPr/>
        </p:nvSpPr>
        <p:spPr>
          <a:xfrm>
            <a:off x="5876130" y="4749394"/>
            <a:ext cx="1287918" cy="523220"/>
          </a:xfrm>
          <a:prstGeom prst="rect">
            <a:avLst/>
          </a:prstGeom>
          <a:noFill/>
        </p:spPr>
        <p:txBody>
          <a:bodyPr wrap="square" rtlCol="0">
            <a:spAutoFit/>
          </a:bodyPr>
          <a:lstStyle/>
          <a:p>
            <a:r>
              <a:rPr lang="en-US" sz="1400" dirty="0" smtClean="0">
                <a:solidFill>
                  <a:srgbClr val="C00000"/>
                </a:solidFill>
                <a:latin typeface="+mn-lt"/>
              </a:rPr>
              <a:t>Forces linear near core</a:t>
            </a:r>
          </a:p>
        </p:txBody>
      </p:sp>
      <p:cxnSp>
        <p:nvCxnSpPr>
          <p:cNvPr id="115" name="Straight Arrow Connector 114"/>
          <p:cNvCxnSpPr/>
          <p:nvPr/>
        </p:nvCxnSpPr>
        <p:spPr>
          <a:xfrm>
            <a:off x="6940451" y="5169774"/>
            <a:ext cx="357756" cy="205717"/>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5915141"/>
      </p:ext>
    </p:extLst>
  </p:cSld>
  <p:clrMapOvr>
    <a:masterClrMapping/>
  </p:clrMapOvr>
  <p:transition xmlns:p14="http://schemas.microsoft.com/office/powerpoint/2010/mai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Luminosity and </a:t>
            </a:r>
            <a:r>
              <a:rPr lang="en-US" dirty="0" err="1" smtClean="0"/>
              <a:t>Tuneshift</a:t>
            </a:r>
            <a:endParaRPr lang="en-US" dirty="0"/>
          </a:p>
        </p:txBody>
      </p:sp>
      <p:sp>
        <p:nvSpPr>
          <p:cNvPr id="2" name="Date Placeholder 1"/>
          <p:cNvSpPr>
            <a:spLocks noGrp="1"/>
          </p:cNvSpPr>
          <p:nvPr>
            <p:ph type="dt" sz="half" idx="10"/>
          </p:nvPr>
        </p:nvSpPr>
        <p:spPr/>
        <p:txBody>
          <a:bodyPr/>
          <a:lstStyle/>
          <a:p>
            <a:pPr>
              <a:defRPr/>
            </a:pPr>
            <a:r>
              <a:rPr lang="en-US" smtClean="0"/>
              <a:t>HCPSS, August 11-22, 2014 </a:t>
            </a:r>
            <a:endParaRPr lang="en-US" dirty="0"/>
          </a:p>
        </p:txBody>
      </p:sp>
      <p:sp>
        <p:nvSpPr>
          <p:cNvPr id="3" name="Footer Placeholder 2"/>
          <p:cNvSpPr>
            <a:spLocks noGrp="1"/>
          </p:cNvSpPr>
          <p:nvPr>
            <p:ph type="ftr" sz="quarter" idx="11"/>
          </p:nvPr>
        </p:nvSpPr>
        <p:spPr/>
        <p:txBody>
          <a:bodyPr/>
          <a:lstStyle/>
          <a:p>
            <a:pPr>
              <a:defRPr/>
            </a:pPr>
            <a:r>
              <a:rPr lang="en-US" smtClean="0"/>
              <a:t>E. Prebys, Hadron Colliders, Lecture 2</a:t>
            </a:r>
            <a:endParaRPr lang="en-US">
              <a:latin typeface="+mn-lt"/>
            </a:endParaRPr>
          </a:p>
        </p:txBody>
      </p:sp>
      <p:sp>
        <p:nvSpPr>
          <p:cNvPr id="4" name="Slide Number Placeholder 3"/>
          <p:cNvSpPr>
            <a:spLocks noGrp="1"/>
          </p:cNvSpPr>
          <p:nvPr>
            <p:ph type="sldNum" sz="quarter" idx="12"/>
          </p:nvPr>
        </p:nvSpPr>
        <p:spPr/>
        <p:txBody>
          <a:bodyPr/>
          <a:lstStyle/>
          <a:p>
            <a:pPr>
              <a:defRPr/>
            </a:pPr>
            <a:fld id="{7A871096-0617-41A5-9758-D80165640925}" type="slidenum">
              <a:rPr lang="en-US" smtClean="0"/>
              <a:pPr>
                <a:defRPr/>
              </a:pPr>
              <a:t>42</a:t>
            </a:fld>
            <a:endParaRPr lang="en-US"/>
          </a:p>
        </p:txBody>
      </p:sp>
      <p:sp>
        <p:nvSpPr>
          <p:cNvPr id="6" name="TextBox 5"/>
          <p:cNvSpPr txBox="1"/>
          <p:nvPr/>
        </p:nvSpPr>
        <p:spPr>
          <a:xfrm>
            <a:off x="547831" y="805115"/>
            <a:ext cx="8175958" cy="5509201"/>
          </a:xfrm>
          <a:prstGeom prst="rect">
            <a:avLst/>
          </a:prstGeom>
          <a:noFill/>
        </p:spPr>
        <p:txBody>
          <a:bodyPr wrap="square" rtlCol="0">
            <a:spAutoFit/>
          </a:bodyPr>
          <a:lstStyle/>
          <a:p>
            <a:r>
              <a:rPr lang="en-US" sz="1600" dirty="0" smtClean="0">
                <a:solidFill>
                  <a:srgbClr val="C00000"/>
                </a:solidFill>
                <a:latin typeface="+mn-lt"/>
              </a:rPr>
              <a:t>The total </a:t>
            </a:r>
            <a:r>
              <a:rPr lang="en-US" sz="1600" dirty="0" err="1" smtClean="0">
                <a:solidFill>
                  <a:srgbClr val="C00000"/>
                </a:solidFill>
                <a:latin typeface="+mn-lt"/>
              </a:rPr>
              <a:t>tuneshift</a:t>
            </a:r>
            <a:r>
              <a:rPr lang="en-US" sz="1600" dirty="0" smtClean="0">
                <a:solidFill>
                  <a:srgbClr val="C00000"/>
                </a:solidFill>
                <a:latin typeface="+mn-lt"/>
              </a:rPr>
              <a:t> will ultimately limit the performance of any collider, by driving the beam onto an unstable resonance.  Values of on the order ~.02 are typically the limit.  However, we have the somewhat surprising result that the “beam-beam parameter” (scale of spread)</a:t>
            </a:r>
          </a:p>
          <a:p>
            <a:endParaRPr lang="en-US" sz="1600" dirty="0">
              <a:solidFill>
                <a:srgbClr val="C00000"/>
              </a:solidFill>
              <a:latin typeface="+mn-lt"/>
            </a:endParaRPr>
          </a:p>
          <a:p>
            <a:endParaRPr lang="en-US" sz="1600" dirty="0" smtClean="0">
              <a:solidFill>
                <a:srgbClr val="C00000"/>
              </a:solidFill>
              <a:latin typeface="+mn-lt"/>
            </a:endParaRPr>
          </a:p>
          <a:p>
            <a:endParaRPr lang="en-US" sz="1600" dirty="0">
              <a:solidFill>
                <a:srgbClr val="C00000"/>
              </a:solidFill>
              <a:latin typeface="+mn-lt"/>
            </a:endParaRPr>
          </a:p>
          <a:p>
            <a:r>
              <a:rPr lang="en-US" sz="1600" dirty="0" smtClean="0">
                <a:solidFill>
                  <a:srgbClr val="C00000"/>
                </a:solidFill>
                <a:latin typeface="+mn-lt"/>
              </a:rPr>
              <a:t>does </a:t>
            </a:r>
            <a:r>
              <a:rPr lang="en-US" sz="1600" i="1" dirty="0" smtClean="0">
                <a:solidFill>
                  <a:srgbClr val="C00000"/>
                </a:solidFill>
                <a:latin typeface="+mn-lt"/>
              </a:rPr>
              <a:t>not</a:t>
            </a:r>
            <a:r>
              <a:rPr lang="en-US" sz="1600" dirty="0" smtClean="0">
                <a:solidFill>
                  <a:srgbClr val="C00000"/>
                </a:solidFill>
                <a:latin typeface="+mn-lt"/>
              </a:rPr>
              <a:t> depend on β</a:t>
            </a:r>
            <a:r>
              <a:rPr lang="en-US" sz="1600" baseline="30000" dirty="0" smtClean="0">
                <a:solidFill>
                  <a:srgbClr val="C00000"/>
                </a:solidFill>
                <a:latin typeface="+mn-lt"/>
              </a:rPr>
              <a:t>*</a:t>
            </a:r>
            <a:r>
              <a:rPr lang="en-US" sz="1600" dirty="0" smtClean="0">
                <a:solidFill>
                  <a:srgbClr val="C00000"/>
                </a:solidFill>
                <a:latin typeface="+mn-lt"/>
              </a:rPr>
              <a:t>, but only on</a:t>
            </a:r>
          </a:p>
          <a:p>
            <a:endParaRPr lang="en-US" sz="1600" dirty="0">
              <a:solidFill>
                <a:srgbClr val="C00000"/>
              </a:solidFill>
              <a:latin typeface="+mn-lt"/>
            </a:endParaRPr>
          </a:p>
          <a:p>
            <a:endParaRPr lang="en-US" sz="1600" dirty="0" smtClean="0">
              <a:solidFill>
                <a:srgbClr val="C00000"/>
              </a:solidFill>
              <a:latin typeface="+mn-lt"/>
            </a:endParaRPr>
          </a:p>
          <a:p>
            <a:endParaRPr lang="en-US" sz="1600" dirty="0">
              <a:solidFill>
                <a:srgbClr val="C00000"/>
              </a:solidFill>
              <a:latin typeface="+mn-lt"/>
            </a:endParaRPr>
          </a:p>
          <a:p>
            <a:r>
              <a:rPr lang="en-US" sz="1600" dirty="0" smtClean="0">
                <a:solidFill>
                  <a:srgbClr val="C00000"/>
                </a:solidFill>
                <a:latin typeface="+mn-lt"/>
              </a:rPr>
              <a:t>For a collider, we have</a:t>
            </a:r>
          </a:p>
          <a:p>
            <a:endParaRPr lang="en-US" sz="1600" dirty="0">
              <a:solidFill>
                <a:srgbClr val="C00000"/>
              </a:solidFill>
              <a:latin typeface="+mn-lt"/>
            </a:endParaRPr>
          </a:p>
          <a:p>
            <a:endParaRPr lang="en-US" sz="1600" dirty="0" smtClean="0">
              <a:solidFill>
                <a:srgbClr val="C00000"/>
              </a:solidFill>
              <a:latin typeface="+mn-lt"/>
            </a:endParaRPr>
          </a:p>
          <a:p>
            <a:endParaRPr lang="en-US" sz="1600" dirty="0">
              <a:solidFill>
                <a:srgbClr val="C00000"/>
              </a:solidFill>
              <a:latin typeface="+mn-lt"/>
            </a:endParaRPr>
          </a:p>
          <a:p>
            <a:endParaRPr lang="en-US" sz="1600" dirty="0" smtClean="0">
              <a:solidFill>
                <a:srgbClr val="C00000"/>
              </a:solidFill>
              <a:latin typeface="+mn-lt"/>
            </a:endParaRPr>
          </a:p>
          <a:p>
            <a:endParaRPr lang="en-US" sz="1600" dirty="0">
              <a:solidFill>
                <a:srgbClr val="C00000"/>
              </a:solidFill>
              <a:latin typeface="+mn-lt"/>
            </a:endParaRPr>
          </a:p>
          <a:p>
            <a:endParaRPr lang="en-US" sz="1600" dirty="0" smtClean="0">
              <a:solidFill>
                <a:srgbClr val="C00000"/>
              </a:solidFill>
              <a:latin typeface="+mn-lt"/>
            </a:endParaRPr>
          </a:p>
          <a:p>
            <a:r>
              <a:rPr lang="en-US" sz="1600" dirty="0" smtClean="0">
                <a:solidFill>
                  <a:srgbClr val="C00000"/>
                </a:solidFill>
                <a:latin typeface="+mn-lt"/>
              </a:rPr>
              <a:t>We assume we will run the collider at the “</a:t>
            </a:r>
            <a:r>
              <a:rPr lang="en-US" sz="1600" dirty="0" err="1" smtClean="0">
                <a:solidFill>
                  <a:srgbClr val="C00000"/>
                </a:solidFill>
                <a:latin typeface="+mn-lt"/>
              </a:rPr>
              <a:t>tuneshift</a:t>
            </a:r>
            <a:r>
              <a:rPr lang="en-US" sz="1600" dirty="0" smtClean="0">
                <a:solidFill>
                  <a:srgbClr val="C00000"/>
                </a:solidFill>
                <a:latin typeface="+mn-lt"/>
              </a:rPr>
              <a:t> limit”, in which case we can increase luminosity by</a:t>
            </a:r>
          </a:p>
          <a:p>
            <a:pPr marL="460375" indent="-169863">
              <a:buFont typeface="Arial"/>
              <a:buChar char="•"/>
            </a:pPr>
            <a:r>
              <a:rPr lang="en-US" sz="1600" dirty="0" smtClean="0">
                <a:solidFill>
                  <a:srgbClr val="C00000"/>
                </a:solidFill>
                <a:latin typeface="+mn-lt"/>
              </a:rPr>
              <a:t>Making β</a:t>
            </a:r>
            <a:r>
              <a:rPr lang="en-US" sz="1600" baseline="30000" dirty="0" smtClean="0">
                <a:solidFill>
                  <a:srgbClr val="C00000"/>
                </a:solidFill>
                <a:latin typeface="+mn-lt"/>
              </a:rPr>
              <a:t>*</a:t>
            </a:r>
            <a:r>
              <a:rPr lang="en-US" sz="1600" dirty="0" smtClean="0">
                <a:solidFill>
                  <a:srgbClr val="C00000"/>
                </a:solidFill>
                <a:latin typeface="+mn-lt"/>
              </a:rPr>
              <a:t> as small as possible</a:t>
            </a:r>
          </a:p>
          <a:p>
            <a:pPr marL="460375" indent="-169863">
              <a:buFont typeface="Arial"/>
              <a:buChar char="•"/>
            </a:pPr>
            <a:r>
              <a:rPr lang="en-US" sz="1600" dirty="0" smtClean="0">
                <a:solidFill>
                  <a:srgbClr val="C00000"/>
                </a:solidFill>
                <a:latin typeface="+mn-lt"/>
              </a:rPr>
              <a:t>Increasing </a:t>
            </a:r>
            <a:r>
              <a:rPr lang="en-US" sz="1600" dirty="0" err="1" smtClean="0">
                <a:solidFill>
                  <a:srgbClr val="C00000"/>
                </a:solidFill>
                <a:latin typeface="+mn-lt"/>
              </a:rPr>
              <a:t>N</a:t>
            </a:r>
            <a:r>
              <a:rPr lang="en-US" sz="1600" baseline="-25000" dirty="0" err="1" smtClean="0">
                <a:solidFill>
                  <a:srgbClr val="C00000"/>
                </a:solidFill>
                <a:latin typeface="+mn-lt"/>
              </a:rPr>
              <a:t>b</a:t>
            </a:r>
            <a:r>
              <a:rPr lang="en-US" sz="1600" dirty="0" smtClean="0">
                <a:solidFill>
                  <a:srgbClr val="C00000"/>
                </a:solidFill>
                <a:latin typeface="+mn-lt"/>
              </a:rPr>
              <a:t> and </a:t>
            </a:r>
            <a:r>
              <a:rPr lang="en-US" sz="1600" dirty="0" err="1" smtClean="0">
                <a:solidFill>
                  <a:srgbClr val="C00000"/>
                </a:solidFill>
                <a:latin typeface="+mn-lt"/>
              </a:rPr>
              <a:t>ε</a:t>
            </a:r>
            <a:r>
              <a:rPr lang="en-US" sz="1600" dirty="0" smtClean="0">
                <a:solidFill>
                  <a:srgbClr val="C00000"/>
                </a:solidFill>
                <a:latin typeface="+mn-lt"/>
              </a:rPr>
              <a:t> proportionally.</a:t>
            </a:r>
          </a:p>
        </p:txBody>
      </p:sp>
      <p:graphicFrame>
        <p:nvGraphicFramePr>
          <p:cNvPr id="7" name="Object 6"/>
          <p:cNvGraphicFramePr>
            <a:graphicFrameLocks noChangeAspect="1"/>
          </p:cNvGraphicFramePr>
          <p:nvPr>
            <p:extLst>
              <p:ext uri="{D42A27DB-BD31-4B8C-83A1-F6EECF244321}">
                <p14:modId xmlns:p14="http://schemas.microsoft.com/office/powerpoint/2010/main" val="1141243999"/>
              </p:ext>
            </p:extLst>
          </p:nvPr>
        </p:nvGraphicFramePr>
        <p:xfrm>
          <a:off x="2981325" y="1866900"/>
          <a:ext cx="2835275" cy="646113"/>
        </p:xfrm>
        <a:graphic>
          <a:graphicData uri="http://schemas.openxmlformats.org/presentationml/2006/ole">
            <mc:AlternateContent xmlns:mc="http://schemas.openxmlformats.org/markup-compatibility/2006">
              <mc:Choice xmlns:v="urn:schemas-microsoft-com:vml" Requires="v">
                <p:oleObj spid="_x0000_s389305" name="Equation" r:id="rId3" imgW="2006600" imgH="457200" progId="Equation.DSMT4">
                  <p:embed/>
                </p:oleObj>
              </mc:Choice>
              <mc:Fallback>
                <p:oleObj name="Equation" r:id="rId3" imgW="2006600" imgH="457200" progId="Equation.DSMT4">
                  <p:embed/>
                  <p:pic>
                    <p:nvPicPr>
                      <p:cNvPr id="0" name=""/>
                      <p:cNvPicPr/>
                      <p:nvPr/>
                    </p:nvPicPr>
                    <p:blipFill>
                      <a:blip r:embed="rId4"/>
                      <a:stretch>
                        <a:fillRect/>
                      </a:stretch>
                    </p:blipFill>
                    <p:spPr>
                      <a:xfrm>
                        <a:off x="2981325" y="1866900"/>
                        <a:ext cx="2835275" cy="646113"/>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429586593"/>
              </p:ext>
            </p:extLst>
          </p:nvPr>
        </p:nvGraphicFramePr>
        <p:xfrm>
          <a:off x="3631069" y="2862763"/>
          <a:ext cx="1760538" cy="557212"/>
        </p:xfrm>
        <a:graphic>
          <a:graphicData uri="http://schemas.openxmlformats.org/presentationml/2006/ole">
            <mc:AlternateContent xmlns:mc="http://schemas.openxmlformats.org/markup-compatibility/2006">
              <mc:Choice xmlns:v="urn:schemas-microsoft-com:vml" Requires="v">
                <p:oleObj spid="_x0000_s389306" name="Equation" r:id="rId5" imgW="1244600" imgH="393700" progId="Equation.DSMT4">
                  <p:embed/>
                </p:oleObj>
              </mc:Choice>
              <mc:Fallback>
                <p:oleObj name="Equation" r:id="rId5" imgW="1244600" imgH="393700" progId="Equation.DSMT4">
                  <p:embed/>
                  <p:pic>
                    <p:nvPicPr>
                      <p:cNvPr id="0" name=""/>
                      <p:cNvPicPr/>
                      <p:nvPr/>
                    </p:nvPicPr>
                    <p:blipFill>
                      <a:blip r:embed="rId6"/>
                      <a:stretch>
                        <a:fillRect/>
                      </a:stretch>
                    </p:blipFill>
                    <p:spPr>
                      <a:xfrm>
                        <a:off x="3631069" y="2862763"/>
                        <a:ext cx="1760538" cy="55721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390928458"/>
              </p:ext>
            </p:extLst>
          </p:nvPr>
        </p:nvGraphicFramePr>
        <p:xfrm>
          <a:off x="2918648" y="3595925"/>
          <a:ext cx="3627328" cy="1487706"/>
        </p:xfrm>
        <a:graphic>
          <a:graphicData uri="http://schemas.openxmlformats.org/presentationml/2006/ole">
            <mc:AlternateContent xmlns:mc="http://schemas.openxmlformats.org/markup-compatibility/2006">
              <mc:Choice xmlns:v="urn:schemas-microsoft-com:vml" Requires="v">
                <p:oleObj spid="_x0000_s389307" name="Equation" r:id="rId7" imgW="2755900" imgH="1130300" progId="Equation.DSMT4">
                  <p:embed/>
                </p:oleObj>
              </mc:Choice>
              <mc:Fallback>
                <p:oleObj name="Equation" r:id="rId7" imgW="2755900" imgH="1130300" progId="Equation.DSMT4">
                  <p:embed/>
                  <p:pic>
                    <p:nvPicPr>
                      <p:cNvPr id="0" name=""/>
                      <p:cNvPicPr/>
                      <p:nvPr/>
                    </p:nvPicPr>
                    <p:blipFill>
                      <a:blip r:embed="rId8"/>
                      <a:stretch>
                        <a:fillRect/>
                      </a:stretch>
                    </p:blipFill>
                    <p:spPr>
                      <a:xfrm>
                        <a:off x="2918648" y="3595925"/>
                        <a:ext cx="3627328" cy="1487706"/>
                      </a:xfrm>
                      <a:prstGeom prst="rect">
                        <a:avLst/>
                      </a:prstGeom>
                    </p:spPr>
                  </p:pic>
                </p:oleObj>
              </mc:Fallback>
            </mc:AlternateContent>
          </a:graphicData>
        </a:graphic>
      </p:graphicFrame>
      <p:sp>
        <p:nvSpPr>
          <p:cNvPr id="10" name="Rectangle 9"/>
          <p:cNvSpPr/>
          <p:nvPr/>
        </p:nvSpPr>
        <p:spPr>
          <a:xfrm>
            <a:off x="2379072" y="813926"/>
            <a:ext cx="4829696" cy="31304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761969" y="1885355"/>
            <a:ext cx="2057400" cy="276999"/>
          </a:xfrm>
          <a:prstGeom prst="rect">
            <a:avLst/>
          </a:prstGeom>
          <a:noFill/>
        </p:spPr>
        <p:txBody>
          <a:bodyPr wrap="square" rtlCol="0">
            <a:spAutoFit/>
          </a:bodyPr>
          <a:lstStyle/>
          <a:p>
            <a:r>
              <a:rPr lang="en-US" sz="1200" dirty="0" smtClean="0">
                <a:solidFill>
                  <a:srgbClr val="C00000"/>
                </a:solidFill>
                <a:latin typeface="+mn-lt"/>
              </a:rPr>
              <a:t>“classical radius”</a:t>
            </a:r>
          </a:p>
        </p:txBody>
      </p:sp>
      <p:graphicFrame>
        <p:nvGraphicFramePr>
          <p:cNvPr id="14" name="Object 13"/>
          <p:cNvGraphicFramePr>
            <a:graphicFrameLocks noChangeAspect="1"/>
          </p:cNvGraphicFramePr>
          <p:nvPr>
            <p:extLst>
              <p:ext uri="{D42A27DB-BD31-4B8C-83A1-F6EECF244321}">
                <p14:modId xmlns:p14="http://schemas.microsoft.com/office/powerpoint/2010/main" val="3176236481"/>
              </p:ext>
            </p:extLst>
          </p:nvPr>
        </p:nvGraphicFramePr>
        <p:xfrm>
          <a:off x="6118261" y="2091072"/>
          <a:ext cx="2233613" cy="296863"/>
        </p:xfrm>
        <a:graphic>
          <a:graphicData uri="http://schemas.openxmlformats.org/presentationml/2006/ole">
            <mc:AlternateContent xmlns:mc="http://schemas.openxmlformats.org/markup-compatibility/2006">
              <mc:Choice xmlns:v="urn:schemas-microsoft-com:vml" Requires="v">
                <p:oleObj spid="_x0000_s389308" name="Equation" r:id="rId9" imgW="1714500" imgH="228600" progId="Equation.DSMT4">
                  <p:embed/>
                </p:oleObj>
              </mc:Choice>
              <mc:Fallback>
                <p:oleObj name="Equation" r:id="rId9" imgW="1714500" imgH="228600" progId="Equation.DSMT4">
                  <p:embed/>
                  <p:pic>
                    <p:nvPicPr>
                      <p:cNvPr id="0" name=""/>
                      <p:cNvPicPr/>
                      <p:nvPr/>
                    </p:nvPicPr>
                    <p:blipFill>
                      <a:blip r:embed="rId10"/>
                      <a:stretch>
                        <a:fillRect/>
                      </a:stretch>
                    </p:blipFill>
                    <p:spPr>
                      <a:xfrm>
                        <a:off x="6118261" y="2091072"/>
                        <a:ext cx="2233613" cy="296863"/>
                      </a:xfrm>
                      <a:prstGeom prst="rect">
                        <a:avLst/>
                      </a:prstGeom>
                    </p:spPr>
                  </p:pic>
                </p:oleObj>
              </mc:Fallback>
            </mc:AlternateContent>
          </a:graphicData>
        </a:graphic>
      </p:graphicFrame>
      <p:sp>
        <p:nvSpPr>
          <p:cNvPr id="15" name="Oval 14"/>
          <p:cNvSpPr/>
          <p:nvPr/>
        </p:nvSpPr>
        <p:spPr>
          <a:xfrm>
            <a:off x="4493754" y="1870721"/>
            <a:ext cx="1295400" cy="685800"/>
          </a:xfrm>
          <a:prstGeom prst="ellips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1708281" y="3210984"/>
            <a:ext cx="1690393" cy="307777"/>
          </a:xfrm>
          <a:prstGeom prst="rect">
            <a:avLst/>
          </a:prstGeom>
          <a:noFill/>
        </p:spPr>
        <p:txBody>
          <a:bodyPr wrap="square" rtlCol="0">
            <a:spAutoFit/>
          </a:bodyPr>
          <a:lstStyle/>
          <a:p>
            <a:pPr algn="r"/>
            <a:r>
              <a:rPr lang="en-US" sz="1400" dirty="0" err="1" smtClean="0">
                <a:solidFill>
                  <a:srgbClr val="C00000"/>
                </a:solidFill>
                <a:latin typeface="+mn-lt"/>
              </a:rPr>
              <a:t>emittance</a:t>
            </a:r>
            <a:endParaRPr lang="en-US" sz="1400" dirty="0" smtClean="0">
              <a:solidFill>
                <a:srgbClr val="C00000"/>
              </a:solidFill>
              <a:latin typeface="+mn-lt"/>
            </a:endParaRPr>
          </a:p>
        </p:txBody>
      </p:sp>
      <p:cxnSp>
        <p:nvCxnSpPr>
          <p:cNvPr id="19" name="Straight Arrow Connector 18"/>
          <p:cNvCxnSpPr>
            <a:stCxn id="17" idx="3"/>
          </p:cNvCxnSpPr>
          <p:nvPr/>
        </p:nvCxnSpPr>
        <p:spPr>
          <a:xfrm flipV="1">
            <a:off x="3398674" y="3336203"/>
            <a:ext cx="313036" cy="28670"/>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485038" y="2871451"/>
            <a:ext cx="1690393" cy="307777"/>
          </a:xfrm>
          <a:prstGeom prst="rect">
            <a:avLst/>
          </a:prstGeom>
          <a:noFill/>
        </p:spPr>
        <p:txBody>
          <a:bodyPr wrap="square" rtlCol="0">
            <a:spAutoFit/>
          </a:bodyPr>
          <a:lstStyle/>
          <a:p>
            <a:pPr algn="r"/>
            <a:r>
              <a:rPr lang="en-US" sz="1400" dirty="0" smtClean="0">
                <a:solidFill>
                  <a:srgbClr val="C00000"/>
                </a:solidFill>
                <a:latin typeface="+mn-lt"/>
              </a:rPr>
              <a:t>bunch size</a:t>
            </a:r>
          </a:p>
        </p:txBody>
      </p:sp>
      <p:cxnSp>
        <p:nvCxnSpPr>
          <p:cNvPr id="21" name="Straight Arrow Connector 20"/>
          <p:cNvCxnSpPr/>
          <p:nvPr/>
        </p:nvCxnSpPr>
        <p:spPr>
          <a:xfrm flipV="1">
            <a:off x="3148599" y="3005266"/>
            <a:ext cx="446841" cy="20073"/>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002995" y="4486930"/>
            <a:ext cx="1163215" cy="60538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2140052"/>
      </p:ext>
    </p:extLst>
  </p:cSld>
  <p:clrMapOvr>
    <a:masterClrMapping/>
  </p:clrMapOvr>
  <p:transition xmlns:p14="http://schemas.microsoft.com/office/powerpoint/2010/mai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First </a:t>
            </a:r>
            <a:r>
              <a:rPr lang="en-US" dirty="0" err="1" smtClean="0"/>
              <a:t>e</a:t>
            </a:r>
            <a:r>
              <a:rPr lang="en-US" baseline="30000" dirty="0" err="1" smtClean="0"/>
              <a:t>+</a:t>
            </a:r>
            <a:r>
              <a:rPr lang="en-US" dirty="0" err="1" smtClean="0"/>
              <a:t>e</a:t>
            </a:r>
            <a:r>
              <a:rPr lang="en-US" baseline="30000" dirty="0" smtClean="0"/>
              <a:t>-</a:t>
            </a:r>
            <a:r>
              <a:rPr lang="en-US" dirty="0" smtClean="0"/>
              <a:t> Collider</a:t>
            </a:r>
            <a:endParaRPr lang="en-US" dirty="0"/>
          </a:p>
        </p:txBody>
      </p:sp>
      <p:sp>
        <p:nvSpPr>
          <p:cNvPr id="10" name="Content Placeholder 9"/>
          <p:cNvSpPr>
            <a:spLocks noGrp="1"/>
          </p:cNvSpPr>
          <p:nvPr>
            <p:ph idx="1"/>
          </p:nvPr>
        </p:nvSpPr>
        <p:spPr/>
        <p:txBody>
          <a:bodyPr/>
          <a:lstStyle/>
          <a:p>
            <a:r>
              <a:rPr lang="en-US" sz="2000" dirty="0"/>
              <a:t>ADA (</a:t>
            </a:r>
            <a:r>
              <a:rPr lang="en-US" sz="2000" dirty="0" err="1"/>
              <a:t>Anello</a:t>
            </a:r>
            <a:r>
              <a:rPr lang="en-US" sz="2000" dirty="0"/>
              <a:t> Di </a:t>
            </a:r>
            <a:r>
              <a:rPr lang="en-US" sz="2000" dirty="0" err="1"/>
              <a:t>Accumulazione</a:t>
            </a:r>
            <a:r>
              <a:rPr lang="en-US" sz="2000" dirty="0" smtClean="0"/>
              <a:t>) at INFN, </a:t>
            </a:r>
            <a:r>
              <a:rPr lang="en-US" sz="2000" dirty="0" err="1" smtClean="0"/>
              <a:t>Frascati</a:t>
            </a:r>
            <a:r>
              <a:rPr lang="en-US" sz="2000" dirty="0" smtClean="0"/>
              <a:t>, Italy (1961)</a:t>
            </a:r>
          </a:p>
          <a:p>
            <a:pPr lvl="1"/>
            <a:r>
              <a:rPr lang="en-US" sz="1600" dirty="0" smtClean="0"/>
              <a:t>250 MeV e</a:t>
            </a:r>
            <a:r>
              <a:rPr lang="en-US" sz="1600" baseline="30000" dirty="0" smtClean="0"/>
              <a:t>+</a:t>
            </a:r>
            <a:r>
              <a:rPr lang="en-US" sz="1600" dirty="0" smtClean="0"/>
              <a:t> x 250 MeV e</a:t>
            </a:r>
            <a:r>
              <a:rPr lang="en-US" sz="1600" baseline="30000" dirty="0" smtClean="0"/>
              <a:t>-</a:t>
            </a:r>
          </a:p>
          <a:p>
            <a:pPr lvl="1"/>
            <a:r>
              <a:rPr lang="en-US" sz="1600" dirty="0" smtClean="0"/>
              <a:t>L~10</a:t>
            </a:r>
            <a:r>
              <a:rPr lang="en-US" sz="1600" baseline="30000" dirty="0" smtClean="0"/>
              <a:t>25</a:t>
            </a:r>
            <a:r>
              <a:rPr lang="en-US" sz="1600" dirty="0" smtClean="0"/>
              <a:t> cm</a:t>
            </a:r>
            <a:r>
              <a:rPr lang="en-US" sz="1600" baseline="30000" dirty="0" smtClean="0"/>
              <a:t>-2</a:t>
            </a:r>
            <a:r>
              <a:rPr lang="en-US" sz="1600" dirty="0" smtClean="0"/>
              <a:t>s</a:t>
            </a:r>
            <a:r>
              <a:rPr lang="en-US" sz="1600" baseline="30000" dirty="0" smtClean="0"/>
              <a:t>-1</a:t>
            </a:r>
          </a:p>
          <a:p>
            <a:pPr lvl="1"/>
            <a:endParaRPr lang="en-US" sz="1600" dirty="0" smtClean="0"/>
          </a:p>
          <a:p>
            <a:pPr lvl="1"/>
            <a:endParaRPr lang="en-US" sz="1600" dirty="0"/>
          </a:p>
          <a:p>
            <a:pPr lvl="1"/>
            <a:endParaRPr lang="en-US" sz="1600" dirty="0" smtClean="0"/>
          </a:p>
          <a:p>
            <a:pPr lvl="1"/>
            <a:endParaRPr lang="en-US" sz="1600" dirty="0"/>
          </a:p>
          <a:p>
            <a:pPr lvl="1"/>
            <a:endParaRPr lang="en-US" sz="1600" dirty="0" smtClean="0"/>
          </a:p>
          <a:p>
            <a:pPr lvl="1"/>
            <a:endParaRPr lang="en-US" sz="1600" dirty="0"/>
          </a:p>
          <a:p>
            <a:pPr lvl="1"/>
            <a:endParaRPr lang="en-US" sz="1600" dirty="0" smtClean="0"/>
          </a:p>
          <a:p>
            <a:pPr lvl="1"/>
            <a:endParaRPr lang="en-US" sz="1600" dirty="0"/>
          </a:p>
          <a:p>
            <a:pPr lvl="1"/>
            <a:endParaRPr lang="en-US" sz="1600" dirty="0" smtClean="0"/>
          </a:p>
          <a:p>
            <a:pPr lvl="1"/>
            <a:endParaRPr lang="en-US" sz="1600" dirty="0"/>
          </a:p>
          <a:p>
            <a:pPr lvl="1"/>
            <a:endParaRPr lang="en-US" sz="1600" dirty="0"/>
          </a:p>
          <a:p>
            <a:pPr lvl="1"/>
            <a:endParaRPr lang="en-US" sz="1600" dirty="0" smtClean="0"/>
          </a:p>
          <a:p>
            <a:pPr lvl="1"/>
            <a:endParaRPr lang="en-US" sz="1600" dirty="0"/>
          </a:p>
          <a:p>
            <a:r>
              <a:rPr lang="en-US" sz="2000" dirty="0" smtClean="0"/>
              <a:t>It’s easier to collide </a:t>
            </a:r>
            <a:r>
              <a:rPr lang="en-US" sz="2000" dirty="0" err="1" smtClean="0"/>
              <a:t>e+e</a:t>
            </a:r>
            <a:r>
              <a:rPr lang="en-US" sz="2000" dirty="0" smtClean="0"/>
              <a:t>-, because synchrotron radiation naturally “cools” the beam to smaller size.</a:t>
            </a:r>
            <a:endParaRPr lang="en-US" sz="2000" dirty="0"/>
          </a:p>
        </p:txBody>
      </p:sp>
      <p:sp>
        <p:nvSpPr>
          <p:cNvPr id="6" name="Date Placeholder 5"/>
          <p:cNvSpPr>
            <a:spLocks noGrp="1"/>
          </p:cNvSpPr>
          <p:nvPr>
            <p:ph type="dt" sz="half" idx="10"/>
          </p:nvPr>
        </p:nvSpPr>
        <p:spPr/>
        <p:txBody>
          <a:bodyPr/>
          <a:lstStyle/>
          <a:p>
            <a:pPr>
              <a:defRPr/>
            </a:pPr>
            <a:r>
              <a:rPr lang="en-US" smtClean="0"/>
              <a:t>HCPSS, August 11-22, 2014 </a:t>
            </a:r>
            <a:endParaRPr lang="en-US"/>
          </a:p>
        </p:txBody>
      </p:sp>
      <p:sp>
        <p:nvSpPr>
          <p:cNvPr id="7" name="Footer Placeholder 6"/>
          <p:cNvSpPr>
            <a:spLocks noGrp="1"/>
          </p:cNvSpPr>
          <p:nvPr>
            <p:ph type="ftr" sz="quarter" idx="11"/>
          </p:nvPr>
        </p:nvSpPr>
        <p:spPr/>
        <p:txBody>
          <a:bodyPr/>
          <a:lstStyle/>
          <a:p>
            <a:pPr>
              <a:defRPr/>
            </a:pPr>
            <a:r>
              <a:rPr lang="en-US" smtClean="0"/>
              <a:t>E. Prebys, Hadron Colliders, Lecture 2</a:t>
            </a:r>
            <a:endParaRPr lang="en-US">
              <a:latin typeface="+mn-lt"/>
            </a:endParaRPr>
          </a:p>
        </p:txBody>
      </p:sp>
      <p:sp>
        <p:nvSpPr>
          <p:cNvPr id="8" name="Slide Number Placeholder 7"/>
          <p:cNvSpPr>
            <a:spLocks noGrp="1"/>
          </p:cNvSpPr>
          <p:nvPr>
            <p:ph type="sldNum" sz="quarter" idx="12"/>
          </p:nvPr>
        </p:nvSpPr>
        <p:spPr/>
        <p:txBody>
          <a:bodyPr/>
          <a:lstStyle/>
          <a:p>
            <a:pPr>
              <a:defRPr/>
            </a:pPr>
            <a:fld id="{BA33168C-16D6-42A2-AF6D-3D5C06C9F0F0}" type="slidenum">
              <a:rPr lang="en-US" smtClean="0"/>
              <a:pPr>
                <a:defRPr/>
              </a:pPr>
              <a:t>43</a:t>
            </a:fld>
            <a:endParaRPr lang="en-US"/>
          </a:p>
        </p:txBody>
      </p:sp>
      <p:pic>
        <p:nvPicPr>
          <p:cNvPr id="11" name="Picture 10"/>
          <p:cNvPicPr>
            <a:picLocks noChangeAspect="1"/>
          </p:cNvPicPr>
          <p:nvPr/>
        </p:nvPicPr>
        <p:blipFill>
          <a:blip r:embed="rId2"/>
          <a:stretch>
            <a:fillRect/>
          </a:stretch>
        </p:blipFill>
        <p:spPr>
          <a:xfrm>
            <a:off x="1925660" y="1922970"/>
            <a:ext cx="5086837" cy="3675240"/>
          </a:xfrm>
          <a:prstGeom prst="rect">
            <a:avLst/>
          </a:prstGeom>
        </p:spPr>
      </p:pic>
    </p:spTree>
    <p:extLst>
      <p:ext uri="{BB962C8B-B14F-4D97-AF65-F5344CB8AC3E}">
        <p14:creationId xmlns:p14="http://schemas.microsoft.com/office/powerpoint/2010/main" val="3462275919"/>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History: CERN Intersecting Storage Rings (ISR)</a:t>
            </a:r>
            <a:endParaRPr lang="en-US" dirty="0"/>
          </a:p>
        </p:txBody>
      </p:sp>
      <p:sp>
        <p:nvSpPr>
          <p:cNvPr id="9" name="Content Placeholder 8"/>
          <p:cNvSpPr>
            <a:spLocks noGrp="1"/>
          </p:cNvSpPr>
          <p:nvPr>
            <p:ph idx="1"/>
          </p:nvPr>
        </p:nvSpPr>
        <p:spPr>
          <a:xfrm>
            <a:off x="5493720" y="1623965"/>
            <a:ext cx="3650280" cy="3571665"/>
          </a:xfrm>
        </p:spPr>
        <p:txBody>
          <a:bodyPr/>
          <a:lstStyle/>
          <a:p>
            <a:r>
              <a:rPr lang="en-US" sz="2000" dirty="0" smtClean="0"/>
              <a:t>First hadron collider (p-p)</a:t>
            </a:r>
          </a:p>
          <a:p>
            <a:r>
              <a:rPr lang="en-US" sz="2000" dirty="0" smtClean="0"/>
              <a:t>Highest CM Energy for 10 years</a:t>
            </a:r>
          </a:p>
          <a:p>
            <a:pPr lvl="1"/>
            <a:r>
              <a:rPr lang="en-US" sz="1600" dirty="0" smtClean="0"/>
              <a:t>Until </a:t>
            </a:r>
            <a:r>
              <a:rPr lang="en-US" sz="1600" dirty="0" err="1" smtClean="0"/>
              <a:t>SppS</a:t>
            </a:r>
            <a:endParaRPr lang="en-US" sz="1600" dirty="0" smtClean="0"/>
          </a:p>
          <a:p>
            <a:r>
              <a:rPr lang="en-US" sz="2000" dirty="0" smtClean="0"/>
              <a:t>Reached it’s design luminosity within the first year.</a:t>
            </a:r>
          </a:p>
          <a:p>
            <a:pPr lvl="1"/>
            <a:r>
              <a:rPr lang="en-US" sz="1600" dirty="0" smtClean="0"/>
              <a:t>Increased it by a factor of 28 over the next 10 years</a:t>
            </a:r>
          </a:p>
          <a:p>
            <a:r>
              <a:rPr lang="en-US" sz="2000" dirty="0" smtClean="0"/>
              <a:t>Its peak luminosity in 1982 was 140x10</a:t>
            </a:r>
            <a:r>
              <a:rPr lang="en-US" sz="2000" baseline="30000" dirty="0" smtClean="0"/>
              <a:t>30</a:t>
            </a:r>
            <a:r>
              <a:rPr lang="en-US" sz="2000" dirty="0" smtClean="0"/>
              <a:t> cm</a:t>
            </a:r>
            <a:r>
              <a:rPr lang="en-US" sz="2000" baseline="30000" dirty="0" smtClean="0"/>
              <a:t>-2</a:t>
            </a:r>
            <a:r>
              <a:rPr lang="en-US" sz="2000" dirty="0" smtClean="0"/>
              <a:t>s</a:t>
            </a:r>
            <a:r>
              <a:rPr lang="en-US" sz="2000" baseline="30000" dirty="0" smtClean="0"/>
              <a:t>-1</a:t>
            </a:r>
            <a:r>
              <a:rPr lang="en-US" sz="2000" dirty="0" smtClean="0"/>
              <a:t> </a:t>
            </a:r>
          </a:p>
          <a:p>
            <a:pPr lvl="1"/>
            <a:r>
              <a:rPr lang="en-US" sz="1600" dirty="0" smtClean="0"/>
              <a:t>a record that was not broken for 23 years!!</a:t>
            </a:r>
            <a:endParaRPr lang="en-US" sz="1600" dirty="0"/>
          </a:p>
        </p:txBody>
      </p:sp>
      <p:pic>
        <p:nvPicPr>
          <p:cNvPr id="10" name="Picture 9" descr="CERN_isr.jpg"/>
          <p:cNvPicPr>
            <a:picLocks noChangeAspect="1"/>
          </p:cNvPicPr>
          <p:nvPr/>
        </p:nvPicPr>
        <p:blipFill>
          <a:blip r:embed="rId2" cstate="print"/>
          <a:stretch>
            <a:fillRect/>
          </a:stretch>
        </p:blipFill>
        <p:spPr>
          <a:xfrm>
            <a:off x="462666" y="1547155"/>
            <a:ext cx="5016894" cy="3973006"/>
          </a:xfrm>
          <a:prstGeom prst="rect">
            <a:avLst/>
          </a:prstGeom>
        </p:spPr>
      </p:pic>
      <p:sp>
        <p:nvSpPr>
          <p:cNvPr id="5" name="Date Placeholder 4"/>
          <p:cNvSpPr>
            <a:spLocks noGrp="1"/>
          </p:cNvSpPr>
          <p:nvPr>
            <p:ph type="dt" sz="half" idx="10"/>
          </p:nvPr>
        </p:nvSpPr>
        <p:spPr/>
        <p:txBody>
          <a:bodyPr/>
          <a:lstStyle/>
          <a:p>
            <a:pPr>
              <a:defRPr/>
            </a:pPr>
            <a:r>
              <a:rPr lang="en-US" smtClean="0"/>
              <a:t>HCPSS, August 11-22, 2014 </a:t>
            </a:r>
            <a:endParaRPr lang="en-US" dirty="0"/>
          </a:p>
        </p:txBody>
      </p:sp>
      <p:sp>
        <p:nvSpPr>
          <p:cNvPr id="6" name="Slide Number Placeholder 5"/>
          <p:cNvSpPr>
            <a:spLocks noGrp="1"/>
          </p:cNvSpPr>
          <p:nvPr>
            <p:ph type="sldNum" sz="quarter" idx="12"/>
          </p:nvPr>
        </p:nvSpPr>
        <p:spPr/>
        <p:txBody>
          <a:bodyPr/>
          <a:lstStyle/>
          <a:p>
            <a:pPr>
              <a:defRPr/>
            </a:pPr>
            <a:fld id="{8D23B0A4-69D1-47F4-86CA-51B2BDF86D34}" type="slidenum">
              <a:rPr lang="en-US" smtClean="0"/>
              <a:pPr>
                <a:defRPr/>
              </a:pPr>
              <a:t>44</a:t>
            </a:fld>
            <a:endParaRPr lang="en-US"/>
          </a:p>
        </p:txBody>
      </p:sp>
      <p:sp>
        <p:nvSpPr>
          <p:cNvPr id="7" name="Footer Placeholder 6"/>
          <p:cNvSpPr>
            <a:spLocks noGrp="1"/>
          </p:cNvSpPr>
          <p:nvPr>
            <p:ph type="ftr" sz="quarter" idx="11"/>
          </p:nvPr>
        </p:nvSpPr>
        <p:spPr/>
        <p:txBody>
          <a:bodyPr/>
          <a:lstStyle/>
          <a:p>
            <a:pPr>
              <a:defRPr/>
            </a:pPr>
            <a:r>
              <a:rPr lang="en-US" smtClean="0"/>
              <a:t>E. Prebys, Hadron Colliders, Lecture 2</a:t>
            </a:r>
            <a:endParaRPr lang="en-US"/>
          </a:p>
        </p:txBody>
      </p:sp>
      <p:cxnSp>
        <p:nvCxnSpPr>
          <p:cNvPr id="12" name="Straight Connector 11"/>
          <p:cNvCxnSpPr/>
          <p:nvPr/>
        </p:nvCxnSpPr>
        <p:spPr>
          <a:xfrm>
            <a:off x="6799490" y="2776115"/>
            <a:ext cx="115215"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830471"/>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SppS</a:t>
            </a:r>
            <a:r>
              <a:rPr lang="en-US" dirty="0" smtClean="0"/>
              <a:t>: First proton-antiproton Collider</a:t>
            </a:r>
            <a:endParaRPr lang="en-US" dirty="0"/>
          </a:p>
        </p:txBody>
      </p:sp>
      <p:sp>
        <p:nvSpPr>
          <p:cNvPr id="3" name="Content Placeholder 2"/>
          <p:cNvSpPr>
            <a:spLocks noGrp="1"/>
          </p:cNvSpPr>
          <p:nvPr>
            <p:ph idx="1"/>
          </p:nvPr>
        </p:nvSpPr>
        <p:spPr>
          <a:xfrm>
            <a:off x="3805705" y="855865"/>
            <a:ext cx="5338295" cy="2897735"/>
          </a:xfrm>
        </p:spPr>
        <p:txBody>
          <a:bodyPr/>
          <a:lstStyle/>
          <a:p>
            <a:r>
              <a:rPr lang="en-US" sz="1800" dirty="0" smtClean="0"/>
              <a:t>Protons from the SPS were used to produce antiprotons, which were collected</a:t>
            </a:r>
          </a:p>
          <a:p>
            <a:r>
              <a:rPr lang="en-US" sz="1800" dirty="0" smtClean="0"/>
              <a:t>These were injected in the opposite direction and accelerated</a:t>
            </a:r>
          </a:p>
          <a:p>
            <a:r>
              <a:rPr lang="en-US" sz="1800" dirty="0" smtClean="0"/>
              <a:t>First collisions in 1981</a:t>
            </a:r>
          </a:p>
          <a:p>
            <a:r>
              <a:rPr lang="en-US" sz="1800" dirty="0" smtClean="0"/>
              <a:t>Discovery of W and Z in 1983</a:t>
            </a:r>
          </a:p>
          <a:p>
            <a:pPr lvl="1"/>
            <a:r>
              <a:rPr lang="en-US" sz="1400" dirty="0" smtClean="0"/>
              <a:t>Nobel Prize for Rubbia and Van </a:t>
            </a:r>
            <a:r>
              <a:rPr lang="en-US" sz="1400" dirty="0" err="1" smtClean="0"/>
              <a:t>der</a:t>
            </a:r>
            <a:r>
              <a:rPr lang="en-US" sz="1400" dirty="0" smtClean="0"/>
              <a:t> Meer</a:t>
            </a:r>
            <a:endParaRPr lang="en-US" sz="1400" dirty="0"/>
          </a:p>
        </p:txBody>
      </p:sp>
      <p:cxnSp>
        <p:nvCxnSpPr>
          <p:cNvPr id="8" name="Straight Connector 7"/>
          <p:cNvCxnSpPr/>
          <p:nvPr/>
        </p:nvCxnSpPr>
        <p:spPr>
          <a:xfrm>
            <a:off x="885120" y="241385"/>
            <a:ext cx="153620" cy="0"/>
          </a:xfrm>
          <a:prstGeom prst="line">
            <a:avLst/>
          </a:prstGeom>
          <a:ln w="254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205826" name="Picture 2" descr="http://www.cosmiclight.com/ofquasarsandquanta/images/cernacc.gif"/>
          <p:cNvPicPr>
            <a:picLocks noChangeAspect="1" noChangeArrowheads="1"/>
          </p:cNvPicPr>
          <p:nvPr/>
        </p:nvPicPr>
        <p:blipFill>
          <a:blip r:embed="rId2" cstate="print">
            <a:extLst>
              <a:ext uri="{28A0092B-C50C-407E-A947-70E740481C1C}">
                <a14:useLocalDpi xmlns:a14="http://schemas.microsoft.com/office/drawing/2010/main"/>
              </a:ext>
            </a:extLst>
          </a:blip>
          <a:srcRect t="20502"/>
          <a:stretch>
            <a:fillRect/>
          </a:stretch>
        </p:blipFill>
        <p:spPr bwMode="auto">
          <a:xfrm>
            <a:off x="462665" y="894270"/>
            <a:ext cx="3333750" cy="3127321"/>
          </a:xfrm>
          <a:prstGeom prst="rect">
            <a:avLst/>
          </a:prstGeom>
          <a:noFill/>
        </p:spPr>
      </p:pic>
      <p:pic>
        <p:nvPicPr>
          <p:cNvPr id="10" name="Picture 5" descr="SPPS"/>
          <p:cNvPicPr>
            <a:picLocks noChangeAspect="1" noChangeArrowheads="1"/>
          </p:cNvPicPr>
          <p:nvPr/>
        </p:nvPicPr>
        <p:blipFill>
          <a:blip r:embed="rId3" cstate="print"/>
          <a:srcRect/>
          <a:stretch>
            <a:fillRect/>
          </a:stretch>
        </p:blipFill>
        <p:spPr bwMode="auto">
          <a:xfrm>
            <a:off x="4149545" y="3236975"/>
            <a:ext cx="4378170" cy="3255182"/>
          </a:xfrm>
          <a:prstGeom prst="rect">
            <a:avLst/>
          </a:prstGeom>
          <a:noFill/>
          <a:ln w="9525">
            <a:noFill/>
            <a:miter lim="800000"/>
            <a:headEnd/>
            <a:tailEnd/>
          </a:ln>
        </p:spPr>
      </p:pic>
      <p:sp>
        <p:nvSpPr>
          <p:cNvPr id="11" name="Content Placeholder 2"/>
          <p:cNvSpPr txBox="1">
            <a:spLocks/>
          </p:cNvSpPr>
          <p:nvPr/>
        </p:nvSpPr>
        <p:spPr bwMode="auto">
          <a:xfrm>
            <a:off x="462665" y="4389125"/>
            <a:ext cx="4032525" cy="1574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3050" marR="0" lvl="0" indent="-273050" algn="l" defTabSz="914400" rtl="0" eaLnBrk="0" fontAlgn="base" latinLnBrk="0" hangingPunct="0">
              <a:lnSpc>
                <a:spcPct val="100000"/>
              </a:lnSpc>
              <a:spcBef>
                <a:spcPts val="600"/>
              </a:spcBef>
              <a:spcAft>
                <a:spcPct val="0"/>
              </a:spcAft>
              <a:buClr>
                <a:schemeClr val="tx2"/>
              </a:buClr>
              <a:buSzPct val="73000"/>
              <a:buFont typeface="Wingdings 2" pitchFamily="18" charset="2"/>
              <a:buChar char=""/>
              <a:tabLst/>
              <a:defRPr/>
            </a:pPr>
            <a:r>
              <a:rPr kumimoji="0" lang="en-US" sz="1800" b="0" i="0" u="none" strike="noStrike" kern="1200" cap="none" spc="0" normalizeH="0" baseline="0" noProof="0" dirty="0" smtClean="0">
                <a:ln>
                  <a:noFill/>
                </a:ln>
                <a:solidFill>
                  <a:schemeClr val="tx1"/>
                </a:solidFill>
                <a:effectLst/>
                <a:uLnTx/>
                <a:uFillTx/>
                <a:latin typeface="+mn-lt"/>
              </a:rPr>
              <a:t>Energy initially</a:t>
            </a:r>
            <a:r>
              <a:rPr kumimoji="0" lang="en-US" sz="1800" b="0" i="0" u="none" strike="noStrike" kern="1200" cap="none" spc="0" normalizeH="0" noProof="0" dirty="0" smtClean="0">
                <a:ln>
                  <a:noFill/>
                </a:ln>
                <a:solidFill>
                  <a:schemeClr val="tx1"/>
                </a:solidFill>
                <a:effectLst/>
                <a:uLnTx/>
                <a:uFillTx/>
                <a:latin typeface="+mn-lt"/>
              </a:rPr>
              <a:t> 270+270 </a:t>
            </a:r>
            <a:r>
              <a:rPr kumimoji="0" lang="en-US" sz="1800" b="0" i="0" u="none" strike="noStrike" kern="1200" cap="none" spc="0" normalizeH="0" noProof="0" dirty="0" err="1" smtClean="0">
                <a:ln>
                  <a:noFill/>
                </a:ln>
                <a:solidFill>
                  <a:schemeClr val="tx1"/>
                </a:solidFill>
                <a:effectLst/>
                <a:uLnTx/>
                <a:uFillTx/>
                <a:latin typeface="+mn-lt"/>
              </a:rPr>
              <a:t>GeV</a:t>
            </a:r>
            <a:endParaRPr kumimoji="0" lang="en-US" sz="1800" b="0" i="0" u="none" strike="noStrike" kern="1200" cap="none" spc="0" normalizeH="0" noProof="0" dirty="0" smtClean="0">
              <a:ln>
                <a:noFill/>
              </a:ln>
              <a:solidFill>
                <a:schemeClr val="tx1"/>
              </a:solidFill>
              <a:effectLst/>
              <a:uLnTx/>
              <a:uFillTx/>
              <a:latin typeface="+mn-lt"/>
            </a:endParaRPr>
          </a:p>
          <a:p>
            <a:pPr marL="273050" marR="0" lvl="0" indent="-273050" algn="l" defTabSz="914400" rtl="0" eaLnBrk="0" fontAlgn="base" latinLnBrk="0" hangingPunct="0">
              <a:lnSpc>
                <a:spcPct val="100000"/>
              </a:lnSpc>
              <a:spcBef>
                <a:spcPts val="600"/>
              </a:spcBef>
              <a:spcAft>
                <a:spcPct val="0"/>
              </a:spcAft>
              <a:buClr>
                <a:schemeClr val="tx2"/>
              </a:buClr>
              <a:buSzPct val="73000"/>
              <a:buFont typeface="Wingdings 2" pitchFamily="18" charset="2"/>
              <a:buChar char=""/>
              <a:tabLst/>
              <a:defRPr/>
            </a:pPr>
            <a:r>
              <a:rPr lang="en-US" sz="1800" dirty="0" smtClean="0">
                <a:latin typeface="+mn-lt"/>
              </a:rPr>
              <a:t>Raised to 315+315 </a:t>
            </a:r>
            <a:r>
              <a:rPr lang="en-US" sz="1800" dirty="0" err="1" smtClean="0">
                <a:latin typeface="+mn-lt"/>
              </a:rPr>
              <a:t>GeV</a:t>
            </a:r>
            <a:endParaRPr lang="en-US" sz="1800" dirty="0" smtClean="0">
              <a:latin typeface="+mn-lt"/>
            </a:endParaRPr>
          </a:p>
          <a:p>
            <a:pPr marL="730250" lvl="1" indent="-273050" algn="l" eaLnBrk="0" hangingPunct="0">
              <a:spcBef>
                <a:spcPts val="600"/>
              </a:spcBef>
              <a:buClr>
                <a:schemeClr val="tx2"/>
              </a:buClr>
              <a:buSzPct val="73000"/>
              <a:buFont typeface="Wingdings 2" pitchFamily="18" charset="2"/>
              <a:buChar char=""/>
              <a:defRPr/>
            </a:pPr>
            <a:r>
              <a:rPr lang="en-US" sz="1800" dirty="0" smtClean="0">
                <a:latin typeface="+mn-lt"/>
              </a:rPr>
              <a:t>Limited by power loss in </a:t>
            </a:r>
            <a:br>
              <a:rPr lang="en-US" sz="1800" dirty="0" smtClean="0">
                <a:latin typeface="+mn-lt"/>
              </a:rPr>
            </a:br>
            <a:r>
              <a:rPr lang="en-US" sz="1800" dirty="0" smtClean="0">
                <a:latin typeface="+mn-lt"/>
              </a:rPr>
              <a:t>magnets!</a:t>
            </a:r>
          </a:p>
          <a:p>
            <a:pPr marL="273050" marR="0" lvl="0" indent="-273050" algn="l" defTabSz="914400" rtl="0" eaLnBrk="0" fontAlgn="base" latinLnBrk="0" hangingPunct="0">
              <a:lnSpc>
                <a:spcPct val="100000"/>
              </a:lnSpc>
              <a:spcBef>
                <a:spcPts val="600"/>
              </a:spcBef>
              <a:spcAft>
                <a:spcPct val="0"/>
              </a:spcAft>
              <a:buClr>
                <a:schemeClr val="tx2"/>
              </a:buClr>
              <a:buSzPct val="73000"/>
              <a:buFont typeface="Wingdings 2" pitchFamily="18" charset="2"/>
              <a:buChar char=""/>
              <a:tabLst/>
              <a:defRPr/>
            </a:pPr>
            <a:r>
              <a:rPr lang="en-US" sz="1800" dirty="0" smtClean="0">
                <a:latin typeface="+mn-lt"/>
              </a:rPr>
              <a:t>Peak luminosity: 5.5x10</a:t>
            </a:r>
            <a:r>
              <a:rPr lang="en-US" sz="1800" baseline="30000" dirty="0" smtClean="0">
                <a:latin typeface="+mn-lt"/>
              </a:rPr>
              <a:t>30</a:t>
            </a:r>
            <a:r>
              <a:rPr lang="en-US" sz="1800" dirty="0" smtClean="0">
                <a:latin typeface="+mn-lt"/>
              </a:rPr>
              <a:t>cm</a:t>
            </a:r>
            <a:r>
              <a:rPr lang="en-US" sz="1800" baseline="30000" dirty="0" smtClean="0">
                <a:latin typeface="+mn-lt"/>
              </a:rPr>
              <a:t>-2</a:t>
            </a:r>
            <a:r>
              <a:rPr lang="en-US" sz="1800" dirty="0" smtClean="0">
                <a:latin typeface="+mn-lt"/>
              </a:rPr>
              <a:t>s</a:t>
            </a:r>
            <a:r>
              <a:rPr lang="en-US" sz="1800" baseline="30000" dirty="0" smtClean="0">
                <a:latin typeface="+mn-lt"/>
              </a:rPr>
              <a:t>-1</a:t>
            </a:r>
          </a:p>
          <a:p>
            <a:pPr marL="730250" lvl="1" indent="-273050" algn="l" eaLnBrk="0" hangingPunct="0">
              <a:spcBef>
                <a:spcPts val="600"/>
              </a:spcBef>
              <a:buClr>
                <a:schemeClr val="tx2"/>
              </a:buClr>
              <a:buSzPct val="73000"/>
              <a:buFont typeface="Wingdings 2" pitchFamily="18" charset="2"/>
              <a:buChar char=""/>
              <a:defRPr/>
            </a:pPr>
            <a:r>
              <a:rPr lang="en-US" sz="1800" dirty="0" smtClean="0">
                <a:latin typeface="+mn-lt"/>
              </a:rPr>
              <a:t>~.2% of current LHC</a:t>
            </a:r>
          </a:p>
        </p:txBody>
      </p:sp>
      <p:sp>
        <p:nvSpPr>
          <p:cNvPr id="12" name="Oval 11"/>
          <p:cNvSpPr/>
          <p:nvPr/>
        </p:nvSpPr>
        <p:spPr>
          <a:xfrm>
            <a:off x="5877770" y="894270"/>
            <a:ext cx="499265" cy="268835"/>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Freeform 13"/>
          <p:cNvSpPr/>
          <p:nvPr/>
        </p:nvSpPr>
        <p:spPr>
          <a:xfrm>
            <a:off x="2562225" y="677863"/>
            <a:ext cx="3457575" cy="750887"/>
          </a:xfrm>
          <a:custGeom>
            <a:avLst/>
            <a:gdLst>
              <a:gd name="connsiteX0" fmla="*/ 3457575 w 3457575"/>
              <a:gd name="connsiteY0" fmla="*/ 217487 h 750887"/>
              <a:gd name="connsiteX1" fmla="*/ 2676525 w 3457575"/>
              <a:gd name="connsiteY1" fmla="*/ 74612 h 750887"/>
              <a:gd name="connsiteX2" fmla="*/ 1400175 w 3457575"/>
              <a:gd name="connsiteY2" fmla="*/ 112712 h 750887"/>
              <a:gd name="connsiteX3" fmla="*/ 0 w 3457575"/>
              <a:gd name="connsiteY3" fmla="*/ 750887 h 750887"/>
            </a:gdLst>
            <a:ahLst/>
            <a:cxnLst>
              <a:cxn ang="0">
                <a:pos x="connsiteX0" y="connsiteY0"/>
              </a:cxn>
              <a:cxn ang="0">
                <a:pos x="connsiteX1" y="connsiteY1"/>
              </a:cxn>
              <a:cxn ang="0">
                <a:pos x="connsiteX2" y="connsiteY2"/>
              </a:cxn>
              <a:cxn ang="0">
                <a:pos x="connsiteX3" y="connsiteY3"/>
              </a:cxn>
            </a:cxnLst>
            <a:rect l="l" t="t" r="r" b="b"/>
            <a:pathLst>
              <a:path w="3457575" h="750887">
                <a:moveTo>
                  <a:pt x="3457575" y="217487"/>
                </a:moveTo>
                <a:cubicBezTo>
                  <a:pt x="3238500" y="154780"/>
                  <a:pt x="3019425" y="92074"/>
                  <a:pt x="2676525" y="74612"/>
                </a:cubicBezTo>
                <a:cubicBezTo>
                  <a:pt x="2333625" y="57150"/>
                  <a:pt x="1846262" y="0"/>
                  <a:pt x="1400175" y="112712"/>
                </a:cubicBezTo>
                <a:cubicBezTo>
                  <a:pt x="954088" y="225424"/>
                  <a:pt x="477044" y="488155"/>
                  <a:pt x="0" y="750887"/>
                </a:cubicBezTo>
              </a:path>
            </a:pathLst>
          </a:custGeom>
          <a:ln w="254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Date Placeholder 12"/>
          <p:cNvSpPr>
            <a:spLocks noGrp="1"/>
          </p:cNvSpPr>
          <p:nvPr>
            <p:ph type="dt" sz="half" idx="10"/>
          </p:nvPr>
        </p:nvSpPr>
        <p:spPr/>
        <p:txBody>
          <a:bodyPr/>
          <a:lstStyle/>
          <a:p>
            <a:pPr>
              <a:defRPr/>
            </a:pPr>
            <a:r>
              <a:rPr lang="en-US" smtClean="0"/>
              <a:t>HCPSS, August 11-22, 2014 </a:t>
            </a:r>
            <a:endParaRPr lang="en-US" dirty="0"/>
          </a:p>
        </p:txBody>
      </p:sp>
      <p:sp>
        <p:nvSpPr>
          <p:cNvPr id="15" name="Slide Number Placeholder 14"/>
          <p:cNvSpPr>
            <a:spLocks noGrp="1"/>
          </p:cNvSpPr>
          <p:nvPr>
            <p:ph type="sldNum" sz="quarter" idx="12"/>
          </p:nvPr>
        </p:nvSpPr>
        <p:spPr/>
        <p:txBody>
          <a:bodyPr/>
          <a:lstStyle/>
          <a:p>
            <a:pPr>
              <a:defRPr/>
            </a:pPr>
            <a:fld id="{8D23B0A4-69D1-47F4-86CA-51B2BDF86D34}" type="slidenum">
              <a:rPr lang="en-US" smtClean="0"/>
              <a:pPr>
                <a:defRPr/>
              </a:pPr>
              <a:t>45</a:t>
            </a:fld>
            <a:endParaRPr lang="en-US"/>
          </a:p>
        </p:txBody>
      </p:sp>
      <p:sp>
        <p:nvSpPr>
          <p:cNvPr id="16" name="Footer Placeholder 15"/>
          <p:cNvSpPr>
            <a:spLocks noGrp="1"/>
          </p:cNvSpPr>
          <p:nvPr>
            <p:ph type="ftr" sz="quarter" idx="11"/>
          </p:nvPr>
        </p:nvSpPr>
        <p:spPr/>
        <p:txBody>
          <a:bodyPr/>
          <a:lstStyle/>
          <a:p>
            <a:pPr>
              <a:defRPr/>
            </a:pPr>
            <a:r>
              <a:rPr lang="en-US" smtClean="0"/>
              <a:t>E. Prebys, Hadron Colliders, Lecture 2</a:t>
            </a:r>
            <a:endParaRPr lang="en-US"/>
          </a:p>
        </p:txBody>
      </p:sp>
      <p:sp>
        <p:nvSpPr>
          <p:cNvPr id="17" name="TextBox 16"/>
          <p:cNvSpPr txBox="1"/>
          <p:nvPr/>
        </p:nvSpPr>
        <p:spPr>
          <a:xfrm>
            <a:off x="5685745" y="5157225"/>
            <a:ext cx="1075340" cy="400110"/>
          </a:xfrm>
          <a:prstGeom prst="rect">
            <a:avLst/>
          </a:prstGeom>
          <a:noFill/>
        </p:spPr>
        <p:txBody>
          <a:bodyPr wrap="square" rtlCol="0">
            <a:spAutoFit/>
          </a:bodyPr>
          <a:lstStyle/>
          <a:p>
            <a:pPr algn="r"/>
            <a:r>
              <a:rPr lang="en-US" sz="2000" dirty="0" smtClean="0"/>
              <a:t>design</a:t>
            </a:r>
            <a:endParaRPr lang="en-US" sz="2000" dirty="0"/>
          </a:p>
        </p:txBody>
      </p:sp>
    </p:spTree>
    <p:extLst>
      <p:ext uri="{BB962C8B-B14F-4D97-AF65-F5344CB8AC3E}">
        <p14:creationId xmlns:p14="http://schemas.microsoft.com/office/powerpoint/2010/main" val="2146824280"/>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Superconductivity: Enabling Technology</a:t>
            </a:r>
            <a:endParaRPr lang="en-US" dirty="0"/>
          </a:p>
        </p:txBody>
      </p:sp>
      <p:sp>
        <p:nvSpPr>
          <p:cNvPr id="3" name="Content Placeholder 2"/>
          <p:cNvSpPr>
            <a:spLocks noGrp="1"/>
          </p:cNvSpPr>
          <p:nvPr>
            <p:ph idx="1"/>
          </p:nvPr>
        </p:nvSpPr>
        <p:spPr>
          <a:xfrm>
            <a:off x="462664" y="625435"/>
            <a:ext cx="8487505" cy="3955715"/>
          </a:xfrm>
        </p:spPr>
        <p:txBody>
          <a:bodyPr/>
          <a:lstStyle/>
          <a:p>
            <a:r>
              <a:rPr lang="en-US" sz="2000" dirty="0" smtClean="0"/>
              <a:t>The maximum </a:t>
            </a:r>
            <a:r>
              <a:rPr lang="en-US" sz="2000" dirty="0" err="1" smtClean="0"/>
              <a:t>SppS</a:t>
            </a:r>
            <a:r>
              <a:rPr lang="en-US" sz="2000" dirty="0" smtClean="0"/>
              <a:t> energy was limited by the maximum power loss that the conventional magnets could support in DC operation</a:t>
            </a:r>
          </a:p>
          <a:p>
            <a:pPr lvl="1"/>
            <a:r>
              <a:rPr lang="en-US" sz="1800" dirty="0" smtClean="0"/>
              <a:t>P = I</a:t>
            </a:r>
            <a:r>
              <a:rPr lang="en-US" sz="1800" baseline="30000" dirty="0" smtClean="0"/>
              <a:t>2</a:t>
            </a:r>
            <a:r>
              <a:rPr lang="en-US" sz="1800" dirty="0" smtClean="0"/>
              <a:t>R</a:t>
            </a:r>
            <a:r>
              <a:rPr lang="en-US" sz="1800" dirty="0" smtClean="0">
                <a:sym typeface="Symbol"/>
              </a:rPr>
              <a:t> proportional to B</a:t>
            </a:r>
            <a:r>
              <a:rPr lang="en-US" sz="1800" baseline="30000" dirty="0" smtClean="0">
                <a:sym typeface="Symbol"/>
              </a:rPr>
              <a:t>2</a:t>
            </a:r>
          </a:p>
          <a:p>
            <a:pPr lvl="1"/>
            <a:r>
              <a:rPr lang="en-US" sz="1800" dirty="0" smtClean="0">
                <a:sym typeface="Symbol"/>
              </a:rPr>
              <a:t>Maximum practical DC field in conventional magnets ~1T</a:t>
            </a:r>
          </a:p>
          <a:p>
            <a:pPr lvl="1"/>
            <a:r>
              <a:rPr lang="en-US" sz="1800" dirty="0" smtClean="0">
                <a:solidFill>
                  <a:srgbClr val="FF0000"/>
                </a:solidFill>
                <a:sym typeface="Symbol"/>
              </a:rPr>
              <a:t>LHC made out of such magnets would be roughly the size of Rhode Island!</a:t>
            </a:r>
          </a:p>
          <a:p>
            <a:r>
              <a:rPr lang="en-US" sz="2000" dirty="0" smtClean="0">
                <a:sym typeface="Symbol"/>
              </a:rPr>
              <a:t>Highest energy colliders only possible using superconducting magnets</a:t>
            </a:r>
          </a:p>
          <a:p>
            <a:r>
              <a:rPr lang="en-US" sz="2200" dirty="0" smtClean="0">
                <a:sym typeface="Symbol"/>
              </a:rPr>
              <a:t>Must take the bad with the good</a:t>
            </a:r>
          </a:p>
          <a:p>
            <a:pPr lvl="1"/>
            <a:r>
              <a:rPr lang="en-US" sz="1800" dirty="0" smtClean="0">
                <a:sym typeface="Symbol"/>
              </a:rPr>
              <a:t>Conventional magnets are		Superconducting magnets are</a:t>
            </a:r>
            <a:br>
              <a:rPr lang="en-US" sz="1800" dirty="0" smtClean="0">
                <a:sym typeface="Symbol"/>
              </a:rPr>
            </a:br>
            <a:r>
              <a:rPr lang="en-US" sz="1800" dirty="0" smtClean="0">
                <a:sym typeface="Symbol"/>
              </a:rPr>
              <a:t>simple and naturally dissipate		complex and represent a great</a:t>
            </a:r>
            <a:br>
              <a:rPr lang="en-US" sz="1800" dirty="0" smtClean="0">
                <a:sym typeface="Symbol"/>
              </a:rPr>
            </a:br>
            <a:r>
              <a:rPr lang="en-US" sz="1800" dirty="0" smtClean="0">
                <a:sym typeface="Symbol"/>
              </a:rPr>
              <a:t>energy as they operate		deal of stored energy which must </a:t>
            </a:r>
            <a:br>
              <a:rPr lang="en-US" sz="1800" dirty="0" smtClean="0">
                <a:sym typeface="Symbol"/>
              </a:rPr>
            </a:br>
            <a:r>
              <a:rPr lang="en-US" sz="1800" dirty="0" smtClean="0">
                <a:sym typeface="Symbol"/>
              </a:rPr>
              <a:t>					be handled if something goes wrong</a:t>
            </a:r>
          </a:p>
        </p:txBody>
      </p:sp>
      <p:pic>
        <p:nvPicPr>
          <p:cNvPr id="7" name="Picture 3"/>
          <p:cNvPicPr>
            <a:picLocks noChangeAspect="1" noChangeArrowheads="1"/>
          </p:cNvPicPr>
          <p:nvPr/>
        </p:nvPicPr>
        <p:blipFill>
          <a:blip r:embed="rId3" cstate="print"/>
          <a:srcRect/>
          <a:stretch>
            <a:fillRect/>
          </a:stretch>
        </p:blipFill>
        <p:spPr bwMode="auto">
          <a:xfrm>
            <a:off x="1269170" y="4350720"/>
            <a:ext cx="2590800" cy="1943100"/>
          </a:xfrm>
          <a:prstGeom prst="rect">
            <a:avLst/>
          </a:prstGeom>
          <a:noFill/>
          <a:ln w="0" algn="ctr">
            <a:noFill/>
            <a:miter lim="800000"/>
            <a:headEnd/>
            <a:tailEnd/>
          </a:ln>
        </p:spPr>
      </p:pic>
      <p:pic>
        <p:nvPicPr>
          <p:cNvPr id="8" name="Picture 4"/>
          <p:cNvPicPr>
            <a:picLocks noChangeAspect="1" noChangeArrowheads="1"/>
          </p:cNvPicPr>
          <p:nvPr/>
        </p:nvPicPr>
        <p:blipFill>
          <a:blip r:embed="rId4" cstate="print"/>
          <a:srcRect/>
          <a:stretch>
            <a:fillRect/>
          </a:stretch>
        </p:blipFill>
        <p:spPr bwMode="auto">
          <a:xfrm>
            <a:off x="4994455" y="4649947"/>
            <a:ext cx="2381110" cy="1785833"/>
          </a:xfrm>
          <a:prstGeom prst="rect">
            <a:avLst/>
          </a:prstGeom>
          <a:noFill/>
          <a:ln w="0" algn="ctr">
            <a:noFill/>
            <a:miter lim="800000"/>
            <a:headEnd/>
            <a:tailEnd/>
          </a:ln>
        </p:spPr>
      </p:pic>
      <p:graphicFrame>
        <p:nvGraphicFramePr>
          <p:cNvPr id="210946" name="Object 2"/>
          <p:cNvGraphicFramePr>
            <a:graphicFrameLocks noChangeAspect="1"/>
          </p:cNvGraphicFramePr>
          <p:nvPr/>
        </p:nvGraphicFramePr>
        <p:xfrm>
          <a:off x="7452375" y="5157225"/>
          <a:ext cx="1270130" cy="499265"/>
        </p:xfrm>
        <a:graphic>
          <a:graphicData uri="http://schemas.openxmlformats.org/presentationml/2006/ole">
            <mc:AlternateContent xmlns:mc="http://schemas.openxmlformats.org/markup-compatibility/2006">
              <mc:Choice xmlns:v="urn:schemas-microsoft-com:vml" Requires="v">
                <p:oleObj spid="_x0000_s502804" name="Equation" r:id="rId5" imgW="482400" imgH="190440" progId="Equation.DSMT4">
                  <p:embed/>
                </p:oleObj>
              </mc:Choice>
              <mc:Fallback>
                <p:oleObj name="Equation" r:id="rId5" imgW="482400" imgH="1904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2375" y="5157225"/>
                        <a:ext cx="1270130" cy="4992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Date Placeholder 8"/>
          <p:cNvSpPr>
            <a:spLocks noGrp="1"/>
          </p:cNvSpPr>
          <p:nvPr>
            <p:ph type="dt" sz="half" idx="10"/>
          </p:nvPr>
        </p:nvSpPr>
        <p:spPr/>
        <p:txBody>
          <a:bodyPr/>
          <a:lstStyle/>
          <a:p>
            <a:pPr>
              <a:defRPr/>
            </a:pPr>
            <a:r>
              <a:rPr lang="en-US" smtClean="0"/>
              <a:t>HCPSS, August 11-22, 2014 </a:t>
            </a:r>
            <a:endParaRPr lang="en-US" dirty="0"/>
          </a:p>
        </p:txBody>
      </p:sp>
      <p:sp>
        <p:nvSpPr>
          <p:cNvPr id="10" name="Slide Number Placeholder 9"/>
          <p:cNvSpPr>
            <a:spLocks noGrp="1"/>
          </p:cNvSpPr>
          <p:nvPr>
            <p:ph type="sldNum" sz="quarter" idx="12"/>
          </p:nvPr>
        </p:nvSpPr>
        <p:spPr/>
        <p:txBody>
          <a:bodyPr/>
          <a:lstStyle/>
          <a:p>
            <a:pPr>
              <a:defRPr/>
            </a:pPr>
            <a:fld id="{8D23B0A4-69D1-47F4-86CA-51B2BDF86D34}" type="slidenum">
              <a:rPr lang="en-US" smtClean="0"/>
              <a:pPr>
                <a:defRPr/>
              </a:pPr>
              <a:t>46</a:t>
            </a:fld>
            <a:endParaRPr lang="en-US"/>
          </a:p>
        </p:txBody>
      </p:sp>
      <p:sp>
        <p:nvSpPr>
          <p:cNvPr id="11" name="Footer Placeholder 10"/>
          <p:cNvSpPr>
            <a:spLocks noGrp="1"/>
          </p:cNvSpPr>
          <p:nvPr>
            <p:ph type="ftr" sz="quarter" idx="11"/>
          </p:nvPr>
        </p:nvSpPr>
        <p:spPr/>
        <p:txBody>
          <a:bodyPr/>
          <a:lstStyle/>
          <a:p>
            <a:pPr>
              <a:defRPr/>
            </a:pPr>
            <a:r>
              <a:rPr lang="en-US" smtClean="0"/>
              <a:t>E. Prebys, Hadron Colliders, Lecture 2</a:t>
            </a:r>
            <a:endParaRPr lang="en-US"/>
          </a:p>
        </p:txBody>
      </p:sp>
      <p:cxnSp>
        <p:nvCxnSpPr>
          <p:cNvPr id="13" name="Straight Connector 12"/>
          <p:cNvCxnSpPr/>
          <p:nvPr/>
        </p:nvCxnSpPr>
        <p:spPr>
          <a:xfrm>
            <a:off x="2766965" y="740650"/>
            <a:ext cx="11521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62665" y="2353660"/>
            <a:ext cx="8449100" cy="38405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13493384"/>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0"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par>
                                <p:cTn id="42" presetID="10" presetClass="entr" presetSubtype="0" fill="hold" nodeType="withEffect">
                                  <p:stCondLst>
                                    <p:cond delay="0"/>
                                  </p:stCondLst>
                                  <p:childTnLst>
                                    <p:set>
                                      <p:cBhvr>
                                        <p:cTn id="43" dur="1" fill="hold">
                                          <p:stCondLst>
                                            <p:cond delay="0"/>
                                          </p:stCondLst>
                                        </p:cTn>
                                        <p:tgtEl>
                                          <p:spTgt spid="210946"/>
                                        </p:tgtEl>
                                        <p:attrNameLst>
                                          <p:attrName>style.visibility</p:attrName>
                                        </p:attrNameLst>
                                      </p:cBhvr>
                                      <p:to>
                                        <p:strVal val="visible"/>
                                      </p:to>
                                    </p:set>
                                    <p:animEffect transition="in" filter="fade">
                                      <p:cBhvr>
                                        <p:cTn id="44" dur="500"/>
                                        <p:tgtEl>
                                          <p:spTgt spid="210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Content Placeholder 9"/>
          <p:cNvSpPr>
            <a:spLocks noGrp="1"/>
          </p:cNvSpPr>
          <p:nvPr>
            <p:ph idx="1"/>
          </p:nvPr>
        </p:nvSpPr>
        <p:spPr>
          <a:xfrm>
            <a:off x="539475" y="740650"/>
            <a:ext cx="8251825" cy="768100"/>
          </a:xfrm>
        </p:spPr>
        <p:txBody>
          <a:bodyPr/>
          <a:lstStyle/>
          <a:p>
            <a:r>
              <a:rPr lang="en-US" sz="2000" dirty="0" smtClean="0"/>
              <a:t>Superconductor can change phase back to normal conductor by crossing the “critical surface”</a:t>
            </a:r>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r>
              <a:rPr lang="en-US" sz="2000" dirty="0" smtClean="0"/>
              <a:t>When this happens, the conductor heats quickly, causing the surrounding conductor to go normal and dumping lots of heat into the liquid </a:t>
            </a:r>
            <a:r>
              <a:rPr lang="en-US" sz="2000" dirty="0" err="1" smtClean="0"/>
              <a:t>Helium</a:t>
            </a:r>
            <a:r>
              <a:rPr lang="en-US" sz="2000" dirty="0" err="1" smtClean="0">
                <a:latin typeface="Wingdings"/>
                <a:ea typeface="Wingdings"/>
                <a:cs typeface="Wingdings"/>
                <a:sym typeface="Wingdings"/>
              </a:rPr>
              <a:t></a:t>
            </a:r>
            <a:r>
              <a:rPr lang="en-US" sz="2000" dirty="0" err="1" smtClean="0"/>
              <a:t>“quench</a:t>
            </a:r>
            <a:endParaRPr lang="en-US" sz="2000" dirty="0" smtClean="0"/>
          </a:p>
          <a:p>
            <a:pPr lvl="1"/>
            <a:r>
              <a:rPr lang="en-US" sz="1600" dirty="0" smtClean="0"/>
              <a:t>all of the energy stored in the magnet must be dissipated in some way</a:t>
            </a:r>
          </a:p>
          <a:p>
            <a:r>
              <a:rPr lang="en-US" sz="2000" dirty="0" smtClean="0"/>
              <a:t>Dealing with quenches is the single biggest issue for any superconducting synchrotron!</a:t>
            </a:r>
          </a:p>
        </p:txBody>
      </p:sp>
      <p:sp>
        <p:nvSpPr>
          <p:cNvPr id="2" name="Title 1"/>
          <p:cNvSpPr>
            <a:spLocks noGrp="1"/>
          </p:cNvSpPr>
          <p:nvPr>
            <p:ph type="title"/>
          </p:nvPr>
        </p:nvSpPr>
        <p:spPr>
          <a:xfrm>
            <a:off x="440531" y="152400"/>
            <a:ext cx="8262937" cy="441325"/>
          </a:xfrm>
        </p:spPr>
        <p:txBody>
          <a:bodyPr/>
          <a:lstStyle/>
          <a:p>
            <a:pPr>
              <a:defRPr/>
            </a:pPr>
            <a:r>
              <a:rPr lang="en-US" dirty="0" smtClean="0"/>
              <a:t>When is a superconductor not a superconductor?</a:t>
            </a:r>
            <a:endParaRPr lang="en-US" dirty="0"/>
          </a:p>
        </p:txBody>
      </p:sp>
      <p:grpSp>
        <p:nvGrpSpPr>
          <p:cNvPr id="3" name="Group 20"/>
          <p:cNvGrpSpPr/>
          <p:nvPr/>
        </p:nvGrpSpPr>
        <p:grpSpPr>
          <a:xfrm>
            <a:off x="1519080" y="1399954"/>
            <a:ext cx="6904375" cy="2788243"/>
            <a:chOff x="1519080" y="1399954"/>
            <a:chExt cx="6904375" cy="2788243"/>
          </a:xfrm>
        </p:grpSpPr>
        <p:grpSp>
          <p:nvGrpSpPr>
            <p:cNvPr id="4" name="Group 11"/>
            <p:cNvGrpSpPr>
              <a:grpSpLocks/>
            </p:cNvGrpSpPr>
            <p:nvPr/>
          </p:nvGrpSpPr>
          <p:grpSpPr bwMode="auto">
            <a:xfrm>
              <a:off x="1519080" y="1399954"/>
              <a:ext cx="3398565" cy="2788243"/>
              <a:chOff x="2209799" y="1485900"/>
              <a:chExt cx="3647207" cy="3030294"/>
            </a:xfrm>
          </p:grpSpPr>
          <p:pic>
            <p:nvPicPr>
              <p:cNvPr id="24588" name="Picture 4" descr="http://www.ebyte.it/library/educards/nmr/Superconductivity_StateDiagram.jpg"/>
              <p:cNvPicPr>
                <a:picLocks noChangeAspect="1" noChangeArrowheads="1"/>
              </p:cNvPicPr>
              <p:nvPr/>
            </p:nvPicPr>
            <p:blipFill>
              <a:blip r:embed="rId2" cstate="print"/>
              <a:srcRect/>
              <a:stretch>
                <a:fillRect/>
              </a:stretch>
            </p:blipFill>
            <p:spPr bwMode="auto">
              <a:xfrm>
                <a:off x="2209799" y="1485900"/>
                <a:ext cx="3647207" cy="2971800"/>
              </a:xfrm>
              <a:prstGeom prst="rect">
                <a:avLst/>
              </a:prstGeom>
              <a:noFill/>
              <a:ln w="9525">
                <a:noFill/>
                <a:miter lim="800000"/>
                <a:headEnd/>
                <a:tailEnd/>
              </a:ln>
            </p:spPr>
          </p:pic>
          <p:sp>
            <p:nvSpPr>
              <p:cNvPr id="9" name="Rectangle 8"/>
              <p:cNvSpPr/>
              <p:nvPr/>
            </p:nvSpPr>
            <p:spPr>
              <a:xfrm>
                <a:off x="3352527" y="2019201"/>
                <a:ext cx="2439406" cy="8761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defRPr/>
                </a:pPr>
                <a:endParaRPr lang="en-US"/>
              </a:p>
            </p:txBody>
          </p:sp>
          <p:sp>
            <p:nvSpPr>
              <p:cNvPr id="24590" name="TextBox 10"/>
              <p:cNvSpPr txBox="1">
                <a:spLocks noChangeArrowheads="1"/>
              </p:cNvSpPr>
              <p:nvPr/>
            </p:nvSpPr>
            <p:spPr bwMode="auto">
              <a:xfrm>
                <a:off x="4305300" y="4114800"/>
                <a:ext cx="685800" cy="401394"/>
              </a:xfrm>
              <a:prstGeom prst="rect">
                <a:avLst/>
              </a:prstGeom>
              <a:solidFill>
                <a:schemeClr val="bg1"/>
              </a:solidFill>
              <a:ln w="9525">
                <a:noFill/>
                <a:miter lim="800000"/>
                <a:headEnd/>
                <a:tailEnd/>
              </a:ln>
            </p:spPr>
            <p:txBody>
              <a:bodyPr>
                <a:spAutoFit/>
              </a:bodyPr>
              <a:lstStyle/>
              <a:p>
                <a:r>
                  <a:rPr lang="en-US" sz="1800" b="1" dirty="0" err="1"/>
                  <a:t>T</a:t>
                </a:r>
                <a:r>
                  <a:rPr lang="en-US" sz="1800" b="1" baseline="-25000" dirty="0" err="1"/>
                  <a:t>c</a:t>
                </a:r>
                <a:endParaRPr lang="en-US" sz="1800" b="1" baseline="-25000" dirty="0"/>
              </a:p>
            </p:txBody>
          </p:sp>
        </p:grpSp>
        <p:cxnSp>
          <p:nvCxnSpPr>
            <p:cNvPr id="14" name="Straight Arrow Connector 13"/>
            <p:cNvCxnSpPr/>
            <p:nvPr/>
          </p:nvCxnSpPr>
          <p:spPr>
            <a:xfrm rot="5400000" flipH="1" flipV="1">
              <a:off x="1800068" y="2790604"/>
              <a:ext cx="1104900" cy="31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428717" y="1780954"/>
              <a:ext cx="1828800" cy="923330"/>
            </a:xfrm>
            <a:prstGeom prst="rect">
              <a:avLst/>
            </a:prstGeom>
            <a:noFill/>
          </p:spPr>
          <p:txBody>
            <a:bodyPr>
              <a:spAutoFit/>
            </a:bodyPr>
            <a:lstStyle/>
            <a:p>
              <a:pPr algn="l">
                <a:defRPr/>
              </a:pPr>
              <a:r>
                <a:rPr lang="en-US" sz="1800" dirty="0">
                  <a:solidFill>
                    <a:schemeClr val="accent2">
                      <a:lumMod val="75000"/>
                    </a:schemeClr>
                  </a:solidFill>
                  <a:latin typeface="Arial" pitchFamily="34" charset="0"/>
                </a:rPr>
                <a:t>Can push the B field (current) too high</a:t>
              </a:r>
            </a:p>
          </p:txBody>
        </p:sp>
        <p:cxnSp>
          <p:nvCxnSpPr>
            <p:cNvPr id="16" name="Straight Arrow Connector 15"/>
            <p:cNvCxnSpPr/>
            <p:nvPr/>
          </p:nvCxnSpPr>
          <p:spPr>
            <a:xfrm>
              <a:off x="3266230" y="3390595"/>
              <a:ext cx="17145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994455" y="2968140"/>
              <a:ext cx="3429000" cy="923330"/>
            </a:xfrm>
            <a:prstGeom prst="rect">
              <a:avLst/>
            </a:prstGeom>
            <a:noFill/>
          </p:spPr>
          <p:txBody>
            <a:bodyPr>
              <a:spAutoFit/>
            </a:bodyPr>
            <a:lstStyle/>
            <a:p>
              <a:pPr algn="l">
                <a:defRPr/>
              </a:pPr>
              <a:r>
                <a:rPr lang="en-US" sz="1800" dirty="0">
                  <a:solidFill>
                    <a:schemeClr val="accent2">
                      <a:lumMod val="75000"/>
                    </a:schemeClr>
                  </a:solidFill>
                  <a:latin typeface="Arial" pitchFamily="34" charset="0"/>
                </a:rPr>
                <a:t>Can increase the temp, through heat leaks, deposited energy or </a:t>
              </a:r>
              <a:r>
                <a:rPr lang="en-US" sz="1800" i="1" dirty="0">
                  <a:solidFill>
                    <a:schemeClr val="accent2">
                      <a:lumMod val="75000"/>
                    </a:schemeClr>
                  </a:solidFill>
                  <a:latin typeface="Arial" pitchFamily="34" charset="0"/>
                </a:rPr>
                <a:t>mechanical deformation</a:t>
              </a:r>
            </a:p>
          </p:txBody>
        </p:sp>
      </p:grpSp>
      <p:sp>
        <p:nvSpPr>
          <p:cNvPr id="17" name="Rectangle 16"/>
          <p:cNvSpPr/>
          <p:nvPr/>
        </p:nvSpPr>
        <p:spPr>
          <a:xfrm>
            <a:off x="616285" y="5426060"/>
            <a:ext cx="8103455" cy="65288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Date Placeholder 12"/>
          <p:cNvSpPr>
            <a:spLocks noGrp="1"/>
          </p:cNvSpPr>
          <p:nvPr>
            <p:ph type="dt" sz="half" idx="10"/>
          </p:nvPr>
        </p:nvSpPr>
        <p:spPr/>
        <p:txBody>
          <a:bodyPr/>
          <a:lstStyle/>
          <a:p>
            <a:pPr>
              <a:defRPr/>
            </a:pPr>
            <a:r>
              <a:rPr lang="en-US" smtClean="0"/>
              <a:t>HCPSS, August 11-22, 2014 </a:t>
            </a:r>
            <a:endParaRPr lang="en-US" dirty="0"/>
          </a:p>
        </p:txBody>
      </p:sp>
      <p:sp>
        <p:nvSpPr>
          <p:cNvPr id="18" name="Slide Number Placeholder 17"/>
          <p:cNvSpPr>
            <a:spLocks noGrp="1"/>
          </p:cNvSpPr>
          <p:nvPr>
            <p:ph type="sldNum" sz="quarter" idx="12"/>
          </p:nvPr>
        </p:nvSpPr>
        <p:spPr/>
        <p:txBody>
          <a:bodyPr/>
          <a:lstStyle/>
          <a:p>
            <a:pPr>
              <a:defRPr/>
            </a:pPr>
            <a:fld id="{8D23B0A4-69D1-47F4-86CA-51B2BDF86D34}" type="slidenum">
              <a:rPr lang="en-US" smtClean="0"/>
              <a:pPr>
                <a:defRPr/>
              </a:pPr>
              <a:t>47</a:t>
            </a:fld>
            <a:endParaRPr lang="en-US"/>
          </a:p>
        </p:txBody>
      </p:sp>
      <p:sp>
        <p:nvSpPr>
          <p:cNvPr id="20" name="Footer Placeholder 19"/>
          <p:cNvSpPr>
            <a:spLocks noGrp="1"/>
          </p:cNvSpPr>
          <p:nvPr>
            <p:ph type="ftr" sz="quarter" idx="11"/>
          </p:nvPr>
        </p:nvSpPr>
        <p:spPr/>
        <p:txBody>
          <a:bodyPr/>
          <a:lstStyle/>
          <a:p>
            <a:pPr>
              <a:defRPr/>
            </a:pPr>
            <a:r>
              <a:rPr lang="en-US" smtClean="0"/>
              <a:t>E. Prebys, Hadron Colliders, Lecture 2</a:t>
            </a:r>
            <a:endParaRPr lang="en-US"/>
          </a:p>
        </p:txBody>
      </p:sp>
    </p:spTree>
    <p:extLst>
      <p:ext uri="{BB962C8B-B14F-4D97-AF65-F5344CB8AC3E}">
        <p14:creationId xmlns:p14="http://schemas.microsoft.com/office/powerpoint/2010/main" val="1455074035"/>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fade">
                                      <p:cBhvr>
                                        <p:cTn id="7" dur="500"/>
                                        <p:tgtEl>
                                          <p:spTgt spid="2458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580">
                                            <p:txEl>
                                              <p:pRg st="8" end="8"/>
                                            </p:txEl>
                                          </p:spTgt>
                                        </p:tgtEl>
                                        <p:attrNameLst>
                                          <p:attrName>style.visibility</p:attrName>
                                        </p:attrNameLst>
                                      </p:cBhvr>
                                      <p:to>
                                        <p:strVal val="visible"/>
                                      </p:to>
                                    </p:set>
                                    <p:animEffect transition="in" filter="fade">
                                      <p:cBhvr>
                                        <p:cTn id="15" dur="500"/>
                                        <p:tgtEl>
                                          <p:spTgt spid="24580">
                                            <p:txEl>
                                              <p:pRg st="8" end="8"/>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580">
                                            <p:txEl>
                                              <p:pRg st="9" end="9"/>
                                            </p:txEl>
                                          </p:spTgt>
                                        </p:tgtEl>
                                        <p:attrNameLst>
                                          <p:attrName>style.visibility</p:attrName>
                                        </p:attrNameLst>
                                      </p:cBhvr>
                                      <p:to>
                                        <p:strVal val="visible"/>
                                      </p:to>
                                    </p:set>
                                    <p:animEffect transition="in" filter="fade">
                                      <p:cBhvr>
                                        <p:cTn id="18" dur="500"/>
                                        <p:tgtEl>
                                          <p:spTgt spid="24580">
                                            <p:txEl>
                                              <p:pRg st="9" end="9"/>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580">
                                            <p:txEl>
                                              <p:pRg st="10" end="10"/>
                                            </p:txEl>
                                          </p:spTgt>
                                        </p:tgtEl>
                                        <p:attrNameLst>
                                          <p:attrName>style.visibility</p:attrName>
                                        </p:attrNameLst>
                                      </p:cBhvr>
                                      <p:to>
                                        <p:strVal val="visible"/>
                                      </p:to>
                                    </p:set>
                                    <p:animEffect transition="in" filter="fade">
                                      <p:cBhvr>
                                        <p:cTn id="23" dur="500"/>
                                        <p:tgtEl>
                                          <p:spTgt spid="24580">
                                            <p:txEl>
                                              <p:pRg st="10" end="1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53143" y="228600"/>
            <a:ext cx="8490857" cy="463731"/>
          </a:xfrm>
        </p:spPr>
        <p:txBody>
          <a:bodyPr/>
          <a:lstStyle/>
          <a:p>
            <a:pPr>
              <a:defRPr/>
            </a:pPr>
            <a:r>
              <a:rPr lang="en-US" dirty="0" smtClean="0"/>
              <a:t>Quench Example: MRI Magnet*</a:t>
            </a:r>
            <a:endParaRPr lang="en-US" dirty="0"/>
          </a:p>
        </p:txBody>
      </p:sp>
      <p:pic>
        <p:nvPicPr>
          <p:cNvPr id="10" name="quench.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cstate="print"/>
          <a:srcRect/>
          <a:stretch>
            <a:fillRect/>
          </a:stretch>
        </p:blipFill>
        <p:spPr bwMode="auto">
          <a:xfrm>
            <a:off x="1473200" y="1066800"/>
            <a:ext cx="6197600" cy="4648200"/>
          </a:xfrm>
          <a:prstGeom prst="rect">
            <a:avLst/>
          </a:prstGeom>
          <a:noFill/>
          <a:ln w="9525">
            <a:noFill/>
            <a:miter lim="800000"/>
            <a:headEnd/>
            <a:tailEnd/>
          </a:ln>
        </p:spPr>
      </p:pic>
      <p:sp>
        <p:nvSpPr>
          <p:cNvPr id="25604" name="TextBox 5"/>
          <p:cNvSpPr txBox="1">
            <a:spLocks noChangeArrowheads="1"/>
          </p:cNvSpPr>
          <p:nvPr/>
        </p:nvSpPr>
        <p:spPr bwMode="auto">
          <a:xfrm>
            <a:off x="723899" y="6019800"/>
            <a:ext cx="8262445" cy="400110"/>
          </a:xfrm>
          <a:prstGeom prst="rect">
            <a:avLst/>
          </a:prstGeom>
          <a:noFill/>
          <a:ln w="9525">
            <a:noFill/>
            <a:miter lim="800000"/>
            <a:headEnd/>
            <a:tailEnd/>
          </a:ln>
        </p:spPr>
        <p:txBody>
          <a:bodyPr wrap="square">
            <a:spAutoFit/>
          </a:bodyPr>
          <a:lstStyle/>
          <a:p>
            <a:pPr algn="l"/>
            <a:r>
              <a:rPr lang="en-US" sz="2000" dirty="0"/>
              <a:t>*pulled off the web.  We recover our Helium.</a:t>
            </a:r>
          </a:p>
        </p:txBody>
      </p:sp>
      <p:sp>
        <p:nvSpPr>
          <p:cNvPr id="25605" name="Date Placeholder 4"/>
          <p:cNvSpPr>
            <a:spLocks noGrp="1"/>
          </p:cNvSpPr>
          <p:nvPr>
            <p:ph type="dt" sz="quarter" idx="10"/>
          </p:nvPr>
        </p:nvSpPr>
        <p:spPr bwMode="auto">
          <a:noFill/>
          <a:ln>
            <a:miter lim="800000"/>
            <a:headEnd/>
            <a:tailEnd/>
          </a:ln>
        </p:spPr>
        <p:txBody>
          <a:bodyPr wrap="square" lIns="91440" rIns="91440" numCol="1" anchorCtr="0" compatLnSpc="1">
            <a:prstTxWarp prst="textNoShape">
              <a:avLst/>
            </a:prstTxWarp>
          </a:bodyPr>
          <a:lstStyle/>
          <a:p>
            <a:r>
              <a:rPr lang="en-US" smtClean="0"/>
              <a:t>HCPSS, August 11-22, 2014 </a:t>
            </a:r>
            <a:endParaRPr lang="en-US" smtClean="0"/>
          </a:p>
        </p:txBody>
      </p:sp>
      <p:sp>
        <p:nvSpPr>
          <p:cNvPr id="25606" name="Slide Number Placeholder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C278C6B0-DDC7-4F25-9489-EB25151B2F68}" type="slidenum">
              <a:rPr lang="en-US" smtClean="0"/>
              <a:pPr/>
              <a:t>48</a:t>
            </a:fld>
            <a:endParaRPr lang="en-US" smtClean="0"/>
          </a:p>
        </p:txBody>
      </p:sp>
      <p:sp>
        <p:nvSpPr>
          <p:cNvPr id="25607" name="Footer Placeholder 7"/>
          <p:cNvSpPr>
            <a:spLocks noGrp="1"/>
          </p:cNvSpPr>
          <p:nvPr>
            <p:ph type="ftr" sz="quarter" idx="11"/>
          </p:nvPr>
        </p:nvSpPr>
        <p:spPr bwMode="auto">
          <a:noFill/>
          <a:ln>
            <a:miter lim="800000"/>
            <a:headEnd/>
            <a:tailEnd/>
          </a:ln>
        </p:spPr>
        <p:txBody>
          <a:bodyPr wrap="square" lIns="91440" rIns="91440" numCol="1" anchorCtr="0" compatLnSpc="1">
            <a:prstTxWarp prst="textNoShape">
              <a:avLst/>
            </a:prstTxWarp>
          </a:bodyPr>
          <a:lstStyle/>
          <a:p>
            <a:r>
              <a:rPr lang="en-US" smtClean="0"/>
              <a:t>E. Prebys, Hadron Colliders, Lecture 2</a:t>
            </a:r>
            <a:endParaRPr lang="en-US" smtClean="0"/>
          </a:p>
        </p:txBody>
      </p:sp>
    </p:spTree>
    <p:extLst>
      <p:ext uri="{BB962C8B-B14F-4D97-AF65-F5344CB8AC3E}">
        <p14:creationId xmlns:p14="http://schemas.microsoft.com/office/powerpoint/2010/main" val="2215794960"/>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Magnet “training”</a:t>
            </a:r>
            <a:endParaRPr lang="en-US" dirty="0"/>
          </a:p>
        </p:txBody>
      </p:sp>
      <p:sp>
        <p:nvSpPr>
          <p:cNvPr id="27651" name="Content Placeholder 2"/>
          <p:cNvSpPr>
            <a:spLocks noGrp="1"/>
          </p:cNvSpPr>
          <p:nvPr>
            <p:ph idx="1"/>
          </p:nvPr>
        </p:nvSpPr>
        <p:spPr>
          <a:xfrm>
            <a:off x="446088" y="800100"/>
            <a:ext cx="8697912" cy="5676900"/>
          </a:xfrm>
        </p:spPr>
        <p:txBody>
          <a:bodyPr/>
          <a:lstStyle/>
          <a:p>
            <a:r>
              <a:rPr lang="en-US" sz="2000" dirty="0" smtClean="0"/>
              <a:t>As new superconducting magnets are ramped, electromechanical forces on the conductors can cause small motions.</a:t>
            </a:r>
          </a:p>
          <a:p>
            <a:r>
              <a:rPr lang="en-US" sz="2000" dirty="0" smtClean="0"/>
              <a:t>The resulting frictional heating can result in a quench</a:t>
            </a:r>
          </a:p>
          <a:p>
            <a:r>
              <a:rPr lang="en-US" sz="2000" dirty="0" smtClean="0"/>
              <a:t>Generally, this “seats” the conductor better, and subsequent quenches occur at a higher current.</a:t>
            </a:r>
          </a:p>
          <a:p>
            <a:r>
              <a:rPr lang="en-US" sz="2000" dirty="0" smtClean="0"/>
              <a:t>This process is knows as “training”</a:t>
            </a:r>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p:txBody>
      </p:sp>
      <p:pic>
        <p:nvPicPr>
          <p:cNvPr id="27652" name="Picture 5"/>
          <p:cNvPicPr>
            <a:picLocks noChangeAspect="1" noChangeArrowheads="1"/>
          </p:cNvPicPr>
          <p:nvPr/>
        </p:nvPicPr>
        <p:blipFill>
          <a:blip r:embed="rId2" cstate="print"/>
          <a:srcRect/>
          <a:stretch>
            <a:fillRect/>
          </a:stretch>
        </p:blipFill>
        <p:spPr bwMode="auto">
          <a:xfrm>
            <a:off x="1614815" y="3044950"/>
            <a:ext cx="5764848" cy="3260766"/>
          </a:xfrm>
          <a:prstGeom prst="rect">
            <a:avLst/>
          </a:prstGeom>
          <a:noFill/>
          <a:ln w="9525">
            <a:noFill/>
            <a:miter lim="800000"/>
            <a:headEnd/>
            <a:tailEnd/>
          </a:ln>
        </p:spPr>
      </p:pic>
      <p:sp>
        <p:nvSpPr>
          <p:cNvPr id="27653" name="Date Placeholder 4"/>
          <p:cNvSpPr>
            <a:spLocks noGrp="1"/>
          </p:cNvSpPr>
          <p:nvPr>
            <p:ph type="dt" sz="quarter" idx="10"/>
          </p:nvPr>
        </p:nvSpPr>
        <p:spPr bwMode="auto">
          <a:noFill/>
          <a:ln>
            <a:miter lim="800000"/>
            <a:headEnd/>
            <a:tailEnd/>
          </a:ln>
        </p:spPr>
        <p:txBody>
          <a:bodyPr wrap="square" lIns="91440" rIns="91440" numCol="1" anchorCtr="0" compatLnSpc="1">
            <a:prstTxWarp prst="textNoShape">
              <a:avLst/>
            </a:prstTxWarp>
          </a:bodyPr>
          <a:lstStyle/>
          <a:p>
            <a:r>
              <a:rPr lang="en-US" smtClean="0">
                <a:latin typeface="Arial" pitchFamily="34" charset="0"/>
              </a:rPr>
              <a:t>HCPSS, August 11-22, 2014 </a:t>
            </a:r>
            <a:endParaRPr lang="en-US" smtClean="0">
              <a:latin typeface="Arial" pitchFamily="34" charset="0"/>
            </a:endParaRPr>
          </a:p>
        </p:txBody>
      </p:sp>
      <p:sp>
        <p:nvSpPr>
          <p:cNvPr id="27654" name="Slide Number Placeholder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4F7B6F66-DF1D-4C3D-A456-6F6D87DECCA0}" type="slidenum">
              <a:rPr lang="en-US" smtClean="0">
                <a:latin typeface="Arial" pitchFamily="34" charset="0"/>
              </a:rPr>
              <a:pPr/>
              <a:t>49</a:t>
            </a:fld>
            <a:endParaRPr lang="en-US" smtClean="0">
              <a:latin typeface="Arial" pitchFamily="34" charset="0"/>
            </a:endParaRPr>
          </a:p>
        </p:txBody>
      </p:sp>
      <p:sp>
        <p:nvSpPr>
          <p:cNvPr id="27655" name="Footer Placeholder 6"/>
          <p:cNvSpPr>
            <a:spLocks noGrp="1"/>
          </p:cNvSpPr>
          <p:nvPr>
            <p:ph type="ftr" sz="quarter" idx="11"/>
          </p:nvPr>
        </p:nvSpPr>
        <p:spPr bwMode="auto">
          <a:noFill/>
          <a:ln>
            <a:miter lim="800000"/>
            <a:headEnd/>
            <a:tailEnd/>
          </a:ln>
        </p:spPr>
        <p:txBody>
          <a:bodyPr wrap="square" lIns="91440" rIns="91440" numCol="1" anchorCtr="0" compatLnSpc="1">
            <a:prstTxWarp prst="textNoShape">
              <a:avLst/>
            </a:prstTxWarp>
          </a:bodyPr>
          <a:lstStyle/>
          <a:p>
            <a:r>
              <a:rPr lang="en-US" smtClean="0">
                <a:latin typeface="Arial" pitchFamily="34" charset="0"/>
              </a:rPr>
              <a:t>E. Prebys, Hadron Colliders, Lecture 2</a:t>
            </a:r>
            <a:endParaRPr lang="en-US" smtClean="0">
              <a:latin typeface="Arial" pitchFamily="34" charset="0"/>
            </a:endParaRPr>
          </a:p>
        </p:txBody>
      </p:sp>
    </p:spTree>
    <p:extLst>
      <p:ext uri="{BB962C8B-B14F-4D97-AF65-F5344CB8AC3E}">
        <p14:creationId xmlns:p14="http://schemas.microsoft.com/office/powerpoint/2010/main" val="3301384115"/>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Stability</a:t>
            </a:r>
            <a:endParaRPr lang="en-US" dirty="0"/>
          </a:p>
        </p:txBody>
      </p:sp>
      <p:sp>
        <p:nvSpPr>
          <p:cNvPr id="3" name="Content Placeholder 2"/>
          <p:cNvSpPr>
            <a:spLocks noGrp="1"/>
          </p:cNvSpPr>
          <p:nvPr>
            <p:ph idx="1"/>
          </p:nvPr>
        </p:nvSpPr>
        <p:spPr>
          <a:xfrm>
            <a:off x="501070" y="740650"/>
            <a:ext cx="8355012" cy="1131105"/>
          </a:xfrm>
        </p:spPr>
        <p:txBody>
          <a:bodyPr/>
          <a:lstStyle/>
          <a:p>
            <a:r>
              <a:rPr lang="en-US" sz="2000" dirty="0" smtClean="0"/>
              <a:t>A particle with a slightly different energy will arrive at a slightly different time, and experience a slightly different acceleration</a:t>
            </a:r>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r>
              <a:rPr lang="en-US" sz="2000" dirty="0" smtClean="0"/>
              <a:t>The relationship between arrival time and difference in energy depends on the details of the machine</a:t>
            </a:r>
          </a:p>
          <a:p>
            <a:endParaRPr lang="en-US" sz="2000" dirty="0" smtClean="0"/>
          </a:p>
          <a:p>
            <a:endParaRPr lang="en-US" sz="2000" dirty="0"/>
          </a:p>
        </p:txBody>
      </p:sp>
      <p:sp>
        <p:nvSpPr>
          <p:cNvPr id="4" name="Date Placeholder 3"/>
          <p:cNvSpPr>
            <a:spLocks noGrp="1"/>
          </p:cNvSpPr>
          <p:nvPr>
            <p:ph type="dt" sz="half" idx="10"/>
          </p:nvPr>
        </p:nvSpPr>
        <p:spPr/>
        <p:txBody>
          <a:bodyPr/>
          <a:lstStyle/>
          <a:p>
            <a:pPr>
              <a:defRPr/>
            </a:pPr>
            <a:r>
              <a:rPr lang="en-US" smtClean="0"/>
              <a:t>HCPSS, August 11-22, 2014 </a:t>
            </a:r>
            <a:endParaRPr lang="en-US" dirty="0"/>
          </a:p>
        </p:txBody>
      </p:sp>
      <p:sp>
        <p:nvSpPr>
          <p:cNvPr id="5" name="Footer Placeholder 4"/>
          <p:cNvSpPr>
            <a:spLocks noGrp="1"/>
          </p:cNvSpPr>
          <p:nvPr>
            <p:ph type="ftr" sz="quarter" idx="11"/>
          </p:nvPr>
        </p:nvSpPr>
        <p:spPr/>
        <p:txBody>
          <a:bodyPr/>
          <a:lstStyle/>
          <a:p>
            <a:pPr>
              <a:defRPr/>
            </a:pPr>
            <a:r>
              <a:rPr lang="en-US" smtClean="0"/>
              <a:t>E. Prebys, Hadron Colliders, Lecture 2</a:t>
            </a:r>
            <a:endParaRPr lang="en-US"/>
          </a:p>
        </p:txBody>
      </p:sp>
      <p:sp>
        <p:nvSpPr>
          <p:cNvPr id="6" name="Slide Number Placeholder 5"/>
          <p:cNvSpPr>
            <a:spLocks noGrp="1"/>
          </p:cNvSpPr>
          <p:nvPr>
            <p:ph type="sldNum" sz="quarter" idx="12"/>
          </p:nvPr>
        </p:nvSpPr>
        <p:spPr/>
        <p:txBody>
          <a:bodyPr/>
          <a:lstStyle/>
          <a:p>
            <a:pPr>
              <a:defRPr/>
            </a:pPr>
            <a:fld id="{FBC16510-01E7-4757-9488-65999956462C}" type="slidenum">
              <a:rPr lang="en-US" smtClean="0"/>
              <a:pPr>
                <a:defRPr/>
              </a:pPr>
              <a:t>5</a:t>
            </a:fld>
            <a:endParaRPr lang="en-US"/>
          </a:p>
        </p:txBody>
      </p:sp>
      <p:sp>
        <p:nvSpPr>
          <p:cNvPr id="8" name="Freeform 3"/>
          <p:cNvSpPr>
            <a:spLocks/>
          </p:cNvSpPr>
          <p:nvPr/>
        </p:nvSpPr>
        <p:spPr bwMode="auto">
          <a:xfrm>
            <a:off x="654690" y="2161635"/>
            <a:ext cx="3390900" cy="2071688"/>
          </a:xfrm>
          <a:custGeom>
            <a:avLst/>
            <a:gdLst>
              <a:gd name="T0" fmla="*/ 0 w 2136"/>
              <a:gd name="T1" fmla="*/ 2147483647 h 1305"/>
              <a:gd name="T2" fmla="*/ 2147483647 w 2136"/>
              <a:gd name="T3" fmla="*/ 2147483647 h 1305"/>
              <a:gd name="T4" fmla="*/ 2147483647 w 2136"/>
              <a:gd name="T5" fmla="*/ 2147483647 h 1305"/>
              <a:gd name="T6" fmla="*/ 2147483647 w 2136"/>
              <a:gd name="T7" fmla="*/ 2147483647 h 1305"/>
              <a:gd name="T8" fmla="*/ 0 60000 65536"/>
              <a:gd name="T9" fmla="*/ 0 60000 65536"/>
              <a:gd name="T10" fmla="*/ 0 60000 65536"/>
              <a:gd name="T11" fmla="*/ 0 60000 65536"/>
              <a:gd name="T12" fmla="*/ 0 w 2136"/>
              <a:gd name="T13" fmla="*/ 0 h 1305"/>
              <a:gd name="T14" fmla="*/ 2136 w 2136"/>
              <a:gd name="T15" fmla="*/ 1305 h 1305"/>
            </a:gdLst>
            <a:ahLst/>
            <a:cxnLst>
              <a:cxn ang="T8">
                <a:pos x="T0" y="T1"/>
              </a:cxn>
              <a:cxn ang="T9">
                <a:pos x="T2" y="T3"/>
              </a:cxn>
              <a:cxn ang="T10">
                <a:pos x="T4" y="T5"/>
              </a:cxn>
              <a:cxn ang="T11">
                <a:pos x="T6" y="T7"/>
              </a:cxn>
            </a:cxnLst>
            <a:rect l="T12" t="T13" r="T14" b="T15"/>
            <a:pathLst>
              <a:path w="2136" h="1305">
                <a:moveTo>
                  <a:pt x="0" y="566"/>
                </a:moveTo>
                <a:cubicBezTo>
                  <a:pt x="112" y="675"/>
                  <a:pt x="432" y="1305"/>
                  <a:pt x="680" y="1224"/>
                </a:cubicBezTo>
                <a:cubicBezTo>
                  <a:pt x="928" y="1143"/>
                  <a:pt x="1245" y="160"/>
                  <a:pt x="1488" y="80"/>
                </a:cubicBezTo>
                <a:cubicBezTo>
                  <a:pt x="1731" y="0"/>
                  <a:pt x="2001" y="608"/>
                  <a:pt x="2136" y="747"/>
                </a:cubicBezTo>
              </a:path>
            </a:pathLst>
          </a:custGeom>
          <a:noFill/>
          <a:ln w="9525" cap="flat" cmpd="sng">
            <a:solidFill>
              <a:srgbClr val="CC0000"/>
            </a:solidFill>
            <a:prstDash val="solid"/>
            <a:round/>
            <a:headEnd/>
            <a:tailEnd/>
          </a:ln>
        </p:spPr>
        <p:txBody>
          <a:bodyPr/>
          <a:lstStyle/>
          <a:p>
            <a:endParaRPr lang="en-US"/>
          </a:p>
        </p:txBody>
      </p:sp>
      <p:sp>
        <p:nvSpPr>
          <p:cNvPr id="9" name="Line 4"/>
          <p:cNvSpPr>
            <a:spLocks noChangeShapeType="1"/>
          </p:cNvSpPr>
          <p:nvPr/>
        </p:nvSpPr>
        <p:spPr bwMode="auto">
          <a:xfrm>
            <a:off x="654690" y="3228435"/>
            <a:ext cx="3962400" cy="0"/>
          </a:xfrm>
          <a:prstGeom prst="line">
            <a:avLst/>
          </a:prstGeom>
          <a:noFill/>
          <a:ln w="9525">
            <a:solidFill>
              <a:schemeClr val="tx1"/>
            </a:solidFill>
            <a:round/>
            <a:headEnd/>
            <a:tailEnd/>
          </a:ln>
        </p:spPr>
        <p:txBody>
          <a:bodyPr/>
          <a:lstStyle/>
          <a:p>
            <a:endParaRPr lang="en-US"/>
          </a:p>
        </p:txBody>
      </p:sp>
      <p:sp>
        <p:nvSpPr>
          <p:cNvPr id="10" name="Line 5"/>
          <p:cNvSpPr>
            <a:spLocks noChangeShapeType="1"/>
          </p:cNvSpPr>
          <p:nvPr/>
        </p:nvSpPr>
        <p:spPr bwMode="auto">
          <a:xfrm>
            <a:off x="883290" y="1628235"/>
            <a:ext cx="0" cy="2667000"/>
          </a:xfrm>
          <a:prstGeom prst="line">
            <a:avLst/>
          </a:prstGeom>
          <a:noFill/>
          <a:ln w="9525">
            <a:solidFill>
              <a:schemeClr val="tx1"/>
            </a:solidFill>
            <a:round/>
            <a:headEnd/>
            <a:tailEnd/>
          </a:ln>
        </p:spPr>
        <p:txBody>
          <a:bodyPr/>
          <a:lstStyle/>
          <a:p>
            <a:endParaRPr lang="en-US"/>
          </a:p>
        </p:txBody>
      </p:sp>
      <p:pic>
        <p:nvPicPr>
          <p:cNvPr id="11" name="Object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59490" y="1628235"/>
            <a:ext cx="533400" cy="355600"/>
          </a:xfrm>
          <a:prstGeom prst="rect">
            <a:avLst/>
          </a:prstGeom>
          <a:noFill/>
          <a:ln w="9525">
            <a:noFill/>
            <a:miter lim="800000"/>
            <a:headEnd/>
            <a:tailEnd/>
          </a:ln>
        </p:spPr>
      </p:pic>
      <p:sp>
        <p:nvSpPr>
          <p:cNvPr id="12" name="Oval 8"/>
          <p:cNvSpPr>
            <a:spLocks noChangeArrowheads="1"/>
          </p:cNvSpPr>
          <p:nvPr/>
        </p:nvSpPr>
        <p:spPr bwMode="auto">
          <a:xfrm>
            <a:off x="2613345" y="2545685"/>
            <a:ext cx="152400" cy="152400"/>
          </a:xfrm>
          <a:prstGeom prst="ellipse">
            <a:avLst/>
          </a:prstGeom>
          <a:solidFill>
            <a:srgbClr val="009900"/>
          </a:solidFill>
          <a:ln w="9525">
            <a:solidFill>
              <a:srgbClr val="009900"/>
            </a:solidFill>
            <a:round/>
            <a:headEnd/>
            <a:tailEnd/>
          </a:ln>
        </p:spPr>
        <p:txBody>
          <a:bodyPr wrap="none" anchor="ctr"/>
          <a:lstStyle/>
          <a:p>
            <a:pPr algn="ctr"/>
            <a:endParaRPr lang="en-US"/>
          </a:p>
        </p:txBody>
      </p:sp>
      <p:sp>
        <p:nvSpPr>
          <p:cNvPr id="13" name="Text Box 11"/>
          <p:cNvSpPr txBox="1">
            <a:spLocks noChangeArrowheads="1"/>
          </p:cNvSpPr>
          <p:nvPr/>
        </p:nvSpPr>
        <p:spPr bwMode="auto">
          <a:xfrm>
            <a:off x="1115550" y="2123230"/>
            <a:ext cx="1524000" cy="304800"/>
          </a:xfrm>
          <a:prstGeom prst="rect">
            <a:avLst/>
          </a:prstGeom>
          <a:noFill/>
          <a:ln w="9525">
            <a:noFill/>
            <a:miter lim="800000"/>
            <a:headEnd/>
            <a:tailEnd/>
          </a:ln>
        </p:spPr>
        <p:txBody>
          <a:bodyPr>
            <a:spAutoFit/>
          </a:bodyPr>
          <a:lstStyle/>
          <a:p>
            <a:pPr algn="ctr">
              <a:spcBef>
                <a:spcPct val="50000"/>
              </a:spcBef>
            </a:pPr>
            <a:r>
              <a:rPr lang="en-US" sz="1400" dirty="0"/>
              <a:t>Nominal Energy</a:t>
            </a:r>
          </a:p>
        </p:txBody>
      </p:sp>
      <p:cxnSp>
        <p:nvCxnSpPr>
          <p:cNvPr id="14" name="Straight Arrow Connector 13"/>
          <p:cNvCxnSpPr/>
          <p:nvPr/>
        </p:nvCxnSpPr>
        <p:spPr>
          <a:xfrm>
            <a:off x="2344510" y="2430470"/>
            <a:ext cx="192025" cy="1152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2574940" y="3582620"/>
            <a:ext cx="2304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2267700" y="3582620"/>
            <a:ext cx="2304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382915" y="3582620"/>
            <a:ext cx="307240" cy="0"/>
          </a:xfrm>
          <a:prstGeom prst="line">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18" name="Object 17"/>
          <p:cNvGraphicFramePr>
            <a:graphicFrameLocks noChangeAspect="1"/>
          </p:cNvGraphicFramePr>
          <p:nvPr/>
        </p:nvGraphicFramePr>
        <p:xfrm>
          <a:off x="2447925" y="3624645"/>
          <a:ext cx="215900" cy="322263"/>
        </p:xfrm>
        <a:graphic>
          <a:graphicData uri="http://schemas.openxmlformats.org/presentationml/2006/ole">
            <mc:AlternateContent xmlns:mc="http://schemas.openxmlformats.org/markup-compatibility/2006">
              <mc:Choice xmlns:v="urn:schemas-microsoft-com:vml" Requires="v">
                <p:oleObj spid="_x0000_s494683" name="Equation" r:id="rId4" imgW="152280" imgH="228600" progId="Equation.3">
                  <p:embed/>
                </p:oleObj>
              </mc:Choice>
              <mc:Fallback>
                <p:oleObj name="Equation" r:id="rId4" imgW="15228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7925" y="3624645"/>
                        <a:ext cx="215900" cy="322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8"/>
          <p:cNvGraphicFramePr>
            <a:graphicFrameLocks noChangeAspect="1"/>
          </p:cNvGraphicFramePr>
          <p:nvPr/>
        </p:nvGraphicFramePr>
        <p:xfrm>
          <a:off x="4226355" y="3236975"/>
          <a:ext cx="779463" cy="304800"/>
        </p:xfrm>
        <a:graphic>
          <a:graphicData uri="http://schemas.openxmlformats.org/presentationml/2006/ole">
            <mc:AlternateContent xmlns:mc="http://schemas.openxmlformats.org/markup-compatibility/2006">
              <mc:Choice xmlns:v="urn:schemas-microsoft-com:vml" Requires="v">
                <p:oleObj spid="_x0000_s494684" name="Equation" r:id="rId6" imgW="545760" imgH="215640" progId="Equation.3">
                  <p:embed/>
                </p:oleObj>
              </mc:Choice>
              <mc:Fallback>
                <p:oleObj name="Equation" r:id="rId6" imgW="54576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6355" y="3236975"/>
                        <a:ext cx="779463"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Oval 8"/>
          <p:cNvSpPr>
            <a:spLocks noChangeArrowheads="1"/>
          </p:cNvSpPr>
          <p:nvPr/>
        </p:nvSpPr>
        <p:spPr bwMode="auto">
          <a:xfrm>
            <a:off x="2728560" y="2392065"/>
            <a:ext cx="152400" cy="152400"/>
          </a:xfrm>
          <a:prstGeom prst="ellipse">
            <a:avLst/>
          </a:prstGeom>
          <a:solidFill>
            <a:srgbClr val="009900">
              <a:alpha val="31000"/>
            </a:srgbClr>
          </a:solidFill>
          <a:ln w="9525">
            <a:solidFill>
              <a:srgbClr val="009900"/>
            </a:solidFill>
            <a:round/>
            <a:headEnd/>
            <a:tailEnd/>
          </a:ln>
        </p:spPr>
        <p:txBody>
          <a:bodyPr wrap="none" anchor="ctr"/>
          <a:lstStyle/>
          <a:p>
            <a:pPr algn="ctr"/>
            <a:endParaRPr lang="en-US"/>
          </a:p>
        </p:txBody>
      </p:sp>
      <p:sp>
        <p:nvSpPr>
          <p:cNvPr id="22" name="Text Box 11"/>
          <p:cNvSpPr txBox="1">
            <a:spLocks noChangeArrowheads="1"/>
          </p:cNvSpPr>
          <p:nvPr/>
        </p:nvSpPr>
        <p:spPr bwMode="auto">
          <a:xfrm>
            <a:off x="1576410" y="1739180"/>
            <a:ext cx="1524000" cy="304800"/>
          </a:xfrm>
          <a:prstGeom prst="rect">
            <a:avLst/>
          </a:prstGeom>
          <a:noFill/>
          <a:ln w="9525">
            <a:noFill/>
            <a:miter lim="800000"/>
            <a:headEnd/>
            <a:tailEnd/>
          </a:ln>
        </p:spPr>
        <p:txBody>
          <a:bodyPr>
            <a:spAutoFit/>
          </a:bodyPr>
          <a:lstStyle/>
          <a:p>
            <a:pPr algn="ctr">
              <a:spcBef>
                <a:spcPct val="50000"/>
              </a:spcBef>
            </a:pPr>
            <a:r>
              <a:rPr lang="en-US" sz="1400" dirty="0" smtClean="0"/>
              <a:t>Off Energy</a:t>
            </a:r>
            <a:endParaRPr lang="en-US" sz="1400" dirty="0"/>
          </a:p>
        </p:txBody>
      </p:sp>
      <p:cxnSp>
        <p:nvCxnSpPr>
          <p:cNvPr id="23" name="Straight Arrow Connector 22"/>
          <p:cNvCxnSpPr/>
          <p:nvPr/>
        </p:nvCxnSpPr>
        <p:spPr>
          <a:xfrm rot="16200000" flipH="1">
            <a:off x="2498130" y="2123229"/>
            <a:ext cx="345645" cy="1152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268294" name="Object 6"/>
          <p:cNvGraphicFramePr>
            <a:graphicFrameLocks noChangeAspect="1"/>
          </p:cNvGraphicFramePr>
          <p:nvPr>
            <p:extLst>
              <p:ext uri="{D42A27DB-BD31-4B8C-83A1-F6EECF244321}">
                <p14:modId xmlns:p14="http://schemas.microsoft.com/office/powerpoint/2010/main" val="1140514644"/>
              </p:ext>
            </p:extLst>
          </p:nvPr>
        </p:nvGraphicFramePr>
        <p:xfrm>
          <a:off x="2133600" y="5257800"/>
          <a:ext cx="2347913" cy="852488"/>
        </p:xfrm>
        <a:graphic>
          <a:graphicData uri="http://schemas.openxmlformats.org/presentationml/2006/ole">
            <mc:AlternateContent xmlns:mc="http://schemas.openxmlformats.org/markup-compatibility/2006">
              <mc:Choice xmlns:v="urn:schemas-microsoft-com:vml" Requires="v">
                <p:oleObj spid="_x0000_s494685" name="Equation" r:id="rId8" imgW="1409400" imgH="419040" progId="Equation.3">
                  <p:embed/>
                </p:oleObj>
              </mc:Choice>
              <mc:Fallback>
                <p:oleObj name="Equation" r:id="rId8" imgW="1409400" imgH="4190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3600" y="5257800"/>
                        <a:ext cx="2347913" cy="852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TextBox 23"/>
          <p:cNvSpPr txBox="1"/>
          <p:nvPr/>
        </p:nvSpPr>
        <p:spPr>
          <a:xfrm>
            <a:off x="3048000" y="6172200"/>
            <a:ext cx="5410200" cy="338554"/>
          </a:xfrm>
          <a:prstGeom prst="rect">
            <a:avLst/>
          </a:prstGeom>
          <a:noFill/>
        </p:spPr>
        <p:txBody>
          <a:bodyPr wrap="square" rtlCol="0">
            <a:spAutoFit/>
          </a:bodyPr>
          <a:lstStyle/>
          <a:p>
            <a:r>
              <a:rPr lang="en-US" sz="1600" dirty="0" smtClean="0">
                <a:solidFill>
                  <a:srgbClr val="C00000"/>
                </a:solidFill>
                <a:latin typeface="+mn-lt"/>
              </a:rPr>
              <a:t>“slip factor” = dependence of period on momentum</a:t>
            </a:r>
          </a:p>
        </p:txBody>
      </p:sp>
      <p:cxnSp>
        <p:nvCxnSpPr>
          <p:cNvPr id="26" name="Straight Arrow Connector 25"/>
          <p:cNvCxnSpPr/>
          <p:nvPr/>
        </p:nvCxnSpPr>
        <p:spPr>
          <a:xfrm flipH="1" flipV="1">
            <a:off x="2819400" y="5867400"/>
            <a:ext cx="267999" cy="396129"/>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0" name="Object 6"/>
          <p:cNvGraphicFramePr>
            <a:graphicFrameLocks noChangeAspect="1"/>
          </p:cNvGraphicFramePr>
          <p:nvPr>
            <p:extLst>
              <p:ext uri="{D42A27DB-BD31-4B8C-83A1-F6EECF244321}">
                <p14:modId xmlns:p14="http://schemas.microsoft.com/office/powerpoint/2010/main" val="78165552"/>
              </p:ext>
            </p:extLst>
          </p:nvPr>
        </p:nvGraphicFramePr>
        <p:xfrm>
          <a:off x="5638800" y="5029200"/>
          <a:ext cx="1219200" cy="537089"/>
        </p:xfrm>
        <a:graphic>
          <a:graphicData uri="http://schemas.openxmlformats.org/presentationml/2006/ole">
            <mc:AlternateContent xmlns:mc="http://schemas.openxmlformats.org/markup-compatibility/2006">
              <mc:Choice xmlns:v="urn:schemas-microsoft-com:vml" Requires="v">
                <p:oleObj spid="_x0000_s494686" name="Equation" r:id="rId10" imgW="1079500" imgH="419100" progId="Equation.DSMT4">
                  <p:embed/>
                </p:oleObj>
              </mc:Choice>
              <mc:Fallback>
                <p:oleObj name="Equation" r:id="rId10" imgW="1079500" imgH="419100" progId="Equation.DSMT4">
                  <p:embed/>
                  <p:pic>
                    <p:nvPicPr>
                      <p:cNvPr id="0" name=""/>
                      <p:cNvPicPr>
                        <a:picLocks noChangeAspect="1" noChangeArrowheads="1"/>
                      </p:cNvPicPr>
                      <p:nvPr/>
                    </p:nvPicPr>
                    <p:blipFill>
                      <a:blip r:embed="rId11"/>
                      <a:srcRect/>
                      <a:stretch>
                        <a:fillRect/>
                      </a:stretch>
                    </p:blipFill>
                    <p:spPr bwMode="auto">
                      <a:xfrm>
                        <a:off x="5638800" y="5029200"/>
                        <a:ext cx="1219200" cy="537089"/>
                      </a:xfrm>
                      <a:prstGeom prst="rect">
                        <a:avLst/>
                      </a:prstGeom>
                      <a:noFill/>
                      <a:extLst/>
                    </p:spPr>
                  </p:pic>
                </p:oleObj>
              </mc:Fallback>
            </mc:AlternateContent>
          </a:graphicData>
        </a:graphic>
      </p:graphicFrame>
      <p:cxnSp>
        <p:nvCxnSpPr>
          <p:cNvPr id="31" name="Straight Arrow Connector 30"/>
          <p:cNvCxnSpPr/>
          <p:nvPr/>
        </p:nvCxnSpPr>
        <p:spPr>
          <a:xfrm flipH="1">
            <a:off x="4648201" y="5334000"/>
            <a:ext cx="914399" cy="228601"/>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6643703"/>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285" y="510220"/>
            <a:ext cx="8262937" cy="441325"/>
          </a:xfrm>
        </p:spPr>
        <p:txBody>
          <a:bodyPr/>
          <a:lstStyle/>
          <a:p>
            <a:pPr>
              <a:defRPr/>
            </a:pPr>
            <a:r>
              <a:rPr lang="en-US" dirty="0" smtClean="0"/>
              <a:t>Milestones on the Road to a Superconducting Collider</a:t>
            </a:r>
            <a:endParaRPr lang="en-US" dirty="0"/>
          </a:p>
        </p:txBody>
      </p:sp>
      <p:sp>
        <p:nvSpPr>
          <p:cNvPr id="28675" name="Content Placeholder 2"/>
          <p:cNvSpPr>
            <a:spLocks noGrp="1"/>
          </p:cNvSpPr>
          <p:nvPr>
            <p:ph idx="1"/>
          </p:nvPr>
        </p:nvSpPr>
        <p:spPr>
          <a:xfrm>
            <a:off x="446088" y="1104900"/>
            <a:ext cx="8469312" cy="5553075"/>
          </a:xfrm>
        </p:spPr>
        <p:txBody>
          <a:bodyPr/>
          <a:lstStyle/>
          <a:p>
            <a:r>
              <a:rPr lang="en-US" dirty="0" smtClean="0"/>
              <a:t>1911 – superconductivity discovered by Heike </a:t>
            </a:r>
            <a:r>
              <a:rPr lang="en-US" dirty="0" err="1" smtClean="0"/>
              <a:t>Kamerlingh</a:t>
            </a:r>
            <a:r>
              <a:rPr lang="en-US" dirty="0" smtClean="0"/>
              <a:t> </a:t>
            </a:r>
            <a:r>
              <a:rPr lang="en-US" dirty="0" err="1" smtClean="0"/>
              <a:t>Onnes</a:t>
            </a:r>
            <a:endParaRPr lang="en-US" dirty="0" smtClean="0"/>
          </a:p>
          <a:p>
            <a:r>
              <a:rPr lang="en-US" dirty="0" smtClean="0"/>
              <a:t>1957 – superconductivity explained by Bardeen, Cooper, and Schrieffer </a:t>
            </a:r>
          </a:p>
          <a:p>
            <a:pPr lvl="1"/>
            <a:r>
              <a:rPr lang="en-US" sz="1800" dirty="0" smtClean="0"/>
              <a:t>1972 Nobel Prize (the second for Bardeen!)</a:t>
            </a:r>
          </a:p>
          <a:p>
            <a:r>
              <a:rPr lang="en-US" dirty="0" smtClean="0"/>
              <a:t>1962 – First commercially available superconducting wire</a:t>
            </a:r>
          </a:p>
          <a:p>
            <a:pPr lvl="1"/>
            <a:r>
              <a:rPr lang="en-US" sz="1800" dirty="0" err="1" smtClean="0"/>
              <a:t>NbTi</a:t>
            </a:r>
            <a:r>
              <a:rPr lang="en-US" sz="1800" dirty="0" smtClean="0"/>
              <a:t>, the “industry standard” since</a:t>
            </a:r>
          </a:p>
          <a:p>
            <a:r>
              <a:rPr lang="en-US" dirty="0" smtClean="0"/>
              <a:t>1978 – Construction began on ISABELLE, first superconducting collider (200 GeV+200 </a:t>
            </a:r>
            <a:r>
              <a:rPr lang="en-US" dirty="0" err="1" smtClean="0"/>
              <a:t>GeV</a:t>
            </a:r>
            <a:r>
              <a:rPr lang="en-US" dirty="0" smtClean="0"/>
              <a:t>) at Brookhaven.</a:t>
            </a:r>
          </a:p>
          <a:p>
            <a:pPr lvl="1"/>
            <a:r>
              <a:rPr lang="en-US" dirty="0" smtClean="0"/>
              <a:t>1983, project cancelled due to design problems, budget overruns, and competition from…</a:t>
            </a:r>
          </a:p>
          <a:p>
            <a:endParaRPr lang="en-US" sz="2000" dirty="0" smtClean="0"/>
          </a:p>
          <a:p>
            <a:pPr lvl="1"/>
            <a:endParaRPr lang="en-US" dirty="0" smtClean="0"/>
          </a:p>
        </p:txBody>
      </p:sp>
      <p:sp>
        <p:nvSpPr>
          <p:cNvPr id="7" name="Date Placeholder 6"/>
          <p:cNvSpPr>
            <a:spLocks noGrp="1"/>
          </p:cNvSpPr>
          <p:nvPr>
            <p:ph type="dt" sz="half" idx="10"/>
          </p:nvPr>
        </p:nvSpPr>
        <p:spPr/>
        <p:txBody>
          <a:bodyPr/>
          <a:lstStyle/>
          <a:p>
            <a:pPr>
              <a:defRPr/>
            </a:pPr>
            <a:r>
              <a:rPr lang="en-US" smtClean="0"/>
              <a:t>HCPSS, August 11-22, 2014 </a:t>
            </a:r>
            <a:endParaRPr lang="en-US" dirty="0"/>
          </a:p>
        </p:txBody>
      </p:sp>
      <p:sp>
        <p:nvSpPr>
          <p:cNvPr id="9" name="Slide Number Placeholder 8"/>
          <p:cNvSpPr>
            <a:spLocks noGrp="1"/>
          </p:cNvSpPr>
          <p:nvPr>
            <p:ph type="sldNum" sz="quarter" idx="12"/>
          </p:nvPr>
        </p:nvSpPr>
        <p:spPr/>
        <p:txBody>
          <a:bodyPr/>
          <a:lstStyle/>
          <a:p>
            <a:pPr>
              <a:defRPr/>
            </a:pPr>
            <a:fld id="{8D23B0A4-69D1-47F4-86CA-51B2BDF86D34}" type="slidenum">
              <a:rPr lang="en-US" smtClean="0"/>
              <a:pPr>
                <a:defRPr/>
              </a:pPr>
              <a:t>50</a:t>
            </a:fld>
            <a:endParaRPr lang="en-US"/>
          </a:p>
        </p:txBody>
      </p:sp>
      <p:sp>
        <p:nvSpPr>
          <p:cNvPr id="11" name="Footer Placeholder 10"/>
          <p:cNvSpPr>
            <a:spLocks noGrp="1"/>
          </p:cNvSpPr>
          <p:nvPr>
            <p:ph type="ftr" sz="quarter" idx="11"/>
          </p:nvPr>
        </p:nvSpPr>
        <p:spPr/>
        <p:txBody>
          <a:bodyPr/>
          <a:lstStyle/>
          <a:p>
            <a:pPr>
              <a:defRPr/>
            </a:pPr>
            <a:r>
              <a:rPr lang="en-US" smtClean="0"/>
              <a:t>E. Prebys, Hadron Colliders, Lecture 2</a:t>
            </a:r>
            <a:endParaRPr lang="en-US"/>
          </a:p>
        </p:txBody>
      </p:sp>
    </p:spTree>
    <p:extLst>
      <p:ext uri="{BB962C8B-B14F-4D97-AF65-F5344CB8AC3E}">
        <p14:creationId xmlns:p14="http://schemas.microsoft.com/office/powerpoint/2010/main" val="1804411430"/>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pPr>
              <a:defRPr/>
            </a:pPr>
            <a:r>
              <a:rPr lang="en-US" dirty="0" err="1" smtClean="0"/>
              <a:t>Tevatron</a:t>
            </a:r>
            <a:r>
              <a:rPr lang="en-US" dirty="0" smtClean="0"/>
              <a:t>: First Superconducting Synchrotron</a:t>
            </a:r>
            <a:endParaRPr lang="en-US" dirty="0"/>
          </a:p>
        </p:txBody>
      </p:sp>
      <p:sp>
        <p:nvSpPr>
          <p:cNvPr id="7" name="Content Placeholder 6"/>
          <p:cNvSpPr>
            <a:spLocks noGrp="1"/>
          </p:cNvSpPr>
          <p:nvPr>
            <p:ph sz="half" idx="2"/>
          </p:nvPr>
        </p:nvSpPr>
        <p:spPr>
          <a:xfrm>
            <a:off x="4535399" y="797076"/>
            <a:ext cx="4608601" cy="5179106"/>
          </a:xfrm>
        </p:spPr>
        <p:txBody>
          <a:bodyPr/>
          <a:lstStyle/>
          <a:p>
            <a:r>
              <a:rPr lang="en-US" sz="1800" dirty="0" smtClean="0"/>
              <a:t>1968 – Fermilab Construction Begins</a:t>
            </a:r>
          </a:p>
          <a:p>
            <a:r>
              <a:rPr lang="en-US" sz="1800" dirty="0" smtClean="0"/>
              <a:t>1972 – Beam in Main Ring </a:t>
            </a:r>
          </a:p>
          <a:p>
            <a:pPr lvl="1"/>
            <a:r>
              <a:rPr lang="en-US" sz="1800" dirty="0" smtClean="0"/>
              <a:t>(normal magnets)</a:t>
            </a:r>
          </a:p>
          <a:p>
            <a:r>
              <a:rPr lang="en-US" sz="1800" dirty="0" smtClean="0"/>
              <a:t>Plans soon began for a superconducting collider to share the ring.</a:t>
            </a:r>
          </a:p>
          <a:p>
            <a:pPr lvl="1"/>
            <a:r>
              <a:rPr lang="en-US" sz="1800" dirty="0" smtClean="0"/>
              <a:t>Dubbed “Saver </a:t>
            </a:r>
            <a:r>
              <a:rPr lang="en-US" sz="1800" dirty="0" err="1" smtClean="0"/>
              <a:t>Doubler</a:t>
            </a:r>
            <a:r>
              <a:rPr lang="en-US" sz="1800" dirty="0" smtClean="0"/>
              <a:t>” </a:t>
            </a:r>
            <a:br>
              <a:rPr lang="en-US" sz="1800" dirty="0" smtClean="0"/>
            </a:br>
            <a:r>
              <a:rPr lang="en-US" sz="2000" dirty="0" smtClean="0">
                <a:solidFill>
                  <a:srgbClr val="FF0000"/>
                </a:solidFill>
              </a:rPr>
              <a:t>(later “Tevatron”)</a:t>
            </a:r>
            <a:endParaRPr lang="en-US" sz="2000" dirty="0" smtClean="0"/>
          </a:p>
          <a:p>
            <a:r>
              <a:rPr lang="en-US" sz="1800" dirty="0" smtClean="0"/>
              <a:t>1985 – First proton-antiproton collisions in </a:t>
            </a:r>
            <a:r>
              <a:rPr lang="en-US" sz="1800" dirty="0" err="1" smtClean="0"/>
              <a:t>Tevatron</a:t>
            </a:r>
            <a:r>
              <a:rPr lang="en-US" sz="1800" dirty="0" smtClean="0"/>
              <a:t> </a:t>
            </a:r>
          </a:p>
          <a:p>
            <a:pPr lvl="1"/>
            <a:r>
              <a:rPr lang="en-US" sz="1600" dirty="0" smtClean="0"/>
              <a:t>Most powerful accelerator in the world </a:t>
            </a:r>
            <a:r>
              <a:rPr lang="en-US" sz="1600" i="1" dirty="0" smtClean="0"/>
              <a:t>for the next quarter century</a:t>
            </a:r>
          </a:p>
          <a:p>
            <a:r>
              <a:rPr lang="en-US" sz="1800" dirty="0" smtClean="0"/>
              <a:t>1995 – Top quark discovery</a:t>
            </a:r>
          </a:p>
          <a:p>
            <a:r>
              <a:rPr lang="en-US" sz="1800" dirty="0" smtClean="0"/>
              <a:t>Reached L=4.06x10</a:t>
            </a:r>
            <a:r>
              <a:rPr lang="en-US" sz="1800" baseline="30000" dirty="0" smtClean="0"/>
              <a:t>32</a:t>
            </a:r>
            <a:r>
              <a:rPr lang="en-US" sz="1800" dirty="0" smtClean="0"/>
              <a:t> </a:t>
            </a:r>
            <a:r>
              <a:rPr lang="en-US" sz="1800" dirty="0"/>
              <a:t>cm</a:t>
            </a:r>
            <a:r>
              <a:rPr lang="en-US" sz="1800" baseline="30000" dirty="0"/>
              <a:t>-2</a:t>
            </a:r>
            <a:r>
              <a:rPr lang="en-US" sz="1800" dirty="0"/>
              <a:t>s</a:t>
            </a:r>
            <a:r>
              <a:rPr lang="en-US" sz="1800" baseline="30000" dirty="0"/>
              <a:t>-</a:t>
            </a:r>
            <a:r>
              <a:rPr lang="en-US" sz="1800" baseline="30000" dirty="0" smtClean="0"/>
              <a:t>1</a:t>
            </a:r>
          </a:p>
          <a:p>
            <a:pPr lvl="1"/>
            <a:r>
              <a:rPr lang="en-US" sz="1600" dirty="0" smtClean="0"/>
              <a:t>Breaking ISR p-p record </a:t>
            </a:r>
            <a:endParaRPr lang="en-US" sz="1400" dirty="0" smtClean="0"/>
          </a:p>
          <a:p>
            <a:r>
              <a:rPr lang="en-US" sz="1800" dirty="0" smtClean="0"/>
              <a:t>2011 </a:t>
            </a:r>
            <a:r>
              <a:rPr lang="en-US" sz="1800" dirty="0" smtClean="0"/>
              <a:t>– </a:t>
            </a:r>
            <a:r>
              <a:rPr lang="en-US" sz="1800" dirty="0" err="1" smtClean="0"/>
              <a:t>Tevatron</a:t>
            </a:r>
            <a:r>
              <a:rPr lang="en-US" sz="1800" dirty="0" smtClean="0"/>
              <a:t> shut down after successful LHC startup</a:t>
            </a:r>
          </a:p>
          <a:p>
            <a:endParaRPr lang="en-US" sz="1600" dirty="0" smtClean="0"/>
          </a:p>
          <a:p>
            <a:endParaRPr lang="en-US" sz="1600" dirty="0"/>
          </a:p>
        </p:txBody>
      </p:sp>
      <p:sp>
        <p:nvSpPr>
          <p:cNvPr id="29700" name="Text Box 4"/>
          <p:cNvSpPr txBox="1">
            <a:spLocks noChangeArrowheads="1"/>
          </p:cNvSpPr>
          <p:nvPr/>
        </p:nvSpPr>
        <p:spPr bwMode="auto">
          <a:xfrm>
            <a:off x="5922963" y="1739900"/>
            <a:ext cx="3090862" cy="304800"/>
          </a:xfrm>
          <a:prstGeom prst="rect">
            <a:avLst/>
          </a:prstGeom>
          <a:noFill/>
          <a:ln w="9525">
            <a:noFill/>
            <a:miter lim="800000"/>
            <a:headEnd/>
            <a:tailEnd/>
          </a:ln>
        </p:spPr>
        <p:txBody>
          <a:bodyPr>
            <a:spAutoFit/>
          </a:bodyPr>
          <a:lstStyle/>
          <a:p>
            <a:pPr>
              <a:spcBef>
                <a:spcPct val="50000"/>
              </a:spcBef>
            </a:pPr>
            <a:endParaRPr lang="en-US" sz="1400"/>
          </a:p>
        </p:txBody>
      </p:sp>
      <p:pic>
        <p:nvPicPr>
          <p:cNvPr id="9" name="Picture 8" descr="tev_tunnel.jpg"/>
          <p:cNvPicPr>
            <a:picLocks noChangeAspect="1"/>
          </p:cNvPicPr>
          <p:nvPr/>
        </p:nvPicPr>
        <p:blipFill>
          <a:blip r:embed="rId3" cstate="print"/>
          <a:stretch>
            <a:fillRect/>
          </a:stretch>
        </p:blipFill>
        <p:spPr>
          <a:xfrm>
            <a:off x="808310" y="3659430"/>
            <a:ext cx="3133462" cy="2496325"/>
          </a:xfrm>
          <a:prstGeom prst="rect">
            <a:avLst/>
          </a:prstGeom>
        </p:spPr>
      </p:pic>
      <p:sp>
        <p:nvSpPr>
          <p:cNvPr id="10" name="TextBox 9"/>
          <p:cNvSpPr txBox="1"/>
          <p:nvPr/>
        </p:nvSpPr>
        <p:spPr>
          <a:xfrm>
            <a:off x="2421320" y="3851455"/>
            <a:ext cx="1382580" cy="954107"/>
          </a:xfrm>
          <a:prstGeom prst="rect">
            <a:avLst/>
          </a:prstGeom>
          <a:solidFill>
            <a:schemeClr val="bg1"/>
          </a:solidFill>
          <a:ln>
            <a:solidFill>
              <a:schemeClr val="accent1"/>
            </a:solidFill>
          </a:ln>
        </p:spPr>
        <p:txBody>
          <a:bodyPr wrap="square" rtlCol="0">
            <a:spAutoFit/>
          </a:bodyPr>
          <a:lstStyle/>
          <a:p>
            <a:pPr algn="l"/>
            <a:r>
              <a:rPr lang="en-US" sz="2800" dirty="0" smtClean="0"/>
              <a:t>Main Ring</a:t>
            </a:r>
            <a:endParaRPr lang="en-US" sz="2800" dirty="0"/>
          </a:p>
        </p:txBody>
      </p:sp>
      <p:sp>
        <p:nvSpPr>
          <p:cNvPr id="11" name="TextBox 10"/>
          <p:cNvSpPr txBox="1"/>
          <p:nvPr/>
        </p:nvSpPr>
        <p:spPr>
          <a:xfrm>
            <a:off x="2920585" y="5694895"/>
            <a:ext cx="1152150" cy="400110"/>
          </a:xfrm>
          <a:prstGeom prst="rect">
            <a:avLst/>
          </a:prstGeom>
          <a:solidFill>
            <a:schemeClr val="bg1"/>
          </a:solidFill>
          <a:ln>
            <a:solidFill>
              <a:schemeClr val="accent1"/>
            </a:solidFill>
          </a:ln>
        </p:spPr>
        <p:txBody>
          <a:bodyPr wrap="square" rtlCol="0">
            <a:spAutoFit/>
          </a:bodyPr>
          <a:lstStyle/>
          <a:p>
            <a:pPr algn="l"/>
            <a:r>
              <a:rPr lang="en-US" sz="2000" dirty="0" smtClean="0"/>
              <a:t>Tevatron</a:t>
            </a:r>
            <a:endParaRPr lang="en-US" sz="2000" dirty="0"/>
          </a:p>
        </p:txBody>
      </p:sp>
      <p:cxnSp>
        <p:nvCxnSpPr>
          <p:cNvPr id="13" name="Straight Arrow Connector 12"/>
          <p:cNvCxnSpPr/>
          <p:nvPr/>
        </p:nvCxnSpPr>
        <p:spPr>
          <a:xfrm rot="5400000">
            <a:off x="1883650" y="4350720"/>
            <a:ext cx="614480" cy="3840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a:off x="2536536" y="5464465"/>
            <a:ext cx="422455" cy="23043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Date Placeholder 11"/>
          <p:cNvSpPr>
            <a:spLocks noGrp="1"/>
          </p:cNvSpPr>
          <p:nvPr>
            <p:ph type="dt" sz="half" idx="10"/>
          </p:nvPr>
        </p:nvSpPr>
        <p:spPr/>
        <p:txBody>
          <a:bodyPr/>
          <a:lstStyle/>
          <a:p>
            <a:pPr>
              <a:defRPr/>
            </a:pPr>
            <a:r>
              <a:rPr lang="en-US" smtClean="0"/>
              <a:t>HCPSS, August 11-22, 2014 </a:t>
            </a:r>
            <a:endParaRPr lang="en-US" dirty="0"/>
          </a:p>
        </p:txBody>
      </p:sp>
      <p:sp>
        <p:nvSpPr>
          <p:cNvPr id="15" name="Slide Number Placeholder 14"/>
          <p:cNvSpPr>
            <a:spLocks noGrp="1"/>
          </p:cNvSpPr>
          <p:nvPr>
            <p:ph type="sldNum" sz="quarter" idx="12"/>
          </p:nvPr>
        </p:nvSpPr>
        <p:spPr/>
        <p:txBody>
          <a:bodyPr/>
          <a:lstStyle/>
          <a:p>
            <a:pPr>
              <a:defRPr/>
            </a:pPr>
            <a:fld id="{10EAE464-6553-4A35-8200-5213FB04190E}" type="slidenum">
              <a:rPr lang="en-US" smtClean="0"/>
              <a:pPr>
                <a:defRPr/>
              </a:pPr>
              <a:t>51</a:t>
            </a:fld>
            <a:endParaRPr lang="en-US"/>
          </a:p>
        </p:txBody>
      </p:sp>
      <p:sp>
        <p:nvSpPr>
          <p:cNvPr id="16" name="Footer Placeholder 15"/>
          <p:cNvSpPr>
            <a:spLocks noGrp="1"/>
          </p:cNvSpPr>
          <p:nvPr>
            <p:ph type="ftr" sz="quarter" idx="11"/>
          </p:nvPr>
        </p:nvSpPr>
        <p:spPr/>
        <p:txBody>
          <a:bodyPr/>
          <a:lstStyle/>
          <a:p>
            <a:pPr>
              <a:defRPr/>
            </a:pPr>
            <a:r>
              <a:rPr lang="en-US" smtClean="0"/>
              <a:t>E. Prebys, Hadron Colliders, Lecture 2</a:t>
            </a:r>
            <a:endParaRPr lang="en-US"/>
          </a:p>
        </p:txBody>
      </p:sp>
      <p:pic>
        <p:nvPicPr>
          <p:cNvPr id="405506" name="Picture 2" descr="http://www.torrocpost.com/wp-content/uploads/fermi-acceleratorcomplex.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2665" y="1047889"/>
            <a:ext cx="3931120" cy="1958655"/>
          </a:xfrm>
          <a:prstGeom prst="rect">
            <a:avLst/>
          </a:prstGeom>
          <a:noFill/>
        </p:spPr>
      </p:pic>
      <p:sp>
        <p:nvSpPr>
          <p:cNvPr id="18" name="Freeform 17"/>
          <p:cNvSpPr/>
          <p:nvPr/>
        </p:nvSpPr>
        <p:spPr>
          <a:xfrm>
            <a:off x="3035800" y="2929735"/>
            <a:ext cx="352522" cy="822036"/>
          </a:xfrm>
          <a:custGeom>
            <a:avLst/>
            <a:gdLst>
              <a:gd name="connsiteX0" fmla="*/ 0 w 352522"/>
              <a:gd name="connsiteY0" fmla="*/ 0 h 822036"/>
              <a:gd name="connsiteX1" fmla="*/ 350982 w 352522"/>
              <a:gd name="connsiteY1" fmla="*/ 443345 h 822036"/>
              <a:gd name="connsiteX2" fmla="*/ 9237 w 352522"/>
              <a:gd name="connsiteY2" fmla="*/ 822036 h 822036"/>
            </a:gdLst>
            <a:ahLst/>
            <a:cxnLst>
              <a:cxn ang="0">
                <a:pos x="connsiteX0" y="connsiteY0"/>
              </a:cxn>
              <a:cxn ang="0">
                <a:pos x="connsiteX1" y="connsiteY1"/>
              </a:cxn>
              <a:cxn ang="0">
                <a:pos x="connsiteX2" y="connsiteY2"/>
              </a:cxn>
            </a:cxnLst>
            <a:rect l="l" t="t" r="r" b="b"/>
            <a:pathLst>
              <a:path w="352522" h="822036">
                <a:moveTo>
                  <a:pt x="0" y="0"/>
                </a:moveTo>
                <a:cubicBezTo>
                  <a:pt x="174721" y="153169"/>
                  <a:pt x="349443" y="306339"/>
                  <a:pt x="350982" y="443345"/>
                </a:cubicBezTo>
                <a:cubicBezTo>
                  <a:pt x="352522" y="580351"/>
                  <a:pt x="64655" y="760460"/>
                  <a:pt x="9237" y="822036"/>
                </a:cubicBezTo>
              </a:path>
            </a:pathLst>
          </a:custGeom>
          <a:ln w="38100">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12874704"/>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
                                            <p:txEl>
                                              <p:pRg st="5" end="5"/>
                                            </p:txEl>
                                          </p:spTgt>
                                        </p:tgtEl>
                                        <p:attrNameLst>
                                          <p:attrName>style.visibility</p:attrName>
                                        </p:attrNameLst>
                                      </p:cBhvr>
                                      <p:to>
                                        <p:strVal val="visible"/>
                                      </p:to>
                                    </p:set>
                                    <p:animEffect transition="in" filter="fade">
                                      <p:cBhvr>
                                        <p:cTn id="46" dur="500"/>
                                        <p:tgtEl>
                                          <p:spTgt spid="7">
                                            <p:txEl>
                                              <p:pRg st="5" end="5"/>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Effect transition="in" filter="fade">
                                      <p:cBhvr>
                                        <p:cTn id="49" dur="500"/>
                                        <p:tgtEl>
                                          <p:spTgt spid="7">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
                                            <p:txEl>
                                              <p:pRg st="7" end="7"/>
                                            </p:txEl>
                                          </p:spTgt>
                                        </p:tgtEl>
                                        <p:attrNameLst>
                                          <p:attrName>style.visibility</p:attrName>
                                        </p:attrNameLst>
                                      </p:cBhvr>
                                      <p:to>
                                        <p:strVal val="visible"/>
                                      </p:to>
                                    </p:set>
                                    <p:animEffect transition="in" filter="fade">
                                      <p:cBhvr>
                                        <p:cTn id="54" dur="500"/>
                                        <p:tgtEl>
                                          <p:spTgt spid="7">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
                                            <p:txEl>
                                              <p:pRg st="8" end="8"/>
                                            </p:txEl>
                                          </p:spTgt>
                                        </p:tgtEl>
                                        <p:attrNameLst>
                                          <p:attrName>style.visibility</p:attrName>
                                        </p:attrNameLst>
                                      </p:cBhvr>
                                      <p:to>
                                        <p:strVal val="visible"/>
                                      </p:to>
                                    </p:set>
                                    <p:animEffect transition="in" filter="fade">
                                      <p:cBhvr>
                                        <p:cTn id="59" dur="500"/>
                                        <p:tgtEl>
                                          <p:spTgt spid="7">
                                            <p:txEl>
                                              <p:pRg st="8" end="8"/>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
                                            <p:txEl>
                                              <p:pRg st="9" end="9"/>
                                            </p:txEl>
                                          </p:spTgt>
                                        </p:tgtEl>
                                        <p:attrNameLst>
                                          <p:attrName>style.visibility</p:attrName>
                                        </p:attrNameLst>
                                      </p:cBhvr>
                                      <p:to>
                                        <p:strVal val="visible"/>
                                      </p:to>
                                    </p:set>
                                    <p:animEffect transition="in" filter="fade">
                                      <p:cBhvr>
                                        <p:cTn id="62" dur="500"/>
                                        <p:tgtEl>
                                          <p:spTgt spid="7">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
                                            <p:txEl>
                                              <p:pRg st="10" end="10"/>
                                            </p:txEl>
                                          </p:spTgt>
                                        </p:tgtEl>
                                        <p:attrNameLst>
                                          <p:attrName>style.visibility</p:attrName>
                                        </p:attrNameLst>
                                      </p:cBhvr>
                                      <p:to>
                                        <p:strVal val="visible"/>
                                      </p:to>
                                    </p:set>
                                    <p:animEffect transition="in" filter="fade">
                                      <p:cBhvr>
                                        <p:cTn id="67"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 grpId="0" animBg="1"/>
      <p:bldP spid="11"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Slip Factor</a:t>
            </a:r>
            <a:endParaRPr lang="en-US" dirty="0"/>
          </a:p>
        </p:txBody>
      </p:sp>
      <p:sp>
        <p:nvSpPr>
          <p:cNvPr id="3" name="Content Placeholder 2"/>
          <p:cNvSpPr>
            <a:spLocks noGrp="1"/>
          </p:cNvSpPr>
          <p:nvPr>
            <p:ph idx="1"/>
          </p:nvPr>
        </p:nvSpPr>
        <p:spPr>
          <a:xfrm>
            <a:off x="446088" y="800100"/>
            <a:ext cx="8355012" cy="3781050"/>
          </a:xfrm>
        </p:spPr>
        <p:txBody>
          <a:bodyPr/>
          <a:lstStyle/>
          <a:p>
            <a:r>
              <a:rPr lang="en-US" sz="1800" dirty="0" smtClean="0"/>
              <a:t>As cyclotrons became relativistic, high momentum particles take longer to go around.</a:t>
            </a:r>
          </a:p>
          <a:p>
            <a:pPr lvl="1"/>
            <a:r>
              <a:rPr lang="en-US" sz="1600" dirty="0" smtClean="0"/>
              <a:t>This led to the initial understanding of phase stability during acceleration.</a:t>
            </a:r>
          </a:p>
          <a:p>
            <a:r>
              <a:rPr lang="en-US" sz="1800" dirty="0" smtClean="0"/>
              <a:t>In general, two effects compete</a:t>
            </a:r>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r>
              <a:rPr lang="en-US" sz="1800" dirty="0" smtClean="0"/>
              <a:t>The behavior of the slip factor depends on the type of machine</a:t>
            </a:r>
            <a:endParaRPr lang="en-US" sz="2000" dirty="0"/>
          </a:p>
        </p:txBody>
      </p:sp>
      <p:graphicFrame>
        <p:nvGraphicFramePr>
          <p:cNvPr id="7" name="Object 6"/>
          <p:cNvGraphicFramePr>
            <a:graphicFrameLocks noChangeAspect="1"/>
          </p:cNvGraphicFramePr>
          <p:nvPr>
            <p:extLst>
              <p:ext uri="{D42A27DB-BD31-4B8C-83A1-F6EECF244321}">
                <p14:modId xmlns:p14="http://schemas.microsoft.com/office/powerpoint/2010/main" val="1284847603"/>
              </p:ext>
            </p:extLst>
          </p:nvPr>
        </p:nvGraphicFramePr>
        <p:xfrm>
          <a:off x="609600" y="3048000"/>
          <a:ext cx="8104188" cy="873557"/>
        </p:xfrm>
        <a:graphic>
          <a:graphicData uri="http://schemas.openxmlformats.org/presentationml/2006/ole">
            <mc:AlternateContent xmlns:mc="http://schemas.openxmlformats.org/markup-compatibility/2006">
              <mc:Choice xmlns:v="urn:schemas-microsoft-com:vml" Requires="v">
                <p:oleObj spid="_x0000_s495641" name="Equation" r:id="rId3" imgW="4356100" imgH="469900" progId="Equation.DSMT4">
                  <p:embed/>
                </p:oleObj>
              </mc:Choice>
              <mc:Fallback>
                <p:oleObj name="Equation" r:id="rId3" imgW="4356100" imgH="469900" progId="Equation.DSMT4">
                  <p:embed/>
                  <p:pic>
                    <p:nvPicPr>
                      <p:cNvPr id="0" name=""/>
                      <p:cNvPicPr>
                        <a:picLocks noChangeAspect="1" noChangeArrowheads="1"/>
                      </p:cNvPicPr>
                      <p:nvPr/>
                    </p:nvPicPr>
                    <p:blipFill>
                      <a:blip r:embed="rId4"/>
                      <a:srcRect/>
                      <a:stretch>
                        <a:fillRect/>
                      </a:stretch>
                    </p:blipFill>
                    <p:spPr bwMode="auto">
                      <a:xfrm>
                        <a:off x="609600" y="3048000"/>
                        <a:ext cx="8104188" cy="873557"/>
                      </a:xfrm>
                      <a:prstGeom prst="rect">
                        <a:avLst/>
                      </a:prstGeom>
                      <a:noFill/>
                      <a:extLst/>
                    </p:spPr>
                  </p:pic>
                </p:oleObj>
              </mc:Fallback>
            </mc:AlternateContent>
          </a:graphicData>
        </a:graphic>
      </p:graphicFrame>
      <p:grpSp>
        <p:nvGrpSpPr>
          <p:cNvPr id="4" name="Group 27"/>
          <p:cNvGrpSpPr/>
          <p:nvPr/>
        </p:nvGrpSpPr>
        <p:grpSpPr>
          <a:xfrm>
            <a:off x="1066800" y="2286000"/>
            <a:ext cx="2381110" cy="883315"/>
            <a:chOff x="1768435" y="2545685"/>
            <a:chExt cx="2381110" cy="883315"/>
          </a:xfrm>
        </p:grpSpPr>
        <p:sp>
          <p:nvSpPr>
            <p:cNvPr id="8" name="TextBox 7"/>
            <p:cNvSpPr txBox="1"/>
            <p:nvPr/>
          </p:nvSpPr>
          <p:spPr>
            <a:xfrm>
              <a:off x="1768435" y="2660900"/>
              <a:ext cx="921720" cy="523220"/>
            </a:xfrm>
            <a:prstGeom prst="rect">
              <a:avLst/>
            </a:prstGeom>
            <a:noFill/>
          </p:spPr>
          <p:txBody>
            <a:bodyPr wrap="square" rtlCol="0">
              <a:spAutoFit/>
            </a:bodyPr>
            <a:lstStyle/>
            <a:p>
              <a:pPr algn="r"/>
              <a:r>
                <a:rPr lang="en-US" sz="1400" dirty="0" smtClean="0">
                  <a:solidFill>
                    <a:schemeClr val="bg2">
                      <a:lumMod val="50000"/>
                    </a:schemeClr>
                  </a:solidFill>
                  <a:latin typeface="+mn-lt"/>
                </a:rPr>
                <a:t>Path length</a:t>
              </a:r>
              <a:endParaRPr lang="en-US" sz="1400" dirty="0">
                <a:solidFill>
                  <a:schemeClr val="bg2">
                    <a:lumMod val="50000"/>
                  </a:schemeClr>
                </a:solidFill>
                <a:latin typeface="+mn-lt"/>
              </a:endParaRPr>
            </a:p>
          </p:txBody>
        </p:sp>
        <p:cxnSp>
          <p:nvCxnSpPr>
            <p:cNvPr id="10" name="Straight Arrow Connector 9"/>
            <p:cNvCxnSpPr>
              <a:stCxn id="8" idx="3"/>
            </p:cNvCxnSpPr>
            <p:nvPr/>
          </p:nvCxnSpPr>
          <p:spPr>
            <a:xfrm>
              <a:off x="2690155" y="2922510"/>
              <a:ext cx="499265" cy="5064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flipH="1">
              <a:off x="3573472" y="3121759"/>
              <a:ext cx="460857" cy="768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112610" y="2545685"/>
              <a:ext cx="1036935" cy="307777"/>
            </a:xfrm>
            <a:prstGeom prst="rect">
              <a:avLst/>
            </a:prstGeom>
            <a:noFill/>
          </p:spPr>
          <p:txBody>
            <a:bodyPr wrap="square" rtlCol="0">
              <a:spAutoFit/>
            </a:bodyPr>
            <a:lstStyle/>
            <a:p>
              <a:pPr algn="r"/>
              <a:r>
                <a:rPr lang="en-US" sz="1400" dirty="0" smtClean="0">
                  <a:solidFill>
                    <a:schemeClr val="bg2">
                      <a:lumMod val="50000"/>
                    </a:schemeClr>
                  </a:solidFill>
                  <a:latin typeface="+mn-lt"/>
                </a:rPr>
                <a:t>Velocity</a:t>
              </a:r>
              <a:endParaRPr lang="en-US" sz="1400" dirty="0">
                <a:solidFill>
                  <a:schemeClr val="bg2">
                    <a:lumMod val="50000"/>
                  </a:schemeClr>
                </a:solidFill>
                <a:latin typeface="+mn-lt"/>
              </a:endParaRPr>
            </a:p>
          </p:txBody>
        </p:sp>
      </p:grpSp>
      <p:grpSp>
        <p:nvGrpSpPr>
          <p:cNvPr id="5" name="Group 28"/>
          <p:cNvGrpSpPr/>
          <p:nvPr/>
        </p:nvGrpSpPr>
        <p:grpSpPr>
          <a:xfrm>
            <a:off x="1066800" y="3657600"/>
            <a:ext cx="2803565" cy="1056620"/>
            <a:chOff x="1008875" y="4003245"/>
            <a:chExt cx="2803565" cy="1056620"/>
          </a:xfrm>
        </p:grpSpPr>
        <p:sp>
          <p:nvSpPr>
            <p:cNvPr id="20" name="TextBox 19"/>
            <p:cNvSpPr txBox="1"/>
            <p:nvPr/>
          </p:nvSpPr>
          <p:spPr>
            <a:xfrm>
              <a:off x="1008875" y="4536645"/>
              <a:ext cx="2803565" cy="523220"/>
            </a:xfrm>
            <a:prstGeom prst="rect">
              <a:avLst/>
            </a:prstGeom>
            <a:noFill/>
          </p:spPr>
          <p:txBody>
            <a:bodyPr wrap="square" rtlCol="0">
              <a:spAutoFit/>
            </a:bodyPr>
            <a:lstStyle/>
            <a:p>
              <a:pPr algn="r"/>
              <a:r>
                <a:rPr lang="en-US" sz="1400" dirty="0" smtClean="0">
                  <a:solidFill>
                    <a:schemeClr val="bg2">
                      <a:lumMod val="50000"/>
                    </a:schemeClr>
                  </a:solidFill>
                  <a:latin typeface="+mn-lt"/>
                </a:rPr>
                <a:t>“momentum compaction factor” we just talked about</a:t>
              </a:r>
              <a:endParaRPr lang="en-US" sz="1400" dirty="0">
                <a:solidFill>
                  <a:schemeClr val="bg2">
                    <a:lumMod val="50000"/>
                  </a:schemeClr>
                </a:solidFill>
                <a:latin typeface="+mn-lt"/>
              </a:endParaRPr>
            </a:p>
          </p:txBody>
        </p:sp>
        <p:cxnSp>
          <p:nvCxnSpPr>
            <p:cNvPr id="22" name="Straight Arrow Connector 21"/>
            <p:cNvCxnSpPr/>
            <p:nvPr/>
          </p:nvCxnSpPr>
          <p:spPr>
            <a:xfrm flipV="1">
              <a:off x="3294875" y="4003245"/>
              <a:ext cx="382830" cy="5388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6" name="Group 29"/>
          <p:cNvGrpSpPr/>
          <p:nvPr/>
        </p:nvGrpSpPr>
        <p:grpSpPr>
          <a:xfrm>
            <a:off x="5638800" y="3733800"/>
            <a:ext cx="3200400" cy="993577"/>
            <a:chOff x="5569310" y="3928875"/>
            <a:chExt cx="3200400" cy="993577"/>
          </a:xfrm>
        </p:grpSpPr>
        <p:sp>
          <p:nvSpPr>
            <p:cNvPr id="23" name="TextBox 22"/>
            <p:cNvSpPr txBox="1"/>
            <p:nvPr/>
          </p:nvSpPr>
          <p:spPr>
            <a:xfrm>
              <a:off x="5569310" y="4614675"/>
              <a:ext cx="3200400" cy="307777"/>
            </a:xfrm>
            <a:prstGeom prst="rect">
              <a:avLst/>
            </a:prstGeom>
            <a:noFill/>
          </p:spPr>
          <p:txBody>
            <a:bodyPr wrap="square" rtlCol="0">
              <a:spAutoFit/>
            </a:bodyPr>
            <a:lstStyle/>
            <a:p>
              <a:r>
                <a:rPr lang="en-US" sz="1400" dirty="0" smtClean="0">
                  <a:solidFill>
                    <a:schemeClr val="bg2">
                      <a:lumMod val="50000"/>
                    </a:schemeClr>
                  </a:solidFill>
                  <a:latin typeface="+mn-lt"/>
                </a:rPr>
                <a:t>Momentum dependent “slip factor”</a:t>
              </a:r>
              <a:endParaRPr lang="en-US" sz="1400" dirty="0">
                <a:solidFill>
                  <a:schemeClr val="bg2">
                    <a:lumMod val="50000"/>
                  </a:schemeClr>
                </a:solidFill>
                <a:latin typeface="+mn-lt"/>
              </a:endParaRPr>
            </a:p>
          </p:txBody>
        </p:sp>
        <p:cxnSp>
          <p:nvCxnSpPr>
            <p:cNvPr id="24" name="Straight Arrow Connector 23"/>
            <p:cNvCxnSpPr/>
            <p:nvPr/>
          </p:nvCxnSpPr>
          <p:spPr>
            <a:xfrm flipV="1">
              <a:off x="7855310" y="3928875"/>
              <a:ext cx="2286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7" name="Date Placeholder 36"/>
          <p:cNvSpPr>
            <a:spLocks noGrp="1"/>
          </p:cNvSpPr>
          <p:nvPr>
            <p:ph type="dt" sz="half" idx="10"/>
          </p:nvPr>
        </p:nvSpPr>
        <p:spPr/>
        <p:txBody>
          <a:bodyPr/>
          <a:lstStyle/>
          <a:p>
            <a:pPr>
              <a:defRPr/>
            </a:pPr>
            <a:r>
              <a:rPr lang="en-US" smtClean="0"/>
              <a:t>HCPSS, August 11-22, 2014 </a:t>
            </a:r>
            <a:endParaRPr lang="en-US" dirty="0"/>
          </a:p>
        </p:txBody>
      </p:sp>
      <p:sp>
        <p:nvSpPr>
          <p:cNvPr id="38" name="Slide Number Placeholder 37"/>
          <p:cNvSpPr>
            <a:spLocks noGrp="1"/>
          </p:cNvSpPr>
          <p:nvPr>
            <p:ph type="sldNum" sz="quarter" idx="12"/>
          </p:nvPr>
        </p:nvSpPr>
        <p:spPr/>
        <p:txBody>
          <a:bodyPr/>
          <a:lstStyle/>
          <a:p>
            <a:pPr>
              <a:defRPr/>
            </a:pPr>
            <a:fld id="{FBC16510-01E7-4757-9488-65999956462C}" type="slidenum">
              <a:rPr lang="en-US" smtClean="0"/>
              <a:pPr>
                <a:defRPr/>
              </a:pPr>
              <a:t>6</a:t>
            </a:fld>
            <a:endParaRPr lang="en-US"/>
          </a:p>
        </p:txBody>
      </p:sp>
      <p:sp>
        <p:nvSpPr>
          <p:cNvPr id="39" name="Footer Placeholder 38"/>
          <p:cNvSpPr>
            <a:spLocks noGrp="1"/>
          </p:cNvSpPr>
          <p:nvPr>
            <p:ph type="ftr" sz="quarter" idx="11"/>
          </p:nvPr>
        </p:nvSpPr>
        <p:spPr/>
        <p:txBody>
          <a:bodyPr/>
          <a:lstStyle/>
          <a:p>
            <a:pPr>
              <a:defRPr/>
            </a:pPr>
            <a:r>
              <a:rPr lang="en-US" smtClean="0"/>
              <a:t>E. Prebys, Hadron Colliders, Lecture 2</a:t>
            </a:r>
            <a:endParaRPr lang="en-US"/>
          </a:p>
        </p:txBody>
      </p:sp>
      <p:sp>
        <p:nvSpPr>
          <p:cNvPr id="21" name="TextBox 20"/>
          <p:cNvSpPr txBox="1"/>
          <p:nvPr/>
        </p:nvSpPr>
        <p:spPr>
          <a:xfrm>
            <a:off x="5715000" y="2362200"/>
            <a:ext cx="3200400" cy="307777"/>
          </a:xfrm>
          <a:prstGeom prst="rect">
            <a:avLst/>
          </a:prstGeom>
          <a:noFill/>
        </p:spPr>
        <p:txBody>
          <a:bodyPr wrap="square" rtlCol="0">
            <a:spAutoFit/>
          </a:bodyPr>
          <a:lstStyle/>
          <a:p>
            <a:r>
              <a:rPr lang="en-US" sz="1400" dirty="0" smtClean="0">
                <a:solidFill>
                  <a:schemeClr val="bg2">
                    <a:lumMod val="50000"/>
                  </a:schemeClr>
                </a:solidFill>
                <a:latin typeface="+mn-lt"/>
              </a:rPr>
              <a:t>Can prove this with a little algebra</a:t>
            </a:r>
            <a:endParaRPr lang="en-US" sz="1400" dirty="0">
              <a:solidFill>
                <a:schemeClr val="bg2">
                  <a:lumMod val="50000"/>
                </a:schemeClr>
              </a:solidFill>
              <a:latin typeface="+mn-lt"/>
            </a:endParaRPr>
          </a:p>
        </p:txBody>
      </p:sp>
      <p:cxnSp>
        <p:nvCxnSpPr>
          <p:cNvPr id="25" name="Straight Arrow Connector 24"/>
          <p:cNvCxnSpPr/>
          <p:nvPr/>
        </p:nvCxnSpPr>
        <p:spPr>
          <a:xfrm flipH="1">
            <a:off x="5334000" y="2590800"/>
            <a:ext cx="3048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6364020"/>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Cases of Slip Factor</a:t>
            </a:r>
            <a:endParaRPr lang="en-US" dirty="0"/>
          </a:p>
        </p:txBody>
      </p:sp>
      <p:sp>
        <p:nvSpPr>
          <p:cNvPr id="3" name="Content Placeholder 2"/>
          <p:cNvSpPr>
            <a:spLocks noGrp="1"/>
          </p:cNvSpPr>
          <p:nvPr>
            <p:ph idx="1"/>
          </p:nvPr>
        </p:nvSpPr>
        <p:spPr>
          <a:xfrm>
            <a:off x="503776" y="690225"/>
            <a:ext cx="8251825" cy="528975"/>
          </a:xfrm>
        </p:spPr>
        <p:txBody>
          <a:bodyPr/>
          <a:lstStyle/>
          <a:p>
            <a:r>
              <a:rPr lang="en-US" sz="1800" dirty="0" smtClean="0"/>
              <a:t>In a </a:t>
            </a:r>
            <a:r>
              <a:rPr lang="en-US" sz="1800" dirty="0" err="1" smtClean="0"/>
              <a:t>linac</a:t>
            </a:r>
            <a:endParaRPr lang="en-US" sz="1800" dirty="0" smtClean="0"/>
          </a:p>
          <a:p>
            <a:endParaRPr lang="en-US" sz="1800" dirty="0"/>
          </a:p>
          <a:p>
            <a:endParaRPr lang="en-US" sz="1800" dirty="0" smtClean="0"/>
          </a:p>
          <a:p>
            <a:r>
              <a:rPr lang="en-US" sz="1800" dirty="0" smtClean="0"/>
              <a:t>In a cyclotron</a:t>
            </a:r>
          </a:p>
          <a:p>
            <a:endParaRPr lang="en-US" sz="1800" dirty="0"/>
          </a:p>
          <a:p>
            <a:endParaRPr lang="en-US" sz="1800" dirty="0" smtClean="0"/>
          </a:p>
          <a:p>
            <a:endParaRPr lang="en-US" sz="1800" dirty="0"/>
          </a:p>
          <a:p>
            <a:endParaRPr lang="en-US" sz="1800" dirty="0" smtClean="0"/>
          </a:p>
          <a:p>
            <a:r>
              <a:rPr lang="en-US" sz="1800" dirty="0" smtClean="0"/>
              <a:t>In a synchrotron, the momentum compaction depends on the lattice, but is </a:t>
            </a:r>
            <a:r>
              <a:rPr lang="en-US" sz="1800" i="1" dirty="0" smtClean="0"/>
              <a:t>usually</a:t>
            </a:r>
            <a:r>
              <a:rPr lang="en-US" sz="1800" dirty="0" smtClean="0"/>
              <a:t> positive</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In a normal lattice, for very non-intuitive reasons</a:t>
            </a:r>
            <a:endParaRPr lang="en-US" sz="1800" dirty="0"/>
          </a:p>
        </p:txBody>
      </p:sp>
      <p:sp>
        <p:nvSpPr>
          <p:cNvPr id="4" name="Date Placeholder 3"/>
          <p:cNvSpPr>
            <a:spLocks noGrp="1"/>
          </p:cNvSpPr>
          <p:nvPr>
            <p:ph type="dt" sz="half" idx="10"/>
          </p:nvPr>
        </p:nvSpPr>
        <p:spPr/>
        <p:txBody>
          <a:bodyPr/>
          <a:lstStyle/>
          <a:p>
            <a:pPr>
              <a:defRPr/>
            </a:pPr>
            <a:r>
              <a:rPr lang="en-US" smtClean="0"/>
              <a:t>HCPSS, August 11-22, 2014 </a:t>
            </a:r>
            <a:endParaRPr lang="en-US" dirty="0"/>
          </a:p>
        </p:txBody>
      </p:sp>
      <p:sp>
        <p:nvSpPr>
          <p:cNvPr id="5" name="Footer Placeholder 4"/>
          <p:cNvSpPr>
            <a:spLocks noGrp="1"/>
          </p:cNvSpPr>
          <p:nvPr>
            <p:ph type="ftr" sz="quarter" idx="11"/>
          </p:nvPr>
        </p:nvSpPr>
        <p:spPr/>
        <p:txBody>
          <a:bodyPr/>
          <a:lstStyle/>
          <a:p>
            <a:pPr>
              <a:defRPr/>
            </a:pPr>
            <a:r>
              <a:rPr lang="en-US" smtClean="0"/>
              <a:t>E. Prebys, Hadron Colliders, Lecture 2</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7</a:t>
            </a:fld>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772263295"/>
              </p:ext>
            </p:extLst>
          </p:nvPr>
        </p:nvGraphicFramePr>
        <p:xfrm>
          <a:off x="2209800" y="990600"/>
          <a:ext cx="2133600" cy="757400"/>
        </p:xfrm>
        <a:graphic>
          <a:graphicData uri="http://schemas.openxmlformats.org/presentationml/2006/ole">
            <mc:AlternateContent xmlns:mc="http://schemas.openxmlformats.org/markup-compatibility/2006">
              <mc:Choice xmlns:v="urn:schemas-microsoft-com:vml" Requires="v">
                <p:oleObj spid="_x0000_s496758" name="Equation" r:id="rId3" imgW="1181100" imgH="419100" progId="Equation.DSMT4">
                  <p:embed/>
                </p:oleObj>
              </mc:Choice>
              <mc:Fallback>
                <p:oleObj name="Equation" r:id="rId3" imgW="1181100" imgH="419100" progId="Equation.DSMT4">
                  <p:embed/>
                  <p:pic>
                    <p:nvPicPr>
                      <p:cNvPr id="0" name=""/>
                      <p:cNvPicPr>
                        <a:picLocks noChangeAspect="1" noChangeArrowheads="1"/>
                      </p:cNvPicPr>
                      <p:nvPr/>
                    </p:nvPicPr>
                    <p:blipFill>
                      <a:blip r:embed="rId4"/>
                      <a:srcRect/>
                      <a:stretch>
                        <a:fillRect/>
                      </a:stretch>
                    </p:blipFill>
                    <p:spPr bwMode="auto">
                      <a:xfrm>
                        <a:off x="2209800" y="990600"/>
                        <a:ext cx="2133600" cy="757400"/>
                      </a:xfrm>
                      <a:prstGeom prst="rect">
                        <a:avLst/>
                      </a:prstGeom>
                      <a:noFill/>
                      <a:extLst/>
                    </p:spPr>
                  </p:pic>
                </p:oleObj>
              </mc:Fallback>
            </mc:AlternateContent>
          </a:graphicData>
        </a:graphic>
      </p:graphicFrame>
      <p:sp>
        <p:nvSpPr>
          <p:cNvPr id="9" name="TextBox 8"/>
          <p:cNvSpPr txBox="1"/>
          <p:nvPr/>
        </p:nvSpPr>
        <p:spPr>
          <a:xfrm>
            <a:off x="4572000" y="1143000"/>
            <a:ext cx="4343400" cy="369332"/>
          </a:xfrm>
          <a:prstGeom prst="rect">
            <a:avLst/>
          </a:prstGeom>
          <a:noFill/>
        </p:spPr>
        <p:txBody>
          <a:bodyPr wrap="square" rtlCol="0">
            <a:spAutoFit/>
          </a:bodyPr>
          <a:lstStyle/>
          <a:p>
            <a:r>
              <a:rPr lang="en-US" sz="1800" dirty="0" smtClean="0">
                <a:solidFill>
                  <a:srgbClr val="C00000"/>
                </a:solidFill>
                <a:latin typeface="+mn-lt"/>
              </a:rPr>
              <a:t>negative, asymptotically approaching 0 </a:t>
            </a:r>
          </a:p>
        </p:txBody>
      </p:sp>
      <p:graphicFrame>
        <p:nvGraphicFramePr>
          <p:cNvPr id="10" name="Object 9"/>
          <p:cNvGraphicFramePr>
            <a:graphicFrameLocks noChangeAspect="1"/>
          </p:cNvGraphicFramePr>
          <p:nvPr>
            <p:extLst>
              <p:ext uri="{D42A27DB-BD31-4B8C-83A1-F6EECF244321}">
                <p14:modId xmlns:p14="http://schemas.microsoft.com/office/powerpoint/2010/main" val="376311301"/>
              </p:ext>
            </p:extLst>
          </p:nvPr>
        </p:nvGraphicFramePr>
        <p:xfrm>
          <a:off x="457200" y="2362200"/>
          <a:ext cx="4014788" cy="757238"/>
        </p:xfrm>
        <a:graphic>
          <a:graphicData uri="http://schemas.openxmlformats.org/presentationml/2006/ole">
            <mc:AlternateContent xmlns:mc="http://schemas.openxmlformats.org/markup-compatibility/2006">
              <mc:Choice xmlns:v="urn:schemas-microsoft-com:vml" Requires="v">
                <p:oleObj spid="_x0000_s496759" name="Equation" r:id="rId5" imgW="2222500" imgH="419100" progId="Equation.DSMT4">
                  <p:embed/>
                </p:oleObj>
              </mc:Choice>
              <mc:Fallback>
                <p:oleObj name="Equation" r:id="rId5" imgW="2222500" imgH="419100" progId="Equation.DSMT4">
                  <p:embed/>
                  <p:pic>
                    <p:nvPicPr>
                      <p:cNvPr id="0" name=""/>
                      <p:cNvPicPr>
                        <a:picLocks noChangeAspect="1" noChangeArrowheads="1"/>
                      </p:cNvPicPr>
                      <p:nvPr/>
                    </p:nvPicPr>
                    <p:blipFill>
                      <a:blip r:embed="rId6"/>
                      <a:srcRect/>
                      <a:stretch>
                        <a:fillRect/>
                      </a:stretch>
                    </p:blipFill>
                    <p:spPr bwMode="auto">
                      <a:xfrm>
                        <a:off x="457200" y="2362200"/>
                        <a:ext cx="4014788" cy="757238"/>
                      </a:xfrm>
                      <a:prstGeom prst="rect">
                        <a:avLst/>
                      </a:prstGeom>
                      <a:noFill/>
                      <a:extLst/>
                    </p:spPr>
                  </p:pic>
                </p:oleObj>
              </mc:Fallback>
            </mc:AlternateContent>
          </a:graphicData>
        </a:graphic>
      </p:graphicFrame>
      <p:sp>
        <p:nvSpPr>
          <p:cNvPr id="11" name="TextBox 10"/>
          <p:cNvSpPr txBox="1"/>
          <p:nvPr/>
        </p:nvSpPr>
        <p:spPr>
          <a:xfrm>
            <a:off x="4572000" y="2438400"/>
            <a:ext cx="4343400" cy="923330"/>
          </a:xfrm>
          <a:prstGeom prst="rect">
            <a:avLst/>
          </a:prstGeom>
          <a:noFill/>
        </p:spPr>
        <p:txBody>
          <a:bodyPr wrap="square" rtlCol="0">
            <a:spAutoFit/>
          </a:bodyPr>
          <a:lstStyle/>
          <a:p>
            <a:r>
              <a:rPr lang="en-US" sz="1800" dirty="0" smtClean="0">
                <a:solidFill>
                  <a:srgbClr val="C00000"/>
                </a:solidFill>
                <a:latin typeface="+mn-lt"/>
              </a:rPr>
              <a:t>0 for v&lt;&lt;c, then goes positive. Compensating for this </a:t>
            </a:r>
            <a:r>
              <a:rPr lang="en-US" sz="1800" dirty="0" smtClean="0">
                <a:solidFill>
                  <a:srgbClr val="C00000"/>
                </a:solidFill>
                <a:latin typeface="Wingdings"/>
                <a:ea typeface="Wingdings"/>
                <a:cs typeface="Wingdings"/>
                <a:sym typeface="Wingdings"/>
              </a:rPr>
              <a:t></a:t>
            </a:r>
            <a:r>
              <a:rPr lang="en-US" sz="1800" dirty="0">
                <a:solidFill>
                  <a:srgbClr val="C00000"/>
                </a:solidFill>
                <a:latin typeface="+mn-lt"/>
                <a:sym typeface="Wingdings"/>
              </a:rPr>
              <a:t> </a:t>
            </a:r>
            <a:r>
              <a:rPr lang="en-US" sz="1800" dirty="0" smtClean="0">
                <a:solidFill>
                  <a:srgbClr val="C00000"/>
                </a:solidFill>
                <a:latin typeface="+mn-lt"/>
                <a:sym typeface="Wingdings"/>
              </a:rPr>
              <a:t/>
            </a:r>
            <a:br>
              <a:rPr lang="en-US" sz="1800" dirty="0" smtClean="0">
                <a:solidFill>
                  <a:srgbClr val="C00000"/>
                </a:solidFill>
                <a:latin typeface="+mn-lt"/>
                <a:sym typeface="Wingdings"/>
              </a:rPr>
            </a:br>
            <a:r>
              <a:rPr lang="en-US" sz="1800" dirty="0" smtClean="0">
                <a:solidFill>
                  <a:srgbClr val="C00000"/>
                </a:solidFill>
                <a:latin typeface="+mn-lt"/>
                <a:sym typeface="Wingdings"/>
              </a:rPr>
              <a:t>“</a:t>
            </a:r>
            <a:r>
              <a:rPr lang="en-US" sz="1800" dirty="0" err="1" smtClean="0">
                <a:solidFill>
                  <a:srgbClr val="C00000"/>
                </a:solidFill>
                <a:latin typeface="+mn-lt"/>
                <a:sym typeface="Wingdings"/>
              </a:rPr>
              <a:t>synchro</a:t>
            </a:r>
            <a:r>
              <a:rPr lang="en-US" sz="1800" dirty="0" smtClean="0">
                <a:solidFill>
                  <a:srgbClr val="C00000"/>
                </a:solidFill>
                <a:latin typeface="+mn-lt"/>
                <a:sym typeface="Wingdings"/>
              </a:rPr>
              <a:t>-cyclotron”</a:t>
            </a:r>
            <a:endParaRPr lang="en-US" sz="1800" dirty="0" smtClean="0">
              <a:solidFill>
                <a:srgbClr val="C00000"/>
              </a:solidFill>
              <a:latin typeface="+mn-lt"/>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1288050055"/>
              </p:ext>
            </p:extLst>
          </p:nvPr>
        </p:nvGraphicFramePr>
        <p:xfrm>
          <a:off x="7021513" y="4321175"/>
          <a:ext cx="1503362" cy="774700"/>
        </p:xfrm>
        <a:graphic>
          <a:graphicData uri="http://schemas.openxmlformats.org/presentationml/2006/ole">
            <mc:AlternateContent xmlns:mc="http://schemas.openxmlformats.org/markup-compatibility/2006">
              <mc:Choice xmlns:v="urn:schemas-microsoft-com:vml" Requires="v">
                <p:oleObj spid="_x0000_s496760" name="Equation" r:id="rId7" imgW="863600" imgH="444500" progId="Equation.DSMT4">
                  <p:embed/>
                </p:oleObj>
              </mc:Choice>
              <mc:Fallback>
                <p:oleObj name="Equation" r:id="rId7" imgW="863600" imgH="444500" progId="Equation.DSMT4">
                  <p:embed/>
                  <p:pic>
                    <p:nvPicPr>
                      <p:cNvPr id="0" name=""/>
                      <p:cNvPicPr>
                        <a:picLocks noChangeAspect="1" noChangeArrowheads="1"/>
                      </p:cNvPicPr>
                      <p:nvPr/>
                    </p:nvPicPr>
                    <p:blipFill>
                      <a:blip r:embed="rId8"/>
                      <a:srcRect/>
                      <a:stretch>
                        <a:fillRect/>
                      </a:stretch>
                    </p:blipFill>
                    <p:spPr bwMode="auto">
                      <a:xfrm>
                        <a:off x="7021513" y="4321175"/>
                        <a:ext cx="1503362" cy="774700"/>
                      </a:xfrm>
                      <a:prstGeom prst="rect">
                        <a:avLst/>
                      </a:prstGeom>
                      <a:noFill/>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41789326"/>
              </p:ext>
            </p:extLst>
          </p:nvPr>
        </p:nvGraphicFramePr>
        <p:xfrm>
          <a:off x="838200" y="4267200"/>
          <a:ext cx="1400175" cy="757238"/>
        </p:xfrm>
        <a:graphic>
          <a:graphicData uri="http://schemas.openxmlformats.org/presentationml/2006/ole">
            <mc:AlternateContent xmlns:mc="http://schemas.openxmlformats.org/markup-compatibility/2006">
              <mc:Choice xmlns:v="urn:schemas-microsoft-com:vml" Requires="v">
                <p:oleObj spid="_x0000_s496761" name="Equation" r:id="rId9" imgW="774700" imgH="419100" progId="Equation.DSMT4">
                  <p:embed/>
                </p:oleObj>
              </mc:Choice>
              <mc:Fallback>
                <p:oleObj name="Equation" r:id="rId9" imgW="774700" imgH="419100" progId="Equation.DSMT4">
                  <p:embed/>
                  <p:pic>
                    <p:nvPicPr>
                      <p:cNvPr id="0" name=""/>
                      <p:cNvPicPr>
                        <a:picLocks noChangeAspect="1" noChangeArrowheads="1"/>
                      </p:cNvPicPr>
                      <p:nvPr/>
                    </p:nvPicPr>
                    <p:blipFill>
                      <a:blip r:embed="rId10"/>
                      <a:srcRect/>
                      <a:stretch>
                        <a:fillRect/>
                      </a:stretch>
                    </p:blipFill>
                    <p:spPr bwMode="auto">
                      <a:xfrm>
                        <a:off x="838200" y="4267200"/>
                        <a:ext cx="1400175" cy="757238"/>
                      </a:xfrm>
                      <a:prstGeom prst="rect">
                        <a:avLst/>
                      </a:prstGeom>
                      <a:noFill/>
                      <a:extLst/>
                    </p:spPr>
                  </p:pic>
                </p:oleObj>
              </mc:Fallback>
            </mc:AlternateContent>
          </a:graphicData>
        </a:graphic>
      </p:graphicFrame>
      <p:sp>
        <p:nvSpPr>
          <p:cNvPr id="14" name="TextBox 13"/>
          <p:cNvSpPr txBox="1"/>
          <p:nvPr/>
        </p:nvSpPr>
        <p:spPr>
          <a:xfrm>
            <a:off x="2438400" y="4495800"/>
            <a:ext cx="5029200" cy="369332"/>
          </a:xfrm>
          <a:prstGeom prst="rect">
            <a:avLst/>
          </a:prstGeom>
          <a:noFill/>
        </p:spPr>
        <p:txBody>
          <a:bodyPr wrap="square" rtlCol="0">
            <a:spAutoFit/>
          </a:bodyPr>
          <a:lstStyle/>
          <a:p>
            <a:r>
              <a:rPr lang="en-US" sz="1800" dirty="0" smtClean="0">
                <a:solidFill>
                  <a:srgbClr val="C00000"/>
                </a:solidFill>
                <a:latin typeface="+mn-lt"/>
              </a:rPr>
              <a:t>Starts out negative, then goes positive for </a:t>
            </a:r>
          </a:p>
        </p:txBody>
      </p:sp>
      <p:sp>
        <p:nvSpPr>
          <p:cNvPr id="15" name="TextBox 14"/>
          <p:cNvSpPr txBox="1"/>
          <p:nvPr/>
        </p:nvSpPr>
        <p:spPr>
          <a:xfrm>
            <a:off x="6705600" y="5105400"/>
            <a:ext cx="1524000" cy="369332"/>
          </a:xfrm>
          <a:prstGeom prst="rect">
            <a:avLst/>
          </a:prstGeom>
          <a:noFill/>
        </p:spPr>
        <p:txBody>
          <a:bodyPr wrap="square" rtlCol="0">
            <a:spAutoFit/>
          </a:bodyPr>
          <a:lstStyle/>
          <a:p>
            <a:r>
              <a:rPr lang="en-US" sz="1800" dirty="0" smtClean="0">
                <a:solidFill>
                  <a:srgbClr val="C00000"/>
                </a:solidFill>
                <a:latin typeface="+mn-lt"/>
              </a:rPr>
              <a:t>“transition”</a:t>
            </a:r>
          </a:p>
        </p:txBody>
      </p:sp>
      <p:cxnSp>
        <p:nvCxnSpPr>
          <p:cNvPr id="17" name="Straight Arrow Connector 16"/>
          <p:cNvCxnSpPr/>
          <p:nvPr/>
        </p:nvCxnSpPr>
        <p:spPr>
          <a:xfrm flipV="1">
            <a:off x="8001000" y="4876800"/>
            <a:ext cx="228600" cy="228600"/>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8" name="Object 17"/>
          <p:cNvGraphicFramePr>
            <a:graphicFrameLocks noChangeAspect="1"/>
          </p:cNvGraphicFramePr>
          <p:nvPr>
            <p:extLst>
              <p:ext uri="{D42A27DB-BD31-4B8C-83A1-F6EECF244321}">
                <p14:modId xmlns:p14="http://schemas.microsoft.com/office/powerpoint/2010/main" val="696460882"/>
              </p:ext>
            </p:extLst>
          </p:nvPr>
        </p:nvGraphicFramePr>
        <p:xfrm>
          <a:off x="2133600" y="5867400"/>
          <a:ext cx="1327150" cy="354013"/>
        </p:xfrm>
        <a:graphic>
          <a:graphicData uri="http://schemas.openxmlformats.org/presentationml/2006/ole">
            <mc:AlternateContent xmlns:mc="http://schemas.openxmlformats.org/markup-compatibility/2006">
              <mc:Choice xmlns:v="urn:schemas-microsoft-com:vml" Requires="v">
                <p:oleObj spid="_x0000_s496762" name="Equation" r:id="rId11" imgW="762000" imgH="203200" progId="Equation.DSMT4">
                  <p:embed/>
                </p:oleObj>
              </mc:Choice>
              <mc:Fallback>
                <p:oleObj name="Equation" r:id="rId11" imgW="762000" imgH="203200" progId="Equation.DSMT4">
                  <p:embed/>
                  <p:pic>
                    <p:nvPicPr>
                      <p:cNvPr id="0" name=""/>
                      <p:cNvPicPr>
                        <a:picLocks noChangeAspect="1" noChangeArrowheads="1"/>
                      </p:cNvPicPr>
                      <p:nvPr/>
                    </p:nvPicPr>
                    <p:blipFill>
                      <a:blip r:embed="rId12"/>
                      <a:srcRect/>
                      <a:stretch>
                        <a:fillRect/>
                      </a:stretch>
                    </p:blipFill>
                    <p:spPr bwMode="auto">
                      <a:xfrm>
                        <a:off x="2133600" y="5867400"/>
                        <a:ext cx="1327150" cy="354013"/>
                      </a:xfrm>
                      <a:prstGeom prst="rect">
                        <a:avLst/>
                      </a:prstGeom>
                      <a:noFill/>
                      <a:extLst/>
                    </p:spPr>
                  </p:pic>
                </p:oleObj>
              </mc:Fallback>
            </mc:AlternateContent>
          </a:graphicData>
        </a:graphic>
      </p:graphicFrame>
      <p:sp>
        <p:nvSpPr>
          <p:cNvPr id="19" name="TextBox 18"/>
          <p:cNvSpPr txBox="1"/>
          <p:nvPr/>
        </p:nvSpPr>
        <p:spPr>
          <a:xfrm>
            <a:off x="3657600" y="5791200"/>
            <a:ext cx="5410200" cy="646331"/>
          </a:xfrm>
          <a:prstGeom prst="rect">
            <a:avLst/>
          </a:prstGeom>
          <a:noFill/>
        </p:spPr>
        <p:txBody>
          <a:bodyPr wrap="square" rtlCol="0">
            <a:spAutoFit/>
          </a:bodyPr>
          <a:lstStyle/>
          <a:p>
            <a:r>
              <a:rPr lang="en-US" sz="1800" dirty="0" smtClean="0">
                <a:solidFill>
                  <a:srgbClr val="C00000"/>
                </a:solidFill>
                <a:latin typeface="+mn-lt"/>
              </a:rPr>
              <a:t>electron machines are almost always above transition.  Proton machines go through transition</a:t>
            </a:r>
          </a:p>
        </p:txBody>
      </p:sp>
    </p:spTree>
    <p:extLst>
      <p:ext uri="{BB962C8B-B14F-4D97-AF65-F5344CB8AC3E}">
        <p14:creationId xmlns:p14="http://schemas.microsoft.com/office/powerpoint/2010/main" val="629619483"/>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62665" y="164575"/>
            <a:ext cx="8262937" cy="441325"/>
          </a:xfrm>
        </p:spPr>
        <p:txBody>
          <a:bodyPr/>
          <a:lstStyle/>
          <a:p>
            <a:pPr>
              <a:defRPr/>
            </a:pPr>
            <a:r>
              <a:rPr lang="en-US" dirty="0" smtClean="0"/>
              <a:t>Transition and phase stability</a:t>
            </a:r>
            <a:endParaRPr lang="en-US" dirty="0"/>
          </a:p>
        </p:txBody>
      </p:sp>
      <p:sp>
        <p:nvSpPr>
          <p:cNvPr id="39" name="Content Placeholder 38"/>
          <p:cNvSpPr>
            <a:spLocks noGrp="1"/>
          </p:cNvSpPr>
          <p:nvPr>
            <p:ph idx="1"/>
          </p:nvPr>
        </p:nvSpPr>
        <p:spPr>
          <a:xfrm>
            <a:off x="462665" y="663840"/>
            <a:ext cx="8355012" cy="708650"/>
          </a:xfrm>
        </p:spPr>
        <p:txBody>
          <a:bodyPr/>
          <a:lstStyle/>
          <a:p>
            <a:r>
              <a:rPr lang="en-US" sz="1800" dirty="0" smtClean="0"/>
              <a:t>The sign of the slip factor determines the stable region on the RF curve.</a:t>
            </a:r>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r>
              <a:rPr lang="en-US" sz="1800" dirty="0" smtClean="0"/>
              <a:t>Somewhat complicated phase manipulation at transition, which can result in losses, emittance growth, and instability</a:t>
            </a:r>
            <a:endParaRPr lang="el-GR" sz="1800" dirty="0" smtClean="0"/>
          </a:p>
          <a:p>
            <a:pPr lvl="1"/>
            <a:r>
              <a:rPr lang="en-US" sz="1400" dirty="0" smtClean="0"/>
              <a:t>Easy with digital electronics, but they’ve been doing this since way before digital electronics.</a:t>
            </a:r>
          </a:p>
          <a:p>
            <a:endParaRPr lang="en-US" sz="2000" dirty="0"/>
          </a:p>
        </p:txBody>
      </p:sp>
      <p:sp>
        <p:nvSpPr>
          <p:cNvPr id="26627" name="Freeform 3"/>
          <p:cNvSpPr>
            <a:spLocks/>
          </p:cNvSpPr>
          <p:nvPr/>
        </p:nvSpPr>
        <p:spPr bwMode="auto">
          <a:xfrm>
            <a:off x="462665" y="2200040"/>
            <a:ext cx="3390900" cy="2071688"/>
          </a:xfrm>
          <a:custGeom>
            <a:avLst/>
            <a:gdLst>
              <a:gd name="T0" fmla="*/ 0 w 2136"/>
              <a:gd name="T1" fmla="*/ 2147483647 h 1305"/>
              <a:gd name="T2" fmla="*/ 2147483647 w 2136"/>
              <a:gd name="T3" fmla="*/ 2147483647 h 1305"/>
              <a:gd name="T4" fmla="*/ 2147483647 w 2136"/>
              <a:gd name="T5" fmla="*/ 2147483647 h 1305"/>
              <a:gd name="T6" fmla="*/ 2147483647 w 2136"/>
              <a:gd name="T7" fmla="*/ 2147483647 h 1305"/>
              <a:gd name="T8" fmla="*/ 0 60000 65536"/>
              <a:gd name="T9" fmla="*/ 0 60000 65536"/>
              <a:gd name="T10" fmla="*/ 0 60000 65536"/>
              <a:gd name="T11" fmla="*/ 0 60000 65536"/>
              <a:gd name="T12" fmla="*/ 0 w 2136"/>
              <a:gd name="T13" fmla="*/ 0 h 1305"/>
              <a:gd name="T14" fmla="*/ 2136 w 2136"/>
              <a:gd name="T15" fmla="*/ 1305 h 1305"/>
            </a:gdLst>
            <a:ahLst/>
            <a:cxnLst>
              <a:cxn ang="T8">
                <a:pos x="T0" y="T1"/>
              </a:cxn>
              <a:cxn ang="T9">
                <a:pos x="T2" y="T3"/>
              </a:cxn>
              <a:cxn ang="T10">
                <a:pos x="T4" y="T5"/>
              </a:cxn>
              <a:cxn ang="T11">
                <a:pos x="T6" y="T7"/>
              </a:cxn>
            </a:cxnLst>
            <a:rect l="T12" t="T13" r="T14" b="T15"/>
            <a:pathLst>
              <a:path w="2136" h="1305">
                <a:moveTo>
                  <a:pt x="0" y="566"/>
                </a:moveTo>
                <a:cubicBezTo>
                  <a:pt x="112" y="675"/>
                  <a:pt x="432" y="1305"/>
                  <a:pt x="680" y="1224"/>
                </a:cubicBezTo>
                <a:cubicBezTo>
                  <a:pt x="928" y="1143"/>
                  <a:pt x="1245" y="160"/>
                  <a:pt x="1488" y="80"/>
                </a:cubicBezTo>
                <a:cubicBezTo>
                  <a:pt x="1731" y="0"/>
                  <a:pt x="2001" y="608"/>
                  <a:pt x="2136" y="747"/>
                </a:cubicBezTo>
              </a:path>
            </a:pathLst>
          </a:custGeom>
          <a:noFill/>
          <a:ln w="9525" cap="flat" cmpd="sng">
            <a:solidFill>
              <a:srgbClr val="CC0000"/>
            </a:solidFill>
            <a:prstDash val="solid"/>
            <a:round/>
            <a:headEnd/>
            <a:tailEnd/>
          </a:ln>
        </p:spPr>
        <p:txBody>
          <a:bodyPr/>
          <a:lstStyle/>
          <a:p>
            <a:endParaRPr lang="en-US"/>
          </a:p>
        </p:txBody>
      </p:sp>
      <p:sp>
        <p:nvSpPr>
          <p:cNvPr id="26628" name="Line 4"/>
          <p:cNvSpPr>
            <a:spLocks noChangeShapeType="1"/>
          </p:cNvSpPr>
          <p:nvPr/>
        </p:nvSpPr>
        <p:spPr bwMode="auto">
          <a:xfrm>
            <a:off x="462665" y="3266840"/>
            <a:ext cx="3962400" cy="0"/>
          </a:xfrm>
          <a:prstGeom prst="line">
            <a:avLst/>
          </a:prstGeom>
          <a:noFill/>
          <a:ln w="9525">
            <a:solidFill>
              <a:schemeClr val="tx1"/>
            </a:solidFill>
            <a:round/>
            <a:headEnd/>
            <a:tailEnd/>
          </a:ln>
        </p:spPr>
        <p:txBody>
          <a:bodyPr/>
          <a:lstStyle/>
          <a:p>
            <a:endParaRPr lang="en-US"/>
          </a:p>
        </p:txBody>
      </p:sp>
      <p:sp>
        <p:nvSpPr>
          <p:cNvPr id="26629" name="Line 5"/>
          <p:cNvSpPr>
            <a:spLocks noChangeShapeType="1"/>
          </p:cNvSpPr>
          <p:nvPr/>
        </p:nvSpPr>
        <p:spPr bwMode="auto">
          <a:xfrm>
            <a:off x="691265" y="1666640"/>
            <a:ext cx="0" cy="2667000"/>
          </a:xfrm>
          <a:prstGeom prst="line">
            <a:avLst/>
          </a:prstGeom>
          <a:noFill/>
          <a:ln w="9525">
            <a:solidFill>
              <a:schemeClr val="tx1"/>
            </a:solidFill>
            <a:round/>
            <a:headEnd/>
            <a:tailEnd/>
          </a:ln>
        </p:spPr>
        <p:txBody>
          <a:bodyPr/>
          <a:lstStyle/>
          <a:p>
            <a:endParaRPr lang="en-US"/>
          </a:p>
        </p:txBody>
      </p:sp>
      <p:pic>
        <p:nvPicPr>
          <p:cNvPr id="26630" name="Object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7465" y="1666640"/>
            <a:ext cx="533400" cy="355600"/>
          </a:xfrm>
          <a:prstGeom prst="rect">
            <a:avLst/>
          </a:prstGeom>
          <a:noFill/>
          <a:ln w="9525">
            <a:noFill/>
            <a:miter lim="800000"/>
            <a:headEnd/>
            <a:tailEnd/>
          </a:ln>
        </p:spPr>
      </p:pic>
      <p:pic>
        <p:nvPicPr>
          <p:cNvPr id="26631" name="Object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120265" y="3343040"/>
            <a:ext cx="155575" cy="266700"/>
          </a:xfrm>
          <a:prstGeom prst="rect">
            <a:avLst/>
          </a:prstGeom>
          <a:noFill/>
          <a:ln w="9525">
            <a:noFill/>
            <a:miter lim="800000"/>
            <a:headEnd/>
            <a:tailEnd/>
          </a:ln>
        </p:spPr>
      </p:pic>
      <p:sp>
        <p:nvSpPr>
          <p:cNvPr id="26632" name="Oval 8"/>
          <p:cNvSpPr>
            <a:spLocks noChangeArrowheads="1"/>
          </p:cNvSpPr>
          <p:nvPr/>
        </p:nvSpPr>
        <p:spPr bwMode="auto">
          <a:xfrm>
            <a:off x="2291465" y="2809640"/>
            <a:ext cx="152400" cy="152400"/>
          </a:xfrm>
          <a:prstGeom prst="ellipse">
            <a:avLst/>
          </a:prstGeom>
          <a:solidFill>
            <a:srgbClr val="009900"/>
          </a:solidFill>
          <a:ln w="9525">
            <a:solidFill>
              <a:srgbClr val="009900"/>
            </a:solidFill>
            <a:round/>
            <a:headEnd/>
            <a:tailEnd/>
          </a:ln>
        </p:spPr>
        <p:txBody>
          <a:bodyPr wrap="none" anchor="ctr"/>
          <a:lstStyle/>
          <a:p>
            <a:pPr algn="ctr"/>
            <a:endParaRPr lang="en-US"/>
          </a:p>
        </p:txBody>
      </p:sp>
      <p:sp>
        <p:nvSpPr>
          <p:cNvPr id="26633" name="Line 9"/>
          <p:cNvSpPr>
            <a:spLocks noChangeShapeType="1"/>
          </p:cNvSpPr>
          <p:nvPr/>
        </p:nvSpPr>
        <p:spPr bwMode="auto">
          <a:xfrm flipV="1">
            <a:off x="2367665" y="2504840"/>
            <a:ext cx="152400" cy="228600"/>
          </a:xfrm>
          <a:prstGeom prst="line">
            <a:avLst/>
          </a:prstGeom>
          <a:noFill/>
          <a:ln w="9525">
            <a:solidFill>
              <a:srgbClr val="009900"/>
            </a:solidFill>
            <a:round/>
            <a:headEnd/>
            <a:tailEnd type="triangle" w="med" len="med"/>
          </a:ln>
        </p:spPr>
        <p:txBody>
          <a:bodyPr/>
          <a:lstStyle/>
          <a:p>
            <a:endParaRPr lang="en-US"/>
          </a:p>
        </p:txBody>
      </p:sp>
      <p:sp>
        <p:nvSpPr>
          <p:cNvPr id="26634" name="Line 10"/>
          <p:cNvSpPr>
            <a:spLocks noChangeShapeType="1"/>
          </p:cNvSpPr>
          <p:nvPr/>
        </p:nvSpPr>
        <p:spPr bwMode="auto">
          <a:xfrm flipH="1">
            <a:off x="2062865" y="2962040"/>
            <a:ext cx="152400" cy="228600"/>
          </a:xfrm>
          <a:prstGeom prst="line">
            <a:avLst/>
          </a:prstGeom>
          <a:noFill/>
          <a:ln w="9525">
            <a:solidFill>
              <a:srgbClr val="009900"/>
            </a:solidFill>
            <a:round/>
            <a:headEnd/>
            <a:tailEnd type="triangle" w="med" len="med"/>
          </a:ln>
        </p:spPr>
        <p:txBody>
          <a:bodyPr/>
          <a:lstStyle/>
          <a:p>
            <a:endParaRPr lang="en-US"/>
          </a:p>
        </p:txBody>
      </p:sp>
      <p:sp>
        <p:nvSpPr>
          <p:cNvPr id="26635" name="Text Box 11"/>
          <p:cNvSpPr txBox="1">
            <a:spLocks noChangeArrowheads="1"/>
          </p:cNvSpPr>
          <p:nvPr/>
        </p:nvSpPr>
        <p:spPr bwMode="auto">
          <a:xfrm>
            <a:off x="2291465" y="3419240"/>
            <a:ext cx="1524000" cy="304800"/>
          </a:xfrm>
          <a:prstGeom prst="rect">
            <a:avLst/>
          </a:prstGeom>
          <a:noFill/>
          <a:ln w="9525">
            <a:noFill/>
            <a:miter lim="800000"/>
            <a:headEnd/>
            <a:tailEnd/>
          </a:ln>
        </p:spPr>
        <p:txBody>
          <a:bodyPr>
            <a:spAutoFit/>
          </a:bodyPr>
          <a:lstStyle/>
          <a:p>
            <a:pPr algn="ctr">
              <a:spcBef>
                <a:spcPct val="50000"/>
              </a:spcBef>
            </a:pPr>
            <a:r>
              <a:rPr lang="en-US" sz="1400"/>
              <a:t>Nominal Energy</a:t>
            </a:r>
          </a:p>
        </p:txBody>
      </p:sp>
      <p:sp>
        <p:nvSpPr>
          <p:cNvPr id="26636" name="Text Box 12"/>
          <p:cNvSpPr txBox="1">
            <a:spLocks noChangeArrowheads="1"/>
          </p:cNvSpPr>
          <p:nvPr/>
        </p:nvSpPr>
        <p:spPr bwMode="auto">
          <a:xfrm>
            <a:off x="635702" y="2009540"/>
            <a:ext cx="1447800" cy="954088"/>
          </a:xfrm>
          <a:prstGeom prst="rect">
            <a:avLst/>
          </a:prstGeom>
          <a:noFill/>
          <a:ln w="9525">
            <a:noFill/>
            <a:miter lim="800000"/>
            <a:headEnd/>
            <a:tailEnd/>
          </a:ln>
        </p:spPr>
        <p:txBody>
          <a:bodyPr>
            <a:spAutoFit/>
          </a:bodyPr>
          <a:lstStyle/>
          <a:p>
            <a:pPr algn="r">
              <a:spcBef>
                <a:spcPct val="50000"/>
              </a:spcBef>
            </a:pPr>
            <a:r>
              <a:rPr lang="en-US" sz="1400"/>
              <a:t>Particles with lower E arrive </a:t>
            </a:r>
            <a:r>
              <a:rPr lang="en-US" sz="1400" i="1"/>
              <a:t>later </a:t>
            </a:r>
            <a:r>
              <a:rPr lang="en-US" sz="1400"/>
              <a:t>and see greater V.</a:t>
            </a:r>
          </a:p>
        </p:txBody>
      </p:sp>
      <p:sp>
        <p:nvSpPr>
          <p:cNvPr id="26637" name="Line 13"/>
          <p:cNvSpPr>
            <a:spLocks noChangeShapeType="1"/>
          </p:cNvSpPr>
          <p:nvPr/>
        </p:nvSpPr>
        <p:spPr bwMode="auto">
          <a:xfrm>
            <a:off x="1986665" y="2504840"/>
            <a:ext cx="304800" cy="76200"/>
          </a:xfrm>
          <a:prstGeom prst="line">
            <a:avLst/>
          </a:prstGeom>
          <a:noFill/>
          <a:ln w="9525">
            <a:solidFill>
              <a:schemeClr val="tx1"/>
            </a:solidFill>
            <a:round/>
            <a:headEnd/>
            <a:tailEnd type="triangle" w="med" len="med"/>
          </a:ln>
        </p:spPr>
        <p:txBody>
          <a:bodyPr/>
          <a:lstStyle/>
          <a:p>
            <a:endParaRPr lang="en-US"/>
          </a:p>
        </p:txBody>
      </p:sp>
      <p:sp>
        <p:nvSpPr>
          <p:cNvPr id="26638" name="Line 14"/>
          <p:cNvSpPr>
            <a:spLocks noChangeShapeType="1"/>
          </p:cNvSpPr>
          <p:nvPr/>
        </p:nvSpPr>
        <p:spPr bwMode="auto">
          <a:xfrm flipH="1" flipV="1">
            <a:off x="2443865" y="3038240"/>
            <a:ext cx="152400" cy="381000"/>
          </a:xfrm>
          <a:prstGeom prst="line">
            <a:avLst/>
          </a:prstGeom>
          <a:noFill/>
          <a:ln w="9525">
            <a:solidFill>
              <a:schemeClr val="tx1"/>
            </a:solidFill>
            <a:round/>
            <a:headEnd/>
            <a:tailEnd type="triangle" w="med" len="med"/>
          </a:ln>
        </p:spPr>
        <p:txBody>
          <a:bodyPr/>
          <a:lstStyle/>
          <a:p>
            <a:endParaRPr lang="en-US"/>
          </a:p>
        </p:txBody>
      </p:sp>
      <p:sp>
        <p:nvSpPr>
          <p:cNvPr id="3100" name="Text Box 28"/>
          <p:cNvSpPr txBox="1">
            <a:spLocks noChangeArrowheads="1"/>
          </p:cNvSpPr>
          <p:nvPr/>
        </p:nvSpPr>
        <p:spPr bwMode="auto">
          <a:xfrm>
            <a:off x="601237" y="1128970"/>
            <a:ext cx="3677573" cy="400110"/>
          </a:xfrm>
          <a:prstGeom prst="rect">
            <a:avLst/>
          </a:prstGeom>
          <a:noFill/>
          <a:ln w="9525">
            <a:noFill/>
            <a:miter lim="800000"/>
            <a:headEnd/>
            <a:tailEnd/>
          </a:ln>
        </p:spPr>
        <p:txBody>
          <a:bodyPr wrap="square">
            <a:spAutoFit/>
          </a:bodyPr>
          <a:lstStyle/>
          <a:p>
            <a:pPr>
              <a:spcBef>
                <a:spcPct val="50000"/>
              </a:spcBef>
              <a:defRPr/>
            </a:pPr>
            <a:r>
              <a:rPr lang="en-US" sz="2000" dirty="0" smtClean="0">
                <a:solidFill>
                  <a:schemeClr val="accent2"/>
                </a:solidFill>
                <a:latin typeface="+mn-lt"/>
              </a:rPr>
              <a:t>Below </a:t>
            </a:r>
            <a:r>
              <a:rPr lang="el-GR" sz="2000" dirty="0" err="1">
                <a:solidFill>
                  <a:schemeClr val="accent2"/>
                </a:solidFill>
                <a:latin typeface="Symbol" pitchFamily="18" charset="2"/>
              </a:rPr>
              <a:t>γ</a:t>
            </a:r>
            <a:r>
              <a:rPr lang="en-US" sz="2000" baseline="-25000" dirty="0" smtClean="0">
                <a:solidFill>
                  <a:schemeClr val="accent2"/>
                </a:solidFill>
                <a:latin typeface="+mn-lt"/>
              </a:rPr>
              <a:t>t</a:t>
            </a:r>
            <a:r>
              <a:rPr lang="en-US" sz="2000" dirty="0" smtClean="0">
                <a:solidFill>
                  <a:schemeClr val="accent2"/>
                </a:solidFill>
                <a:latin typeface="+mn-lt"/>
              </a:rPr>
              <a:t>: velocity dominates</a:t>
            </a:r>
            <a:endParaRPr lang="en-US" sz="2000" dirty="0">
              <a:solidFill>
                <a:schemeClr val="accent2"/>
              </a:solidFill>
              <a:latin typeface="+mn-lt"/>
            </a:endParaRPr>
          </a:p>
        </p:txBody>
      </p:sp>
      <p:sp>
        <p:nvSpPr>
          <p:cNvPr id="3101" name="Text Box 29"/>
          <p:cNvSpPr txBox="1">
            <a:spLocks noChangeArrowheads="1"/>
          </p:cNvSpPr>
          <p:nvPr/>
        </p:nvSpPr>
        <p:spPr bwMode="auto">
          <a:xfrm>
            <a:off x="5171432" y="1128970"/>
            <a:ext cx="3627437" cy="369332"/>
          </a:xfrm>
          <a:prstGeom prst="rect">
            <a:avLst/>
          </a:prstGeom>
          <a:noFill/>
          <a:ln w="9525">
            <a:noFill/>
            <a:miter lim="800000"/>
            <a:headEnd/>
            <a:tailEnd/>
          </a:ln>
        </p:spPr>
        <p:txBody>
          <a:bodyPr>
            <a:spAutoFit/>
          </a:bodyPr>
          <a:lstStyle/>
          <a:p>
            <a:pPr>
              <a:spcBef>
                <a:spcPct val="50000"/>
              </a:spcBef>
              <a:defRPr/>
            </a:pPr>
            <a:r>
              <a:rPr lang="en-US" sz="1800" dirty="0" smtClean="0">
                <a:solidFill>
                  <a:schemeClr val="accent2"/>
                </a:solidFill>
                <a:latin typeface="+mn-lt"/>
              </a:rPr>
              <a:t>Above </a:t>
            </a:r>
            <a:r>
              <a:rPr lang="el-GR" sz="1800" dirty="0" err="1">
                <a:solidFill>
                  <a:schemeClr val="accent2"/>
                </a:solidFill>
                <a:latin typeface="Symbol" pitchFamily="18" charset="2"/>
              </a:rPr>
              <a:t>γ</a:t>
            </a:r>
            <a:r>
              <a:rPr lang="en-US" sz="1800" baseline="-25000" dirty="0" smtClean="0">
                <a:solidFill>
                  <a:schemeClr val="accent2"/>
                </a:solidFill>
              </a:rPr>
              <a:t>t </a:t>
            </a:r>
            <a:r>
              <a:rPr lang="en-US" sz="1800" dirty="0" smtClean="0">
                <a:solidFill>
                  <a:schemeClr val="accent2"/>
                </a:solidFill>
                <a:latin typeface="+mn-lt"/>
              </a:rPr>
              <a:t>: path length dominates</a:t>
            </a:r>
            <a:endParaRPr lang="en-US" sz="1800" dirty="0">
              <a:solidFill>
                <a:schemeClr val="accent2"/>
              </a:solidFill>
              <a:latin typeface="+mn-lt"/>
            </a:endParaRPr>
          </a:p>
        </p:txBody>
      </p:sp>
      <p:sp>
        <p:nvSpPr>
          <p:cNvPr id="34" name="Oval 33"/>
          <p:cNvSpPr/>
          <p:nvPr/>
        </p:nvSpPr>
        <p:spPr>
          <a:xfrm rot="1572066">
            <a:off x="2173990" y="2404828"/>
            <a:ext cx="390525" cy="1017587"/>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grpSp>
        <p:nvGrpSpPr>
          <p:cNvPr id="2" name="Group 36"/>
          <p:cNvGrpSpPr/>
          <p:nvPr/>
        </p:nvGrpSpPr>
        <p:grpSpPr>
          <a:xfrm>
            <a:off x="4941002" y="1666640"/>
            <a:ext cx="3962400" cy="2667000"/>
            <a:chOff x="4953000" y="3429000"/>
            <a:chExt cx="3962400" cy="2667000"/>
          </a:xfrm>
        </p:grpSpPr>
        <p:sp>
          <p:nvSpPr>
            <p:cNvPr id="26639" name="Freeform 15"/>
            <p:cNvSpPr>
              <a:spLocks/>
            </p:cNvSpPr>
            <p:nvPr/>
          </p:nvSpPr>
          <p:spPr bwMode="auto">
            <a:xfrm flipV="1">
              <a:off x="4953000" y="3962400"/>
              <a:ext cx="3390900" cy="2057400"/>
            </a:xfrm>
            <a:custGeom>
              <a:avLst/>
              <a:gdLst>
                <a:gd name="T0" fmla="*/ 0 w 2136"/>
                <a:gd name="T1" fmla="*/ 2147483647 h 1305"/>
                <a:gd name="T2" fmla="*/ 2147483647 w 2136"/>
                <a:gd name="T3" fmla="*/ 2147483647 h 1305"/>
                <a:gd name="T4" fmla="*/ 2147483647 w 2136"/>
                <a:gd name="T5" fmla="*/ 2147483647 h 1305"/>
                <a:gd name="T6" fmla="*/ 2147483647 w 2136"/>
                <a:gd name="T7" fmla="*/ 2147483647 h 1305"/>
                <a:gd name="T8" fmla="*/ 0 60000 65536"/>
                <a:gd name="T9" fmla="*/ 0 60000 65536"/>
                <a:gd name="T10" fmla="*/ 0 60000 65536"/>
                <a:gd name="T11" fmla="*/ 0 60000 65536"/>
                <a:gd name="T12" fmla="*/ 0 w 2136"/>
                <a:gd name="T13" fmla="*/ 0 h 1305"/>
                <a:gd name="T14" fmla="*/ 2136 w 2136"/>
                <a:gd name="T15" fmla="*/ 1305 h 1305"/>
              </a:gdLst>
              <a:ahLst/>
              <a:cxnLst>
                <a:cxn ang="T8">
                  <a:pos x="T0" y="T1"/>
                </a:cxn>
                <a:cxn ang="T9">
                  <a:pos x="T2" y="T3"/>
                </a:cxn>
                <a:cxn ang="T10">
                  <a:pos x="T4" y="T5"/>
                </a:cxn>
                <a:cxn ang="T11">
                  <a:pos x="T6" y="T7"/>
                </a:cxn>
              </a:cxnLst>
              <a:rect l="T12" t="T13" r="T14" b="T15"/>
              <a:pathLst>
                <a:path w="2136" h="1305">
                  <a:moveTo>
                    <a:pt x="0" y="566"/>
                  </a:moveTo>
                  <a:cubicBezTo>
                    <a:pt x="112" y="675"/>
                    <a:pt x="432" y="1305"/>
                    <a:pt x="680" y="1224"/>
                  </a:cubicBezTo>
                  <a:cubicBezTo>
                    <a:pt x="928" y="1143"/>
                    <a:pt x="1245" y="160"/>
                    <a:pt x="1488" y="80"/>
                  </a:cubicBezTo>
                  <a:cubicBezTo>
                    <a:pt x="1731" y="0"/>
                    <a:pt x="2001" y="608"/>
                    <a:pt x="2136" y="747"/>
                  </a:cubicBezTo>
                </a:path>
              </a:pathLst>
            </a:custGeom>
            <a:noFill/>
            <a:ln w="9525" cap="flat" cmpd="sng">
              <a:solidFill>
                <a:srgbClr val="CC0000"/>
              </a:solidFill>
              <a:prstDash val="solid"/>
              <a:round/>
              <a:headEnd/>
              <a:tailEnd/>
            </a:ln>
          </p:spPr>
          <p:txBody>
            <a:bodyPr/>
            <a:lstStyle/>
            <a:p>
              <a:endParaRPr lang="en-US"/>
            </a:p>
          </p:txBody>
        </p:sp>
        <p:sp>
          <p:nvSpPr>
            <p:cNvPr id="26640" name="Line 16"/>
            <p:cNvSpPr>
              <a:spLocks noChangeShapeType="1"/>
            </p:cNvSpPr>
            <p:nvPr/>
          </p:nvSpPr>
          <p:spPr bwMode="auto">
            <a:xfrm>
              <a:off x="4953000" y="5029200"/>
              <a:ext cx="3962400" cy="0"/>
            </a:xfrm>
            <a:prstGeom prst="line">
              <a:avLst/>
            </a:prstGeom>
            <a:noFill/>
            <a:ln w="9525">
              <a:solidFill>
                <a:schemeClr val="tx1"/>
              </a:solidFill>
              <a:round/>
              <a:headEnd/>
              <a:tailEnd/>
            </a:ln>
          </p:spPr>
          <p:txBody>
            <a:bodyPr/>
            <a:lstStyle/>
            <a:p>
              <a:endParaRPr lang="en-US"/>
            </a:p>
          </p:txBody>
        </p:sp>
        <p:sp>
          <p:nvSpPr>
            <p:cNvPr id="26641" name="Line 17"/>
            <p:cNvSpPr>
              <a:spLocks noChangeShapeType="1"/>
            </p:cNvSpPr>
            <p:nvPr/>
          </p:nvSpPr>
          <p:spPr bwMode="auto">
            <a:xfrm>
              <a:off x="5181600" y="3429000"/>
              <a:ext cx="0" cy="2667000"/>
            </a:xfrm>
            <a:prstGeom prst="line">
              <a:avLst/>
            </a:prstGeom>
            <a:noFill/>
            <a:ln w="9525">
              <a:solidFill>
                <a:schemeClr val="tx1"/>
              </a:solidFill>
              <a:round/>
              <a:headEnd/>
              <a:tailEnd/>
            </a:ln>
          </p:spPr>
          <p:txBody>
            <a:bodyPr/>
            <a:lstStyle/>
            <a:p>
              <a:endParaRPr lang="en-US"/>
            </a:p>
          </p:txBody>
        </p:sp>
        <p:pic>
          <p:nvPicPr>
            <p:cNvPr id="26642" name="Object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57800" y="3429000"/>
              <a:ext cx="533400" cy="355600"/>
            </a:xfrm>
            <a:prstGeom prst="rect">
              <a:avLst/>
            </a:prstGeom>
            <a:noFill/>
            <a:ln w="9525">
              <a:noFill/>
              <a:miter lim="800000"/>
              <a:headEnd/>
              <a:tailEnd/>
            </a:ln>
          </p:spPr>
        </p:pic>
        <p:pic>
          <p:nvPicPr>
            <p:cNvPr id="26643" name="Object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610600" y="5105400"/>
              <a:ext cx="155575" cy="266700"/>
            </a:xfrm>
            <a:prstGeom prst="rect">
              <a:avLst/>
            </a:prstGeom>
            <a:noFill/>
            <a:ln w="9525">
              <a:noFill/>
              <a:miter lim="800000"/>
              <a:headEnd/>
              <a:tailEnd/>
            </a:ln>
          </p:spPr>
        </p:pic>
        <p:sp>
          <p:nvSpPr>
            <p:cNvPr id="26644" name="Oval 20"/>
            <p:cNvSpPr>
              <a:spLocks noChangeArrowheads="1"/>
            </p:cNvSpPr>
            <p:nvPr/>
          </p:nvSpPr>
          <p:spPr bwMode="auto">
            <a:xfrm>
              <a:off x="6400800" y="4572000"/>
              <a:ext cx="152400" cy="152400"/>
            </a:xfrm>
            <a:prstGeom prst="ellipse">
              <a:avLst/>
            </a:prstGeom>
            <a:solidFill>
              <a:srgbClr val="009900"/>
            </a:solidFill>
            <a:ln w="9525">
              <a:solidFill>
                <a:srgbClr val="009900"/>
              </a:solidFill>
              <a:round/>
              <a:headEnd/>
              <a:tailEnd/>
            </a:ln>
          </p:spPr>
          <p:txBody>
            <a:bodyPr wrap="none" anchor="ctr"/>
            <a:lstStyle/>
            <a:p>
              <a:pPr algn="ctr"/>
              <a:endParaRPr lang="en-US"/>
            </a:p>
          </p:txBody>
        </p:sp>
        <p:sp>
          <p:nvSpPr>
            <p:cNvPr id="26645" name="Line 21"/>
            <p:cNvSpPr>
              <a:spLocks noChangeShapeType="1"/>
            </p:cNvSpPr>
            <p:nvPr/>
          </p:nvSpPr>
          <p:spPr bwMode="auto">
            <a:xfrm flipH="1" flipV="1">
              <a:off x="6324600" y="4191000"/>
              <a:ext cx="152400" cy="228600"/>
            </a:xfrm>
            <a:prstGeom prst="line">
              <a:avLst/>
            </a:prstGeom>
            <a:noFill/>
            <a:ln w="9525">
              <a:solidFill>
                <a:srgbClr val="009900"/>
              </a:solidFill>
              <a:round/>
              <a:headEnd/>
              <a:tailEnd type="triangle" w="med" len="med"/>
            </a:ln>
          </p:spPr>
          <p:txBody>
            <a:bodyPr/>
            <a:lstStyle/>
            <a:p>
              <a:endParaRPr lang="en-US"/>
            </a:p>
          </p:txBody>
        </p:sp>
        <p:sp>
          <p:nvSpPr>
            <p:cNvPr id="26646" name="Line 22"/>
            <p:cNvSpPr>
              <a:spLocks noChangeShapeType="1"/>
            </p:cNvSpPr>
            <p:nvPr/>
          </p:nvSpPr>
          <p:spPr bwMode="auto">
            <a:xfrm>
              <a:off x="6629400" y="4648200"/>
              <a:ext cx="152400" cy="228600"/>
            </a:xfrm>
            <a:prstGeom prst="line">
              <a:avLst/>
            </a:prstGeom>
            <a:noFill/>
            <a:ln w="9525">
              <a:solidFill>
                <a:srgbClr val="009900"/>
              </a:solidFill>
              <a:round/>
              <a:headEnd/>
              <a:tailEnd type="triangle" w="med" len="med"/>
            </a:ln>
          </p:spPr>
          <p:txBody>
            <a:bodyPr/>
            <a:lstStyle/>
            <a:p>
              <a:endParaRPr lang="en-US"/>
            </a:p>
          </p:txBody>
        </p:sp>
        <p:sp>
          <p:nvSpPr>
            <p:cNvPr id="26647" name="Text Box 23"/>
            <p:cNvSpPr txBox="1">
              <a:spLocks noChangeArrowheads="1"/>
            </p:cNvSpPr>
            <p:nvPr/>
          </p:nvSpPr>
          <p:spPr bwMode="auto">
            <a:xfrm>
              <a:off x="5334000" y="5181600"/>
              <a:ext cx="1524000" cy="304800"/>
            </a:xfrm>
            <a:prstGeom prst="rect">
              <a:avLst/>
            </a:prstGeom>
            <a:noFill/>
            <a:ln w="9525">
              <a:noFill/>
              <a:miter lim="800000"/>
              <a:headEnd/>
              <a:tailEnd/>
            </a:ln>
          </p:spPr>
          <p:txBody>
            <a:bodyPr>
              <a:spAutoFit/>
            </a:bodyPr>
            <a:lstStyle/>
            <a:p>
              <a:pPr algn="ctr">
                <a:spcBef>
                  <a:spcPct val="50000"/>
                </a:spcBef>
              </a:pPr>
              <a:r>
                <a:rPr lang="en-US" sz="1400"/>
                <a:t>Nominal Energy</a:t>
              </a:r>
            </a:p>
          </p:txBody>
        </p:sp>
        <p:sp>
          <p:nvSpPr>
            <p:cNvPr id="26648" name="Text Box 24"/>
            <p:cNvSpPr txBox="1">
              <a:spLocks noChangeArrowheads="1"/>
            </p:cNvSpPr>
            <p:nvPr/>
          </p:nvSpPr>
          <p:spPr bwMode="auto">
            <a:xfrm>
              <a:off x="7010400" y="3581400"/>
              <a:ext cx="1447800" cy="954088"/>
            </a:xfrm>
            <a:prstGeom prst="rect">
              <a:avLst/>
            </a:prstGeom>
            <a:noFill/>
            <a:ln w="9525">
              <a:noFill/>
              <a:miter lim="800000"/>
              <a:headEnd/>
              <a:tailEnd/>
            </a:ln>
          </p:spPr>
          <p:txBody>
            <a:bodyPr>
              <a:spAutoFit/>
            </a:bodyPr>
            <a:lstStyle/>
            <a:p>
              <a:pPr>
                <a:spcBef>
                  <a:spcPct val="50000"/>
                </a:spcBef>
              </a:pPr>
              <a:r>
                <a:rPr lang="en-US" sz="1400"/>
                <a:t>Particles with lower E arrive </a:t>
              </a:r>
              <a:r>
                <a:rPr lang="en-US" sz="1400" i="1"/>
                <a:t>earlier</a:t>
              </a:r>
              <a:r>
                <a:rPr lang="en-US" sz="1400"/>
                <a:t> and see greater V.</a:t>
              </a:r>
            </a:p>
          </p:txBody>
        </p:sp>
        <p:sp>
          <p:nvSpPr>
            <p:cNvPr id="26649" name="Line 25"/>
            <p:cNvSpPr>
              <a:spLocks noChangeShapeType="1"/>
            </p:cNvSpPr>
            <p:nvPr/>
          </p:nvSpPr>
          <p:spPr bwMode="auto">
            <a:xfrm flipH="1">
              <a:off x="6629400" y="4191000"/>
              <a:ext cx="381000" cy="304800"/>
            </a:xfrm>
            <a:prstGeom prst="line">
              <a:avLst/>
            </a:prstGeom>
            <a:noFill/>
            <a:ln w="9525">
              <a:solidFill>
                <a:schemeClr val="tx1"/>
              </a:solidFill>
              <a:round/>
              <a:headEnd/>
              <a:tailEnd type="triangle" w="med" len="med"/>
            </a:ln>
          </p:spPr>
          <p:txBody>
            <a:bodyPr/>
            <a:lstStyle/>
            <a:p>
              <a:endParaRPr lang="en-US"/>
            </a:p>
          </p:txBody>
        </p:sp>
        <p:sp>
          <p:nvSpPr>
            <p:cNvPr id="26650" name="Line 26"/>
            <p:cNvSpPr>
              <a:spLocks noChangeShapeType="1"/>
            </p:cNvSpPr>
            <p:nvPr/>
          </p:nvSpPr>
          <p:spPr bwMode="auto">
            <a:xfrm flipV="1">
              <a:off x="6172200" y="4800600"/>
              <a:ext cx="228600" cy="381000"/>
            </a:xfrm>
            <a:prstGeom prst="line">
              <a:avLst/>
            </a:prstGeom>
            <a:noFill/>
            <a:ln w="9525">
              <a:solidFill>
                <a:schemeClr val="tx1"/>
              </a:solidFill>
              <a:round/>
              <a:headEnd/>
              <a:tailEnd type="triangle" w="med" len="med"/>
            </a:ln>
          </p:spPr>
          <p:txBody>
            <a:bodyPr/>
            <a:lstStyle/>
            <a:p>
              <a:endParaRPr lang="en-US"/>
            </a:p>
          </p:txBody>
        </p:sp>
        <p:sp>
          <p:nvSpPr>
            <p:cNvPr id="38" name="Oval 37"/>
            <p:cNvSpPr/>
            <p:nvPr/>
          </p:nvSpPr>
          <p:spPr>
            <a:xfrm rot="19764231" flipH="1">
              <a:off x="6346825" y="4108450"/>
              <a:ext cx="388938" cy="1017588"/>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grpSp>
      <p:sp>
        <p:nvSpPr>
          <p:cNvPr id="26659" name="Text Box 11"/>
          <p:cNvSpPr txBox="1">
            <a:spLocks noChangeArrowheads="1"/>
          </p:cNvSpPr>
          <p:nvPr/>
        </p:nvSpPr>
        <p:spPr bwMode="auto">
          <a:xfrm>
            <a:off x="2769302" y="1666640"/>
            <a:ext cx="1524000" cy="304800"/>
          </a:xfrm>
          <a:prstGeom prst="rect">
            <a:avLst/>
          </a:prstGeom>
          <a:noFill/>
          <a:ln w="9525">
            <a:noFill/>
            <a:miter lim="800000"/>
            <a:headEnd/>
            <a:tailEnd/>
          </a:ln>
        </p:spPr>
        <p:txBody>
          <a:bodyPr>
            <a:spAutoFit/>
          </a:bodyPr>
          <a:lstStyle/>
          <a:p>
            <a:pPr>
              <a:spcBef>
                <a:spcPct val="50000"/>
              </a:spcBef>
            </a:pPr>
            <a:r>
              <a:rPr lang="en-US" sz="1400"/>
              <a:t>“bunch”</a:t>
            </a:r>
          </a:p>
        </p:txBody>
      </p:sp>
      <p:sp>
        <p:nvSpPr>
          <p:cNvPr id="26660" name="Line 14"/>
          <p:cNvSpPr>
            <a:spLocks noChangeShapeType="1"/>
          </p:cNvSpPr>
          <p:nvPr/>
        </p:nvSpPr>
        <p:spPr bwMode="auto">
          <a:xfrm flipH="1">
            <a:off x="2616902" y="1933340"/>
            <a:ext cx="342900" cy="457200"/>
          </a:xfrm>
          <a:prstGeom prst="line">
            <a:avLst/>
          </a:prstGeom>
          <a:noFill/>
          <a:ln w="9525">
            <a:solidFill>
              <a:schemeClr val="tx1"/>
            </a:solidFill>
            <a:round/>
            <a:headEnd/>
            <a:tailEnd type="triangle" w="med" len="med"/>
          </a:ln>
        </p:spPr>
        <p:txBody>
          <a:bodyPr/>
          <a:lstStyle/>
          <a:p>
            <a:endParaRPr lang="en-US"/>
          </a:p>
        </p:txBody>
      </p:sp>
      <p:sp>
        <p:nvSpPr>
          <p:cNvPr id="41" name="Date Placeholder 40"/>
          <p:cNvSpPr>
            <a:spLocks noGrp="1"/>
          </p:cNvSpPr>
          <p:nvPr>
            <p:ph type="dt" sz="half" idx="10"/>
          </p:nvPr>
        </p:nvSpPr>
        <p:spPr/>
        <p:txBody>
          <a:bodyPr/>
          <a:lstStyle/>
          <a:p>
            <a:pPr>
              <a:defRPr/>
            </a:pPr>
            <a:r>
              <a:rPr lang="en-US" smtClean="0"/>
              <a:t>HCPSS, August 11-22, 2014 </a:t>
            </a:r>
            <a:endParaRPr lang="en-US" dirty="0"/>
          </a:p>
        </p:txBody>
      </p:sp>
      <p:sp>
        <p:nvSpPr>
          <p:cNvPr id="42" name="Slide Number Placeholder 41"/>
          <p:cNvSpPr>
            <a:spLocks noGrp="1"/>
          </p:cNvSpPr>
          <p:nvPr>
            <p:ph type="sldNum" sz="quarter" idx="12"/>
          </p:nvPr>
        </p:nvSpPr>
        <p:spPr/>
        <p:txBody>
          <a:bodyPr/>
          <a:lstStyle/>
          <a:p>
            <a:pPr>
              <a:defRPr/>
            </a:pPr>
            <a:fld id="{FBC16510-01E7-4757-9488-65999956462C}" type="slidenum">
              <a:rPr lang="en-US" smtClean="0"/>
              <a:pPr>
                <a:defRPr/>
              </a:pPr>
              <a:t>8</a:t>
            </a:fld>
            <a:endParaRPr lang="en-US"/>
          </a:p>
        </p:txBody>
      </p:sp>
      <p:sp>
        <p:nvSpPr>
          <p:cNvPr id="43" name="Footer Placeholder 42"/>
          <p:cNvSpPr>
            <a:spLocks noGrp="1"/>
          </p:cNvSpPr>
          <p:nvPr>
            <p:ph type="ftr" sz="quarter" idx="11"/>
          </p:nvPr>
        </p:nvSpPr>
        <p:spPr/>
        <p:txBody>
          <a:bodyPr/>
          <a:lstStyle/>
          <a:p>
            <a:pPr>
              <a:defRPr/>
            </a:pPr>
            <a:r>
              <a:rPr lang="en-US" smtClean="0"/>
              <a:t>E. Prebys, Hadron Colliders, Lecture 2</a:t>
            </a:r>
            <a:endParaRPr lang="en-US"/>
          </a:p>
        </p:txBody>
      </p:sp>
    </p:spTree>
    <p:extLst>
      <p:ext uri="{BB962C8B-B14F-4D97-AF65-F5344CB8AC3E}">
        <p14:creationId xmlns:p14="http://schemas.microsoft.com/office/powerpoint/2010/main" val="3789447494"/>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Synchrotron motion and synchrotron tune</a:t>
            </a:r>
            <a:endParaRPr lang="en-US" dirty="0"/>
          </a:p>
        </p:txBody>
      </p:sp>
      <p:sp>
        <p:nvSpPr>
          <p:cNvPr id="3" name="Content Placeholder 2"/>
          <p:cNvSpPr>
            <a:spLocks noGrp="1"/>
          </p:cNvSpPr>
          <p:nvPr>
            <p:ph idx="1"/>
          </p:nvPr>
        </p:nvSpPr>
        <p:spPr>
          <a:xfrm>
            <a:off x="501070" y="740650"/>
            <a:ext cx="8355012" cy="1131105"/>
          </a:xfrm>
        </p:spPr>
        <p:txBody>
          <a:bodyPr/>
          <a:lstStyle/>
          <a:p>
            <a:r>
              <a:rPr lang="en-US" sz="2000" dirty="0" smtClean="0"/>
              <a:t>A particle with a slightly different energy will arrive at a slightly different time, and experience a slightly different acceleration</a:t>
            </a:r>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r>
              <a:rPr lang="en-US" sz="2000" dirty="0" smtClean="0"/>
              <a:t>If                  then particles will stably oscillate around this equilibrium energy with a “synchrotron frequency” and “synchrotron tune”</a:t>
            </a:r>
          </a:p>
          <a:p>
            <a:endParaRPr lang="en-US" sz="2000" dirty="0" smtClean="0"/>
          </a:p>
          <a:p>
            <a:endParaRPr lang="en-US" sz="2000" dirty="0"/>
          </a:p>
        </p:txBody>
      </p:sp>
      <p:sp>
        <p:nvSpPr>
          <p:cNvPr id="4" name="Date Placeholder 3"/>
          <p:cNvSpPr>
            <a:spLocks noGrp="1"/>
          </p:cNvSpPr>
          <p:nvPr>
            <p:ph type="dt" sz="half" idx="10"/>
          </p:nvPr>
        </p:nvSpPr>
        <p:spPr/>
        <p:txBody>
          <a:bodyPr/>
          <a:lstStyle/>
          <a:p>
            <a:pPr>
              <a:defRPr/>
            </a:pPr>
            <a:r>
              <a:rPr lang="en-US" smtClean="0"/>
              <a:t>HCPSS, August 11-22, 2014 </a:t>
            </a:r>
            <a:endParaRPr lang="en-US" dirty="0"/>
          </a:p>
        </p:txBody>
      </p:sp>
      <p:sp>
        <p:nvSpPr>
          <p:cNvPr id="5" name="Footer Placeholder 4"/>
          <p:cNvSpPr>
            <a:spLocks noGrp="1"/>
          </p:cNvSpPr>
          <p:nvPr>
            <p:ph type="ftr" sz="quarter" idx="11"/>
          </p:nvPr>
        </p:nvSpPr>
        <p:spPr/>
        <p:txBody>
          <a:bodyPr/>
          <a:lstStyle/>
          <a:p>
            <a:pPr>
              <a:defRPr/>
            </a:pPr>
            <a:r>
              <a:rPr lang="en-US" smtClean="0"/>
              <a:t>E. Prebys, Hadron Colliders, Lecture 2</a:t>
            </a:r>
            <a:endParaRPr lang="en-US"/>
          </a:p>
        </p:txBody>
      </p:sp>
      <p:sp>
        <p:nvSpPr>
          <p:cNvPr id="6" name="Slide Number Placeholder 5"/>
          <p:cNvSpPr>
            <a:spLocks noGrp="1"/>
          </p:cNvSpPr>
          <p:nvPr>
            <p:ph type="sldNum" sz="quarter" idx="12"/>
          </p:nvPr>
        </p:nvSpPr>
        <p:spPr/>
        <p:txBody>
          <a:bodyPr/>
          <a:lstStyle/>
          <a:p>
            <a:pPr>
              <a:defRPr/>
            </a:pPr>
            <a:fld id="{FBC16510-01E7-4757-9488-65999956462C}" type="slidenum">
              <a:rPr lang="en-US" smtClean="0"/>
              <a:pPr>
                <a:defRPr/>
              </a:pPr>
              <a:t>9</a:t>
            </a:fld>
            <a:endParaRPr lang="en-US"/>
          </a:p>
        </p:txBody>
      </p:sp>
      <p:graphicFrame>
        <p:nvGraphicFramePr>
          <p:cNvPr id="268290" name="Object 2"/>
          <p:cNvGraphicFramePr>
            <a:graphicFrameLocks noChangeAspect="1"/>
          </p:cNvGraphicFramePr>
          <p:nvPr/>
        </p:nvGraphicFramePr>
        <p:xfrm>
          <a:off x="3688685" y="1777585"/>
          <a:ext cx="5256213" cy="930275"/>
        </p:xfrm>
        <a:graphic>
          <a:graphicData uri="http://schemas.openxmlformats.org/presentationml/2006/ole">
            <mc:AlternateContent xmlns:mc="http://schemas.openxmlformats.org/markup-compatibility/2006">
              <mc:Choice xmlns:v="urn:schemas-microsoft-com:vml" Requires="v">
                <p:oleObj spid="_x0000_s1110" name="Equation" r:id="rId3" imgW="2577960" imgH="457200" progId="Equation.3">
                  <p:embed/>
                </p:oleObj>
              </mc:Choice>
              <mc:Fallback>
                <p:oleObj name="Equation" r:id="rId3" imgW="2577960" imgH="457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8685" y="1777585"/>
                        <a:ext cx="5256213" cy="930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Freeform 3"/>
          <p:cNvSpPr>
            <a:spLocks/>
          </p:cNvSpPr>
          <p:nvPr/>
        </p:nvSpPr>
        <p:spPr bwMode="auto">
          <a:xfrm>
            <a:off x="654690" y="2161635"/>
            <a:ext cx="3390900" cy="2071688"/>
          </a:xfrm>
          <a:custGeom>
            <a:avLst/>
            <a:gdLst>
              <a:gd name="T0" fmla="*/ 0 w 2136"/>
              <a:gd name="T1" fmla="*/ 2147483647 h 1305"/>
              <a:gd name="T2" fmla="*/ 2147483647 w 2136"/>
              <a:gd name="T3" fmla="*/ 2147483647 h 1305"/>
              <a:gd name="T4" fmla="*/ 2147483647 w 2136"/>
              <a:gd name="T5" fmla="*/ 2147483647 h 1305"/>
              <a:gd name="T6" fmla="*/ 2147483647 w 2136"/>
              <a:gd name="T7" fmla="*/ 2147483647 h 1305"/>
              <a:gd name="T8" fmla="*/ 0 60000 65536"/>
              <a:gd name="T9" fmla="*/ 0 60000 65536"/>
              <a:gd name="T10" fmla="*/ 0 60000 65536"/>
              <a:gd name="T11" fmla="*/ 0 60000 65536"/>
              <a:gd name="T12" fmla="*/ 0 w 2136"/>
              <a:gd name="T13" fmla="*/ 0 h 1305"/>
              <a:gd name="T14" fmla="*/ 2136 w 2136"/>
              <a:gd name="T15" fmla="*/ 1305 h 1305"/>
            </a:gdLst>
            <a:ahLst/>
            <a:cxnLst>
              <a:cxn ang="T8">
                <a:pos x="T0" y="T1"/>
              </a:cxn>
              <a:cxn ang="T9">
                <a:pos x="T2" y="T3"/>
              </a:cxn>
              <a:cxn ang="T10">
                <a:pos x="T4" y="T5"/>
              </a:cxn>
              <a:cxn ang="T11">
                <a:pos x="T6" y="T7"/>
              </a:cxn>
            </a:cxnLst>
            <a:rect l="T12" t="T13" r="T14" b="T15"/>
            <a:pathLst>
              <a:path w="2136" h="1305">
                <a:moveTo>
                  <a:pt x="0" y="566"/>
                </a:moveTo>
                <a:cubicBezTo>
                  <a:pt x="112" y="675"/>
                  <a:pt x="432" y="1305"/>
                  <a:pt x="680" y="1224"/>
                </a:cubicBezTo>
                <a:cubicBezTo>
                  <a:pt x="928" y="1143"/>
                  <a:pt x="1245" y="160"/>
                  <a:pt x="1488" y="80"/>
                </a:cubicBezTo>
                <a:cubicBezTo>
                  <a:pt x="1731" y="0"/>
                  <a:pt x="2001" y="608"/>
                  <a:pt x="2136" y="747"/>
                </a:cubicBezTo>
              </a:path>
            </a:pathLst>
          </a:custGeom>
          <a:noFill/>
          <a:ln w="9525" cap="flat" cmpd="sng">
            <a:solidFill>
              <a:srgbClr val="CC0000"/>
            </a:solidFill>
            <a:prstDash val="solid"/>
            <a:round/>
            <a:headEnd/>
            <a:tailEnd/>
          </a:ln>
        </p:spPr>
        <p:txBody>
          <a:bodyPr/>
          <a:lstStyle/>
          <a:p>
            <a:endParaRPr lang="en-US"/>
          </a:p>
        </p:txBody>
      </p:sp>
      <p:sp>
        <p:nvSpPr>
          <p:cNvPr id="9" name="Line 4"/>
          <p:cNvSpPr>
            <a:spLocks noChangeShapeType="1"/>
          </p:cNvSpPr>
          <p:nvPr/>
        </p:nvSpPr>
        <p:spPr bwMode="auto">
          <a:xfrm>
            <a:off x="654690" y="3228435"/>
            <a:ext cx="3962400" cy="0"/>
          </a:xfrm>
          <a:prstGeom prst="line">
            <a:avLst/>
          </a:prstGeom>
          <a:noFill/>
          <a:ln w="9525">
            <a:solidFill>
              <a:schemeClr val="tx1"/>
            </a:solidFill>
            <a:round/>
            <a:headEnd/>
            <a:tailEnd/>
          </a:ln>
        </p:spPr>
        <p:txBody>
          <a:bodyPr/>
          <a:lstStyle/>
          <a:p>
            <a:endParaRPr lang="en-US"/>
          </a:p>
        </p:txBody>
      </p:sp>
      <p:sp>
        <p:nvSpPr>
          <p:cNvPr id="10" name="Line 5"/>
          <p:cNvSpPr>
            <a:spLocks noChangeShapeType="1"/>
          </p:cNvSpPr>
          <p:nvPr/>
        </p:nvSpPr>
        <p:spPr bwMode="auto">
          <a:xfrm>
            <a:off x="883290" y="1628235"/>
            <a:ext cx="0" cy="2667000"/>
          </a:xfrm>
          <a:prstGeom prst="line">
            <a:avLst/>
          </a:prstGeom>
          <a:noFill/>
          <a:ln w="9525">
            <a:solidFill>
              <a:schemeClr val="tx1"/>
            </a:solidFill>
            <a:round/>
            <a:headEnd/>
            <a:tailEnd/>
          </a:ln>
        </p:spPr>
        <p:txBody>
          <a:bodyPr/>
          <a:lstStyle/>
          <a:p>
            <a:endParaRPr lang="en-US"/>
          </a:p>
        </p:txBody>
      </p:sp>
      <p:pic>
        <p:nvPicPr>
          <p:cNvPr id="11" name="Object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59490" y="1628235"/>
            <a:ext cx="533400" cy="355600"/>
          </a:xfrm>
          <a:prstGeom prst="rect">
            <a:avLst/>
          </a:prstGeom>
          <a:noFill/>
          <a:ln w="9525">
            <a:noFill/>
            <a:miter lim="800000"/>
            <a:headEnd/>
            <a:tailEnd/>
          </a:ln>
        </p:spPr>
      </p:pic>
      <p:sp>
        <p:nvSpPr>
          <p:cNvPr id="12" name="Oval 8"/>
          <p:cNvSpPr>
            <a:spLocks noChangeArrowheads="1"/>
          </p:cNvSpPr>
          <p:nvPr/>
        </p:nvSpPr>
        <p:spPr bwMode="auto">
          <a:xfrm>
            <a:off x="2613345" y="2545685"/>
            <a:ext cx="152400" cy="152400"/>
          </a:xfrm>
          <a:prstGeom prst="ellipse">
            <a:avLst/>
          </a:prstGeom>
          <a:solidFill>
            <a:srgbClr val="009900"/>
          </a:solidFill>
          <a:ln w="9525">
            <a:solidFill>
              <a:srgbClr val="009900"/>
            </a:solidFill>
            <a:round/>
            <a:headEnd/>
            <a:tailEnd/>
          </a:ln>
        </p:spPr>
        <p:txBody>
          <a:bodyPr wrap="none" anchor="ctr"/>
          <a:lstStyle/>
          <a:p>
            <a:pPr algn="ctr"/>
            <a:endParaRPr lang="en-US"/>
          </a:p>
        </p:txBody>
      </p:sp>
      <p:sp>
        <p:nvSpPr>
          <p:cNvPr id="13" name="Text Box 11"/>
          <p:cNvSpPr txBox="1">
            <a:spLocks noChangeArrowheads="1"/>
          </p:cNvSpPr>
          <p:nvPr/>
        </p:nvSpPr>
        <p:spPr bwMode="auto">
          <a:xfrm>
            <a:off x="1115550" y="2123230"/>
            <a:ext cx="1524000" cy="304800"/>
          </a:xfrm>
          <a:prstGeom prst="rect">
            <a:avLst/>
          </a:prstGeom>
          <a:noFill/>
          <a:ln w="9525">
            <a:noFill/>
            <a:miter lim="800000"/>
            <a:headEnd/>
            <a:tailEnd/>
          </a:ln>
        </p:spPr>
        <p:txBody>
          <a:bodyPr>
            <a:spAutoFit/>
          </a:bodyPr>
          <a:lstStyle/>
          <a:p>
            <a:pPr algn="ctr">
              <a:spcBef>
                <a:spcPct val="50000"/>
              </a:spcBef>
            </a:pPr>
            <a:r>
              <a:rPr lang="en-US" sz="1400" dirty="0"/>
              <a:t>Nominal Energy</a:t>
            </a:r>
          </a:p>
        </p:txBody>
      </p:sp>
      <p:cxnSp>
        <p:nvCxnSpPr>
          <p:cNvPr id="14" name="Straight Arrow Connector 13"/>
          <p:cNvCxnSpPr/>
          <p:nvPr/>
        </p:nvCxnSpPr>
        <p:spPr>
          <a:xfrm>
            <a:off x="2344510" y="2430470"/>
            <a:ext cx="192025" cy="1152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2574940" y="3582620"/>
            <a:ext cx="2304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2267700" y="3582620"/>
            <a:ext cx="2304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382915" y="3582620"/>
            <a:ext cx="307240" cy="0"/>
          </a:xfrm>
          <a:prstGeom prst="line">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18" name="Object 17"/>
          <p:cNvGraphicFramePr>
            <a:graphicFrameLocks noChangeAspect="1"/>
          </p:cNvGraphicFramePr>
          <p:nvPr/>
        </p:nvGraphicFramePr>
        <p:xfrm>
          <a:off x="2447925" y="3624645"/>
          <a:ext cx="215900" cy="322263"/>
        </p:xfrm>
        <a:graphic>
          <a:graphicData uri="http://schemas.openxmlformats.org/presentationml/2006/ole">
            <mc:AlternateContent xmlns:mc="http://schemas.openxmlformats.org/markup-compatibility/2006">
              <mc:Choice xmlns:v="urn:schemas-microsoft-com:vml" Requires="v">
                <p:oleObj spid="_x0000_s1111" name="Equation" r:id="rId6" imgW="152280" imgH="228600" progId="Equation.3">
                  <p:embed/>
                </p:oleObj>
              </mc:Choice>
              <mc:Fallback>
                <p:oleObj name="Equation" r:id="rId6" imgW="15228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7925" y="3624645"/>
                        <a:ext cx="215900" cy="322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8"/>
          <p:cNvGraphicFramePr>
            <a:graphicFrameLocks noChangeAspect="1"/>
          </p:cNvGraphicFramePr>
          <p:nvPr/>
        </p:nvGraphicFramePr>
        <p:xfrm>
          <a:off x="4226355" y="3236975"/>
          <a:ext cx="779463" cy="304800"/>
        </p:xfrm>
        <a:graphic>
          <a:graphicData uri="http://schemas.openxmlformats.org/presentationml/2006/ole">
            <mc:AlternateContent xmlns:mc="http://schemas.openxmlformats.org/markup-compatibility/2006">
              <mc:Choice xmlns:v="urn:schemas-microsoft-com:vml" Requires="v">
                <p:oleObj spid="_x0000_s1112" name="Equation" r:id="rId8" imgW="545760" imgH="215640" progId="Equation.3">
                  <p:embed/>
                </p:oleObj>
              </mc:Choice>
              <mc:Fallback>
                <p:oleObj name="Equation" r:id="rId8" imgW="545760" imgH="2156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26355" y="3236975"/>
                        <a:ext cx="779463"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Oval 8"/>
          <p:cNvSpPr>
            <a:spLocks noChangeArrowheads="1"/>
          </p:cNvSpPr>
          <p:nvPr/>
        </p:nvSpPr>
        <p:spPr bwMode="auto">
          <a:xfrm>
            <a:off x="2728560" y="2392065"/>
            <a:ext cx="152400" cy="152400"/>
          </a:xfrm>
          <a:prstGeom prst="ellipse">
            <a:avLst/>
          </a:prstGeom>
          <a:solidFill>
            <a:srgbClr val="009900">
              <a:alpha val="31000"/>
            </a:srgbClr>
          </a:solidFill>
          <a:ln w="9525">
            <a:solidFill>
              <a:srgbClr val="009900"/>
            </a:solidFill>
            <a:round/>
            <a:headEnd/>
            <a:tailEnd/>
          </a:ln>
        </p:spPr>
        <p:txBody>
          <a:bodyPr wrap="none" anchor="ctr"/>
          <a:lstStyle/>
          <a:p>
            <a:pPr algn="ctr"/>
            <a:endParaRPr lang="en-US"/>
          </a:p>
        </p:txBody>
      </p:sp>
      <p:sp>
        <p:nvSpPr>
          <p:cNvPr id="22" name="Text Box 11"/>
          <p:cNvSpPr txBox="1">
            <a:spLocks noChangeArrowheads="1"/>
          </p:cNvSpPr>
          <p:nvPr/>
        </p:nvSpPr>
        <p:spPr bwMode="auto">
          <a:xfrm>
            <a:off x="1576410" y="1739180"/>
            <a:ext cx="1524000" cy="304800"/>
          </a:xfrm>
          <a:prstGeom prst="rect">
            <a:avLst/>
          </a:prstGeom>
          <a:noFill/>
          <a:ln w="9525">
            <a:noFill/>
            <a:miter lim="800000"/>
            <a:headEnd/>
            <a:tailEnd/>
          </a:ln>
        </p:spPr>
        <p:txBody>
          <a:bodyPr>
            <a:spAutoFit/>
          </a:bodyPr>
          <a:lstStyle/>
          <a:p>
            <a:pPr algn="ctr">
              <a:spcBef>
                <a:spcPct val="50000"/>
              </a:spcBef>
            </a:pPr>
            <a:r>
              <a:rPr lang="en-US" sz="1400" dirty="0" smtClean="0"/>
              <a:t>Off Energy</a:t>
            </a:r>
            <a:endParaRPr lang="en-US" sz="1400" dirty="0"/>
          </a:p>
        </p:txBody>
      </p:sp>
      <p:cxnSp>
        <p:nvCxnSpPr>
          <p:cNvPr id="23" name="Straight Arrow Connector 22"/>
          <p:cNvCxnSpPr/>
          <p:nvPr/>
        </p:nvCxnSpPr>
        <p:spPr>
          <a:xfrm rot="16200000" flipH="1">
            <a:off x="2498130" y="2123229"/>
            <a:ext cx="345645" cy="1152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268294" name="Object 6"/>
          <p:cNvGraphicFramePr>
            <a:graphicFrameLocks noChangeAspect="1"/>
          </p:cNvGraphicFramePr>
          <p:nvPr/>
        </p:nvGraphicFramePr>
        <p:xfrm>
          <a:off x="5762555" y="3160165"/>
          <a:ext cx="2347913" cy="852488"/>
        </p:xfrm>
        <a:graphic>
          <a:graphicData uri="http://schemas.openxmlformats.org/presentationml/2006/ole">
            <mc:AlternateContent xmlns:mc="http://schemas.openxmlformats.org/markup-compatibility/2006">
              <mc:Choice xmlns:v="urn:schemas-microsoft-com:vml" Requires="v">
                <p:oleObj spid="_x0000_s1113" name="Equation" r:id="rId10" imgW="1409400" imgH="419040" progId="Equation.3">
                  <p:embed/>
                </p:oleObj>
              </mc:Choice>
              <mc:Fallback>
                <p:oleObj name="Equation" r:id="rId10" imgW="1409400" imgH="419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2555" y="3160165"/>
                        <a:ext cx="2347913" cy="852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8296" name="Object 8"/>
          <p:cNvGraphicFramePr>
            <a:graphicFrameLocks noChangeAspect="1"/>
          </p:cNvGraphicFramePr>
          <p:nvPr/>
        </p:nvGraphicFramePr>
        <p:xfrm>
          <a:off x="1153955" y="4427530"/>
          <a:ext cx="1208087" cy="465138"/>
        </p:xfrm>
        <a:graphic>
          <a:graphicData uri="http://schemas.openxmlformats.org/presentationml/2006/ole">
            <mc:AlternateContent xmlns:mc="http://schemas.openxmlformats.org/markup-compatibility/2006">
              <mc:Choice xmlns:v="urn:schemas-microsoft-com:vml" Requires="v">
                <p:oleObj spid="_x0000_s1114" name="Equation" r:id="rId12" imgW="723600" imgH="228600" progId="Equation.3">
                  <p:embed/>
                </p:oleObj>
              </mc:Choice>
              <mc:Fallback>
                <p:oleObj name="Equation" r:id="rId12" imgW="723600" imgH="228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53955" y="4427530"/>
                        <a:ext cx="1208087" cy="465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8298" name="Object 10"/>
          <p:cNvGraphicFramePr>
            <a:graphicFrameLocks noChangeAspect="1"/>
          </p:cNvGraphicFramePr>
          <p:nvPr/>
        </p:nvGraphicFramePr>
        <p:xfrm>
          <a:off x="2174875" y="5310188"/>
          <a:ext cx="4133850" cy="982662"/>
        </p:xfrm>
        <a:graphic>
          <a:graphicData uri="http://schemas.openxmlformats.org/presentationml/2006/ole">
            <mc:AlternateContent xmlns:mc="http://schemas.openxmlformats.org/markup-compatibility/2006">
              <mc:Choice xmlns:v="urn:schemas-microsoft-com:vml" Requires="v">
                <p:oleObj spid="_x0000_s1115" name="Equation" r:id="rId14" imgW="2476440" imgH="482400" progId="Equation.DSMT4">
                  <p:embed/>
                </p:oleObj>
              </mc:Choice>
              <mc:Fallback>
                <p:oleObj name="Equation" r:id="rId14" imgW="2476440" imgH="4824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74875" y="5310188"/>
                        <a:ext cx="4133850" cy="982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050887301"/>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RSTPREBYS@7EJIGINFUVWYY57I" val="435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spDef>
      <a:spPr>
        <a:noFill/>
        <a:ln w="12700">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FF0000"/>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800" dirty="0" smtClean="0">
            <a:solidFill>
              <a:srgbClr val="C00000"/>
            </a:solidFill>
            <a:latin typeface="+mn-lt"/>
          </a:defRPr>
        </a:defPPr>
      </a:lstStyle>
    </a:tx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themeOverride>
</file>

<file path=docProps/app.xml><?xml version="1.0" encoding="utf-8"?>
<Properties xmlns="http://schemas.openxmlformats.org/officeDocument/2006/extended-properties" xmlns:vt="http://schemas.openxmlformats.org/officeDocument/2006/docPropsVTypes">
  <Template>quantum_universe_RMS_20080415</Template>
  <TotalTime>6430</TotalTime>
  <Words>4240</Words>
  <Application>Microsoft Macintosh PowerPoint</Application>
  <PresentationFormat>On-screen Show (4:3)</PresentationFormat>
  <Paragraphs>774</Paragraphs>
  <Slides>51</Slides>
  <Notes>2</Notes>
  <HiddenSlides>0</HiddenSlides>
  <MMClips>5</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54" baseType="lpstr">
      <vt:lpstr>Opulent</vt:lpstr>
      <vt:lpstr>Equation</vt:lpstr>
      <vt:lpstr>MathType 6.0 Equation</vt:lpstr>
      <vt:lpstr>Hadron Colliders</vt:lpstr>
      <vt:lpstr>Review and plan</vt:lpstr>
      <vt:lpstr>Longitudinal Motion</vt:lpstr>
      <vt:lpstr>Examples of Accelerating RF Structures</vt:lpstr>
      <vt:lpstr>Phase Stability</vt:lpstr>
      <vt:lpstr>Slip Factor</vt:lpstr>
      <vt:lpstr>Special Cases of Slip Factor</vt:lpstr>
      <vt:lpstr>Transition and phase stability</vt:lpstr>
      <vt:lpstr>Synchrotron motion and synchrotron tune</vt:lpstr>
      <vt:lpstr>Accelerating phase and longitudinal emittance</vt:lpstr>
      <vt:lpstr>Phase stability at transition</vt:lpstr>
      <vt:lpstr>RF Manipulations</vt:lpstr>
      <vt:lpstr>Do we always want the maximum acceleration?</vt:lpstr>
      <vt:lpstr>RF capture</vt:lpstr>
      <vt:lpstr>Bucket to Bucket Transfer</vt:lpstr>
      <vt:lpstr>Effect of mismatching</vt:lpstr>
      <vt:lpstr>Bunch Rotation</vt:lpstr>
      <vt:lpstr>Some Important Early Synchrotrons</vt:lpstr>
      <vt:lpstr>Digression: tricks of the trade</vt:lpstr>
      <vt:lpstr>CERN Accelerator Complex</vt:lpstr>
      <vt:lpstr>Getting started: Ion sources</vt:lpstr>
      <vt:lpstr>Initial acceleration</vt:lpstr>
      <vt:lpstr>Early stages</vt:lpstr>
      <vt:lpstr>Drift Tube (Alvarez) Cavity</vt:lpstr>
      <vt:lpstr>Linac -&gt; synchrotron injection</vt:lpstr>
      <vt:lpstr>Ion (or charge exchange) injection</vt:lpstr>
      <vt:lpstr>Injection and extraction</vt:lpstr>
      <vt:lpstr>Extraction hardware</vt:lpstr>
      <vt:lpstr>Slow Extraction (not important for colliders)</vt:lpstr>
      <vt:lpstr>Standard beam instrumentation</vt:lpstr>
      <vt:lpstr>Beam instrumentation (cont’d)</vt:lpstr>
      <vt:lpstr>Measuring lattice parameters</vt:lpstr>
      <vt:lpstr>Moving on: The Case for Colliders</vt:lpstr>
      <vt:lpstr>Luminosity</vt:lpstr>
      <vt:lpstr>Colliding Beam Luminosity</vt:lpstr>
      <vt:lpstr>Luminosity of Colliding Beams</vt:lpstr>
      <vt:lpstr>Limits to β*</vt:lpstr>
      <vt:lpstr>The “squeeze”?</vt:lpstr>
      <vt:lpstr>Beam Parameters: LHC</vt:lpstr>
      <vt:lpstr>Luminosity Lifetime</vt:lpstr>
      <vt:lpstr>Beam-beam Interaction</vt:lpstr>
      <vt:lpstr>Luminosity and Tuneshift</vt:lpstr>
      <vt:lpstr>First e+e- Collider</vt:lpstr>
      <vt:lpstr>History: CERN Intersecting Storage Rings (ISR)</vt:lpstr>
      <vt:lpstr>SppS: First proton-antiproton Collider</vt:lpstr>
      <vt:lpstr>Superconductivity: Enabling Technology</vt:lpstr>
      <vt:lpstr>When is a superconductor not a superconductor?</vt:lpstr>
      <vt:lpstr>Quench Example: MRI Magnet*</vt:lpstr>
      <vt:lpstr>Magnet “training”</vt:lpstr>
      <vt:lpstr>Milestones on the Road to a Superconducting Collider</vt:lpstr>
      <vt:lpstr>Tevatron: First Superconducting Synchrotron</vt:lpstr>
    </vt:vector>
  </TitlesOfParts>
  <Company>Fermilab Beams Division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Antiproton Stacking and Cooling</dc:title>
  <dc:creator>localadmin</dc:creator>
  <cp:lastModifiedBy>Eric Prebys</cp:lastModifiedBy>
  <cp:revision>373</cp:revision>
  <dcterms:created xsi:type="dcterms:W3CDTF">2003-06-24T14:15:57Z</dcterms:created>
  <dcterms:modified xsi:type="dcterms:W3CDTF">2014-08-11T21:20:37Z</dcterms:modified>
</cp:coreProperties>
</file>