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ppt/embeddings/oleObject47.bin" ContentType="application/vnd.openxmlformats-officedocument.oleObject"/>
  <Override PartName="/ppt/embeddings/oleObject48.bin" ContentType="application/vnd.openxmlformats-officedocument.oleObject"/>
  <Override PartName="/ppt/embeddings/oleObject49.bin" ContentType="application/vnd.openxmlformats-officedocument.oleObject"/>
  <Override PartName="/ppt/embeddings/oleObject50.bin" ContentType="application/vnd.openxmlformats-officedocument.oleObject"/>
  <Override PartName="/ppt/embeddings/oleObject51.bin" ContentType="application/vnd.openxmlformats-officedocument.oleObject"/>
  <Override PartName="/ppt/embeddings/oleObject52.bin" ContentType="application/vnd.openxmlformats-officedocument.oleObject"/>
  <Override PartName="/ppt/embeddings/oleObject53.bin" ContentType="application/vnd.openxmlformats-officedocument.oleObject"/>
  <Override PartName="/ppt/embeddings/oleObject54.bin" ContentType="application/vnd.openxmlformats-officedocument.oleObject"/>
  <Override PartName="/ppt/embeddings/oleObject55.bin" ContentType="application/vnd.openxmlformats-officedocument.oleObject"/>
  <Override PartName="/ppt/embeddings/oleObject56.bin" ContentType="application/vnd.openxmlformats-officedocument.oleObject"/>
  <Override PartName="/ppt/embeddings/oleObject57.bin" ContentType="application/vnd.openxmlformats-officedocument.oleObject"/>
  <Override PartName="/ppt/embeddings/oleObject58.bin" ContentType="application/vnd.openxmlformats-officedocument.oleObject"/>
  <Override PartName="/ppt/embeddings/oleObject59.bin" ContentType="application/vnd.openxmlformats-officedocument.oleObject"/>
  <Override PartName="/ppt/embeddings/oleObject60.bin" ContentType="application/vnd.openxmlformats-officedocument.oleObject"/>
  <Override PartName="/ppt/embeddings/oleObject61.bin" ContentType="application/vnd.openxmlformats-officedocument.oleObject"/>
  <Override PartName="/ppt/embeddings/oleObject62.bin" ContentType="application/vnd.openxmlformats-officedocument.oleObject"/>
  <Override PartName="/ppt/embeddings/oleObject63.bin" ContentType="application/vnd.openxmlformats-officedocument.oleObject"/>
  <Override PartName="/ppt/notesSlides/notesSlide1.xml" ContentType="application/vnd.openxmlformats-officedocument.presentationml.notesSlide+xml"/>
  <Override PartName="/ppt/embeddings/oleObject64.bin" ContentType="application/vnd.openxmlformats-officedocument.oleObject"/>
  <Override PartName="/ppt/embeddings/oleObject65.bin" ContentType="application/vnd.openxmlformats-officedocument.oleObject"/>
  <Override PartName="/ppt/embeddings/oleObject66.bin" ContentType="application/vnd.openxmlformats-officedocument.oleObject"/>
  <Override PartName="/ppt/embeddings/oleObject67.bin" ContentType="application/vnd.openxmlformats-officedocument.oleObject"/>
  <Override PartName="/ppt/embeddings/oleObject68.bin" ContentType="application/vnd.openxmlformats-officedocument.oleObject"/>
  <Override PartName="/ppt/embeddings/oleObject69.bin" ContentType="application/vnd.openxmlformats-officedocument.oleObject"/>
  <Override PartName="/ppt/embeddings/oleObject70.bin" ContentType="application/vnd.openxmlformats-officedocument.oleObject"/>
  <Override PartName="/ppt/embeddings/oleObject71.bin" ContentType="application/vnd.openxmlformats-officedocument.oleObject"/>
  <Override PartName="/ppt/embeddings/oleObject72.bin" ContentType="application/vnd.openxmlformats-officedocument.oleObject"/>
  <Override PartName="/ppt/embeddings/oleObject73.bin" ContentType="application/vnd.openxmlformats-officedocument.oleObject"/>
  <Override PartName="/ppt/embeddings/oleObject74.bin" ContentType="application/vnd.openxmlformats-officedocument.oleObject"/>
  <Override PartName="/ppt/embeddings/oleObject75.bin" ContentType="application/vnd.openxmlformats-officedocument.oleObject"/>
  <Override PartName="/ppt/embeddings/oleObject76.bin" ContentType="application/vnd.openxmlformats-officedocument.oleObject"/>
  <Override PartName="/ppt/embeddings/oleObject77.bin" ContentType="application/vnd.openxmlformats-officedocument.oleObject"/>
  <Override PartName="/ppt/embeddings/oleObject78.bin" ContentType="application/vnd.openxmlformats-officedocument.oleObject"/>
  <Override PartName="/ppt/embeddings/oleObject79.bin" ContentType="application/vnd.openxmlformats-officedocument.oleObject"/>
  <Override PartName="/ppt/embeddings/oleObject80.bin" ContentType="application/vnd.openxmlformats-officedocument.oleObject"/>
  <Override PartName="/ppt/embeddings/oleObject81.bin" ContentType="application/vnd.openxmlformats-officedocument.oleObject"/>
  <Override PartName="/ppt/embeddings/oleObject82.bin" ContentType="application/vnd.openxmlformats-officedocument.oleObject"/>
  <Override PartName="/ppt/embeddings/oleObject83.bin" ContentType="application/vnd.openxmlformats-officedocument.oleObject"/>
  <Override PartName="/ppt/embeddings/oleObject84.bin" ContentType="application/vnd.openxmlformats-officedocument.oleObject"/>
  <Override PartName="/ppt/embeddings/oleObject85.bin" ContentType="application/vnd.openxmlformats-officedocument.oleObject"/>
  <Override PartName="/ppt/embeddings/oleObject86.bin" ContentType="application/vnd.openxmlformats-officedocument.oleObject"/>
  <Override PartName="/ppt/embeddings/oleObject87.bin" ContentType="application/vnd.openxmlformats-officedocument.oleObject"/>
  <Override PartName="/ppt/embeddings/oleObject88.bin" ContentType="application/vnd.openxmlformats-officedocument.oleObject"/>
  <Override PartName="/ppt/embeddings/oleObject89.bin" ContentType="application/vnd.openxmlformats-officedocument.oleObject"/>
  <Override PartName="/ppt/embeddings/oleObject90.bin" ContentType="application/vnd.openxmlformats-officedocument.oleObject"/>
  <Override PartName="/ppt/embeddings/oleObject91.bin" ContentType="application/vnd.openxmlformats-officedocument.oleObject"/>
  <Override PartName="/ppt/embeddings/oleObject92.bin" ContentType="application/vnd.openxmlformats-officedocument.oleObject"/>
  <Override PartName="/ppt/embeddings/oleObject93.bin" ContentType="application/vnd.openxmlformats-officedocument.oleObject"/>
  <Override PartName="/ppt/embeddings/oleObject94.bin" ContentType="application/vnd.openxmlformats-officedocument.oleObject"/>
  <Override PartName="/ppt/embeddings/oleObject95.bin" ContentType="application/vnd.openxmlformats-officedocument.oleObject"/>
  <Override PartName="/ppt/embeddings/oleObject96.bin" ContentType="application/vnd.openxmlformats-officedocument.oleObject"/>
  <Override PartName="/ppt/embeddings/oleObject97.bin" ContentType="application/vnd.openxmlformats-officedocument.oleObject"/>
  <Override PartName="/ppt/embeddings/oleObject98.bin" ContentType="application/vnd.openxmlformats-officedocument.oleObject"/>
  <Override PartName="/ppt/embeddings/oleObject99.bin" ContentType="application/vnd.openxmlformats-officedocument.oleObject"/>
  <Override PartName="/ppt/embeddings/oleObject100.bin" ContentType="application/vnd.openxmlformats-officedocument.oleObject"/>
  <Override PartName="/ppt/embeddings/oleObject101.bin" ContentType="application/vnd.openxmlformats-officedocument.oleObject"/>
  <Override PartName="/ppt/embeddings/oleObject102.bin" ContentType="application/vnd.openxmlformats-officedocument.oleObject"/>
  <Override PartName="/ppt/embeddings/oleObject103.bin" ContentType="application/vnd.openxmlformats-officedocument.oleObject"/>
  <Override PartName="/ppt/embeddings/oleObject104.bin" ContentType="application/vnd.openxmlformats-officedocument.oleObject"/>
  <Override PartName="/ppt/embeddings/oleObject105.bin" ContentType="application/vnd.openxmlformats-officedocument.oleObject"/>
  <Override PartName="/ppt/embeddings/oleObject106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1" r:id="rId1"/>
  </p:sldMasterIdLst>
  <p:notesMasterIdLst>
    <p:notesMasterId r:id="rId53"/>
  </p:notesMasterIdLst>
  <p:handoutMasterIdLst>
    <p:handoutMasterId r:id="rId54"/>
  </p:handoutMasterIdLst>
  <p:sldIdLst>
    <p:sldId id="271" r:id="rId2"/>
    <p:sldId id="525" r:id="rId3"/>
    <p:sldId id="615" r:id="rId4"/>
    <p:sldId id="590" r:id="rId5"/>
    <p:sldId id="550" r:id="rId6"/>
    <p:sldId id="551" r:id="rId7"/>
    <p:sldId id="455" r:id="rId8"/>
    <p:sldId id="447" r:id="rId9"/>
    <p:sldId id="280" r:id="rId10"/>
    <p:sldId id="281" r:id="rId11"/>
    <p:sldId id="282" r:id="rId12"/>
    <p:sldId id="545" r:id="rId13"/>
    <p:sldId id="547" r:id="rId14"/>
    <p:sldId id="456" r:id="rId15"/>
    <p:sldId id="457" r:id="rId16"/>
    <p:sldId id="444" r:id="rId17"/>
    <p:sldId id="511" r:id="rId18"/>
    <p:sldId id="527" r:id="rId19"/>
    <p:sldId id="464" r:id="rId20"/>
    <p:sldId id="460" r:id="rId21"/>
    <p:sldId id="461" r:id="rId22"/>
    <p:sldId id="537" r:id="rId23"/>
    <p:sldId id="462" r:id="rId24"/>
    <p:sldId id="463" r:id="rId25"/>
    <p:sldId id="513" r:id="rId26"/>
    <p:sldId id="544" r:id="rId27"/>
    <p:sldId id="552" r:id="rId28"/>
    <p:sldId id="555" r:id="rId29"/>
    <p:sldId id="640" r:id="rId30"/>
    <p:sldId id="641" r:id="rId31"/>
    <p:sldId id="642" r:id="rId32"/>
    <p:sldId id="591" r:id="rId33"/>
    <p:sldId id="517" r:id="rId34"/>
    <p:sldId id="592" r:id="rId35"/>
    <p:sldId id="639" r:id="rId36"/>
    <p:sldId id="518" r:id="rId37"/>
    <p:sldId id="556" r:id="rId38"/>
    <p:sldId id="520" r:id="rId39"/>
    <p:sldId id="521" r:id="rId40"/>
    <p:sldId id="557" r:id="rId41"/>
    <p:sldId id="558" r:id="rId42"/>
    <p:sldId id="599" r:id="rId43"/>
    <p:sldId id="600" r:id="rId44"/>
    <p:sldId id="601" r:id="rId45"/>
    <p:sldId id="602" r:id="rId46"/>
    <p:sldId id="603" r:id="rId47"/>
    <p:sldId id="604" r:id="rId48"/>
    <p:sldId id="605" r:id="rId49"/>
    <p:sldId id="628" r:id="rId50"/>
    <p:sldId id="616" r:id="rId51"/>
    <p:sldId id="617" r:id="rId52"/>
  </p:sldIdLst>
  <p:sldSz cx="9144000" cy="6858000" type="screen4x3"/>
  <p:notesSz cx="6858000" cy="9144000"/>
  <p:custDataLst>
    <p:tags r:id="rId5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CC3399"/>
    <a:srgbClr val="FF9933"/>
    <a:srgbClr val="FF9966"/>
    <a:srgbClr val="33CC33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33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-2008" y="-112"/>
      </p:cViewPr>
      <p:guideLst>
        <p:guide orient="horz" pos="4251"/>
        <p:guide pos="12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notesMaster" Target="notesMasters/notesMaster1.xml"/><Relationship Id="rId54" Type="http://schemas.openxmlformats.org/officeDocument/2006/relationships/handoutMaster" Target="handoutMasters/handoutMaster1.xml"/><Relationship Id="rId55" Type="http://schemas.openxmlformats.org/officeDocument/2006/relationships/printerSettings" Target="printerSettings/printerSettings1.bin"/><Relationship Id="rId56" Type="http://schemas.openxmlformats.org/officeDocument/2006/relationships/tags" Target="tags/tag1.xml"/><Relationship Id="rId57" Type="http://schemas.openxmlformats.org/officeDocument/2006/relationships/presProps" Target="presProps.xml"/><Relationship Id="rId58" Type="http://schemas.openxmlformats.org/officeDocument/2006/relationships/viewProps" Target="viewProps.xml"/><Relationship Id="rId59" Type="http://schemas.openxmlformats.org/officeDocument/2006/relationships/theme" Target="theme/theme1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4" Type="http://schemas.openxmlformats.org/officeDocument/2006/relationships/image" Target="../media/image12.emf"/><Relationship Id="rId5" Type="http://schemas.openxmlformats.org/officeDocument/2006/relationships/image" Target="../media/image13.emf"/><Relationship Id="rId1" Type="http://schemas.openxmlformats.org/officeDocument/2006/relationships/image" Target="../media/image9.wmf"/><Relationship Id="rId2" Type="http://schemas.openxmlformats.org/officeDocument/2006/relationships/image" Target="../media/image10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wmf"/><Relationship Id="rId2" Type="http://schemas.openxmlformats.org/officeDocument/2006/relationships/image" Target="../media/image64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1.emf"/><Relationship Id="rId4" Type="http://schemas.openxmlformats.org/officeDocument/2006/relationships/image" Target="../media/image72.emf"/><Relationship Id="rId5" Type="http://schemas.openxmlformats.org/officeDocument/2006/relationships/image" Target="../media/image73.emf"/><Relationship Id="rId6" Type="http://schemas.openxmlformats.org/officeDocument/2006/relationships/image" Target="../media/image74.emf"/><Relationship Id="rId7" Type="http://schemas.openxmlformats.org/officeDocument/2006/relationships/image" Target="../media/image75.emf"/><Relationship Id="rId1" Type="http://schemas.openxmlformats.org/officeDocument/2006/relationships/image" Target="../media/image69.wmf"/><Relationship Id="rId2" Type="http://schemas.openxmlformats.org/officeDocument/2006/relationships/image" Target="../media/image70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9.wmf"/><Relationship Id="rId4" Type="http://schemas.openxmlformats.org/officeDocument/2006/relationships/image" Target="../media/image70.wmf"/><Relationship Id="rId5" Type="http://schemas.openxmlformats.org/officeDocument/2006/relationships/image" Target="../media/image79.wmf"/><Relationship Id="rId6" Type="http://schemas.openxmlformats.org/officeDocument/2006/relationships/image" Target="../media/image80.emf"/><Relationship Id="rId1" Type="http://schemas.openxmlformats.org/officeDocument/2006/relationships/image" Target="../media/image77.wmf"/><Relationship Id="rId2" Type="http://schemas.openxmlformats.org/officeDocument/2006/relationships/image" Target="../media/image78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1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2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85.wmf"/><Relationship Id="rId4" Type="http://schemas.openxmlformats.org/officeDocument/2006/relationships/image" Target="../media/image86.emf"/><Relationship Id="rId1" Type="http://schemas.openxmlformats.org/officeDocument/2006/relationships/image" Target="../media/image83.wmf"/><Relationship Id="rId2" Type="http://schemas.openxmlformats.org/officeDocument/2006/relationships/image" Target="../media/image84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89.wmf"/><Relationship Id="rId4" Type="http://schemas.openxmlformats.org/officeDocument/2006/relationships/image" Target="../media/image90.wmf"/><Relationship Id="rId1" Type="http://schemas.openxmlformats.org/officeDocument/2006/relationships/image" Target="../media/image87.wmf"/><Relationship Id="rId2" Type="http://schemas.openxmlformats.org/officeDocument/2006/relationships/image" Target="../media/image88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1.wmf"/><Relationship Id="rId2" Type="http://schemas.openxmlformats.org/officeDocument/2006/relationships/image" Target="../media/image92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3.emf"/><Relationship Id="rId2" Type="http://schemas.openxmlformats.org/officeDocument/2006/relationships/image" Target="../media/image94.emf"/><Relationship Id="rId3" Type="http://schemas.openxmlformats.org/officeDocument/2006/relationships/image" Target="../media/image95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6.emf"/><Relationship Id="rId2" Type="http://schemas.openxmlformats.org/officeDocument/2006/relationships/image" Target="../media/image97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4" Type="http://schemas.openxmlformats.org/officeDocument/2006/relationships/image" Target="../media/image22.wmf"/><Relationship Id="rId1" Type="http://schemas.openxmlformats.org/officeDocument/2006/relationships/image" Target="../media/image19.wmf"/><Relationship Id="rId2" Type="http://schemas.openxmlformats.org/officeDocument/2006/relationships/image" Target="../media/image20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emf"/><Relationship Id="rId4" Type="http://schemas.openxmlformats.org/officeDocument/2006/relationships/image" Target="../media/image109.emf"/><Relationship Id="rId5" Type="http://schemas.openxmlformats.org/officeDocument/2006/relationships/image" Target="../media/image110.emf"/><Relationship Id="rId6" Type="http://schemas.openxmlformats.org/officeDocument/2006/relationships/image" Target="../media/image111.emf"/><Relationship Id="rId7" Type="http://schemas.openxmlformats.org/officeDocument/2006/relationships/image" Target="../media/image112.emf"/><Relationship Id="rId8" Type="http://schemas.openxmlformats.org/officeDocument/2006/relationships/image" Target="../media/image113.emf"/><Relationship Id="rId1" Type="http://schemas.openxmlformats.org/officeDocument/2006/relationships/image" Target="../media/image106.wmf"/><Relationship Id="rId2" Type="http://schemas.openxmlformats.org/officeDocument/2006/relationships/image" Target="../media/image107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emf"/><Relationship Id="rId4" Type="http://schemas.openxmlformats.org/officeDocument/2006/relationships/image" Target="../media/image119.emf"/><Relationship Id="rId1" Type="http://schemas.openxmlformats.org/officeDocument/2006/relationships/image" Target="../media/image116.emf"/><Relationship Id="rId2" Type="http://schemas.openxmlformats.org/officeDocument/2006/relationships/image" Target="../media/image117.e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wmf"/><Relationship Id="rId4" Type="http://schemas.openxmlformats.org/officeDocument/2006/relationships/image" Target="../media/image123.wmf"/><Relationship Id="rId5" Type="http://schemas.openxmlformats.org/officeDocument/2006/relationships/image" Target="../media/image124.wmf"/><Relationship Id="rId6" Type="http://schemas.openxmlformats.org/officeDocument/2006/relationships/image" Target="../media/image125.wmf"/><Relationship Id="rId1" Type="http://schemas.openxmlformats.org/officeDocument/2006/relationships/image" Target="../media/image120.wmf"/><Relationship Id="rId2" Type="http://schemas.openxmlformats.org/officeDocument/2006/relationships/image" Target="../media/image121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6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7.wmf"/><Relationship Id="rId2" Type="http://schemas.openxmlformats.org/officeDocument/2006/relationships/image" Target="../media/image128.emf"/><Relationship Id="rId3" Type="http://schemas.openxmlformats.org/officeDocument/2006/relationships/image" Target="../media/image129.e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wmf"/><Relationship Id="rId4" Type="http://schemas.openxmlformats.org/officeDocument/2006/relationships/image" Target="../media/image134.emf"/><Relationship Id="rId1" Type="http://schemas.openxmlformats.org/officeDocument/2006/relationships/image" Target="../media/image131.wmf"/><Relationship Id="rId2" Type="http://schemas.openxmlformats.org/officeDocument/2006/relationships/image" Target="../media/image132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5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0.w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1.wmf"/><Relationship Id="rId2" Type="http://schemas.openxmlformats.org/officeDocument/2006/relationships/image" Target="../media/image142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5.wmf"/><Relationship Id="rId2" Type="http://schemas.openxmlformats.org/officeDocument/2006/relationships/image" Target="../media/image146.wmf"/><Relationship Id="rId3" Type="http://schemas.openxmlformats.org/officeDocument/2006/relationships/image" Target="../media/image147.w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9.wmf"/><Relationship Id="rId2" Type="http://schemas.openxmlformats.org/officeDocument/2006/relationships/image" Target="../media/image15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Relationship Id="rId2" Type="http://schemas.openxmlformats.org/officeDocument/2006/relationships/image" Target="../media/image2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Relationship Id="rId2" Type="http://schemas.openxmlformats.org/officeDocument/2006/relationships/image" Target="../media/image37.emf"/><Relationship Id="rId3" Type="http://schemas.openxmlformats.org/officeDocument/2006/relationships/image" Target="../media/image38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4" Type="http://schemas.openxmlformats.org/officeDocument/2006/relationships/image" Target="../media/image42.emf"/><Relationship Id="rId5" Type="http://schemas.openxmlformats.org/officeDocument/2006/relationships/image" Target="../media/image43.emf"/><Relationship Id="rId6" Type="http://schemas.openxmlformats.org/officeDocument/2006/relationships/image" Target="../media/image44.emf"/><Relationship Id="rId1" Type="http://schemas.openxmlformats.org/officeDocument/2006/relationships/image" Target="../media/image39.emf"/><Relationship Id="rId2" Type="http://schemas.openxmlformats.org/officeDocument/2006/relationships/image" Target="../media/image40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wmf"/><Relationship Id="rId2" Type="http://schemas.openxmlformats.org/officeDocument/2006/relationships/image" Target="../media/image56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4" Type="http://schemas.openxmlformats.org/officeDocument/2006/relationships/image" Target="../media/image63.emf"/><Relationship Id="rId5" Type="http://schemas.openxmlformats.org/officeDocument/2006/relationships/image" Target="../media/image64.emf"/><Relationship Id="rId6" Type="http://schemas.openxmlformats.org/officeDocument/2006/relationships/image" Target="../media/image65.emf"/><Relationship Id="rId1" Type="http://schemas.openxmlformats.org/officeDocument/2006/relationships/image" Target="../media/image60.emf"/><Relationship Id="rId2" Type="http://schemas.openxmlformats.org/officeDocument/2006/relationships/image" Target="../media/image6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704520-BC95-8040-A960-8008E9D6993B}" type="datetimeFigureOut">
              <a:rPr lang="en-US" smtClean="0"/>
              <a:t>8/13/14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F7AA71-9127-3549-8844-78AC591D4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24638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40E8FAF-0EB9-4F3C-9D18-30F5214B3A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40173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0E8FAF-0EB9-4F3C-9D18-30F5214B3A3C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2212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gi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 rot="16200000">
            <a:off x="-2536825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/>
          <a:lstStyle>
            <a:lvl1pPr algn="r">
              <a:defRPr sz="4200"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 b="1" cap="none" spc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30"/>
          <p:cNvSpPr>
            <a:spLocks noGrp="1"/>
          </p:cNvSpPr>
          <p:nvPr>
            <p:ph type="dt" sz="half" idx="10"/>
          </p:nvPr>
        </p:nvSpPr>
        <p:spPr>
          <a:xfrm>
            <a:off x="5033639" y="6557963"/>
            <a:ext cx="2840361" cy="227012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r>
              <a:rPr lang="en-US" smtClean="0"/>
              <a:t>HCPSS, August 11-22, 2014 </a:t>
            </a:r>
            <a:endParaRPr/>
          </a:p>
        </p:txBody>
      </p:sp>
      <p:pic>
        <p:nvPicPr>
          <p:cNvPr id="7" name="Picture 6" descr="FNAL_logo_sm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03767" cy="926942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135" y="134244"/>
            <a:ext cx="8262937" cy="441325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777" y="752368"/>
            <a:ext cx="8251825" cy="555307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HCPSS, August 11-22, 2014 </a:t>
            </a:r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E. Prebys, Hadron Colliders, Lecture 1</a:t>
            </a:r>
            <a:endParaRPr lang="en-US">
              <a:latin typeface="+mn-lt"/>
            </a:endParaRPr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09CFA1-B09C-442F-85C3-919131D33D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 smtClean="0"/>
              <a:t>HCPSS, August 11-22, 2014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 smtClean="0"/>
              <a:t>E. Prebys, Hadron Colliders, Lecture 1</a:t>
            </a:r>
            <a:endParaRPr lang="en-US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05B137E2-35D0-4667-9362-8260FF57AB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772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1219200"/>
            <a:ext cx="40767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219200"/>
            <a:ext cx="4076700" cy="2362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10100" y="3733800"/>
            <a:ext cx="4076700" cy="2362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HCPSS, August 11-22, 2014 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E. Prebys, Hadron Colliders, Lecture 1</a:t>
            </a:r>
            <a:endParaRPr lang="en-US">
              <a:latin typeface="+mn-lt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33168C-16D6-42A2-AF6D-3D5C06C9F0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0"/>
            <a:ext cx="77724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952500"/>
            <a:ext cx="3810000" cy="257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952500"/>
            <a:ext cx="3810000" cy="257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3676650"/>
            <a:ext cx="3810000" cy="257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676650"/>
            <a:ext cx="3810000" cy="257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8305800" y="6477000"/>
            <a:ext cx="8382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BD7FE8-51C5-4648-9E54-A2671E8027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257" y="124288"/>
            <a:ext cx="8262937" cy="441325"/>
          </a:xfrm>
        </p:spPr>
        <p:txBody>
          <a:bodyPr/>
          <a:lstStyle>
            <a:lvl1pPr>
              <a:defRPr cap="none" baseline="0">
                <a:latin typeface="+mj-lt"/>
              </a:defRPr>
            </a:lvl1pPr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26"/>
          <p:cNvSpPr>
            <a:spLocks noGrp="1"/>
          </p:cNvSpPr>
          <p:nvPr>
            <p:ph type="dt" sz="half" idx="10"/>
          </p:nvPr>
        </p:nvSpPr>
        <p:spPr>
          <a:xfrm>
            <a:off x="5044966" y="6569076"/>
            <a:ext cx="3212988" cy="19257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HCPSS, August 11-22, 2014 </a:t>
            </a:r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199" y="6557963"/>
            <a:ext cx="3859619" cy="172446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en-US" smtClean="0"/>
              <a:t>E. Prebys, Hadron Colliders, Lecture 1</a:t>
            </a:r>
            <a:endParaRPr lang="en-US">
              <a:latin typeface="+mn-lt"/>
            </a:endParaRPr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A26155-0DCC-45D2-90B6-32F65F3F6C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657065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5029" y="3145972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r>
              <a:rPr lang="en-US" smtClean="0"/>
              <a:t>HCPSS, August 11-22, 2014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r>
              <a:rPr lang="en-US" smtClean="0"/>
              <a:t>E. Prebys, Hadron Colliders, Lecture 1</a:t>
            </a:r>
            <a:endParaRPr lang="en-US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3C22C54-04B8-4329-8E4F-B3EC0867C1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408" y="224393"/>
            <a:ext cx="8371114" cy="507274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661" y="862297"/>
            <a:ext cx="4060371" cy="51464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7530" y="853420"/>
            <a:ext cx="4172275" cy="517910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HCPSS, August 11-22, 2014 </a:t>
            </a:r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E. Prebys, Hadron Colliders, Lecture 1</a:t>
            </a:r>
            <a:endParaRPr lang="en-US">
              <a:latin typeface="+mn-lt"/>
            </a:endParaRPr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914655-DFE5-45AD-AEB7-B6324F535D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507274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8829"/>
            <a:ext cx="3520440" cy="48578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979714"/>
            <a:ext cx="3520440" cy="484692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HCPSS, August 11-22, 2014 </a:t>
            </a:r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E. Prebys, Hadron Colliders, Lecture 1</a:t>
            </a:r>
            <a:endParaRPr lang="en-US">
              <a:latin typeface="+mn-lt"/>
            </a:endParaRPr>
          </a:p>
        </p:txBody>
      </p:sp>
      <p:sp>
        <p:nvSpPr>
          <p:cNvPr id="9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013A5A-BD10-4E42-8EDD-42C4A14A6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587" y="115854"/>
            <a:ext cx="8490857" cy="463731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6"/>
          <p:cNvSpPr>
            <a:spLocks noGrp="1"/>
          </p:cNvSpPr>
          <p:nvPr>
            <p:ph type="dt" sz="half" idx="10"/>
          </p:nvPr>
        </p:nvSpPr>
        <p:spPr>
          <a:xfrm>
            <a:off x="5264458" y="6569076"/>
            <a:ext cx="2993496" cy="2270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HCPSS, August 11-22, 2014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E. Prebys, Hadron Colliders, Lecture 1</a:t>
            </a:r>
            <a:endParaRPr lang="en-US">
              <a:latin typeface="+mn-lt"/>
            </a:endParaRPr>
          </a:p>
        </p:txBody>
      </p:sp>
      <p:sp>
        <p:nvSpPr>
          <p:cNvPr id="5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B536C3-BB10-4165-8E74-99838CB517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HCPSS, August 11-22, 2014 </a:t>
            </a:r>
            <a:endParaRPr lang="en-US" dirty="0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E. Prebys, Hadron Colliders, Lecture 1</a:t>
            </a:r>
            <a:endParaRPr lang="en-US">
              <a:latin typeface="+mn-lt"/>
            </a:endParaRPr>
          </a:p>
        </p:txBody>
      </p:sp>
      <p:sp>
        <p:nvSpPr>
          <p:cNvPr id="4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871096-0617-41A5-9758-D801656409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HCPSS, August 11-22, 2014 </a:t>
            </a:r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E. Prebys, Hadron Colliders, Lecture 1</a:t>
            </a:r>
            <a:endParaRPr lang="en-US">
              <a:latin typeface="+mn-lt"/>
            </a:endParaRPr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584E87-2809-400F-A130-20751D1ABD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 smtClean="0"/>
              <a:t>HCPSS, August 11-22, 2014 </a:t>
            </a:r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 smtClean="0"/>
              <a:t>E. Prebys, Hadron Colliders, Lecture 1</a:t>
            </a:r>
            <a:endParaRPr lang="en-US">
              <a:latin typeface="+mn-lt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58A0D8F-9A19-4D03-8318-653C6FCD8B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xmlns:p14="http://schemas.microsoft.com/office/powerpoint/2010/main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jpeg"/><Relationship Id="rId16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-2" y="0"/>
            <a:ext cx="391887" cy="6858000"/>
          </a:xfrm>
          <a:prstGeom prst="rect">
            <a:avLst/>
          </a:prstGeom>
          <a:blipFill>
            <a:blip r:embed="rId15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97135" y="134244"/>
            <a:ext cx="8262937" cy="441325"/>
          </a:xfrm>
          <a:prstGeom prst="rect">
            <a:avLst/>
          </a:prstGeom>
        </p:spPr>
        <p:txBody>
          <a:bodyPr vert="horz" lIns="45720" tIns="0" rIns="45720" bIns="0" anchor="b" anchorCtr="0">
            <a:no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30" name="Text Placeholder 30"/>
          <p:cNvSpPr>
            <a:spLocks noGrp="1"/>
          </p:cNvSpPr>
          <p:nvPr>
            <p:ph type="body" idx="1"/>
          </p:nvPr>
        </p:nvSpPr>
        <p:spPr bwMode="auto">
          <a:xfrm>
            <a:off x="503776" y="690225"/>
            <a:ext cx="8251825" cy="555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5018690" y="6569076"/>
            <a:ext cx="3239263" cy="227012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r>
              <a:rPr lang="en-US" smtClean="0"/>
              <a:t>HCPSS, August 11-22, 2014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r>
              <a:rPr lang="en-US" smtClean="0"/>
              <a:t>E. Prebys, Hadron Colliders, Lecture 1</a:t>
            </a:r>
            <a:endParaRPr lang="en-US">
              <a:latin typeface="+mn-lt"/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8337550" y="6534150"/>
            <a:ext cx="588963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fld id="{61210FB4-E372-466D-A3EB-21FD966A10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ext Box 11"/>
          <p:cNvSpPr txBox="1">
            <a:spLocks noChangeArrowheads="1"/>
          </p:cNvSpPr>
          <p:nvPr userDrawn="1"/>
        </p:nvSpPr>
        <p:spPr bwMode="auto">
          <a:xfrm>
            <a:off x="381000" y="6553200"/>
            <a:ext cx="1676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/>
          </a:p>
        </p:txBody>
      </p:sp>
      <p:pic>
        <p:nvPicPr>
          <p:cNvPr id="10" name="Picture 9" descr="FNAL_logo_sm.gif"/>
          <p:cNvPicPr>
            <a:picLocks noChangeAspect="1"/>
          </p:cNvPicPr>
          <p:nvPr userDrawn="1"/>
        </p:nvPicPr>
        <p:blipFill>
          <a:blip r:embed="rId16" cstate="print"/>
          <a:stretch>
            <a:fillRect/>
          </a:stretch>
        </p:blipFill>
        <p:spPr>
          <a:xfrm>
            <a:off x="0" y="1"/>
            <a:ext cx="371959" cy="38149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57" r:id="rId2"/>
    <p:sldLayoutId id="2147483765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6" r:id="rId9"/>
    <p:sldLayoutId id="2147483763" r:id="rId10"/>
    <p:sldLayoutId id="2147483767" r:id="rId11"/>
    <p:sldLayoutId id="2147483768" r:id="rId12"/>
    <p:sldLayoutId id="2147483769" r:id="rId13"/>
  </p:sldLayoutIdLst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kern="120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rebuchet MS" pitchFamily="34" charset="0"/>
        </a:defRPr>
      </a:lvl9pPr>
      <a:extLst/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eaLnBrk="0" fontAlgn="base" hangingPunct="0">
        <a:spcBef>
          <a:spcPts val="5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eaLnBrk="0" fontAlgn="base" hangingPunct="0">
        <a:spcBef>
          <a:spcPct val="200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itchFamily="2" charset="2"/>
        <a:buChar char="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0.bin"/><Relationship Id="rId12" Type="http://schemas.openxmlformats.org/officeDocument/2006/relationships/image" Target="../media/image22.wmf"/><Relationship Id="rId13" Type="http://schemas.openxmlformats.org/officeDocument/2006/relationships/image" Target="../media/image24.jpe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3.xml"/><Relationship Id="rId3" Type="http://schemas.openxmlformats.org/officeDocument/2006/relationships/image" Target="../media/image23.jpeg"/><Relationship Id="rId4" Type="http://schemas.openxmlformats.org/officeDocument/2006/relationships/oleObject" Target="../embeddings/oleObject6.bin"/><Relationship Id="rId5" Type="http://schemas.openxmlformats.org/officeDocument/2006/relationships/image" Target="../media/image19.wmf"/><Relationship Id="rId6" Type="http://schemas.openxmlformats.org/officeDocument/2006/relationships/oleObject" Target="../embeddings/oleObject7.bin"/><Relationship Id="rId7" Type="http://schemas.openxmlformats.org/officeDocument/2006/relationships/image" Target="../media/image20.wmf"/><Relationship Id="rId8" Type="http://schemas.openxmlformats.org/officeDocument/2006/relationships/oleObject" Target="../embeddings/oleObject8.bin"/><Relationship Id="rId9" Type="http://schemas.openxmlformats.org/officeDocument/2006/relationships/oleObject" Target="../embeddings/oleObject9.bin"/><Relationship Id="rId10" Type="http://schemas.openxmlformats.org/officeDocument/2006/relationships/image" Target="../media/image21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4" Type="http://schemas.openxmlformats.org/officeDocument/2006/relationships/image" Target="../media/image26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4" Type="http://schemas.openxmlformats.org/officeDocument/2006/relationships/image" Target="../media/image30.wmf"/><Relationship Id="rId5" Type="http://schemas.openxmlformats.org/officeDocument/2006/relationships/image" Target="../media/image31.wmf"/><Relationship Id="rId6" Type="http://schemas.openxmlformats.org/officeDocument/2006/relationships/oleObject" Target="../embeddings/oleObject12.bin"/><Relationship Id="rId7" Type="http://schemas.openxmlformats.org/officeDocument/2006/relationships/image" Target="../media/image27.emf"/><Relationship Id="rId8" Type="http://schemas.openxmlformats.org/officeDocument/2006/relationships/image" Target="../media/image32.png"/><Relationship Id="rId9" Type="http://schemas.openxmlformats.org/officeDocument/2006/relationships/oleObject" Target="../embeddings/oleObject13.bin"/><Relationship Id="rId10" Type="http://schemas.openxmlformats.org/officeDocument/2006/relationships/image" Target="../media/image28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4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4" Type="http://schemas.openxmlformats.org/officeDocument/2006/relationships/image" Target="../media/image36.emf"/><Relationship Id="rId5" Type="http://schemas.openxmlformats.org/officeDocument/2006/relationships/oleObject" Target="../embeddings/oleObject15.bin"/><Relationship Id="rId6" Type="http://schemas.openxmlformats.org/officeDocument/2006/relationships/image" Target="../media/image37.emf"/><Relationship Id="rId7" Type="http://schemas.openxmlformats.org/officeDocument/2006/relationships/image" Target="../media/image29.wmf"/><Relationship Id="rId8" Type="http://schemas.openxmlformats.org/officeDocument/2006/relationships/image" Target="../media/image30.wmf"/><Relationship Id="rId9" Type="http://schemas.openxmlformats.org/officeDocument/2006/relationships/image" Target="../media/image31.wmf"/><Relationship Id="rId10" Type="http://schemas.openxmlformats.org/officeDocument/2006/relationships/oleObject" Target="../embeddings/oleObject16.bin"/><Relationship Id="rId11" Type="http://schemas.openxmlformats.org/officeDocument/2006/relationships/image" Target="../media/image38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21.bin"/><Relationship Id="rId12" Type="http://schemas.openxmlformats.org/officeDocument/2006/relationships/image" Target="../media/image43.emf"/><Relationship Id="rId13" Type="http://schemas.openxmlformats.org/officeDocument/2006/relationships/oleObject" Target="../embeddings/oleObject22.bin"/><Relationship Id="rId14" Type="http://schemas.openxmlformats.org/officeDocument/2006/relationships/image" Target="../media/image44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7.bin"/><Relationship Id="rId4" Type="http://schemas.openxmlformats.org/officeDocument/2006/relationships/image" Target="../media/image39.emf"/><Relationship Id="rId5" Type="http://schemas.openxmlformats.org/officeDocument/2006/relationships/oleObject" Target="../embeddings/oleObject18.bin"/><Relationship Id="rId6" Type="http://schemas.openxmlformats.org/officeDocument/2006/relationships/image" Target="../media/image40.emf"/><Relationship Id="rId7" Type="http://schemas.openxmlformats.org/officeDocument/2006/relationships/oleObject" Target="../embeddings/oleObject19.bin"/><Relationship Id="rId8" Type="http://schemas.openxmlformats.org/officeDocument/2006/relationships/image" Target="../media/image41.emf"/><Relationship Id="rId9" Type="http://schemas.openxmlformats.org/officeDocument/2006/relationships/oleObject" Target="../embeddings/oleObject20.bin"/><Relationship Id="rId10" Type="http://schemas.openxmlformats.org/officeDocument/2006/relationships/image" Target="../media/image42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jpeg"/><Relationship Id="rId3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4" Type="http://schemas.openxmlformats.org/officeDocument/2006/relationships/oleObject" Target="../embeddings/oleObject23.bin"/><Relationship Id="rId5" Type="http://schemas.openxmlformats.org/officeDocument/2006/relationships/image" Target="../media/image47.emf"/><Relationship Id="rId6" Type="http://schemas.openxmlformats.org/officeDocument/2006/relationships/image" Target="../media/image49.png"/><Relationship Id="rId7" Type="http://schemas.openxmlformats.org/officeDocument/2006/relationships/image" Target="../media/image50.emf"/><Relationship Id="rId8" Type="http://schemas.openxmlformats.org/officeDocument/2006/relationships/image" Target="../media/image51.png"/><Relationship Id="rId9" Type="http://schemas.openxmlformats.org/officeDocument/2006/relationships/image" Target="../media/image52.png"/><Relationship Id="rId10" Type="http://schemas.openxmlformats.org/officeDocument/2006/relationships/image" Target="../media/image53.emf"/><Relationship Id="rId11" Type="http://schemas.openxmlformats.org/officeDocument/2006/relationships/image" Target="../media/image54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4" Type="http://schemas.openxmlformats.org/officeDocument/2006/relationships/image" Target="../media/image31.wmf"/><Relationship Id="rId5" Type="http://schemas.openxmlformats.org/officeDocument/2006/relationships/image" Target="../media/image58.wmf"/><Relationship Id="rId6" Type="http://schemas.openxmlformats.org/officeDocument/2006/relationships/image" Target="../media/image59.wmf"/><Relationship Id="rId7" Type="http://schemas.openxmlformats.org/officeDocument/2006/relationships/oleObject" Target="../embeddings/oleObject24.bin"/><Relationship Id="rId8" Type="http://schemas.openxmlformats.org/officeDocument/2006/relationships/image" Target="../media/image55.wmf"/><Relationship Id="rId9" Type="http://schemas.openxmlformats.org/officeDocument/2006/relationships/oleObject" Target="../embeddings/oleObject25.bin"/><Relationship Id="rId10" Type="http://schemas.openxmlformats.org/officeDocument/2006/relationships/image" Target="../media/image56.w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62.emf"/><Relationship Id="rId12" Type="http://schemas.openxmlformats.org/officeDocument/2006/relationships/oleObject" Target="../embeddings/oleObject29.bin"/><Relationship Id="rId13" Type="http://schemas.openxmlformats.org/officeDocument/2006/relationships/image" Target="../media/image63.emf"/><Relationship Id="rId14" Type="http://schemas.openxmlformats.org/officeDocument/2006/relationships/oleObject" Target="../embeddings/oleObject30.bin"/><Relationship Id="rId15" Type="http://schemas.openxmlformats.org/officeDocument/2006/relationships/image" Target="../media/image64.emf"/><Relationship Id="rId16" Type="http://schemas.openxmlformats.org/officeDocument/2006/relationships/oleObject" Target="../embeddings/oleObject31.bin"/><Relationship Id="rId17" Type="http://schemas.openxmlformats.org/officeDocument/2006/relationships/image" Target="../media/image65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4.xml"/><Relationship Id="rId3" Type="http://schemas.openxmlformats.org/officeDocument/2006/relationships/image" Target="../media/image49.png"/><Relationship Id="rId4" Type="http://schemas.openxmlformats.org/officeDocument/2006/relationships/image" Target="../media/image66.wmf"/><Relationship Id="rId5" Type="http://schemas.openxmlformats.org/officeDocument/2006/relationships/image" Target="../media/image67.wmf"/><Relationship Id="rId6" Type="http://schemas.openxmlformats.org/officeDocument/2006/relationships/oleObject" Target="../embeddings/oleObject26.bin"/><Relationship Id="rId7" Type="http://schemas.openxmlformats.org/officeDocument/2006/relationships/image" Target="../media/image60.emf"/><Relationship Id="rId8" Type="http://schemas.openxmlformats.org/officeDocument/2006/relationships/oleObject" Target="../embeddings/oleObject27.bin"/><Relationship Id="rId9" Type="http://schemas.openxmlformats.org/officeDocument/2006/relationships/image" Target="../media/image61.emf"/><Relationship Id="rId10" Type="http://schemas.openxmlformats.org/officeDocument/2006/relationships/oleObject" Target="../embeddings/oleObject28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4" Type="http://schemas.openxmlformats.org/officeDocument/2006/relationships/oleObject" Target="../embeddings/oleObject32.bin"/><Relationship Id="rId5" Type="http://schemas.openxmlformats.org/officeDocument/2006/relationships/image" Target="../media/image68.wmf"/><Relationship Id="rId6" Type="http://schemas.openxmlformats.org/officeDocument/2006/relationships/image" Target="../media/image66.wmf"/><Relationship Id="rId7" Type="http://schemas.openxmlformats.org/officeDocument/2006/relationships/oleObject" Target="../embeddings/oleObject33.bin"/><Relationship Id="rId8" Type="http://schemas.openxmlformats.org/officeDocument/2006/relationships/image" Target="../media/image64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72.emf"/><Relationship Id="rId12" Type="http://schemas.openxmlformats.org/officeDocument/2006/relationships/oleObject" Target="../embeddings/oleObject38.bin"/><Relationship Id="rId13" Type="http://schemas.openxmlformats.org/officeDocument/2006/relationships/image" Target="../media/image73.emf"/><Relationship Id="rId14" Type="http://schemas.openxmlformats.org/officeDocument/2006/relationships/oleObject" Target="../embeddings/oleObject39.bin"/><Relationship Id="rId15" Type="http://schemas.openxmlformats.org/officeDocument/2006/relationships/image" Target="../media/image74.emf"/><Relationship Id="rId16" Type="http://schemas.openxmlformats.org/officeDocument/2006/relationships/oleObject" Target="../embeddings/oleObject40.bin"/><Relationship Id="rId17" Type="http://schemas.openxmlformats.org/officeDocument/2006/relationships/image" Target="../media/image75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76.emf"/><Relationship Id="rId4" Type="http://schemas.openxmlformats.org/officeDocument/2006/relationships/oleObject" Target="../embeddings/oleObject34.bin"/><Relationship Id="rId5" Type="http://schemas.openxmlformats.org/officeDocument/2006/relationships/image" Target="../media/image69.wmf"/><Relationship Id="rId6" Type="http://schemas.openxmlformats.org/officeDocument/2006/relationships/oleObject" Target="../embeddings/oleObject35.bin"/><Relationship Id="rId7" Type="http://schemas.openxmlformats.org/officeDocument/2006/relationships/image" Target="../media/image70.wmf"/><Relationship Id="rId8" Type="http://schemas.openxmlformats.org/officeDocument/2006/relationships/oleObject" Target="../embeddings/oleObject36.bin"/><Relationship Id="rId9" Type="http://schemas.openxmlformats.org/officeDocument/2006/relationships/image" Target="../media/image71.emf"/><Relationship Id="rId10" Type="http://schemas.openxmlformats.org/officeDocument/2006/relationships/oleObject" Target="../embeddings/oleObject37.bin"/></Relationships>
</file>

<file path=ppt/slides/_rels/slide26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45.bin"/><Relationship Id="rId12" Type="http://schemas.openxmlformats.org/officeDocument/2006/relationships/image" Target="../media/image79.wmf"/><Relationship Id="rId13" Type="http://schemas.openxmlformats.org/officeDocument/2006/relationships/oleObject" Target="../embeddings/oleObject46.bin"/><Relationship Id="rId14" Type="http://schemas.openxmlformats.org/officeDocument/2006/relationships/image" Target="../media/image80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41.bin"/><Relationship Id="rId4" Type="http://schemas.openxmlformats.org/officeDocument/2006/relationships/image" Target="../media/image77.wmf"/><Relationship Id="rId5" Type="http://schemas.openxmlformats.org/officeDocument/2006/relationships/oleObject" Target="../embeddings/oleObject42.bin"/><Relationship Id="rId6" Type="http://schemas.openxmlformats.org/officeDocument/2006/relationships/image" Target="../media/image78.wmf"/><Relationship Id="rId7" Type="http://schemas.openxmlformats.org/officeDocument/2006/relationships/oleObject" Target="../embeddings/oleObject43.bin"/><Relationship Id="rId8" Type="http://schemas.openxmlformats.org/officeDocument/2006/relationships/image" Target="../media/image69.wmf"/><Relationship Id="rId9" Type="http://schemas.openxmlformats.org/officeDocument/2006/relationships/oleObject" Target="../embeddings/oleObject44.bin"/><Relationship Id="rId10" Type="http://schemas.openxmlformats.org/officeDocument/2006/relationships/image" Target="../media/image70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4" Type="http://schemas.openxmlformats.org/officeDocument/2006/relationships/image" Target="../media/image81.w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8.bin"/><Relationship Id="rId4" Type="http://schemas.openxmlformats.org/officeDocument/2006/relationships/image" Target="../media/image82.w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9.bin"/><Relationship Id="rId4" Type="http://schemas.openxmlformats.org/officeDocument/2006/relationships/image" Target="../media/image83.wmf"/><Relationship Id="rId5" Type="http://schemas.openxmlformats.org/officeDocument/2006/relationships/oleObject" Target="../embeddings/oleObject50.bin"/><Relationship Id="rId6" Type="http://schemas.openxmlformats.org/officeDocument/2006/relationships/image" Target="../media/image84.wmf"/><Relationship Id="rId7" Type="http://schemas.openxmlformats.org/officeDocument/2006/relationships/oleObject" Target="../embeddings/oleObject51.bin"/><Relationship Id="rId8" Type="http://schemas.openxmlformats.org/officeDocument/2006/relationships/image" Target="../media/image85.wmf"/><Relationship Id="rId9" Type="http://schemas.openxmlformats.org/officeDocument/2006/relationships/oleObject" Target="../embeddings/oleObject52.bin"/><Relationship Id="rId10" Type="http://schemas.openxmlformats.org/officeDocument/2006/relationships/image" Target="../media/image86.emf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3.bin"/><Relationship Id="rId4" Type="http://schemas.openxmlformats.org/officeDocument/2006/relationships/image" Target="../media/image87.wmf"/><Relationship Id="rId5" Type="http://schemas.openxmlformats.org/officeDocument/2006/relationships/oleObject" Target="../embeddings/oleObject54.bin"/><Relationship Id="rId6" Type="http://schemas.openxmlformats.org/officeDocument/2006/relationships/image" Target="../media/image88.wmf"/><Relationship Id="rId7" Type="http://schemas.openxmlformats.org/officeDocument/2006/relationships/oleObject" Target="../embeddings/oleObject55.bin"/><Relationship Id="rId8" Type="http://schemas.openxmlformats.org/officeDocument/2006/relationships/image" Target="../media/image89.wmf"/><Relationship Id="rId9" Type="http://schemas.openxmlformats.org/officeDocument/2006/relationships/oleObject" Target="../embeddings/oleObject56.bin"/><Relationship Id="rId10" Type="http://schemas.openxmlformats.org/officeDocument/2006/relationships/image" Target="../media/image90.wmf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7.bin"/><Relationship Id="rId4" Type="http://schemas.openxmlformats.org/officeDocument/2006/relationships/image" Target="../media/image91.wmf"/><Relationship Id="rId5" Type="http://schemas.openxmlformats.org/officeDocument/2006/relationships/oleObject" Target="../embeddings/oleObject58.bin"/><Relationship Id="rId6" Type="http://schemas.openxmlformats.org/officeDocument/2006/relationships/image" Target="../media/image92.wmf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9.bin"/><Relationship Id="rId4" Type="http://schemas.openxmlformats.org/officeDocument/2006/relationships/image" Target="../media/image93.emf"/><Relationship Id="rId5" Type="http://schemas.openxmlformats.org/officeDocument/2006/relationships/oleObject" Target="../embeddings/oleObject60.bin"/><Relationship Id="rId6" Type="http://schemas.openxmlformats.org/officeDocument/2006/relationships/image" Target="../media/image94.emf"/><Relationship Id="rId7" Type="http://schemas.openxmlformats.org/officeDocument/2006/relationships/oleObject" Target="../embeddings/oleObject61.bin"/><Relationship Id="rId8" Type="http://schemas.openxmlformats.org/officeDocument/2006/relationships/image" Target="../media/image95.emf"/><Relationship Id="rId1" Type="http://schemas.openxmlformats.org/officeDocument/2006/relationships/vmlDrawing" Target="../drawings/vmlDrawing18.vml"/><Relationship Id="rId2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wmf"/><Relationship Id="rId4" Type="http://schemas.openxmlformats.org/officeDocument/2006/relationships/oleObject" Target="../embeddings/oleObject62.bin"/><Relationship Id="rId5" Type="http://schemas.openxmlformats.org/officeDocument/2006/relationships/image" Target="../media/image96.emf"/><Relationship Id="rId6" Type="http://schemas.openxmlformats.org/officeDocument/2006/relationships/oleObject" Target="../embeddings/oleObject63.bin"/><Relationship Id="rId7" Type="http://schemas.openxmlformats.org/officeDocument/2006/relationships/image" Target="../media/image97.emf"/><Relationship Id="rId1" Type="http://schemas.openxmlformats.org/officeDocument/2006/relationships/vmlDrawing" Target="../drawings/vmlDrawing19.vml"/><Relationship Id="rId2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4" Type="http://schemas.openxmlformats.org/officeDocument/2006/relationships/image" Target="../media/image101.png"/><Relationship Id="rId5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9.e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2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4" Type="http://schemas.openxmlformats.org/officeDocument/2006/relationships/image" Target="../media/image104.png"/><Relationship Id="rId5" Type="http://schemas.openxmlformats.org/officeDocument/2006/relationships/image" Target="../media/image105.wmf"/><Relationship Id="rId6" Type="http://schemas.openxmlformats.org/officeDocument/2006/relationships/image" Target="../media/image98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7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66.bin"/><Relationship Id="rId20" Type="http://schemas.openxmlformats.org/officeDocument/2006/relationships/image" Target="../media/image113.emf"/><Relationship Id="rId10" Type="http://schemas.openxmlformats.org/officeDocument/2006/relationships/image" Target="../media/image108.emf"/><Relationship Id="rId11" Type="http://schemas.openxmlformats.org/officeDocument/2006/relationships/oleObject" Target="../embeddings/oleObject67.bin"/><Relationship Id="rId12" Type="http://schemas.openxmlformats.org/officeDocument/2006/relationships/image" Target="../media/image109.emf"/><Relationship Id="rId13" Type="http://schemas.openxmlformats.org/officeDocument/2006/relationships/oleObject" Target="../embeddings/oleObject68.bin"/><Relationship Id="rId14" Type="http://schemas.openxmlformats.org/officeDocument/2006/relationships/image" Target="../media/image110.emf"/><Relationship Id="rId15" Type="http://schemas.openxmlformats.org/officeDocument/2006/relationships/oleObject" Target="../embeddings/oleObject69.bin"/><Relationship Id="rId16" Type="http://schemas.openxmlformats.org/officeDocument/2006/relationships/image" Target="../media/image111.emf"/><Relationship Id="rId17" Type="http://schemas.openxmlformats.org/officeDocument/2006/relationships/oleObject" Target="../embeddings/oleObject70.bin"/><Relationship Id="rId18" Type="http://schemas.openxmlformats.org/officeDocument/2006/relationships/image" Target="../media/image112.emf"/><Relationship Id="rId19" Type="http://schemas.openxmlformats.org/officeDocument/2006/relationships/oleObject" Target="../embeddings/oleObject71.bin"/><Relationship Id="rId1" Type="http://schemas.openxmlformats.org/officeDocument/2006/relationships/vmlDrawing" Target="../drawings/vmlDrawing20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14.wmf"/><Relationship Id="rId4" Type="http://schemas.openxmlformats.org/officeDocument/2006/relationships/image" Target="../media/image115.wmf"/><Relationship Id="rId5" Type="http://schemas.openxmlformats.org/officeDocument/2006/relationships/oleObject" Target="../embeddings/oleObject64.bin"/><Relationship Id="rId6" Type="http://schemas.openxmlformats.org/officeDocument/2006/relationships/image" Target="../media/image106.wmf"/><Relationship Id="rId7" Type="http://schemas.openxmlformats.org/officeDocument/2006/relationships/oleObject" Target="../embeddings/oleObject65.bin"/><Relationship Id="rId8" Type="http://schemas.openxmlformats.org/officeDocument/2006/relationships/image" Target="../media/image107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2.bin"/><Relationship Id="rId4" Type="http://schemas.openxmlformats.org/officeDocument/2006/relationships/image" Target="../media/image116.emf"/><Relationship Id="rId5" Type="http://schemas.openxmlformats.org/officeDocument/2006/relationships/oleObject" Target="../embeddings/oleObject73.bin"/><Relationship Id="rId6" Type="http://schemas.openxmlformats.org/officeDocument/2006/relationships/image" Target="../media/image117.emf"/><Relationship Id="rId7" Type="http://schemas.openxmlformats.org/officeDocument/2006/relationships/oleObject" Target="../embeddings/oleObject74.bin"/><Relationship Id="rId8" Type="http://schemas.openxmlformats.org/officeDocument/2006/relationships/image" Target="../media/image118.emf"/><Relationship Id="rId9" Type="http://schemas.openxmlformats.org/officeDocument/2006/relationships/oleObject" Target="../embeddings/oleObject75.bin"/><Relationship Id="rId10" Type="http://schemas.openxmlformats.org/officeDocument/2006/relationships/image" Target="../media/image119.emf"/><Relationship Id="rId1" Type="http://schemas.openxmlformats.org/officeDocument/2006/relationships/vmlDrawing" Target="../drawings/vmlDrawing21.vml"/><Relationship Id="rId2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79.bin"/><Relationship Id="rId20" Type="http://schemas.openxmlformats.org/officeDocument/2006/relationships/oleObject" Target="../embeddings/oleObject87.bin"/><Relationship Id="rId10" Type="http://schemas.openxmlformats.org/officeDocument/2006/relationships/image" Target="../media/image123.wmf"/><Relationship Id="rId11" Type="http://schemas.openxmlformats.org/officeDocument/2006/relationships/oleObject" Target="../embeddings/oleObject80.bin"/><Relationship Id="rId12" Type="http://schemas.openxmlformats.org/officeDocument/2006/relationships/image" Target="../media/image124.wmf"/><Relationship Id="rId13" Type="http://schemas.openxmlformats.org/officeDocument/2006/relationships/oleObject" Target="../embeddings/oleObject81.bin"/><Relationship Id="rId14" Type="http://schemas.openxmlformats.org/officeDocument/2006/relationships/image" Target="../media/image125.wmf"/><Relationship Id="rId15" Type="http://schemas.openxmlformats.org/officeDocument/2006/relationships/oleObject" Target="../embeddings/oleObject82.bin"/><Relationship Id="rId16" Type="http://schemas.openxmlformats.org/officeDocument/2006/relationships/oleObject" Target="../embeddings/oleObject83.bin"/><Relationship Id="rId17" Type="http://schemas.openxmlformats.org/officeDocument/2006/relationships/oleObject" Target="../embeddings/oleObject84.bin"/><Relationship Id="rId18" Type="http://schemas.openxmlformats.org/officeDocument/2006/relationships/oleObject" Target="../embeddings/oleObject85.bin"/><Relationship Id="rId19" Type="http://schemas.openxmlformats.org/officeDocument/2006/relationships/oleObject" Target="../embeddings/oleObject86.bin"/><Relationship Id="rId1" Type="http://schemas.openxmlformats.org/officeDocument/2006/relationships/vmlDrawing" Target="../drawings/vmlDrawing22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76.bin"/><Relationship Id="rId4" Type="http://schemas.openxmlformats.org/officeDocument/2006/relationships/image" Target="../media/image120.wmf"/><Relationship Id="rId5" Type="http://schemas.openxmlformats.org/officeDocument/2006/relationships/oleObject" Target="../embeddings/oleObject77.bin"/><Relationship Id="rId6" Type="http://schemas.openxmlformats.org/officeDocument/2006/relationships/image" Target="../media/image121.wmf"/><Relationship Id="rId7" Type="http://schemas.openxmlformats.org/officeDocument/2006/relationships/oleObject" Target="../embeddings/oleObject78.bin"/><Relationship Id="rId8" Type="http://schemas.openxmlformats.org/officeDocument/2006/relationships/image" Target="../media/image122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8.bin"/><Relationship Id="rId4" Type="http://schemas.openxmlformats.org/officeDocument/2006/relationships/image" Target="../media/image126.wmf"/><Relationship Id="rId1" Type="http://schemas.openxmlformats.org/officeDocument/2006/relationships/vmlDrawing" Target="../drawings/vmlDrawing23.vml"/><Relationship Id="rId2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9.bin"/><Relationship Id="rId4" Type="http://schemas.openxmlformats.org/officeDocument/2006/relationships/image" Target="../media/image127.wmf"/><Relationship Id="rId5" Type="http://schemas.openxmlformats.org/officeDocument/2006/relationships/image" Target="../media/image130.png"/><Relationship Id="rId6" Type="http://schemas.openxmlformats.org/officeDocument/2006/relationships/oleObject" Target="../embeddings/oleObject90.bin"/><Relationship Id="rId7" Type="http://schemas.openxmlformats.org/officeDocument/2006/relationships/image" Target="../media/image128.emf"/><Relationship Id="rId8" Type="http://schemas.openxmlformats.org/officeDocument/2006/relationships/oleObject" Target="../embeddings/oleObject91.bin"/><Relationship Id="rId9" Type="http://schemas.openxmlformats.org/officeDocument/2006/relationships/image" Target="../media/image129.emf"/><Relationship Id="rId1" Type="http://schemas.openxmlformats.org/officeDocument/2006/relationships/vmlDrawing" Target="../drawings/vmlDrawing24.vml"/><Relationship Id="rId2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2.bin"/><Relationship Id="rId4" Type="http://schemas.openxmlformats.org/officeDocument/2006/relationships/image" Target="../media/image131.wmf"/><Relationship Id="rId5" Type="http://schemas.openxmlformats.org/officeDocument/2006/relationships/oleObject" Target="../embeddings/oleObject93.bin"/><Relationship Id="rId6" Type="http://schemas.openxmlformats.org/officeDocument/2006/relationships/image" Target="../media/image132.wmf"/><Relationship Id="rId7" Type="http://schemas.openxmlformats.org/officeDocument/2006/relationships/oleObject" Target="../embeddings/oleObject94.bin"/><Relationship Id="rId8" Type="http://schemas.openxmlformats.org/officeDocument/2006/relationships/image" Target="../media/image133.wmf"/><Relationship Id="rId9" Type="http://schemas.openxmlformats.org/officeDocument/2006/relationships/oleObject" Target="../embeddings/oleObject95.bin"/><Relationship Id="rId10" Type="http://schemas.openxmlformats.org/officeDocument/2006/relationships/image" Target="../media/image134.emf"/><Relationship Id="rId1" Type="http://schemas.openxmlformats.org/officeDocument/2006/relationships/vmlDrawing" Target="../drawings/vmlDrawing25.vml"/><Relationship Id="rId2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4" Type="http://schemas.openxmlformats.org/officeDocument/2006/relationships/image" Target="../media/image137.emf"/><Relationship Id="rId5" Type="http://schemas.openxmlformats.org/officeDocument/2006/relationships/oleObject" Target="../embeddings/oleObject96.bin"/><Relationship Id="rId6" Type="http://schemas.openxmlformats.org/officeDocument/2006/relationships/image" Target="../media/image135.emf"/><Relationship Id="rId7" Type="http://schemas.openxmlformats.org/officeDocument/2006/relationships/oleObject" Target="../embeddings/oleObject97.bin"/><Relationship Id="rId1" Type="http://schemas.openxmlformats.org/officeDocument/2006/relationships/vmlDrawing" Target="../drawings/vmlDrawing26.vml"/><Relationship Id="rId2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8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9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8.bin"/><Relationship Id="rId4" Type="http://schemas.openxmlformats.org/officeDocument/2006/relationships/image" Target="../media/image140.wmf"/><Relationship Id="rId1" Type="http://schemas.openxmlformats.org/officeDocument/2006/relationships/vmlDrawing" Target="../drawings/vmlDrawing27.vml"/><Relationship Id="rId2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9.bin"/><Relationship Id="rId4" Type="http://schemas.openxmlformats.org/officeDocument/2006/relationships/image" Target="../media/image141.wmf"/><Relationship Id="rId5" Type="http://schemas.openxmlformats.org/officeDocument/2006/relationships/oleObject" Target="../embeddings/oleObject100.bin"/><Relationship Id="rId6" Type="http://schemas.openxmlformats.org/officeDocument/2006/relationships/image" Target="../media/image142.emf"/><Relationship Id="rId1" Type="http://schemas.openxmlformats.org/officeDocument/2006/relationships/vmlDrawing" Target="../drawings/vmlDrawing28.vml"/><Relationship Id="rId2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1.bin"/><Relationship Id="rId4" Type="http://schemas.openxmlformats.org/officeDocument/2006/relationships/image" Target="../media/image143.wmf"/><Relationship Id="rId5" Type="http://schemas.openxmlformats.org/officeDocument/2006/relationships/image" Target="../media/image144.png"/><Relationship Id="rId1" Type="http://schemas.openxmlformats.org/officeDocument/2006/relationships/vmlDrawing" Target="../drawings/vmlDrawing29.vml"/><Relationship Id="rId2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gif"/><Relationship Id="rId4" Type="http://schemas.openxmlformats.org/officeDocument/2006/relationships/oleObject" Target="../embeddings/oleObject102.bin"/><Relationship Id="rId5" Type="http://schemas.openxmlformats.org/officeDocument/2006/relationships/image" Target="../media/image145.wmf"/><Relationship Id="rId6" Type="http://schemas.openxmlformats.org/officeDocument/2006/relationships/oleObject" Target="../embeddings/oleObject103.bin"/><Relationship Id="rId7" Type="http://schemas.openxmlformats.org/officeDocument/2006/relationships/image" Target="../media/image146.wmf"/><Relationship Id="rId8" Type="http://schemas.openxmlformats.org/officeDocument/2006/relationships/oleObject" Target="../embeddings/oleObject104.bin"/><Relationship Id="rId9" Type="http://schemas.openxmlformats.org/officeDocument/2006/relationships/image" Target="../media/image147.wmf"/><Relationship Id="rId1" Type="http://schemas.openxmlformats.org/officeDocument/2006/relationships/vmlDrawing" Target="../drawings/vmlDrawing30.vml"/><Relationship Id="rId2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5.bin"/><Relationship Id="rId4" Type="http://schemas.openxmlformats.org/officeDocument/2006/relationships/image" Target="../media/image149.wmf"/><Relationship Id="rId5" Type="http://schemas.openxmlformats.org/officeDocument/2006/relationships/oleObject" Target="../embeddings/oleObject106.bin"/><Relationship Id="rId6" Type="http://schemas.openxmlformats.org/officeDocument/2006/relationships/image" Target="../media/image150.wmf"/><Relationship Id="rId1" Type="http://schemas.openxmlformats.org/officeDocument/2006/relationships/vmlDrawing" Target="../drawings/vmlDrawing31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5.bin"/><Relationship Id="rId12" Type="http://schemas.openxmlformats.org/officeDocument/2006/relationships/image" Target="../media/image13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.bin"/><Relationship Id="rId4" Type="http://schemas.openxmlformats.org/officeDocument/2006/relationships/image" Target="../media/image9.w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10.e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11.emf"/><Relationship Id="rId9" Type="http://schemas.openxmlformats.org/officeDocument/2006/relationships/oleObject" Target="../embeddings/oleObject4.bin"/><Relationship Id="rId10" Type="http://schemas.openxmlformats.org/officeDocument/2006/relationships/image" Target="../media/image12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956964" y="2505600"/>
            <a:ext cx="4670818" cy="67996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Hadron Colliders</a:t>
            </a:r>
            <a:endParaRPr lang="en-US" dirty="0"/>
          </a:p>
        </p:txBody>
      </p:sp>
      <p:sp>
        <p:nvSpPr>
          <p:cNvPr id="819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501263" y="3324125"/>
            <a:ext cx="4123564" cy="658915"/>
          </a:xfrm>
        </p:spPr>
        <p:txBody>
          <a:bodyPr/>
          <a:lstStyle/>
          <a:p>
            <a:pPr eaLnBrk="1" hangingPunct="1"/>
            <a:r>
              <a:rPr lang="en-US" dirty="0" smtClean="0"/>
              <a:t>Eric </a:t>
            </a:r>
            <a:r>
              <a:rPr lang="en-US" dirty="0" err="1" smtClean="0"/>
              <a:t>Prebys</a:t>
            </a:r>
            <a:r>
              <a:rPr lang="en-US" dirty="0" smtClean="0"/>
              <a:t>, FNAL</a:t>
            </a:r>
          </a:p>
          <a:p>
            <a:pPr eaLnBrk="1" hangingPunct="1"/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98" y="3495518"/>
            <a:ext cx="5460265" cy="273747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59004" y="6197691"/>
            <a:ext cx="3369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LHC Interaction Region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34530" y="3826436"/>
            <a:ext cx="2640293" cy="2365821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5252913" y="4803840"/>
            <a:ext cx="570218" cy="432000"/>
          </a:xfrm>
          <a:prstGeom prst="rightArrow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123404" y="6350525"/>
            <a:ext cx="24720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Lecture 1</a:t>
            </a:r>
          </a:p>
        </p:txBody>
      </p:sp>
      <p:pic>
        <p:nvPicPr>
          <p:cNvPr id="10" name="Picture 9" descr="Screen Shot 2014-08-11 at 3.06.42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303" y="1040533"/>
            <a:ext cx="7822029" cy="997166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Natural Particle </a:t>
            </a:r>
            <a:r>
              <a:rPr lang="en-US" dirty="0"/>
              <a:t>A</a:t>
            </a:r>
            <a:r>
              <a:rPr lang="en-US" dirty="0" smtClean="0"/>
              <a:t>cceleration</a:t>
            </a:r>
            <a:endParaRPr lang="en-US" dirty="0"/>
          </a:p>
        </p:txBody>
      </p:sp>
      <p:sp>
        <p:nvSpPr>
          <p:cNvPr id="25603" name="Content Placeholder 6"/>
          <p:cNvSpPr>
            <a:spLocks noGrp="1"/>
          </p:cNvSpPr>
          <p:nvPr>
            <p:ph sz="half" idx="1"/>
          </p:nvPr>
        </p:nvSpPr>
        <p:spPr>
          <a:xfrm>
            <a:off x="555625" y="968375"/>
            <a:ext cx="4778375" cy="5146675"/>
          </a:xfrm>
        </p:spPr>
        <p:txBody>
          <a:bodyPr/>
          <a:lstStyle/>
          <a:p>
            <a:r>
              <a:rPr lang="en-US" sz="2400" dirty="0" smtClean="0"/>
              <a:t>Radioactive sources produce maximum energies of a few million electron volts (</a:t>
            </a:r>
            <a:r>
              <a:rPr lang="en-US" sz="2400" dirty="0" err="1" smtClean="0"/>
              <a:t>MeV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Cosmic rays reach energies of ~1,000,000,000 x LHC but the rates are too low to be useful as a study tool</a:t>
            </a:r>
          </a:p>
          <a:p>
            <a:pPr lvl="1"/>
            <a:r>
              <a:rPr lang="en-US" sz="2000" dirty="0" smtClean="0"/>
              <a:t>Remember what I said about “luminosity”.</a:t>
            </a:r>
          </a:p>
          <a:p>
            <a:r>
              <a:rPr lang="en-US" sz="2400" dirty="0" smtClean="0"/>
              <a:t>However, low energy cosmic rays are extremely useful for detector testing, commissioning, etc.</a:t>
            </a:r>
          </a:p>
        </p:txBody>
      </p:sp>
      <p:pic>
        <p:nvPicPr>
          <p:cNvPr id="25604" name="Picture 2" descr="http://scienceblogs.com/startswithabang/upload/2009/10/the_energy_limit_of_the_univer/cosmic%20ray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1333500"/>
            <a:ext cx="3886200" cy="452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Connector 9"/>
          <p:cNvCxnSpPr/>
          <p:nvPr/>
        </p:nvCxnSpPr>
        <p:spPr>
          <a:xfrm rot="5400000">
            <a:off x="4400550" y="3105150"/>
            <a:ext cx="51435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972300" y="533400"/>
            <a:ext cx="144780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accent5">
                    <a:lumMod val="75000"/>
                  </a:schemeClr>
                </a:solidFill>
              </a:rPr>
              <a:t>Max LHC energy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HCPSS, August 11-22, 2014 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C6E6A2-F555-4934-B7BB-3127D0BCFC20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Prebys, Hadron Colliders, Lecture 1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Man-made Particle </a:t>
            </a:r>
            <a:r>
              <a:rPr lang="en-US" dirty="0"/>
              <a:t>A</a:t>
            </a:r>
            <a:r>
              <a:rPr lang="en-US" dirty="0" smtClean="0"/>
              <a:t>cceleration</a:t>
            </a:r>
            <a:endParaRPr lang="en-US" dirty="0"/>
          </a:p>
        </p:txBody>
      </p:sp>
      <p:pic>
        <p:nvPicPr>
          <p:cNvPr id="1032" name="Picture 3" descr="da90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47700" y="685800"/>
            <a:ext cx="831850" cy="2395538"/>
          </a:xfrm>
        </p:spPr>
      </p:pic>
      <p:graphicFrame>
        <p:nvGraphicFramePr>
          <p:cNvPr id="1026" name="Object 2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7075488" y="715963"/>
          <a:ext cx="166687" cy="22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993" name="Equation" r:id="rId4" imgW="177480" imgH="203040" progId="Equation.3">
                  <p:embed/>
                </p:oleObj>
              </mc:Choice>
              <mc:Fallback>
                <p:oleObj name="Equation" r:id="rId4" imgW="177480" imgH="2030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75488" y="715963"/>
                        <a:ext cx="166687" cy="220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3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7064375" y="968375"/>
          <a:ext cx="165100" cy="220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994" name="Equation" r:id="rId6" imgW="177480" imgH="203040" progId="Equation.3">
                  <p:embed/>
                </p:oleObj>
              </mc:Choice>
              <mc:Fallback>
                <p:oleObj name="Equation" r:id="rId6" imgW="177480" imgH="2030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64375" y="968375"/>
                        <a:ext cx="165100" cy="220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3" name="Text Box 6"/>
          <p:cNvSpPr txBox="1">
            <a:spLocks noChangeArrowheads="1"/>
          </p:cNvSpPr>
          <p:nvPr/>
        </p:nvSpPr>
        <p:spPr bwMode="auto">
          <a:xfrm>
            <a:off x="1676400" y="914400"/>
            <a:ext cx="44958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chemeClr val="accent2"/>
                </a:solidFill>
                <a:latin typeface="+mn-lt"/>
                <a:cs typeface="Arial" charset="0"/>
              </a:rPr>
              <a:t>The simplest accelerators accelerate charged particles through a </a:t>
            </a:r>
            <a:r>
              <a:rPr lang="en-US" sz="2000" i="1" dirty="0">
                <a:solidFill>
                  <a:schemeClr val="accent2"/>
                </a:solidFill>
                <a:latin typeface="+mn-lt"/>
                <a:cs typeface="Arial" charset="0"/>
              </a:rPr>
              <a:t>static </a:t>
            </a:r>
            <a:r>
              <a:rPr lang="en-US" sz="2000" dirty="0">
                <a:solidFill>
                  <a:schemeClr val="accent2"/>
                </a:solidFill>
                <a:latin typeface="+mn-lt"/>
                <a:cs typeface="Arial" charset="0"/>
              </a:rPr>
              <a:t>electric</a:t>
            </a:r>
            <a:r>
              <a:rPr lang="en-US" sz="2000" i="1" dirty="0">
                <a:solidFill>
                  <a:schemeClr val="accent2"/>
                </a:solidFill>
                <a:latin typeface="+mn-lt"/>
                <a:cs typeface="Arial" charset="0"/>
              </a:rPr>
              <a:t> </a:t>
            </a:r>
            <a:r>
              <a:rPr lang="en-US" sz="2000" dirty="0">
                <a:solidFill>
                  <a:schemeClr val="accent2"/>
                </a:solidFill>
                <a:latin typeface="+mn-lt"/>
                <a:cs typeface="Arial" charset="0"/>
              </a:rPr>
              <a:t>field.  Example: </a:t>
            </a:r>
            <a:r>
              <a:rPr lang="en-US" sz="2000" b="1" dirty="0">
                <a:solidFill>
                  <a:schemeClr val="accent2"/>
                </a:solidFill>
                <a:latin typeface="+mn-lt"/>
                <a:cs typeface="Arial" charset="0"/>
              </a:rPr>
              <a:t>vacuum tubes </a:t>
            </a:r>
            <a:r>
              <a:rPr lang="en-US" sz="2000" dirty="0">
                <a:solidFill>
                  <a:schemeClr val="accent2"/>
                </a:solidFill>
                <a:latin typeface="+mn-lt"/>
                <a:cs typeface="Arial" charset="0"/>
              </a:rPr>
              <a:t>(or CRT TV’s)</a:t>
            </a:r>
          </a:p>
        </p:txBody>
      </p:sp>
      <p:sp>
        <p:nvSpPr>
          <p:cNvPr id="1034" name="Freeform 7"/>
          <p:cNvSpPr>
            <a:spLocks/>
          </p:cNvSpPr>
          <p:nvPr/>
        </p:nvSpPr>
        <p:spPr bwMode="auto">
          <a:xfrm>
            <a:off x="6537325" y="803275"/>
            <a:ext cx="476250" cy="725488"/>
          </a:xfrm>
          <a:custGeom>
            <a:avLst/>
            <a:gdLst>
              <a:gd name="T0" fmla="*/ 0 w 300"/>
              <a:gd name="T1" fmla="*/ 0 h 457"/>
              <a:gd name="T2" fmla="*/ 2147483647 w 300"/>
              <a:gd name="T3" fmla="*/ 2147483647 h 457"/>
              <a:gd name="T4" fmla="*/ 2147483647 w 300"/>
              <a:gd name="T5" fmla="*/ 2147483647 h 457"/>
              <a:gd name="T6" fmla="*/ 2147483647 w 300"/>
              <a:gd name="T7" fmla="*/ 2147483647 h 457"/>
              <a:gd name="T8" fmla="*/ 2147483647 w 300"/>
              <a:gd name="T9" fmla="*/ 2147483647 h 457"/>
              <a:gd name="T10" fmla="*/ 2147483647 w 300"/>
              <a:gd name="T11" fmla="*/ 2147483647 h 457"/>
              <a:gd name="T12" fmla="*/ 2147483647 w 300"/>
              <a:gd name="T13" fmla="*/ 2147483647 h 457"/>
              <a:gd name="T14" fmla="*/ 2147483647 w 300"/>
              <a:gd name="T15" fmla="*/ 2147483647 h 457"/>
              <a:gd name="T16" fmla="*/ 2147483647 w 300"/>
              <a:gd name="T17" fmla="*/ 2147483647 h 457"/>
              <a:gd name="T18" fmla="*/ 2147483647 w 300"/>
              <a:gd name="T19" fmla="*/ 2147483647 h 457"/>
              <a:gd name="T20" fmla="*/ 2147483647 w 300"/>
              <a:gd name="T21" fmla="*/ 2147483647 h 457"/>
              <a:gd name="T22" fmla="*/ 2147483647 w 300"/>
              <a:gd name="T23" fmla="*/ 2147483647 h 457"/>
              <a:gd name="T24" fmla="*/ 2147483647 w 300"/>
              <a:gd name="T25" fmla="*/ 2147483647 h 457"/>
              <a:gd name="T26" fmla="*/ 2147483647 w 300"/>
              <a:gd name="T27" fmla="*/ 2147483647 h 457"/>
              <a:gd name="T28" fmla="*/ 2147483647 w 300"/>
              <a:gd name="T29" fmla="*/ 2147483647 h 457"/>
              <a:gd name="T30" fmla="*/ 2147483647 w 300"/>
              <a:gd name="T31" fmla="*/ 2147483647 h 457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300"/>
              <a:gd name="T49" fmla="*/ 0 h 457"/>
              <a:gd name="T50" fmla="*/ 300 w 300"/>
              <a:gd name="T51" fmla="*/ 457 h 457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300" h="457">
                <a:moveTo>
                  <a:pt x="0" y="0"/>
                </a:moveTo>
                <a:cubicBezTo>
                  <a:pt x="112" y="2"/>
                  <a:pt x="225" y="4"/>
                  <a:pt x="254" y="15"/>
                </a:cubicBezTo>
                <a:cubicBezTo>
                  <a:pt x="283" y="26"/>
                  <a:pt x="172" y="57"/>
                  <a:pt x="172" y="68"/>
                </a:cubicBezTo>
                <a:cubicBezTo>
                  <a:pt x="172" y="79"/>
                  <a:pt x="249" y="71"/>
                  <a:pt x="254" y="83"/>
                </a:cubicBezTo>
                <a:cubicBezTo>
                  <a:pt x="259" y="95"/>
                  <a:pt x="214" y="138"/>
                  <a:pt x="202" y="142"/>
                </a:cubicBezTo>
                <a:cubicBezTo>
                  <a:pt x="190" y="146"/>
                  <a:pt x="170" y="105"/>
                  <a:pt x="179" y="105"/>
                </a:cubicBezTo>
                <a:cubicBezTo>
                  <a:pt x="188" y="105"/>
                  <a:pt x="250" y="123"/>
                  <a:pt x="254" y="142"/>
                </a:cubicBezTo>
                <a:cubicBezTo>
                  <a:pt x="258" y="161"/>
                  <a:pt x="202" y="208"/>
                  <a:pt x="202" y="217"/>
                </a:cubicBezTo>
                <a:cubicBezTo>
                  <a:pt x="202" y="226"/>
                  <a:pt x="249" y="181"/>
                  <a:pt x="254" y="195"/>
                </a:cubicBezTo>
                <a:cubicBezTo>
                  <a:pt x="259" y="209"/>
                  <a:pt x="241" y="286"/>
                  <a:pt x="231" y="300"/>
                </a:cubicBezTo>
                <a:cubicBezTo>
                  <a:pt x="221" y="314"/>
                  <a:pt x="190" y="276"/>
                  <a:pt x="194" y="277"/>
                </a:cubicBezTo>
                <a:cubicBezTo>
                  <a:pt x="198" y="278"/>
                  <a:pt x="252" y="288"/>
                  <a:pt x="254" y="307"/>
                </a:cubicBezTo>
                <a:cubicBezTo>
                  <a:pt x="256" y="326"/>
                  <a:pt x="218" y="383"/>
                  <a:pt x="209" y="389"/>
                </a:cubicBezTo>
                <a:cubicBezTo>
                  <a:pt x="200" y="395"/>
                  <a:pt x="192" y="343"/>
                  <a:pt x="202" y="344"/>
                </a:cubicBezTo>
                <a:cubicBezTo>
                  <a:pt x="212" y="345"/>
                  <a:pt x="300" y="378"/>
                  <a:pt x="269" y="397"/>
                </a:cubicBezTo>
                <a:cubicBezTo>
                  <a:pt x="238" y="416"/>
                  <a:pt x="126" y="436"/>
                  <a:pt x="15" y="457"/>
                </a:cubicBezTo>
              </a:path>
            </a:pathLst>
          </a:custGeom>
          <a:noFill/>
          <a:ln w="9525" cap="flat" cmpd="sng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5" name="Line 8"/>
          <p:cNvSpPr>
            <a:spLocks noChangeShapeType="1"/>
          </p:cNvSpPr>
          <p:nvPr/>
        </p:nvSpPr>
        <p:spPr bwMode="auto">
          <a:xfrm>
            <a:off x="7962900" y="685800"/>
            <a:ext cx="0" cy="96202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1028" name="Object 4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7064375" y="1239838"/>
          <a:ext cx="166688" cy="22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995" name="Equation" r:id="rId8" imgW="177480" imgH="203040" progId="Equation.3">
                  <p:embed/>
                </p:oleObj>
              </mc:Choice>
              <mc:Fallback>
                <p:oleObj name="Equation" r:id="rId8" imgW="177480" imgH="2030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64375" y="1239838"/>
                        <a:ext cx="166688" cy="220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6" name="Line 10"/>
          <p:cNvSpPr>
            <a:spLocks noChangeShapeType="1"/>
          </p:cNvSpPr>
          <p:nvPr/>
        </p:nvSpPr>
        <p:spPr bwMode="auto">
          <a:xfrm>
            <a:off x="7224713" y="898525"/>
            <a:ext cx="593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37" name="Line 11"/>
          <p:cNvSpPr>
            <a:spLocks noChangeShapeType="1"/>
          </p:cNvSpPr>
          <p:nvPr/>
        </p:nvSpPr>
        <p:spPr bwMode="auto">
          <a:xfrm>
            <a:off x="7189788" y="1136650"/>
            <a:ext cx="593725" cy="11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38" name="Line 12"/>
          <p:cNvSpPr>
            <a:spLocks noChangeShapeType="1"/>
          </p:cNvSpPr>
          <p:nvPr/>
        </p:nvSpPr>
        <p:spPr bwMode="auto">
          <a:xfrm>
            <a:off x="7213600" y="1385888"/>
            <a:ext cx="569913" cy="11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1029" name="Object 5"/>
          <p:cNvGraphicFramePr>
            <a:graphicFrameLocks noChangeAspect="1"/>
          </p:cNvGraphicFramePr>
          <p:nvPr/>
        </p:nvGraphicFramePr>
        <p:xfrm>
          <a:off x="8002588" y="914400"/>
          <a:ext cx="55245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996" name="Equation" r:id="rId9" imgW="266400" imgH="177480" progId="Equation.3">
                  <p:embed/>
                </p:oleObj>
              </mc:Choice>
              <mc:Fallback>
                <p:oleObj name="Equation" r:id="rId9" imgW="266400" imgH="17748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2588" y="914400"/>
                        <a:ext cx="552450" cy="368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0" name="Object 6"/>
          <p:cNvGraphicFramePr>
            <a:graphicFrameLocks noChangeAspect="1"/>
          </p:cNvGraphicFramePr>
          <p:nvPr/>
        </p:nvGraphicFramePr>
        <p:xfrm>
          <a:off x="6477000" y="2019300"/>
          <a:ext cx="2044700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997" name="Equation" r:id="rId11" imgW="901440" imgH="177480" progId="Equation.3">
                  <p:embed/>
                </p:oleObj>
              </mc:Choice>
              <mc:Fallback>
                <p:oleObj name="Equation" r:id="rId11" imgW="901440" imgH="17748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2019300"/>
                        <a:ext cx="2044700" cy="403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9" name="Text Box 15"/>
          <p:cNvSpPr txBox="1">
            <a:spLocks noChangeArrowheads="1"/>
          </p:cNvSpPr>
          <p:nvPr/>
        </p:nvSpPr>
        <p:spPr bwMode="auto">
          <a:xfrm>
            <a:off x="6275388" y="1592263"/>
            <a:ext cx="10191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cs typeface="Arial" charset="0"/>
              </a:rPr>
              <a:t>Cathode</a:t>
            </a:r>
          </a:p>
        </p:txBody>
      </p:sp>
      <p:sp>
        <p:nvSpPr>
          <p:cNvPr id="1040" name="Text Box 16"/>
          <p:cNvSpPr txBox="1">
            <a:spLocks noChangeArrowheads="1"/>
          </p:cNvSpPr>
          <p:nvPr/>
        </p:nvSpPr>
        <p:spPr bwMode="auto">
          <a:xfrm>
            <a:off x="7591425" y="1657350"/>
            <a:ext cx="8064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cs typeface="Arial" charset="0"/>
              </a:rPr>
              <a:t>Anode</a:t>
            </a:r>
          </a:p>
        </p:txBody>
      </p:sp>
      <p:sp>
        <p:nvSpPr>
          <p:cNvPr id="202769" name="Text Box 17"/>
          <p:cNvSpPr txBox="1">
            <a:spLocks noChangeArrowheads="1"/>
          </p:cNvSpPr>
          <p:nvPr/>
        </p:nvSpPr>
        <p:spPr bwMode="auto">
          <a:xfrm>
            <a:off x="800100" y="3124200"/>
            <a:ext cx="7581900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Limited by magnitude of </a:t>
            </a:r>
            <a:r>
              <a:rPr lang="en-US" sz="20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electric </a:t>
            </a:r>
            <a:r>
              <a:rPr lang="en-US" sz="200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field:</a:t>
            </a:r>
          </a:p>
          <a:p>
            <a:pPr lvl="1">
              <a:spcBef>
                <a:spcPct val="50000"/>
              </a:spcBef>
              <a:defRPr/>
            </a:pPr>
            <a:r>
              <a:rPr lang="en-US" sz="2000" dirty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000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CRT display ~</a:t>
            </a:r>
            <a:r>
              <a:rPr lang="en-US" sz="2000" dirty="0" err="1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keV</a:t>
            </a:r>
            <a:r>
              <a:rPr lang="en-US" sz="2000" dirty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000" dirty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dirty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- X-ray tube ~10’s of </a:t>
            </a:r>
            <a:r>
              <a:rPr lang="en-US" sz="2000" dirty="0" err="1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keV</a:t>
            </a:r>
            <a:r>
              <a:rPr lang="en-US" sz="2000" dirty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000" dirty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dirty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- Van de </a:t>
            </a:r>
            <a:r>
              <a:rPr lang="en-US" sz="2000" dirty="0" err="1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Graaf</a:t>
            </a:r>
            <a:r>
              <a:rPr lang="en-US" sz="2000" dirty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  ~</a:t>
            </a:r>
            <a:r>
              <a:rPr lang="en-US" sz="2000" dirty="0" err="1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MeVs</a:t>
            </a:r>
            <a:endParaRPr lang="en-US" sz="2000" dirty="0">
              <a:solidFill>
                <a:srgbClr val="CC0000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n-US" sz="200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Solutions:</a:t>
            </a:r>
          </a:p>
          <a:p>
            <a:pPr marL="633413" lvl="1" indent="-176213">
              <a:spcBef>
                <a:spcPct val="50000"/>
              </a:spcBef>
              <a:buFontTx/>
              <a:buChar char="-"/>
              <a:defRPr/>
            </a:pPr>
            <a:r>
              <a:rPr lang="en-US" sz="200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Alternate fields to keep particles in </a:t>
            </a:r>
            <a:br>
              <a:rPr lang="en-US" sz="200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accelerating fields -&gt; 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Radio Frequency (RF) </a:t>
            </a:r>
            <a:r>
              <a:rPr lang="en-US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acceleration</a:t>
            </a:r>
          </a:p>
          <a:p>
            <a:pPr marL="633413" lvl="1" indent="-176213">
              <a:spcBef>
                <a:spcPts val="0"/>
              </a:spcBef>
              <a:buFontTx/>
              <a:buChar char="-"/>
              <a:defRPr/>
            </a:pPr>
            <a:r>
              <a:rPr lang="en-US" sz="200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Bend particles so they see the same accelerating field over and over -&gt; </a:t>
            </a:r>
            <a:r>
              <a:rPr lang="en-US" sz="2000" dirty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cyclotrons, synchrotrons</a:t>
            </a:r>
          </a:p>
        </p:txBody>
      </p:sp>
      <p:pic>
        <p:nvPicPr>
          <p:cNvPr id="1043" name="Picture 20" descr="http://www.tgdaily.com/files/images/stories/article_images/fermilab/wcroft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43700" y="2628900"/>
            <a:ext cx="1497159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4" name="TextBox 21"/>
          <p:cNvSpPr txBox="1">
            <a:spLocks noChangeArrowheads="1"/>
          </p:cNvSpPr>
          <p:nvPr/>
        </p:nvSpPr>
        <p:spPr bwMode="auto">
          <a:xfrm>
            <a:off x="6324600" y="4876800"/>
            <a:ext cx="2133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dirty="0"/>
              <a:t>FNAL </a:t>
            </a:r>
            <a:r>
              <a:rPr lang="en-US" sz="1600" dirty="0" err="1"/>
              <a:t>Cockroft</a:t>
            </a:r>
            <a:r>
              <a:rPr lang="en-US" sz="1600" dirty="0"/>
              <a:t>-Walton = 750 kV</a:t>
            </a: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BD7FE8-51C5-4648-9E54-A2671E802740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27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027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027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027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027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3" grpId="0"/>
      <p:bldP spid="1034" grpId="0" animBg="1"/>
      <p:bldP spid="1035" grpId="0" animBg="1"/>
      <p:bldP spid="1036" grpId="0" animBg="1"/>
      <p:bldP spid="1037" grpId="0" animBg="1"/>
      <p:bldP spid="1038" grpId="0" animBg="1"/>
      <p:bldP spid="1039" grpId="0"/>
      <p:bldP spid="1040" grpId="0"/>
      <p:bldP spid="104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3124200"/>
            <a:ext cx="3407750" cy="3086100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71500" y="0"/>
            <a:ext cx="8371114" cy="507274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Interlude: Electrons vs. Protons</a:t>
            </a:r>
            <a:endParaRPr lang="en-US" dirty="0"/>
          </a:p>
        </p:txBody>
      </p:sp>
      <p:sp>
        <p:nvSpPr>
          <p:cNvPr id="22532" name="Content Placeholder 23"/>
          <p:cNvSpPr>
            <a:spLocks noGrp="1"/>
          </p:cNvSpPr>
          <p:nvPr>
            <p:ph sz="half" idx="1"/>
          </p:nvPr>
        </p:nvSpPr>
        <p:spPr>
          <a:xfrm>
            <a:off x="4114800" y="571500"/>
            <a:ext cx="5029200" cy="3448050"/>
          </a:xfrm>
        </p:spPr>
        <p:txBody>
          <a:bodyPr/>
          <a:lstStyle/>
          <a:p>
            <a:r>
              <a:rPr lang="en-US" sz="2400" dirty="0" smtClean="0"/>
              <a:t>Electrons are point-like</a:t>
            </a:r>
          </a:p>
          <a:p>
            <a:pPr lvl="1"/>
            <a:r>
              <a:rPr lang="en-US" dirty="0" smtClean="0"/>
              <a:t>Well-defined initial state</a:t>
            </a:r>
          </a:p>
          <a:p>
            <a:pPr lvl="1"/>
            <a:r>
              <a:rPr lang="en-US" dirty="0" smtClean="0"/>
              <a:t>Full energy available to interaction</a:t>
            </a:r>
          </a:p>
        </p:txBody>
      </p:sp>
      <p:sp>
        <p:nvSpPr>
          <p:cNvPr id="22533" name="Content Placeholder 24"/>
          <p:cNvSpPr>
            <a:spLocks noGrp="1"/>
          </p:cNvSpPr>
          <p:nvPr>
            <p:ph sz="half" idx="2"/>
          </p:nvPr>
        </p:nvSpPr>
        <p:spPr>
          <a:xfrm>
            <a:off x="342900" y="3124200"/>
            <a:ext cx="5753100" cy="2971800"/>
          </a:xfrm>
        </p:spPr>
        <p:txBody>
          <a:bodyPr/>
          <a:lstStyle/>
          <a:p>
            <a:r>
              <a:rPr lang="en-US" sz="2400" dirty="0" smtClean="0"/>
              <a:t>Protons are made of quarks and gluons</a:t>
            </a:r>
          </a:p>
          <a:p>
            <a:pPr lvl="1"/>
            <a:r>
              <a:rPr lang="en-US" dirty="0" smtClean="0"/>
              <a:t>Interaction take place between these constituents.</a:t>
            </a:r>
          </a:p>
          <a:p>
            <a:pPr lvl="1"/>
            <a:r>
              <a:rPr lang="en-US" dirty="0" smtClean="0"/>
              <a:t>Only a small fraction of energy available, not well-defined.</a:t>
            </a:r>
          </a:p>
          <a:p>
            <a:pPr lvl="1"/>
            <a:r>
              <a:rPr lang="en-US" dirty="0" smtClean="0"/>
              <a:t>Rest of particle fragments -&gt; big mess!</a:t>
            </a:r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647700" y="685800"/>
            <a:ext cx="3200400" cy="1676400"/>
            <a:chOff x="1143000" y="800100"/>
            <a:chExt cx="3200400" cy="1676400"/>
          </a:xfrm>
        </p:grpSpPr>
        <p:cxnSp>
          <p:nvCxnSpPr>
            <p:cNvPr id="7" name="Straight Arrow Connector 6"/>
            <p:cNvCxnSpPr/>
            <p:nvPr/>
          </p:nvCxnSpPr>
          <p:spPr>
            <a:xfrm>
              <a:off x="1143000" y="1714500"/>
              <a:ext cx="16764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rot="10800000" flipV="1">
              <a:off x="2743200" y="1714500"/>
              <a:ext cx="16002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rot="5400000" flipH="1" flipV="1">
              <a:off x="2609850" y="1047750"/>
              <a:ext cx="800100" cy="3810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rot="5400000" flipH="1" flipV="1">
              <a:off x="2724150" y="1047750"/>
              <a:ext cx="723900" cy="4572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rot="5400000" flipH="1" flipV="1">
              <a:off x="2533650" y="1085850"/>
              <a:ext cx="800100" cy="2286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rot="5400000">
              <a:off x="2305050" y="1771650"/>
              <a:ext cx="571500" cy="4572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rot="5400000">
              <a:off x="2305050" y="1962150"/>
              <a:ext cx="647700" cy="3048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rot="5400000">
              <a:off x="2400300" y="1981200"/>
              <a:ext cx="723900" cy="1143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rot="10800000" flipV="1">
              <a:off x="1981200" y="1676400"/>
              <a:ext cx="838200" cy="8001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536" name="Date Placeholder 16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HCPSS, August 11-22, 2014 </a:t>
            </a:r>
          </a:p>
        </p:txBody>
      </p:sp>
      <p:sp>
        <p:nvSpPr>
          <p:cNvPr id="22537" name="Slide Number Placeholder 17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6165691-515A-4060-80FB-E42CCC3485C1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22538" name="Footer Placeholder 18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E. Prebys, Hadron Colliders, Lecture 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47800" y="6096000"/>
            <a:ext cx="510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C00000"/>
                </a:solidFill>
                <a:latin typeface="+mn-lt"/>
              </a:rPr>
              <a:t>So why not stick to electrons?</a:t>
            </a:r>
          </a:p>
        </p:txBody>
      </p:sp>
    </p:spTree>
    <p:extLst>
      <p:ext uri="{BB962C8B-B14F-4D97-AF65-F5344CB8AC3E}">
        <p14:creationId xmlns:p14="http://schemas.microsoft.com/office/powerpoint/2010/main" val="122026334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5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5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5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 build="p"/>
      <p:bldP spid="22533" grpId="0" build="p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ChangeArrowheads="1"/>
          </p:cNvSpPr>
          <p:nvPr>
            <p:ph type="title"/>
          </p:nvPr>
        </p:nvSpPr>
        <p:spPr>
          <a:xfrm>
            <a:off x="552450" y="0"/>
            <a:ext cx="8039100" cy="4413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Synchrotron Radiation</a:t>
            </a:r>
            <a:endParaRPr lang="en-US" dirty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6324600" y="762000"/>
            <a:ext cx="2036763" cy="736600"/>
            <a:chOff x="2367" y="1661"/>
            <a:chExt cx="1429" cy="576"/>
          </a:xfrm>
        </p:grpSpPr>
        <p:sp>
          <p:nvSpPr>
            <p:cNvPr id="3087" name="Freeform 4"/>
            <p:cNvSpPr>
              <a:spLocks/>
            </p:cNvSpPr>
            <p:nvPr/>
          </p:nvSpPr>
          <p:spPr bwMode="auto">
            <a:xfrm>
              <a:off x="2367" y="1661"/>
              <a:ext cx="746" cy="576"/>
            </a:xfrm>
            <a:custGeom>
              <a:avLst/>
              <a:gdLst>
                <a:gd name="T0" fmla="*/ 0 w 746"/>
                <a:gd name="T1" fmla="*/ 0 h 576"/>
                <a:gd name="T2" fmla="*/ 514 w 746"/>
                <a:gd name="T3" fmla="*/ 180 h 576"/>
                <a:gd name="T4" fmla="*/ 746 w 746"/>
                <a:gd name="T5" fmla="*/ 576 h 576"/>
                <a:gd name="T6" fmla="*/ 0 60000 65536"/>
                <a:gd name="T7" fmla="*/ 0 60000 65536"/>
                <a:gd name="T8" fmla="*/ 0 60000 65536"/>
                <a:gd name="T9" fmla="*/ 0 w 746"/>
                <a:gd name="T10" fmla="*/ 0 h 576"/>
                <a:gd name="T11" fmla="*/ 746 w 746"/>
                <a:gd name="T12" fmla="*/ 576 h 5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46" h="576">
                  <a:moveTo>
                    <a:pt x="0" y="0"/>
                  </a:moveTo>
                  <a:cubicBezTo>
                    <a:pt x="195" y="42"/>
                    <a:pt x="390" y="84"/>
                    <a:pt x="514" y="180"/>
                  </a:cubicBezTo>
                  <a:cubicBezTo>
                    <a:pt x="638" y="276"/>
                    <a:pt x="692" y="426"/>
                    <a:pt x="746" y="576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8" name="Freeform 5"/>
            <p:cNvSpPr>
              <a:spLocks/>
            </p:cNvSpPr>
            <p:nvPr/>
          </p:nvSpPr>
          <p:spPr bwMode="auto">
            <a:xfrm>
              <a:off x="2853" y="1781"/>
              <a:ext cx="943" cy="117"/>
            </a:xfrm>
            <a:custGeom>
              <a:avLst/>
              <a:gdLst>
                <a:gd name="T0" fmla="*/ 0 w 943"/>
                <a:gd name="T1" fmla="*/ 32 h 117"/>
                <a:gd name="T2" fmla="*/ 51 w 943"/>
                <a:gd name="T3" fmla="*/ 4 h 117"/>
                <a:gd name="T4" fmla="*/ 102 w 943"/>
                <a:gd name="T5" fmla="*/ 55 h 117"/>
                <a:gd name="T6" fmla="*/ 170 w 943"/>
                <a:gd name="T7" fmla="*/ 21 h 117"/>
                <a:gd name="T8" fmla="*/ 226 w 943"/>
                <a:gd name="T9" fmla="*/ 60 h 117"/>
                <a:gd name="T10" fmla="*/ 305 w 943"/>
                <a:gd name="T11" fmla="*/ 21 h 117"/>
                <a:gd name="T12" fmla="*/ 350 w 943"/>
                <a:gd name="T13" fmla="*/ 72 h 117"/>
                <a:gd name="T14" fmla="*/ 424 w 943"/>
                <a:gd name="T15" fmla="*/ 26 h 117"/>
                <a:gd name="T16" fmla="*/ 452 w 943"/>
                <a:gd name="T17" fmla="*/ 83 h 117"/>
                <a:gd name="T18" fmla="*/ 525 w 943"/>
                <a:gd name="T19" fmla="*/ 43 h 117"/>
                <a:gd name="T20" fmla="*/ 576 w 943"/>
                <a:gd name="T21" fmla="*/ 94 h 117"/>
                <a:gd name="T22" fmla="*/ 633 w 943"/>
                <a:gd name="T23" fmla="*/ 49 h 117"/>
                <a:gd name="T24" fmla="*/ 689 w 943"/>
                <a:gd name="T25" fmla="*/ 100 h 117"/>
                <a:gd name="T26" fmla="*/ 762 w 943"/>
                <a:gd name="T27" fmla="*/ 66 h 117"/>
                <a:gd name="T28" fmla="*/ 819 w 943"/>
                <a:gd name="T29" fmla="*/ 111 h 117"/>
                <a:gd name="T30" fmla="*/ 898 w 943"/>
                <a:gd name="T31" fmla="*/ 66 h 117"/>
                <a:gd name="T32" fmla="*/ 943 w 943"/>
                <a:gd name="T33" fmla="*/ 117 h 1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43"/>
                <a:gd name="T52" fmla="*/ 0 h 117"/>
                <a:gd name="T53" fmla="*/ 943 w 943"/>
                <a:gd name="T54" fmla="*/ 117 h 1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43" h="117">
                  <a:moveTo>
                    <a:pt x="0" y="32"/>
                  </a:moveTo>
                  <a:cubicBezTo>
                    <a:pt x="17" y="16"/>
                    <a:pt x="34" y="0"/>
                    <a:pt x="51" y="4"/>
                  </a:cubicBezTo>
                  <a:cubicBezTo>
                    <a:pt x="68" y="8"/>
                    <a:pt x="82" y="52"/>
                    <a:pt x="102" y="55"/>
                  </a:cubicBezTo>
                  <a:cubicBezTo>
                    <a:pt x="122" y="58"/>
                    <a:pt x="149" y="20"/>
                    <a:pt x="170" y="21"/>
                  </a:cubicBezTo>
                  <a:cubicBezTo>
                    <a:pt x="191" y="22"/>
                    <a:pt x="204" y="60"/>
                    <a:pt x="226" y="60"/>
                  </a:cubicBezTo>
                  <a:cubicBezTo>
                    <a:pt x="248" y="60"/>
                    <a:pt x="284" y="19"/>
                    <a:pt x="305" y="21"/>
                  </a:cubicBezTo>
                  <a:cubicBezTo>
                    <a:pt x="326" y="23"/>
                    <a:pt x="330" y="71"/>
                    <a:pt x="350" y="72"/>
                  </a:cubicBezTo>
                  <a:cubicBezTo>
                    <a:pt x="370" y="73"/>
                    <a:pt x="407" y="24"/>
                    <a:pt x="424" y="26"/>
                  </a:cubicBezTo>
                  <a:cubicBezTo>
                    <a:pt x="441" y="28"/>
                    <a:pt x="435" y="80"/>
                    <a:pt x="452" y="83"/>
                  </a:cubicBezTo>
                  <a:cubicBezTo>
                    <a:pt x="469" y="86"/>
                    <a:pt x="504" y="41"/>
                    <a:pt x="525" y="43"/>
                  </a:cubicBezTo>
                  <a:cubicBezTo>
                    <a:pt x="546" y="45"/>
                    <a:pt x="558" y="93"/>
                    <a:pt x="576" y="94"/>
                  </a:cubicBezTo>
                  <a:cubicBezTo>
                    <a:pt x="594" y="95"/>
                    <a:pt x="614" y="48"/>
                    <a:pt x="633" y="49"/>
                  </a:cubicBezTo>
                  <a:cubicBezTo>
                    <a:pt x="652" y="50"/>
                    <a:pt x="668" y="97"/>
                    <a:pt x="689" y="100"/>
                  </a:cubicBezTo>
                  <a:cubicBezTo>
                    <a:pt x="710" y="103"/>
                    <a:pt x="740" y="64"/>
                    <a:pt x="762" y="66"/>
                  </a:cubicBezTo>
                  <a:cubicBezTo>
                    <a:pt x="784" y="68"/>
                    <a:pt x="796" y="111"/>
                    <a:pt x="819" y="111"/>
                  </a:cubicBezTo>
                  <a:cubicBezTo>
                    <a:pt x="842" y="111"/>
                    <a:pt x="877" y="65"/>
                    <a:pt x="898" y="66"/>
                  </a:cubicBezTo>
                  <a:cubicBezTo>
                    <a:pt x="919" y="67"/>
                    <a:pt x="931" y="92"/>
                    <a:pt x="943" y="117"/>
                  </a:cubicBezTo>
                </a:path>
              </a:pathLst>
            </a:custGeom>
            <a:noFill/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457200" y="571500"/>
            <a:ext cx="60801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  <a:defRPr/>
            </a:pPr>
            <a:r>
              <a:rPr lang="en-US" sz="2000" dirty="0">
                <a:solidFill>
                  <a:schemeClr val="accent2"/>
                </a:solidFill>
                <a:latin typeface="+mn-lt"/>
              </a:rPr>
              <a:t>As the trajectory of a charged particle is deflected, it emits “synchrotron radiation”</a:t>
            </a:r>
          </a:p>
        </p:txBody>
      </p:sp>
      <p:graphicFrame>
        <p:nvGraphicFramePr>
          <p:cNvPr id="3074" name="Object 2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7720775"/>
              </p:ext>
            </p:extLst>
          </p:nvPr>
        </p:nvGraphicFramePr>
        <p:xfrm>
          <a:off x="1752600" y="1219200"/>
          <a:ext cx="3610018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293" name="Equation" r:id="rId3" imgW="1765300" imgH="457200" progId="Equation.DSMT4">
                  <p:embed/>
                </p:oleObj>
              </mc:Choice>
              <mc:Fallback>
                <p:oleObj name="Equation" r:id="rId3" imgW="17653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1219200"/>
                        <a:ext cx="3610018" cy="93503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8" name="Text Box 9"/>
          <p:cNvSpPr txBox="1">
            <a:spLocks noChangeArrowheads="1"/>
          </p:cNvSpPr>
          <p:nvPr/>
        </p:nvSpPr>
        <p:spPr bwMode="auto">
          <a:xfrm>
            <a:off x="5751702" y="1638318"/>
            <a:ext cx="333321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 dirty="0">
                <a:solidFill>
                  <a:srgbClr val="CC0000"/>
                </a:solidFill>
                <a:latin typeface="+mn-lt"/>
              </a:rPr>
              <a:t>An electron will radiate about </a:t>
            </a:r>
            <a:r>
              <a:rPr lang="en-US" sz="1600" i="1" dirty="0">
                <a:solidFill>
                  <a:srgbClr val="CC0000"/>
                </a:solidFill>
                <a:latin typeface="+mn-lt"/>
              </a:rPr>
              <a:t>10</a:t>
            </a:r>
            <a:r>
              <a:rPr lang="en-US" sz="1600" i="1" baseline="30000" dirty="0">
                <a:solidFill>
                  <a:srgbClr val="CC0000"/>
                </a:solidFill>
                <a:latin typeface="+mn-lt"/>
              </a:rPr>
              <a:t>13</a:t>
            </a:r>
            <a:r>
              <a:rPr lang="en-US" sz="1600" i="1" dirty="0">
                <a:solidFill>
                  <a:srgbClr val="CC0000"/>
                </a:solidFill>
                <a:latin typeface="+mn-lt"/>
              </a:rPr>
              <a:t> times more power </a:t>
            </a:r>
            <a:r>
              <a:rPr lang="en-US" sz="1600" dirty="0">
                <a:solidFill>
                  <a:srgbClr val="CC0000"/>
                </a:solidFill>
                <a:latin typeface="+mn-lt"/>
              </a:rPr>
              <a:t>than a proton of the same energy!!!!</a:t>
            </a:r>
          </a:p>
        </p:txBody>
      </p:sp>
      <p:sp>
        <p:nvSpPr>
          <p:cNvPr id="3079" name="Line 10"/>
          <p:cNvSpPr>
            <a:spLocks noChangeShapeType="1"/>
          </p:cNvSpPr>
          <p:nvPr/>
        </p:nvSpPr>
        <p:spPr bwMode="auto">
          <a:xfrm flipH="1" flipV="1">
            <a:off x="5188541" y="2000745"/>
            <a:ext cx="581887" cy="126777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57" name="Text Box 11"/>
          <p:cNvSpPr txBox="1">
            <a:spLocks noChangeArrowheads="1"/>
          </p:cNvSpPr>
          <p:nvPr/>
        </p:nvSpPr>
        <p:spPr bwMode="auto">
          <a:xfrm>
            <a:off x="381000" y="2514600"/>
            <a:ext cx="8820150" cy="2662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36538" indent="-236538" algn="l">
              <a:spcBef>
                <a:spcPct val="50000"/>
              </a:spcBef>
              <a:buFontTx/>
              <a:buChar char="•"/>
              <a:defRPr/>
            </a:pPr>
            <a:r>
              <a:rPr lang="en-US" sz="2000" b="1" dirty="0">
                <a:solidFill>
                  <a:schemeClr val="accent2"/>
                </a:solidFill>
                <a:latin typeface="+mn-lt"/>
              </a:rPr>
              <a:t>Protons:</a:t>
            </a:r>
            <a:r>
              <a:rPr lang="en-US" sz="1800" dirty="0">
                <a:solidFill>
                  <a:schemeClr val="accent2"/>
                </a:solidFill>
                <a:latin typeface="+mn-lt"/>
              </a:rPr>
              <a:t>  Synchrotron radiation does not affect kinematics very </a:t>
            </a:r>
            <a:r>
              <a:rPr lang="en-US" sz="1800" dirty="0" smtClean="0">
                <a:solidFill>
                  <a:schemeClr val="accent2"/>
                </a:solidFill>
                <a:latin typeface="+mn-lt"/>
              </a:rPr>
              <a:t>much</a:t>
            </a:r>
          </a:p>
          <a:p>
            <a:pPr marL="693738" lvl="1" indent="-236538">
              <a:spcBef>
                <a:spcPct val="50000"/>
              </a:spcBef>
              <a:buFontTx/>
              <a:buChar char="•"/>
              <a:defRPr/>
            </a:pPr>
            <a:r>
              <a:rPr lang="en-US" sz="1800" dirty="0" smtClean="0">
                <a:solidFill>
                  <a:schemeClr val="accent2"/>
                </a:solidFill>
                <a:latin typeface="+mn-lt"/>
              </a:rPr>
              <a:t>Energy limited by strength of magnetic fields and size of ring</a:t>
            </a:r>
            <a:endParaRPr lang="en-US" sz="1800" dirty="0">
              <a:solidFill>
                <a:schemeClr val="accent2"/>
              </a:solidFill>
              <a:latin typeface="+mn-lt"/>
            </a:endParaRPr>
          </a:p>
          <a:p>
            <a:pPr marL="236538" indent="-236538" algn="l">
              <a:spcBef>
                <a:spcPct val="50000"/>
              </a:spcBef>
              <a:buFontTx/>
              <a:buChar char="•"/>
              <a:defRPr/>
            </a:pPr>
            <a:r>
              <a:rPr lang="en-US" sz="2000" b="1" dirty="0">
                <a:solidFill>
                  <a:schemeClr val="accent2"/>
                </a:solidFill>
                <a:latin typeface="+mn-lt"/>
              </a:rPr>
              <a:t>Electrons:</a:t>
            </a:r>
            <a:r>
              <a:rPr lang="en-US" sz="18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1800" dirty="0" smtClean="0">
                <a:solidFill>
                  <a:schemeClr val="accent2"/>
                </a:solidFill>
                <a:latin typeface="+mn-lt"/>
              </a:rPr>
              <a:t> Synchrotron radiation dominates kinematics</a:t>
            </a:r>
            <a:endParaRPr lang="en-US" sz="1800" dirty="0">
              <a:solidFill>
                <a:schemeClr val="accent2"/>
              </a:solidFill>
              <a:latin typeface="+mn-lt"/>
            </a:endParaRPr>
          </a:p>
          <a:p>
            <a:pPr marL="693738" lvl="1" indent="-236538">
              <a:spcBef>
                <a:spcPct val="50000"/>
              </a:spcBef>
              <a:buFontTx/>
              <a:buChar char="•"/>
              <a:defRPr/>
            </a:pPr>
            <a:r>
              <a:rPr lang="en-US" sz="1800" dirty="0" smtClean="0">
                <a:solidFill>
                  <a:schemeClr val="accent2"/>
                </a:solidFill>
                <a:latin typeface="+mn-lt"/>
              </a:rPr>
              <a:t>To to go higher energy, we have to </a:t>
            </a:r>
            <a:r>
              <a:rPr lang="en-US" sz="1800" i="1" dirty="0" smtClean="0">
                <a:solidFill>
                  <a:schemeClr val="accent2"/>
                </a:solidFill>
                <a:latin typeface="+mn-lt"/>
              </a:rPr>
              <a:t>lower</a:t>
            </a:r>
            <a:r>
              <a:rPr lang="en-US" sz="1800" dirty="0" smtClean="0">
                <a:solidFill>
                  <a:schemeClr val="accent2"/>
                </a:solidFill>
                <a:latin typeface="+mn-lt"/>
              </a:rPr>
              <a:t> the magnetic field and go to </a:t>
            </a:r>
            <a:r>
              <a:rPr lang="en-US" sz="1800" i="1" dirty="0" smtClean="0">
                <a:solidFill>
                  <a:schemeClr val="accent2"/>
                </a:solidFill>
                <a:latin typeface="+mn-lt"/>
              </a:rPr>
              <a:t>huge</a:t>
            </a:r>
            <a:r>
              <a:rPr lang="en-US" sz="1800" dirty="0" smtClean="0">
                <a:solidFill>
                  <a:schemeClr val="accent2"/>
                </a:solidFill>
                <a:latin typeface="+mn-lt"/>
              </a:rPr>
              <a:t> rings</a:t>
            </a:r>
          </a:p>
          <a:p>
            <a:pPr marL="693738" lvl="1" indent="-236538">
              <a:spcBef>
                <a:spcPct val="50000"/>
              </a:spcBef>
              <a:buFontTx/>
              <a:buChar char="•"/>
              <a:defRPr/>
            </a:pPr>
            <a:r>
              <a:rPr lang="en-US" sz="1800" dirty="0" smtClean="0">
                <a:solidFill>
                  <a:schemeClr val="accent2"/>
                </a:solidFill>
                <a:latin typeface="+mn-lt"/>
              </a:rPr>
              <a:t>Eventually, we lose the benefit of a circular accelerator, because we lose all the energy each time around.</a:t>
            </a:r>
            <a:endParaRPr lang="en-US" sz="1800" dirty="0">
              <a:solidFill>
                <a:srgbClr val="CC0000"/>
              </a:solidFill>
              <a:latin typeface="+mn-lt"/>
            </a:endParaRPr>
          </a:p>
        </p:txBody>
      </p:sp>
      <p:sp>
        <p:nvSpPr>
          <p:cNvPr id="3082" name="Text Box 13"/>
          <p:cNvSpPr txBox="1">
            <a:spLocks noChangeArrowheads="1"/>
          </p:cNvSpPr>
          <p:nvPr/>
        </p:nvSpPr>
        <p:spPr bwMode="auto">
          <a:xfrm>
            <a:off x="390916" y="1820901"/>
            <a:ext cx="1676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r">
              <a:spcBef>
                <a:spcPct val="50000"/>
              </a:spcBef>
            </a:pPr>
            <a:r>
              <a:rPr lang="en-US" sz="2000" dirty="0">
                <a:solidFill>
                  <a:srgbClr val="CC0000"/>
                </a:solidFill>
                <a:latin typeface="+mn-lt"/>
              </a:rPr>
              <a:t>Radius of curvature</a:t>
            </a:r>
          </a:p>
        </p:txBody>
      </p:sp>
      <p:sp>
        <p:nvSpPr>
          <p:cNvPr id="3083" name="Freeform 16"/>
          <p:cNvSpPr>
            <a:spLocks/>
          </p:cNvSpPr>
          <p:nvPr/>
        </p:nvSpPr>
        <p:spPr bwMode="auto">
          <a:xfrm>
            <a:off x="2225723" y="2051024"/>
            <a:ext cx="1982787" cy="382488"/>
          </a:xfrm>
          <a:custGeom>
            <a:avLst/>
            <a:gdLst>
              <a:gd name="T0" fmla="*/ 0 w 1282"/>
              <a:gd name="T1" fmla="*/ 0 h 304"/>
              <a:gd name="T2" fmla="*/ 2147483647 w 1282"/>
              <a:gd name="T3" fmla="*/ 2147483647 h 304"/>
              <a:gd name="T4" fmla="*/ 2147483647 w 1282"/>
              <a:gd name="T5" fmla="*/ 2147483647 h 304"/>
              <a:gd name="T6" fmla="*/ 2147483647 w 1282"/>
              <a:gd name="T7" fmla="*/ 2147483647 h 304"/>
              <a:gd name="T8" fmla="*/ 0 60000 65536"/>
              <a:gd name="T9" fmla="*/ 0 60000 65536"/>
              <a:gd name="T10" fmla="*/ 0 60000 65536"/>
              <a:gd name="T11" fmla="*/ 0 60000 65536"/>
              <a:gd name="T12" fmla="*/ 0 w 1282"/>
              <a:gd name="T13" fmla="*/ 0 h 304"/>
              <a:gd name="T14" fmla="*/ 1282 w 1282"/>
              <a:gd name="T15" fmla="*/ 304 h 30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82" h="304">
                <a:moveTo>
                  <a:pt x="0" y="0"/>
                </a:moveTo>
                <a:cubicBezTo>
                  <a:pt x="216" y="109"/>
                  <a:pt x="433" y="218"/>
                  <a:pt x="619" y="261"/>
                </a:cubicBezTo>
                <a:cubicBezTo>
                  <a:pt x="805" y="304"/>
                  <a:pt x="1009" y="283"/>
                  <a:pt x="1119" y="261"/>
                </a:cubicBezTo>
                <a:cubicBezTo>
                  <a:pt x="1229" y="239"/>
                  <a:pt x="1255" y="185"/>
                  <a:pt x="1282" y="131"/>
                </a:cubicBezTo>
              </a:path>
            </a:pathLst>
          </a:cu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84" name="Date Placeholder 1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HCPSS, August 11-22, 2014 </a:t>
            </a:r>
          </a:p>
        </p:txBody>
      </p:sp>
      <p:sp>
        <p:nvSpPr>
          <p:cNvPr id="3085" name="Slide Number Placeholder 1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89304EC-857A-4462-BBEF-1F011C059063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3086" name="Footer Placeholder 15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E. Prebys, Hadron Colliders, Lecture 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28800" y="5181600"/>
            <a:ext cx="609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n-lt"/>
              </a:rPr>
              <a:t>Since the beginning, the </a:t>
            </a:r>
            <a:r>
              <a:rPr lang="en-US" sz="1800" dirty="0" smtClean="0">
                <a:solidFill>
                  <a:srgbClr val="FF0000"/>
                </a:solidFill>
                <a:latin typeface="+mn-lt"/>
              </a:rPr>
              <a:t>“energy frontier” </a:t>
            </a:r>
            <a:r>
              <a:rPr lang="en-US" sz="1800" dirty="0">
                <a:solidFill>
                  <a:srgbClr val="FF0000"/>
                </a:solidFill>
                <a:latin typeface="+mn-lt"/>
              </a:rPr>
              <a:t>has belonged to proton (and/or antiproton) </a:t>
            </a:r>
            <a:r>
              <a:rPr lang="en-US" sz="1800" dirty="0" smtClean="0">
                <a:solidFill>
                  <a:srgbClr val="FF0000"/>
                </a:solidFill>
                <a:latin typeface="+mn-lt"/>
              </a:rPr>
              <a:t>machines, while electrons are used for precision studies and other purposes.</a:t>
            </a:r>
            <a:endParaRPr lang="en-US" sz="18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28800" y="5181600"/>
            <a:ext cx="6096000" cy="91440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57200" y="6172200"/>
            <a:ext cx="3810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  <a:latin typeface="+mn-lt"/>
              </a:rPr>
              <a:t>Now, back to the program…</a:t>
            </a:r>
          </a:p>
        </p:txBody>
      </p:sp>
    </p:spTree>
    <p:extLst>
      <p:ext uri="{BB962C8B-B14F-4D97-AF65-F5344CB8AC3E}">
        <p14:creationId xmlns:p14="http://schemas.microsoft.com/office/powerpoint/2010/main" val="218727440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/>
      <p:bldP spid="3078" grpId="0"/>
      <p:bldP spid="3079" grpId="0" animBg="1"/>
      <p:bldP spid="3082" grpId="0"/>
      <p:bldP spid="3083" grpId="0" animBg="1"/>
      <p:bldP spid="4" grpId="0"/>
      <p:bldP spid="5" grpId="0" animBg="1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7772400" cy="524164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The Cyclotron (1930’s)</a:t>
            </a:r>
            <a:endParaRPr lang="en-US" dirty="0"/>
          </a:p>
        </p:txBody>
      </p:sp>
      <p:sp>
        <p:nvSpPr>
          <p:cNvPr id="32771" name="Rectangle 42"/>
          <p:cNvSpPr>
            <a:spLocks noGrp="1" noChangeArrowheads="1"/>
          </p:cNvSpPr>
          <p:nvPr>
            <p:ph type="body" sz="half" idx="1"/>
          </p:nvPr>
        </p:nvSpPr>
        <p:spPr>
          <a:xfrm>
            <a:off x="501070" y="740650"/>
            <a:ext cx="4262955" cy="10698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 smtClean="0"/>
              <a:t>A charged particle in a uniform magnetic field will follow a circular path of radius</a:t>
            </a:r>
          </a:p>
          <a:p>
            <a:pPr>
              <a:lnSpc>
                <a:spcPct val="90000"/>
              </a:lnSpc>
            </a:pPr>
            <a:endParaRPr lang="en-US" sz="2000" dirty="0" smtClean="0"/>
          </a:p>
          <a:p>
            <a:pPr>
              <a:lnSpc>
                <a:spcPct val="90000"/>
              </a:lnSpc>
            </a:pPr>
            <a:endParaRPr lang="en-US" sz="2000" dirty="0" smtClean="0"/>
          </a:p>
          <a:p>
            <a:pPr>
              <a:lnSpc>
                <a:spcPct val="90000"/>
              </a:lnSpc>
            </a:pPr>
            <a:endParaRPr lang="en-US" sz="2000" dirty="0" smtClean="0"/>
          </a:p>
        </p:txBody>
      </p:sp>
      <p:grpSp>
        <p:nvGrpSpPr>
          <p:cNvPr id="2" name="Group 30"/>
          <p:cNvGrpSpPr/>
          <p:nvPr/>
        </p:nvGrpSpPr>
        <p:grpSpPr>
          <a:xfrm>
            <a:off x="4876800" y="304800"/>
            <a:ext cx="3619500" cy="2171700"/>
            <a:chOff x="4089205" y="360565"/>
            <a:chExt cx="3619500" cy="2171700"/>
          </a:xfrm>
        </p:grpSpPr>
        <p:grpSp>
          <p:nvGrpSpPr>
            <p:cNvPr id="3" name="Group 51"/>
            <p:cNvGrpSpPr>
              <a:grpSpLocks/>
            </p:cNvGrpSpPr>
            <p:nvPr/>
          </p:nvGrpSpPr>
          <p:grpSpPr bwMode="auto">
            <a:xfrm>
              <a:off x="4089205" y="360565"/>
              <a:ext cx="1524000" cy="2095500"/>
              <a:chOff x="895350" y="725487"/>
              <a:chExt cx="1143000" cy="1752600"/>
            </a:xfrm>
          </p:grpSpPr>
          <p:sp>
            <p:nvSpPr>
              <p:cNvPr id="32809" name="Rectangle 19"/>
              <p:cNvSpPr>
                <a:spLocks noChangeArrowheads="1"/>
              </p:cNvSpPr>
              <p:nvPr/>
            </p:nvSpPr>
            <p:spPr bwMode="auto">
              <a:xfrm>
                <a:off x="1200150" y="1030287"/>
                <a:ext cx="685800" cy="533400"/>
              </a:xfrm>
              <a:prstGeom prst="rect">
                <a:avLst/>
              </a:prstGeom>
              <a:solidFill>
                <a:srgbClr val="FF99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32810" name="Line 20"/>
              <p:cNvSpPr>
                <a:spLocks noChangeShapeType="1"/>
              </p:cNvSpPr>
              <p:nvPr/>
            </p:nvSpPr>
            <p:spPr bwMode="auto">
              <a:xfrm flipV="1">
                <a:off x="1123950" y="1411287"/>
                <a:ext cx="838200" cy="76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11" name="Line 21"/>
              <p:cNvSpPr>
                <a:spLocks noChangeShapeType="1"/>
              </p:cNvSpPr>
              <p:nvPr/>
            </p:nvSpPr>
            <p:spPr bwMode="auto">
              <a:xfrm flipV="1">
                <a:off x="1123950" y="1258887"/>
                <a:ext cx="838200" cy="76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12" name="Line 22"/>
              <p:cNvSpPr>
                <a:spLocks noChangeShapeType="1"/>
              </p:cNvSpPr>
              <p:nvPr/>
            </p:nvSpPr>
            <p:spPr bwMode="auto">
              <a:xfrm flipV="1">
                <a:off x="1123950" y="1106487"/>
                <a:ext cx="838200" cy="76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13" name="Rectangle 23"/>
              <p:cNvSpPr>
                <a:spLocks noChangeArrowheads="1"/>
              </p:cNvSpPr>
              <p:nvPr/>
            </p:nvSpPr>
            <p:spPr bwMode="auto">
              <a:xfrm>
                <a:off x="1200150" y="1944687"/>
                <a:ext cx="685800" cy="533400"/>
              </a:xfrm>
              <a:prstGeom prst="rect">
                <a:avLst/>
              </a:prstGeom>
              <a:solidFill>
                <a:srgbClr val="FF99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32814" name="Line 24"/>
              <p:cNvSpPr>
                <a:spLocks noChangeShapeType="1"/>
              </p:cNvSpPr>
              <p:nvPr/>
            </p:nvSpPr>
            <p:spPr bwMode="auto">
              <a:xfrm flipV="1">
                <a:off x="1123950" y="2325687"/>
                <a:ext cx="838200" cy="76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15" name="Line 25"/>
              <p:cNvSpPr>
                <a:spLocks noChangeShapeType="1"/>
              </p:cNvSpPr>
              <p:nvPr/>
            </p:nvSpPr>
            <p:spPr bwMode="auto">
              <a:xfrm flipV="1">
                <a:off x="1123950" y="2173287"/>
                <a:ext cx="838200" cy="76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16" name="Line 26"/>
              <p:cNvSpPr>
                <a:spLocks noChangeShapeType="1"/>
              </p:cNvSpPr>
              <p:nvPr/>
            </p:nvSpPr>
            <p:spPr bwMode="auto">
              <a:xfrm flipV="1">
                <a:off x="1123950" y="2020887"/>
                <a:ext cx="838200" cy="76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17" name="Line 27"/>
              <p:cNvSpPr>
                <a:spLocks noChangeShapeType="1"/>
              </p:cNvSpPr>
              <p:nvPr/>
            </p:nvSpPr>
            <p:spPr bwMode="auto">
              <a:xfrm flipV="1">
                <a:off x="1276350" y="1563687"/>
                <a:ext cx="0" cy="3810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18" name="Line 28"/>
              <p:cNvSpPr>
                <a:spLocks noChangeShapeType="1"/>
              </p:cNvSpPr>
              <p:nvPr/>
            </p:nvSpPr>
            <p:spPr bwMode="auto">
              <a:xfrm flipV="1">
                <a:off x="1428750" y="1563687"/>
                <a:ext cx="0" cy="3810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19" name="Line 29"/>
              <p:cNvSpPr>
                <a:spLocks noChangeShapeType="1"/>
              </p:cNvSpPr>
              <p:nvPr/>
            </p:nvSpPr>
            <p:spPr bwMode="auto">
              <a:xfrm flipV="1">
                <a:off x="1581150" y="1563687"/>
                <a:ext cx="0" cy="3810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20" name="Line 30"/>
              <p:cNvSpPr>
                <a:spLocks noChangeShapeType="1"/>
              </p:cNvSpPr>
              <p:nvPr/>
            </p:nvSpPr>
            <p:spPr bwMode="auto">
              <a:xfrm flipV="1">
                <a:off x="1733550" y="1563687"/>
                <a:ext cx="0" cy="3810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21" name="Text Box 32"/>
              <p:cNvSpPr txBox="1">
                <a:spLocks noChangeArrowheads="1"/>
              </p:cNvSpPr>
              <p:nvPr/>
            </p:nvSpPr>
            <p:spPr bwMode="auto">
              <a:xfrm>
                <a:off x="971550" y="725487"/>
                <a:ext cx="1066800" cy="304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400"/>
                  <a:t>side view</a:t>
                </a:r>
              </a:p>
            </p:txBody>
          </p:sp>
        </p:grpSp>
        <p:sp>
          <p:nvSpPr>
            <p:cNvPr id="32774" name="Rectangle 33"/>
            <p:cNvSpPr>
              <a:spLocks noChangeArrowheads="1"/>
            </p:cNvSpPr>
            <p:nvPr/>
          </p:nvSpPr>
          <p:spPr bwMode="auto">
            <a:xfrm>
              <a:off x="6146605" y="855865"/>
              <a:ext cx="1562100" cy="1676400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32775" name="Line 35"/>
            <p:cNvSpPr>
              <a:spLocks noChangeShapeType="1"/>
            </p:cNvSpPr>
            <p:nvPr/>
          </p:nvSpPr>
          <p:spPr bwMode="auto">
            <a:xfrm flipV="1">
              <a:off x="6984805" y="1351165"/>
              <a:ext cx="325438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32776" name="Object 1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65805" y="855865"/>
              <a:ext cx="317500" cy="355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777" name="Object 1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9105" y="1465465"/>
              <a:ext cx="317500" cy="393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778" name="Text Box 38"/>
            <p:cNvSpPr txBox="1">
              <a:spLocks noChangeArrowheads="1"/>
            </p:cNvSpPr>
            <p:nvPr/>
          </p:nvSpPr>
          <p:spPr bwMode="auto">
            <a:xfrm>
              <a:off x="6146605" y="474865"/>
              <a:ext cx="1204913" cy="355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/>
                <a:t>top view</a:t>
              </a:r>
            </a:p>
          </p:txBody>
        </p:sp>
        <p:sp>
          <p:nvSpPr>
            <p:cNvPr id="51" name="Oval 50"/>
            <p:cNvSpPr>
              <a:spLocks noChangeAspect="1"/>
            </p:cNvSpPr>
            <p:nvPr/>
          </p:nvSpPr>
          <p:spPr>
            <a:xfrm>
              <a:off x="6413305" y="1198765"/>
              <a:ext cx="1096963" cy="1096963"/>
            </a:xfrm>
            <a:prstGeom prst="ellipse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4660705" y="1541665"/>
              <a:ext cx="609600" cy="76200"/>
            </a:xfrm>
            <a:prstGeom prst="ellipse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55" name="Straight Arrow Connector 54"/>
            <p:cNvCxnSpPr>
              <a:stCxn id="51" idx="5"/>
            </p:cNvCxnSpPr>
            <p:nvPr/>
          </p:nvCxnSpPr>
          <p:spPr>
            <a:xfrm rot="5400000">
              <a:off x="7235630" y="2113165"/>
              <a:ext cx="92075" cy="136525"/>
            </a:xfrm>
            <a:prstGeom prst="straightConnector1">
              <a:avLst/>
            </a:prstGeom>
            <a:ln w="25400">
              <a:solidFill>
                <a:schemeClr val="accent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>
              <a:stCxn id="51" idx="1"/>
            </p:cNvCxnSpPr>
            <p:nvPr/>
          </p:nvCxnSpPr>
          <p:spPr>
            <a:xfrm rot="5400000" flipH="1" flipV="1">
              <a:off x="6603805" y="1206703"/>
              <a:ext cx="122238" cy="182562"/>
            </a:xfrm>
            <a:prstGeom prst="straightConnector1">
              <a:avLst/>
            </a:prstGeom>
            <a:ln w="25400">
              <a:solidFill>
                <a:schemeClr val="accent4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2796" name="Object 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9205" y="1362278"/>
              <a:ext cx="374650" cy="365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54" name="Object 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6777058"/>
              </p:ext>
            </p:extLst>
          </p:nvPr>
        </p:nvGraphicFramePr>
        <p:xfrm>
          <a:off x="508000" y="1752600"/>
          <a:ext cx="3465513" cy="358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373" name="Equation" r:id="rId6" imgW="1727200" imgH="1790700" progId="Equation.DSMT4">
                  <p:embed/>
                </p:oleObj>
              </mc:Choice>
              <mc:Fallback>
                <p:oleObj name="Equation" r:id="rId6" imgW="1727200" imgH="1790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000" y="1752600"/>
                        <a:ext cx="3465513" cy="3584575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1380" name="Picture 4" descr="File:Cyclotron patent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19600" y="2895600"/>
            <a:ext cx="4149570" cy="2240768"/>
          </a:xfrm>
          <a:prstGeom prst="rect">
            <a:avLst/>
          </a:prstGeom>
          <a:noFill/>
        </p:spPr>
      </p:pic>
      <p:graphicFrame>
        <p:nvGraphicFramePr>
          <p:cNvPr id="10138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0246648"/>
              </p:ext>
            </p:extLst>
          </p:nvPr>
        </p:nvGraphicFramePr>
        <p:xfrm>
          <a:off x="762000" y="5791200"/>
          <a:ext cx="2767563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374" name="Equation" r:id="rId9" imgW="1473200" imgH="203200" progId="Equation.DSMT4">
                  <p:embed/>
                </p:oleObj>
              </mc:Choice>
              <mc:Fallback>
                <p:oleObj name="Equation" r:id="rId9" imgW="14732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5791200"/>
                        <a:ext cx="2767563" cy="3810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4191000" y="2514600"/>
            <a:ext cx="26883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“Cyclotron Frequency”</a:t>
            </a:r>
            <a:endParaRPr lang="en-US" sz="2000" dirty="0"/>
          </a:p>
        </p:txBody>
      </p:sp>
      <p:cxnSp>
        <p:nvCxnSpPr>
          <p:cNvPr id="35" name="Straight Arrow Connector 34"/>
          <p:cNvCxnSpPr/>
          <p:nvPr/>
        </p:nvCxnSpPr>
        <p:spPr>
          <a:xfrm flipH="1">
            <a:off x="3657600" y="2895600"/>
            <a:ext cx="762000" cy="9144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716426" y="5327836"/>
            <a:ext cx="268835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For a proton: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i.e. “RF” range</a:t>
            </a:r>
            <a:endParaRPr lang="en-US" sz="2400" dirty="0"/>
          </a:p>
        </p:txBody>
      </p:sp>
      <p:sp>
        <p:nvSpPr>
          <p:cNvPr id="37" name="TextBox 36"/>
          <p:cNvSpPr txBox="1"/>
          <p:nvPr/>
        </p:nvSpPr>
        <p:spPr>
          <a:xfrm>
            <a:off x="4419600" y="5257800"/>
            <a:ext cx="4419600" cy="10772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Accelerating “DEES”: by applying a voltage which oscillates at </a:t>
            </a:r>
            <a:r>
              <a:rPr lang="en-US" sz="1600" i="1" dirty="0" smtClean="0"/>
              <a:t>f</a:t>
            </a:r>
            <a:r>
              <a:rPr lang="en-US" sz="1600" i="1" baseline="-25000" dirty="0" smtClean="0"/>
              <a:t>c</a:t>
            </a:r>
            <a:r>
              <a:rPr lang="en-US" sz="1600" dirty="0" smtClean="0"/>
              <a:t>, we can accelerator the particle a little bit each time around, allowing us to get to high energies with a relatively small voltage.</a:t>
            </a:r>
            <a:endParaRPr lang="en-US" sz="1600" dirty="0"/>
          </a:p>
        </p:txBody>
      </p:sp>
      <p:cxnSp>
        <p:nvCxnSpPr>
          <p:cNvPr id="39" name="Straight Arrow Connector 38"/>
          <p:cNvCxnSpPr/>
          <p:nvPr/>
        </p:nvCxnSpPr>
        <p:spPr>
          <a:xfrm flipH="1" flipV="1">
            <a:off x="6248402" y="4953000"/>
            <a:ext cx="228598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648200" y="762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would not work for electrons!</a:t>
            </a:r>
          </a:p>
        </p:txBody>
      </p:sp>
      <p:sp>
        <p:nvSpPr>
          <p:cNvPr id="5" name="Freeform 4"/>
          <p:cNvSpPr/>
          <p:nvPr/>
        </p:nvSpPr>
        <p:spPr>
          <a:xfrm>
            <a:off x="3809999" y="360804"/>
            <a:ext cx="1082193" cy="1868495"/>
          </a:xfrm>
          <a:custGeom>
            <a:avLst/>
            <a:gdLst>
              <a:gd name="connsiteX0" fmla="*/ 1053481 w 1073402"/>
              <a:gd name="connsiteY0" fmla="*/ 0 h 432966"/>
              <a:gd name="connsiteX1" fmla="*/ 966894 w 1073402"/>
              <a:gd name="connsiteY1" fmla="*/ 339157 h 432966"/>
              <a:gd name="connsiteX2" fmla="*/ 230900 w 1073402"/>
              <a:gd name="connsiteY2" fmla="*/ 375237 h 432966"/>
              <a:gd name="connsiteX3" fmla="*/ 0 w 1073402"/>
              <a:gd name="connsiteY3" fmla="*/ 432966 h 432966"/>
              <a:gd name="connsiteX0" fmla="*/ 1183362 w 1187834"/>
              <a:gd name="connsiteY0" fmla="*/ 0 h 454614"/>
              <a:gd name="connsiteX1" fmla="*/ 966894 w 1187834"/>
              <a:gd name="connsiteY1" fmla="*/ 360805 h 454614"/>
              <a:gd name="connsiteX2" fmla="*/ 230900 w 1187834"/>
              <a:gd name="connsiteY2" fmla="*/ 396885 h 454614"/>
              <a:gd name="connsiteX3" fmla="*/ 0 w 1187834"/>
              <a:gd name="connsiteY3" fmla="*/ 454614 h 454614"/>
              <a:gd name="connsiteX0" fmla="*/ 1183362 w 1183362"/>
              <a:gd name="connsiteY0" fmla="*/ 0 h 454614"/>
              <a:gd name="connsiteX1" fmla="*/ 966894 w 1183362"/>
              <a:gd name="connsiteY1" fmla="*/ 360805 h 454614"/>
              <a:gd name="connsiteX2" fmla="*/ 230900 w 1183362"/>
              <a:gd name="connsiteY2" fmla="*/ 396885 h 454614"/>
              <a:gd name="connsiteX3" fmla="*/ 0 w 1183362"/>
              <a:gd name="connsiteY3" fmla="*/ 454614 h 454614"/>
              <a:gd name="connsiteX0" fmla="*/ 1965796 w 1965796"/>
              <a:gd name="connsiteY0" fmla="*/ 0 h 441225"/>
              <a:gd name="connsiteX1" fmla="*/ 1749328 w 1965796"/>
              <a:gd name="connsiteY1" fmla="*/ 360805 h 441225"/>
              <a:gd name="connsiteX2" fmla="*/ 1013334 w 1965796"/>
              <a:gd name="connsiteY2" fmla="*/ 396885 h 441225"/>
              <a:gd name="connsiteX3" fmla="*/ 0 w 1965796"/>
              <a:gd name="connsiteY3" fmla="*/ 441225 h 441225"/>
              <a:gd name="connsiteX0" fmla="*/ 1965796 w 1965796"/>
              <a:gd name="connsiteY0" fmla="*/ 0 h 441225"/>
              <a:gd name="connsiteX1" fmla="*/ 1749328 w 1965796"/>
              <a:gd name="connsiteY1" fmla="*/ 360805 h 441225"/>
              <a:gd name="connsiteX2" fmla="*/ 1024674 w 1965796"/>
              <a:gd name="connsiteY2" fmla="*/ 412952 h 441225"/>
              <a:gd name="connsiteX3" fmla="*/ 0 w 1965796"/>
              <a:gd name="connsiteY3" fmla="*/ 441225 h 441225"/>
              <a:gd name="connsiteX0" fmla="*/ 1965796 w 1965796"/>
              <a:gd name="connsiteY0" fmla="*/ 0 h 441225"/>
              <a:gd name="connsiteX1" fmla="*/ 1749328 w 1965796"/>
              <a:gd name="connsiteY1" fmla="*/ 360805 h 441225"/>
              <a:gd name="connsiteX2" fmla="*/ 1024674 w 1965796"/>
              <a:gd name="connsiteY2" fmla="*/ 412952 h 441225"/>
              <a:gd name="connsiteX3" fmla="*/ 0 w 1965796"/>
              <a:gd name="connsiteY3" fmla="*/ 441225 h 441225"/>
              <a:gd name="connsiteX0" fmla="*/ 1965796 w 1965796"/>
              <a:gd name="connsiteY0" fmla="*/ 0 h 441225"/>
              <a:gd name="connsiteX1" fmla="*/ 1749328 w 1965796"/>
              <a:gd name="connsiteY1" fmla="*/ 360805 h 441225"/>
              <a:gd name="connsiteX2" fmla="*/ 1024674 w 1965796"/>
              <a:gd name="connsiteY2" fmla="*/ 412952 h 441225"/>
              <a:gd name="connsiteX3" fmla="*/ 0 w 1965796"/>
              <a:gd name="connsiteY3" fmla="*/ 441225 h 441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5796" h="441225">
                <a:moveTo>
                  <a:pt x="1965796" y="0"/>
                </a:moveTo>
                <a:cubicBezTo>
                  <a:pt x="1933326" y="138309"/>
                  <a:pt x="1906182" y="291980"/>
                  <a:pt x="1749328" y="360805"/>
                </a:cubicBezTo>
                <a:cubicBezTo>
                  <a:pt x="1592474" y="429630"/>
                  <a:pt x="1208502" y="410706"/>
                  <a:pt x="1024674" y="412952"/>
                </a:cubicBezTo>
                <a:cubicBezTo>
                  <a:pt x="863525" y="412520"/>
                  <a:pt x="37281" y="431604"/>
                  <a:pt x="0" y="441225"/>
                </a:cubicBezTo>
              </a:path>
            </a:pathLst>
          </a:custGeom>
          <a:ln w="127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685800" y="6291263"/>
            <a:ext cx="2931544" cy="457200"/>
          </a:xfrm>
        </p:spPr>
        <p:txBody>
          <a:bodyPr/>
          <a:lstStyle/>
          <a:p>
            <a:pPr>
              <a:defRPr/>
            </a:pPr>
            <a:r>
              <a:rPr lang="en-US" smtClean="0"/>
              <a:t>HCPSS, August 11-22, 2014 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Prebys, Hadron Colliders, Lecture 1</a:t>
            </a:r>
            <a:endParaRPr lang="en-US">
              <a:latin typeface="+mn-lt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33168C-16D6-42A2-AF6D-3D5C06C9F0F0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666568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1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1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/>
      <p:bldP spid="33" grpId="0"/>
      <p:bldP spid="36" grpId="0"/>
      <p:bldP spid="37" grpId="0" animBg="1"/>
      <p:bldP spid="4" grpId="0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190500"/>
            <a:ext cx="77724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Round and Round We Go: the First Cyclotrons</a:t>
            </a:r>
            <a:endParaRPr lang="en-US" dirty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29100" y="1066800"/>
            <a:ext cx="2667000" cy="1819275"/>
          </a:xfrm>
        </p:spPr>
        <p:txBody>
          <a:bodyPr/>
          <a:lstStyle/>
          <a:p>
            <a:r>
              <a:rPr lang="en-US" sz="2000" dirty="0" smtClean="0"/>
              <a:t>~1930 (Berkeley)</a:t>
            </a:r>
          </a:p>
          <a:p>
            <a:pPr lvl="1"/>
            <a:r>
              <a:rPr lang="en-US" sz="1800" dirty="0" smtClean="0"/>
              <a:t>Lawrence and Livingston</a:t>
            </a:r>
          </a:p>
          <a:p>
            <a:pPr lvl="1"/>
            <a:r>
              <a:rPr lang="en-US" sz="1800" dirty="0" smtClean="0"/>
              <a:t>K=80KeV</a:t>
            </a:r>
          </a:p>
          <a:p>
            <a:pPr lvl="1"/>
            <a:r>
              <a:rPr lang="en-US" sz="1800" dirty="0" smtClean="0"/>
              <a:t>Fit in your hand</a:t>
            </a:r>
          </a:p>
        </p:txBody>
      </p:sp>
      <p:pic>
        <p:nvPicPr>
          <p:cNvPr id="28676" name="Picture 4" descr="Cycl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762000"/>
            <a:ext cx="2646363" cy="335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5" descr="Cycl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33863" y="3306763"/>
            <a:ext cx="40640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569913" y="4381500"/>
            <a:ext cx="3276600" cy="160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2000" dirty="0">
                <a:latin typeface="+mn-lt"/>
              </a:rPr>
              <a:t>1935 - 60” Cyclotron</a:t>
            </a:r>
          </a:p>
          <a:p>
            <a:pPr marL="742950" lvl="1" indent="-285750"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1600" dirty="0">
                <a:solidFill>
                  <a:schemeClr val="accent2"/>
                </a:solidFill>
                <a:latin typeface="+mn-lt"/>
              </a:rPr>
              <a:t>Lawrence, et al. (LBL)</a:t>
            </a:r>
          </a:p>
          <a:p>
            <a:pPr marL="742950" lvl="1" indent="-285750"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1600" dirty="0">
                <a:solidFill>
                  <a:schemeClr val="accent2"/>
                </a:solidFill>
                <a:latin typeface="+mn-lt"/>
              </a:rPr>
              <a:t>~19 </a:t>
            </a:r>
            <a:r>
              <a:rPr lang="en-US" sz="1600" dirty="0" err="1">
                <a:solidFill>
                  <a:schemeClr val="accent2"/>
                </a:solidFill>
                <a:latin typeface="+mn-lt"/>
              </a:rPr>
              <a:t>MeV</a:t>
            </a:r>
            <a:r>
              <a:rPr lang="en-US" sz="1600" dirty="0">
                <a:solidFill>
                  <a:schemeClr val="accent2"/>
                </a:solidFill>
                <a:latin typeface="+mn-lt"/>
              </a:rPr>
              <a:t> (D</a:t>
            </a:r>
            <a:r>
              <a:rPr lang="en-US" sz="400" dirty="0">
                <a:solidFill>
                  <a:schemeClr val="accent2"/>
                </a:solidFill>
                <a:latin typeface="+mn-lt"/>
              </a:rPr>
              <a:t>2</a:t>
            </a:r>
            <a:r>
              <a:rPr lang="en-US" sz="1600" dirty="0">
                <a:solidFill>
                  <a:schemeClr val="accent2"/>
                </a:solidFill>
                <a:latin typeface="+mn-lt"/>
              </a:rPr>
              <a:t>)</a:t>
            </a:r>
          </a:p>
          <a:p>
            <a:pPr marL="742950" lvl="1" indent="-285750"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1600" dirty="0">
                <a:solidFill>
                  <a:schemeClr val="accent2"/>
                </a:solidFill>
                <a:latin typeface="+mn-lt"/>
              </a:rPr>
              <a:t>Prototype </a:t>
            </a:r>
            <a:r>
              <a:rPr lang="en-US" sz="1800" dirty="0">
                <a:solidFill>
                  <a:schemeClr val="accent2"/>
                </a:solidFill>
                <a:latin typeface="+mn-lt"/>
              </a:rPr>
              <a:t>for many</a:t>
            </a:r>
            <a:endParaRPr lang="en-US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HCPSS, August 11-22, 2014 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C16510-01E7-4757-9488-65999956462C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Prebys, Hadron Colliders, Lecture 1</a:t>
            </a:r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2072" y="762000"/>
            <a:ext cx="1621910" cy="2209800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flipV="1">
            <a:off x="6553200" y="2514600"/>
            <a:ext cx="990600" cy="7620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6986298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  <p:bldP spid="2867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Onward and Upward!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776" y="690225"/>
            <a:ext cx="8251825" cy="4262775"/>
          </a:xfrm>
        </p:spPr>
        <p:txBody>
          <a:bodyPr/>
          <a:lstStyle/>
          <a:p>
            <a:r>
              <a:rPr lang="en-US" sz="1800" dirty="0" smtClean="0"/>
              <a:t>Cyclotrons were limited by three problems</a:t>
            </a:r>
          </a:p>
          <a:p>
            <a:pPr lvl="1"/>
            <a:r>
              <a:rPr lang="en-US" sz="1600" dirty="0" smtClean="0"/>
              <a:t>Constant frequency breaks down at ~10% speed of light</a:t>
            </a:r>
          </a:p>
          <a:p>
            <a:pPr lvl="2"/>
            <a:r>
              <a:rPr lang="en-US" sz="1600" dirty="0" smtClean="0"/>
              <a:t>Solved with variable frequency “</a:t>
            </a:r>
            <a:r>
              <a:rPr lang="en-US" sz="1600" dirty="0" err="1" smtClean="0"/>
              <a:t>synchro</a:t>
            </a:r>
            <a:r>
              <a:rPr lang="en-US" sz="1600" dirty="0" smtClean="0"/>
              <a:t>-cyclotrons” </a:t>
            </a:r>
            <a:br>
              <a:rPr lang="en-US" sz="1600" dirty="0" smtClean="0"/>
            </a:br>
            <a:r>
              <a:rPr lang="en-US" sz="1600" dirty="0" smtClean="0">
                <a:latin typeface="Wingdings"/>
                <a:ea typeface="Wingdings"/>
                <a:cs typeface="Wingdings"/>
                <a:sym typeface="Wingdings"/>
              </a:rPr>
              <a:t> </a:t>
            </a:r>
            <a:r>
              <a:rPr lang="en-US" sz="1600" dirty="0" smtClean="0"/>
              <a:t>phase stability (more about this later)</a:t>
            </a:r>
          </a:p>
          <a:p>
            <a:pPr lvl="1"/>
            <a:r>
              <a:rPr lang="en-US" sz="1600" dirty="0" smtClean="0"/>
              <a:t>As energy goes up, magnet gets huge</a:t>
            </a:r>
          </a:p>
          <a:p>
            <a:pPr lvl="1"/>
            <a:r>
              <a:rPr lang="en-US" sz="1600" dirty="0" smtClean="0"/>
              <a:t>Beams are not well focused and get larger with energy</a:t>
            </a:r>
          </a:p>
          <a:p>
            <a:r>
              <a:rPr lang="en-US" sz="1800" dirty="0" smtClean="0"/>
              <a:t>Two major advances allowed accelerators to go beyond the energies and intensities possible at cyclotrons</a:t>
            </a:r>
          </a:p>
          <a:p>
            <a:pPr lvl="1"/>
            <a:r>
              <a:rPr lang="en-US" sz="1600" dirty="0" smtClean="0"/>
              <a:t>“Synchrotron” – in which the magnetic field is increased as the energy increases (proportional to momentum), such that particles continue to follow the same path. (McMillan, 1945)</a:t>
            </a:r>
          </a:p>
          <a:p>
            <a:pPr lvl="1"/>
            <a:r>
              <a:rPr lang="en-US" sz="1600" dirty="0" smtClean="0"/>
              <a:t>“Strong focusing” – a technique in which magnetic gradients (non-uniform fields) are used to focus particles and keep them in a smaller beam pipe than was possible with cyclotrons. (</a:t>
            </a:r>
            <a:r>
              <a:rPr lang="en-US" sz="1600" dirty="0" err="1" smtClean="0"/>
              <a:t>Christofilos</a:t>
            </a:r>
            <a:r>
              <a:rPr lang="en-US" sz="1600" dirty="0" smtClean="0"/>
              <a:t>, 1949; Courant, Livingston, and Snyder, 1952)</a:t>
            </a:r>
          </a:p>
          <a:p>
            <a:r>
              <a:rPr lang="en-US" sz="1800" dirty="0" smtClean="0"/>
              <a:t>Note: still plenty of uses for cyclotrons (simple, inexpensive, rapid cycling)</a:t>
            </a:r>
          </a:p>
          <a:p>
            <a:pPr lvl="1"/>
            <a:r>
              <a:rPr lang="en-US" sz="1600" dirty="0" smtClean="0"/>
              <a:t>Medical treatments</a:t>
            </a:r>
          </a:p>
          <a:p>
            <a:pPr lvl="1"/>
            <a:r>
              <a:rPr lang="en-US" sz="1600" dirty="0" smtClean="0"/>
              <a:t>Isotope production</a:t>
            </a:r>
          </a:p>
          <a:p>
            <a:pPr lvl="1"/>
            <a:r>
              <a:rPr lang="en-US" sz="1600" dirty="0" smtClean="0"/>
              <a:t>Nuclear physics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HCPSS, August 11-22, 2014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Prebys, Hadron Colliders, Lecture 1</a:t>
            </a:r>
            <a:endParaRPr lang="en-US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26155-0DCC-45D2-90B6-32F65F3F6C0F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122044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>
          <a:xfrm>
            <a:off x="508001" y="0"/>
            <a:ext cx="7772400" cy="459509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Understanding Beam Motion: Beam “rigidity”</a:t>
            </a:r>
            <a:endParaRPr lang="en-US" dirty="0"/>
          </a:p>
        </p:txBody>
      </p:sp>
      <p:sp>
        <p:nvSpPr>
          <p:cNvPr id="32771" name="Rectangle 42"/>
          <p:cNvSpPr>
            <a:spLocks noGrp="1" noChangeArrowheads="1"/>
          </p:cNvSpPr>
          <p:nvPr>
            <p:ph type="body" sz="half" idx="1"/>
          </p:nvPr>
        </p:nvSpPr>
        <p:spPr>
          <a:xfrm>
            <a:off x="462665" y="625435"/>
            <a:ext cx="8449100" cy="336619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1800" dirty="0" smtClean="0"/>
              <a:t>The relativistically correct  form of Newton’s Laws for a particle in an electromagnetic field is:</a:t>
            </a:r>
          </a:p>
          <a:p>
            <a:pPr>
              <a:lnSpc>
                <a:spcPct val="90000"/>
              </a:lnSpc>
              <a:buNone/>
            </a:pPr>
            <a:endParaRPr lang="en-US" sz="1200" dirty="0"/>
          </a:p>
          <a:p>
            <a:pPr>
              <a:lnSpc>
                <a:spcPct val="90000"/>
              </a:lnSpc>
              <a:buNone/>
            </a:pPr>
            <a:endParaRPr lang="en-US" sz="1600" dirty="0" smtClean="0"/>
          </a:p>
          <a:p>
            <a:pPr>
              <a:lnSpc>
                <a:spcPct val="90000"/>
              </a:lnSpc>
            </a:pPr>
            <a:r>
              <a:rPr lang="en-US" sz="1800" dirty="0" smtClean="0"/>
              <a:t>A particle of unit charge in a uniform </a:t>
            </a:r>
            <a:br>
              <a:rPr lang="en-US" sz="1800" dirty="0" smtClean="0"/>
            </a:br>
            <a:r>
              <a:rPr lang="en-US" sz="1800" dirty="0" smtClean="0"/>
              <a:t>magnetic field will move in a circle </a:t>
            </a:r>
            <a:br>
              <a:rPr lang="en-US" sz="1800" dirty="0" smtClean="0"/>
            </a:br>
            <a:r>
              <a:rPr lang="en-US" sz="1800" dirty="0" smtClean="0"/>
              <a:t>of radius</a:t>
            </a:r>
          </a:p>
          <a:p>
            <a:pPr>
              <a:lnSpc>
                <a:spcPct val="90000"/>
              </a:lnSpc>
            </a:pPr>
            <a:endParaRPr lang="en-US" sz="1800" dirty="0" smtClean="0"/>
          </a:p>
          <a:p>
            <a:pPr>
              <a:lnSpc>
                <a:spcPct val="90000"/>
              </a:lnSpc>
            </a:pPr>
            <a:endParaRPr lang="en-US" sz="1800" dirty="0" smtClean="0"/>
          </a:p>
          <a:p>
            <a:pPr>
              <a:lnSpc>
                <a:spcPct val="90000"/>
              </a:lnSpc>
            </a:pPr>
            <a:endParaRPr lang="en-US" sz="1800" dirty="0" smtClean="0"/>
          </a:p>
        </p:txBody>
      </p:sp>
      <p:graphicFrame>
        <p:nvGraphicFramePr>
          <p:cNvPr id="58" name="Object 5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8601026"/>
              </p:ext>
            </p:extLst>
          </p:nvPr>
        </p:nvGraphicFramePr>
        <p:xfrm>
          <a:off x="3886200" y="914400"/>
          <a:ext cx="4267200" cy="8067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344" name="Equation" r:id="rId3" imgW="2075400" imgH="383760" progId="">
                  <p:embed/>
                </p:oleObj>
              </mc:Choice>
              <mc:Fallback>
                <p:oleObj name="Equation" r:id="rId3" imgW="2075400" imgH="3837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914400"/>
                        <a:ext cx="4267200" cy="80678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968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3367709"/>
              </p:ext>
            </p:extLst>
          </p:nvPr>
        </p:nvGraphicFramePr>
        <p:xfrm>
          <a:off x="1905001" y="2438401"/>
          <a:ext cx="1676400" cy="21007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345" name="Equation" r:id="rId5" imgW="941400" imgH="1179360" progId="Equation.DSMT4">
                  <p:embed/>
                </p:oleObj>
              </mc:Choice>
              <mc:Fallback>
                <p:oleObj name="Equation" r:id="rId5" imgW="941400" imgH="11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1" y="2438401"/>
                        <a:ext cx="1676400" cy="210074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7" name="Group 30"/>
          <p:cNvGrpSpPr/>
          <p:nvPr/>
        </p:nvGrpSpPr>
        <p:grpSpPr>
          <a:xfrm>
            <a:off x="5410200" y="1600200"/>
            <a:ext cx="3134493" cy="1935281"/>
            <a:chOff x="4089205" y="360565"/>
            <a:chExt cx="3619500" cy="2171700"/>
          </a:xfrm>
        </p:grpSpPr>
        <p:grpSp>
          <p:nvGrpSpPr>
            <p:cNvPr id="19" name="Group 51"/>
            <p:cNvGrpSpPr>
              <a:grpSpLocks/>
            </p:cNvGrpSpPr>
            <p:nvPr/>
          </p:nvGrpSpPr>
          <p:grpSpPr bwMode="auto">
            <a:xfrm>
              <a:off x="4089205" y="360565"/>
              <a:ext cx="1524000" cy="2095500"/>
              <a:chOff x="895350" y="725487"/>
              <a:chExt cx="1143000" cy="1752600"/>
            </a:xfrm>
          </p:grpSpPr>
          <p:sp>
            <p:nvSpPr>
              <p:cNvPr id="30" name="Rectangle 19"/>
              <p:cNvSpPr>
                <a:spLocks noChangeArrowheads="1"/>
              </p:cNvSpPr>
              <p:nvPr/>
            </p:nvSpPr>
            <p:spPr bwMode="auto">
              <a:xfrm>
                <a:off x="1200150" y="1030287"/>
                <a:ext cx="685800" cy="533400"/>
              </a:xfrm>
              <a:prstGeom prst="rect">
                <a:avLst/>
              </a:prstGeom>
              <a:solidFill>
                <a:srgbClr val="FF99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Line 20"/>
              <p:cNvSpPr>
                <a:spLocks noChangeShapeType="1"/>
              </p:cNvSpPr>
              <p:nvPr/>
            </p:nvSpPr>
            <p:spPr bwMode="auto">
              <a:xfrm flipV="1">
                <a:off x="1123950" y="1411287"/>
                <a:ext cx="838200" cy="76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Line 21"/>
              <p:cNvSpPr>
                <a:spLocks noChangeShapeType="1"/>
              </p:cNvSpPr>
              <p:nvPr/>
            </p:nvSpPr>
            <p:spPr bwMode="auto">
              <a:xfrm flipV="1">
                <a:off x="1123950" y="1258887"/>
                <a:ext cx="838200" cy="76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Line 22"/>
              <p:cNvSpPr>
                <a:spLocks noChangeShapeType="1"/>
              </p:cNvSpPr>
              <p:nvPr/>
            </p:nvSpPr>
            <p:spPr bwMode="auto">
              <a:xfrm flipV="1">
                <a:off x="1123950" y="1106487"/>
                <a:ext cx="838200" cy="76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Rectangle 23"/>
              <p:cNvSpPr>
                <a:spLocks noChangeArrowheads="1"/>
              </p:cNvSpPr>
              <p:nvPr/>
            </p:nvSpPr>
            <p:spPr bwMode="auto">
              <a:xfrm>
                <a:off x="1200150" y="1944687"/>
                <a:ext cx="685800" cy="533400"/>
              </a:xfrm>
              <a:prstGeom prst="rect">
                <a:avLst/>
              </a:prstGeom>
              <a:solidFill>
                <a:srgbClr val="FF99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Line 24"/>
              <p:cNvSpPr>
                <a:spLocks noChangeShapeType="1"/>
              </p:cNvSpPr>
              <p:nvPr/>
            </p:nvSpPr>
            <p:spPr bwMode="auto">
              <a:xfrm flipV="1">
                <a:off x="1123950" y="2325687"/>
                <a:ext cx="838200" cy="76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Line 25"/>
              <p:cNvSpPr>
                <a:spLocks noChangeShapeType="1"/>
              </p:cNvSpPr>
              <p:nvPr/>
            </p:nvSpPr>
            <p:spPr bwMode="auto">
              <a:xfrm flipV="1">
                <a:off x="1123950" y="2173287"/>
                <a:ext cx="838200" cy="76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Line 26"/>
              <p:cNvSpPr>
                <a:spLocks noChangeShapeType="1"/>
              </p:cNvSpPr>
              <p:nvPr/>
            </p:nvSpPr>
            <p:spPr bwMode="auto">
              <a:xfrm flipV="1">
                <a:off x="1123950" y="2020887"/>
                <a:ext cx="838200" cy="76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Line 27"/>
              <p:cNvSpPr>
                <a:spLocks noChangeShapeType="1"/>
              </p:cNvSpPr>
              <p:nvPr/>
            </p:nvSpPr>
            <p:spPr bwMode="auto">
              <a:xfrm flipV="1">
                <a:off x="1276350" y="1563687"/>
                <a:ext cx="0" cy="3810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Line 28"/>
              <p:cNvSpPr>
                <a:spLocks noChangeShapeType="1"/>
              </p:cNvSpPr>
              <p:nvPr/>
            </p:nvSpPr>
            <p:spPr bwMode="auto">
              <a:xfrm flipV="1">
                <a:off x="1428750" y="1563687"/>
                <a:ext cx="0" cy="3810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Line 29"/>
              <p:cNvSpPr>
                <a:spLocks noChangeShapeType="1"/>
              </p:cNvSpPr>
              <p:nvPr/>
            </p:nvSpPr>
            <p:spPr bwMode="auto">
              <a:xfrm flipV="1">
                <a:off x="1581150" y="1563687"/>
                <a:ext cx="0" cy="3810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Line 30"/>
              <p:cNvSpPr>
                <a:spLocks noChangeShapeType="1"/>
              </p:cNvSpPr>
              <p:nvPr/>
            </p:nvSpPr>
            <p:spPr bwMode="auto">
              <a:xfrm flipV="1">
                <a:off x="1733550" y="1563687"/>
                <a:ext cx="0" cy="3810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Text Box 32"/>
              <p:cNvSpPr txBox="1">
                <a:spLocks noChangeArrowheads="1"/>
              </p:cNvSpPr>
              <p:nvPr/>
            </p:nvSpPr>
            <p:spPr bwMode="auto">
              <a:xfrm>
                <a:off x="971550" y="725487"/>
                <a:ext cx="1066800" cy="304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400"/>
                  <a:t>side view</a:t>
                </a:r>
              </a:p>
            </p:txBody>
          </p:sp>
        </p:grpSp>
        <p:sp>
          <p:nvSpPr>
            <p:cNvPr id="20" name="Rectangle 33"/>
            <p:cNvSpPr>
              <a:spLocks noChangeArrowheads="1"/>
            </p:cNvSpPr>
            <p:nvPr/>
          </p:nvSpPr>
          <p:spPr bwMode="auto">
            <a:xfrm>
              <a:off x="6146605" y="855865"/>
              <a:ext cx="1562100" cy="1676400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1" name="Line 35"/>
            <p:cNvSpPr>
              <a:spLocks noChangeShapeType="1"/>
            </p:cNvSpPr>
            <p:nvPr/>
          </p:nvSpPr>
          <p:spPr bwMode="auto">
            <a:xfrm flipV="1">
              <a:off x="6984805" y="1351165"/>
              <a:ext cx="325438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22" name="Object 11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65805" y="855865"/>
              <a:ext cx="317500" cy="355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" name="Object 1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9105" y="1465465"/>
              <a:ext cx="317500" cy="393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" name="Text Box 38"/>
            <p:cNvSpPr txBox="1">
              <a:spLocks noChangeArrowheads="1"/>
            </p:cNvSpPr>
            <p:nvPr/>
          </p:nvSpPr>
          <p:spPr bwMode="auto">
            <a:xfrm>
              <a:off x="6146605" y="474865"/>
              <a:ext cx="1204913" cy="355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/>
                <a:t>top view</a:t>
              </a:r>
            </a:p>
          </p:txBody>
        </p:sp>
        <p:sp>
          <p:nvSpPr>
            <p:cNvPr id="25" name="Oval 24"/>
            <p:cNvSpPr>
              <a:spLocks noChangeAspect="1"/>
            </p:cNvSpPr>
            <p:nvPr/>
          </p:nvSpPr>
          <p:spPr>
            <a:xfrm>
              <a:off x="6413305" y="1198765"/>
              <a:ext cx="1096963" cy="1096963"/>
            </a:xfrm>
            <a:prstGeom prst="ellipse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4660705" y="1541665"/>
              <a:ext cx="609600" cy="76200"/>
            </a:xfrm>
            <a:prstGeom prst="ellipse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27" name="Straight Arrow Connector 26"/>
            <p:cNvCxnSpPr>
              <a:stCxn id="25" idx="5"/>
            </p:cNvCxnSpPr>
            <p:nvPr/>
          </p:nvCxnSpPr>
          <p:spPr>
            <a:xfrm rot="5400000">
              <a:off x="7235630" y="2113165"/>
              <a:ext cx="92075" cy="136525"/>
            </a:xfrm>
            <a:prstGeom prst="straightConnector1">
              <a:avLst/>
            </a:prstGeom>
            <a:ln w="25400">
              <a:solidFill>
                <a:schemeClr val="accent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>
              <a:stCxn id="25" idx="1"/>
            </p:cNvCxnSpPr>
            <p:nvPr/>
          </p:nvCxnSpPr>
          <p:spPr>
            <a:xfrm rot="5400000" flipH="1" flipV="1">
              <a:off x="6603805" y="1206703"/>
              <a:ext cx="122238" cy="182562"/>
            </a:xfrm>
            <a:prstGeom prst="straightConnector1">
              <a:avLst/>
            </a:prstGeom>
            <a:ln w="25400">
              <a:solidFill>
                <a:schemeClr val="accent4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9" name="Object 4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9205" y="1362278"/>
              <a:ext cx="374650" cy="365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5" name="Straight Arrow Connector 4"/>
          <p:cNvCxnSpPr/>
          <p:nvPr/>
        </p:nvCxnSpPr>
        <p:spPr>
          <a:xfrm>
            <a:off x="1447800" y="3505200"/>
            <a:ext cx="533400" cy="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619500" y="2971800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constant for fixed energy!</a:t>
            </a:r>
          </a:p>
        </p:txBody>
      </p:sp>
      <p:cxnSp>
        <p:nvCxnSpPr>
          <p:cNvPr id="45" name="Straight Arrow Connector 44"/>
          <p:cNvCxnSpPr>
            <a:stCxn id="6" idx="1"/>
          </p:cNvCxnSpPr>
          <p:nvPr/>
        </p:nvCxnSpPr>
        <p:spPr>
          <a:xfrm flipH="1">
            <a:off x="3200400" y="3294966"/>
            <a:ext cx="419100" cy="210234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1828800" y="3962400"/>
            <a:ext cx="914400" cy="533400"/>
          </a:xfrm>
          <a:prstGeom prst="ellipse">
            <a:avLst/>
          </a:prstGeom>
          <a:noFill/>
          <a:ln w="1270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2819400" y="3886200"/>
            <a:ext cx="457200" cy="381000"/>
          </a:xfrm>
          <a:prstGeom prst="ellipse">
            <a:avLst/>
          </a:prstGeom>
          <a:noFill/>
          <a:ln w="1270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7200" y="37338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T-m</a:t>
            </a:r>
            <a:r>
              <a:rPr lang="en-US" sz="1800" baseline="30000" dirty="0" smtClean="0">
                <a:solidFill>
                  <a:srgbClr val="C00000"/>
                </a:solidFill>
                <a:latin typeface="+mn-lt"/>
              </a:rPr>
              <a:t>2</a:t>
            </a:r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/s=V</a:t>
            </a:r>
          </a:p>
        </p:txBody>
      </p:sp>
      <p:cxnSp>
        <p:nvCxnSpPr>
          <p:cNvPr id="51" name="Straight Arrow Connector 50"/>
          <p:cNvCxnSpPr>
            <a:endCxn id="8" idx="2"/>
          </p:cNvCxnSpPr>
          <p:nvPr/>
        </p:nvCxnSpPr>
        <p:spPr>
          <a:xfrm>
            <a:off x="1524000" y="4038600"/>
            <a:ext cx="304800" cy="19050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3733800" y="3733800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units of </a:t>
            </a:r>
            <a:r>
              <a:rPr lang="en-US" sz="1800" dirty="0" err="1" smtClean="0">
                <a:solidFill>
                  <a:srgbClr val="C00000"/>
                </a:solidFill>
                <a:latin typeface="+mn-lt"/>
              </a:rPr>
              <a:t>eV</a:t>
            </a:r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 in our usual convention</a:t>
            </a:r>
          </a:p>
        </p:txBody>
      </p:sp>
      <p:cxnSp>
        <p:nvCxnSpPr>
          <p:cNvPr id="57" name="Straight Arrow Connector 56"/>
          <p:cNvCxnSpPr/>
          <p:nvPr/>
        </p:nvCxnSpPr>
        <p:spPr>
          <a:xfrm flipH="1">
            <a:off x="3352800" y="3962400"/>
            <a:ext cx="304800" cy="7620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6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6581628"/>
              </p:ext>
            </p:extLst>
          </p:nvPr>
        </p:nvGraphicFramePr>
        <p:xfrm>
          <a:off x="3048000" y="4648200"/>
          <a:ext cx="3951287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346" name="Equation" r:id="rId10" imgW="2111760" imgH="411120" progId="Equation.DSMT4">
                  <p:embed/>
                </p:oleObj>
              </mc:Choice>
              <mc:Fallback>
                <p:oleObj name="Equation" r:id="rId10" imgW="2111760" imgH="411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4648200"/>
                        <a:ext cx="3951287" cy="781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" name="Rectangle 51"/>
          <p:cNvSpPr/>
          <p:nvPr/>
        </p:nvSpPr>
        <p:spPr>
          <a:xfrm>
            <a:off x="3048000" y="4648200"/>
            <a:ext cx="3962400" cy="838200"/>
          </a:xfrm>
          <a:prstGeom prst="rect">
            <a:avLst/>
          </a:prstGeom>
          <a:noFill/>
          <a:ln w="1270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4" name="TextBox 63"/>
          <p:cNvSpPr txBox="1"/>
          <p:nvPr/>
        </p:nvSpPr>
        <p:spPr>
          <a:xfrm>
            <a:off x="609600" y="4648200"/>
            <a:ext cx="2209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Beam “rigidity” = constant at a given momentum (even when </a:t>
            </a:r>
            <a:r>
              <a:rPr lang="en-US" sz="1800" i="1" dirty="0" smtClean="0">
                <a:solidFill>
                  <a:srgbClr val="C00000"/>
                </a:solidFill>
                <a:latin typeface="+mn-lt"/>
              </a:rPr>
              <a:t>B</a:t>
            </a:r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=0!)</a:t>
            </a:r>
          </a:p>
        </p:txBody>
      </p:sp>
      <p:cxnSp>
        <p:nvCxnSpPr>
          <p:cNvPr id="65" name="Straight Arrow Connector 64"/>
          <p:cNvCxnSpPr/>
          <p:nvPr/>
        </p:nvCxnSpPr>
        <p:spPr>
          <a:xfrm>
            <a:off x="2590800" y="4876800"/>
            <a:ext cx="381000" cy="11430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7162800" y="472440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Remember forever!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2819400" y="5638800"/>
            <a:ext cx="617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If all magnetic fields are scaled with the momentum as particles accelerate, the trajectories remain the same </a:t>
            </a:r>
          </a:p>
          <a:p>
            <a:r>
              <a:rPr lang="en-US" sz="1800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                  </a:t>
            </a:r>
            <a:r>
              <a:rPr lang="en-US" sz="1800" dirty="0" smtClean="0">
                <a:solidFill>
                  <a:srgbClr val="C00000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“synchrotron”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85799" y="6248400"/>
            <a:ext cx="2591355" cy="457200"/>
          </a:xfrm>
        </p:spPr>
        <p:txBody>
          <a:bodyPr/>
          <a:lstStyle/>
          <a:p>
            <a:pPr>
              <a:defRPr/>
            </a:pPr>
            <a:r>
              <a:rPr lang="en-US" smtClean="0"/>
              <a:t>HCPSS, August 11-22, 2014 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Prebys, Hadron Colliders, Lecture 1</a:t>
            </a:r>
            <a:endParaRPr lang="en-US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33168C-16D6-42A2-AF6D-3D5C06C9F0F0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936729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9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uiExpand="1" build="p"/>
      <p:bldP spid="6" grpId="0"/>
      <p:bldP spid="8" grpId="0" animBg="1"/>
      <p:bldP spid="49" grpId="0" animBg="1"/>
      <p:bldP spid="9" grpId="0"/>
      <p:bldP spid="56" grpId="0"/>
      <p:bldP spid="52" grpId="0" animBg="1"/>
      <p:bldP spid="64" grpId="0"/>
      <p:bldP spid="55" grpId="0"/>
      <p:bldP spid="4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Beam Parameters</a:t>
            </a:r>
            <a:endParaRPr lang="en-US" dirty="0"/>
          </a:p>
        </p:txBody>
      </p:sp>
      <p:sp>
        <p:nvSpPr>
          <p:cNvPr id="19" name="Content Placeholder 18"/>
          <p:cNvSpPr>
            <a:spLocks noGrp="1"/>
          </p:cNvSpPr>
          <p:nvPr>
            <p:ph idx="1"/>
          </p:nvPr>
        </p:nvSpPr>
        <p:spPr>
          <a:xfrm>
            <a:off x="503776" y="690226"/>
            <a:ext cx="8251825" cy="3937314"/>
          </a:xfrm>
        </p:spPr>
        <p:txBody>
          <a:bodyPr/>
          <a:lstStyle/>
          <a:p>
            <a:r>
              <a:rPr lang="en-US" dirty="0" smtClean="0"/>
              <a:t>Compare Fermilab LINAC (K=400 </a:t>
            </a:r>
            <a:r>
              <a:rPr lang="en-US" dirty="0"/>
              <a:t>M</a:t>
            </a:r>
            <a:r>
              <a:rPr lang="en-US" dirty="0" smtClean="0"/>
              <a:t>eV) to LHC (K=7000 </a:t>
            </a:r>
            <a:r>
              <a:rPr lang="en-US" dirty="0" err="1" smtClean="0"/>
              <a:t>GeV</a:t>
            </a:r>
            <a:r>
              <a:rPr lang="en-US" dirty="0" smtClean="0"/>
              <a:t>) 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HCPSS, August 11-22, 2014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E. Prebys, Hadron Colliders, Lecture 1</a:t>
            </a:r>
            <a:endParaRPr lang="en-US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B536C3-BB10-4165-8E74-99838CB51702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5575683"/>
              </p:ext>
            </p:extLst>
          </p:nvPr>
        </p:nvGraphicFramePr>
        <p:xfrm>
          <a:off x="1108177" y="1844781"/>
          <a:ext cx="6985235" cy="2855655"/>
        </p:xfrm>
        <a:graphic>
          <a:graphicData uri="http://schemas.openxmlformats.org/drawingml/2006/table">
            <a:tbl>
              <a:tblPr/>
              <a:tblGrid>
                <a:gridCol w="1382864"/>
                <a:gridCol w="1244380"/>
                <a:gridCol w="1555758"/>
                <a:gridCol w="1295265"/>
                <a:gridCol w="1506968"/>
              </a:tblGrid>
              <a:tr h="3172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Parameter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Symbol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Equation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Injection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Extraction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2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proton mass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 [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GeV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/c</a:t>
                      </a:r>
                      <a:r>
                        <a:rPr lang="en-US" sz="16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]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0.938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2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kinetic energy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 [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GeV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]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2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energy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 [GeV]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1.3382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7000.938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2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momentum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 [GeV/c]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0.95426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7000.938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2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rel.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beta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β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0.713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0.999999991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2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rel. gamma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γ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1.426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7461.5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2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beta-gamma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βγ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1.017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7461.5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2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rigidity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</a:t>
                      </a:r>
                      <a:r>
                        <a:rPr lang="el-G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ρ)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[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T-m]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3.18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23353.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9434243"/>
              </p:ext>
            </p:extLst>
          </p:nvPr>
        </p:nvGraphicFramePr>
        <p:xfrm>
          <a:off x="4186005" y="2801552"/>
          <a:ext cx="74676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225" name="Equation" r:id="rId3" imgW="520920" imgH="182520" progId="">
                  <p:embed/>
                </p:oleObj>
              </mc:Choice>
              <mc:Fallback>
                <p:oleObj name="Equation" r:id="rId3" imgW="520920" imgH="18252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86005" y="2801552"/>
                        <a:ext cx="746760" cy="266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8692990"/>
              </p:ext>
            </p:extLst>
          </p:nvPr>
        </p:nvGraphicFramePr>
        <p:xfrm>
          <a:off x="4118080" y="3075478"/>
          <a:ext cx="8890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226" name="Equation" r:id="rId5" imgW="877680" imgH="347400" progId="">
                  <p:embed/>
                </p:oleObj>
              </mc:Choice>
              <mc:Fallback>
                <p:oleObj name="Equation" r:id="rId5" imgW="877680" imgH="3474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8080" y="3075478"/>
                        <a:ext cx="889000" cy="35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5904314"/>
              </p:ext>
            </p:extLst>
          </p:nvPr>
        </p:nvGraphicFramePr>
        <p:xfrm>
          <a:off x="4152342" y="3419827"/>
          <a:ext cx="749300" cy="328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227" name="Equation" r:id="rId7" imgW="511920" imgH="219240" progId="">
                  <p:embed/>
                </p:oleObj>
              </mc:Choice>
              <mc:Fallback>
                <p:oleObj name="Equation" r:id="rId7" imgW="511920" imgH="2192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2342" y="3419827"/>
                        <a:ext cx="749300" cy="328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1195083"/>
              </p:ext>
            </p:extLst>
          </p:nvPr>
        </p:nvGraphicFramePr>
        <p:xfrm>
          <a:off x="4063442" y="3697640"/>
          <a:ext cx="857250" cy="328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228" name="Equation" r:id="rId9" imgW="585000" imgH="219240" progId="">
                  <p:embed/>
                </p:oleObj>
              </mc:Choice>
              <mc:Fallback>
                <p:oleObj name="Equation" r:id="rId9" imgW="585000" imgH="2192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3442" y="3697640"/>
                        <a:ext cx="857250" cy="328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4955456"/>
              </p:ext>
            </p:extLst>
          </p:nvPr>
        </p:nvGraphicFramePr>
        <p:xfrm>
          <a:off x="3795900" y="4368232"/>
          <a:ext cx="1423988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229" name="Equation" r:id="rId11" imgW="978120" imgH="191880" progId="">
                  <p:embed/>
                </p:oleObj>
              </mc:Choice>
              <mc:Fallback>
                <p:oleObj name="Equation" r:id="rId11" imgW="978120" imgH="1918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5900" y="4368232"/>
                        <a:ext cx="1423988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9497569"/>
              </p:ext>
            </p:extLst>
          </p:nvPr>
        </p:nvGraphicFramePr>
        <p:xfrm>
          <a:off x="3985258" y="4029325"/>
          <a:ext cx="1093788" cy="347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230" name="Equation" r:id="rId13" imgW="749520" imgH="228240" progId="Equation.DSMT4">
                  <p:embed/>
                </p:oleObj>
              </mc:Choice>
              <mc:Fallback>
                <p:oleObj name="Equation" r:id="rId13" imgW="749520" imgH="228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5258" y="4029325"/>
                        <a:ext cx="1093788" cy="347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5334000" y="4343400"/>
            <a:ext cx="2819400" cy="38100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905000" y="4953000"/>
            <a:ext cx="3657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C00000"/>
                </a:solidFill>
                <a:latin typeface="+mn-lt"/>
              </a:rPr>
              <a:t>This would be the radius of curvature in a 1 T magnetic field </a:t>
            </a:r>
            <a:r>
              <a:rPr lang="en-US" sz="1400" i="1" dirty="0" smtClean="0">
                <a:solidFill>
                  <a:srgbClr val="C00000"/>
                </a:solidFill>
                <a:latin typeface="+mn-lt"/>
              </a:rPr>
              <a:t>or</a:t>
            </a:r>
            <a:r>
              <a:rPr lang="en-US" sz="1400" dirty="0" smtClean="0">
                <a:solidFill>
                  <a:srgbClr val="C00000"/>
                </a:solidFill>
                <a:latin typeface="+mn-lt"/>
              </a:rPr>
              <a:t> the field in Tesla needed to give a 1 m radius of curvature.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5562600" y="4724400"/>
            <a:ext cx="228600" cy="38100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1530744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Weak Focusing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088" y="800100"/>
            <a:ext cx="8355012" cy="939080"/>
          </a:xfrm>
        </p:spPr>
        <p:txBody>
          <a:bodyPr/>
          <a:lstStyle/>
          <a:p>
            <a:r>
              <a:rPr lang="en-US" sz="2000" dirty="0" smtClean="0"/>
              <a:t>Cyclotrons relied on the fact that </a:t>
            </a:r>
            <a:br>
              <a:rPr lang="en-US" sz="2000" dirty="0" smtClean="0"/>
            </a:br>
            <a:r>
              <a:rPr lang="en-US" sz="2000" dirty="0" smtClean="0"/>
              <a:t>magnetic fields between two pole </a:t>
            </a:r>
            <a:br>
              <a:rPr lang="en-US" sz="2000" dirty="0" smtClean="0"/>
            </a:br>
            <a:r>
              <a:rPr lang="en-US" sz="2000" dirty="0" smtClean="0"/>
              <a:t>faces are never perfectly uniform.</a:t>
            </a:r>
          </a:p>
          <a:p>
            <a:r>
              <a:rPr lang="en-US" sz="2000" dirty="0" smtClean="0"/>
              <a:t>This prevents the particles from </a:t>
            </a:r>
            <a:br>
              <a:rPr lang="en-US" sz="2000" dirty="0" smtClean="0"/>
            </a:br>
            <a:r>
              <a:rPr lang="en-US" sz="2000" dirty="0" smtClean="0"/>
              <a:t>spiraling out of the pole gap.</a:t>
            </a:r>
          </a:p>
          <a:p>
            <a:r>
              <a:rPr lang="en-US" sz="2000" dirty="0" smtClean="0"/>
              <a:t>In early synchrotrons, radial field </a:t>
            </a:r>
            <a:br>
              <a:rPr lang="en-US" sz="2000" dirty="0" smtClean="0"/>
            </a:br>
            <a:r>
              <a:rPr lang="en-US" sz="2000" dirty="0" smtClean="0"/>
              <a:t>profiles were optimized to take advantage of this effect, but in </a:t>
            </a:r>
            <a:br>
              <a:rPr lang="en-US" sz="2000" dirty="0" smtClean="0"/>
            </a:br>
            <a:r>
              <a:rPr lang="en-US" sz="2000" dirty="0" smtClean="0"/>
              <a:t>any weak focused beams, </a:t>
            </a:r>
            <a:r>
              <a:rPr lang="en-US" sz="2000" i="1" dirty="0" smtClean="0"/>
              <a:t>the beam size grows with energy.</a:t>
            </a:r>
          </a:p>
          <a:p>
            <a:r>
              <a:rPr lang="en-US" sz="2000" dirty="0" smtClean="0"/>
              <a:t>The most famous weak </a:t>
            </a:r>
            <a:br>
              <a:rPr lang="en-US" sz="2000" dirty="0" smtClean="0"/>
            </a:br>
            <a:r>
              <a:rPr lang="en-US" sz="2000" dirty="0" smtClean="0"/>
              <a:t>focusing synchrotron was the </a:t>
            </a:r>
            <a:br>
              <a:rPr lang="en-US" sz="2000" dirty="0" smtClean="0"/>
            </a:br>
            <a:r>
              <a:rPr lang="en-US" sz="2000" dirty="0" smtClean="0"/>
              <a:t>Berkeley </a:t>
            </a:r>
            <a:r>
              <a:rPr lang="en-US" sz="2000" dirty="0" err="1" smtClean="0"/>
              <a:t>Bevatron</a:t>
            </a:r>
            <a:r>
              <a:rPr lang="en-US" sz="2000" dirty="0" smtClean="0"/>
              <a:t>, which had </a:t>
            </a:r>
            <a:br>
              <a:rPr lang="en-US" sz="2000" dirty="0" smtClean="0"/>
            </a:br>
            <a:r>
              <a:rPr lang="en-US" sz="2000" dirty="0" smtClean="0"/>
              <a:t>a kinetic energy of 6.2 </a:t>
            </a:r>
            <a:r>
              <a:rPr lang="en-US" sz="2000" dirty="0" err="1" smtClean="0"/>
              <a:t>GeV</a:t>
            </a:r>
            <a:endParaRPr lang="en-US" sz="2000" dirty="0" smtClean="0"/>
          </a:p>
          <a:p>
            <a:pPr lvl="1"/>
            <a:r>
              <a:rPr lang="en-US" sz="1600" dirty="0" smtClean="0"/>
              <a:t>High enough to make antiprotons</a:t>
            </a:r>
            <a:br>
              <a:rPr lang="en-US" sz="1600" dirty="0" smtClean="0"/>
            </a:br>
            <a:r>
              <a:rPr lang="en-US" sz="1600" dirty="0" smtClean="0"/>
              <a:t>(and win a Nobel Prize)</a:t>
            </a:r>
          </a:p>
          <a:p>
            <a:pPr lvl="1"/>
            <a:r>
              <a:rPr lang="en-US" sz="1600" dirty="0" smtClean="0"/>
              <a:t>It had an aperture 12”x48”!</a:t>
            </a:r>
            <a:endParaRPr lang="en-US" sz="1600" dirty="0"/>
          </a:p>
        </p:txBody>
      </p:sp>
      <p:pic>
        <p:nvPicPr>
          <p:cNvPr id="193538" name="Picture 2" descr="http://www.physics.rutgers.edu/cyclotron/images/12inchmagmeas/images/focusin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6178" y="279790"/>
            <a:ext cx="4297822" cy="2419515"/>
          </a:xfrm>
          <a:prstGeom prst="rect">
            <a:avLst/>
          </a:prstGeom>
          <a:noFill/>
        </p:spPr>
      </p:pic>
      <p:pic>
        <p:nvPicPr>
          <p:cNvPr id="1935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1571" y="3544215"/>
            <a:ext cx="4802430" cy="249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Arrow Connector 9"/>
          <p:cNvCxnSpPr/>
          <p:nvPr/>
        </p:nvCxnSpPr>
        <p:spPr>
          <a:xfrm flipV="1">
            <a:off x="3765495" y="4849986"/>
            <a:ext cx="3379640" cy="5760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HCPSS, August 11-22, 2014 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C16510-01E7-4757-9488-65999956462C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Prebys, Hadron Colliders, Lecture 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289446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776" y="690225"/>
            <a:ext cx="8251825" cy="3805575"/>
          </a:xfrm>
        </p:spPr>
        <p:txBody>
          <a:bodyPr/>
          <a:lstStyle/>
          <a:p>
            <a:r>
              <a:rPr lang="en-US" sz="2000" dirty="0" smtClean="0"/>
              <a:t>These lectures will focus on the underlying physics and evolution of the highest energy hadron accelerators</a:t>
            </a:r>
          </a:p>
          <a:p>
            <a:pPr lvl="1"/>
            <a:r>
              <a:rPr lang="en-US" sz="1800" dirty="0" smtClean="0"/>
              <a:t>This has largely driven the development of the technology; </a:t>
            </a:r>
            <a:r>
              <a:rPr lang="en-US" sz="1800" i="1" dirty="0" smtClean="0"/>
              <a:t>however</a:t>
            </a:r>
          </a:p>
          <a:p>
            <a:pPr lvl="1"/>
            <a:r>
              <a:rPr lang="en-US" sz="1800" dirty="0" smtClean="0"/>
              <a:t>High energy research machines are a tiny fraction (~1%) of the particle accelerators in use today.</a:t>
            </a:r>
          </a:p>
          <a:p>
            <a:r>
              <a:rPr lang="en-US" sz="2000" dirty="0" smtClean="0"/>
              <a:t>I’ll be fairly rigorous</a:t>
            </a:r>
          </a:p>
          <a:p>
            <a:pPr lvl="1"/>
            <a:r>
              <a:rPr lang="en-US" sz="1800" dirty="0" smtClean="0"/>
              <a:t>In the end, you should have a reasonably quantitative understanding of most of the accelerator jargon you’ll hear in a typical high energy physics talk</a:t>
            </a:r>
            <a:r>
              <a:rPr lang="en-US" sz="1800" dirty="0"/>
              <a:t>:</a:t>
            </a:r>
            <a:endParaRPr lang="en-US" sz="1800" dirty="0" smtClean="0"/>
          </a:p>
          <a:p>
            <a:pPr lvl="2"/>
            <a:r>
              <a:rPr lang="en-US" sz="1800" dirty="0" smtClean="0"/>
              <a:t>“Lattice”</a:t>
            </a:r>
          </a:p>
          <a:p>
            <a:pPr lvl="2"/>
            <a:r>
              <a:rPr lang="en-US" sz="1800" dirty="0" smtClean="0"/>
              <a:t>“Beta function”</a:t>
            </a:r>
          </a:p>
          <a:p>
            <a:pPr lvl="2"/>
            <a:r>
              <a:rPr lang="en-US" sz="1800" dirty="0" smtClean="0"/>
              <a:t>“Tune” and “Tune shift"</a:t>
            </a:r>
          </a:p>
          <a:p>
            <a:pPr lvl="2"/>
            <a:r>
              <a:rPr lang="en-US" sz="1800" dirty="0" smtClean="0"/>
              <a:t>“Emittance”</a:t>
            </a:r>
          </a:p>
          <a:p>
            <a:pPr lvl="2"/>
            <a:r>
              <a:rPr lang="en-US" sz="1800" dirty="0" smtClean="0"/>
              <a:t>“RF”</a:t>
            </a:r>
          </a:p>
          <a:p>
            <a:pPr lvl="2"/>
            <a:r>
              <a:rPr lang="en-US" sz="1800" dirty="0" smtClean="0"/>
              <a:t>“Luminosity”</a:t>
            </a:r>
          </a:p>
          <a:p>
            <a:pPr lvl="2"/>
            <a:r>
              <a:rPr lang="en-US" sz="1800" dirty="0" smtClean="0"/>
              <a:t>“Squeeze”</a:t>
            </a:r>
          </a:p>
          <a:p>
            <a:pPr lvl="2"/>
            <a:r>
              <a:rPr lang="en-US" sz="1800" dirty="0" smtClean="0"/>
              <a:t>etc.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HCPSS, August 11-22, 2014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Prebys, Hadron Colliders, Lecture 1</a:t>
            </a:r>
            <a:endParaRPr lang="en-US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26155-0DCC-45D2-90B6-32F65F3F6C0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516544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Strong Focusing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776" y="690225"/>
            <a:ext cx="8251825" cy="4262775"/>
          </a:xfrm>
        </p:spPr>
        <p:txBody>
          <a:bodyPr/>
          <a:lstStyle/>
          <a:p>
            <a:r>
              <a:rPr lang="en-US" sz="2000" dirty="0" smtClean="0"/>
              <a:t>Strong focusing utilizes alternating magnetic gradients to precisely control the focusing of a beam of particles</a:t>
            </a:r>
          </a:p>
          <a:p>
            <a:pPr lvl="1"/>
            <a:r>
              <a:rPr lang="en-US" sz="1800" dirty="0" smtClean="0"/>
              <a:t>The principle was first developed in 1949  by Nicholas </a:t>
            </a:r>
            <a:r>
              <a:rPr lang="en-US" sz="1800" dirty="0" err="1" smtClean="0"/>
              <a:t>Christofilos</a:t>
            </a:r>
            <a:r>
              <a:rPr lang="en-US" sz="1800" dirty="0" smtClean="0"/>
              <a:t>, a Greek-American engineer, who was working for an elevator company in Athens at the time.</a:t>
            </a:r>
          </a:p>
          <a:p>
            <a:pPr lvl="1"/>
            <a:r>
              <a:rPr lang="en-US" sz="1800" dirty="0" smtClean="0"/>
              <a:t>Rather than publish the idea, he applied for a patent, and it went largely ignored.</a:t>
            </a:r>
          </a:p>
          <a:p>
            <a:pPr lvl="1"/>
            <a:r>
              <a:rPr lang="en-US" sz="1800" dirty="0" smtClean="0"/>
              <a:t>The idea was independently invented in 1952 by Courant, Livingston and Snyder, who later acknowledged the priority of </a:t>
            </a:r>
            <a:r>
              <a:rPr lang="en-US" sz="1800" dirty="0" err="1" smtClean="0"/>
              <a:t>Christophilos</a:t>
            </a:r>
            <a:r>
              <a:rPr lang="en-US" sz="1800" dirty="0" smtClean="0"/>
              <a:t>’ work.</a:t>
            </a:r>
          </a:p>
          <a:p>
            <a:pPr lvl="1"/>
            <a:r>
              <a:rPr lang="en-US" sz="1800" dirty="0" smtClean="0"/>
              <a:t>Courant and Snyder wrote a follow-up paper in 1958, which contains the vast majority of the accelerator physics concepts and formalism in use to this day!</a:t>
            </a:r>
          </a:p>
          <a:p>
            <a:pPr lvl="2"/>
            <a:r>
              <a:rPr lang="en-US" sz="1800" dirty="0" smtClean="0"/>
              <a:t>The LHC is perfectly understandable in terms of this paper</a:t>
            </a:r>
          </a:p>
          <a:p>
            <a:r>
              <a:rPr lang="en-US" sz="2000" dirty="0" smtClean="0"/>
              <a:t>Although the technique was originally formulated in terms of magnetic gradients, it’s much easier to understand in terms of the separate functions of dipole and quadrupole magnets.</a:t>
            </a:r>
          </a:p>
          <a:p>
            <a:pPr marL="292100" lvl="1" indent="0">
              <a:buNone/>
            </a:pPr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HCPSS, August 11-22, 2014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Prebys, Hadron Colliders, Lecture 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C16510-01E7-4757-9488-65999956462C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344041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Combined Function vs. Separated Function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HCPSS, August 11-22, 2014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E. Prebys, Hadron Colliders, Lecture 1</a:t>
            </a:r>
            <a:endParaRPr lang="en-US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26155-0DCC-45D2-90B6-32F65F3F6C0F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33400" y="609600"/>
            <a:ext cx="77724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  <a:latin typeface="+mn-lt"/>
              </a:rPr>
              <a:t>Strong focusing was originally implemented by building magnets with non-parallel pole faces to introduce a linear magnetic gradient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043" b="16081"/>
          <a:stretch/>
        </p:blipFill>
        <p:spPr>
          <a:xfrm>
            <a:off x="685800" y="1371600"/>
            <a:ext cx="2488225" cy="1947790"/>
          </a:xfrm>
          <a:prstGeom prst="rect">
            <a:avLst/>
          </a:prstGeom>
        </p:spPr>
      </p:pic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9931574"/>
              </p:ext>
            </p:extLst>
          </p:nvPr>
        </p:nvGraphicFramePr>
        <p:xfrm>
          <a:off x="3429000" y="1676400"/>
          <a:ext cx="1905000" cy="6626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320" name="Equation" r:id="rId4" imgW="1152000" imgH="393120" progId="Equation.DSMT4">
                  <p:embed/>
                </p:oleObj>
              </mc:Choice>
              <mc:Fallback>
                <p:oleObj name="Equation" r:id="rId4" imgW="1152000" imgH="393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1676400"/>
                        <a:ext cx="1905000" cy="66260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Straight Arrow Connector 10"/>
          <p:cNvCxnSpPr/>
          <p:nvPr/>
        </p:nvCxnSpPr>
        <p:spPr>
          <a:xfrm flipH="1">
            <a:off x="1954826" y="2057400"/>
            <a:ext cx="1474174" cy="30480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02880" y="3299045"/>
            <a:ext cx="2590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C00000"/>
                </a:solidFill>
                <a:latin typeface="+mn-lt"/>
              </a:rPr>
              <a:t>CERN PS (1959, 29 </a:t>
            </a:r>
            <a:r>
              <a:rPr lang="en-US" sz="1400" dirty="0" err="1" smtClean="0">
                <a:solidFill>
                  <a:srgbClr val="C00000"/>
                </a:solidFill>
                <a:latin typeface="+mn-lt"/>
              </a:rPr>
              <a:t>GeV</a:t>
            </a:r>
            <a:r>
              <a:rPr lang="en-US" sz="1400" dirty="0" smtClean="0">
                <a:solidFill>
                  <a:srgbClr val="C00000"/>
                </a:solidFill>
                <a:latin typeface="+mn-lt"/>
              </a:rPr>
              <a:t>)</a:t>
            </a:r>
          </a:p>
        </p:txBody>
      </p:sp>
      <p:pic>
        <p:nvPicPr>
          <p:cNvPr id="13" name="Picture 3" descr="quadlen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0000" y="14478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677" b="12045"/>
          <a:stretch/>
        </p:blipFill>
        <p:spPr>
          <a:xfrm>
            <a:off x="5867400" y="1447800"/>
            <a:ext cx="926408" cy="1099697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5410200" y="17526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n-lt"/>
              </a:rPr>
              <a:t>=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858000" y="17526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n-lt"/>
              </a:rPr>
              <a:t>+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867400" y="2514600"/>
            <a:ext cx="838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C00000"/>
                </a:solidFill>
                <a:latin typeface="+mn-lt"/>
              </a:rPr>
              <a:t>dipole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620000" y="2514600"/>
            <a:ext cx="1219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C00000"/>
                </a:solidFill>
                <a:latin typeface="+mn-lt"/>
              </a:rPr>
              <a:t>quadrupole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450228" y="3619570"/>
            <a:ext cx="862825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  <a:latin typeface="+mn-lt"/>
              </a:rPr>
              <a:t>Later synchrotrons were built with physically separate dipole and quadrupole magnets. </a:t>
            </a:r>
            <a:br>
              <a:rPr lang="en-US" sz="1600" dirty="0" smtClean="0">
                <a:solidFill>
                  <a:srgbClr val="C00000"/>
                </a:solidFill>
                <a:latin typeface="+mn-lt"/>
              </a:rPr>
            </a:br>
            <a:r>
              <a:rPr lang="en-US" sz="1600" dirty="0" smtClean="0">
                <a:solidFill>
                  <a:srgbClr val="C00000"/>
                </a:solidFill>
                <a:latin typeface="+mn-lt"/>
              </a:rPr>
              <a:t>The first “separated function” synchrotron was the Fermilab Main Ring (1972, 400 </a:t>
            </a:r>
            <a:r>
              <a:rPr lang="en-US" sz="1600" dirty="0" err="1" smtClean="0">
                <a:solidFill>
                  <a:srgbClr val="C00000"/>
                </a:solidFill>
                <a:latin typeface="+mn-lt"/>
              </a:rPr>
              <a:t>GeV</a:t>
            </a:r>
            <a:r>
              <a:rPr lang="en-US" sz="1600" dirty="0" smtClean="0">
                <a:solidFill>
                  <a:srgbClr val="C00000"/>
                </a:solidFill>
                <a:latin typeface="+mn-lt"/>
              </a:rPr>
              <a:t>)</a:t>
            </a:r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2620" y="4320580"/>
            <a:ext cx="3621985" cy="1605941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680757" y="4462344"/>
            <a:ext cx="1012417" cy="998978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774" t="8634" r="13946" b="8165"/>
          <a:stretch/>
        </p:blipFill>
        <p:spPr>
          <a:xfrm>
            <a:off x="4965948" y="4562481"/>
            <a:ext cx="752620" cy="83365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2077" y="4444668"/>
            <a:ext cx="1048293" cy="1036104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7114879" y="4720434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n-lt"/>
              </a:rPr>
              <a:t>=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592517" y="4727153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n-lt"/>
              </a:rPr>
              <a:t>+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4924469" y="5455556"/>
            <a:ext cx="838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C00000"/>
                </a:solidFill>
                <a:latin typeface="+mn-lt"/>
              </a:rPr>
              <a:t>dipole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6132763" y="5455557"/>
            <a:ext cx="1219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C00000"/>
                </a:solidFill>
                <a:latin typeface="+mn-lt"/>
              </a:rPr>
              <a:t>quadrupole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7602249" y="5466850"/>
            <a:ext cx="1219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C00000"/>
                </a:solidFill>
                <a:latin typeface="+mn-lt"/>
              </a:rPr>
              <a:t>Fermilab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546966" y="6096887"/>
            <a:ext cx="8305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  <a:latin typeface="+mn-lt"/>
              </a:rPr>
              <a:t>Strong focusing is also much easier to </a:t>
            </a:r>
            <a:r>
              <a:rPr lang="en-US" sz="1600" i="1" dirty="0" smtClean="0">
                <a:solidFill>
                  <a:srgbClr val="C00000"/>
                </a:solidFill>
                <a:latin typeface="+mn-lt"/>
              </a:rPr>
              <a:t>teach</a:t>
            </a:r>
            <a:r>
              <a:rPr lang="en-US" sz="1600" dirty="0" smtClean="0">
                <a:solidFill>
                  <a:srgbClr val="C00000"/>
                </a:solidFill>
                <a:latin typeface="+mn-lt"/>
              </a:rPr>
              <a:t> using separated functions, so we will…</a:t>
            </a:r>
          </a:p>
        </p:txBody>
      </p:sp>
    </p:spTree>
    <p:extLst>
      <p:ext uri="{BB962C8B-B14F-4D97-AF65-F5344CB8AC3E}">
        <p14:creationId xmlns:p14="http://schemas.microsoft.com/office/powerpoint/2010/main" val="1101886432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41" grpId="0"/>
      <p:bldP spid="42" grpId="0"/>
      <p:bldP spid="45" grpId="0"/>
      <p:bldP spid="46" grpId="0"/>
      <p:bldP spid="47" grpId="0"/>
      <p:bldP spid="52" grpId="0"/>
      <p:bldP spid="53" grpId="0"/>
      <p:bldP spid="54" grpId="0"/>
      <p:bldP spid="55" grpId="0"/>
      <p:bldP spid="56" grpId="0"/>
      <p:bldP spid="5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09600" y="228600"/>
            <a:ext cx="8262937" cy="441325"/>
          </a:xfrm>
        </p:spPr>
        <p:txBody>
          <a:bodyPr/>
          <a:lstStyle/>
          <a:p>
            <a:r>
              <a:rPr lang="en-US" dirty="0" smtClean="0"/>
              <a:t>Thin Lens Approximation and Magnetic “kick”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990600"/>
            <a:ext cx="8610600" cy="1668775"/>
          </a:xfrm>
        </p:spPr>
        <p:txBody>
          <a:bodyPr/>
          <a:lstStyle/>
          <a:p>
            <a:r>
              <a:rPr lang="en-US" sz="2000" dirty="0" smtClean="0"/>
              <a:t>If the path length through a </a:t>
            </a:r>
            <a:br>
              <a:rPr lang="en-US" sz="2000" dirty="0" smtClean="0"/>
            </a:br>
            <a:r>
              <a:rPr lang="en-US" sz="2000" dirty="0" smtClean="0"/>
              <a:t>transverse magnetic field is short </a:t>
            </a:r>
            <a:br>
              <a:rPr lang="en-US" sz="2000" dirty="0" smtClean="0"/>
            </a:br>
            <a:r>
              <a:rPr lang="en-US" sz="2000" dirty="0" smtClean="0"/>
              <a:t>compared to the bend radius of the particle, </a:t>
            </a:r>
            <a:br>
              <a:rPr lang="en-US" sz="2000" dirty="0" smtClean="0"/>
            </a:br>
            <a:r>
              <a:rPr lang="en-US" sz="2000" dirty="0" smtClean="0"/>
              <a:t>then we can think of the particle receiving a</a:t>
            </a:r>
            <a:br>
              <a:rPr lang="en-US" sz="2000" dirty="0" smtClean="0"/>
            </a:br>
            <a:r>
              <a:rPr lang="en-US" sz="2000" dirty="0" smtClean="0"/>
              <a:t>transverse “kick”, which is proportional to the integrated field</a:t>
            </a:r>
            <a:endParaRPr lang="en-US" sz="2800" dirty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000" dirty="0" smtClean="0"/>
              <a:t>    and it will be bent through small angle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In this “thin lens approximation”, a </a:t>
            </a:r>
            <a:br>
              <a:rPr lang="en-US" sz="2000" dirty="0" smtClean="0"/>
            </a:br>
            <a:r>
              <a:rPr lang="en-US" sz="2000" dirty="0" smtClean="0"/>
              <a:t>dipole is the equivalent of a prism in </a:t>
            </a:r>
            <a:br>
              <a:rPr lang="en-US" sz="2000" dirty="0" smtClean="0"/>
            </a:br>
            <a:r>
              <a:rPr lang="en-US" sz="2000" dirty="0" smtClean="0"/>
              <a:t>classical optics.</a:t>
            </a:r>
            <a:endParaRPr lang="en-US" sz="1800" dirty="0" smtClean="0"/>
          </a:p>
        </p:txBody>
      </p:sp>
      <p:grpSp>
        <p:nvGrpSpPr>
          <p:cNvPr id="2" name="Group 8"/>
          <p:cNvGrpSpPr/>
          <p:nvPr/>
        </p:nvGrpSpPr>
        <p:grpSpPr>
          <a:xfrm>
            <a:off x="5105400" y="990600"/>
            <a:ext cx="3775255" cy="1382580"/>
            <a:chOff x="5410200" y="2514600"/>
            <a:chExt cx="3352800" cy="1201738"/>
          </a:xfrm>
        </p:grpSpPr>
        <p:grpSp>
          <p:nvGrpSpPr>
            <p:cNvPr id="3" name="Group 57"/>
            <p:cNvGrpSpPr>
              <a:grpSpLocks/>
            </p:cNvGrpSpPr>
            <p:nvPr/>
          </p:nvGrpSpPr>
          <p:grpSpPr bwMode="auto">
            <a:xfrm>
              <a:off x="5410200" y="2514600"/>
              <a:ext cx="3352800" cy="922338"/>
              <a:chOff x="5410200" y="2133600"/>
              <a:chExt cx="3352800" cy="922338"/>
            </a:xfrm>
          </p:grpSpPr>
          <p:sp>
            <p:nvSpPr>
              <p:cNvPr id="15" name="Rectangle 45"/>
              <p:cNvSpPr>
                <a:spLocks noChangeArrowheads="1"/>
              </p:cNvSpPr>
              <p:nvPr/>
            </p:nvSpPr>
            <p:spPr bwMode="auto">
              <a:xfrm>
                <a:off x="6705600" y="2133600"/>
                <a:ext cx="762000" cy="685800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Freeform 46"/>
              <p:cNvSpPr>
                <a:spLocks/>
              </p:cNvSpPr>
              <p:nvPr/>
            </p:nvSpPr>
            <p:spPr bwMode="auto">
              <a:xfrm>
                <a:off x="5410200" y="2438400"/>
                <a:ext cx="3352800" cy="457200"/>
              </a:xfrm>
              <a:custGeom>
                <a:avLst/>
                <a:gdLst>
                  <a:gd name="T0" fmla="*/ 0 w 1776"/>
                  <a:gd name="T1" fmla="*/ 2147483647 h 680"/>
                  <a:gd name="T2" fmla="*/ 2147483647 w 1776"/>
                  <a:gd name="T3" fmla="*/ 2147483647 h 680"/>
                  <a:gd name="T4" fmla="*/ 2147483647 w 1776"/>
                  <a:gd name="T5" fmla="*/ 2147483647 h 680"/>
                  <a:gd name="T6" fmla="*/ 2147483647 w 1776"/>
                  <a:gd name="T7" fmla="*/ 2147483647 h 680"/>
                  <a:gd name="T8" fmla="*/ 2147483647 w 1776"/>
                  <a:gd name="T9" fmla="*/ 2147483647 h 680"/>
                  <a:gd name="T10" fmla="*/ 2147483647 w 1776"/>
                  <a:gd name="T11" fmla="*/ 2147483647 h 680"/>
                  <a:gd name="T12" fmla="*/ 2147483647 w 1776"/>
                  <a:gd name="T13" fmla="*/ 2147483647 h 68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76"/>
                  <a:gd name="T22" fmla="*/ 0 h 680"/>
                  <a:gd name="T23" fmla="*/ 1776 w 1776"/>
                  <a:gd name="T24" fmla="*/ 680 h 68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76" h="680">
                    <a:moveTo>
                      <a:pt x="0" y="8"/>
                    </a:moveTo>
                    <a:cubicBezTo>
                      <a:pt x="252" y="8"/>
                      <a:pt x="504" y="8"/>
                      <a:pt x="624" y="8"/>
                    </a:cubicBezTo>
                    <a:cubicBezTo>
                      <a:pt x="744" y="8"/>
                      <a:pt x="688" y="8"/>
                      <a:pt x="720" y="8"/>
                    </a:cubicBezTo>
                    <a:cubicBezTo>
                      <a:pt x="752" y="8"/>
                      <a:pt x="776" y="0"/>
                      <a:pt x="816" y="8"/>
                    </a:cubicBezTo>
                    <a:cubicBezTo>
                      <a:pt x="856" y="16"/>
                      <a:pt x="912" y="32"/>
                      <a:pt x="960" y="56"/>
                    </a:cubicBezTo>
                    <a:cubicBezTo>
                      <a:pt x="1008" y="80"/>
                      <a:pt x="968" y="48"/>
                      <a:pt x="1104" y="152"/>
                    </a:cubicBezTo>
                    <a:cubicBezTo>
                      <a:pt x="1240" y="256"/>
                      <a:pt x="1508" y="468"/>
                      <a:pt x="1776" y="680"/>
                    </a:cubicBez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48"/>
              <p:cNvSpPr>
                <a:spLocks noChangeShapeType="1"/>
              </p:cNvSpPr>
              <p:nvPr/>
            </p:nvSpPr>
            <p:spPr bwMode="auto">
              <a:xfrm>
                <a:off x="6400800" y="2438400"/>
                <a:ext cx="23622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51"/>
              <p:cNvSpPr>
                <a:spLocks noChangeShapeType="1"/>
              </p:cNvSpPr>
              <p:nvPr/>
            </p:nvSpPr>
            <p:spPr bwMode="auto">
              <a:xfrm>
                <a:off x="6705600" y="2979738"/>
                <a:ext cx="7620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52"/>
              <p:cNvSpPr>
                <a:spLocks noChangeShapeType="1"/>
              </p:cNvSpPr>
              <p:nvPr/>
            </p:nvSpPr>
            <p:spPr bwMode="auto">
              <a:xfrm>
                <a:off x="6705600" y="2903538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Line 53"/>
              <p:cNvSpPr>
                <a:spLocks noChangeShapeType="1"/>
              </p:cNvSpPr>
              <p:nvPr/>
            </p:nvSpPr>
            <p:spPr bwMode="auto">
              <a:xfrm>
                <a:off x="7467600" y="2903538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11" name="Object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00875" y="3363913"/>
              <a:ext cx="176213" cy="352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Object 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1800" y="2895600"/>
              <a:ext cx="280988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Object 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48638" y="2808288"/>
              <a:ext cx="442912" cy="3286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Object 7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62588" y="2527300"/>
              <a:ext cx="279400" cy="303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618708"/>
              </p:ext>
            </p:extLst>
          </p:nvPr>
        </p:nvGraphicFramePr>
        <p:xfrm>
          <a:off x="5545655" y="3619500"/>
          <a:ext cx="2835275" cy="1114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4" name="Equation" r:id="rId7" imgW="1066524" imgH="418893" progId="Equation.3">
                  <p:embed/>
                </p:oleObj>
              </mc:Choice>
              <mc:Fallback>
                <p:oleObj name="Equation" r:id="rId7" imgW="1066524" imgH="41889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5655" y="3619500"/>
                        <a:ext cx="2835275" cy="111442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173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4134577"/>
              </p:ext>
            </p:extLst>
          </p:nvPr>
        </p:nvGraphicFramePr>
        <p:xfrm>
          <a:off x="2133600" y="2819400"/>
          <a:ext cx="4800625" cy="5951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5" name="Equation" r:id="rId9" imgW="1739510" imgH="216061" progId="Equation.DSMT4">
                  <p:embed/>
                </p:oleObj>
              </mc:Choice>
              <mc:Fallback>
                <p:oleObj name="Equation" r:id="rId9" imgW="1739510" imgH="21606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2819400"/>
                        <a:ext cx="4800625" cy="595133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22"/>
          <p:cNvGrpSpPr/>
          <p:nvPr/>
        </p:nvGrpSpPr>
        <p:grpSpPr>
          <a:xfrm>
            <a:off x="5351212" y="4963675"/>
            <a:ext cx="3352800" cy="1092200"/>
            <a:chOff x="5340350" y="3795713"/>
            <a:chExt cx="3352800" cy="1092200"/>
          </a:xfrm>
        </p:grpSpPr>
        <p:grpSp>
          <p:nvGrpSpPr>
            <p:cNvPr id="5" name="Group 58"/>
            <p:cNvGrpSpPr>
              <a:grpSpLocks/>
            </p:cNvGrpSpPr>
            <p:nvPr/>
          </p:nvGrpSpPr>
          <p:grpSpPr bwMode="auto">
            <a:xfrm>
              <a:off x="5340350" y="3795721"/>
              <a:ext cx="3352800" cy="1092192"/>
              <a:chOff x="5340350" y="3414721"/>
              <a:chExt cx="3352800" cy="1092192"/>
            </a:xfrm>
          </p:grpSpPr>
          <p:sp>
            <p:nvSpPr>
              <p:cNvPr id="26" name="Freeform 63"/>
              <p:cNvSpPr>
                <a:spLocks/>
              </p:cNvSpPr>
              <p:nvPr/>
            </p:nvSpPr>
            <p:spPr bwMode="auto">
              <a:xfrm>
                <a:off x="5340350" y="4030663"/>
                <a:ext cx="3352800" cy="476250"/>
              </a:xfrm>
              <a:custGeom>
                <a:avLst/>
                <a:gdLst>
                  <a:gd name="T0" fmla="*/ 0 w 2112"/>
                  <a:gd name="T1" fmla="*/ 2147483647 h 300"/>
                  <a:gd name="T2" fmla="*/ 2147483647 w 2112"/>
                  <a:gd name="T3" fmla="*/ 2147483647 h 300"/>
                  <a:gd name="T4" fmla="*/ 2147483647 w 2112"/>
                  <a:gd name="T5" fmla="*/ 2147483647 h 300"/>
                  <a:gd name="T6" fmla="*/ 2147483647 w 2112"/>
                  <a:gd name="T7" fmla="*/ 2147483647 h 300"/>
                  <a:gd name="T8" fmla="*/ 2147483647 w 2112"/>
                  <a:gd name="T9" fmla="*/ 2147483647 h 300"/>
                  <a:gd name="T10" fmla="*/ 2147483647 w 2112"/>
                  <a:gd name="T11" fmla="*/ 2147483647 h 300"/>
                  <a:gd name="T12" fmla="*/ 2147483647 w 2112"/>
                  <a:gd name="T13" fmla="*/ 2147483647 h 3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12"/>
                  <a:gd name="T22" fmla="*/ 0 h 300"/>
                  <a:gd name="T23" fmla="*/ 2112 w 2112"/>
                  <a:gd name="T24" fmla="*/ 300 h 3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12" h="300">
                    <a:moveTo>
                      <a:pt x="0" y="15"/>
                    </a:moveTo>
                    <a:cubicBezTo>
                      <a:pt x="300" y="15"/>
                      <a:pt x="599" y="15"/>
                      <a:pt x="742" y="15"/>
                    </a:cubicBezTo>
                    <a:cubicBezTo>
                      <a:pt x="885" y="15"/>
                      <a:pt x="806" y="17"/>
                      <a:pt x="856" y="15"/>
                    </a:cubicBezTo>
                    <a:cubicBezTo>
                      <a:pt x="906" y="13"/>
                      <a:pt x="995" y="0"/>
                      <a:pt x="1043" y="3"/>
                    </a:cubicBezTo>
                    <a:cubicBezTo>
                      <a:pt x="1091" y="6"/>
                      <a:pt x="1097" y="24"/>
                      <a:pt x="1142" y="36"/>
                    </a:cubicBezTo>
                    <a:cubicBezTo>
                      <a:pt x="1187" y="48"/>
                      <a:pt x="1151" y="32"/>
                      <a:pt x="1313" y="76"/>
                    </a:cubicBezTo>
                    <a:cubicBezTo>
                      <a:pt x="1475" y="120"/>
                      <a:pt x="1793" y="210"/>
                      <a:pt x="2112" y="300"/>
                    </a:cubicBez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Line 65"/>
              <p:cNvSpPr>
                <a:spLocks noChangeShapeType="1"/>
              </p:cNvSpPr>
              <p:nvPr/>
            </p:nvSpPr>
            <p:spPr bwMode="auto">
              <a:xfrm>
                <a:off x="6330950" y="4049713"/>
                <a:ext cx="23622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6" name="Group 73"/>
              <p:cNvGrpSpPr>
                <a:grpSpLocks/>
              </p:cNvGrpSpPr>
              <p:nvPr/>
            </p:nvGrpSpPr>
            <p:grpSpPr bwMode="auto">
              <a:xfrm flipV="1">
                <a:off x="6858000" y="3414721"/>
                <a:ext cx="363538" cy="1052510"/>
                <a:chOff x="4206" y="2239"/>
                <a:chExt cx="283" cy="728"/>
              </a:xfrm>
            </p:grpSpPr>
            <p:sp>
              <p:nvSpPr>
                <p:cNvPr id="29" name="Line 70"/>
                <p:cNvSpPr>
                  <a:spLocks noChangeShapeType="1"/>
                </p:cNvSpPr>
                <p:nvPr/>
              </p:nvSpPr>
              <p:spPr bwMode="auto">
                <a:xfrm>
                  <a:off x="4217" y="2250"/>
                  <a:ext cx="141" cy="706"/>
                </a:xfrm>
                <a:prstGeom prst="line">
                  <a:avLst/>
                </a:prstGeom>
                <a:noFill/>
                <a:ln w="9525">
                  <a:solidFill>
                    <a:srgbClr val="CC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" name="Line 71"/>
                <p:cNvSpPr>
                  <a:spLocks noChangeShapeType="1"/>
                </p:cNvSpPr>
                <p:nvPr/>
              </p:nvSpPr>
              <p:spPr bwMode="auto">
                <a:xfrm flipV="1">
                  <a:off x="4358" y="2250"/>
                  <a:ext cx="131" cy="717"/>
                </a:xfrm>
                <a:prstGeom prst="line">
                  <a:avLst/>
                </a:prstGeom>
                <a:noFill/>
                <a:ln w="9525">
                  <a:solidFill>
                    <a:srgbClr val="CC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" name="Line 72"/>
                <p:cNvSpPr>
                  <a:spLocks noChangeShapeType="1"/>
                </p:cNvSpPr>
                <p:nvPr/>
              </p:nvSpPr>
              <p:spPr bwMode="auto">
                <a:xfrm>
                  <a:off x="4206" y="2239"/>
                  <a:ext cx="272" cy="0"/>
                </a:xfrm>
                <a:prstGeom prst="line">
                  <a:avLst/>
                </a:prstGeom>
                <a:noFill/>
                <a:ln w="9525">
                  <a:solidFill>
                    <a:srgbClr val="CC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pic>
          <p:nvPicPr>
            <p:cNvPr id="25" name="Object 8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78788" y="4419600"/>
              <a:ext cx="442912" cy="3286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HCPSS, August 11-22, 2014 </a:t>
            </a:r>
            <a:endParaRPr lang="en-US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C16510-01E7-4757-9488-65999956462C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Prebys, Hadron Colliders, Lecture 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846911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1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Quadrupole Magnets* as Lenses</a:t>
            </a:r>
            <a:endParaRPr lang="en-US" dirty="0"/>
          </a:p>
        </p:txBody>
      </p:sp>
      <p:sp>
        <p:nvSpPr>
          <p:cNvPr id="85" name="Content Placeholder 84"/>
          <p:cNvSpPr>
            <a:spLocks noGrp="1"/>
          </p:cNvSpPr>
          <p:nvPr>
            <p:ph sz="half" idx="1"/>
          </p:nvPr>
        </p:nvSpPr>
        <p:spPr>
          <a:xfrm>
            <a:off x="424260" y="3544216"/>
            <a:ext cx="8333885" cy="1027784"/>
          </a:xfrm>
        </p:spPr>
        <p:txBody>
          <a:bodyPr/>
          <a:lstStyle/>
          <a:p>
            <a:r>
              <a:rPr lang="en-US" sz="2000" dirty="0" smtClean="0"/>
              <a:t>A positive particle coming out of the page off center in the horizontal plane will experience a </a:t>
            </a:r>
            <a:r>
              <a:rPr lang="en-US" sz="2000" i="1" dirty="0" smtClean="0"/>
              <a:t>restoring</a:t>
            </a:r>
            <a:r>
              <a:rPr lang="en-US" sz="2000" dirty="0" smtClean="0"/>
              <a:t> kick</a:t>
            </a:r>
            <a:br>
              <a:rPr lang="en-US" sz="2000" dirty="0" smtClean="0"/>
            </a:br>
            <a:r>
              <a:rPr lang="en-US" sz="2000" i="1" dirty="0" smtClean="0"/>
              <a:t>proportional to the displacement</a:t>
            </a:r>
            <a:endParaRPr lang="en-US" sz="2000" i="1" dirty="0"/>
          </a:p>
        </p:txBody>
      </p:sp>
      <p:pic>
        <p:nvPicPr>
          <p:cNvPr id="33795" name="Picture 3" descr="quadlen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3525" y="1355130"/>
            <a:ext cx="1981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54" name="Line 18"/>
          <p:cNvSpPr>
            <a:spLocks noChangeShapeType="1"/>
          </p:cNvSpPr>
          <p:nvPr/>
        </p:nvSpPr>
        <p:spPr bwMode="auto">
          <a:xfrm>
            <a:off x="7259130" y="1180795"/>
            <a:ext cx="1588" cy="1371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55" name="Line 19"/>
          <p:cNvSpPr>
            <a:spLocks noChangeShapeType="1"/>
          </p:cNvSpPr>
          <p:nvPr/>
        </p:nvSpPr>
        <p:spPr bwMode="auto">
          <a:xfrm>
            <a:off x="6497130" y="1942795"/>
            <a:ext cx="1600200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33833" name="Object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33818" y="1918982"/>
            <a:ext cx="263525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82"/>
          <p:cNvGrpSpPr/>
          <p:nvPr/>
        </p:nvGrpSpPr>
        <p:grpSpPr>
          <a:xfrm>
            <a:off x="5263290" y="4465935"/>
            <a:ext cx="3048000" cy="1143000"/>
            <a:chOff x="1345980" y="4623825"/>
            <a:chExt cx="3048000" cy="1143000"/>
          </a:xfrm>
        </p:grpSpPr>
        <p:grpSp>
          <p:nvGrpSpPr>
            <p:cNvPr id="4" name="Group 28"/>
            <p:cNvGrpSpPr>
              <a:grpSpLocks/>
            </p:cNvGrpSpPr>
            <p:nvPr/>
          </p:nvGrpSpPr>
          <p:grpSpPr bwMode="auto">
            <a:xfrm>
              <a:off x="2641380" y="4623825"/>
              <a:ext cx="304800" cy="1143000"/>
              <a:chOff x="3077" y="2111"/>
              <a:chExt cx="176" cy="481"/>
            </a:xfrm>
          </p:grpSpPr>
          <p:sp>
            <p:nvSpPr>
              <p:cNvPr id="33852" name="Freeform 29"/>
              <p:cNvSpPr>
                <a:spLocks/>
              </p:cNvSpPr>
              <p:nvPr/>
            </p:nvSpPr>
            <p:spPr bwMode="auto">
              <a:xfrm>
                <a:off x="3168" y="2112"/>
                <a:ext cx="85" cy="480"/>
              </a:xfrm>
              <a:custGeom>
                <a:avLst/>
                <a:gdLst>
                  <a:gd name="T0" fmla="*/ 0 w 85"/>
                  <a:gd name="T1" fmla="*/ 0 h 480"/>
                  <a:gd name="T2" fmla="*/ 81 w 85"/>
                  <a:gd name="T3" fmla="*/ 244 h 480"/>
                  <a:gd name="T4" fmla="*/ 23 w 85"/>
                  <a:gd name="T5" fmla="*/ 480 h 480"/>
                  <a:gd name="T6" fmla="*/ 0 60000 65536"/>
                  <a:gd name="T7" fmla="*/ 0 60000 65536"/>
                  <a:gd name="T8" fmla="*/ 0 60000 65536"/>
                  <a:gd name="T9" fmla="*/ 0 w 85"/>
                  <a:gd name="T10" fmla="*/ 0 h 480"/>
                  <a:gd name="T11" fmla="*/ 85 w 85"/>
                  <a:gd name="T12" fmla="*/ 480 h 48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5" h="480">
                    <a:moveTo>
                      <a:pt x="0" y="0"/>
                    </a:moveTo>
                    <a:cubicBezTo>
                      <a:pt x="14" y="41"/>
                      <a:pt x="77" y="164"/>
                      <a:pt x="81" y="244"/>
                    </a:cubicBezTo>
                    <a:cubicBezTo>
                      <a:pt x="85" y="324"/>
                      <a:pt x="35" y="431"/>
                      <a:pt x="23" y="480"/>
                    </a:cubicBez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53" name="Freeform 30"/>
              <p:cNvSpPr>
                <a:spLocks/>
              </p:cNvSpPr>
              <p:nvPr/>
            </p:nvSpPr>
            <p:spPr bwMode="auto">
              <a:xfrm>
                <a:off x="3077" y="2111"/>
                <a:ext cx="90" cy="480"/>
              </a:xfrm>
              <a:custGeom>
                <a:avLst/>
                <a:gdLst>
                  <a:gd name="T0" fmla="*/ 90 w 90"/>
                  <a:gd name="T1" fmla="*/ 480 h 480"/>
                  <a:gd name="T2" fmla="*/ 4 w 90"/>
                  <a:gd name="T3" fmla="*/ 264 h 480"/>
                  <a:gd name="T4" fmla="*/ 67 w 90"/>
                  <a:gd name="T5" fmla="*/ 0 h 480"/>
                  <a:gd name="T6" fmla="*/ 0 60000 65536"/>
                  <a:gd name="T7" fmla="*/ 0 60000 65536"/>
                  <a:gd name="T8" fmla="*/ 0 60000 65536"/>
                  <a:gd name="T9" fmla="*/ 0 w 90"/>
                  <a:gd name="T10" fmla="*/ 0 h 480"/>
                  <a:gd name="T11" fmla="*/ 90 w 90"/>
                  <a:gd name="T12" fmla="*/ 480 h 48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0" h="480">
                    <a:moveTo>
                      <a:pt x="90" y="480"/>
                    </a:moveTo>
                    <a:cubicBezTo>
                      <a:pt x="76" y="444"/>
                      <a:pt x="8" y="344"/>
                      <a:pt x="4" y="264"/>
                    </a:cubicBezTo>
                    <a:cubicBezTo>
                      <a:pt x="0" y="184"/>
                      <a:pt x="54" y="55"/>
                      <a:pt x="67" y="0"/>
                    </a:cubicBez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3800" name="Line 36"/>
            <p:cNvSpPr>
              <a:spLocks noChangeShapeType="1"/>
            </p:cNvSpPr>
            <p:nvPr/>
          </p:nvSpPr>
          <p:spPr bwMode="auto">
            <a:xfrm>
              <a:off x="1345980" y="5157225"/>
              <a:ext cx="2895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02" name="Line 38"/>
            <p:cNvSpPr>
              <a:spLocks noChangeShapeType="1"/>
            </p:cNvSpPr>
            <p:nvPr/>
          </p:nvSpPr>
          <p:spPr bwMode="auto">
            <a:xfrm>
              <a:off x="1726980" y="4928625"/>
              <a:ext cx="1066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03" name="Line 39"/>
            <p:cNvSpPr>
              <a:spLocks noChangeShapeType="1"/>
            </p:cNvSpPr>
            <p:nvPr/>
          </p:nvSpPr>
          <p:spPr bwMode="auto">
            <a:xfrm>
              <a:off x="2793780" y="4928625"/>
              <a:ext cx="152400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04" name="Line 40"/>
            <p:cNvSpPr>
              <a:spLocks noChangeShapeType="1"/>
            </p:cNvSpPr>
            <p:nvPr/>
          </p:nvSpPr>
          <p:spPr bwMode="auto">
            <a:xfrm>
              <a:off x="1803180" y="4776225"/>
              <a:ext cx="990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05" name="Line 41"/>
            <p:cNvSpPr>
              <a:spLocks noChangeShapeType="1"/>
            </p:cNvSpPr>
            <p:nvPr/>
          </p:nvSpPr>
          <p:spPr bwMode="auto">
            <a:xfrm>
              <a:off x="2793780" y="4776225"/>
              <a:ext cx="1371600" cy="609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06" name="Line 42"/>
            <p:cNvSpPr>
              <a:spLocks noChangeShapeType="1"/>
            </p:cNvSpPr>
            <p:nvPr/>
          </p:nvSpPr>
          <p:spPr bwMode="auto">
            <a:xfrm>
              <a:off x="1803180" y="5462025"/>
              <a:ext cx="990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07" name="Line 43"/>
            <p:cNvSpPr>
              <a:spLocks noChangeShapeType="1"/>
            </p:cNvSpPr>
            <p:nvPr/>
          </p:nvSpPr>
          <p:spPr bwMode="auto">
            <a:xfrm flipV="1">
              <a:off x="2793780" y="4852425"/>
              <a:ext cx="1600200" cy="609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3828" name="Text Box 78"/>
          <p:cNvSpPr txBox="1">
            <a:spLocks noChangeArrowheads="1"/>
          </p:cNvSpPr>
          <p:nvPr/>
        </p:nvSpPr>
        <p:spPr bwMode="auto">
          <a:xfrm>
            <a:off x="3364975" y="4318415"/>
            <a:ext cx="1143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sz="1400"/>
          </a:p>
        </p:txBody>
      </p:sp>
      <p:sp>
        <p:nvSpPr>
          <p:cNvPr id="33863" name="Line 5"/>
          <p:cNvSpPr>
            <a:spLocks noChangeShapeType="1"/>
          </p:cNvSpPr>
          <p:nvPr/>
        </p:nvSpPr>
        <p:spPr bwMode="auto">
          <a:xfrm>
            <a:off x="4724400" y="1295400"/>
            <a:ext cx="1588" cy="1371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64" name="Line 6"/>
          <p:cNvSpPr>
            <a:spLocks noChangeShapeType="1"/>
          </p:cNvSpPr>
          <p:nvPr/>
        </p:nvSpPr>
        <p:spPr bwMode="auto">
          <a:xfrm>
            <a:off x="3962400" y="2057400"/>
            <a:ext cx="1600200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65" name="Line 7"/>
          <p:cNvSpPr>
            <a:spLocks noChangeShapeType="1"/>
          </p:cNvSpPr>
          <p:nvPr/>
        </p:nvSpPr>
        <p:spPr bwMode="auto">
          <a:xfrm flipV="1">
            <a:off x="4876800" y="1905000"/>
            <a:ext cx="1588" cy="1524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866" name="Line 8"/>
          <p:cNvSpPr>
            <a:spLocks noChangeShapeType="1"/>
          </p:cNvSpPr>
          <p:nvPr/>
        </p:nvSpPr>
        <p:spPr bwMode="auto">
          <a:xfrm flipV="1">
            <a:off x="5105400" y="1752600"/>
            <a:ext cx="1588" cy="3048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867" name="Line 9"/>
          <p:cNvSpPr>
            <a:spLocks noChangeShapeType="1"/>
          </p:cNvSpPr>
          <p:nvPr/>
        </p:nvSpPr>
        <p:spPr bwMode="auto">
          <a:xfrm flipV="1">
            <a:off x="5257800" y="1600200"/>
            <a:ext cx="1588" cy="4572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868" name="Line 10"/>
          <p:cNvSpPr>
            <a:spLocks noChangeShapeType="1"/>
          </p:cNvSpPr>
          <p:nvPr/>
        </p:nvSpPr>
        <p:spPr bwMode="auto">
          <a:xfrm>
            <a:off x="4572000" y="2057400"/>
            <a:ext cx="1588" cy="1524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869" name="Line 11"/>
          <p:cNvSpPr>
            <a:spLocks noChangeShapeType="1"/>
          </p:cNvSpPr>
          <p:nvPr/>
        </p:nvSpPr>
        <p:spPr bwMode="auto">
          <a:xfrm>
            <a:off x="4343400" y="2057400"/>
            <a:ext cx="1588" cy="3048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870" name="Line 12"/>
          <p:cNvSpPr>
            <a:spLocks noChangeShapeType="1"/>
          </p:cNvSpPr>
          <p:nvPr/>
        </p:nvSpPr>
        <p:spPr bwMode="auto">
          <a:xfrm>
            <a:off x="4191000" y="2057400"/>
            <a:ext cx="1588" cy="4572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871" name="Line 13"/>
          <p:cNvSpPr>
            <a:spLocks noChangeShapeType="1"/>
          </p:cNvSpPr>
          <p:nvPr/>
        </p:nvSpPr>
        <p:spPr bwMode="auto">
          <a:xfrm flipV="1">
            <a:off x="3962400" y="1371600"/>
            <a:ext cx="1600200" cy="12954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33835" name="Object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05345" y="2137260"/>
            <a:ext cx="239713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7" name="Object 8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8093806"/>
              </p:ext>
            </p:extLst>
          </p:nvPr>
        </p:nvGraphicFramePr>
        <p:xfrm>
          <a:off x="911225" y="4640263"/>
          <a:ext cx="2563813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949" name="Equation" r:id="rId6" imgW="1384300" imgH="431800" progId="Equation.DSMT4">
                  <p:embed/>
                </p:oleObj>
              </mc:Choice>
              <mc:Fallback>
                <p:oleObj name="Equation" r:id="rId6" imgW="13843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1225" y="4640263"/>
                        <a:ext cx="2563813" cy="8001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8" name="Right Arrow 87"/>
          <p:cNvSpPr/>
          <p:nvPr/>
        </p:nvSpPr>
        <p:spPr>
          <a:xfrm>
            <a:off x="3962400" y="4800600"/>
            <a:ext cx="691290" cy="460860"/>
          </a:xfrm>
          <a:prstGeom prst="rightArrow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0275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4856849"/>
              </p:ext>
            </p:extLst>
          </p:nvPr>
        </p:nvGraphicFramePr>
        <p:xfrm>
          <a:off x="6889407" y="5669632"/>
          <a:ext cx="1973263" cy="795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950" name="Equation" r:id="rId8" imgW="969120" imgH="383760" progId="">
                  <p:embed/>
                </p:oleObj>
              </mc:Choice>
              <mc:Fallback>
                <p:oleObj name="Equation" r:id="rId8" imgW="969120" imgH="3837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89407" y="5669632"/>
                        <a:ext cx="1973263" cy="795337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1" name="TextBox 90"/>
          <p:cNvSpPr txBox="1"/>
          <p:nvPr/>
        </p:nvSpPr>
        <p:spPr>
          <a:xfrm>
            <a:off x="654690" y="6155755"/>
            <a:ext cx="50310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*or quadrupole term in a gradient magnet</a:t>
            </a:r>
            <a:endParaRPr lang="en-US" sz="2000" dirty="0"/>
          </a:p>
        </p:txBody>
      </p:sp>
      <p:sp>
        <p:nvSpPr>
          <p:cNvPr id="49" name="Date Placeholder 4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HCPSS, August 11-22, 2014 </a:t>
            </a:r>
            <a:endParaRPr lang="en-US" dirty="0"/>
          </a:p>
        </p:txBody>
      </p:sp>
      <p:sp>
        <p:nvSpPr>
          <p:cNvPr id="50" name="Slide Number Placeholder 4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C6E6A2-F555-4934-B7BB-3127D0BCFC20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51" name="Footer Placeholder 5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Prebys, Hadron Colliders, Lecture 1</a:t>
            </a:r>
            <a:endParaRPr lang="en-US"/>
          </a:p>
        </p:txBody>
      </p:sp>
      <p:sp>
        <p:nvSpPr>
          <p:cNvPr id="52" name="Line 7"/>
          <p:cNvSpPr>
            <a:spLocks noChangeShapeType="1"/>
          </p:cNvSpPr>
          <p:nvPr/>
        </p:nvSpPr>
        <p:spPr bwMode="auto">
          <a:xfrm flipV="1">
            <a:off x="7412636" y="1787577"/>
            <a:ext cx="1588" cy="1524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3" name="Line 8"/>
          <p:cNvSpPr>
            <a:spLocks noChangeShapeType="1"/>
          </p:cNvSpPr>
          <p:nvPr/>
        </p:nvSpPr>
        <p:spPr bwMode="auto">
          <a:xfrm flipV="1">
            <a:off x="7641236" y="1635177"/>
            <a:ext cx="1588" cy="3048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4" name="Line 9"/>
          <p:cNvSpPr>
            <a:spLocks noChangeShapeType="1"/>
          </p:cNvSpPr>
          <p:nvPr/>
        </p:nvSpPr>
        <p:spPr bwMode="auto">
          <a:xfrm flipV="1">
            <a:off x="7793636" y="1482777"/>
            <a:ext cx="1588" cy="4572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5" name="Line 10"/>
          <p:cNvSpPr>
            <a:spLocks noChangeShapeType="1"/>
          </p:cNvSpPr>
          <p:nvPr/>
        </p:nvSpPr>
        <p:spPr bwMode="auto">
          <a:xfrm>
            <a:off x="7107836" y="1939977"/>
            <a:ext cx="1588" cy="1524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6" name="Line 11"/>
          <p:cNvSpPr>
            <a:spLocks noChangeShapeType="1"/>
          </p:cNvSpPr>
          <p:nvPr/>
        </p:nvSpPr>
        <p:spPr bwMode="auto">
          <a:xfrm>
            <a:off x="6879236" y="1939977"/>
            <a:ext cx="1588" cy="3048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7" name="Line 12"/>
          <p:cNvSpPr>
            <a:spLocks noChangeShapeType="1"/>
          </p:cNvSpPr>
          <p:nvPr/>
        </p:nvSpPr>
        <p:spPr bwMode="auto">
          <a:xfrm>
            <a:off x="6726836" y="1939977"/>
            <a:ext cx="1588" cy="4572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8" name="Line 13"/>
          <p:cNvSpPr>
            <a:spLocks noChangeShapeType="1"/>
          </p:cNvSpPr>
          <p:nvPr/>
        </p:nvSpPr>
        <p:spPr bwMode="auto">
          <a:xfrm flipV="1">
            <a:off x="6498236" y="1254177"/>
            <a:ext cx="1600200" cy="12954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0268859"/>
              </p:ext>
            </p:extLst>
          </p:nvPr>
        </p:nvGraphicFramePr>
        <p:xfrm>
          <a:off x="5428864" y="2893379"/>
          <a:ext cx="3179762" cy="63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951" name="Equation" r:id="rId10" imgW="2148480" imgH="420480" progId="">
                  <p:embed/>
                </p:oleObj>
              </mc:Choice>
              <mc:Fallback>
                <p:oleObj name="Equation" r:id="rId10" imgW="2148480" imgH="4204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8864" y="2893379"/>
                        <a:ext cx="3179762" cy="636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39766"/>
              </p:ext>
            </p:extLst>
          </p:nvPr>
        </p:nvGraphicFramePr>
        <p:xfrm>
          <a:off x="4776588" y="962260"/>
          <a:ext cx="780276" cy="4539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952" name="Equation" r:id="rId12" imgW="685440" imgH="393120" progId="">
                  <p:embed/>
                </p:oleObj>
              </mc:Choice>
              <mc:Fallback>
                <p:oleObj name="Equation" r:id="rId12" imgW="685440" imgH="39312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6588" y="962260"/>
                        <a:ext cx="780276" cy="45397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" name="Object 5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75792"/>
              </p:ext>
            </p:extLst>
          </p:nvPr>
        </p:nvGraphicFramePr>
        <p:xfrm>
          <a:off x="7320995" y="853312"/>
          <a:ext cx="781050" cy="46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953" name="Equation" r:id="rId14" imgW="685440" imgH="411120" progId="">
                  <p:embed/>
                </p:oleObj>
              </mc:Choice>
              <mc:Fallback>
                <p:oleObj name="Equation" r:id="rId14" imgW="685440" imgH="41112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20995" y="853312"/>
                        <a:ext cx="781050" cy="468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810001" y="5556953"/>
            <a:ext cx="2587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just like a “thin lens” with focal length</a:t>
            </a:r>
          </a:p>
        </p:txBody>
      </p:sp>
      <p:cxnSp>
        <p:nvCxnSpPr>
          <p:cNvPr id="10" name="Straight Arrow Connector 9"/>
          <p:cNvCxnSpPr>
            <a:stCxn id="8" idx="3"/>
          </p:cNvCxnSpPr>
          <p:nvPr/>
        </p:nvCxnSpPr>
        <p:spPr>
          <a:xfrm>
            <a:off x="6397273" y="5880119"/>
            <a:ext cx="403189" cy="80001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705600" y="4114800"/>
            <a:ext cx="0" cy="304800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7543800" y="4114800"/>
            <a:ext cx="0" cy="304800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6705600" y="4267200"/>
            <a:ext cx="838200" cy="0"/>
          </a:xfrm>
          <a:prstGeom prst="straightConnector1">
            <a:avLst/>
          </a:prstGeom>
          <a:ln w="12700"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053210"/>
              </p:ext>
            </p:extLst>
          </p:nvPr>
        </p:nvGraphicFramePr>
        <p:xfrm>
          <a:off x="7010400" y="4020127"/>
          <a:ext cx="152400" cy="2216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954" name="Equation" r:id="rId16" imgW="127800" imgH="191880" progId="Equation.DSMT4">
                  <p:embed/>
                </p:oleObj>
              </mc:Choice>
              <mc:Fallback>
                <p:oleObj name="Equation" r:id="rId16" imgW="127800" imgH="191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4020127"/>
                        <a:ext cx="152400" cy="22167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91507407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2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 build="p"/>
      <p:bldP spid="88" grpId="0" animBg="1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title"/>
          </p:nvPr>
        </p:nvSpPr>
        <p:spPr>
          <a:xfrm>
            <a:off x="736600" y="0"/>
            <a:ext cx="7772400" cy="5334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What About the Other Plane?</a:t>
            </a:r>
            <a:endParaRPr lang="en-US" dirty="0"/>
          </a:p>
        </p:txBody>
      </p:sp>
      <p:pic>
        <p:nvPicPr>
          <p:cNvPr id="33795" name="Picture 3" descr="quadlen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4690" y="1124700"/>
            <a:ext cx="1981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92"/>
          <p:cNvGrpSpPr/>
          <p:nvPr/>
        </p:nvGrpSpPr>
        <p:grpSpPr>
          <a:xfrm>
            <a:off x="5791200" y="990600"/>
            <a:ext cx="2895600" cy="1371600"/>
            <a:chOff x="5632450" y="2738438"/>
            <a:chExt cx="2895600" cy="1371600"/>
          </a:xfrm>
        </p:grpSpPr>
        <p:grpSp>
          <p:nvGrpSpPr>
            <p:cNvPr id="3" name="Group 31"/>
            <p:cNvGrpSpPr>
              <a:grpSpLocks/>
            </p:cNvGrpSpPr>
            <p:nvPr/>
          </p:nvGrpSpPr>
          <p:grpSpPr bwMode="auto">
            <a:xfrm>
              <a:off x="6843713" y="2738438"/>
              <a:ext cx="381000" cy="1066800"/>
              <a:chOff x="4267" y="2160"/>
              <a:chExt cx="240" cy="481"/>
            </a:xfrm>
          </p:grpSpPr>
          <p:sp>
            <p:nvSpPr>
              <p:cNvPr id="33848" name="Freeform 32"/>
              <p:cNvSpPr>
                <a:spLocks/>
              </p:cNvSpPr>
              <p:nvPr/>
            </p:nvSpPr>
            <p:spPr bwMode="auto">
              <a:xfrm>
                <a:off x="4267" y="2161"/>
                <a:ext cx="85" cy="480"/>
              </a:xfrm>
              <a:custGeom>
                <a:avLst/>
                <a:gdLst>
                  <a:gd name="T0" fmla="*/ 0 w 85"/>
                  <a:gd name="T1" fmla="*/ 0 h 480"/>
                  <a:gd name="T2" fmla="*/ 81 w 85"/>
                  <a:gd name="T3" fmla="*/ 244 h 480"/>
                  <a:gd name="T4" fmla="*/ 23 w 85"/>
                  <a:gd name="T5" fmla="*/ 480 h 480"/>
                  <a:gd name="T6" fmla="*/ 0 60000 65536"/>
                  <a:gd name="T7" fmla="*/ 0 60000 65536"/>
                  <a:gd name="T8" fmla="*/ 0 60000 65536"/>
                  <a:gd name="T9" fmla="*/ 0 w 85"/>
                  <a:gd name="T10" fmla="*/ 0 h 480"/>
                  <a:gd name="T11" fmla="*/ 85 w 85"/>
                  <a:gd name="T12" fmla="*/ 480 h 48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5" h="480">
                    <a:moveTo>
                      <a:pt x="0" y="0"/>
                    </a:moveTo>
                    <a:cubicBezTo>
                      <a:pt x="14" y="41"/>
                      <a:pt x="77" y="164"/>
                      <a:pt x="81" y="244"/>
                    </a:cubicBezTo>
                    <a:cubicBezTo>
                      <a:pt x="85" y="324"/>
                      <a:pt x="35" y="431"/>
                      <a:pt x="23" y="480"/>
                    </a:cubicBez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49" name="Freeform 33"/>
              <p:cNvSpPr>
                <a:spLocks/>
              </p:cNvSpPr>
              <p:nvPr/>
            </p:nvSpPr>
            <p:spPr bwMode="auto">
              <a:xfrm>
                <a:off x="4416" y="2160"/>
                <a:ext cx="90" cy="480"/>
              </a:xfrm>
              <a:custGeom>
                <a:avLst/>
                <a:gdLst>
                  <a:gd name="T0" fmla="*/ 90 w 90"/>
                  <a:gd name="T1" fmla="*/ 480 h 480"/>
                  <a:gd name="T2" fmla="*/ 4 w 90"/>
                  <a:gd name="T3" fmla="*/ 264 h 480"/>
                  <a:gd name="T4" fmla="*/ 67 w 90"/>
                  <a:gd name="T5" fmla="*/ 0 h 480"/>
                  <a:gd name="T6" fmla="*/ 0 60000 65536"/>
                  <a:gd name="T7" fmla="*/ 0 60000 65536"/>
                  <a:gd name="T8" fmla="*/ 0 60000 65536"/>
                  <a:gd name="T9" fmla="*/ 0 w 90"/>
                  <a:gd name="T10" fmla="*/ 0 h 480"/>
                  <a:gd name="T11" fmla="*/ 90 w 90"/>
                  <a:gd name="T12" fmla="*/ 480 h 48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0" h="480">
                    <a:moveTo>
                      <a:pt x="90" y="480"/>
                    </a:moveTo>
                    <a:cubicBezTo>
                      <a:pt x="76" y="444"/>
                      <a:pt x="8" y="344"/>
                      <a:pt x="4" y="264"/>
                    </a:cubicBezTo>
                    <a:cubicBezTo>
                      <a:pt x="0" y="184"/>
                      <a:pt x="54" y="55"/>
                      <a:pt x="67" y="0"/>
                    </a:cubicBez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50" name="Line 34"/>
              <p:cNvSpPr>
                <a:spLocks noChangeShapeType="1"/>
              </p:cNvSpPr>
              <p:nvPr/>
            </p:nvSpPr>
            <p:spPr bwMode="auto">
              <a:xfrm>
                <a:off x="4267" y="2161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51" name="Line 35"/>
              <p:cNvSpPr>
                <a:spLocks noChangeShapeType="1"/>
              </p:cNvSpPr>
              <p:nvPr/>
            </p:nvSpPr>
            <p:spPr bwMode="auto">
              <a:xfrm>
                <a:off x="4267" y="2641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3801" name="Line 37"/>
            <p:cNvSpPr>
              <a:spLocks noChangeShapeType="1"/>
            </p:cNvSpPr>
            <p:nvPr/>
          </p:nvSpPr>
          <p:spPr bwMode="auto">
            <a:xfrm>
              <a:off x="5632450" y="3271838"/>
              <a:ext cx="2895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10" name="Line 46"/>
            <p:cNvSpPr>
              <a:spLocks noChangeShapeType="1"/>
            </p:cNvSpPr>
            <p:nvPr/>
          </p:nvSpPr>
          <p:spPr bwMode="auto">
            <a:xfrm>
              <a:off x="5937250" y="3119438"/>
              <a:ext cx="1066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11" name="Line 47"/>
            <p:cNvSpPr>
              <a:spLocks noChangeShapeType="1"/>
            </p:cNvSpPr>
            <p:nvPr/>
          </p:nvSpPr>
          <p:spPr bwMode="auto">
            <a:xfrm flipV="1">
              <a:off x="7004050" y="2814638"/>
              <a:ext cx="129540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12" name="Line 48"/>
            <p:cNvSpPr>
              <a:spLocks noChangeShapeType="1"/>
            </p:cNvSpPr>
            <p:nvPr/>
          </p:nvSpPr>
          <p:spPr bwMode="auto">
            <a:xfrm>
              <a:off x="6013450" y="3576638"/>
              <a:ext cx="990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13" name="Line 49"/>
            <p:cNvSpPr>
              <a:spLocks noChangeShapeType="1"/>
            </p:cNvSpPr>
            <p:nvPr/>
          </p:nvSpPr>
          <p:spPr bwMode="auto">
            <a:xfrm>
              <a:off x="7004050" y="3576638"/>
              <a:ext cx="121920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50"/>
          <p:cNvGrpSpPr>
            <a:grpSpLocks/>
          </p:cNvGrpSpPr>
          <p:nvPr/>
        </p:nvGrpSpPr>
        <p:grpSpPr bwMode="auto">
          <a:xfrm>
            <a:off x="1679450" y="4425352"/>
            <a:ext cx="304800" cy="1143000"/>
            <a:chOff x="3077" y="2111"/>
            <a:chExt cx="176" cy="481"/>
          </a:xfrm>
        </p:grpSpPr>
        <p:sp>
          <p:nvSpPr>
            <p:cNvPr id="33846" name="Freeform 51"/>
            <p:cNvSpPr>
              <a:spLocks/>
            </p:cNvSpPr>
            <p:nvPr/>
          </p:nvSpPr>
          <p:spPr bwMode="auto">
            <a:xfrm>
              <a:off x="3168" y="2112"/>
              <a:ext cx="85" cy="480"/>
            </a:xfrm>
            <a:custGeom>
              <a:avLst/>
              <a:gdLst>
                <a:gd name="T0" fmla="*/ 0 w 85"/>
                <a:gd name="T1" fmla="*/ 0 h 480"/>
                <a:gd name="T2" fmla="*/ 81 w 85"/>
                <a:gd name="T3" fmla="*/ 244 h 480"/>
                <a:gd name="T4" fmla="*/ 23 w 85"/>
                <a:gd name="T5" fmla="*/ 480 h 480"/>
                <a:gd name="T6" fmla="*/ 0 60000 65536"/>
                <a:gd name="T7" fmla="*/ 0 60000 65536"/>
                <a:gd name="T8" fmla="*/ 0 60000 65536"/>
                <a:gd name="T9" fmla="*/ 0 w 85"/>
                <a:gd name="T10" fmla="*/ 0 h 480"/>
                <a:gd name="T11" fmla="*/ 85 w 85"/>
                <a:gd name="T12" fmla="*/ 480 h 4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5" h="480">
                  <a:moveTo>
                    <a:pt x="0" y="0"/>
                  </a:moveTo>
                  <a:cubicBezTo>
                    <a:pt x="14" y="41"/>
                    <a:pt x="77" y="164"/>
                    <a:pt x="81" y="244"/>
                  </a:cubicBezTo>
                  <a:cubicBezTo>
                    <a:pt x="85" y="324"/>
                    <a:pt x="35" y="431"/>
                    <a:pt x="23" y="480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47" name="Freeform 52"/>
            <p:cNvSpPr>
              <a:spLocks/>
            </p:cNvSpPr>
            <p:nvPr/>
          </p:nvSpPr>
          <p:spPr bwMode="auto">
            <a:xfrm>
              <a:off x="3077" y="2111"/>
              <a:ext cx="90" cy="480"/>
            </a:xfrm>
            <a:custGeom>
              <a:avLst/>
              <a:gdLst>
                <a:gd name="T0" fmla="*/ 90 w 90"/>
                <a:gd name="T1" fmla="*/ 480 h 480"/>
                <a:gd name="T2" fmla="*/ 4 w 90"/>
                <a:gd name="T3" fmla="*/ 264 h 480"/>
                <a:gd name="T4" fmla="*/ 67 w 90"/>
                <a:gd name="T5" fmla="*/ 0 h 480"/>
                <a:gd name="T6" fmla="*/ 0 60000 65536"/>
                <a:gd name="T7" fmla="*/ 0 60000 65536"/>
                <a:gd name="T8" fmla="*/ 0 60000 65536"/>
                <a:gd name="T9" fmla="*/ 0 w 90"/>
                <a:gd name="T10" fmla="*/ 0 h 480"/>
                <a:gd name="T11" fmla="*/ 90 w 90"/>
                <a:gd name="T12" fmla="*/ 480 h 4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0" h="480">
                  <a:moveTo>
                    <a:pt x="90" y="480"/>
                  </a:moveTo>
                  <a:cubicBezTo>
                    <a:pt x="76" y="444"/>
                    <a:pt x="8" y="344"/>
                    <a:pt x="4" y="264"/>
                  </a:cubicBezTo>
                  <a:cubicBezTo>
                    <a:pt x="0" y="184"/>
                    <a:pt x="54" y="55"/>
                    <a:pt x="67" y="0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53"/>
          <p:cNvGrpSpPr>
            <a:grpSpLocks/>
          </p:cNvGrpSpPr>
          <p:nvPr/>
        </p:nvGrpSpPr>
        <p:grpSpPr bwMode="auto">
          <a:xfrm>
            <a:off x="2746250" y="4425352"/>
            <a:ext cx="381000" cy="1066800"/>
            <a:chOff x="4267" y="2160"/>
            <a:chExt cx="240" cy="481"/>
          </a:xfrm>
        </p:grpSpPr>
        <p:sp>
          <p:nvSpPr>
            <p:cNvPr id="33842" name="Freeform 54"/>
            <p:cNvSpPr>
              <a:spLocks/>
            </p:cNvSpPr>
            <p:nvPr/>
          </p:nvSpPr>
          <p:spPr bwMode="auto">
            <a:xfrm>
              <a:off x="4267" y="2161"/>
              <a:ext cx="85" cy="480"/>
            </a:xfrm>
            <a:custGeom>
              <a:avLst/>
              <a:gdLst>
                <a:gd name="T0" fmla="*/ 0 w 85"/>
                <a:gd name="T1" fmla="*/ 0 h 480"/>
                <a:gd name="T2" fmla="*/ 81 w 85"/>
                <a:gd name="T3" fmla="*/ 244 h 480"/>
                <a:gd name="T4" fmla="*/ 23 w 85"/>
                <a:gd name="T5" fmla="*/ 480 h 480"/>
                <a:gd name="T6" fmla="*/ 0 60000 65536"/>
                <a:gd name="T7" fmla="*/ 0 60000 65536"/>
                <a:gd name="T8" fmla="*/ 0 60000 65536"/>
                <a:gd name="T9" fmla="*/ 0 w 85"/>
                <a:gd name="T10" fmla="*/ 0 h 480"/>
                <a:gd name="T11" fmla="*/ 85 w 85"/>
                <a:gd name="T12" fmla="*/ 480 h 4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5" h="480">
                  <a:moveTo>
                    <a:pt x="0" y="0"/>
                  </a:moveTo>
                  <a:cubicBezTo>
                    <a:pt x="14" y="41"/>
                    <a:pt x="77" y="164"/>
                    <a:pt x="81" y="244"/>
                  </a:cubicBezTo>
                  <a:cubicBezTo>
                    <a:pt x="85" y="324"/>
                    <a:pt x="35" y="431"/>
                    <a:pt x="23" y="480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43" name="Freeform 55"/>
            <p:cNvSpPr>
              <a:spLocks/>
            </p:cNvSpPr>
            <p:nvPr/>
          </p:nvSpPr>
          <p:spPr bwMode="auto">
            <a:xfrm>
              <a:off x="4416" y="2160"/>
              <a:ext cx="90" cy="480"/>
            </a:xfrm>
            <a:custGeom>
              <a:avLst/>
              <a:gdLst>
                <a:gd name="T0" fmla="*/ 90 w 90"/>
                <a:gd name="T1" fmla="*/ 480 h 480"/>
                <a:gd name="T2" fmla="*/ 4 w 90"/>
                <a:gd name="T3" fmla="*/ 264 h 480"/>
                <a:gd name="T4" fmla="*/ 67 w 90"/>
                <a:gd name="T5" fmla="*/ 0 h 480"/>
                <a:gd name="T6" fmla="*/ 0 60000 65536"/>
                <a:gd name="T7" fmla="*/ 0 60000 65536"/>
                <a:gd name="T8" fmla="*/ 0 60000 65536"/>
                <a:gd name="T9" fmla="*/ 0 w 90"/>
                <a:gd name="T10" fmla="*/ 0 h 480"/>
                <a:gd name="T11" fmla="*/ 90 w 90"/>
                <a:gd name="T12" fmla="*/ 480 h 4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0" h="480">
                  <a:moveTo>
                    <a:pt x="90" y="480"/>
                  </a:moveTo>
                  <a:cubicBezTo>
                    <a:pt x="76" y="444"/>
                    <a:pt x="8" y="344"/>
                    <a:pt x="4" y="264"/>
                  </a:cubicBezTo>
                  <a:cubicBezTo>
                    <a:pt x="0" y="184"/>
                    <a:pt x="54" y="55"/>
                    <a:pt x="67" y="0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44" name="Line 56"/>
            <p:cNvSpPr>
              <a:spLocks noChangeShapeType="1"/>
            </p:cNvSpPr>
            <p:nvPr/>
          </p:nvSpPr>
          <p:spPr bwMode="auto">
            <a:xfrm>
              <a:off x="4267" y="2161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45" name="Line 57"/>
            <p:cNvSpPr>
              <a:spLocks noChangeShapeType="1"/>
            </p:cNvSpPr>
            <p:nvPr/>
          </p:nvSpPr>
          <p:spPr bwMode="auto">
            <a:xfrm>
              <a:off x="4267" y="2641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3816" name="Line 58"/>
          <p:cNvSpPr>
            <a:spLocks noChangeShapeType="1"/>
          </p:cNvSpPr>
          <p:nvPr/>
        </p:nvSpPr>
        <p:spPr bwMode="auto">
          <a:xfrm>
            <a:off x="1069850" y="4958752"/>
            <a:ext cx="2895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17" name="Line 59"/>
          <p:cNvSpPr>
            <a:spLocks noChangeShapeType="1"/>
          </p:cNvSpPr>
          <p:nvPr/>
        </p:nvSpPr>
        <p:spPr bwMode="auto">
          <a:xfrm>
            <a:off x="917450" y="4577752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18" name="Line 60"/>
          <p:cNvSpPr>
            <a:spLocks noChangeShapeType="1"/>
          </p:cNvSpPr>
          <p:nvPr/>
        </p:nvSpPr>
        <p:spPr bwMode="auto">
          <a:xfrm>
            <a:off x="1831850" y="4577752"/>
            <a:ext cx="1066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19" name="Line 61"/>
          <p:cNvSpPr>
            <a:spLocks noChangeShapeType="1"/>
          </p:cNvSpPr>
          <p:nvPr/>
        </p:nvSpPr>
        <p:spPr bwMode="auto">
          <a:xfrm>
            <a:off x="2898650" y="4806352"/>
            <a:ext cx="11430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6" name="Group 62"/>
          <p:cNvGrpSpPr>
            <a:grpSpLocks/>
          </p:cNvGrpSpPr>
          <p:nvPr/>
        </p:nvGrpSpPr>
        <p:grpSpPr bwMode="auto">
          <a:xfrm>
            <a:off x="6937250" y="4349152"/>
            <a:ext cx="304800" cy="1143000"/>
            <a:chOff x="3077" y="2111"/>
            <a:chExt cx="176" cy="481"/>
          </a:xfrm>
        </p:grpSpPr>
        <p:sp>
          <p:nvSpPr>
            <p:cNvPr id="33840" name="Freeform 63"/>
            <p:cNvSpPr>
              <a:spLocks/>
            </p:cNvSpPr>
            <p:nvPr/>
          </p:nvSpPr>
          <p:spPr bwMode="auto">
            <a:xfrm>
              <a:off x="3168" y="2112"/>
              <a:ext cx="85" cy="480"/>
            </a:xfrm>
            <a:custGeom>
              <a:avLst/>
              <a:gdLst>
                <a:gd name="T0" fmla="*/ 0 w 85"/>
                <a:gd name="T1" fmla="*/ 0 h 480"/>
                <a:gd name="T2" fmla="*/ 81 w 85"/>
                <a:gd name="T3" fmla="*/ 244 h 480"/>
                <a:gd name="T4" fmla="*/ 23 w 85"/>
                <a:gd name="T5" fmla="*/ 480 h 480"/>
                <a:gd name="T6" fmla="*/ 0 60000 65536"/>
                <a:gd name="T7" fmla="*/ 0 60000 65536"/>
                <a:gd name="T8" fmla="*/ 0 60000 65536"/>
                <a:gd name="T9" fmla="*/ 0 w 85"/>
                <a:gd name="T10" fmla="*/ 0 h 480"/>
                <a:gd name="T11" fmla="*/ 85 w 85"/>
                <a:gd name="T12" fmla="*/ 480 h 4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5" h="480">
                  <a:moveTo>
                    <a:pt x="0" y="0"/>
                  </a:moveTo>
                  <a:cubicBezTo>
                    <a:pt x="14" y="41"/>
                    <a:pt x="77" y="164"/>
                    <a:pt x="81" y="244"/>
                  </a:cubicBezTo>
                  <a:cubicBezTo>
                    <a:pt x="85" y="324"/>
                    <a:pt x="35" y="431"/>
                    <a:pt x="23" y="480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41" name="Freeform 64"/>
            <p:cNvSpPr>
              <a:spLocks/>
            </p:cNvSpPr>
            <p:nvPr/>
          </p:nvSpPr>
          <p:spPr bwMode="auto">
            <a:xfrm>
              <a:off x="3077" y="2111"/>
              <a:ext cx="90" cy="480"/>
            </a:xfrm>
            <a:custGeom>
              <a:avLst/>
              <a:gdLst>
                <a:gd name="T0" fmla="*/ 90 w 90"/>
                <a:gd name="T1" fmla="*/ 480 h 480"/>
                <a:gd name="T2" fmla="*/ 4 w 90"/>
                <a:gd name="T3" fmla="*/ 264 h 480"/>
                <a:gd name="T4" fmla="*/ 67 w 90"/>
                <a:gd name="T5" fmla="*/ 0 h 480"/>
                <a:gd name="T6" fmla="*/ 0 60000 65536"/>
                <a:gd name="T7" fmla="*/ 0 60000 65536"/>
                <a:gd name="T8" fmla="*/ 0 60000 65536"/>
                <a:gd name="T9" fmla="*/ 0 w 90"/>
                <a:gd name="T10" fmla="*/ 0 h 480"/>
                <a:gd name="T11" fmla="*/ 90 w 90"/>
                <a:gd name="T12" fmla="*/ 480 h 4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0" h="480">
                  <a:moveTo>
                    <a:pt x="90" y="480"/>
                  </a:moveTo>
                  <a:cubicBezTo>
                    <a:pt x="76" y="444"/>
                    <a:pt x="8" y="344"/>
                    <a:pt x="4" y="264"/>
                  </a:cubicBezTo>
                  <a:cubicBezTo>
                    <a:pt x="0" y="184"/>
                    <a:pt x="54" y="55"/>
                    <a:pt x="67" y="0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65"/>
          <p:cNvGrpSpPr>
            <a:grpSpLocks/>
          </p:cNvGrpSpPr>
          <p:nvPr/>
        </p:nvGrpSpPr>
        <p:grpSpPr bwMode="auto">
          <a:xfrm>
            <a:off x="5794250" y="4349152"/>
            <a:ext cx="381000" cy="1066800"/>
            <a:chOff x="4267" y="2160"/>
            <a:chExt cx="240" cy="481"/>
          </a:xfrm>
        </p:grpSpPr>
        <p:sp>
          <p:nvSpPr>
            <p:cNvPr id="33836" name="Freeform 66"/>
            <p:cNvSpPr>
              <a:spLocks/>
            </p:cNvSpPr>
            <p:nvPr/>
          </p:nvSpPr>
          <p:spPr bwMode="auto">
            <a:xfrm>
              <a:off x="4267" y="2161"/>
              <a:ext cx="85" cy="480"/>
            </a:xfrm>
            <a:custGeom>
              <a:avLst/>
              <a:gdLst>
                <a:gd name="T0" fmla="*/ 0 w 85"/>
                <a:gd name="T1" fmla="*/ 0 h 480"/>
                <a:gd name="T2" fmla="*/ 81 w 85"/>
                <a:gd name="T3" fmla="*/ 244 h 480"/>
                <a:gd name="T4" fmla="*/ 23 w 85"/>
                <a:gd name="T5" fmla="*/ 480 h 480"/>
                <a:gd name="T6" fmla="*/ 0 60000 65536"/>
                <a:gd name="T7" fmla="*/ 0 60000 65536"/>
                <a:gd name="T8" fmla="*/ 0 60000 65536"/>
                <a:gd name="T9" fmla="*/ 0 w 85"/>
                <a:gd name="T10" fmla="*/ 0 h 480"/>
                <a:gd name="T11" fmla="*/ 85 w 85"/>
                <a:gd name="T12" fmla="*/ 480 h 4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5" h="480">
                  <a:moveTo>
                    <a:pt x="0" y="0"/>
                  </a:moveTo>
                  <a:cubicBezTo>
                    <a:pt x="14" y="41"/>
                    <a:pt x="77" y="164"/>
                    <a:pt x="81" y="244"/>
                  </a:cubicBezTo>
                  <a:cubicBezTo>
                    <a:pt x="85" y="324"/>
                    <a:pt x="35" y="431"/>
                    <a:pt x="23" y="480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37" name="Freeform 67"/>
            <p:cNvSpPr>
              <a:spLocks/>
            </p:cNvSpPr>
            <p:nvPr/>
          </p:nvSpPr>
          <p:spPr bwMode="auto">
            <a:xfrm>
              <a:off x="4416" y="2160"/>
              <a:ext cx="90" cy="480"/>
            </a:xfrm>
            <a:custGeom>
              <a:avLst/>
              <a:gdLst>
                <a:gd name="T0" fmla="*/ 90 w 90"/>
                <a:gd name="T1" fmla="*/ 480 h 480"/>
                <a:gd name="T2" fmla="*/ 4 w 90"/>
                <a:gd name="T3" fmla="*/ 264 h 480"/>
                <a:gd name="T4" fmla="*/ 67 w 90"/>
                <a:gd name="T5" fmla="*/ 0 h 480"/>
                <a:gd name="T6" fmla="*/ 0 60000 65536"/>
                <a:gd name="T7" fmla="*/ 0 60000 65536"/>
                <a:gd name="T8" fmla="*/ 0 60000 65536"/>
                <a:gd name="T9" fmla="*/ 0 w 90"/>
                <a:gd name="T10" fmla="*/ 0 h 480"/>
                <a:gd name="T11" fmla="*/ 90 w 90"/>
                <a:gd name="T12" fmla="*/ 480 h 4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0" h="480">
                  <a:moveTo>
                    <a:pt x="90" y="480"/>
                  </a:moveTo>
                  <a:cubicBezTo>
                    <a:pt x="76" y="444"/>
                    <a:pt x="8" y="344"/>
                    <a:pt x="4" y="264"/>
                  </a:cubicBezTo>
                  <a:cubicBezTo>
                    <a:pt x="0" y="184"/>
                    <a:pt x="54" y="55"/>
                    <a:pt x="67" y="0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38" name="Line 68"/>
            <p:cNvSpPr>
              <a:spLocks noChangeShapeType="1"/>
            </p:cNvSpPr>
            <p:nvPr/>
          </p:nvSpPr>
          <p:spPr bwMode="auto">
            <a:xfrm>
              <a:off x="4267" y="2161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39" name="Line 69"/>
            <p:cNvSpPr>
              <a:spLocks noChangeShapeType="1"/>
            </p:cNvSpPr>
            <p:nvPr/>
          </p:nvSpPr>
          <p:spPr bwMode="auto">
            <a:xfrm>
              <a:off x="4267" y="2641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3822" name="Line 70"/>
          <p:cNvSpPr>
            <a:spLocks noChangeShapeType="1"/>
          </p:cNvSpPr>
          <p:nvPr/>
        </p:nvSpPr>
        <p:spPr bwMode="auto">
          <a:xfrm>
            <a:off x="7089650" y="4501552"/>
            <a:ext cx="1066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23" name="Line 71"/>
          <p:cNvSpPr>
            <a:spLocks noChangeShapeType="1"/>
          </p:cNvSpPr>
          <p:nvPr/>
        </p:nvSpPr>
        <p:spPr bwMode="auto">
          <a:xfrm>
            <a:off x="5108450" y="4653952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24" name="Line 72"/>
          <p:cNvSpPr>
            <a:spLocks noChangeShapeType="1"/>
          </p:cNvSpPr>
          <p:nvPr/>
        </p:nvSpPr>
        <p:spPr bwMode="auto">
          <a:xfrm flipV="1">
            <a:off x="5946650" y="4501552"/>
            <a:ext cx="11430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25" name="Line 73"/>
          <p:cNvSpPr>
            <a:spLocks noChangeShapeType="1"/>
          </p:cNvSpPr>
          <p:nvPr/>
        </p:nvSpPr>
        <p:spPr bwMode="auto">
          <a:xfrm>
            <a:off x="4956050" y="4882552"/>
            <a:ext cx="33528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27" name="Text Box 75"/>
          <p:cNvSpPr txBox="1">
            <a:spLocks noChangeArrowheads="1"/>
          </p:cNvSpPr>
          <p:nvPr/>
        </p:nvSpPr>
        <p:spPr bwMode="auto">
          <a:xfrm>
            <a:off x="577880" y="5618085"/>
            <a:ext cx="8028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 smtClean="0">
                <a:solidFill>
                  <a:srgbClr val="009900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400" dirty="0" smtClean="0">
                <a:solidFill>
                  <a:srgbClr val="009900"/>
                </a:solidFill>
                <a:latin typeface="+mn-lt"/>
                <a:cs typeface="Arial" charset="0"/>
              </a:rPr>
              <a:t>pairs </a:t>
            </a:r>
            <a:r>
              <a:rPr lang="en-US" sz="2400" dirty="0">
                <a:solidFill>
                  <a:srgbClr val="009900"/>
                </a:solidFill>
                <a:latin typeface="+mn-lt"/>
                <a:cs typeface="Arial" charset="0"/>
              </a:rPr>
              <a:t>give net focusing in </a:t>
            </a:r>
            <a:r>
              <a:rPr lang="en-US" sz="2400" i="1" dirty="0">
                <a:solidFill>
                  <a:srgbClr val="009900"/>
                </a:solidFill>
                <a:latin typeface="+mn-lt"/>
                <a:cs typeface="Arial" charset="0"/>
              </a:rPr>
              <a:t>both </a:t>
            </a:r>
            <a:r>
              <a:rPr lang="en-US" sz="2400" dirty="0" smtClean="0">
                <a:solidFill>
                  <a:srgbClr val="009900"/>
                </a:solidFill>
                <a:latin typeface="+mn-lt"/>
                <a:cs typeface="Arial" charset="0"/>
              </a:rPr>
              <a:t>planes </a:t>
            </a:r>
            <a:r>
              <a:rPr lang="en-US" sz="2400" dirty="0">
                <a:solidFill>
                  <a:srgbClr val="009900"/>
                </a:solidFill>
                <a:latin typeface="+mn-lt"/>
                <a:cs typeface="Arial" charset="0"/>
              </a:rPr>
              <a:t>-&gt; </a:t>
            </a:r>
            <a:r>
              <a:rPr lang="en-US" sz="2400" dirty="0">
                <a:solidFill>
                  <a:schemeClr val="accent2"/>
                </a:solidFill>
                <a:latin typeface="+mn-lt"/>
                <a:cs typeface="Arial" charset="0"/>
              </a:rPr>
              <a:t>“FODO cell”</a:t>
            </a:r>
          </a:p>
        </p:txBody>
      </p:sp>
      <p:sp>
        <p:nvSpPr>
          <p:cNvPr id="95" name="Right Arrow 94"/>
          <p:cNvSpPr/>
          <p:nvPr/>
        </p:nvSpPr>
        <p:spPr>
          <a:xfrm>
            <a:off x="4994455" y="1777585"/>
            <a:ext cx="691290" cy="460860"/>
          </a:xfrm>
          <a:prstGeom prst="rightArrow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03779" name="Object 3"/>
          <p:cNvGraphicFramePr>
            <a:graphicFrameLocks noChangeAspect="1"/>
          </p:cNvGraphicFramePr>
          <p:nvPr/>
        </p:nvGraphicFramePr>
        <p:xfrm>
          <a:off x="6377035" y="2315255"/>
          <a:ext cx="1485900" cy="795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487" name="Equation" r:id="rId4" imgW="736370" imgH="393539" progId="">
                  <p:embed/>
                </p:oleObj>
              </mc:Choice>
              <mc:Fallback>
                <p:oleObj name="Equation" r:id="rId4" imgW="736370" imgH="39353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7035" y="2315255"/>
                        <a:ext cx="1485900" cy="7953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7" name="Text Box 74"/>
          <p:cNvSpPr txBox="1">
            <a:spLocks noChangeArrowheads="1"/>
          </p:cNvSpPr>
          <p:nvPr/>
        </p:nvSpPr>
        <p:spPr bwMode="auto">
          <a:xfrm>
            <a:off x="6108200" y="3121760"/>
            <a:ext cx="2057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 smtClean="0">
                <a:latin typeface="+mn-lt"/>
              </a:rPr>
              <a:t>Defocusing!</a:t>
            </a:r>
            <a:endParaRPr lang="en-US" sz="2000" dirty="0">
              <a:latin typeface="+mn-lt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846715" y="3544215"/>
            <a:ext cx="75657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n-lt"/>
              </a:rPr>
              <a:t>Luckily, if we place equal and opposite pairs of lenses, there will be a net focusing </a:t>
            </a:r>
            <a:r>
              <a:rPr lang="en-US" sz="2000" i="1" dirty="0" smtClean="0">
                <a:latin typeface="+mn-lt"/>
              </a:rPr>
              <a:t>regardless of the order</a:t>
            </a:r>
            <a:r>
              <a:rPr lang="en-US" sz="2000" dirty="0" smtClean="0">
                <a:latin typeface="+mn-lt"/>
              </a:rPr>
              <a:t>.</a:t>
            </a:r>
            <a:endParaRPr lang="en-US" sz="2000" dirty="0">
              <a:latin typeface="+mn-lt"/>
            </a:endParaRPr>
          </a:p>
        </p:txBody>
      </p:sp>
      <p:sp>
        <p:nvSpPr>
          <p:cNvPr id="60" name="Date Placeholder 5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HCPSS, August 11-22, 2014 </a:t>
            </a:r>
            <a:endParaRPr lang="en-US" dirty="0"/>
          </a:p>
        </p:txBody>
      </p:sp>
      <p:sp>
        <p:nvSpPr>
          <p:cNvPr id="61" name="Slide Number Placeholder 6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CB3B5A-5052-4940-8887-DC0AFF3E24EA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62" name="Footer Placeholder 6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Prebys, Hadron Colliders, Lecture 1</a:t>
            </a:r>
            <a:endParaRPr lang="en-US"/>
          </a:p>
        </p:txBody>
      </p:sp>
      <p:sp>
        <p:nvSpPr>
          <p:cNvPr id="63" name="Line 18"/>
          <p:cNvSpPr>
            <a:spLocks noChangeShapeType="1"/>
          </p:cNvSpPr>
          <p:nvPr/>
        </p:nvSpPr>
        <p:spPr bwMode="auto">
          <a:xfrm>
            <a:off x="3957966" y="1447718"/>
            <a:ext cx="1588" cy="1371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" name="Line 19"/>
          <p:cNvSpPr>
            <a:spLocks noChangeShapeType="1"/>
          </p:cNvSpPr>
          <p:nvPr/>
        </p:nvSpPr>
        <p:spPr bwMode="auto">
          <a:xfrm>
            <a:off x="3195966" y="2209718"/>
            <a:ext cx="1600200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65" name="Object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32654" y="2185905"/>
            <a:ext cx="263525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" name="Line 7"/>
          <p:cNvSpPr>
            <a:spLocks noChangeShapeType="1"/>
          </p:cNvSpPr>
          <p:nvPr/>
        </p:nvSpPr>
        <p:spPr bwMode="auto">
          <a:xfrm flipV="1">
            <a:off x="4111472" y="2054500"/>
            <a:ext cx="1588" cy="1524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7" name="Line 8"/>
          <p:cNvSpPr>
            <a:spLocks noChangeShapeType="1"/>
          </p:cNvSpPr>
          <p:nvPr/>
        </p:nvSpPr>
        <p:spPr bwMode="auto">
          <a:xfrm flipV="1">
            <a:off x="4340072" y="1902100"/>
            <a:ext cx="1588" cy="3048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8" name="Line 9"/>
          <p:cNvSpPr>
            <a:spLocks noChangeShapeType="1"/>
          </p:cNvSpPr>
          <p:nvPr/>
        </p:nvSpPr>
        <p:spPr bwMode="auto">
          <a:xfrm flipV="1">
            <a:off x="4492472" y="1749700"/>
            <a:ext cx="1588" cy="4572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9" name="Line 10"/>
          <p:cNvSpPr>
            <a:spLocks noChangeShapeType="1"/>
          </p:cNvSpPr>
          <p:nvPr/>
        </p:nvSpPr>
        <p:spPr bwMode="auto">
          <a:xfrm>
            <a:off x="3806672" y="2206900"/>
            <a:ext cx="1588" cy="1524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0" name="Line 11"/>
          <p:cNvSpPr>
            <a:spLocks noChangeShapeType="1"/>
          </p:cNvSpPr>
          <p:nvPr/>
        </p:nvSpPr>
        <p:spPr bwMode="auto">
          <a:xfrm>
            <a:off x="3578072" y="2206900"/>
            <a:ext cx="1588" cy="3048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" name="Line 12"/>
          <p:cNvSpPr>
            <a:spLocks noChangeShapeType="1"/>
          </p:cNvSpPr>
          <p:nvPr/>
        </p:nvSpPr>
        <p:spPr bwMode="auto">
          <a:xfrm>
            <a:off x="3425672" y="2206900"/>
            <a:ext cx="1588" cy="4572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2" name="Line 13"/>
          <p:cNvSpPr>
            <a:spLocks noChangeShapeType="1"/>
          </p:cNvSpPr>
          <p:nvPr/>
        </p:nvSpPr>
        <p:spPr bwMode="auto">
          <a:xfrm flipV="1">
            <a:off x="3197072" y="1521100"/>
            <a:ext cx="1600200" cy="12954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73" name="Object 7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4700761"/>
              </p:ext>
            </p:extLst>
          </p:nvPr>
        </p:nvGraphicFramePr>
        <p:xfrm>
          <a:off x="4019831" y="1120235"/>
          <a:ext cx="781050" cy="46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488" name="Equation" r:id="rId7" imgW="685440" imgH="411120" progId="Equation.DSMT4">
                  <p:embed/>
                </p:oleObj>
              </mc:Choice>
              <mc:Fallback>
                <p:oleObj name="Equation" r:id="rId7" imgW="685440" imgH="411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9831" y="1120235"/>
                        <a:ext cx="781050" cy="468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14270949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3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3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3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3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3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3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3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3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3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16" grpId="0" animBg="1"/>
      <p:bldP spid="33817" grpId="0" animBg="1"/>
      <p:bldP spid="33818" grpId="0" animBg="1"/>
      <p:bldP spid="33819" grpId="0" animBg="1"/>
      <p:bldP spid="33822" grpId="0" animBg="1"/>
      <p:bldP spid="33823" grpId="0" animBg="1"/>
      <p:bldP spid="33824" grpId="0" animBg="1"/>
      <p:bldP spid="33825" grpId="0" animBg="1"/>
      <p:bldP spid="33827" grpId="0"/>
      <p:bldP spid="95" grpId="0" animBg="1"/>
      <p:bldP spid="97" grpId="0"/>
      <p:bldP spid="9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88257" y="124288"/>
            <a:ext cx="8579543" cy="441325"/>
          </a:xfrm>
        </p:spPr>
        <p:txBody>
          <a:bodyPr/>
          <a:lstStyle/>
          <a:p>
            <a:r>
              <a:rPr lang="en-US" dirty="0" smtClean="0"/>
              <a:t>Formalism: Coordinates and Conventions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609601"/>
            <a:ext cx="8251825" cy="533400"/>
          </a:xfrm>
        </p:spPr>
        <p:txBody>
          <a:bodyPr/>
          <a:lstStyle/>
          <a:p>
            <a:r>
              <a:rPr lang="en-US" sz="2000" dirty="0" smtClean="0"/>
              <a:t>We generally work in a right-handed coordinate system with </a:t>
            </a:r>
            <a:r>
              <a:rPr lang="en-US" sz="2000" i="1" dirty="0" smtClean="0"/>
              <a:t>x</a:t>
            </a:r>
            <a:r>
              <a:rPr lang="en-US" sz="2000" dirty="0" smtClean="0"/>
              <a:t> horizontal, </a:t>
            </a:r>
            <a:r>
              <a:rPr lang="en-US" sz="2000" i="1" dirty="0" smtClean="0"/>
              <a:t>y</a:t>
            </a:r>
            <a:r>
              <a:rPr lang="en-US" sz="2000" dirty="0" smtClean="0"/>
              <a:t> vertical, and </a:t>
            </a:r>
            <a:r>
              <a:rPr lang="en-US" sz="2000" i="1" dirty="0" smtClean="0"/>
              <a:t>s</a:t>
            </a:r>
            <a:r>
              <a:rPr lang="en-US" sz="2000" dirty="0" smtClean="0"/>
              <a:t> along the </a:t>
            </a:r>
            <a:r>
              <a:rPr lang="en-US" sz="2000" i="1" dirty="0" smtClean="0"/>
              <a:t>nominal</a:t>
            </a:r>
            <a:r>
              <a:rPr lang="en-US" sz="2000" dirty="0" smtClean="0"/>
              <a:t> trajectory.</a:t>
            </a:r>
            <a:endParaRPr lang="en-US" sz="20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HCPSS, August 11-22, 2014 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E. Prebys, Hadron Colliders, Lecture 1</a:t>
            </a:r>
            <a:endParaRPr lang="en-US">
              <a:latin typeface="+mn-l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914655-DFE5-45AD-AEB7-B6324F535D89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11" name="Arc 10"/>
          <p:cNvSpPr/>
          <p:nvPr/>
        </p:nvSpPr>
        <p:spPr>
          <a:xfrm>
            <a:off x="914400" y="1676400"/>
            <a:ext cx="4858327" cy="1108364"/>
          </a:xfrm>
          <a:prstGeom prst="arc">
            <a:avLst>
              <a:gd name="adj1" fmla="val 5547893"/>
              <a:gd name="adj2" fmla="val 132245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" y="1295400"/>
            <a:ext cx="1248007" cy="647700"/>
          </a:xfrm>
          <a:prstGeom prst="rect">
            <a:avLst/>
          </a:prstGeom>
        </p:spPr>
      </p:pic>
      <p:cxnSp>
        <p:nvCxnSpPr>
          <p:cNvPr id="20" name="Straight Connector 19"/>
          <p:cNvCxnSpPr/>
          <p:nvPr/>
        </p:nvCxnSpPr>
        <p:spPr>
          <a:xfrm>
            <a:off x="610857" y="4773902"/>
            <a:ext cx="261154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914400" y="4114800"/>
            <a:ext cx="1843440" cy="26883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975160"/>
              </p:ext>
            </p:extLst>
          </p:nvPr>
        </p:nvGraphicFramePr>
        <p:xfrm>
          <a:off x="914400" y="4876799"/>
          <a:ext cx="614482" cy="3048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843" name="Equation" r:id="rId4" imgW="292123" imgH="139447" progId="Equation.3">
                  <p:embed/>
                </p:oleObj>
              </mc:Choice>
              <mc:Fallback>
                <p:oleObj name="Equation" r:id="rId4" imgW="292123" imgH="13944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876799"/>
                        <a:ext cx="614482" cy="30480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28085"/>
              </p:ext>
            </p:extLst>
          </p:nvPr>
        </p:nvGraphicFramePr>
        <p:xfrm>
          <a:off x="540569" y="4419600"/>
          <a:ext cx="388398" cy="327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844" name="Equation" r:id="rId6" imgW="241124" imgH="203139" progId="Equation.3">
                  <p:embed/>
                </p:oleObj>
              </mc:Choice>
              <mc:Fallback>
                <p:oleObj name="Equation" r:id="rId6" imgW="241124" imgH="20313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0569" y="4419600"/>
                        <a:ext cx="388398" cy="32707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" name="Straight Connector 2"/>
          <p:cNvCxnSpPr/>
          <p:nvPr/>
        </p:nvCxnSpPr>
        <p:spPr>
          <a:xfrm>
            <a:off x="1295400" y="4419600"/>
            <a:ext cx="1295400" cy="0"/>
          </a:xfrm>
          <a:prstGeom prst="line">
            <a:avLst/>
          </a:prstGeom>
          <a:ln w="12700">
            <a:solidFill>
              <a:schemeClr val="tx1"/>
            </a:solidFill>
            <a:prstDash val="dash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5158019"/>
              </p:ext>
            </p:extLst>
          </p:nvPr>
        </p:nvGraphicFramePr>
        <p:xfrm>
          <a:off x="2819400" y="3886200"/>
          <a:ext cx="1295400" cy="7045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845" name="Equation" r:id="rId8" imgW="712800" imgH="383760" progId="">
                  <p:embed/>
                </p:oleObj>
              </mc:Choice>
              <mc:Fallback>
                <p:oleObj name="Equation" r:id="rId8" imgW="712800" imgH="3837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3886200"/>
                        <a:ext cx="1295400" cy="7045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4332345" y="3201151"/>
            <a:ext cx="45067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Particle trajectory defined at any point in </a:t>
            </a:r>
            <a:r>
              <a:rPr lang="en-US" sz="1800" i="1" dirty="0" smtClean="0">
                <a:solidFill>
                  <a:srgbClr val="C00000"/>
                </a:solidFill>
                <a:latin typeface="+mn-lt"/>
              </a:rPr>
              <a:t>s</a:t>
            </a:r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 by location in </a:t>
            </a:r>
            <a:r>
              <a:rPr lang="en-US" sz="1800" i="1" dirty="0" err="1" smtClean="0">
                <a:solidFill>
                  <a:srgbClr val="C00000"/>
                </a:solidFill>
                <a:latin typeface="+mn-lt"/>
              </a:rPr>
              <a:t>x</a:t>
            </a:r>
            <a:r>
              <a:rPr lang="en-US" sz="1800" dirty="0" err="1" smtClean="0">
                <a:solidFill>
                  <a:srgbClr val="C00000"/>
                </a:solidFill>
                <a:latin typeface="+mn-lt"/>
              </a:rPr>
              <a:t>,</a:t>
            </a:r>
            <a:r>
              <a:rPr lang="en-US" sz="1800" i="1" dirty="0" err="1" smtClean="0">
                <a:solidFill>
                  <a:srgbClr val="C00000"/>
                </a:solidFill>
                <a:latin typeface="+mn-lt"/>
              </a:rPr>
              <a:t>x</a:t>
            </a:r>
            <a:r>
              <a:rPr lang="en-US" sz="1800" i="1" dirty="0" smtClean="0">
                <a:solidFill>
                  <a:srgbClr val="C00000"/>
                </a:solidFill>
                <a:latin typeface="+mn-lt"/>
              </a:rPr>
              <a:t>’ </a:t>
            </a:r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or</a:t>
            </a:r>
            <a:r>
              <a:rPr lang="en-US" sz="1800" i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1800" i="1" dirty="0" err="1" smtClean="0">
                <a:solidFill>
                  <a:srgbClr val="C00000"/>
                </a:solidFill>
                <a:latin typeface="+mn-lt"/>
              </a:rPr>
              <a:t>y,y</a:t>
            </a:r>
            <a:r>
              <a:rPr lang="en-US" sz="1800" i="1" dirty="0" smtClean="0">
                <a:solidFill>
                  <a:srgbClr val="C00000"/>
                </a:solidFill>
                <a:latin typeface="+mn-lt"/>
              </a:rPr>
              <a:t>’ </a:t>
            </a:r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“phase space”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5016969" y="4129628"/>
            <a:ext cx="0" cy="13716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4864569" y="5425028"/>
            <a:ext cx="1600200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017146"/>
              </p:ext>
            </p:extLst>
          </p:nvPr>
        </p:nvGraphicFramePr>
        <p:xfrm>
          <a:off x="6083769" y="5501228"/>
          <a:ext cx="3048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846" name="Equation" r:id="rId10" imgW="118800" imgH="118800" progId="">
                  <p:embed/>
                </p:oleObj>
              </mc:Choice>
              <mc:Fallback>
                <p:oleObj name="Equation" r:id="rId10" imgW="118800" imgH="1188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3769" y="5501228"/>
                        <a:ext cx="304800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8699474"/>
              </p:ext>
            </p:extLst>
          </p:nvPr>
        </p:nvGraphicFramePr>
        <p:xfrm>
          <a:off x="4559769" y="4129628"/>
          <a:ext cx="395288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847" name="Equation" r:id="rId12" imgW="155160" imgH="155160" progId="">
                  <p:embed/>
                </p:oleObj>
              </mc:Choice>
              <mc:Fallback>
                <p:oleObj name="Equation" r:id="rId12" imgW="155160" imgH="1551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9769" y="4129628"/>
                        <a:ext cx="395288" cy="396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Oval 29"/>
          <p:cNvSpPr/>
          <p:nvPr/>
        </p:nvSpPr>
        <p:spPr>
          <a:xfrm>
            <a:off x="5321769" y="4967828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1743745" y="5969117"/>
            <a:ext cx="6378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unique initial phase space point </a:t>
            </a:r>
            <a:r>
              <a:rPr lang="en-US" sz="1800" dirty="0" smtClean="0">
                <a:solidFill>
                  <a:srgbClr val="C00000"/>
                </a:solidFill>
                <a:latin typeface="Wingdings"/>
                <a:ea typeface="Wingdings"/>
                <a:cs typeface="Wingdings"/>
                <a:sym typeface="Wingdings"/>
              </a:rPr>
              <a:t> </a:t>
            </a:r>
            <a:r>
              <a:rPr lang="en-US" sz="1800" dirty="0" smtClean="0">
                <a:solidFill>
                  <a:srgbClr val="C00000"/>
                </a:solidFill>
                <a:latin typeface="+mn-lt"/>
                <a:ea typeface="Wingdings"/>
                <a:cs typeface="Wingdings"/>
                <a:sym typeface="Wingdings"/>
              </a:rPr>
              <a:t>unique trajectory</a:t>
            </a:r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 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7042804" y="4118555"/>
            <a:ext cx="0" cy="13716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6890404" y="5413955"/>
            <a:ext cx="1600200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420171"/>
              </p:ext>
            </p:extLst>
          </p:nvPr>
        </p:nvGraphicFramePr>
        <p:xfrm>
          <a:off x="8108950" y="5443538"/>
          <a:ext cx="304800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848" name="Equation" r:id="rId14" imgW="118800" imgH="155160" progId="">
                  <p:embed/>
                </p:oleObj>
              </mc:Choice>
              <mc:Fallback>
                <p:oleObj name="Equation" r:id="rId14" imgW="118800" imgH="1551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08950" y="5443538"/>
                        <a:ext cx="304800" cy="396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28705"/>
              </p:ext>
            </p:extLst>
          </p:nvPr>
        </p:nvGraphicFramePr>
        <p:xfrm>
          <a:off x="6584950" y="4073525"/>
          <a:ext cx="395288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849" name="Equation" r:id="rId16" imgW="155160" imgH="191880" progId="Equation.DSMT4">
                  <p:embed/>
                </p:oleObj>
              </mc:Choice>
              <mc:Fallback>
                <p:oleObj name="Equation" r:id="rId16" imgW="155160" imgH="191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4950" y="4073525"/>
                        <a:ext cx="395288" cy="487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Oval 32"/>
          <p:cNvSpPr/>
          <p:nvPr/>
        </p:nvSpPr>
        <p:spPr>
          <a:xfrm>
            <a:off x="6882388" y="4667534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172200" y="175260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Note: </a:t>
            </a:r>
            <a:r>
              <a:rPr lang="en-US" sz="1800" i="1" dirty="0" smtClean="0">
                <a:solidFill>
                  <a:srgbClr val="C00000"/>
                </a:solidFill>
                <a:latin typeface="+mn-lt"/>
              </a:rPr>
              <a:t>s</a:t>
            </a:r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 (rather than </a:t>
            </a:r>
            <a:r>
              <a:rPr lang="en-US" sz="1800" i="1" dirty="0" smtClean="0">
                <a:solidFill>
                  <a:srgbClr val="C00000"/>
                </a:solidFill>
                <a:latin typeface="+mn-lt"/>
              </a:rPr>
              <a:t>t)</a:t>
            </a:r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 is the independent variable</a:t>
            </a:r>
          </a:p>
        </p:txBody>
      </p:sp>
    </p:spTree>
    <p:extLst>
      <p:ext uri="{BB962C8B-B14F-4D97-AF65-F5344CB8AC3E}">
        <p14:creationId xmlns:p14="http://schemas.microsoft.com/office/powerpoint/2010/main" val="3246745883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0" grpId="0" animBg="1"/>
      <p:bldP spid="24" grpId="0"/>
      <p:bldP spid="33" grpId="0" animBg="1"/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Transfer Matrices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088" y="800100"/>
            <a:ext cx="8621712" cy="593435"/>
          </a:xfrm>
        </p:spPr>
        <p:txBody>
          <a:bodyPr/>
          <a:lstStyle/>
          <a:p>
            <a:r>
              <a:rPr lang="en-US" sz="2000" dirty="0" smtClean="0"/>
              <a:t>Dipoles </a:t>
            </a:r>
            <a:r>
              <a:rPr lang="en-US" sz="2000" i="1" dirty="0" smtClean="0"/>
              <a:t>define</a:t>
            </a:r>
            <a:r>
              <a:rPr lang="en-US" sz="2000" dirty="0" smtClean="0"/>
              <a:t> the trajectory, so the simplest magnetic “lattice” consists of quadrupoles and the spaces in between them (drifts). We can express each of these as a linear operation in phase space. 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By combining these elements, we can represent an arbitrarily complex ring or line as the product of matrices.</a:t>
            </a:r>
            <a:endParaRPr lang="en-US" sz="2000" dirty="0"/>
          </a:p>
        </p:txBody>
      </p:sp>
      <p:graphicFrame>
        <p:nvGraphicFramePr>
          <p:cNvPr id="20685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829594"/>
              </p:ext>
            </p:extLst>
          </p:nvPr>
        </p:nvGraphicFramePr>
        <p:xfrm>
          <a:off x="3581400" y="2667000"/>
          <a:ext cx="5383590" cy="12289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788" name="Equation" r:id="rId3" imgW="2894773" imgH="660308" progId="Equation.3">
                  <p:embed/>
                </p:oleObj>
              </mc:Choice>
              <mc:Fallback>
                <p:oleObj name="Equation" r:id="rId3" imgW="2894773" imgH="66030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2667000"/>
                        <a:ext cx="5383590" cy="122896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853" name="Object 5"/>
          <p:cNvGraphicFramePr>
            <a:graphicFrameLocks noChangeAspect="1"/>
          </p:cNvGraphicFramePr>
          <p:nvPr/>
        </p:nvGraphicFramePr>
        <p:xfrm>
          <a:off x="3266230" y="4235505"/>
          <a:ext cx="5764151" cy="8833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789" name="Equation" r:id="rId5" imgW="2984064" imgH="456924" progId="Equation.3">
                  <p:embed/>
                </p:oleObj>
              </mc:Choice>
              <mc:Fallback>
                <p:oleObj name="Equation" r:id="rId5" imgW="2984064" imgH="45692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6230" y="4235505"/>
                        <a:ext cx="5764151" cy="88331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70595" y="2284170"/>
            <a:ext cx="14977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Quadrupole:</a:t>
            </a:r>
            <a:endParaRPr lang="en-US" sz="2000" dirty="0"/>
          </a:p>
        </p:txBody>
      </p:sp>
      <p:grpSp>
        <p:nvGrpSpPr>
          <p:cNvPr id="4" name="Group 11"/>
          <p:cNvGrpSpPr/>
          <p:nvPr/>
        </p:nvGrpSpPr>
        <p:grpSpPr>
          <a:xfrm>
            <a:off x="393785" y="2668220"/>
            <a:ext cx="3048000" cy="1143000"/>
            <a:chOff x="1345980" y="4623825"/>
            <a:chExt cx="3048000" cy="1143000"/>
          </a:xfrm>
        </p:grpSpPr>
        <p:grpSp>
          <p:nvGrpSpPr>
            <p:cNvPr id="5" name="Group 28"/>
            <p:cNvGrpSpPr>
              <a:grpSpLocks/>
            </p:cNvGrpSpPr>
            <p:nvPr/>
          </p:nvGrpSpPr>
          <p:grpSpPr bwMode="auto">
            <a:xfrm>
              <a:off x="2641397" y="4623825"/>
              <a:ext cx="304801" cy="1143000"/>
              <a:chOff x="3077" y="2111"/>
              <a:chExt cx="176" cy="481"/>
            </a:xfrm>
          </p:grpSpPr>
          <p:sp>
            <p:nvSpPr>
              <p:cNvPr id="21" name="Freeform 29"/>
              <p:cNvSpPr>
                <a:spLocks/>
              </p:cNvSpPr>
              <p:nvPr/>
            </p:nvSpPr>
            <p:spPr bwMode="auto">
              <a:xfrm>
                <a:off x="3168" y="2112"/>
                <a:ext cx="85" cy="480"/>
              </a:xfrm>
              <a:custGeom>
                <a:avLst/>
                <a:gdLst>
                  <a:gd name="T0" fmla="*/ 0 w 85"/>
                  <a:gd name="T1" fmla="*/ 0 h 480"/>
                  <a:gd name="T2" fmla="*/ 81 w 85"/>
                  <a:gd name="T3" fmla="*/ 244 h 480"/>
                  <a:gd name="T4" fmla="*/ 23 w 85"/>
                  <a:gd name="T5" fmla="*/ 480 h 480"/>
                  <a:gd name="T6" fmla="*/ 0 60000 65536"/>
                  <a:gd name="T7" fmla="*/ 0 60000 65536"/>
                  <a:gd name="T8" fmla="*/ 0 60000 65536"/>
                  <a:gd name="T9" fmla="*/ 0 w 85"/>
                  <a:gd name="T10" fmla="*/ 0 h 480"/>
                  <a:gd name="T11" fmla="*/ 85 w 85"/>
                  <a:gd name="T12" fmla="*/ 480 h 48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5" h="480">
                    <a:moveTo>
                      <a:pt x="0" y="0"/>
                    </a:moveTo>
                    <a:cubicBezTo>
                      <a:pt x="14" y="41"/>
                      <a:pt x="77" y="164"/>
                      <a:pt x="81" y="244"/>
                    </a:cubicBezTo>
                    <a:cubicBezTo>
                      <a:pt x="85" y="324"/>
                      <a:pt x="35" y="431"/>
                      <a:pt x="23" y="480"/>
                    </a:cubicBez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Freeform 30"/>
              <p:cNvSpPr>
                <a:spLocks/>
              </p:cNvSpPr>
              <p:nvPr/>
            </p:nvSpPr>
            <p:spPr bwMode="auto">
              <a:xfrm>
                <a:off x="3077" y="2111"/>
                <a:ext cx="90" cy="480"/>
              </a:xfrm>
              <a:custGeom>
                <a:avLst/>
                <a:gdLst>
                  <a:gd name="T0" fmla="*/ 90 w 90"/>
                  <a:gd name="T1" fmla="*/ 480 h 480"/>
                  <a:gd name="T2" fmla="*/ 4 w 90"/>
                  <a:gd name="T3" fmla="*/ 264 h 480"/>
                  <a:gd name="T4" fmla="*/ 67 w 90"/>
                  <a:gd name="T5" fmla="*/ 0 h 480"/>
                  <a:gd name="T6" fmla="*/ 0 60000 65536"/>
                  <a:gd name="T7" fmla="*/ 0 60000 65536"/>
                  <a:gd name="T8" fmla="*/ 0 60000 65536"/>
                  <a:gd name="T9" fmla="*/ 0 w 90"/>
                  <a:gd name="T10" fmla="*/ 0 h 480"/>
                  <a:gd name="T11" fmla="*/ 90 w 90"/>
                  <a:gd name="T12" fmla="*/ 480 h 48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0" h="480">
                    <a:moveTo>
                      <a:pt x="90" y="480"/>
                    </a:moveTo>
                    <a:cubicBezTo>
                      <a:pt x="76" y="444"/>
                      <a:pt x="8" y="344"/>
                      <a:pt x="4" y="264"/>
                    </a:cubicBezTo>
                    <a:cubicBezTo>
                      <a:pt x="0" y="184"/>
                      <a:pt x="54" y="55"/>
                      <a:pt x="67" y="0"/>
                    </a:cubicBez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" name="Line 36"/>
            <p:cNvSpPr>
              <a:spLocks noChangeShapeType="1"/>
            </p:cNvSpPr>
            <p:nvPr/>
          </p:nvSpPr>
          <p:spPr bwMode="auto">
            <a:xfrm>
              <a:off x="1345980" y="5157225"/>
              <a:ext cx="2895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38"/>
            <p:cNvSpPr>
              <a:spLocks noChangeShapeType="1"/>
            </p:cNvSpPr>
            <p:nvPr/>
          </p:nvSpPr>
          <p:spPr bwMode="auto">
            <a:xfrm>
              <a:off x="1726980" y="4928625"/>
              <a:ext cx="1066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Line 39"/>
            <p:cNvSpPr>
              <a:spLocks noChangeShapeType="1"/>
            </p:cNvSpPr>
            <p:nvPr/>
          </p:nvSpPr>
          <p:spPr bwMode="auto">
            <a:xfrm>
              <a:off x="2793780" y="4928625"/>
              <a:ext cx="152400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40"/>
            <p:cNvSpPr>
              <a:spLocks noChangeShapeType="1"/>
            </p:cNvSpPr>
            <p:nvPr/>
          </p:nvSpPr>
          <p:spPr bwMode="auto">
            <a:xfrm>
              <a:off x="1803180" y="4776225"/>
              <a:ext cx="990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41"/>
            <p:cNvSpPr>
              <a:spLocks noChangeShapeType="1"/>
            </p:cNvSpPr>
            <p:nvPr/>
          </p:nvSpPr>
          <p:spPr bwMode="auto">
            <a:xfrm>
              <a:off x="2793780" y="4776225"/>
              <a:ext cx="1371600" cy="609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42"/>
            <p:cNvSpPr>
              <a:spLocks noChangeShapeType="1"/>
            </p:cNvSpPr>
            <p:nvPr/>
          </p:nvSpPr>
          <p:spPr bwMode="auto">
            <a:xfrm>
              <a:off x="1803180" y="5462025"/>
              <a:ext cx="990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43"/>
            <p:cNvSpPr>
              <a:spLocks noChangeShapeType="1"/>
            </p:cNvSpPr>
            <p:nvPr/>
          </p:nvSpPr>
          <p:spPr bwMode="auto">
            <a:xfrm flipV="1">
              <a:off x="2793780" y="4852425"/>
              <a:ext cx="1600200" cy="609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24" name="Straight Connector 23"/>
          <p:cNvCxnSpPr/>
          <p:nvPr/>
        </p:nvCxnSpPr>
        <p:spPr>
          <a:xfrm>
            <a:off x="610857" y="4773902"/>
            <a:ext cx="261154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879692" y="4236232"/>
            <a:ext cx="1843440" cy="26883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7" name="Object 26"/>
          <p:cNvGraphicFramePr>
            <a:graphicFrameLocks noChangeAspect="1"/>
          </p:cNvGraphicFramePr>
          <p:nvPr/>
        </p:nvGraphicFramePr>
        <p:xfrm>
          <a:off x="879692" y="4850712"/>
          <a:ext cx="460860" cy="13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790" name="Equation" r:id="rId7" imgW="292123" imgH="139447" progId="Equation.3">
                  <p:embed/>
                </p:oleObj>
              </mc:Choice>
              <mc:Fallback>
                <p:oleObj name="Equation" r:id="rId7" imgW="292123" imgH="13944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9692" y="4850712"/>
                        <a:ext cx="460860" cy="139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/>
        </p:nvGraphicFramePr>
        <p:xfrm>
          <a:off x="687667" y="4543472"/>
          <a:ext cx="2413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791" name="Equation" r:id="rId9" imgW="241124" imgH="203139" progId="Equation.3">
                  <p:embed/>
                </p:oleObj>
              </mc:Choice>
              <mc:Fallback>
                <p:oleObj name="Equation" r:id="rId9" imgW="241124" imgH="20313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667" y="4543472"/>
                        <a:ext cx="241300" cy="203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534047" y="3967397"/>
            <a:ext cx="14977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Drift:</a:t>
            </a:r>
            <a:endParaRPr lang="en-US" sz="2000" dirty="0"/>
          </a:p>
        </p:txBody>
      </p: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3678805"/>
              </p:ext>
            </p:extLst>
          </p:nvPr>
        </p:nvGraphicFramePr>
        <p:xfrm>
          <a:off x="3352800" y="5943600"/>
          <a:ext cx="2357437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792" name="Equation" r:id="rId11" imgW="1079201" imgH="228738" progId="Equation.3">
                  <p:embed/>
                </p:oleObj>
              </mc:Choice>
              <mc:Fallback>
                <p:oleObj name="Equation" r:id="rId11" imgW="1079201" imgH="22873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5943600"/>
                        <a:ext cx="2357437" cy="500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HCPSS, August 11-22, 2014 </a:t>
            </a:r>
            <a:endParaRPr lang="en-US" dirty="0"/>
          </a:p>
        </p:txBody>
      </p:sp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C16510-01E7-4757-9488-65999956462C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33" name="Footer Placeholder 3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E. Prebys, Hadron Colliders, Lecture 1</a:t>
            </a:r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2752932"/>
              </p:ext>
            </p:extLst>
          </p:nvPr>
        </p:nvGraphicFramePr>
        <p:xfrm>
          <a:off x="2209800" y="1828800"/>
          <a:ext cx="16891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793" name="Equation" r:id="rId13" imgW="969120" imgH="411120" progId="Equation.DSMT4">
                  <p:embed/>
                </p:oleObj>
              </mc:Choice>
              <mc:Fallback>
                <p:oleObj name="Equation" r:id="rId13" imgW="969120" imgH="411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1828800"/>
                        <a:ext cx="1689100" cy="723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Straight Arrow Connector 8"/>
          <p:cNvCxnSpPr/>
          <p:nvPr/>
        </p:nvCxnSpPr>
        <p:spPr>
          <a:xfrm flipH="1">
            <a:off x="1905000" y="2438400"/>
            <a:ext cx="304800" cy="30480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6577610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6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6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1" grpId="0"/>
      <p:bldP spid="2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Transfer Matrix of a FODO cell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087" y="800100"/>
            <a:ext cx="8606755" cy="1207915"/>
          </a:xfrm>
        </p:spPr>
        <p:txBody>
          <a:bodyPr/>
          <a:lstStyle/>
          <a:p>
            <a:r>
              <a:rPr lang="en-US" sz="2000" dirty="0" smtClean="0"/>
              <a:t>At the heart of every beam line or ring is the basic “FODO” cell, consisting of a focusing and a defocusing element, separated by drifts:</a:t>
            </a:r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Can build this up to describe any beam line or ring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</p:txBody>
      </p:sp>
      <p:grpSp>
        <p:nvGrpSpPr>
          <p:cNvPr id="4" name="Group 50"/>
          <p:cNvGrpSpPr>
            <a:grpSpLocks/>
          </p:cNvGrpSpPr>
          <p:nvPr/>
        </p:nvGrpSpPr>
        <p:grpSpPr bwMode="auto">
          <a:xfrm>
            <a:off x="2042150" y="2319525"/>
            <a:ext cx="304800" cy="1143000"/>
            <a:chOff x="3077" y="2111"/>
            <a:chExt cx="176" cy="481"/>
          </a:xfrm>
        </p:grpSpPr>
        <p:sp>
          <p:nvSpPr>
            <p:cNvPr id="8" name="Freeform 51"/>
            <p:cNvSpPr>
              <a:spLocks/>
            </p:cNvSpPr>
            <p:nvPr/>
          </p:nvSpPr>
          <p:spPr bwMode="auto">
            <a:xfrm>
              <a:off x="3168" y="2112"/>
              <a:ext cx="85" cy="480"/>
            </a:xfrm>
            <a:custGeom>
              <a:avLst/>
              <a:gdLst>
                <a:gd name="T0" fmla="*/ 0 w 85"/>
                <a:gd name="T1" fmla="*/ 0 h 480"/>
                <a:gd name="T2" fmla="*/ 81 w 85"/>
                <a:gd name="T3" fmla="*/ 244 h 480"/>
                <a:gd name="T4" fmla="*/ 23 w 85"/>
                <a:gd name="T5" fmla="*/ 480 h 480"/>
                <a:gd name="T6" fmla="*/ 0 60000 65536"/>
                <a:gd name="T7" fmla="*/ 0 60000 65536"/>
                <a:gd name="T8" fmla="*/ 0 60000 65536"/>
                <a:gd name="T9" fmla="*/ 0 w 85"/>
                <a:gd name="T10" fmla="*/ 0 h 480"/>
                <a:gd name="T11" fmla="*/ 85 w 85"/>
                <a:gd name="T12" fmla="*/ 480 h 4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5" h="480">
                  <a:moveTo>
                    <a:pt x="0" y="0"/>
                  </a:moveTo>
                  <a:cubicBezTo>
                    <a:pt x="14" y="41"/>
                    <a:pt x="77" y="164"/>
                    <a:pt x="81" y="244"/>
                  </a:cubicBezTo>
                  <a:cubicBezTo>
                    <a:pt x="85" y="324"/>
                    <a:pt x="35" y="431"/>
                    <a:pt x="23" y="480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52"/>
            <p:cNvSpPr>
              <a:spLocks/>
            </p:cNvSpPr>
            <p:nvPr/>
          </p:nvSpPr>
          <p:spPr bwMode="auto">
            <a:xfrm>
              <a:off x="3077" y="2111"/>
              <a:ext cx="90" cy="480"/>
            </a:xfrm>
            <a:custGeom>
              <a:avLst/>
              <a:gdLst>
                <a:gd name="T0" fmla="*/ 90 w 90"/>
                <a:gd name="T1" fmla="*/ 480 h 480"/>
                <a:gd name="T2" fmla="*/ 4 w 90"/>
                <a:gd name="T3" fmla="*/ 264 h 480"/>
                <a:gd name="T4" fmla="*/ 67 w 90"/>
                <a:gd name="T5" fmla="*/ 0 h 480"/>
                <a:gd name="T6" fmla="*/ 0 60000 65536"/>
                <a:gd name="T7" fmla="*/ 0 60000 65536"/>
                <a:gd name="T8" fmla="*/ 0 60000 65536"/>
                <a:gd name="T9" fmla="*/ 0 w 90"/>
                <a:gd name="T10" fmla="*/ 0 h 480"/>
                <a:gd name="T11" fmla="*/ 90 w 90"/>
                <a:gd name="T12" fmla="*/ 480 h 4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0" h="480">
                  <a:moveTo>
                    <a:pt x="90" y="480"/>
                  </a:moveTo>
                  <a:cubicBezTo>
                    <a:pt x="76" y="444"/>
                    <a:pt x="8" y="344"/>
                    <a:pt x="4" y="264"/>
                  </a:cubicBezTo>
                  <a:cubicBezTo>
                    <a:pt x="0" y="184"/>
                    <a:pt x="54" y="55"/>
                    <a:pt x="67" y="0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53"/>
          <p:cNvGrpSpPr>
            <a:grpSpLocks/>
          </p:cNvGrpSpPr>
          <p:nvPr/>
        </p:nvGrpSpPr>
        <p:grpSpPr bwMode="auto">
          <a:xfrm>
            <a:off x="3761835" y="2357930"/>
            <a:ext cx="381000" cy="1066800"/>
            <a:chOff x="4267" y="2160"/>
            <a:chExt cx="240" cy="481"/>
          </a:xfrm>
        </p:grpSpPr>
        <p:sp>
          <p:nvSpPr>
            <p:cNvPr id="11" name="Freeform 54"/>
            <p:cNvSpPr>
              <a:spLocks/>
            </p:cNvSpPr>
            <p:nvPr/>
          </p:nvSpPr>
          <p:spPr bwMode="auto">
            <a:xfrm>
              <a:off x="4267" y="2161"/>
              <a:ext cx="85" cy="480"/>
            </a:xfrm>
            <a:custGeom>
              <a:avLst/>
              <a:gdLst>
                <a:gd name="T0" fmla="*/ 0 w 85"/>
                <a:gd name="T1" fmla="*/ 0 h 480"/>
                <a:gd name="T2" fmla="*/ 81 w 85"/>
                <a:gd name="T3" fmla="*/ 244 h 480"/>
                <a:gd name="T4" fmla="*/ 23 w 85"/>
                <a:gd name="T5" fmla="*/ 480 h 480"/>
                <a:gd name="T6" fmla="*/ 0 60000 65536"/>
                <a:gd name="T7" fmla="*/ 0 60000 65536"/>
                <a:gd name="T8" fmla="*/ 0 60000 65536"/>
                <a:gd name="T9" fmla="*/ 0 w 85"/>
                <a:gd name="T10" fmla="*/ 0 h 480"/>
                <a:gd name="T11" fmla="*/ 85 w 85"/>
                <a:gd name="T12" fmla="*/ 480 h 4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5" h="480">
                  <a:moveTo>
                    <a:pt x="0" y="0"/>
                  </a:moveTo>
                  <a:cubicBezTo>
                    <a:pt x="14" y="41"/>
                    <a:pt x="77" y="164"/>
                    <a:pt x="81" y="244"/>
                  </a:cubicBezTo>
                  <a:cubicBezTo>
                    <a:pt x="85" y="324"/>
                    <a:pt x="35" y="431"/>
                    <a:pt x="23" y="480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55"/>
            <p:cNvSpPr>
              <a:spLocks/>
            </p:cNvSpPr>
            <p:nvPr/>
          </p:nvSpPr>
          <p:spPr bwMode="auto">
            <a:xfrm>
              <a:off x="4416" y="2160"/>
              <a:ext cx="90" cy="480"/>
            </a:xfrm>
            <a:custGeom>
              <a:avLst/>
              <a:gdLst>
                <a:gd name="T0" fmla="*/ 90 w 90"/>
                <a:gd name="T1" fmla="*/ 480 h 480"/>
                <a:gd name="T2" fmla="*/ 4 w 90"/>
                <a:gd name="T3" fmla="*/ 264 h 480"/>
                <a:gd name="T4" fmla="*/ 67 w 90"/>
                <a:gd name="T5" fmla="*/ 0 h 480"/>
                <a:gd name="T6" fmla="*/ 0 60000 65536"/>
                <a:gd name="T7" fmla="*/ 0 60000 65536"/>
                <a:gd name="T8" fmla="*/ 0 60000 65536"/>
                <a:gd name="T9" fmla="*/ 0 w 90"/>
                <a:gd name="T10" fmla="*/ 0 h 480"/>
                <a:gd name="T11" fmla="*/ 90 w 90"/>
                <a:gd name="T12" fmla="*/ 480 h 4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0" h="480">
                  <a:moveTo>
                    <a:pt x="90" y="480"/>
                  </a:moveTo>
                  <a:cubicBezTo>
                    <a:pt x="76" y="444"/>
                    <a:pt x="8" y="344"/>
                    <a:pt x="4" y="264"/>
                  </a:cubicBezTo>
                  <a:cubicBezTo>
                    <a:pt x="0" y="184"/>
                    <a:pt x="54" y="55"/>
                    <a:pt x="67" y="0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56"/>
            <p:cNvSpPr>
              <a:spLocks noChangeShapeType="1"/>
            </p:cNvSpPr>
            <p:nvPr/>
          </p:nvSpPr>
          <p:spPr bwMode="auto">
            <a:xfrm>
              <a:off x="4267" y="2161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57"/>
            <p:cNvSpPr>
              <a:spLocks noChangeShapeType="1"/>
            </p:cNvSpPr>
            <p:nvPr/>
          </p:nvSpPr>
          <p:spPr bwMode="auto">
            <a:xfrm>
              <a:off x="4267" y="2641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933035" y="1748330"/>
            <a:ext cx="460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685635" y="1748330"/>
            <a:ext cx="460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-f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2195770" y="2895600"/>
            <a:ext cx="1694653" cy="57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3962400" y="2895600"/>
            <a:ext cx="1694653" cy="57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849875" y="2332945"/>
            <a:ext cx="460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526275" y="2332945"/>
            <a:ext cx="7376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</a:t>
            </a:r>
            <a:endParaRPr lang="en-US" dirty="0"/>
          </a:p>
        </p:txBody>
      </p:sp>
      <p:graphicFrame>
        <p:nvGraphicFramePr>
          <p:cNvPr id="20787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6056083"/>
              </p:ext>
            </p:extLst>
          </p:nvPr>
        </p:nvGraphicFramePr>
        <p:xfrm>
          <a:off x="990600" y="4038600"/>
          <a:ext cx="7429500" cy="1563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1964" name="Equation" r:id="rId3" imgW="4342711" imgH="914400" progId="Equation.DSMT4">
                  <p:embed/>
                </p:oleObj>
              </mc:Choice>
              <mc:Fallback>
                <p:oleObj name="Equation" r:id="rId3" imgW="4342711" imgH="914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4038600"/>
                        <a:ext cx="7429500" cy="1563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HCPSS, August 11-22, 2014 </a:t>
            </a:r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C16510-01E7-4757-9488-65999956462C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E. Prebys, Hadron Colliders, Lecture 1</a:t>
            </a:r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362200" y="3429000"/>
            <a:ext cx="2133600" cy="83820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3124200" y="3048000"/>
            <a:ext cx="895350" cy="1368425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3181350" y="3505200"/>
            <a:ext cx="781050" cy="758825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7873" name="Freeform 207872"/>
          <p:cNvSpPr/>
          <p:nvPr/>
        </p:nvSpPr>
        <p:spPr>
          <a:xfrm>
            <a:off x="2351938" y="3023735"/>
            <a:ext cx="2569225" cy="1337163"/>
          </a:xfrm>
          <a:custGeom>
            <a:avLst/>
            <a:gdLst>
              <a:gd name="connsiteX0" fmla="*/ 2452736 w 2569225"/>
              <a:gd name="connsiteY0" fmla="*/ 0 h 1337163"/>
              <a:gd name="connsiteX1" fmla="*/ 2392257 w 2569225"/>
              <a:gd name="connsiteY1" fmla="*/ 450201 h 1337163"/>
              <a:gd name="connsiteX2" fmla="*/ 772780 w 2569225"/>
              <a:gd name="connsiteY2" fmla="*/ 967596 h 1337163"/>
              <a:gd name="connsiteX3" fmla="*/ 0 w 2569225"/>
              <a:gd name="connsiteY3" fmla="*/ 1337163 h 1337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9225" h="1337163">
                <a:moveTo>
                  <a:pt x="2452736" y="0"/>
                </a:moveTo>
                <a:cubicBezTo>
                  <a:pt x="2562493" y="144467"/>
                  <a:pt x="2672250" y="288935"/>
                  <a:pt x="2392257" y="450201"/>
                </a:cubicBezTo>
                <a:cubicBezTo>
                  <a:pt x="2112264" y="611467"/>
                  <a:pt x="1171489" y="819769"/>
                  <a:pt x="772780" y="967596"/>
                </a:cubicBezTo>
                <a:cubicBezTo>
                  <a:pt x="374070" y="1115423"/>
                  <a:pt x="0" y="1337163"/>
                  <a:pt x="0" y="1337163"/>
                </a:cubicBezTo>
              </a:path>
            </a:pathLst>
          </a:custGeom>
          <a:ln w="127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875" name="TextBox 207874"/>
          <p:cNvSpPr txBox="1"/>
          <p:nvPr/>
        </p:nvSpPr>
        <p:spPr>
          <a:xfrm>
            <a:off x="6172200" y="2362200"/>
            <a:ext cx="259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Remember: motion is usually drawn from left to right, but matrices act from right to left!</a:t>
            </a:r>
          </a:p>
        </p:txBody>
      </p:sp>
    </p:spTree>
    <p:extLst>
      <p:ext uri="{BB962C8B-B14F-4D97-AF65-F5344CB8AC3E}">
        <p14:creationId xmlns:p14="http://schemas.microsoft.com/office/powerpoint/2010/main" val="1851665844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7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7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7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6" grpId="0"/>
      <p:bldP spid="17" grpId="0"/>
      <p:bldP spid="23" grpId="0"/>
      <p:bldP spid="24" grpId="0"/>
      <p:bldP spid="207873" grpId="0" animBg="1"/>
      <p:bldP spid="20787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Periodic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776" y="560917"/>
            <a:ext cx="8251825" cy="1914430"/>
          </a:xfrm>
        </p:spPr>
        <p:txBody>
          <a:bodyPr/>
          <a:lstStyle/>
          <a:p>
            <a:r>
              <a:rPr lang="en-US" sz="1800" dirty="0" smtClean="0"/>
              <a:t>You might think, “Start with a beam line, then make a ring out of it.”</a:t>
            </a:r>
          </a:p>
          <a:p>
            <a:pPr lvl="1"/>
            <a:r>
              <a:rPr lang="en-US" sz="1400" dirty="0" smtClean="0"/>
              <a:t>Difficult to solve general case, because it depends on the initial conditions</a:t>
            </a:r>
          </a:p>
          <a:p>
            <a:r>
              <a:rPr lang="en-US" sz="1800" dirty="0" smtClean="0"/>
              <a:t>Therefore, we initially solve for stable motion in a </a:t>
            </a:r>
            <a:r>
              <a:rPr lang="en-US" sz="1800" i="1" dirty="0" smtClean="0"/>
              <a:t>periodic </a:t>
            </a:r>
            <a:r>
              <a:rPr lang="en-US" sz="1800" dirty="0" smtClean="0"/>
              <a:t>system</a:t>
            </a:r>
          </a:p>
          <a:p>
            <a:r>
              <a:rPr lang="en-US" sz="1800" dirty="0" smtClean="0"/>
              <a:t>We can think of a ring made of identical FODO cells as just the same cell, over and over.</a:t>
            </a:r>
            <a:endParaRPr lang="en-US" sz="16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HCPSS, August 11-22, 2014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E. Prebys, Hadron Colliders, Lecture 1</a:t>
            </a:r>
            <a:endParaRPr lang="en-US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26155-0DCC-45D2-90B6-32F65F3F6C0F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219200" y="2286000"/>
            <a:ext cx="1847272" cy="1801091"/>
          </a:xfrm>
          <a:prstGeom prst="ellipse">
            <a:avLst/>
          </a:prstGeom>
          <a:noFill/>
          <a:ln w="63500"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260437" y="2138218"/>
            <a:ext cx="15978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Periodic “cell”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3011055" y="2563092"/>
            <a:ext cx="193964" cy="1477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533400" y="4648200"/>
            <a:ext cx="8345483" cy="1914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SzPct val="73000"/>
              <a:buFont typeface="Wingdings 2" pitchFamily="18" charset="2"/>
              <a:buChar char="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</a:rPr>
              <a:t>Our goal is to de</a:t>
            </a:r>
            <a:r>
              <a:rPr lang="en-US" sz="1800" dirty="0" smtClean="0">
                <a:latin typeface="+mn-lt"/>
              </a:rPr>
              <a:t>couple the problem into two parts</a:t>
            </a:r>
          </a:p>
          <a:p>
            <a:pPr marL="730250" lvl="1" indent="-273050" eaLnBrk="0" hangingPunct="0">
              <a:spcBef>
                <a:spcPts val="600"/>
              </a:spcBef>
              <a:buClr>
                <a:schemeClr val="tx2"/>
              </a:buClr>
              <a:buSzPct val="73000"/>
              <a:buFont typeface="Wingdings" pitchFamily="2" charset="2"/>
              <a:buChar char="§"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C6C6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“lattice”: a mathematical description of the machine itself, based only on the magnetic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rgbClr val="6C6C6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fields, </a:t>
            </a:r>
            <a:r>
              <a:rPr kumimoji="0" lang="en-US" sz="1600" b="0" i="1" u="none" strike="noStrike" kern="1200" cap="none" spc="0" normalizeH="0" noProof="0" dirty="0" smtClean="0">
                <a:ln>
                  <a:noFill/>
                </a:ln>
                <a:solidFill>
                  <a:srgbClr val="6C6C6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which is identical for each identical cell</a:t>
            </a:r>
          </a:p>
          <a:p>
            <a:pPr marL="730250" lvl="1" indent="-273050" eaLnBrk="0" hangingPunct="0">
              <a:spcBef>
                <a:spcPts val="600"/>
              </a:spcBef>
              <a:buClr>
                <a:schemeClr val="tx2"/>
              </a:buClr>
              <a:buSzPct val="73000"/>
              <a:buFont typeface="Wingdings" pitchFamily="2" charset="2"/>
              <a:buChar char="§"/>
            </a:pPr>
            <a:r>
              <a:rPr lang="en-US" sz="1600" baseline="0" dirty="0" smtClean="0">
                <a:solidFill>
                  <a:srgbClr val="6C6C6C"/>
                </a:solidFill>
                <a:latin typeface="+mn-lt"/>
              </a:rPr>
              <a:t>The “emittance”: </a:t>
            </a:r>
            <a:r>
              <a:rPr lang="en-US" sz="1600" dirty="0" smtClean="0">
                <a:solidFill>
                  <a:srgbClr val="6C6C6C"/>
                </a:solidFill>
                <a:latin typeface="+mn-lt"/>
              </a:rPr>
              <a:t> mathematical description for the ensemble of particles circulating in the machine.</a:t>
            </a:r>
          </a:p>
          <a:p>
            <a:pPr marL="285750" indent="-285750" eaLnBrk="0" hangingPunct="0">
              <a:spcBef>
                <a:spcPts val="600"/>
              </a:spcBef>
              <a:buClr>
                <a:schemeClr val="tx2"/>
              </a:buClr>
              <a:buSzPct val="85000"/>
              <a:buFont typeface="Wingdings" charset="2"/>
              <a:buChar char=""/>
            </a:pPr>
            <a:r>
              <a:rPr lang="en-US" sz="1800" dirty="0" smtClean="0">
                <a:latin typeface="+mn-lt"/>
              </a:rPr>
              <a:t>Extend</a:t>
            </a:r>
            <a:r>
              <a:rPr lang="en-US" sz="1600" dirty="0" smtClean="0">
                <a:latin typeface="+mn-lt"/>
              </a:rPr>
              <a:t> to beam lines by using boundary conditions (“matching”)</a:t>
            </a: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1987573"/>
              </p:ext>
            </p:extLst>
          </p:nvPr>
        </p:nvGraphicFramePr>
        <p:xfrm>
          <a:off x="575041" y="4173720"/>
          <a:ext cx="3546768" cy="4433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060" name="Equation" r:id="rId3" imgW="2031633" imgH="254092" progId="Equation.DSMT4">
                  <p:embed/>
                </p:oleObj>
              </mc:Choice>
              <mc:Fallback>
                <p:oleObj name="Equation" r:id="rId3" imgW="2031633" imgH="25409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5041" y="4173720"/>
                        <a:ext cx="3546768" cy="44334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ight Arrow 8"/>
          <p:cNvSpPr/>
          <p:nvPr/>
        </p:nvSpPr>
        <p:spPr>
          <a:xfrm>
            <a:off x="4114800" y="2895600"/>
            <a:ext cx="1143000" cy="533400"/>
          </a:xfrm>
          <a:prstGeom prst="rightArrow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248400" y="2971800"/>
            <a:ext cx="1981200" cy="533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477000" y="30480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FODO Cell</a:t>
            </a:r>
          </a:p>
        </p:txBody>
      </p:sp>
      <p:sp>
        <p:nvSpPr>
          <p:cNvPr id="15" name="Freeform 14"/>
          <p:cNvSpPr/>
          <p:nvPr/>
        </p:nvSpPr>
        <p:spPr>
          <a:xfrm>
            <a:off x="5732422" y="2660655"/>
            <a:ext cx="2816122" cy="583054"/>
          </a:xfrm>
          <a:custGeom>
            <a:avLst/>
            <a:gdLst>
              <a:gd name="connsiteX0" fmla="*/ 2490688 w 2816122"/>
              <a:gd name="connsiteY0" fmla="*/ 583054 h 583054"/>
              <a:gd name="connsiteX1" fmla="*/ 2778356 w 2816122"/>
              <a:gd name="connsiteY1" fmla="*/ 449736 h 583054"/>
              <a:gd name="connsiteX2" fmla="*/ 2736259 w 2816122"/>
              <a:gd name="connsiteY2" fmla="*/ 63814 h 583054"/>
              <a:gd name="connsiteX3" fmla="*/ 2083742 w 2816122"/>
              <a:gd name="connsiteY3" fmla="*/ 663 h 583054"/>
              <a:gd name="connsiteX4" fmla="*/ 1031296 w 2816122"/>
              <a:gd name="connsiteY4" fmla="*/ 21714 h 583054"/>
              <a:gd name="connsiteX5" fmla="*/ 98128 w 2816122"/>
              <a:gd name="connsiteY5" fmla="*/ 70831 h 583054"/>
              <a:gd name="connsiteX6" fmla="*/ 77079 w 2816122"/>
              <a:gd name="connsiteY6" fmla="*/ 484819 h 583054"/>
              <a:gd name="connsiteX7" fmla="*/ 533139 w 2816122"/>
              <a:gd name="connsiteY7" fmla="*/ 583054 h 583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16122" h="583054">
                <a:moveTo>
                  <a:pt x="2490688" y="583054"/>
                </a:moveTo>
                <a:cubicBezTo>
                  <a:pt x="2614058" y="559665"/>
                  <a:pt x="2737428" y="536276"/>
                  <a:pt x="2778356" y="449736"/>
                </a:cubicBezTo>
                <a:cubicBezTo>
                  <a:pt x="2819285" y="363196"/>
                  <a:pt x="2852028" y="138659"/>
                  <a:pt x="2736259" y="63814"/>
                </a:cubicBezTo>
                <a:cubicBezTo>
                  <a:pt x="2620490" y="-11032"/>
                  <a:pt x="2083742" y="663"/>
                  <a:pt x="2083742" y="663"/>
                </a:cubicBezTo>
                <a:lnTo>
                  <a:pt x="1031296" y="21714"/>
                </a:lnTo>
                <a:cubicBezTo>
                  <a:pt x="700360" y="33409"/>
                  <a:pt x="257164" y="-6353"/>
                  <a:pt x="98128" y="70831"/>
                </a:cubicBezTo>
                <a:cubicBezTo>
                  <a:pt x="-60908" y="148015"/>
                  <a:pt x="4577" y="399449"/>
                  <a:pt x="77079" y="484819"/>
                </a:cubicBezTo>
                <a:cubicBezTo>
                  <a:pt x="149581" y="570189"/>
                  <a:pt x="533139" y="583054"/>
                  <a:pt x="533139" y="583054"/>
                </a:cubicBezTo>
              </a:path>
            </a:pathLst>
          </a:custGeom>
          <a:ln w="12700">
            <a:solidFill>
              <a:schemeClr val="tx1"/>
            </a:solidFill>
            <a:prstDash val="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752600" y="5029200"/>
            <a:ext cx="838200" cy="30480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752600" y="5638800"/>
            <a:ext cx="1143000" cy="22860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495036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  <p:bldP spid="8" grpId="0"/>
      <p:bldP spid="11" grpId="0" build="allAtOnce"/>
      <p:bldP spid="9" grpId="0" animBg="1"/>
      <p:bldP spid="13" grpId="0" animBg="1"/>
      <p:bldP spid="14" grpId="0"/>
      <p:bldP spid="15" grpId="0" animBg="1"/>
      <p:bldP spid="16" grpId="0" uiExpand="1" animBg="1"/>
      <p:bldP spid="1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Stability Criterion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776" y="690226"/>
            <a:ext cx="8251825" cy="898430"/>
          </a:xfrm>
        </p:spPr>
        <p:txBody>
          <a:bodyPr/>
          <a:lstStyle/>
          <a:p>
            <a:r>
              <a:rPr lang="en-US" sz="2000" dirty="0" smtClean="0"/>
              <a:t>We can represent an arbitrarily complex ring as a combination of individual matrices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r>
              <a:rPr lang="en-US" sz="2000" dirty="0" smtClean="0"/>
              <a:t>We can express an arbitrary initial state as the sum of the eigenvectors of this matrix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After </a:t>
            </a:r>
            <a:r>
              <a:rPr lang="en-US" sz="2000" i="1" dirty="0" smtClean="0"/>
              <a:t>n</a:t>
            </a:r>
            <a:r>
              <a:rPr lang="en-US" sz="2000" dirty="0" smtClean="0"/>
              <a:t> turns, we have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Because the individual matrices have </a:t>
            </a:r>
            <a:r>
              <a:rPr lang="en-US" sz="2000" i="1" dirty="0" smtClean="0"/>
              <a:t>unit</a:t>
            </a:r>
            <a:r>
              <a:rPr lang="en-US" sz="2000" dirty="0" smtClean="0"/>
              <a:t> determinants, the product must as well, so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18 &amp; 20,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E. Prebys, NIU Phy 790 Guest Lecture</a:t>
            </a:r>
            <a:endParaRPr lang="en-US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26155-0DCC-45D2-90B6-32F65F3F6C0F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graphicFrame>
        <p:nvGraphicFramePr>
          <p:cNvPr id="356354" name="Object 2"/>
          <p:cNvGraphicFramePr>
            <a:graphicFrameLocks noChangeAspect="1"/>
          </p:cNvGraphicFramePr>
          <p:nvPr/>
        </p:nvGraphicFramePr>
        <p:xfrm>
          <a:off x="2967904" y="1487777"/>
          <a:ext cx="3184525" cy="534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7754" name="Equation" r:id="rId3" imgW="1434710" imgH="241415" progId="Equation.3">
                  <p:embed/>
                </p:oleObj>
              </mc:Choice>
              <mc:Fallback>
                <p:oleObj name="Equation" r:id="rId3" imgW="1434710" imgH="24141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7904" y="1487777"/>
                        <a:ext cx="3184525" cy="5349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6356" name="Object 4"/>
          <p:cNvGraphicFramePr>
            <a:graphicFrameLocks noChangeAspect="1"/>
          </p:cNvGraphicFramePr>
          <p:nvPr/>
        </p:nvGraphicFramePr>
        <p:xfrm>
          <a:off x="1660525" y="2832100"/>
          <a:ext cx="6065838" cy="99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7755" name="Equation" r:id="rId5" imgW="2780680" imgH="456924" progId="Equation.3">
                  <p:embed/>
                </p:oleObj>
              </mc:Choice>
              <mc:Fallback>
                <p:oleObj name="Equation" r:id="rId5" imgW="2780680" imgH="45692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0525" y="2832100"/>
                        <a:ext cx="6065838" cy="996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6357" name="Object 5"/>
          <p:cNvGraphicFramePr>
            <a:graphicFrameLocks noChangeAspect="1"/>
          </p:cNvGraphicFramePr>
          <p:nvPr/>
        </p:nvGraphicFramePr>
        <p:xfrm>
          <a:off x="3557588" y="4194175"/>
          <a:ext cx="3462337" cy="99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7756" name="Equation" r:id="rId7" imgW="1587385" imgH="456924" progId="Equation.3">
                  <p:embed/>
                </p:oleObj>
              </mc:Choice>
              <mc:Fallback>
                <p:oleObj name="Equation" r:id="rId7" imgW="1587385" imgH="45692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7588" y="4194175"/>
                        <a:ext cx="3462337" cy="996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635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8531876"/>
              </p:ext>
            </p:extLst>
          </p:nvPr>
        </p:nvGraphicFramePr>
        <p:xfrm>
          <a:off x="2362200" y="5867400"/>
          <a:ext cx="4240212" cy="496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7757" name="Equation" r:id="rId9" imgW="1928880" imgH="219240" progId="Equation.DSMT4">
                  <p:embed/>
                </p:oleObj>
              </mc:Choice>
              <mc:Fallback>
                <p:oleObj name="Equation" r:id="rId9" imgW="1928880" imgH="219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5867400"/>
                        <a:ext cx="4240212" cy="496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14640041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 of Lectures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Accelerator physics basics</a:t>
            </a:r>
          </a:p>
          <a:p>
            <a:pPr lvl="1"/>
            <a:r>
              <a:rPr lang="en-US" dirty="0" smtClean="0"/>
              <a:t>Transverse motion</a:t>
            </a:r>
          </a:p>
          <a:p>
            <a:pPr lvl="1"/>
            <a:r>
              <a:rPr lang="en-US" dirty="0" smtClean="0"/>
              <a:t>Longitudinal motion</a:t>
            </a:r>
          </a:p>
          <a:p>
            <a:pPr lvl="1"/>
            <a:r>
              <a:rPr lang="en-US" dirty="0" smtClean="0"/>
              <a:t>Colliding beams</a:t>
            </a:r>
          </a:p>
          <a:p>
            <a:r>
              <a:rPr lang="en-US" dirty="0" smtClean="0"/>
              <a:t>LHC specific topics</a:t>
            </a:r>
          </a:p>
          <a:p>
            <a:pPr lvl="1"/>
            <a:r>
              <a:rPr lang="en-US" dirty="0" smtClean="0"/>
              <a:t>Maximizing luminosity</a:t>
            </a:r>
          </a:p>
          <a:p>
            <a:pPr lvl="1"/>
            <a:r>
              <a:rPr lang="en-US" dirty="0" smtClean="0"/>
              <a:t>Upgrade plans</a:t>
            </a:r>
          </a:p>
          <a:p>
            <a:r>
              <a:rPr lang="en-US" dirty="0" smtClean="0"/>
              <a:t>Special topics</a:t>
            </a:r>
          </a:p>
          <a:p>
            <a:pPr lvl="1"/>
            <a:r>
              <a:rPr lang="en-US" dirty="0" smtClean="0"/>
              <a:t>Tricks of the trade</a:t>
            </a:r>
          </a:p>
          <a:p>
            <a:pPr lvl="1"/>
            <a:r>
              <a:rPr lang="en-US" dirty="0" smtClean="0"/>
              <a:t>Instrumentation</a:t>
            </a:r>
          </a:p>
          <a:p>
            <a:pPr lvl="1"/>
            <a:r>
              <a:rPr lang="en-US" smtClean="0"/>
              <a:t>etc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HCPSS, August 11-22, 2014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Prebys, Hadron Colliders, Lecture 1</a:t>
            </a:r>
            <a:endParaRPr lang="en-US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26155-0DCC-45D2-90B6-32F65F3F6C0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51488"/>
      </p:ext>
    </p:extLst>
  </p:cSld>
  <p:clrMapOvr>
    <a:masterClrMapping/>
  </p:clrMapOvr>
  <p:transition xmlns:p14="http://schemas.microsoft.com/office/powerpoint/2010/main">
    <p:fade thruBlk="1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Stability Criterion (cont’d)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776" y="690226"/>
            <a:ext cx="8251825" cy="565920"/>
          </a:xfrm>
        </p:spPr>
        <p:txBody>
          <a:bodyPr/>
          <a:lstStyle/>
          <a:p>
            <a:r>
              <a:rPr lang="en-US" dirty="0" smtClean="0"/>
              <a:t>We can therefore express the eigenvalues as</a:t>
            </a:r>
          </a:p>
          <a:p>
            <a:endParaRPr lang="en-US" dirty="0" smtClean="0"/>
          </a:p>
          <a:p>
            <a:r>
              <a:rPr lang="en-US" dirty="0" smtClean="0"/>
              <a:t>However, if </a:t>
            </a:r>
            <a:r>
              <a:rPr lang="en-US" i="1" dirty="0" smtClean="0"/>
              <a:t>a</a:t>
            </a:r>
            <a:r>
              <a:rPr lang="en-US" dirty="0" smtClean="0"/>
              <a:t> has any real component, one of the solutions will grow exponentially, so the only stable values are</a:t>
            </a:r>
          </a:p>
          <a:p>
            <a:endParaRPr lang="en-US" dirty="0" smtClean="0"/>
          </a:p>
          <a:p>
            <a:r>
              <a:rPr lang="en-US" dirty="0" smtClean="0"/>
              <a:t>Examining the (invariant) trace of the matrix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So the general stability criterion is simply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18 &amp; 20,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E. Prebys, NIU Phy 790 Guest Lecture</a:t>
            </a:r>
            <a:endParaRPr lang="en-US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26155-0DCC-45D2-90B6-32F65F3F6C0F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graphicFrame>
        <p:nvGraphicFramePr>
          <p:cNvPr id="357379" name="Object 3"/>
          <p:cNvGraphicFramePr>
            <a:graphicFrameLocks noChangeAspect="1"/>
          </p:cNvGraphicFramePr>
          <p:nvPr/>
        </p:nvGraphicFramePr>
        <p:xfrm>
          <a:off x="1346488" y="1109374"/>
          <a:ext cx="6315075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8778" name="Equation" r:id="rId3" imgW="2894773" imgH="228738" progId="Equation.3">
                  <p:embed/>
                </p:oleObj>
              </mc:Choice>
              <mc:Fallback>
                <p:oleObj name="Equation" r:id="rId3" imgW="2894773" imgH="22873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6488" y="1109374"/>
                        <a:ext cx="6315075" cy="498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7380" name="Object 4"/>
          <p:cNvGraphicFramePr>
            <a:graphicFrameLocks noChangeAspect="1"/>
          </p:cNvGraphicFramePr>
          <p:nvPr/>
        </p:nvGraphicFramePr>
        <p:xfrm>
          <a:off x="2190895" y="2703367"/>
          <a:ext cx="4486275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8779" name="Equation" r:id="rId5" imgW="2056987" imgH="228738" progId="Equation.3">
                  <p:embed/>
                </p:oleObj>
              </mc:Choice>
              <mc:Fallback>
                <p:oleObj name="Equation" r:id="rId5" imgW="2056987" imgH="22873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0895" y="2703367"/>
                        <a:ext cx="4486275" cy="498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7382" name="Object 6"/>
          <p:cNvGraphicFramePr>
            <a:graphicFrameLocks noChangeAspect="1"/>
          </p:cNvGraphicFramePr>
          <p:nvPr/>
        </p:nvGraphicFramePr>
        <p:xfrm>
          <a:off x="2381250" y="3806825"/>
          <a:ext cx="3654425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8780" name="Equation" r:id="rId7" imgW="1676124" imgH="228738" progId="Equation.3">
                  <p:embed/>
                </p:oleObj>
              </mc:Choice>
              <mc:Fallback>
                <p:oleObj name="Equation" r:id="rId7" imgW="1676124" imgH="22873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1250" y="3806825"/>
                        <a:ext cx="3654425" cy="498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7383" name="Object 7"/>
          <p:cNvGraphicFramePr>
            <a:graphicFrameLocks noChangeAspect="1"/>
          </p:cNvGraphicFramePr>
          <p:nvPr/>
        </p:nvGraphicFramePr>
        <p:xfrm>
          <a:off x="3049588" y="5227638"/>
          <a:ext cx="2046287" cy="471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8781" name="Equation" r:id="rId9" imgW="939188" imgH="215931" progId="Equation.DSMT4">
                  <p:embed/>
                </p:oleObj>
              </mc:Choice>
              <mc:Fallback>
                <p:oleObj name="Equation" r:id="rId9" imgW="939188" imgH="21593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9588" y="5227638"/>
                        <a:ext cx="2046287" cy="471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29624463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258" y="124288"/>
            <a:ext cx="2236470" cy="441325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088" y="800100"/>
            <a:ext cx="8355012" cy="1207915"/>
          </a:xfrm>
        </p:spPr>
        <p:txBody>
          <a:bodyPr/>
          <a:lstStyle/>
          <a:p>
            <a:r>
              <a:rPr lang="en-US" sz="2000" dirty="0" smtClean="0"/>
              <a:t>Recall our FODO cell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r>
              <a:rPr lang="en-US" sz="2000" dirty="0" smtClean="0"/>
              <a:t>Our stability requirement becomes </a:t>
            </a:r>
          </a:p>
          <a:p>
            <a:pPr>
              <a:buNone/>
            </a:pPr>
            <a:endParaRPr lang="en-US" sz="2000" dirty="0" smtClean="0"/>
          </a:p>
        </p:txBody>
      </p:sp>
      <p:grpSp>
        <p:nvGrpSpPr>
          <p:cNvPr id="4" name="Group 50"/>
          <p:cNvGrpSpPr>
            <a:grpSpLocks/>
          </p:cNvGrpSpPr>
          <p:nvPr/>
        </p:nvGrpSpPr>
        <p:grpSpPr bwMode="auto">
          <a:xfrm>
            <a:off x="1251984" y="1305070"/>
            <a:ext cx="304800" cy="1143000"/>
            <a:chOff x="3077" y="2111"/>
            <a:chExt cx="176" cy="481"/>
          </a:xfrm>
        </p:grpSpPr>
        <p:sp>
          <p:nvSpPr>
            <p:cNvPr id="8" name="Freeform 51"/>
            <p:cNvSpPr>
              <a:spLocks/>
            </p:cNvSpPr>
            <p:nvPr/>
          </p:nvSpPr>
          <p:spPr bwMode="auto">
            <a:xfrm>
              <a:off x="3168" y="2112"/>
              <a:ext cx="85" cy="480"/>
            </a:xfrm>
            <a:custGeom>
              <a:avLst/>
              <a:gdLst>
                <a:gd name="T0" fmla="*/ 0 w 85"/>
                <a:gd name="T1" fmla="*/ 0 h 480"/>
                <a:gd name="T2" fmla="*/ 81 w 85"/>
                <a:gd name="T3" fmla="*/ 244 h 480"/>
                <a:gd name="T4" fmla="*/ 23 w 85"/>
                <a:gd name="T5" fmla="*/ 480 h 480"/>
                <a:gd name="T6" fmla="*/ 0 60000 65536"/>
                <a:gd name="T7" fmla="*/ 0 60000 65536"/>
                <a:gd name="T8" fmla="*/ 0 60000 65536"/>
                <a:gd name="T9" fmla="*/ 0 w 85"/>
                <a:gd name="T10" fmla="*/ 0 h 480"/>
                <a:gd name="T11" fmla="*/ 85 w 85"/>
                <a:gd name="T12" fmla="*/ 480 h 4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5" h="480">
                  <a:moveTo>
                    <a:pt x="0" y="0"/>
                  </a:moveTo>
                  <a:cubicBezTo>
                    <a:pt x="14" y="41"/>
                    <a:pt x="77" y="164"/>
                    <a:pt x="81" y="244"/>
                  </a:cubicBezTo>
                  <a:cubicBezTo>
                    <a:pt x="85" y="324"/>
                    <a:pt x="35" y="431"/>
                    <a:pt x="23" y="480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52"/>
            <p:cNvSpPr>
              <a:spLocks/>
            </p:cNvSpPr>
            <p:nvPr/>
          </p:nvSpPr>
          <p:spPr bwMode="auto">
            <a:xfrm>
              <a:off x="3077" y="2111"/>
              <a:ext cx="90" cy="480"/>
            </a:xfrm>
            <a:custGeom>
              <a:avLst/>
              <a:gdLst>
                <a:gd name="T0" fmla="*/ 90 w 90"/>
                <a:gd name="T1" fmla="*/ 480 h 480"/>
                <a:gd name="T2" fmla="*/ 4 w 90"/>
                <a:gd name="T3" fmla="*/ 264 h 480"/>
                <a:gd name="T4" fmla="*/ 67 w 90"/>
                <a:gd name="T5" fmla="*/ 0 h 480"/>
                <a:gd name="T6" fmla="*/ 0 60000 65536"/>
                <a:gd name="T7" fmla="*/ 0 60000 65536"/>
                <a:gd name="T8" fmla="*/ 0 60000 65536"/>
                <a:gd name="T9" fmla="*/ 0 w 90"/>
                <a:gd name="T10" fmla="*/ 0 h 480"/>
                <a:gd name="T11" fmla="*/ 90 w 90"/>
                <a:gd name="T12" fmla="*/ 480 h 4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0" h="480">
                  <a:moveTo>
                    <a:pt x="90" y="480"/>
                  </a:moveTo>
                  <a:cubicBezTo>
                    <a:pt x="76" y="444"/>
                    <a:pt x="8" y="344"/>
                    <a:pt x="4" y="264"/>
                  </a:cubicBezTo>
                  <a:cubicBezTo>
                    <a:pt x="0" y="184"/>
                    <a:pt x="54" y="55"/>
                    <a:pt x="67" y="0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53"/>
          <p:cNvGrpSpPr>
            <a:grpSpLocks/>
          </p:cNvGrpSpPr>
          <p:nvPr/>
        </p:nvGrpSpPr>
        <p:grpSpPr bwMode="auto">
          <a:xfrm>
            <a:off x="2971669" y="1343475"/>
            <a:ext cx="381000" cy="1066800"/>
            <a:chOff x="4267" y="2160"/>
            <a:chExt cx="240" cy="481"/>
          </a:xfrm>
        </p:grpSpPr>
        <p:sp>
          <p:nvSpPr>
            <p:cNvPr id="11" name="Freeform 54"/>
            <p:cNvSpPr>
              <a:spLocks/>
            </p:cNvSpPr>
            <p:nvPr/>
          </p:nvSpPr>
          <p:spPr bwMode="auto">
            <a:xfrm>
              <a:off x="4267" y="2161"/>
              <a:ext cx="85" cy="480"/>
            </a:xfrm>
            <a:custGeom>
              <a:avLst/>
              <a:gdLst>
                <a:gd name="T0" fmla="*/ 0 w 85"/>
                <a:gd name="T1" fmla="*/ 0 h 480"/>
                <a:gd name="T2" fmla="*/ 81 w 85"/>
                <a:gd name="T3" fmla="*/ 244 h 480"/>
                <a:gd name="T4" fmla="*/ 23 w 85"/>
                <a:gd name="T5" fmla="*/ 480 h 480"/>
                <a:gd name="T6" fmla="*/ 0 60000 65536"/>
                <a:gd name="T7" fmla="*/ 0 60000 65536"/>
                <a:gd name="T8" fmla="*/ 0 60000 65536"/>
                <a:gd name="T9" fmla="*/ 0 w 85"/>
                <a:gd name="T10" fmla="*/ 0 h 480"/>
                <a:gd name="T11" fmla="*/ 85 w 85"/>
                <a:gd name="T12" fmla="*/ 480 h 4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5" h="480">
                  <a:moveTo>
                    <a:pt x="0" y="0"/>
                  </a:moveTo>
                  <a:cubicBezTo>
                    <a:pt x="14" y="41"/>
                    <a:pt x="77" y="164"/>
                    <a:pt x="81" y="244"/>
                  </a:cubicBezTo>
                  <a:cubicBezTo>
                    <a:pt x="85" y="324"/>
                    <a:pt x="35" y="431"/>
                    <a:pt x="23" y="480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55"/>
            <p:cNvSpPr>
              <a:spLocks/>
            </p:cNvSpPr>
            <p:nvPr/>
          </p:nvSpPr>
          <p:spPr bwMode="auto">
            <a:xfrm>
              <a:off x="4416" y="2160"/>
              <a:ext cx="90" cy="480"/>
            </a:xfrm>
            <a:custGeom>
              <a:avLst/>
              <a:gdLst>
                <a:gd name="T0" fmla="*/ 90 w 90"/>
                <a:gd name="T1" fmla="*/ 480 h 480"/>
                <a:gd name="T2" fmla="*/ 4 w 90"/>
                <a:gd name="T3" fmla="*/ 264 h 480"/>
                <a:gd name="T4" fmla="*/ 67 w 90"/>
                <a:gd name="T5" fmla="*/ 0 h 480"/>
                <a:gd name="T6" fmla="*/ 0 60000 65536"/>
                <a:gd name="T7" fmla="*/ 0 60000 65536"/>
                <a:gd name="T8" fmla="*/ 0 60000 65536"/>
                <a:gd name="T9" fmla="*/ 0 w 90"/>
                <a:gd name="T10" fmla="*/ 0 h 480"/>
                <a:gd name="T11" fmla="*/ 90 w 90"/>
                <a:gd name="T12" fmla="*/ 480 h 4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0" h="480">
                  <a:moveTo>
                    <a:pt x="90" y="480"/>
                  </a:moveTo>
                  <a:cubicBezTo>
                    <a:pt x="76" y="444"/>
                    <a:pt x="8" y="344"/>
                    <a:pt x="4" y="264"/>
                  </a:cubicBezTo>
                  <a:cubicBezTo>
                    <a:pt x="0" y="184"/>
                    <a:pt x="54" y="55"/>
                    <a:pt x="67" y="0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56"/>
            <p:cNvSpPr>
              <a:spLocks noChangeShapeType="1"/>
            </p:cNvSpPr>
            <p:nvPr/>
          </p:nvSpPr>
          <p:spPr bwMode="auto">
            <a:xfrm>
              <a:off x="4267" y="2161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57"/>
            <p:cNvSpPr>
              <a:spLocks noChangeShapeType="1"/>
            </p:cNvSpPr>
            <p:nvPr/>
          </p:nvSpPr>
          <p:spPr bwMode="auto">
            <a:xfrm>
              <a:off x="4267" y="2641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175174" y="2534030"/>
            <a:ext cx="460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980209" y="2534030"/>
            <a:ext cx="460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-f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1405604" y="1881145"/>
            <a:ext cx="1694653" cy="57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3172234" y="1881145"/>
            <a:ext cx="1694653" cy="57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058489" y="1919550"/>
            <a:ext cx="460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3788173" y="1845659"/>
            <a:ext cx="7376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</a:t>
            </a:r>
            <a:endParaRPr lang="en-US" dirty="0"/>
          </a:p>
        </p:txBody>
      </p:sp>
      <p:graphicFrame>
        <p:nvGraphicFramePr>
          <p:cNvPr id="207874" name="Object 2"/>
          <p:cNvGraphicFramePr>
            <a:graphicFrameLocks noChangeAspect="1"/>
          </p:cNvGraphicFramePr>
          <p:nvPr/>
        </p:nvGraphicFramePr>
        <p:xfrm>
          <a:off x="5180878" y="923636"/>
          <a:ext cx="3659221" cy="17564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9790" name="Equation" r:id="rId3" imgW="1904862" imgH="914400" progId="Equation.3">
                  <p:embed/>
                </p:oleObj>
              </mc:Choice>
              <mc:Fallback>
                <p:oleObj name="Equation" r:id="rId3" imgW="1904862" imgH="914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0878" y="923636"/>
                        <a:ext cx="3659221" cy="175649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/>
        </p:nvGraphicFramePr>
        <p:xfrm>
          <a:off x="2817380" y="3537961"/>
          <a:ext cx="4333875" cy="1330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9791" name="Equation" r:id="rId5" imgW="1815572" imgH="558892" progId="Equation.DSMT4">
                  <p:embed/>
                </p:oleObj>
              </mc:Choice>
              <mc:Fallback>
                <p:oleObj name="Equation" r:id="rId5" imgW="1815572" imgH="55889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7380" y="3537961"/>
                        <a:ext cx="4333875" cy="1330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18 &amp; 20, 2014</a:t>
            </a:r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C16510-01E7-4757-9488-65999956462C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E. Prebys, NIU Phy 790 Guest Lecture</a:t>
            </a:r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5994400" y="3897745"/>
            <a:ext cx="1163782" cy="56341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50"/>
          <p:cNvGrpSpPr>
            <a:grpSpLocks/>
          </p:cNvGrpSpPr>
          <p:nvPr/>
        </p:nvGrpSpPr>
        <p:grpSpPr bwMode="auto">
          <a:xfrm>
            <a:off x="1293547" y="5124306"/>
            <a:ext cx="304800" cy="1143000"/>
            <a:chOff x="3077" y="2111"/>
            <a:chExt cx="176" cy="481"/>
          </a:xfrm>
        </p:grpSpPr>
        <p:sp>
          <p:nvSpPr>
            <p:cNvPr id="31" name="Freeform 51"/>
            <p:cNvSpPr>
              <a:spLocks/>
            </p:cNvSpPr>
            <p:nvPr/>
          </p:nvSpPr>
          <p:spPr bwMode="auto">
            <a:xfrm>
              <a:off x="3168" y="2112"/>
              <a:ext cx="85" cy="480"/>
            </a:xfrm>
            <a:custGeom>
              <a:avLst/>
              <a:gdLst>
                <a:gd name="T0" fmla="*/ 0 w 85"/>
                <a:gd name="T1" fmla="*/ 0 h 480"/>
                <a:gd name="T2" fmla="*/ 81 w 85"/>
                <a:gd name="T3" fmla="*/ 244 h 480"/>
                <a:gd name="T4" fmla="*/ 23 w 85"/>
                <a:gd name="T5" fmla="*/ 480 h 480"/>
                <a:gd name="T6" fmla="*/ 0 60000 65536"/>
                <a:gd name="T7" fmla="*/ 0 60000 65536"/>
                <a:gd name="T8" fmla="*/ 0 60000 65536"/>
                <a:gd name="T9" fmla="*/ 0 w 85"/>
                <a:gd name="T10" fmla="*/ 0 h 480"/>
                <a:gd name="T11" fmla="*/ 85 w 85"/>
                <a:gd name="T12" fmla="*/ 480 h 4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5" h="480">
                  <a:moveTo>
                    <a:pt x="0" y="0"/>
                  </a:moveTo>
                  <a:cubicBezTo>
                    <a:pt x="14" y="41"/>
                    <a:pt x="77" y="164"/>
                    <a:pt x="81" y="244"/>
                  </a:cubicBezTo>
                  <a:cubicBezTo>
                    <a:pt x="85" y="324"/>
                    <a:pt x="35" y="431"/>
                    <a:pt x="23" y="480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52"/>
            <p:cNvSpPr>
              <a:spLocks/>
            </p:cNvSpPr>
            <p:nvPr/>
          </p:nvSpPr>
          <p:spPr bwMode="auto">
            <a:xfrm>
              <a:off x="3077" y="2111"/>
              <a:ext cx="90" cy="480"/>
            </a:xfrm>
            <a:custGeom>
              <a:avLst/>
              <a:gdLst>
                <a:gd name="T0" fmla="*/ 90 w 90"/>
                <a:gd name="T1" fmla="*/ 480 h 480"/>
                <a:gd name="T2" fmla="*/ 4 w 90"/>
                <a:gd name="T3" fmla="*/ 264 h 480"/>
                <a:gd name="T4" fmla="*/ 67 w 90"/>
                <a:gd name="T5" fmla="*/ 0 h 480"/>
                <a:gd name="T6" fmla="*/ 0 60000 65536"/>
                <a:gd name="T7" fmla="*/ 0 60000 65536"/>
                <a:gd name="T8" fmla="*/ 0 60000 65536"/>
                <a:gd name="T9" fmla="*/ 0 w 90"/>
                <a:gd name="T10" fmla="*/ 0 h 480"/>
                <a:gd name="T11" fmla="*/ 90 w 90"/>
                <a:gd name="T12" fmla="*/ 480 h 4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0" h="480">
                  <a:moveTo>
                    <a:pt x="90" y="480"/>
                  </a:moveTo>
                  <a:cubicBezTo>
                    <a:pt x="76" y="444"/>
                    <a:pt x="8" y="344"/>
                    <a:pt x="4" y="264"/>
                  </a:cubicBezTo>
                  <a:cubicBezTo>
                    <a:pt x="0" y="184"/>
                    <a:pt x="54" y="55"/>
                    <a:pt x="67" y="0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" name="Group 53"/>
          <p:cNvGrpSpPr>
            <a:grpSpLocks/>
          </p:cNvGrpSpPr>
          <p:nvPr/>
        </p:nvGrpSpPr>
        <p:grpSpPr bwMode="auto">
          <a:xfrm>
            <a:off x="3013232" y="5162711"/>
            <a:ext cx="381000" cy="1066800"/>
            <a:chOff x="4267" y="2160"/>
            <a:chExt cx="240" cy="481"/>
          </a:xfrm>
        </p:grpSpPr>
        <p:sp>
          <p:nvSpPr>
            <p:cNvPr id="34" name="Freeform 54"/>
            <p:cNvSpPr>
              <a:spLocks/>
            </p:cNvSpPr>
            <p:nvPr/>
          </p:nvSpPr>
          <p:spPr bwMode="auto">
            <a:xfrm>
              <a:off x="4267" y="2161"/>
              <a:ext cx="85" cy="480"/>
            </a:xfrm>
            <a:custGeom>
              <a:avLst/>
              <a:gdLst>
                <a:gd name="T0" fmla="*/ 0 w 85"/>
                <a:gd name="T1" fmla="*/ 0 h 480"/>
                <a:gd name="T2" fmla="*/ 81 w 85"/>
                <a:gd name="T3" fmla="*/ 244 h 480"/>
                <a:gd name="T4" fmla="*/ 23 w 85"/>
                <a:gd name="T5" fmla="*/ 480 h 480"/>
                <a:gd name="T6" fmla="*/ 0 60000 65536"/>
                <a:gd name="T7" fmla="*/ 0 60000 65536"/>
                <a:gd name="T8" fmla="*/ 0 60000 65536"/>
                <a:gd name="T9" fmla="*/ 0 w 85"/>
                <a:gd name="T10" fmla="*/ 0 h 480"/>
                <a:gd name="T11" fmla="*/ 85 w 85"/>
                <a:gd name="T12" fmla="*/ 480 h 4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5" h="480">
                  <a:moveTo>
                    <a:pt x="0" y="0"/>
                  </a:moveTo>
                  <a:cubicBezTo>
                    <a:pt x="14" y="41"/>
                    <a:pt x="77" y="164"/>
                    <a:pt x="81" y="244"/>
                  </a:cubicBezTo>
                  <a:cubicBezTo>
                    <a:pt x="85" y="324"/>
                    <a:pt x="35" y="431"/>
                    <a:pt x="23" y="480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55"/>
            <p:cNvSpPr>
              <a:spLocks/>
            </p:cNvSpPr>
            <p:nvPr/>
          </p:nvSpPr>
          <p:spPr bwMode="auto">
            <a:xfrm>
              <a:off x="4416" y="2160"/>
              <a:ext cx="90" cy="480"/>
            </a:xfrm>
            <a:custGeom>
              <a:avLst/>
              <a:gdLst>
                <a:gd name="T0" fmla="*/ 90 w 90"/>
                <a:gd name="T1" fmla="*/ 480 h 480"/>
                <a:gd name="T2" fmla="*/ 4 w 90"/>
                <a:gd name="T3" fmla="*/ 264 h 480"/>
                <a:gd name="T4" fmla="*/ 67 w 90"/>
                <a:gd name="T5" fmla="*/ 0 h 480"/>
                <a:gd name="T6" fmla="*/ 0 60000 65536"/>
                <a:gd name="T7" fmla="*/ 0 60000 65536"/>
                <a:gd name="T8" fmla="*/ 0 60000 65536"/>
                <a:gd name="T9" fmla="*/ 0 w 90"/>
                <a:gd name="T10" fmla="*/ 0 h 480"/>
                <a:gd name="T11" fmla="*/ 90 w 90"/>
                <a:gd name="T12" fmla="*/ 480 h 4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0" h="480">
                  <a:moveTo>
                    <a:pt x="90" y="480"/>
                  </a:moveTo>
                  <a:cubicBezTo>
                    <a:pt x="76" y="444"/>
                    <a:pt x="8" y="344"/>
                    <a:pt x="4" y="264"/>
                  </a:cubicBezTo>
                  <a:cubicBezTo>
                    <a:pt x="0" y="184"/>
                    <a:pt x="54" y="55"/>
                    <a:pt x="67" y="0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56"/>
            <p:cNvSpPr>
              <a:spLocks noChangeShapeType="1"/>
            </p:cNvSpPr>
            <p:nvPr/>
          </p:nvSpPr>
          <p:spPr bwMode="auto">
            <a:xfrm>
              <a:off x="4267" y="2161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57"/>
            <p:cNvSpPr>
              <a:spLocks noChangeShapeType="1"/>
            </p:cNvSpPr>
            <p:nvPr/>
          </p:nvSpPr>
          <p:spPr bwMode="auto">
            <a:xfrm>
              <a:off x="4267" y="2641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38" name="Straight Arrow Connector 37"/>
          <p:cNvCxnSpPr/>
          <p:nvPr/>
        </p:nvCxnSpPr>
        <p:spPr>
          <a:xfrm>
            <a:off x="1447167" y="5700381"/>
            <a:ext cx="1694653" cy="5711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3213797" y="5700381"/>
            <a:ext cx="1694653" cy="5711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Group 50"/>
          <p:cNvGrpSpPr>
            <a:grpSpLocks/>
          </p:cNvGrpSpPr>
          <p:nvPr/>
        </p:nvGrpSpPr>
        <p:grpSpPr bwMode="auto">
          <a:xfrm>
            <a:off x="4771038" y="5128924"/>
            <a:ext cx="304800" cy="1143000"/>
            <a:chOff x="3077" y="2111"/>
            <a:chExt cx="176" cy="481"/>
          </a:xfrm>
        </p:grpSpPr>
        <p:sp>
          <p:nvSpPr>
            <p:cNvPr id="45" name="Freeform 51"/>
            <p:cNvSpPr>
              <a:spLocks/>
            </p:cNvSpPr>
            <p:nvPr/>
          </p:nvSpPr>
          <p:spPr bwMode="auto">
            <a:xfrm>
              <a:off x="3168" y="2112"/>
              <a:ext cx="85" cy="480"/>
            </a:xfrm>
            <a:custGeom>
              <a:avLst/>
              <a:gdLst>
                <a:gd name="T0" fmla="*/ 0 w 85"/>
                <a:gd name="T1" fmla="*/ 0 h 480"/>
                <a:gd name="T2" fmla="*/ 81 w 85"/>
                <a:gd name="T3" fmla="*/ 244 h 480"/>
                <a:gd name="T4" fmla="*/ 23 w 85"/>
                <a:gd name="T5" fmla="*/ 480 h 480"/>
                <a:gd name="T6" fmla="*/ 0 60000 65536"/>
                <a:gd name="T7" fmla="*/ 0 60000 65536"/>
                <a:gd name="T8" fmla="*/ 0 60000 65536"/>
                <a:gd name="T9" fmla="*/ 0 w 85"/>
                <a:gd name="T10" fmla="*/ 0 h 480"/>
                <a:gd name="T11" fmla="*/ 85 w 85"/>
                <a:gd name="T12" fmla="*/ 480 h 4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5" h="480">
                  <a:moveTo>
                    <a:pt x="0" y="0"/>
                  </a:moveTo>
                  <a:cubicBezTo>
                    <a:pt x="14" y="41"/>
                    <a:pt x="77" y="164"/>
                    <a:pt x="81" y="244"/>
                  </a:cubicBezTo>
                  <a:cubicBezTo>
                    <a:pt x="85" y="324"/>
                    <a:pt x="35" y="431"/>
                    <a:pt x="23" y="480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52"/>
            <p:cNvSpPr>
              <a:spLocks/>
            </p:cNvSpPr>
            <p:nvPr/>
          </p:nvSpPr>
          <p:spPr bwMode="auto">
            <a:xfrm>
              <a:off x="3077" y="2111"/>
              <a:ext cx="90" cy="480"/>
            </a:xfrm>
            <a:custGeom>
              <a:avLst/>
              <a:gdLst>
                <a:gd name="T0" fmla="*/ 90 w 90"/>
                <a:gd name="T1" fmla="*/ 480 h 480"/>
                <a:gd name="T2" fmla="*/ 4 w 90"/>
                <a:gd name="T3" fmla="*/ 264 h 480"/>
                <a:gd name="T4" fmla="*/ 67 w 90"/>
                <a:gd name="T5" fmla="*/ 0 h 480"/>
                <a:gd name="T6" fmla="*/ 0 60000 65536"/>
                <a:gd name="T7" fmla="*/ 0 60000 65536"/>
                <a:gd name="T8" fmla="*/ 0 60000 65536"/>
                <a:gd name="T9" fmla="*/ 0 w 90"/>
                <a:gd name="T10" fmla="*/ 0 h 480"/>
                <a:gd name="T11" fmla="*/ 90 w 90"/>
                <a:gd name="T12" fmla="*/ 480 h 4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0" h="480">
                  <a:moveTo>
                    <a:pt x="90" y="480"/>
                  </a:moveTo>
                  <a:cubicBezTo>
                    <a:pt x="76" y="444"/>
                    <a:pt x="8" y="344"/>
                    <a:pt x="4" y="264"/>
                  </a:cubicBezTo>
                  <a:cubicBezTo>
                    <a:pt x="0" y="184"/>
                    <a:pt x="54" y="55"/>
                    <a:pt x="67" y="0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7" name="Group 53"/>
          <p:cNvGrpSpPr>
            <a:grpSpLocks/>
          </p:cNvGrpSpPr>
          <p:nvPr/>
        </p:nvGrpSpPr>
        <p:grpSpPr bwMode="auto">
          <a:xfrm>
            <a:off x="6490723" y="5167329"/>
            <a:ext cx="381000" cy="1066800"/>
            <a:chOff x="4267" y="2160"/>
            <a:chExt cx="240" cy="481"/>
          </a:xfrm>
        </p:grpSpPr>
        <p:sp>
          <p:nvSpPr>
            <p:cNvPr id="48" name="Freeform 54"/>
            <p:cNvSpPr>
              <a:spLocks/>
            </p:cNvSpPr>
            <p:nvPr/>
          </p:nvSpPr>
          <p:spPr bwMode="auto">
            <a:xfrm>
              <a:off x="4267" y="2161"/>
              <a:ext cx="85" cy="480"/>
            </a:xfrm>
            <a:custGeom>
              <a:avLst/>
              <a:gdLst>
                <a:gd name="T0" fmla="*/ 0 w 85"/>
                <a:gd name="T1" fmla="*/ 0 h 480"/>
                <a:gd name="T2" fmla="*/ 81 w 85"/>
                <a:gd name="T3" fmla="*/ 244 h 480"/>
                <a:gd name="T4" fmla="*/ 23 w 85"/>
                <a:gd name="T5" fmla="*/ 480 h 480"/>
                <a:gd name="T6" fmla="*/ 0 60000 65536"/>
                <a:gd name="T7" fmla="*/ 0 60000 65536"/>
                <a:gd name="T8" fmla="*/ 0 60000 65536"/>
                <a:gd name="T9" fmla="*/ 0 w 85"/>
                <a:gd name="T10" fmla="*/ 0 h 480"/>
                <a:gd name="T11" fmla="*/ 85 w 85"/>
                <a:gd name="T12" fmla="*/ 480 h 4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5" h="480">
                  <a:moveTo>
                    <a:pt x="0" y="0"/>
                  </a:moveTo>
                  <a:cubicBezTo>
                    <a:pt x="14" y="41"/>
                    <a:pt x="77" y="164"/>
                    <a:pt x="81" y="244"/>
                  </a:cubicBezTo>
                  <a:cubicBezTo>
                    <a:pt x="85" y="324"/>
                    <a:pt x="35" y="431"/>
                    <a:pt x="23" y="480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55"/>
            <p:cNvSpPr>
              <a:spLocks/>
            </p:cNvSpPr>
            <p:nvPr/>
          </p:nvSpPr>
          <p:spPr bwMode="auto">
            <a:xfrm>
              <a:off x="4416" y="2160"/>
              <a:ext cx="90" cy="480"/>
            </a:xfrm>
            <a:custGeom>
              <a:avLst/>
              <a:gdLst>
                <a:gd name="T0" fmla="*/ 90 w 90"/>
                <a:gd name="T1" fmla="*/ 480 h 480"/>
                <a:gd name="T2" fmla="*/ 4 w 90"/>
                <a:gd name="T3" fmla="*/ 264 h 480"/>
                <a:gd name="T4" fmla="*/ 67 w 90"/>
                <a:gd name="T5" fmla="*/ 0 h 480"/>
                <a:gd name="T6" fmla="*/ 0 60000 65536"/>
                <a:gd name="T7" fmla="*/ 0 60000 65536"/>
                <a:gd name="T8" fmla="*/ 0 60000 65536"/>
                <a:gd name="T9" fmla="*/ 0 w 90"/>
                <a:gd name="T10" fmla="*/ 0 h 480"/>
                <a:gd name="T11" fmla="*/ 90 w 90"/>
                <a:gd name="T12" fmla="*/ 480 h 4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0" h="480">
                  <a:moveTo>
                    <a:pt x="90" y="480"/>
                  </a:moveTo>
                  <a:cubicBezTo>
                    <a:pt x="76" y="444"/>
                    <a:pt x="8" y="344"/>
                    <a:pt x="4" y="264"/>
                  </a:cubicBezTo>
                  <a:cubicBezTo>
                    <a:pt x="0" y="184"/>
                    <a:pt x="54" y="55"/>
                    <a:pt x="67" y="0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Line 56"/>
            <p:cNvSpPr>
              <a:spLocks noChangeShapeType="1"/>
            </p:cNvSpPr>
            <p:nvPr/>
          </p:nvSpPr>
          <p:spPr bwMode="auto">
            <a:xfrm>
              <a:off x="4267" y="2161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Line 57"/>
            <p:cNvSpPr>
              <a:spLocks noChangeShapeType="1"/>
            </p:cNvSpPr>
            <p:nvPr/>
          </p:nvSpPr>
          <p:spPr bwMode="auto">
            <a:xfrm>
              <a:off x="4267" y="2641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52" name="Straight Arrow Connector 51"/>
          <p:cNvCxnSpPr/>
          <p:nvPr/>
        </p:nvCxnSpPr>
        <p:spPr>
          <a:xfrm>
            <a:off x="4924658" y="5704999"/>
            <a:ext cx="1694653" cy="5711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6691288" y="5704999"/>
            <a:ext cx="1694653" cy="5711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4" name="Group 50"/>
          <p:cNvGrpSpPr>
            <a:grpSpLocks/>
          </p:cNvGrpSpPr>
          <p:nvPr/>
        </p:nvGrpSpPr>
        <p:grpSpPr bwMode="auto">
          <a:xfrm>
            <a:off x="8225438" y="5147397"/>
            <a:ext cx="304800" cy="1143000"/>
            <a:chOff x="3077" y="2111"/>
            <a:chExt cx="176" cy="481"/>
          </a:xfrm>
        </p:grpSpPr>
        <p:sp>
          <p:nvSpPr>
            <p:cNvPr id="55" name="Freeform 51"/>
            <p:cNvSpPr>
              <a:spLocks/>
            </p:cNvSpPr>
            <p:nvPr/>
          </p:nvSpPr>
          <p:spPr bwMode="auto">
            <a:xfrm>
              <a:off x="3168" y="2112"/>
              <a:ext cx="85" cy="480"/>
            </a:xfrm>
            <a:custGeom>
              <a:avLst/>
              <a:gdLst>
                <a:gd name="T0" fmla="*/ 0 w 85"/>
                <a:gd name="T1" fmla="*/ 0 h 480"/>
                <a:gd name="T2" fmla="*/ 81 w 85"/>
                <a:gd name="T3" fmla="*/ 244 h 480"/>
                <a:gd name="T4" fmla="*/ 23 w 85"/>
                <a:gd name="T5" fmla="*/ 480 h 480"/>
                <a:gd name="T6" fmla="*/ 0 60000 65536"/>
                <a:gd name="T7" fmla="*/ 0 60000 65536"/>
                <a:gd name="T8" fmla="*/ 0 60000 65536"/>
                <a:gd name="T9" fmla="*/ 0 w 85"/>
                <a:gd name="T10" fmla="*/ 0 h 480"/>
                <a:gd name="T11" fmla="*/ 85 w 85"/>
                <a:gd name="T12" fmla="*/ 480 h 4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5" h="480">
                  <a:moveTo>
                    <a:pt x="0" y="0"/>
                  </a:moveTo>
                  <a:cubicBezTo>
                    <a:pt x="14" y="41"/>
                    <a:pt x="77" y="164"/>
                    <a:pt x="81" y="244"/>
                  </a:cubicBezTo>
                  <a:cubicBezTo>
                    <a:pt x="85" y="324"/>
                    <a:pt x="35" y="431"/>
                    <a:pt x="23" y="480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52"/>
            <p:cNvSpPr>
              <a:spLocks/>
            </p:cNvSpPr>
            <p:nvPr/>
          </p:nvSpPr>
          <p:spPr bwMode="auto">
            <a:xfrm>
              <a:off x="3077" y="2111"/>
              <a:ext cx="90" cy="480"/>
            </a:xfrm>
            <a:custGeom>
              <a:avLst/>
              <a:gdLst>
                <a:gd name="T0" fmla="*/ 90 w 90"/>
                <a:gd name="T1" fmla="*/ 480 h 480"/>
                <a:gd name="T2" fmla="*/ 4 w 90"/>
                <a:gd name="T3" fmla="*/ 264 h 480"/>
                <a:gd name="T4" fmla="*/ 67 w 90"/>
                <a:gd name="T5" fmla="*/ 0 h 480"/>
                <a:gd name="T6" fmla="*/ 0 60000 65536"/>
                <a:gd name="T7" fmla="*/ 0 60000 65536"/>
                <a:gd name="T8" fmla="*/ 0 60000 65536"/>
                <a:gd name="T9" fmla="*/ 0 w 90"/>
                <a:gd name="T10" fmla="*/ 0 h 480"/>
                <a:gd name="T11" fmla="*/ 90 w 90"/>
                <a:gd name="T12" fmla="*/ 480 h 4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0" h="480">
                  <a:moveTo>
                    <a:pt x="90" y="480"/>
                  </a:moveTo>
                  <a:cubicBezTo>
                    <a:pt x="76" y="444"/>
                    <a:pt x="8" y="344"/>
                    <a:pt x="4" y="264"/>
                  </a:cubicBezTo>
                  <a:cubicBezTo>
                    <a:pt x="0" y="184"/>
                    <a:pt x="54" y="55"/>
                    <a:pt x="67" y="0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60" name="Straight Arrow Connector 59"/>
          <p:cNvCxnSpPr/>
          <p:nvPr/>
        </p:nvCxnSpPr>
        <p:spPr>
          <a:xfrm>
            <a:off x="1431636" y="5246255"/>
            <a:ext cx="3519055" cy="89592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flipV="1">
            <a:off x="4927599" y="5273964"/>
            <a:ext cx="3468256" cy="8543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>
            <a:off x="8391236" y="5269346"/>
            <a:ext cx="752764" cy="1887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flipV="1">
            <a:off x="414779" y="5232402"/>
            <a:ext cx="1021476" cy="2634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1539385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Equations of Motion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776" y="690225"/>
            <a:ext cx="8251825" cy="917699"/>
          </a:xfrm>
        </p:spPr>
        <p:txBody>
          <a:bodyPr/>
          <a:lstStyle/>
          <a:p>
            <a:r>
              <a:rPr lang="en-US" sz="2000" dirty="0" smtClean="0"/>
              <a:t>Solving for small deviations from the ideal orbit in the (curved) </a:t>
            </a:r>
            <a:r>
              <a:rPr lang="en-US" sz="2000" i="1" dirty="0" err="1" smtClean="0"/>
              <a:t>x,y,s</a:t>
            </a:r>
            <a:r>
              <a:rPr lang="en-US" sz="2000" dirty="0" smtClean="0"/>
              <a:t> coordinates, we get</a:t>
            </a:r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This is in the form of a “Hill’s Equation”: </a:t>
            </a:r>
            <a:endParaRPr lang="en-US" sz="2000" dirty="0"/>
          </a:p>
          <a:p>
            <a:pPr lvl="1"/>
            <a:r>
              <a:rPr lang="en-US" sz="1600" dirty="0" smtClean="0"/>
              <a:t>the most general equation for small deviations from an ideal trajectory (first used to study stability of lunar orbit)</a:t>
            </a:r>
          </a:p>
          <a:p>
            <a:r>
              <a:rPr lang="en-US" sz="2000" dirty="0" smtClean="0"/>
              <a:t>If </a:t>
            </a:r>
            <a:r>
              <a:rPr lang="en-US" sz="2000" i="1" dirty="0" smtClean="0"/>
              <a:t>K</a:t>
            </a:r>
            <a:r>
              <a:rPr lang="en-US" sz="2000" dirty="0" smtClean="0"/>
              <a:t> is constant, this is just a harmonic oscillator, and the solution is </a:t>
            </a:r>
          </a:p>
          <a:p>
            <a:endParaRPr lang="en-US" sz="2000" dirty="0"/>
          </a:p>
          <a:p>
            <a:endParaRPr lang="en-US" sz="2000" dirty="0" smtClean="0"/>
          </a:p>
          <a:p>
            <a:r>
              <a:rPr lang="en-US" sz="2000" dirty="0" smtClean="0"/>
              <a:t>We therefore looks for a solution that looks “</a:t>
            </a:r>
            <a:r>
              <a:rPr lang="en-US" sz="2000" dirty="0" err="1" smtClean="0"/>
              <a:t>kinda</a:t>
            </a:r>
            <a:r>
              <a:rPr lang="en-US" sz="2000" dirty="0"/>
              <a:t> </a:t>
            </a:r>
            <a:r>
              <a:rPr lang="en-US" sz="2000" dirty="0" err="1" smtClean="0"/>
              <a:t>sorta</a:t>
            </a:r>
            <a:r>
              <a:rPr lang="en-US" sz="2000" dirty="0" smtClean="0"/>
              <a:t>” like that…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HCPSS, August 11-22, 2014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Prebys, Hadron Colliders, Lecture 1</a:t>
            </a:r>
            <a:endParaRPr lang="en-US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26155-0DCC-45D2-90B6-32F65F3F6C0F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graphicFrame>
        <p:nvGraphicFramePr>
          <p:cNvPr id="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5067797"/>
              </p:ext>
            </p:extLst>
          </p:nvPr>
        </p:nvGraphicFramePr>
        <p:xfrm>
          <a:off x="2765870" y="2019148"/>
          <a:ext cx="3213100" cy="157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979" name="Equation" r:id="rId3" imgW="1981200" imgH="965200" progId="Equation.DSMT4">
                  <p:embed/>
                </p:oleObj>
              </mc:Choice>
              <mc:Fallback>
                <p:oleObj name="Equation" r:id="rId3" imgW="1981200" imgH="965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5870" y="2019148"/>
                        <a:ext cx="3213100" cy="157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Oval 8"/>
          <p:cNvSpPr/>
          <p:nvPr/>
        </p:nvSpPr>
        <p:spPr>
          <a:xfrm>
            <a:off x="3461968" y="2058552"/>
            <a:ext cx="399458" cy="747633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901340" y="1372369"/>
            <a:ext cx="25196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dipole term defines radius of curvature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3328815" y="1935653"/>
            <a:ext cx="184365" cy="13314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4546436" y="1894687"/>
            <a:ext cx="759184" cy="983189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661631" y="1369922"/>
            <a:ext cx="25196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quadrupole term defines gradient</a:t>
            </a:r>
          </a:p>
        </p:txBody>
      </p:sp>
      <p:cxnSp>
        <p:nvCxnSpPr>
          <p:cNvPr id="16" name="Straight Arrow Connector 15"/>
          <p:cNvCxnSpPr>
            <a:stCxn id="15" idx="1"/>
          </p:cNvCxnSpPr>
          <p:nvPr/>
        </p:nvCxnSpPr>
        <p:spPr>
          <a:xfrm flipH="1">
            <a:off x="5222441" y="1693088"/>
            <a:ext cx="439190" cy="313033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033516" y="3153932"/>
            <a:ext cx="120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periodic</a:t>
            </a:r>
          </a:p>
        </p:txBody>
      </p:sp>
      <p:cxnSp>
        <p:nvCxnSpPr>
          <p:cNvPr id="18" name="Straight Arrow Connector 17"/>
          <p:cNvCxnSpPr>
            <a:stCxn id="17" idx="1"/>
          </p:cNvCxnSpPr>
          <p:nvPr/>
        </p:nvCxnSpPr>
        <p:spPr>
          <a:xfrm flipH="1">
            <a:off x="6523961" y="3338598"/>
            <a:ext cx="509555" cy="406478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8098418"/>
              </p:ext>
            </p:extLst>
          </p:nvPr>
        </p:nvGraphicFramePr>
        <p:xfrm>
          <a:off x="5760122" y="3731110"/>
          <a:ext cx="1684656" cy="36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980" name="Equation" r:id="rId5" imgW="939800" imgH="203200" progId="Equation.DSMT4">
                  <p:embed/>
                </p:oleObj>
              </mc:Choice>
              <mc:Fallback>
                <p:oleObj name="Equation" r:id="rId5" imgW="9398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760122" y="3731110"/>
                        <a:ext cx="1684656" cy="364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1535439"/>
              </p:ext>
            </p:extLst>
          </p:nvPr>
        </p:nvGraphicFramePr>
        <p:xfrm>
          <a:off x="2491574" y="5097600"/>
          <a:ext cx="2332800" cy="51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981" name="Equation" r:id="rId7" imgW="1371600" imgH="304800" progId="Equation.DSMT4">
                  <p:embed/>
                </p:oleObj>
              </mc:Choice>
              <mc:Fallback>
                <p:oleObj name="Equation" r:id="rId7" imgW="1371600" imgH="304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491574" y="5097600"/>
                        <a:ext cx="2332800" cy="518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5010543" y="5030162"/>
            <a:ext cx="25196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A and </a:t>
            </a:r>
            <a:r>
              <a:rPr lang="el-GR" sz="1800" dirty="0" smtClean="0">
                <a:solidFill>
                  <a:srgbClr val="C00000"/>
                </a:solidFill>
                <a:latin typeface="+mn-lt"/>
              </a:rPr>
              <a:t>δ</a:t>
            </a:r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 determined by initial conditions</a:t>
            </a:r>
          </a:p>
        </p:txBody>
      </p:sp>
    </p:spTree>
    <p:extLst>
      <p:ext uri="{BB962C8B-B14F-4D97-AF65-F5344CB8AC3E}">
        <p14:creationId xmlns:p14="http://schemas.microsoft.com/office/powerpoint/2010/main" val="3385273839"/>
      </p:ext>
    </p:extLst>
  </p:cSld>
  <p:clrMapOvr>
    <a:masterClrMapping/>
  </p:clrMapOvr>
  <p:transition xmlns:p14="http://schemas.microsoft.com/office/powerpoint/2010/main">
    <p:fade thruBlk="1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General Solution: </a:t>
            </a:r>
            <a:r>
              <a:rPr lang="en-US" dirty="0" err="1" smtClean="0"/>
              <a:t>Betatron</a:t>
            </a:r>
            <a:r>
              <a:rPr lang="en-US" dirty="0" smtClean="0"/>
              <a:t> Motion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3" name="Content Placeholder 22"/>
          <p:cNvSpPr>
            <a:spLocks noGrp="1"/>
          </p:cNvSpPr>
          <p:nvPr>
            <p:ph idx="1"/>
          </p:nvPr>
        </p:nvSpPr>
        <p:spPr>
          <a:xfrm>
            <a:off x="424260" y="625435"/>
            <a:ext cx="8567340" cy="746165"/>
          </a:xfrm>
        </p:spPr>
        <p:txBody>
          <a:bodyPr/>
          <a:lstStyle/>
          <a:p>
            <a:r>
              <a:rPr lang="en-US" sz="2000" dirty="0" smtClean="0"/>
              <a:t>We find (after a lot of algebra) that we can describe particle motion in terms of initial conditions and a “beta function” </a:t>
            </a:r>
            <a:r>
              <a:rPr lang="el-GR" sz="2000" i="1" dirty="0" smtClean="0"/>
              <a:t>β</a:t>
            </a:r>
            <a:r>
              <a:rPr lang="en-US" sz="2000" dirty="0" smtClean="0"/>
              <a:t>(s), which is only a function of location along the nominal path.</a:t>
            </a:r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r>
              <a:rPr lang="en-US" sz="2000" dirty="0" smtClean="0"/>
              <a:t>In other words, particles undergo “pseudo-harmonic” motion about the nominal trajectory, with a variable wavelength.</a:t>
            </a:r>
          </a:p>
          <a:p>
            <a:r>
              <a:rPr lang="en-US" sz="2000" dirty="0" smtClean="0"/>
              <a:t>Note: </a:t>
            </a:r>
            <a:r>
              <a:rPr lang="el-GR" sz="2000" dirty="0" smtClean="0"/>
              <a:t>β</a:t>
            </a:r>
            <a:r>
              <a:rPr lang="en-US" sz="2000" dirty="0" smtClean="0"/>
              <a:t> has units of [length], so the amplitude has units of [length]</a:t>
            </a:r>
            <a:r>
              <a:rPr lang="en-US" sz="2000" baseline="30000" dirty="0" smtClean="0"/>
              <a:t>1/2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</p:txBody>
      </p:sp>
      <p:pic>
        <p:nvPicPr>
          <p:cNvPr id="34820" name="Object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453" y="3162598"/>
            <a:ext cx="1728787" cy="952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5485266" y="3200400"/>
            <a:ext cx="3659187" cy="1323439"/>
          </a:xfrm>
          <a:prstGeom prst="rect">
            <a:avLst/>
          </a:prstGeom>
          <a:noFill/>
          <a:ln w="9525">
            <a:solidFill>
              <a:srgbClr val="0099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/>
              <a:t>The “betatron function” </a:t>
            </a:r>
            <a:r>
              <a:rPr lang="el-GR" sz="2000" i="1" dirty="0" smtClean="0"/>
              <a:t>β</a:t>
            </a:r>
            <a:r>
              <a:rPr lang="en-US" sz="2000" i="1" dirty="0" smtClean="0">
                <a:solidFill>
                  <a:srgbClr val="009900"/>
                </a:solidFill>
                <a:latin typeface="Symbol" pitchFamily="18" charset="2"/>
              </a:rPr>
              <a:t>(</a:t>
            </a:r>
            <a:r>
              <a:rPr lang="en-US" sz="2000" i="1" dirty="0" smtClean="0">
                <a:solidFill>
                  <a:srgbClr val="009900"/>
                </a:solidFill>
              </a:rPr>
              <a:t>s</a:t>
            </a:r>
            <a:r>
              <a:rPr lang="en-US" sz="2000" i="1" dirty="0">
                <a:solidFill>
                  <a:srgbClr val="009900"/>
                </a:solidFill>
                <a:latin typeface="Symbol" pitchFamily="18" charset="2"/>
              </a:rPr>
              <a:t>)</a:t>
            </a:r>
            <a:r>
              <a:rPr lang="en-US" sz="2000" dirty="0"/>
              <a:t> is effectively the </a:t>
            </a:r>
            <a:r>
              <a:rPr lang="en-US" sz="2000" dirty="0">
                <a:solidFill>
                  <a:srgbClr val="009900"/>
                </a:solidFill>
              </a:rPr>
              <a:t>local wavenumber</a:t>
            </a:r>
            <a:r>
              <a:rPr lang="en-US" sz="2000" dirty="0"/>
              <a:t> and  also defines the </a:t>
            </a:r>
            <a:r>
              <a:rPr lang="en-US" sz="2000" dirty="0">
                <a:solidFill>
                  <a:srgbClr val="009900"/>
                </a:solidFill>
              </a:rPr>
              <a:t>beam envelope.</a:t>
            </a:r>
          </a:p>
        </p:txBody>
      </p:sp>
      <p:sp>
        <p:nvSpPr>
          <p:cNvPr id="34823" name="Line 7"/>
          <p:cNvSpPr>
            <a:spLocks noChangeShapeType="1"/>
          </p:cNvSpPr>
          <p:nvPr/>
        </p:nvSpPr>
        <p:spPr bwMode="auto">
          <a:xfrm flipH="1" flipV="1">
            <a:off x="4586741" y="3087688"/>
            <a:ext cx="898525" cy="341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4824" name="Line 8"/>
          <p:cNvSpPr>
            <a:spLocks noChangeShapeType="1"/>
          </p:cNvSpPr>
          <p:nvPr/>
        </p:nvSpPr>
        <p:spPr bwMode="auto">
          <a:xfrm flipH="1">
            <a:off x="4951866" y="3733800"/>
            <a:ext cx="5334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4825" name="Text Box 9"/>
          <p:cNvSpPr txBox="1">
            <a:spLocks noChangeArrowheads="1"/>
          </p:cNvSpPr>
          <p:nvPr/>
        </p:nvSpPr>
        <p:spPr bwMode="auto">
          <a:xfrm>
            <a:off x="989466" y="3352800"/>
            <a:ext cx="1600200" cy="830997"/>
          </a:xfrm>
          <a:prstGeom prst="rect">
            <a:avLst/>
          </a:prstGeom>
          <a:noFill/>
          <a:ln w="9525">
            <a:solidFill>
              <a:srgbClr val="0099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Phase advance</a:t>
            </a:r>
          </a:p>
        </p:txBody>
      </p:sp>
      <p:sp>
        <p:nvSpPr>
          <p:cNvPr id="34826" name="Line 10"/>
          <p:cNvSpPr>
            <a:spLocks noChangeShapeType="1"/>
          </p:cNvSpPr>
          <p:nvPr/>
        </p:nvSpPr>
        <p:spPr bwMode="auto">
          <a:xfrm>
            <a:off x="2589666" y="3505200"/>
            <a:ext cx="3810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4827" name="Text Box 16"/>
          <p:cNvSpPr txBox="1">
            <a:spLocks noChangeArrowheads="1"/>
          </p:cNvSpPr>
          <p:nvPr/>
        </p:nvSpPr>
        <p:spPr bwMode="auto">
          <a:xfrm>
            <a:off x="419553" y="2582863"/>
            <a:ext cx="1981200" cy="707886"/>
          </a:xfrm>
          <a:prstGeom prst="rect">
            <a:avLst/>
          </a:prstGeom>
          <a:noFill/>
          <a:ln w="9525">
            <a:solidFill>
              <a:srgbClr val="0099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/>
              <a:t>Lateral deviation in one plane</a:t>
            </a:r>
          </a:p>
        </p:txBody>
      </p:sp>
      <p:sp>
        <p:nvSpPr>
          <p:cNvPr id="34828" name="Line 17"/>
          <p:cNvSpPr>
            <a:spLocks noChangeShapeType="1"/>
          </p:cNvSpPr>
          <p:nvPr/>
        </p:nvSpPr>
        <p:spPr bwMode="auto">
          <a:xfrm flipV="1">
            <a:off x="2400753" y="2914650"/>
            <a:ext cx="442913" cy="11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23"/>
          <p:cNvGrpSpPr/>
          <p:nvPr/>
        </p:nvGrpSpPr>
        <p:grpSpPr>
          <a:xfrm>
            <a:off x="6569513" y="1699548"/>
            <a:ext cx="2446337" cy="1169988"/>
            <a:chOff x="6510338" y="1257300"/>
            <a:chExt cx="2446337" cy="1169988"/>
          </a:xfrm>
        </p:grpSpPr>
        <p:sp>
          <p:nvSpPr>
            <p:cNvPr id="34830" name="Freeform 19"/>
            <p:cNvSpPr>
              <a:spLocks/>
            </p:cNvSpPr>
            <p:nvPr/>
          </p:nvSpPr>
          <p:spPr bwMode="auto">
            <a:xfrm>
              <a:off x="6788150" y="1362075"/>
              <a:ext cx="2168525" cy="841375"/>
            </a:xfrm>
            <a:custGeom>
              <a:avLst/>
              <a:gdLst>
                <a:gd name="T0" fmla="*/ 0 w 1366"/>
                <a:gd name="T1" fmla="*/ 2147483647 h 530"/>
                <a:gd name="T2" fmla="*/ 2147483647 w 1366"/>
                <a:gd name="T3" fmla="*/ 2147483647 h 530"/>
                <a:gd name="T4" fmla="*/ 2147483647 w 1366"/>
                <a:gd name="T5" fmla="*/ 2147483647 h 530"/>
                <a:gd name="T6" fmla="*/ 2147483647 w 1366"/>
                <a:gd name="T7" fmla="*/ 2147483647 h 530"/>
                <a:gd name="T8" fmla="*/ 2147483647 w 1366"/>
                <a:gd name="T9" fmla="*/ 0 h 5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66"/>
                <a:gd name="T16" fmla="*/ 0 h 530"/>
                <a:gd name="T17" fmla="*/ 1366 w 1366"/>
                <a:gd name="T18" fmla="*/ 530 h 5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66" h="530">
                  <a:moveTo>
                    <a:pt x="0" y="530"/>
                  </a:moveTo>
                  <a:cubicBezTo>
                    <a:pt x="140" y="436"/>
                    <a:pt x="280" y="342"/>
                    <a:pt x="397" y="280"/>
                  </a:cubicBezTo>
                  <a:cubicBezTo>
                    <a:pt x="514" y="218"/>
                    <a:pt x="571" y="200"/>
                    <a:pt x="703" y="158"/>
                  </a:cubicBezTo>
                  <a:cubicBezTo>
                    <a:pt x="835" y="116"/>
                    <a:pt x="1077" y="56"/>
                    <a:pt x="1187" y="30"/>
                  </a:cubicBezTo>
                  <a:cubicBezTo>
                    <a:pt x="1297" y="4"/>
                    <a:pt x="1331" y="2"/>
                    <a:pt x="1366" y="0"/>
                  </a:cubicBezTo>
                </a:path>
              </a:pathLst>
            </a:custGeom>
            <a:noFill/>
            <a:ln w="25400" cap="flat" cmpd="sng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31" name="Freeform 20"/>
            <p:cNvSpPr>
              <a:spLocks/>
            </p:cNvSpPr>
            <p:nvPr/>
          </p:nvSpPr>
          <p:spPr bwMode="auto">
            <a:xfrm>
              <a:off x="6819900" y="1257300"/>
              <a:ext cx="2120900" cy="922338"/>
            </a:xfrm>
            <a:custGeom>
              <a:avLst/>
              <a:gdLst>
                <a:gd name="T0" fmla="*/ 0 w 1336"/>
                <a:gd name="T1" fmla="*/ 2147483647 h 581"/>
                <a:gd name="T2" fmla="*/ 2147483647 w 1336"/>
                <a:gd name="T3" fmla="*/ 2147483647 h 581"/>
                <a:gd name="T4" fmla="*/ 2147483647 w 1336"/>
                <a:gd name="T5" fmla="*/ 2147483647 h 581"/>
                <a:gd name="T6" fmla="*/ 2147483647 w 1336"/>
                <a:gd name="T7" fmla="*/ 2147483647 h 581"/>
                <a:gd name="T8" fmla="*/ 2147483647 w 1336"/>
                <a:gd name="T9" fmla="*/ 2147483647 h 581"/>
                <a:gd name="T10" fmla="*/ 2147483647 w 1336"/>
                <a:gd name="T11" fmla="*/ 0 h 58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36"/>
                <a:gd name="T19" fmla="*/ 0 h 581"/>
                <a:gd name="T20" fmla="*/ 1336 w 1336"/>
                <a:gd name="T21" fmla="*/ 581 h 58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36" h="581">
                  <a:moveTo>
                    <a:pt x="0" y="581"/>
                  </a:moveTo>
                  <a:cubicBezTo>
                    <a:pt x="46" y="482"/>
                    <a:pt x="92" y="384"/>
                    <a:pt x="219" y="331"/>
                  </a:cubicBezTo>
                  <a:cubicBezTo>
                    <a:pt x="346" y="278"/>
                    <a:pt x="645" y="280"/>
                    <a:pt x="760" y="265"/>
                  </a:cubicBezTo>
                  <a:cubicBezTo>
                    <a:pt x="875" y="250"/>
                    <a:pt x="848" y="254"/>
                    <a:pt x="907" y="239"/>
                  </a:cubicBezTo>
                  <a:cubicBezTo>
                    <a:pt x="966" y="224"/>
                    <a:pt x="1044" y="218"/>
                    <a:pt x="1116" y="178"/>
                  </a:cubicBezTo>
                  <a:cubicBezTo>
                    <a:pt x="1188" y="138"/>
                    <a:pt x="1262" y="69"/>
                    <a:pt x="1336" y="0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32" name="Line 21"/>
            <p:cNvSpPr>
              <a:spLocks noChangeShapeType="1"/>
            </p:cNvSpPr>
            <p:nvPr/>
          </p:nvSpPr>
          <p:spPr bwMode="auto">
            <a:xfrm flipV="1">
              <a:off x="6908800" y="2017713"/>
              <a:ext cx="461963" cy="2667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33" name="Text Box 22"/>
            <p:cNvSpPr txBox="1">
              <a:spLocks noChangeArrowheads="1"/>
            </p:cNvSpPr>
            <p:nvPr/>
          </p:nvSpPr>
          <p:spPr bwMode="auto">
            <a:xfrm>
              <a:off x="7054850" y="2122488"/>
              <a:ext cx="2270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/>
                <a:t>s</a:t>
              </a:r>
            </a:p>
          </p:txBody>
        </p:sp>
        <p:sp>
          <p:nvSpPr>
            <p:cNvPr id="34834" name="Line 23"/>
            <p:cNvSpPr>
              <a:spLocks noChangeShapeType="1"/>
            </p:cNvSpPr>
            <p:nvPr/>
          </p:nvSpPr>
          <p:spPr bwMode="auto">
            <a:xfrm flipH="1" flipV="1">
              <a:off x="6561138" y="1952625"/>
              <a:ext cx="153987" cy="2508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35" name="Text Box 24"/>
            <p:cNvSpPr txBox="1">
              <a:spLocks noChangeArrowheads="1"/>
            </p:cNvSpPr>
            <p:nvPr/>
          </p:nvSpPr>
          <p:spPr bwMode="auto">
            <a:xfrm>
              <a:off x="6510338" y="1698625"/>
              <a:ext cx="2762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/>
                <a:t>x</a:t>
              </a:r>
            </a:p>
          </p:txBody>
        </p:sp>
      </p:grp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HCPSS, August 11-22, 2014 </a:t>
            </a:r>
            <a:endParaRPr lang="en-US" dirty="0"/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C16510-01E7-4757-9488-65999956462C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sp>
        <p:nvSpPr>
          <p:cNvPr id="27" name="Footer Placeholder 2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Prebys, Hadron Colliders, Lecture 1</a:t>
            </a:r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117142"/>
              </p:ext>
            </p:extLst>
          </p:nvPr>
        </p:nvGraphicFramePr>
        <p:xfrm>
          <a:off x="2896053" y="2552998"/>
          <a:ext cx="376047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459" name="Equation" r:id="rId4" imgW="1782720" imgH="237600" progId="">
                  <p:embed/>
                </p:oleObj>
              </mc:Choice>
              <mc:Fallback>
                <p:oleObj name="Equation" r:id="rId4" imgW="1782720" imgH="2376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6053" y="2552998"/>
                        <a:ext cx="3760470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3230083"/>
              </p:ext>
            </p:extLst>
          </p:nvPr>
        </p:nvGraphicFramePr>
        <p:xfrm>
          <a:off x="6185353" y="4165898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460" name="Equation" r:id="rId6" imgW="100440" imgH="155160" progId="">
                  <p:embed/>
                </p:oleObj>
              </mc:Choice>
              <mc:Fallback>
                <p:oleObj name="Equation" r:id="rId6" imgW="100440" imgH="1551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85353" y="4165898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Arrow Connector 6"/>
          <p:cNvCxnSpPr/>
          <p:nvPr/>
        </p:nvCxnSpPr>
        <p:spPr>
          <a:xfrm>
            <a:off x="4000163" y="2246400"/>
            <a:ext cx="431983" cy="38880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976282" y="1918080"/>
            <a:ext cx="3352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follows periodicity of machine</a:t>
            </a:r>
          </a:p>
        </p:txBody>
      </p:sp>
    </p:spTree>
    <p:extLst>
      <p:ext uri="{BB962C8B-B14F-4D97-AF65-F5344CB8AC3E}">
        <p14:creationId xmlns:p14="http://schemas.microsoft.com/office/powerpoint/2010/main" val="136619895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4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4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p"/>
      <p:bldP spid="34822" grpId="0" animBg="1"/>
      <p:bldP spid="34823" grpId="0" animBg="1"/>
      <p:bldP spid="34824" grpId="0" animBg="1"/>
      <p:bldP spid="34825" grpId="0" animBg="1"/>
      <p:bldP spid="34826" grpId="0" animBg="1"/>
      <p:bldP spid="34827" grpId="0" animBg="1"/>
      <p:bldP spid="3482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Symmetric Treatment of FODO Cell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776" y="690225"/>
            <a:ext cx="8251825" cy="579017"/>
          </a:xfrm>
        </p:spPr>
        <p:txBody>
          <a:bodyPr/>
          <a:lstStyle/>
          <a:p>
            <a:r>
              <a:rPr lang="en-US" sz="1800" dirty="0" smtClean="0"/>
              <a:t>We generally evaluate the FODO cell </a:t>
            </a:r>
            <a:r>
              <a:rPr lang="en-US" sz="1800" i="1" dirty="0" smtClean="0"/>
              <a:t>center</a:t>
            </a:r>
            <a:r>
              <a:rPr lang="en-US" sz="1800" dirty="0" smtClean="0"/>
              <a:t> of the focusing quad, it looks like, which makes the problem symmetric. Example: Old FNAL Main Ring</a:t>
            </a:r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HCPSS, August 11-22, 2014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E. Prebys, Hadron Colliders, Lecture 1</a:t>
            </a:r>
            <a:endParaRPr lang="en-US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26155-0DCC-45D2-90B6-32F65F3F6C0F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4873036" y="4899441"/>
            <a:ext cx="3933755" cy="1595916"/>
            <a:chOff x="2470705" y="3392971"/>
            <a:chExt cx="3933755" cy="1595916"/>
          </a:xfrm>
        </p:grpSpPr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2705110" y="3392971"/>
              <a:ext cx="147205" cy="1140624"/>
            </a:xfrm>
            <a:custGeom>
              <a:avLst/>
              <a:gdLst>
                <a:gd name="T0" fmla="*/ 0 w 85"/>
                <a:gd name="T1" fmla="*/ 0 h 480"/>
                <a:gd name="T2" fmla="*/ 81 w 85"/>
                <a:gd name="T3" fmla="*/ 244 h 480"/>
                <a:gd name="T4" fmla="*/ 23 w 85"/>
                <a:gd name="T5" fmla="*/ 480 h 480"/>
                <a:gd name="T6" fmla="*/ 0 60000 65536"/>
                <a:gd name="T7" fmla="*/ 0 60000 65536"/>
                <a:gd name="T8" fmla="*/ 0 60000 65536"/>
                <a:gd name="T9" fmla="*/ 0 w 85"/>
                <a:gd name="T10" fmla="*/ 0 h 480"/>
                <a:gd name="T11" fmla="*/ 85 w 85"/>
                <a:gd name="T12" fmla="*/ 480 h 4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5" h="480">
                  <a:moveTo>
                    <a:pt x="0" y="0"/>
                  </a:moveTo>
                  <a:cubicBezTo>
                    <a:pt x="14" y="41"/>
                    <a:pt x="77" y="164"/>
                    <a:pt x="81" y="244"/>
                  </a:cubicBezTo>
                  <a:cubicBezTo>
                    <a:pt x="85" y="324"/>
                    <a:pt x="35" y="431"/>
                    <a:pt x="23" y="480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6019800" y="3429000"/>
              <a:ext cx="155864" cy="1140624"/>
            </a:xfrm>
            <a:custGeom>
              <a:avLst/>
              <a:gdLst>
                <a:gd name="T0" fmla="*/ 90 w 90"/>
                <a:gd name="T1" fmla="*/ 480 h 480"/>
                <a:gd name="T2" fmla="*/ 4 w 90"/>
                <a:gd name="T3" fmla="*/ 264 h 480"/>
                <a:gd name="T4" fmla="*/ 67 w 90"/>
                <a:gd name="T5" fmla="*/ 0 h 480"/>
                <a:gd name="T6" fmla="*/ 0 60000 65536"/>
                <a:gd name="T7" fmla="*/ 0 60000 65536"/>
                <a:gd name="T8" fmla="*/ 0 60000 65536"/>
                <a:gd name="T9" fmla="*/ 0 w 90"/>
                <a:gd name="T10" fmla="*/ 0 h 480"/>
                <a:gd name="T11" fmla="*/ 90 w 90"/>
                <a:gd name="T12" fmla="*/ 480 h 4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0" h="480">
                  <a:moveTo>
                    <a:pt x="90" y="480"/>
                  </a:moveTo>
                  <a:cubicBezTo>
                    <a:pt x="76" y="444"/>
                    <a:pt x="8" y="344"/>
                    <a:pt x="4" y="264"/>
                  </a:cubicBezTo>
                  <a:cubicBezTo>
                    <a:pt x="0" y="184"/>
                    <a:pt x="54" y="55"/>
                    <a:pt x="67" y="0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grpSp>
          <p:nvGrpSpPr>
            <p:cNvPr id="10" name="Group 9"/>
            <p:cNvGrpSpPr>
              <a:grpSpLocks/>
            </p:cNvGrpSpPr>
            <p:nvPr/>
          </p:nvGrpSpPr>
          <p:grpSpPr bwMode="auto">
            <a:xfrm>
              <a:off x="4267236" y="3429000"/>
              <a:ext cx="381002" cy="1066800"/>
              <a:chOff x="4267" y="2160"/>
              <a:chExt cx="240" cy="481"/>
            </a:xfrm>
          </p:grpSpPr>
          <p:sp>
            <p:nvSpPr>
              <p:cNvPr id="20" name="Freeform 19"/>
              <p:cNvSpPr>
                <a:spLocks/>
              </p:cNvSpPr>
              <p:nvPr/>
            </p:nvSpPr>
            <p:spPr bwMode="auto">
              <a:xfrm>
                <a:off x="4267" y="2161"/>
                <a:ext cx="85" cy="480"/>
              </a:xfrm>
              <a:custGeom>
                <a:avLst/>
                <a:gdLst>
                  <a:gd name="T0" fmla="*/ 0 w 85"/>
                  <a:gd name="T1" fmla="*/ 0 h 480"/>
                  <a:gd name="T2" fmla="*/ 81 w 85"/>
                  <a:gd name="T3" fmla="*/ 244 h 480"/>
                  <a:gd name="T4" fmla="*/ 23 w 85"/>
                  <a:gd name="T5" fmla="*/ 480 h 480"/>
                  <a:gd name="T6" fmla="*/ 0 60000 65536"/>
                  <a:gd name="T7" fmla="*/ 0 60000 65536"/>
                  <a:gd name="T8" fmla="*/ 0 60000 65536"/>
                  <a:gd name="T9" fmla="*/ 0 w 85"/>
                  <a:gd name="T10" fmla="*/ 0 h 480"/>
                  <a:gd name="T11" fmla="*/ 85 w 85"/>
                  <a:gd name="T12" fmla="*/ 480 h 48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5" h="480">
                    <a:moveTo>
                      <a:pt x="0" y="0"/>
                    </a:moveTo>
                    <a:cubicBezTo>
                      <a:pt x="14" y="41"/>
                      <a:pt x="77" y="164"/>
                      <a:pt x="81" y="244"/>
                    </a:cubicBezTo>
                    <a:cubicBezTo>
                      <a:pt x="85" y="324"/>
                      <a:pt x="35" y="431"/>
                      <a:pt x="23" y="480"/>
                    </a:cubicBez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>
                <a:off x="4416" y="2160"/>
                <a:ext cx="90" cy="480"/>
              </a:xfrm>
              <a:custGeom>
                <a:avLst/>
                <a:gdLst>
                  <a:gd name="T0" fmla="*/ 90 w 90"/>
                  <a:gd name="T1" fmla="*/ 480 h 480"/>
                  <a:gd name="T2" fmla="*/ 4 w 90"/>
                  <a:gd name="T3" fmla="*/ 264 h 480"/>
                  <a:gd name="T4" fmla="*/ 67 w 90"/>
                  <a:gd name="T5" fmla="*/ 0 h 480"/>
                  <a:gd name="T6" fmla="*/ 0 60000 65536"/>
                  <a:gd name="T7" fmla="*/ 0 60000 65536"/>
                  <a:gd name="T8" fmla="*/ 0 60000 65536"/>
                  <a:gd name="T9" fmla="*/ 0 w 90"/>
                  <a:gd name="T10" fmla="*/ 0 h 480"/>
                  <a:gd name="T11" fmla="*/ 90 w 90"/>
                  <a:gd name="T12" fmla="*/ 480 h 48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0" h="480">
                    <a:moveTo>
                      <a:pt x="90" y="480"/>
                    </a:moveTo>
                    <a:cubicBezTo>
                      <a:pt x="76" y="444"/>
                      <a:pt x="8" y="344"/>
                      <a:pt x="4" y="264"/>
                    </a:cubicBezTo>
                    <a:cubicBezTo>
                      <a:pt x="0" y="184"/>
                      <a:pt x="54" y="55"/>
                      <a:pt x="67" y="0"/>
                    </a:cubicBez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2" name="Line 56"/>
              <p:cNvSpPr>
                <a:spLocks noChangeShapeType="1"/>
              </p:cNvSpPr>
              <p:nvPr/>
            </p:nvSpPr>
            <p:spPr bwMode="auto">
              <a:xfrm>
                <a:off x="4267" y="2161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3" name="Line 57"/>
              <p:cNvSpPr>
                <a:spLocks noChangeShapeType="1"/>
              </p:cNvSpPr>
              <p:nvPr/>
            </p:nvSpPr>
            <p:spPr bwMode="auto">
              <a:xfrm>
                <a:off x="4267" y="2641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11" name="TextBox 25"/>
            <p:cNvSpPr txBox="1"/>
            <p:nvPr/>
          </p:nvSpPr>
          <p:spPr>
            <a:xfrm>
              <a:off x="2470705" y="4619555"/>
              <a:ext cx="4608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 smtClean="0"/>
                <a:t>2f</a:t>
              </a:r>
              <a:endParaRPr lang="en-US" dirty="0"/>
            </a:p>
          </p:txBody>
        </p:sp>
        <p:sp>
          <p:nvSpPr>
            <p:cNvPr id="12" name="TextBox 26"/>
            <p:cNvSpPr txBox="1"/>
            <p:nvPr/>
          </p:nvSpPr>
          <p:spPr>
            <a:xfrm>
              <a:off x="4275740" y="4619555"/>
              <a:ext cx="4608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 smtClean="0"/>
                <a:t>-f</a:t>
              </a:r>
              <a:endParaRPr lang="en-US" dirty="0"/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>
              <a:off x="2701135" y="3966670"/>
              <a:ext cx="1694653" cy="571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4467765" y="3966670"/>
              <a:ext cx="1694653" cy="571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29"/>
            <p:cNvSpPr txBox="1"/>
            <p:nvPr/>
          </p:nvSpPr>
          <p:spPr>
            <a:xfrm>
              <a:off x="3354020" y="4005075"/>
              <a:ext cx="4608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 smtClean="0"/>
                <a:t>L</a:t>
              </a:r>
              <a:endParaRPr lang="en-US" dirty="0"/>
            </a:p>
          </p:txBody>
        </p:sp>
        <p:sp>
          <p:nvSpPr>
            <p:cNvPr id="16" name="TextBox 30"/>
            <p:cNvSpPr txBox="1"/>
            <p:nvPr/>
          </p:nvSpPr>
          <p:spPr>
            <a:xfrm>
              <a:off x="5083704" y="3931184"/>
              <a:ext cx="73764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 smtClean="0"/>
                <a:t>L</a:t>
              </a:r>
              <a:endParaRPr lang="en-US" dirty="0"/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2715165" y="3433270"/>
              <a:ext cx="0" cy="10668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172200" y="3429000"/>
              <a:ext cx="0" cy="10668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34"/>
            <p:cNvSpPr txBox="1"/>
            <p:nvPr/>
          </p:nvSpPr>
          <p:spPr>
            <a:xfrm>
              <a:off x="5943600" y="4572000"/>
              <a:ext cx="4608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 smtClean="0"/>
                <a:t>2f</a:t>
              </a:r>
              <a:endParaRPr lang="en-US" dirty="0"/>
            </a:p>
          </p:txBody>
        </p:sp>
      </p:grp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442" t="56861" r="51237" b="23465"/>
          <a:stretch/>
        </p:blipFill>
        <p:spPr>
          <a:xfrm>
            <a:off x="4595374" y="1363864"/>
            <a:ext cx="4548626" cy="1604112"/>
          </a:xfrm>
          <a:prstGeom prst="rect">
            <a:avLst/>
          </a:prstGeom>
        </p:spPr>
      </p:pic>
      <p:cxnSp>
        <p:nvCxnSpPr>
          <p:cNvPr id="27" name="Straight Arrow Connector 26"/>
          <p:cNvCxnSpPr/>
          <p:nvPr/>
        </p:nvCxnSpPr>
        <p:spPr>
          <a:xfrm flipH="1" flipV="1">
            <a:off x="4873168" y="2268628"/>
            <a:ext cx="454590" cy="746492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 flipV="1">
            <a:off x="5287048" y="2147080"/>
            <a:ext cx="1112028" cy="93716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9" name="Picture 2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17047" y="3112440"/>
            <a:ext cx="1638300" cy="93980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63126" y="2902680"/>
            <a:ext cx="1574800" cy="838200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4645226" y="4112400"/>
            <a:ext cx="1511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Quadrupole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525558" y="3780960"/>
            <a:ext cx="1511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Dipole</a:t>
            </a: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5633" y="1418739"/>
            <a:ext cx="3621985" cy="1605941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2" cstate="print"/>
          <a:srcRect l="24066" r="25377" b="43336"/>
          <a:stretch/>
        </p:blipFill>
        <p:spPr>
          <a:xfrm>
            <a:off x="772497" y="3488211"/>
            <a:ext cx="3096006" cy="2756761"/>
          </a:xfrm>
          <a:prstGeom prst="rect">
            <a:avLst/>
          </a:prstGeom>
        </p:spPr>
      </p:pic>
      <p:sp>
        <p:nvSpPr>
          <p:cNvPr id="24" name="Down Arrow 23"/>
          <p:cNvSpPr/>
          <p:nvPr/>
        </p:nvSpPr>
        <p:spPr>
          <a:xfrm>
            <a:off x="2365380" y="3169040"/>
            <a:ext cx="372868" cy="291272"/>
          </a:xfrm>
          <a:prstGeom prst="downArrow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2668335" y="2061747"/>
            <a:ext cx="1969208" cy="2004410"/>
          </a:xfrm>
          <a:custGeom>
            <a:avLst/>
            <a:gdLst>
              <a:gd name="connsiteX0" fmla="*/ 0 w 1969208"/>
              <a:gd name="connsiteY0" fmla="*/ 2004410 h 2004410"/>
              <a:gd name="connsiteX1" fmla="*/ 1060343 w 1969208"/>
              <a:gd name="connsiteY1" fmla="*/ 1829647 h 2004410"/>
              <a:gd name="connsiteX2" fmla="*/ 1689557 w 1969208"/>
              <a:gd name="connsiteY2" fmla="*/ 1083991 h 2004410"/>
              <a:gd name="connsiteX3" fmla="*/ 1724513 w 1969208"/>
              <a:gd name="connsiteY3" fmla="*/ 163571 h 2004410"/>
              <a:gd name="connsiteX4" fmla="*/ 1969208 w 1969208"/>
              <a:gd name="connsiteY4" fmla="*/ 459 h 2004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69208" h="2004410">
                <a:moveTo>
                  <a:pt x="0" y="2004410"/>
                </a:moveTo>
                <a:cubicBezTo>
                  <a:pt x="389375" y="1993730"/>
                  <a:pt x="778750" y="1983050"/>
                  <a:pt x="1060343" y="1829647"/>
                </a:cubicBezTo>
                <a:cubicBezTo>
                  <a:pt x="1341936" y="1676244"/>
                  <a:pt x="1578862" y="1361670"/>
                  <a:pt x="1689557" y="1083991"/>
                </a:cubicBezTo>
                <a:cubicBezTo>
                  <a:pt x="1800252" y="806312"/>
                  <a:pt x="1677905" y="344160"/>
                  <a:pt x="1724513" y="163571"/>
                </a:cubicBezTo>
                <a:cubicBezTo>
                  <a:pt x="1771121" y="-17018"/>
                  <a:pt x="1969208" y="459"/>
                  <a:pt x="1969208" y="459"/>
                </a:cubicBezTo>
              </a:path>
            </a:pathLst>
          </a:custGeom>
          <a:ln w="127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Down Arrow 31"/>
          <p:cNvSpPr/>
          <p:nvPr/>
        </p:nvSpPr>
        <p:spPr>
          <a:xfrm>
            <a:off x="6536838" y="4334128"/>
            <a:ext cx="524346" cy="466035"/>
          </a:xfrm>
          <a:prstGeom prst="downArrow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708866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 Line Calculation: MAD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 smtClean="0"/>
              <a:t>We could calculate the lattice functions by han</a:t>
            </a:r>
            <a:r>
              <a:rPr lang="en-US" sz="1600" dirty="0"/>
              <a:t>d</a:t>
            </a:r>
            <a:r>
              <a:rPr lang="en-US" sz="1600" dirty="0" smtClean="0"/>
              <a:t>, but…</a:t>
            </a:r>
          </a:p>
          <a:p>
            <a:r>
              <a:rPr lang="en-US" sz="1600" dirty="0" smtClean="0"/>
              <a:t>There have been and continue to be countless accelerator modeling programs; however MAD (“Methodical Accelerator Design”), started in 1990, continues to be the “Lingua Franca”</a:t>
            </a:r>
            <a:endParaRPr lang="en-US" sz="16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HCPSS, August 11-22, 2014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E. Prebys, Hadron Colliders, Lecture 1</a:t>
            </a:r>
            <a:endParaRPr lang="en-US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B536C3-BB10-4165-8E74-99838CB51702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57200" y="2356250"/>
            <a:ext cx="4953000" cy="41319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/>
              <a:t>!</a:t>
            </a:r>
          </a:p>
          <a:p>
            <a:r>
              <a:rPr lang="en-US" sz="1050" dirty="0"/>
              <a:t>! One FODO cell from the FNAL Main Ring (NAL Design Report, 1968)</a:t>
            </a:r>
          </a:p>
          <a:p>
            <a:r>
              <a:rPr lang="en-US" sz="1050" dirty="0"/>
              <a:t>!</a:t>
            </a:r>
          </a:p>
          <a:p>
            <a:r>
              <a:rPr lang="en-US" sz="1050" dirty="0"/>
              <a:t>beam, particle=</a:t>
            </a:r>
            <a:r>
              <a:rPr lang="en-US" sz="1050" dirty="0" err="1"/>
              <a:t>proton,energy</a:t>
            </a:r>
            <a:r>
              <a:rPr lang="en-US" sz="1050" dirty="0"/>
              <a:t>=400.938272,npart=1.0E9;</a:t>
            </a:r>
          </a:p>
          <a:p>
            <a:endParaRPr lang="en-US" sz="1050" dirty="0"/>
          </a:p>
          <a:p>
            <a:r>
              <a:rPr lang="en-US" sz="1050" dirty="0"/>
              <a:t>LQ:=1.067;</a:t>
            </a:r>
          </a:p>
          <a:p>
            <a:r>
              <a:rPr lang="en-US" sz="1050" dirty="0"/>
              <a:t>LD:=29.74-2*LQ;</a:t>
            </a:r>
          </a:p>
          <a:p>
            <a:endParaRPr lang="en-US" sz="1050" dirty="0"/>
          </a:p>
          <a:p>
            <a:r>
              <a:rPr lang="en-US" sz="1050" dirty="0" err="1"/>
              <a:t>qf</a:t>
            </a:r>
            <a:r>
              <a:rPr lang="en-US" sz="1050" dirty="0"/>
              <a:t>: QUADRUPOLE, L=LQ, K1=.0195;</a:t>
            </a:r>
          </a:p>
          <a:p>
            <a:r>
              <a:rPr lang="en-US" sz="1050" dirty="0"/>
              <a:t>d: DRIFT, L=LD;</a:t>
            </a:r>
          </a:p>
          <a:p>
            <a:r>
              <a:rPr lang="en-US" sz="1050" dirty="0" err="1"/>
              <a:t>qd</a:t>
            </a:r>
            <a:r>
              <a:rPr lang="en-US" sz="1050" dirty="0"/>
              <a:t>: QUADRUPOLE, L=LQ, K1=-.0195;</a:t>
            </a:r>
          </a:p>
          <a:p>
            <a:endParaRPr lang="en-US" sz="1050" dirty="0"/>
          </a:p>
          <a:p>
            <a:r>
              <a:rPr lang="en-US" sz="1050" dirty="0" err="1"/>
              <a:t>fodo</a:t>
            </a:r>
            <a:r>
              <a:rPr lang="en-US" sz="1050" dirty="0"/>
              <a:t>: line = (</a:t>
            </a:r>
            <a:r>
              <a:rPr lang="en-US" sz="1050" dirty="0" err="1"/>
              <a:t>qf,d,qd,qd,d,qf</a:t>
            </a:r>
            <a:r>
              <a:rPr lang="en-US" sz="1050" dirty="0"/>
              <a:t>);</a:t>
            </a:r>
          </a:p>
          <a:p>
            <a:r>
              <a:rPr lang="en-US" sz="1050" dirty="0"/>
              <a:t>use, period=</a:t>
            </a:r>
            <a:r>
              <a:rPr lang="en-US" sz="1050" dirty="0" err="1"/>
              <a:t>fodo</a:t>
            </a:r>
            <a:r>
              <a:rPr lang="en-US" sz="1050" dirty="0"/>
              <a:t>;</a:t>
            </a:r>
          </a:p>
          <a:p>
            <a:endParaRPr lang="en-US" sz="1050" dirty="0"/>
          </a:p>
          <a:p>
            <a:r>
              <a:rPr lang="en-US" sz="1050" dirty="0" err="1"/>
              <a:t>match,sequence</a:t>
            </a:r>
            <a:r>
              <a:rPr lang="en-US" sz="1050" dirty="0"/>
              <a:t>=FODO;</a:t>
            </a:r>
          </a:p>
          <a:p>
            <a:endParaRPr lang="en-US" sz="1050" dirty="0"/>
          </a:p>
          <a:p>
            <a:r>
              <a:rPr lang="en-US" sz="1050" dirty="0"/>
              <a:t>SELECT,FLAG=</a:t>
            </a:r>
            <a:r>
              <a:rPr lang="en-US" sz="1050" dirty="0" err="1"/>
              <a:t>SECTORMAP,clear</a:t>
            </a:r>
            <a:r>
              <a:rPr lang="en-US" sz="1050" dirty="0"/>
              <a:t>;</a:t>
            </a:r>
          </a:p>
          <a:p>
            <a:r>
              <a:rPr lang="en-US" sz="1050" dirty="0"/>
              <a:t>SELECT,FLAG=</a:t>
            </a:r>
            <a:r>
              <a:rPr lang="en-US" sz="1050" dirty="0" err="1"/>
              <a:t>TWISS,column</a:t>
            </a:r>
            <a:r>
              <a:rPr lang="en-US" sz="1050" dirty="0"/>
              <a:t>=</a:t>
            </a:r>
            <a:r>
              <a:rPr lang="en-US" sz="1050" dirty="0" err="1"/>
              <a:t>name,s,betx,alfx,bety,alfy,mux,muy</a:t>
            </a:r>
            <a:r>
              <a:rPr lang="en-US" sz="1050" dirty="0"/>
              <a:t>;</a:t>
            </a:r>
          </a:p>
          <a:p>
            <a:r>
              <a:rPr lang="en-US" sz="1050" dirty="0"/>
              <a:t>TWISS,SAVE;</a:t>
            </a:r>
          </a:p>
          <a:p>
            <a:endParaRPr lang="en-US" sz="1050" dirty="0"/>
          </a:p>
          <a:p>
            <a:r>
              <a:rPr lang="en-US" sz="1050" dirty="0" err="1" smtClean="0"/>
              <a:t>PLOT,interpolate</a:t>
            </a:r>
            <a:r>
              <a:rPr lang="en-US" sz="1050" dirty="0" smtClean="0"/>
              <a:t>=true,,</a:t>
            </a:r>
            <a:r>
              <a:rPr lang="en-US" sz="1050" dirty="0" err="1"/>
              <a:t>colour</a:t>
            </a:r>
            <a:r>
              <a:rPr lang="en-US" sz="1050" dirty="0"/>
              <a:t>=100,HAXIS=S, VAXIS1=BETX,BETY;</a:t>
            </a:r>
          </a:p>
          <a:p>
            <a:r>
              <a:rPr lang="en-US" sz="1050" dirty="0" err="1" smtClean="0"/>
              <a:t>PLOT,interpolate</a:t>
            </a:r>
            <a:r>
              <a:rPr lang="en-US" sz="1050" dirty="0" smtClean="0"/>
              <a:t>=true,,</a:t>
            </a:r>
            <a:r>
              <a:rPr lang="en-US" sz="1050" dirty="0" err="1"/>
              <a:t>colour</a:t>
            </a:r>
            <a:r>
              <a:rPr lang="en-US" sz="1050" dirty="0"/>
              <a:t>=100,HAXIS=S, VAXIS1=ALFX,ALFY</a:t>
            </a:r>
            <a:r>
              <a:rPr lang="en-US" sz="1050" dirty="0" smtClean="0"/>
              <a:t>;</a:t>
            </a:r>
            <a:endParaRPr lang="en-US" sz="1050" dirty="0"/>
          </a:p>
          <a:p>
            <a:endParaRPr lang="en-US" sz="1050" dirty="0"/>
          </a:p>
          <a:p>
            <a:r>
              <a:rPr lang="en-US" sz="1050" dirty="0"/>
              <a:t>stop;</a:t>
            </a:r>
          </a:p>
        </p:txBody>
      </p:sp>
      <p:sp>
        <p:nvSpPr>
          <p:cNvPr id="9" name="Rectangle 8"/>
          <p:cNvSpPr/>
          <p:nvPr/>
        </p:nvSpPr>
        <p:spPr>
          <a:xfrm>
            <a:off x="457200" y="2280050"/>
            <a:ext cx="4267200" cy="4267200"/>
          </a:xfrm>
          <a:prstGeom prst="rect">
            <a:avLst/>
          </a:prstGeom>
          <a:noFill/>
          <a:ln w="1270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5157113" y="4012738"/>
            <a:ext cx="457200" cy="381000"/>
          </a:xfrm>
          <a:prstGeom prst="rightArrow">
            <a:avLst/>
          </a:prstGeom>
          <a:noFill/>
          <a:ln w="1270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219200" y="1975250"/>
            <a:ext cx="1981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 smtClean="0">
                <a:solidFill>
                  <a:srgbClr val="C00000"/>
                </a:solidFill>
                <a:latin typeface="+mn-lt"/>
              </a:rPr>
              <a:t>main_ring.madx</a:t>
            </a:r>
            <a:endParaRPr lang="en-US" sz="1400" dirty="0" smtClean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2062036" y="3571253"/>
            <a:ext cx="716684" cy="339520"/>
          </a:xfrm>
          <a:prstGeom prst="ellipse">
            <a:avLst/>
          </a:prstGeom>
          <a:noFill/>
          <a:ln w="1270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017614" y="3131134"/>
            <a:ext cx="12982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C00000"/>
                </a:solidFill>
                <a:latin typeface="+mn-lt"/>
              </a:rPr>
              <a:t>half quad</a:t>
            </a:r>
          </a:p>
          <a:p>
            <a:r>
              <a:rPr lang="en-US" sz="1400" dirty="0" smtClean="0">
                <a:solidFill>
                  <a:srgbClr val="C00000"/>
                </a:solidFill>
                <a:latin typeface="+mn-lt"/>
              </a:rPr>
              <a:t>K1=1/(2f)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2803867" y="3520953"/>
            <a:ext cx="201174" cy="125749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792812" y="4251796"/>
            <a:ext cx="15072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C00000"/>
                </a:solidFill>
                <a:latin typeface="+mn-lt"/>
              </a:rPr>
              <a:t>build FODO cell</a:t>
            </a:r>
          </a:p>
        </p:txBody>
      </p:sp>
      <p:cxnSp>
        <p:nvCxnSpPr>
          <p:cNvPr id="22" name="Straight Arrow Connector 21"/>
          <p:cNvCxnSpPr>
            <a:stCxn id="21" idx="1"/>
          </p:cNvCxnSpPr>
          <p:nvPr/>
        </p:nvCxnSpPr>
        <p:spPr>
          <a:xfrm flipH="1">
            <a:off x="2189291" y="4405685"/>
            <a:ext cx="603521" cy="34734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517716" y="4693417"/>
            <a:ext cx="15072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C00000"/>
                </a:solidFill>
                <a:latin typeface="+mn-lt"/>
              </a:rPr>
              <a:t>force periodicity</a:t>
            </a:r>
          </a:p>
        </p:txBody>
      </p:sp>
      <p:cxnSp>
        <p:nvCxnSpPr>
          <p:cNvPr id="25" name="Straight Arrow Connector 24"/>
          <p:cNvCxnSpPr>
            <a:stCxn id="24" idx="1"/>
          </p:cNvCxnSpPr>
          <p:nvPr/>
        </p:nvCxnSpPr>
        <p:spPr>
          <a:xfrm flipH="1">
            <a:off x="1914195" y="4847306"/>
            <a:ext cx="603521" cy="34734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217473" y="5449409"/>
            <a:ext cx="23969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C00000"/>
                </a:solidFill>
                <a:latin typeface="+mn-lt"/>
              </a:rPr>
              <a:t>calculate Twiss parameters</a:t>
            </a:r>
          </a:p>
        </p:txBody>
      </p:sp>
      <p:cxnSp>
        <p:nvCxnSpPr>
          <p:cNvPr id="27" name="Straight Arrow Connector 26"/>
          <p:cNvCxnSpPr>
            <a:stCxn id="26" idx="1"/>
          </p:cNvCxnSpPr>
          <p:nvPr/>
        </p:nvCxnSpPr>
        <p:spPr>
          <a:xfrm flipH="1" flipV="1">
            <a:off x="1383075" y="5545503"/>
            <a:ext cx="834398" cy="57795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93506" y="3015880"/>
            <a:ext cx="3048000" cy="256678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198726" y="2794105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C00000"/>
                </a:solidFill>
                <a:latin typeface="+mn-lt"/>
              </a:rPr>
              <a:t>98.4m (exact) vs. </a:t>
            </a:r>
            <a:br>
              <a:rPr lang="en-US" sz="1400" dirty="0" smtClean="0">
                <a:solidFill>
                  <a:srgbClr val="C00000"/>
                </a:solidFill>
                <a:latin typeface="+mn-lt"/>
              </a:rPr>
            </a:br>
            <a:r>
              <a:rPr lang="en-US" sz="1400" dirty="0" smtClean="0">
                <a:solidFill>
                  <a:srgbClr val="C00000"/>
                </a:solidFill>
                <a:latin typeface="+mn-lt"/>
              </a:rPr>
              <a:t>99.4m (thin lens)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6298306" y="3101076"/>
            <a:ext cx="1295400" cy="34799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231506" y="4592066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C00000"/>
                </a:solidFill>
                <a:latin typeface="+mn-lt"/>
              </a:rPr>
              <a:t>24.7m  </a:t>
            </a:r>
            <a:br>
              <a:rPr lang="en-US" sz="1400" dirty="0" smtClean="0">
                <a:solidFill>
                  <a:srgbClr val="C00000"/>
                </a:solidFill>
                <a:latin typeface="+mn-lt"/>
              </a:rPr>
            </a:br>
            <a:r>
              <a:rPr lang="en-US" sz="1400" dirty="0" smtClean="0">
                <a:solidFill>
                  <a:srgbClr val="C00000"/>
                </a:solidFill>
                <a:latin typeface="+mn-lt"/>
              </a:rPr>
              <a:t>vs. 26.4m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6222106" y="4896866"/>
            <a:ext cx="1371600" cy="22860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9466736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Conceptual Understanding of β</a:t>
            </a:r>
            <a:endParaRPr lang="en-US" dirty="0">
              <a:latin typeface="Symbol" pitchFamily="18" charset="2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685800"/>
            <a:ext cx="8355012" cy="1323130"/>
          </a:xfrm>
        </p:spPr>
        <p:txBody>
          <a:bodyPr/>
          <a:lstStyle/>
          <a:p>
            <a:r>
              <a:rPr lang="en-US" sz="1800" dirty="0" smtClean="0"/>
              <a:t>It’s important to remember that the </a:t>
            </a:r>
            <a:r>
              <a:rPr lang="en-US" sz="1800" dirty="0" err="1" smtClean="0"/>
              <a:t>betatron</a:t>
            </a:r>
            <a:r>
              <a:rPr lang="en-US" sz="1800" dirty="0" smtClean="0"/>
              <a:t> function represents a </a:t>
            </a:r>
            <a:r>
              <a:rPr lang="en-US" sz="1800" i="1" dirty="0" smtClean="0"/>
              <a:t>bounding envelope </a:t>
            </a:r>
            <a:r>
              <a:rPr lang="en-US" sz="1800" dirty="0" smtClean="0"/>
              <a:t>to the beam motion, not the beam motion itself</a:t>
            </a:r>
            <a:endParaRPr lang="en-US" sz="18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HCPSS, August 11-22, 2014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E. Prebys, Hadron Colliders, Lecture 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CB3B5A-5052-4940-8887-DC0AFF3E24EA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pic>
        <p:nvPicPr>
          <p:cNvPr id="27546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312" y="1866596"/>
            <a:ext cx="340995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685800" y="1295400"/>
            <a:ext cx="3379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1"/>
                </a:solidFill>
              </a:rPr>
              <a:t>Normalized particle trajectory</a:t>
            </a:r>
            <a:endParaRPr lang="en-US" sz="2000" dirty="0">
              <a:solidFill>
                <a:schemeClr val="accent1"/>
              </a:solidFill>
            </a:endParaRPr>
          </a:p>
        </p:txBody>
      </p:sp>
      <p:pic>
        <p:nvPicPr>
          <p:cNvPr id="27546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1905000"/>
            <a:ext cx="3384183" cy="211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4800600" y="1219200"/>
            <a:ext cx="42076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1"/>
                </a:solidFill>
              </a:rPr>
              <a:t>Trajectories over multiple turns (or trajectories of multiple particles!)</a:t>
            </a:r>
            <a:endParaRPr lang="en-US" sz="2000" dirty="0">
              <a:solidFill>
                <a:schemeClr val="accent1"/>
              </a:solidFill>
            </a:endParaRPr>
          </a:p>
        </p:txBody>
      </p:sp>
      <p:pic>
        <p:nvPicPr>
          <p:cNvPr id="13" name="Object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41005" y="4037971"/>
            <a:ext cx="3500438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Object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7068" y="4520571"/>
            <a:ext cx="1643062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3923868" y="4596771"/>
            <a:ext cx="3502169" cy="861774"/>
          </a:xfrm>
          <a:prstGeom prst="rect">
            <a:avLst/>
          </a:prstGeom>
          <a:noFill/>
          <a:ln w="9525">
            <a:solidFill>
              <a:srgbClr val="0099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 smtClean="0"/>
              <a:t>β</a:t>
            </a:r>
            <a:r>
              <a:rPr lang="en-US" sz="1800" i="1" dirty="0" smtClean="0">
                <a:solidFill>
                  <a:srgbClr val="009900"/>
                </a:solidFill>
                <a:latin typeface="Symbol" pitchFamily="18" charset="2"/>
              </a:rPr>
              <a:t>(</a:t>
            </a:r>
            <a:r>
              <a:rPr lang="en-US" sz="1800" i="1" dirty="0" smtClean="0">
                <a:solidFill>
                  <a:srgbClr val="009900"/>
                </a:solidFill>
              </a:rPr>
              <a:t>s</a:t>
            </a:r>
            <a:r>
              <a:rPr lang="en-US" sz="1800" i="1" dirty="0">
                <a:solidFill>
                  <a:srgbClr val="009900"/>
                </a:solidFill>
                <a:latin typeface="Symbol" pitchFamily="18" charset="2"/>
              </a:rPr>
              <a:t>)</a:t>
            </a:r>
            <a:r>
              <a:rPr lang="en-US" sz="1800" dirty="0"/>
              <a:t> </a:t>
            </a:r>
            <a:r>
              <a:rPr lang="en-US" sz="1600" dirty="0">
                <a:latin typeface="+mn-lt"/>
              </a:rPr>
              <a:t>is </a:t>
            </a:r>
            <a:r>
              <a:rPr lang="en-US" sz="1600" dirty="0" smtClean="0">
                <a:latin typeface="+mn-lt"/>
              </a:rPr>
              <a:t>also effectively </a:t>
            </a:r>
            <a:r>
              <a:rPr lang="en-US" sz="1600" dirty="0">
                <a:latin typeface="+mn-lt"/>
              </a:rPr>
              <a:t>the </a:t>
            </a:r>
            <a:r>
              <a:rPr lang="en-US" sz="1600" dirty="0">
                <a:solidFill>
                  <a:srgbClr val="009900"/>
                </a:solidFill>
                <a:latin typeface="+mn-lt"/>
              </a:rPr>
              <a:t>local </a:t>
            </a:r>
            <a:r>
              <a:rPr lang="en-US" sz="1600" dirty="0" smtClean="0">
                <a:solidFill>
                  <a:srgbClr val="009900"/>
                </a:solidFill>
                <a:latin typeface="+mn-lt"/>
              </a:rPr>
              <a:t>wave number</a:t>
            </a:r>
            <a:r>
              <a:rPr lang="en-US" sz="1600" dirty="0" smtClean="0">
                <a:latin typeface="+mn-lt"/>
              </a:rPr>
              <a:t>  which determines the rate of </a:t>
            </a:r>
            <a:r>
              <a:rPr lang="en-US" sz="1600" dirty="0" smtClean="0">
                <a:solidFill>
                  <a:srgbClr val="00B050"/>
                </a:solidFill>
                <a:latin typeface="+mn-lt"/>
              </a:rPr>
              <a:t>phase advance</a:t>
            </a:r>
            <a:endParaRPr lang="en-US" sz="1600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16" name="Line 7"/>
          <p:cNvSpPr>
            <a:spLocks noChangeShapeType="1"/>
          </p:cNvSpPr>
          <p:nvPr/>
        </p:nvSpPr>
        <p:spPr bwMode="auto">
          <a:xfrm flipH="1" flipV="1">
            <a:off x="3025343" y="4484059"/>
            <a:ext cx="898525" cy="341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" name="Line 8"/>
          <p:cNvSpPr>
            <a:spLocks noChangeShapeType="1"/>
          </p:cNvSpPr>
          <p:nvPr/>
        </p:nvSpPr>
        <p:spPr bwMode="auto">
          <a:xfrm flipH="1">
            <a:off x="3390468" y="5130171"/>
            <a:ext cx="5334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" name="Text Box 18"/>
          <p:cNvSpPr txBox="1">
            <a:spLocks noChangeArrowheads="1"/>
          </p:cNvSpPr>
          <p:nvPr/>
        </p:nvSpPr>
        <p:spPr bwMode="auto">
          <a:xfrm>
            <a:off x="771365" y="5663717"/>
            <a:ext cx="7848600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CC0000"/>
                </a:solidFill>
                <a:latin typeface="+mn-lt"/>
              </a:rPr>
              <a:t>Closely spaced strong quads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dirty="0">
                <a:latin typeface="+mn-lt"/>
              </a:rPr>
              <a:t>small </a:t>
            </a:r>
            <a:r>
              <a:rPr lang="en-US" sz="1800" dirty="0" smtClean="0">
                <a:latin typeface="+mn-lt"/>
              </a:rPr>
              <a:t>β </a:t>
            </a:r>
            <a:r>
              <a:rPr lang="en-US" sz="1800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dirty="0">
                <a:solidFill>
                  <a:srgbClr val="009900"/>
                </a:solidFill>
                <a:latin typeface="+mn-lt"/>
              </a:rPr>
              <a:t>small aperture, lots of wiggles</a:t>
            </a:r>
          </a:p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009900"/>
                </a:solidFill>
                <a:latin typeface="+mn-lt"/>
              </a:rPr>
              <a:t>Sparsely spaced weak quads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dirty="0">
                <a:latin typeface="+mn-lt"/>
              </a:rPr>
              <a:t>large </a:t>
            </a:r>
            <a:r>
              <a:rPr lang="en-US" sz="1800" dirty="0" smtClean="0">
                <a:latin typeface="+mn-lt"/>
              </a:rPr>
              <a:t>β </a:t>
            </a:r>
            <a:r>
              <a:rPr lang="en-US" sz="1800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1800" dirty="0" smtClean="0">
                <a:sym typeface="Symbol"/>
              </a:rPr>
              <a:t> 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dirty="0">
                <a:solidFill>
                  <a:srgbClr val="CC0000"/>
                </a:solidFill>
                <a:latin typeface="+mn-lt"/>
              </a:rPr>
              <a:t>large aperture, few wiggles</a:t>
            </a:r>
          </a:p>
        </p:txBody>
      </p:sp>
    </p:spTree>
    <p:extLst>
      <p:ext uri="{BB962C8B-B14F-4D97-AF65-F5344CB8AC3E}">
        <p14:creationId xmlns:p14="http://schemas.microsoft.com/office/powerpoint/2010/main" val="3805368585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2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Characterizing Particle Ensembles: Emittance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smtClean="0"/>
              <a:t>A particle returning to the same point over many terms traces an ellipse, defined by the “beta function”, </a:t>
            </a:r>
            <a:r>
              <a:rPr lang="el-GR" sz="1800" dirty="0" smtClean="0"/>
              <a:t>β</a:t>
            </a:r>
            <a:r>
              <a:rPr lang="en-US" sz="1800" dirty="0" smtClean="0"/>
              <a:t>, and two additional lattice parameters, </a:t>
            </a:r>
            <a:r>
              <a:rPr lang="el-GR" sz="1800" dirty="0" smtClean="0"/>
              <a:t>α</a:t>
            </a:r>
            <a:r>
              <a:rPr lang="en-US" sz="1800" dirty="0" smtClean="0"/>
              <a:t> and </a:t>
            </a:r>
            <a:r>
              <a:rPr lang="el-GR" sz="1800" dirty="0" smtClean="0"/>
              <a:t>γ</a:t>
            </a:r>
            <a:r>
              <a:rPr lang="en-US" sz="1800" dirty="0" smtClean="0"/>
              <a:t>.</a:t>
            </a:r>
          </a:p>
          <a:p>
            <a:endParaRPr lang="en-US" sz="1800" dirty="0"/>
          </a:p>
          <a:p>
            <a:endParaRPr lang="en-US" sz="1800" dirty="0" smtClean="0"/>
          </a:p>
          <a:p>
            <a:endParaRPr lang="en-US" sz="1800" dirty="0"/>
          </a:p>
          <a:p>
            <a:endParaRPr lang="en-US" sz="1800" dirty="0" smtClean="0"/>
          </a:p>
          <a:p>
            <a:endParaRPr lang="en-US" sz="1800" dirty="0"/>
          </a:p>
          <a:p>
            <a:endParaRPr lang="en-US" sz="1800" dirty="0" smtClean="0"/>
          </a:p>
          <a:p>
            <a:r>
              <a:rPr lang="en-US" sz="1800" dirty="0" smtClean="0"/>
              <a:t>An ensemble of particles can characterized by a bounding ellipse, known as the “emittance”</a:t>
            </a:r>
          </a:p>
          <a:p>
            <a:pPr lvl="1"/>
            <a:r>
              <a:rPr lang="en-US" sz="1600" dirty="0" smtClean="0"/>
              <a:t>Definitions vary: RMS, 95%, 99%</a:t>
            </a:r>
            <a:r>
              <a:rPr lang="el-GR" sz="1600" dirty="0" smtClean="0"/>
              <a:t>, </a:t>
            </a:r>
            <a:r>
              <a:rPr lang="en-US" sz="1600" dirty="0" err="1" smtClean="0"/>
              <a:t>etc</a:t>
            </a:r>
            <a:endParaRPr lang="en-US" sz="1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HCPSS, August 11-22, 2014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Prebys, Hadron Colliders, Lecture 1</a:t>
            </a:r>
            <a:endParaRPr lang="en-US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26155-0DCC-45D2-90B6-32F65F3F6C0F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2057400" y="1676400"/>
            <a:ext cx="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>
            <a:off x="1219200" y="2590800"/>
            <a:ext cx="2057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" name="Oval 7"/>
          <p:cNvSpPr>
            <a:spLocks noChangeArrowheads="1"/>
          </p:cNvSpPr>
          <p:nvPr/>
        </p:nvSpPr>
        <p:spPr bwMode="auto">
          <a:xfrm rot="2700000">
            <a:off x="1839119" y="1786731"/>
            <a:ext cx="457200" cy="1601788"/>
          </a:xfrm>
          <a:prstGeom prst="ellips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Oval 8"/>
          <p:cNvSpPr>
            <a:spLocks noChangeArrowheads="1"/>
          </p:cNvSpPr>
          <p:nvPr/>
        </p:nvSpPr>
        <p:spPr bwMode="auto">
          <a:xfrm>
            <a:off x="1631950" y="2660650"/>
            <a:ext cx="76200" cy="76200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Oval 9"/>
          <p:cNvSpPr>
            <a:spLocks noChangeArrowheads="1"/>
          </p:cNvSpPr>
          <p:nvPr/>
        </p:nvSpPr>
        <p:spPr bwMode="auto">
          <a:xfrm>
            <a:off x="2257425" y="2065337"/>
            <a:ext cx="76200" cy="76200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Oval 10"/>
          <p:cNvSpPr>
            <a:spLocks noChangeArrowheads="1"/>
          </p:cNvSpPr>
          <p:nvPr/>
        </p:nvSpPr>
        <p:spPr bwMode="auto">
          <a:xfrm>
            <a:off x="2562225" y="2227262"/>
            <a:ext cx="76200" cy="76200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Oval 11"/>
          <p:cNvSpPr>
            <a:spLocks noChangeArrowheads="1"/>
          </p:cNvSpPr>
          <p:nvPr/>
        </p:nvSpPr>
        <p:spPr bwMode="auto">
          <a:xfrm>
            <a:off x="2282825" y="2617787"/>
            <a:ext cx="76200" cy="76200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Oval 12"/>
          <p:cNvSpPr>
            <a:spLocks noChangeArrowheads="1"/>
          </p:cNvSpPr>
          <p:nvPr/>
        </p:nvSpPr>
        <p:spPr bwMode="auto">
          <a:xfrm>
            <a:off x="1922463" y="2952750"/>
            <a:ext cx="76200" cy="76200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Oval 13"/>
          <p:cNvSpPr>
            <a:spLocks noChangeArrowheads="1"/>
          </p:cNvSpPr>
          <p:nvPr/>
        </p:nvSpPr>
        <p:spPr bwMode="auto">
          <a:xfrm>
            <a:off x="1489075" y="3086100"/>
            <a:ext cx="76200" cy="76200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Oval 14"/>
          <p:cNvSpPr>
            <a:spLocks noChangeArrowheads="1"/>
          </p:cNvSpPr>
          <p:nvPr/>
        </p:nvSpPr>
        <p:spPr bwMode="auto">
          <a:xfrm>
            <a:off x="1938338" y="2324100"/>
            <a:ext cx="76200" cy="76200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7" name="Object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87688" y="2636837"/>
            <a:ext cx="282575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Object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62113" y="1525587"/>
            <a:ext cx="3381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Line 19"/>
          <p:cNvSpPr>
            <a:spLocks noChangeShapeType="1"/>
          </p:cNvSpPr>
          <p:nvPr/>
        </p:nvSpPr>
        <p:spPr bwMode="auto">
          <a:xfrm>
            <a:off x="2678113" y="2014537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>
            <a:off x="2830513" y="2014537"/>
            <a:ext cx="0" cy="533400"/>
          </a:xfrm>
          <a:prstGeom prst="line">
            <a:avLst/>
          </a:prstGeom>
          <a:noFill/>
          <a:ln w="9525">
            <a:solidFill>
              <a:srgbClr val="0099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>
            <a:off x="2649538" y="1682750"/>
            <a:ext cx="0" cy="266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>
            <a:off x="2068513" y="1862137"/>
            <a:ext cx="533400" cy="0"/>
          </a:xfrm>
          <a:prstGeom prst="line">
            <a:avLst/>
          </a:prstGeom>
          <a:noFill/>
          <a:ln w="9525">
            <a:solidFill>
              <a:srgbClr val="0099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3893685"/>
              </p:ext>
            </p:extLst>
          </p:nvPr>
        </p:nvGraphicFramePr>
        <p:xfrm>
          <a:off x="2863295" y="2136462"/>
          <a:ext cx="430136" cy="3072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805" name="Equation" r:id="rId5" imgW="355294" imgH="253939" progId="Equation.3">
                  <p:embed/>
                </p:oleObj>
              </mc:Choice>
              <mc:Fallback>
                <p:oleObj name="Equation" r:id="rId5" imgW="355294" imgH="25393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3295" y="2136462"/>
                        <a:ext cx="430136" cy="30724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6224288"/>
              </p:ext>
            </p:extLst>
          </p:nvPr>
        </p:nvGraphicFramePr>
        <p:xfrm>
          <a:off x="2079218" y="1521600"/>
          <a:ext cx="461962" cy="30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806" name="Equation" r:id="rId7" imgW="380633" imgH="253939" progId="Equation.DSMT4">
                  <p:embed/>
                </p:oleObj>
              </mc:Choice>
              <mc:Fallback>
                <p:oleObj name="Equation" r:id="rId7" imgW="380633" imgH="25393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9218" y="1521600"/>
                        <a:ext cx="461962" cy="307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1834053"/>
              </p:ext>
            </p:extLst>
          </p:nvPr>
        </p:nvGraphicFramePr>
        <p:xfrm>
          <a:off x="4038600" y="1905000"/>
          <a:ext cx="4648200" cy="4895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807" name="Equation" r:id="rId9" imgW="2184400" imgH="228600" progId="Equation.DSMT4">
                  <p:embed/>
                </p:oleObj>
              </mc:Choice>
              <mc:Fallback>
                <p:oleObj name="Equation" r:id="rId9" imgW="2184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1905000"/>
                        <a:ext cx="4648200" cy="489591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6" name="Straight Arrow Connector 25"/>
          <p:cNvCxnSpPr/>
          <p:nvPr/>
        </p:nvCxnSpPr>
        <p:spPr>
          <a:xfrm flipH="1" flipV="1">
            <a:off x="6172200" y="2362200"/>
            <a:ext cx="152400" cy="22860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0687129"/>
              </p:ext>
            </p:extLst>
          </p:nvPr>
        </p:nvGraphicFramePr>
        <p:xfrm>
          <a:off x="6400800" y="2362200"/>
          <a:ext cx="803275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808" name="Equation" r:id="rId11" imgW="673100" imgH="444500" progId="Equation.DSMT4">
                  <p:embed/>
                </p:oleObj>
              </mc:Choice>
              <mc:Fallback>
                <p:oleObj name="Equation" r:id="rId11" imgW="673100" imgH="444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400800" y="2362200"/>
                        <a:ext cx="803275" cy="531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3810000" y="2971800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800" dirty="0" smtClean="0">
                <a:solidFill>
                  <a:srgbClr val="C00000"/>
                </a:solidFill>
                <a:latin typeface="+mn-lt"/>
              </a:rPr>
              <a:t>α, β, </a:t>
            </a:r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and </a:t>
            </a:r>
            <a:r>
              <a:rPr lang="el-GR" sz="1800" dirty="0" smtClean="0">
                <a:solidFill>
                  <a:srgbClr val="C00000"/>
                </a:solidFill>
                <a:latin typeface="+mn-lt"/>
              </a:rPr>
              <a:t>γ</a:t>
            </a:r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 = “</a:t>
            </a:r>
            <a:r>
              <a:rPr lang="en-US" sz="1800" dirty="0" err="1" smtClean="0">
                <a:solidFill>
                  <a:srgbClr val="C00000"/>
                </a:solidFill>
                <a:latin typeface="+mn-lt"/>
              </a:rPr>
              <a:t>Twiss</a:t>
            </a:r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 Parameters” - NOT to be confused with relativistic </a:t>
            </a:r>
            <a:r>
              <a:rPr lang="el-GR" sz="1800" dirty="0" smtClean="0">
                <a:solidFill>
                  <a:srgbClr val="C00000"/>
                </a:solidFill>
                <a:latin typeface="+mn-lt"/>
              </a:rPr>
              <a:t>β</a:t>
            </a:r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 and </a:t>
            </a:r>
            <a:r>
              <a:rPr lang="el-GR" sz="1800" dirty="0" smtClean="0">
                <a:solidFill>
                  <a:srgbClr val="C00000"/>
                </a:solidFill>
                <a:latin typeface="+mn-lt"/>
              </a:rPr>
              <a:t>γ</a:t>
            </a:r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!</a:t>
            </a:r>
          </a:p>
        </p:txBody>
      </p:sp>
      <p:graphicFrame>
        <p:nvGraphicFramePr>
          <p:cNvPr id="2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4748730"/>
              </p:ext>
            </p:extLst>
          </p:nvPr>
        </p:nvGraphicFramePr>
        <p:xfrm>
          <a:off x="1066800" y="5029200"/>
          <a:ext cx="3746500" cy="646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809" name="Equation" r:id="rId13" imgW="1346200" imgH="228600" progId="Equation.DSMT4">
                  <p:embed/>
                </p:oleObj>
              </mc:Choice>
              <mc:Fallback>
                <p:oleObj name="Equation" r:id="rId13" imgW="13462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5029200"/>
                        <a:ext cx="3746500" cy="646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Line 5"/>
          <p:cNvSpPr>
            <a:spLocks noChangeShapeType="1"/>
          </p:cNvSpPr>
          <p:nvPr/>
        </p:nvSpPr>
        <p:spPr bwMode="auto">
          <a:xfrm>
            <a:off x="6470315" y="4552082"/>
            <a:ext cx="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" name="Line 6"/>
          <p:cNvSpPr>
            <a:spLocks noChangeShapeType="1"/>
          </p:cNvSpPr>
          <p:nvPr/>
        </p:nvSpPr>
        <p:spPr bwMode="auto">
          <a:xfrm>
            <a:off x="5632115" y="5466482"/>
            <a:ext cx="2057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" name="Oval 7"/>
          <p:cNvSpPr>
            <a:spLocks noChangeArrowheads="1"/>
          </p:cNvSpPr>
          <p:nvPr/>
        </p:nvSpPr>
        <p:spPr bwMode="auto">
          <a:xfrm rot="2700000">
            <a:off x="6252034" y="4662413"/>
            <a:ext cx="457200" cy="1601788"/>
          </a:xfrm>
          <a:prstGeom prst="ellips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6" name="Object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00603" y="5512519"/>
            <a:ext cx="282575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Object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75028" y="4401269"/>
            <a:ext cx="3381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Line 19"/>
          <p:cNvSpPr>
            <a:spLocks noChangeShapeType="1"/>
          </p:cNvSpPr>
          <p:nvPr/>
        </p:nvSpPr>
        <p:spPr bwMode="auto">
          <a:xfrm>
            <a:off x="7091028" y="4890219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" name="Line 20"/>
          <p:cNvSpPr>
            <a:spLocks noChangeShapeType="1"/>
          </p:cNvSpPr>
          <p:nvPr/>
        </p:nvSpPr>
        <p:spPr bwMode="auto">
          <a:xfrm>
            <a:off x="7243428" y="4890219"/>
            <a:ext cx="0" cy="533400"/>
          </a:xfrm>
          <a:prstGeom prst="line">
            <a:avLst/>
          </a:prstGeom>
          <a:noFill/>
          <a:ln w="9525">
            <a:solidFill>
              <a:srgbClr val="0099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0" name="Line 21"/>
          <p:cNvSpPr>
            <a:spLocks noChangeShapeType="1"/>
          </p:cNvSpPr>
          <p:nvPr/>
        </p:nvSpPr>
        <p:spPr bwMode="auto">
          <a:xfrm>
            <a:off x="7062453" y="4558432"/>
            <a:ext cx="0" cy="266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" name="Line 22"/>
          <p:cNvSpPr>
            <a:spLocks noChangeShapeType="1"/>
          </p:cNvSpPr>
          <p:nvPr/>
        </p:nvSpPr>
        <p:spPr bwMode="auto">
          <a:xfrm>
            <a:off x="6481428" y="4737819"/>
            <a:ext cx="533400" cy="0"/>
          </a:xfrm>
          <a:prstGeom prst="line">
            <a:avLst/>
          </a:prstGeom>
          <a:noFill/>
          <a:ln w="9525">
            <a:solidFill>
              <a:srgbClr val="0099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2" name="Text Box 24"/>
          <p:cNvSpPr txBox="1">
            <a:spLocks noChangeArrowheads="1"/>
          </p:cNvSpPr>
          <p:nvPr/>
        </p:nvSpPr>
        <p:spPr bwMode="auto">
          <a:xfrm>
            <a:off x="6927515" y="5957019"/>
            <a:ext cx="1219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/>
              <a:t>Area = </a:t>
            </a:r>
            <a:r>
              <a:rPr lang="en-US" sz="2000" dirty="0" err="1" smtClean="0"/>
              <a:t>ε</a:t>
            </a:r>
            <a:r>
              <a:rPr lang="el-GR" sz="2000" dirty="0" smtClean="0"/>
              <a:t>π</a:t>
            </a:r>
            <a:endParaRPr lang="en-US" sz="2000" i="1" dirty="0">
              <a:latin typeface="Symbol" pitchFamily="18" charset="2"/>
            </a:endParaRPr>
          </a:p>
        </p:txBody>
      </p:sp>
      <p:sp>
        <p:nvSpPr>
          <p:cNvPr id="43" name="Freeform 25"/>
          <p:cNvSpPr>
            <a:spLocks/>
          </p:cNvSpPr>
          <p:nvPr/>
        </p:nvSpPr>
        <p:spPr bwMode="auto">
          <a:xfrm>
            <a:off x="6622715" y="5347419"/>
            <a:ext cx="304800" cy="838200"/>
          </a:xfrm>
          <a:custGeom>
            <a:avLst/>
            <a:gdLst>
              <a:gd name="T0" fmla="*/ 2147483647 w 240"/>
              <a:gd name="T1" fmla="*/ 2147483647 h 456"/>
              <a:gd name="T2" fmla="*/ 2147483647 w 240"/>
              <a:gd name="T3" fmla="*/ 2147483647 h 456"/>
              <a:gd name="T4" fmla="*/ 0 w 240"/>
              <a:gd name="T5" fmla="*/ 0 h 456"/>
              <a:gd name="T6" fmla="*/ 0 60000 65536"/>
              <a:gd name="T7" fmla="*/ 0 60000 65536"/>
              <a:gd name="T8" fmla="*/ 0 60000 65536"/>
              <a:gd name="T9" fmla="*/ 0 w 240"/>
              <a:gd name="T10" fmla="*/ 0 h 456"/>
              <a:gd name="T11" fmla="*/ 240 w 240"/>
              <a:gd name="T12" fmla="*/ 456 h 4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0" h="456">
                <a:moveTo>
                  <a:pt x="240" y="432"/>
                </a:moveTo>
                <a:cubicBezTo>
                  <a:pt x="164" y="444"/>
                  <a:pt x="88" y="456"/>
                  <a:pt x="48" y="384"/>
                </a:cubicBezTo>
                <a:cubicBezTo>
                  <a:pt x="8" y="312"/>
                  <a:pt x="4" y="156"/>
                  <a:pt x="0" y="0"/>
                </a:cubicBezTo>
              </a:path>
            </a:pathLst>
          </a:custGeom>
          <a:noFill/>
          <a:ln w="9525" cap="flat" cmpd="sng">
            <a:solidFill>
              <a:srgbClr val="009900"/>
            </a:solidFill>
            <a:prstDash val="solid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4" name="Oval 7"/>
          <p:cNvSpPr>
            <a:spLocks noChangeAspect="1" noChangeArrowheads="1"/>
          </p:cNvSpPr>
          <p:nvPr/>
        </p:nvSpPr>
        <p:spPr bwMode="auto">
          <a:xfrm rot="2700000">
            <a:off x="6323566" y="4718688"/>
            <a:ext cx="365454" cy="1441609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Oval 7"/>
          <p:cNvSpPr>
            <a:spLocks noChangeAspect="1" noChangeArrowheads="1"/>
          </p:cNvSpPr>
          <p:nvPr/>
        </p:nvSpPr>
        <p:spPr bwMode="auto">
          <a:xfrm rot="2700000">
            <a:off x="6351525" y="4879088"/>
            <a:ext cx="265206" cy="1153287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Oval 7"/>
          <p:cNvSpPr>
            <a:spLocks noChangeAspect="1" noChangeArrowheads="1"/>
          </p:cNvSpPr>
          <p:nvPr/>
        </p:nvSpPr>
        <p:spPr bwMode="auto">
          <a:xfrm rot="2700000">
            <a:off x="6404094" y="5020851"/>
            <a:ext cx="136127" cy="92263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4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9015970"/>
              </p:ext>
            </p:extLst>
          </p:nvPr>
        </p:nvGraphicFramePr>
        <p:xfrm>
          <a:off x="6589713" y="4419600"/>
          <a:ext cx="385762" cy="30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810" name="Equation" r:id="rId15" imgW="317500" imgH="254000" progId="Equation.DSMT4">
                  <p:embed/>
                </p:oleObj>
              </mc:Choice>
              <mc:Fallback>
                <p:oleObj name="Equation" r:id="rId15" imgW="3175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9713" y="4419600"/>
                        <a:ext cx="385762" cy="307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9812037"/>
              </p:ext>
            </p:extLst>
          </p:nvPr>
        </p:nvGraphicFramePr>
        <p:xfrm>
          <a:off x="7239000" y="5029200"/>
          <a:ext cx="385762" cy="30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811" name="Equation" r:id="rId17" imgW="317500" imgH="254000" progId="Equation.DSMT4">
                  <p:embed/>
                </p:oleObj>
              </mc:Choice>
              <mc:Fallback>
                <p:oleObj name="Equation" r:id="rId17" imgW="3175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0" y="5029200"/>
                        <a:ext cx="385762" cy="307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" name="TextBox 48"/>
          <p:cNvSpPr txBox="1"/>
          <p:nvPr/>
        </p:nvSpPr>
        <p:spPr>
          <a:xfrm>
            <a:off x="2286000" y="58674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Units of length</a:t>
            </a:r>
          </a:p>
        </p:txBody>
      </p:sp>
      <p:cxnSp>
        <p:nvCxnSpPr>
          <p:cNvPr id="51" name="Straight Arrow Connector 50"/>
          <p:cNvCxnSpPr/>
          <p:nvPr/>
        </p:nvCxnSpPr>
        <p:spPr>
          <a:xfrm flipV="1">
            <a:off x="4419600" y="5562600"/>
            <a:ext cx="152400" cy="30480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52" name="Object 5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477614"/>
              </p:ext>
            </p:extLst>
          </p:nvPr>
        </p:nvGraphicFramePr>
        <p:xfrm>
          <a:off x="5638800" y="1447800"/>
          <a:ext cx="8636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812" name="Equation" r:id="rId19" imgW="723900" imgH="393700" progId="Equation.DSMT4">
                  <p:embed/>
                </p:oleObj>
              </mc:Choice>
              <mc:Fallback>
                <p:oleObj name="Equation" r:id="rId19" imgW="723900" imgH="393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5638800" y="1447800"/>
                        <a:ext cx="863600" cy="469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3" name="Straight Arrow Connector 52"/>
          <p:cNvCxnSpPr/>
          <p:nvPr/>
        </p:nvCxnSpPr>
        <p:spPr>
          <a:xfrm flipH="1">
            <a:off x="5380182" y="1801091"/>
            <a:ext cx="219363" cy="219364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7961376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9" grpId="0" animBg="1"/>
      <p:bldP spid="20" grpId="0" animBg="1"/>
      <p:bldP spid="21" grpId="0" animBg="1"/>
      <p:bldP spid="22" grpId="0" animBg="1"/>
      <p:bldP spid="28" grpId="0"/>
      <p:bldP spid="31" grpId="0" animBg="1"/>
      <p:bldP spid="32" grpId="0" animBg="1"/>
      <p:bldP spid="33" grpId="0" animBg="1"/>
      <p:bldP spid="38" grpId="0" animBg="1"/>
      <p:bldP spid="39" grpId="0" animBg="1"/>
      <p:bldP spid="40" grpId="0" animBg="1"/>
      <p:bldP spid="41" grpId="0" animBg="1"/>
      <p:bldP spid="42" grpId="0"/>
      <p:bldP spid="43" grpId="0" animBg="1"/>
      <p:bldP spid="44" grpId="0" animBg="1"/>
      <p:bldP spid="45" grpId="0" animBg="1"/>
      <p:bldP spid="46" grpId="0" animBg="1"/>
      <p:bldP spid="4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Emittance, Beam Size, and Adiabatic Damping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776" y="690226"/>
            <a:ext cx="8251825" cy="524426"/>
          </a:xfrm>
        </p:spPr>
        <p:txBody>
          <a:bodyPr/>
          <a:lstStyle/>
          <a:p>
            <a:r>
              <a:rPr lang="en-US" sz="2000" dirty="0" smtClean="0"/>
              <a:t>If we use the </a:t>
            </a:r>
            <a:r>
              <a:rPr lang="en-US" sz="2000" dirty="0" err="1" smtClean="0"/>
              <a:t>Guassian</a:t>
            </a:r>
            <a:r>
              <a:rPr lang="en-US" sz="2000" dirty="0" smtClean="0"/>
              <a:t> definition emittance, then the beam size is</a:t>
            </a:r>
            <a:endParaRPr lang="en-US" sz="2000" dirty="0"/>
          </a:p>
          <a:p>
            <a:endParaRPr lang="en-US" sz="2000" dirty="0" smtClean="0"/>
          </a:p>
          <a:p>
            <a:endParaRPr lang="en-US" sz="1100" dirty="0"/>
          </a:p>
          <a:p>
            <a:r>
              <a:rPr lang="en-US" sz="2000" dirty="0" smtClean="0"/>
              <a:t>Emittance is constant at a constant energy, but as particles accelerate, the emittance decreases</a:t>
            </a:r>
            <a:r>
              <a:rPr lang="en-US" sz="1800" dirty="0"/>
              <a:t/>
            </a:r>
            <a:br>
              <a:rPr lang="en-US" sz="1800" dirty="0"/>
            </a:br>
            <a:endParaRPr lang="en-US" sz="1800" dirty="0" smtClean="0"/>
          </a:p>
          <a:p>
            <a:endParaRPr lang="en-US" sz="1200" dirty="0"/>
          </a:p>
          <a:p>
            <a:endParaRPr lang="en-US" sz="1800" dirty="0" smtClean="0"/>
          </a:p>
          <a:p>
            <a:r>
              <a:rPr lang="en-US" sz="1800" dirty="0" smtClean="0"/>
              <a:t>This is known as “adiabatic damping”.  We therefore define a “normalized emittance”</a:t>
            </a:r>
            <a:endParaRPr lang="en-US" sz="1800" dirty="0"/>
          </a:p>
          <a:p>
            <a:endParaRPr lang="en-US" sz="1100" dirty="0" smtClean="0"/>
          </a:p>
          <a:p>
            <a:endParaRPr lang="en-US" sz="900" dirty="0"/>
          </a:p>
          <a:p>
            <a:r>
              <a:rPr lang="en-US" sz="1800" dirty="0" smtClean="0"/>
              <a:t>which is constant with energy.  Thus, at a particular energy</a:t>
            </a:r>
          </a:p>
          <a:p>
            <a:pPr lvl="1"/>
            <a:endParaRPr lang="en-US" sz="18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HCPSS, August 11-22, 2014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E. Prebys, Hadron Colliders, Lecture 1</a:t>
            </a:r>
            <a:endParaRPr lang="en-US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26155-0DCC-45D2-90B6-32F65F3F6C0F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952924"/>
              </p:ext>
            </p:extLst>
          </p:nvPr>
        </p:nvGraphicFramePr>
        <p:xfrm>
          <a:off x="3529249" y="1162498"/>
          <a:ext cx="1279525" cy="48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602" name="Equation" r:id="rId3" imgW="673100" imgH="254000" progId="Equation.DSMT4">
                  <p:embed/>
                </p:oleObj>
              </mc:Choice>
              <mc:Fallback>
                <p:oleObj name="Equation" r:id="rId3" imgW="6731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9249" y="1162498"/>
                        <a:ext cx="1279525" cy="487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810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8126408"/>
              </p:ext>
            </p:extLst>
          </p:nvPr>
        </p:nvGraphicFramePr>
        <p:xfrm>
          <a:off x="3636292" y="3728569"/>
          <a:ext cx="1239753" cy="4465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603" name="Equation" r:id="rId5" imgW="571500" imgH="203200" progId="Equation.DSMT4">
                  <p:embed/>
                </p:oleObj>
              </mc:Choice>
              <mc:Fallback>
                <p:oleObj name="Equation" r:id="rId5" imgW="5715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6292" y="3728569"/>
                        <a:ext cx="1239753" cy="446521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5910187"/>
              </p:ext>
            </p:extLst>
          </p:nvPr>
        </p:nvGraphicFramePr>
        <p:xfrm>
          <a:off x="3581400" y="2454717"/>
          <a:ext cx="917575" cy="804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604" name="Equation" r:id="rId7" imgW="482600" imgH="419100" progId="Equation.DSMT4">
                  <p:embed/>
                </p:oleObj>
              </mc:Choice>
              <mc:Fallback>
                <p:oleObj name="Equation" r:id="rId7" imgW="4826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2454717"/>
                        <a:ext cx="917575" cy="804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181600" y="2530917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Relativistic </a:t>
            </a:r>
            <a:r>
              <a:rPr lang="el-GR" sz="1800" dirty="0" smtClean="0">
                <a:solidFill>
                  <a:srgbClr val="C00000"/>
                </a:solidFill>
                <a:latin typeface="+mn-lt"/>
              </a:rPr>
              <a:t>β</a:t>
            </a:r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 and </a:t>
            </a:r>
            <a:r>
              <a:rPr lang="el-GR" sz="1800" dirty="0" smtClean="0">
                <a:solidFill>
                  <a:srgbClr val="C00000"/>
                </a:solidFill>
                <a:latin typeface="+mn-lt"/>
              </a:rPr>
              <a:t>γ</a:t>
            </a:r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 </a:t>
            </a:r>
            <a:br>
              <a:rPr lang="en-US" sz="1800" dirty="0" smtClean="0">
                <a:solidFill>
                  <a:srgbClr val="C00000"/>
                </a:solidFill>
                <a:latin typeface="+mn-lt"/>
              </a:rPr>
            </a:br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(yes, I know it’s confusing)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4495800" y="2835717"/>
            <a:ext cx="533400" cy="22860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7005666"/>
              </p:ext>
            </p:extLst>
          </p:nvPr>
        </p:nvGraphicFramePr>
        <p:xfrm>
          <a:off x="3234419" y="4773352"/>
          <a:ext cx="2151909" cy="8906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605" name="Equation" r:id="rId9" imgW="1181100" imgH="482600" progId="Equation.DSMT4">
                  <p:embed/>
                </p:oleObj>
              </mc:Choice>
              <mc:Fallback>
                <p:oleObj name="Equation" r:id="rId9" imgW="11811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4419" y="4773352"/>
                        <a:ext cx="2151909" cy="890676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Oval 7"/>
          <p:cNvSpPr/>
          <p:nvPr/>
        </p:nvSpPr>
        <p:spPr>
          <a:xfrm>
            <a:off x="3980213" y="5239183"/>
            <a:ext cx="181434" cy="362887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433798" y="5851555"/>
            <a:ext cx="3401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Might be a factor here; e.g. 6 for 95% </a:t>
            </a:r>
            <a:r>
              <a:rPr lang="en-US" sz="1800" dirty="0" err="1" smtClean="0">
                <a:solidFill>
                  <a:srgbClr val="C00000"/>
                </a:solidFill>
                <a:latin typeface="+mn-lt"/>
              </a:rPr>
              <a:t>emittance</a:t>
            </a:r>
            <a:endParaRPr lang="en-US" sz="1800" dirty="0" smtClean="0">
              <a:solidFill>
                <a:srgbClr val="C00000"/>
              </a:solidFill>
              <a:latin typeface="+mn-lt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4161648" y="5624751"/>
            <a:ext cx="328848" cy="328866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8934289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88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785" y="133524"/>
            <a:ext cx="8262937" cy="441325"/>
          </a:xfrm>
        </p:spPr>
        <p:txBody>
          <a:bodyPr/>
          <a:lstStyle/>
          <a:p>
            <a:r>
              <a:rPr lang="en-US" dirty="0" smtClean="0"/>
              <a:t>Emittance and Beam Distributions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3429" y="546686"/>
            <a:ext cx="8355012" cy="806505"/>
          </a:xfrm>
        </p:spPr>
        <p:txBody>
          <a:bodyPr/>
          <a:lstStyle/>
          <a:p>
            <a:r>
              <a:rPr lang="en-US" sz="1800" dirty="0" smtClean="0"/>
              <a:t>As we go through a lattice the shape in phase space varies, by the bounding emittance remains constant</a:t>
            </a:r>
            <a:endParaRPr lang="en-US" sz="1800" dirty="0"/>
          </a:p>
        </p:txBody>
      </p:sp>
      <p:grpSp>
        <p:nvGrpSpPr>
          <p:cNvPr id="4" name="Group 50"/>
          <p:cNvGrpSpPr>
            <a:grpSpLocks/>
          </p:cNvGrpSpPr>
          <p:nvPr/>
        </p:nvGrpSpPr>
        <p:grpSpPr bwMode="auto">
          <a:xfrm>
            <a:off x="1269171" y="1398893"/>
            <a:ext cx="304800" cy="1143000"/>
            <a:chOff x="3077" y="2111"/>
            <a:chExt cx="176" cy="481"/>
          </a:xfrm>
        </p:grpSpPr>
        <p:sp>
          <p:nvSpPr>
            <p:cNvPr id="8" name="Freeform 51"/>
            <p:cNvSpPr>
              <a:spLocks/>
            </p:cNvSpPr>
            <p:nvPr/>
          </p:nvSpPr>
          <p:spPr bwMode="auto">
            <a:xfrm>
              <a:off x="3168" y="2112"/>
              <a:ext cx="85" cy="480"/>
            </a:xfrm>
            <a:custGeom>
              <a:avLst/>
              <a:gdLst>
                <a:gd name="T0" fmla="*/ 0 w 85"/>
                <a:gd name="T1" fmla="*/ 0 h 480"/>
                <a:gd name="T2" fmla="*/ 81 w 85"/>
                <a:gd name="T3" fmla="*/ 244 h 480"/>
                <a:gd name="T4" fmla="*/ 23 w 85"/>
                <a:gd name="T5" fmla="*/ 480 h 480"/>
                <a:gd name="T6" fmla="*/ 0 60000 65536"/>
                <a:gd name="T7" fmla="*/ 0 60000 65536"/>
                <a:gd name="T8" fmla="*/ 0 60000 65536"/>
                <a:gd name="T9" fmla="*/ 0 w 85"/>
                <a:gd name="T10" fmla="*/ 0 h 480"/>
                <a:gd name="T11" fmla="*/ 85 w 85"/>
                <a:gd name="T12" fmla="*/ 480 h 4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5" h="480">
                  <a:moveTo>
                    <a:pt x="0" y="0"/>
                  </a:moveTo>
                  <a:cubicBezTo>
                    <a:pt x="14" y="41"/>
                    <a:pt x="77" y="164"/>
                    <a:pt x="81" y="244"/>
                  </a:cubicBezTo>
                  <a:cubicBezTo>
                    <a:pt x="85" y="324"/>
                    <a:pt x="35" y="431"/>
                    <a:pt x="23" y="480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52"/>
            <p:cNvSpPr>
              <a:spLocks/>
            </p:cNvSpPr>
            <p:nvPr/>
          </p:nvSpPr>
          <p:spPr bwMode="auto">
            <a:xfrm>
              <a:off x="3077" y="2111"/>
              <a:ext cx="90" cy="480"/>
            </a:xfrm>
            <a:custGeom>
              <a:avLst/>
              <a:gdLst>
                <a:gd name="T0" fmla="*/ 90 w 90"/>
                <a:gd name="T1" fmla="*/ 480 h 480"/>
                <a:gd name="T2" fmla="*/ 4 w 90"/>
                <a:gd name="T3" fmla="*/ 264 h 480"/>
                <a:gd name="T4" fmla="*/ 67 w 90"/>
                <a:gd name="T5" fmla="*/ 0 h 480"/>
                <a:gd name="T6" fmla="*/ 0 60000 65536"/>
                <a:gd name="T7" fmla="*/ 0 60000 65536"/>
                <a:gd name="T8" fmla="*/ 0 60000 65536"/>
                <a:gd name="T9" fmla="*/ 0 w 90"/>
                <a:gd name="T10" fmla="*/ 0 h 480"/>
                <a:gd name="T11" fmla="*/ 90 w 90"/>
                <a:gd name="T12" fmla="*/ 480 h 4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0" h="480">
                  <a:moveTo>
                    <a:pt x="90" y="480"/>
                  </a:moveTo>
                  <a:cubicBezTo>
                    <a:pt x="76" y="444"/>
                    <a:pt x="8" y="344"/>
                    <a:pt x="4" y="264"/>
                  </a:cubicBezTo>
                  <a:cubicBezTo>
                    <a:pt x="0" y="184"/>
                    <a:pt x="54" y="55"/>
                    <a:pt x="67" y="0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53"/>
          <p:cNvGrpSpPr>
            <a:grpSpLocks/>
          </p:cNvGrpSpPr>
          <p:nvPr/>
        </p:nvGrpSpPr>
        <p:grpSpPr bwMode="auto">
          <a:xfrm>
            <a:off x="4725621" y="1437298"/>
            <a:ext cx="381000" cy="1066800"/>
            <a:chOff x="4267" y="2160"/>
            <a:chExt cx="240" cy="481"/>
          </a:xfrm>
        </p:grpSpPr>
        <p:sp>
          <p:nvSpPr>
            <p:cNvPr id="11" name="Freeform 54"/>
            <p:cNvSpPr>
              <a:spLocks/>
            </p:cNvSpPr>
            <p:nvPr/>
          </p:nvSpPr>
          <p:spPr bwMode="auto">
            <a:xfrm>
              <a:off x="4267" y="2161"/>
              <a:ext cx="85" cy="480"/>
            </a:xfrm>
            <a:custGeom>
              <a:avLst/>
              <a:gdLst>
                <a:gd name="T0" fmla="*/ 0 w 85"/>
                <a:gd name="T1" fmla="*/ 0 h 480"/>
                <a:gd name="T2" fmla="*/ 81 w 85"/>
                <a:gd name="T3" fmla="*/ 244 h 480"/>
                <a:gd name="T4" fmla="*/ 23 w 85"/>
                <a:gd name="T5" fmla="*/ 480 h 480"/>
                <a:gd name="T6" fmla="*/ 0 60000 65536"/>
                <a:gd name="T7" fmla="*/ 0 60000 65536"/>
                <a:gd name="T8" fmla="*/ 0 60000 65536"/>
                <a:gd name="T9" fmla="*/ 0 w 85"/>
                <a:gd name="T10" fmla="*/ 0 h 480"/>
                <a:gd name="T11" fmla="*/ 85 w 85"/>
                <a:gd name="T12" fmla="*/ 480 h 4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5" h="480">
                  <a:moveTo>
                    <a:pt x="0" y="0"/>
                  </a:moveTo>
                  <a:cubicBezTo>
                    <a:pt x="14" y="41"/>
                    <a:pt x="77" y="164"/>
                    <a:pt x="81" y="244"/>
                  </a:cubicBezTo>
                  <a:cubicBezTo>
                    <a:pt x="85" y="324"/>
                    <a:pt x="35" y="431"/>
                    <a:pt x="23" y="480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55"/>
            <p:cNvSpPr>
              <a:spLocks/>
            </p:cNvSpPr>
            <p:nvPr/>
          </p:nvSpPr>
          <p:spPr bwMode="auto">
            <a:xfrm>
              <a:off x="4416" y="2160"/>
              <a:ext cx="90" cy="480"/>
            </a:xfrm>
            <a:custGeom>
              <a:avLst/>
              <a:gdLst>
                <a:gd name="T0" fmla="*/ 90 w 90"/>
                <a:gd name="T1" fmla="*/ 480 h 480"/>
                <a:gd name="T2" fmla="*/ 4 w 90"/>
                <a:gd name="T3" fmla="*/ 264 h 480"/>
                <a:gd name="T4" fmla="*/ 67 w 90"/>
                <a:gd name="T5" fmla="*/ 0 h 480"/>
                <a:gd name="T6" fmla="*/ 0 60000 65536"/>
                <a:gd name="T7" fmla="*/ 0 60000 65536"/>
                <a:gd name="T8" fmla="*/ 0 60000 65536"/>
                <a:gd name="T9" fmla="*/ 0 w 90"/>
                <a:gd name="T10" fmla="*/ 0 h 480"/>
                <a:gd name="T11" fmla="*/ 90 w 90"/>
                <a:gd name="T12" fmla="*/ 480 h 4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0" h="480">
                  <a:moveTo>
                    <a:pt x="90" y="480"/>
                  </a:moveTo>
                  <a:cubicBezTo>
                    <a:pt x="76" y="444"/>
                    <a:pt x="8" y="344"/>
                    <a:pt x="4" y="264"/>
                  </a:cubicBezTo>
                  <a:cubicBezTo>
                    <a:pt x="0" y="184"/>
                    <a:pt x="54" y="55"/>
                    <a:pt x="67" y="0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56"/>
            <p:cNvSpPr>
              <a:spLocks noChangeShapeType="1"/>
            </p:cNvSpPr>
            <p:nvPr/>
          </p:nvSpPr>
          <p:spPr bwMode="auto">
            <a:xfrm>
              <a:off x="4267" y="2161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57"/>
            <p:cNvSpPr>
              <a:spLocks noChangeShapeType="1"/>
            </p:cNvSpPr>
            <p:nvPr/>
          </p:nvSpPr>
          <p:spPr bwMode="auto">
            <a:xfrm>
              <a:off x="4267" y="2641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15" name="Straight Arrow Connector 14"/>
          <p:cNvCxnSpPr>
            <a:endCxn id="12" idx="1"/>
          </p:cNvCxnSpPr>
          <p:nvPr/>
        </p:nvCxnSpPr>
        <p:spPr>
          <a:xfrm>
            <a:off x="1461196" y="1974968"/>
            <a:ext cx="3507313" cy="478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2" idx="1"/>
          </p:cNvCxnSpPr>
          <p:nvPr/>
        </p:nvCxnSpPr>
        <p:spPr>
          <a:xfrm flipV="1">
            <a:off x="4968509" y="2019084"/>
            <a:ext cx="3564040" cy="37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0"/>
          <p:cNvGrpSpPr>
            <a:grpSpLocks/>
          </p:cNvGrpSpPr>
          <p:nvPr/>
        </p:nvGrpSpPr>
        <p:grpSpPr bwMode="auto">
          <a:xfrm>
            <a:off x="8412501" y="1475703"/>
            <a:ext cx="304800" cy="1143000"/>
            <a:chOff x="3077" y="2111"/>
            <a:chExt cx="176" cy="481"/>
          </a:xfrm>
        </p:grpSpPr>
        <p:sp>
          <p:nvSpPr>
            <p:cNvPr id="18" name="Freeform 51"/>
            <p:cNvSpPr>
              <a:spLocks/>
            </p:cNvSpPr>
            <p:nvPr/>
          </p:nvSpPr>
          <p:spPr bwMode="auto">
            <a:xfrm>
              <a:off x="3168" y="2112"/>
              <a:ext cx="85" cy="480"/>
            </a:xfrm>
            <a:custGeom>
              <a:avLst/>
              <a:gdLst>
                <a:gd name="T0" fmla="*/ 0 w 85"/>
                <a:gd name="T1" fmla="*/ 0 h 480"/>
                <a:gd name="T2" fmla="*/ 81 w 85"/>
                <a:gd name="T3" fmla="*/ 244 h 480"/>
                <a:gd name="T4" fmla="*/ 23 w 85"/>
                <a:gd name="T5" fmla="*/ 480 h 480"/>
                <a:gd name="T6" fmla="*/ 0 60000 65536"/>
                <a:gd name="T7" fmla="*/ 0 60000 65536"/>
                <a:gd name="T8" fmla="*/ 0 60000 65536"/>
                <a:gd name="T9" fmla="*/ 0 w 85"/>
                <a:gd name="T10" fmla="*/ 0 h 480"/>
                <a:gd name="T11" fmla="*/ 85 w 85"/>
                <a:gd name="T12" fmla="*/ 480 h 4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5" h="480">
                  <a:moveTo>
                    <a:pt x="0" y="0"/>
                  </a:moveTo>
                  <a:cubicBezTo>
                    <a:pt x="14" y="41"/>
                    <a:pt x="77" y="164"/>
                    <a:pt x="81" y="244"/>
                  </a:cubicBezTo>
                  <a:cubicBezTo>
                    <a:pt x="85" y="324"/>
                    <a:pt x="35" y="431"/>
                    <a:pt x="23" y="480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52"/>
            <p:cNvSpPr>
              <a:spLocks/>
            </p:cNvSpPr>
            <p:nvPr/>
          </p:nvSpPr>
          <p:spPr bwMode="auto">
            <a:xfrm>
              <a:off x="3077" y="2111"/>
              <a:ext cx="90" cy="480"/>
            </a:xfrm>
            <a:custGeom>
              <a:avLst/>
              <a:gdLst>
                <a:gd name="T0" fmla="*/ 90 w 90"/>
                <a:gd name="T1" fmla="*/ 480 h 480"/>
                <a:gd name="T2" fmla="*/ 4 w 90"/>
                <a:gd name="T3" fmla="*/ 264 h 480"/>
                <a:gd name="T4" fmla="*/ 67 w 90"/>
                <a:gd name="T5" fmla="*/ 0 h 480"/>
                <a:gd name="T6" fmla="*/ 0 60000 65536"/>
                <a:gd name="T7" fmla="*/ 0 60000 65536"/>
                <a:gd name="T8" fmla="*/ 0 60000 65536"/>
                <a:gd name="T9" fmla="*/ 0 w 90"/>
                <a:gd name="T10" fmla="*/ 0 h 480"/>
                <a:gd name="T11" fmla="*/ 90 w 90"/>
                <a:gd name="T12" fmla="*/ 480 h 4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0" h="480">
                  <a:moveTo>
                    <a:pt x="90" y="480"/>
                  </a:moveTo>
                  <a:cubicBezTo>
                    <a:pt x="76" y="444"/>
                    <a:pt x="8" y="344"/>
                    <a:pt x="4" y="264"/>
                  </a:cubicBezTo>
                  <a:cubicBezTo>
                    <a:pt x="0" y="184"/>
                    <a:pt x="54" y="55"/>
                    <a:pt x="67" y="0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33" name="Straight Arrow Connector 32"/>
          <p:cNvCxnSpPr/>
          <p:nvPr/>
        </p:nvCxnSpPr>
        <p:spPr>
          <a:xfrm>
            <a:off x="1000336" y="3549573"/>
            <a:ext cx="7412165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rot="5400000" flipH="1" flipV="1">
            <a:off x="481869" y="3069511"/>
            <a:ext cx="960125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6" name="Object 35"/>
          <p:cNvGraphicFramePr>
            <a:graphicFrameLocks noChangeAspect="1"/>
          </p:cNvGraphicFramePr>
          <p:nvPr/>
        </p:nvGraphicFramePr>
        <p:xfrm>
          <a:off x="769906" y="2704663"/>
          <a:ext cx="1524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238" name="Equation" r:id="rId3" imgW="152033" imgH="203261" progId="Equation.3">
                  <p:embed/>
                </p:oleObj>
              </mc:Choice>
              <mc:Fallback>
                <p:oleObj name="Equation" r:id="rId3" imgW="152033" imgH="20326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906" y="2704663"/>
                        <a:ext cx="152400" cy="203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2997" name="Object 5"/>
          <p:cNvGraphicFramePr>
            <a:graphicFrameLocks noChangeAspect="1"/>
          </p:cNvGraphicFramePr>
          <p:nvPr/>
        </p:nvGraphicFramePr>
        <p:xfrm>
          <a:off x="8201026" y="3620221"/>
          <a:ext cx="114300" cy="13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239" name="Equation" r:id="rId5" imgW="114231" imgH="139616" progId="Equation.3">
                  <p:embed/>
                </p:oleObj>
              </mc:Choice>
              <mc:Fallback>
                <p:oleObj name="Equation" r:id="rId5" imgW="114231" imgH="13961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01026" y="3620221"/>
                        <a:ext cx="114300" cy="139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0" name="Straight Connector 39"/>
          <p:cNvCxnSpPr/>
          <p:nvPr/>
        </p:nvCxnSpPr>
        <p:spPr>
          <a:xfrm>
            <a:off x="1422791" y="2819878"/>
            <a:ext cx="3494855" cy="4608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rot="10800000" flipV="1">
            <a:off x="4917646" y="2781472"/>
            <a:ext cx="3686880" cy="4992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rot="16200000" flipH="1">
            <a:off x="1019538" y="4413685"/>
            <a:ext cx="960127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rot="10800000" flipV="1">
            <a:off x="961931" y="4394483"/>
            <a:ext cx="1113745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2998" name="Object 6"/>
          <p:cNvGraphicFramePr>
            <a:graphicFrameLocks noChangeAspect="1"/>
          </p:cNvGraphicFramePr>
          <p:nvPr/>
        </p:nvGraphicFramePr>
        <p:xfrm>
          <a:off x="1973264" y="4425756"/>
          <a:ext cx="127000" cy="13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240" name="Equation" r:id="rId7" imgW="126847" imgH="139531" progId="Equation.3">
                  <p:embed/>
                </p:oleObj>
              </mc:Choice>
              <mc:Fallback>
                <p:oleObj name="Equation" r:id="rId7" imgW="126847" imgH="13953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3264" y="4425756"/>
                        <a:ext cx="127000" cy="139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2999" name="Object 7"/>
          <p:cNvGraphicFramePr>
            <a:graphicFrameLocks noChangeAspect="1"/>
          </p:cNvGraphicFramePr>
          <p:nvPr/>
        </p:nvGraphicFramePr>
        <p:xfrm>
          <a:off x="1499601" y="3818408"/>
          <a:ext cx="1651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241" name="Equation" r:id="rId9" imgW="164603" imgH="177815" progId="Equation.3">
                  <p:embed/>
                </p:oleObj>
              </mc:Choice>
              <mc:Fallback>
                <p:oleObj name="Equation" r:id="rId9" imgW="164603" imgH="17781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9601" y="3818408"/>
                        <a:ext cx="165100" cy="17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Oval 56"/>
          <p:cNvSpPr/>
          <p:nvPr/>
        </p:nvSpPr>
        <p:spPr>
          <a:xfrm>
            <a:off x="1230766" y="4317673"/>
            <a:ext cx="576075" cy="1536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8" name="Straight Connector 57"/>
          <p:cNvCxnSpPr/>
          <p:nvPr/>
        </p:nvCxnSpPr>
        <p:spPr>
          <a:xfrm rot="16200000" flipH="1">
            <a:off x="2747763" y="4375280"/>
            <a:ext cx="960127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rot="10800000" flipV="1">
            <a:off x="2690156" y="4356078"/>
            <a:ext cx="1113745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0" name="Object 6"/>
          <p:cNvGraphicFramePr>
            <a:graphicFrameLocks noChangeAspect="1"/>
          </p:cNvGraphicFramePr>
          <p:nvPr/>
        </p:nvGraphicFramePr>
        <p:xfrm>
          <a:off x="3701489" y="4387351"/>
          <a:ext cx="127000" cy="13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242" name="Equation" r:id="rId11" imgW="126847" imgH="139531" progId="Equation.3">
                  <p:embed/>
                </p:oleObj>
              </mc:Choice>
              <mc:Fallback>
                <p:oleObj name="Equation" r:id="rId11" imgW="126847" imgH="13953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1489" y="4387351"/>
                        <a:ext cx="127000" cy="139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" name="Object 7"/>
          <p:cNvGraphicFramePr>
            <a:graphicFrameLocks noChangeAspect="1"/>
          </p:cNvGraphicFramePr>
          <p:nvPr/>
        </p:nvGraphicFramePr>
        <p:xfrm>
          <a:off x="3227826" y="3780003"/>
          <a:ext cx="1651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243" name="Equation" r:id="rId13" imgW="164603" imgH="177815" progId="Equation.3">
                  <p:embed/>
                </p:oleObj>
              </mc:Choice>
              <mc:Fallback>
                <p:oleObj name="Equation" r:id="rId13" imgW="164603" imgH="17781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7826" y="3780003"/>
                        <a:ext cx="165100" cy="17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" name="Oval 61"/>
          <p:cNvSpPr/>
          <p:nvPr/>
        </p:nvSpPr>
        <p:spPr>
          <a:xfrm rot="1853510">
            <a:off x="2958991" y="4279268"/>
            <a:ext cx="576075" cy="1536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3" name="Straight Connector 62"/>
          <p:cNvCxnSpPr/>
          <p:nvPr/>
        </p:nvCxnSpPr>
        <p:spPr>
          <a:xfrm flipH="1">
            <a:off x="4495191" y="4356078"/>
            <a:ext cx="960127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rot="16200000" flipV="1">
            <a:off x="4437584" y="4336876"/>
            <a:ext cx="1113745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5" name="Object 6"/>
          <p:cNvGraphicFramePr>
            <a:graphicFrameLocks noChangeAspect="1"/>
          </p:cNvGraphicFramePr>
          <p:nvPr/>
        </p:nvGraphicFramePr>
        <p:xfrm>
          <a:off x="5448917" y="4368149"/>
          <a:ext cx="127000" cy="13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244" name="Equation" r:id="rId15" imgW="126847" imgH="139531" progId="Equation.3">
                  <p:embed/>
                </p:oleObj>
              </mc:Choice>
              <mc:Fallback>
                <p:oleObj name="Equation" r:id="rId15" imgW="126847" imgH="13953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8917" y="4368149"/>
                        <a:ext cx="127000" cy="139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" name="Object 7"/>
          <p:cNvGraphicFramePr>
            <a:graphicFrameLocks noChangeAspect="1"/>
          </p:cNvGraphicFramePr>
          <p:nvPr/>
        </p:nvGraphicFramePr>
        <p:xfrm>
          <a:off x="4975254" y="3760801"/>
          <a:ext cx="1651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245" name="Equation" r:id="rId16" imgW="164603" imgH="177815" progId="Equation.3">
                  <p:embed/>
                </p:oleObj>
              </mc:Choice>
              <mc:Fallback>
                <p:oleObj name="Equation" r:id="rId16" imgW="164603" imgH="17781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5254" y="3760801"/>
                        <a:ext cx="165100" cy="17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" name="Oval 66"/>
          <p:cNvSpPr/>
          <p:nvPr/>
        </p:nvSpPr>
        <p:spPr>
          <a:xfrm rot="5400000">
            <a:off x="4706419" y="4260066"/>
            <a:ext cx="576075" cy="1536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0" name="Straight Connector 69"/>
          <p:cNvCxnSpPr/>
          <p:nvPr/>
        </p:nvCxnSpPr>
        <p:spPr>
          <a:xfrm rot="16200000" flipH="1">
            <a:off x="6396238" y="4375280"/>
            <a:ext cx="960127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rot="10800000" flipV="1">
            <a:off x="6338631" y="4356078"/>
            <a:ext cx="1113745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2" name="Object 6"/>
          <p:cNvGraphicFramePr>
            <a:graphicFrameLocks noChangeAspect="1"/>
          </p:cNvGraphicFramePr>
          <p:nvPr/>
        </p:nvGraphicFramePr>
        <p:xfrm>
          <a:off x="7349964" y="4387351"/>
          <a:ext cx="127000" cy="13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246" name="Equation" r:id="rId17" imgW="126847" imgH="139531" progId="Equation.3">
                  <p:embed/>
                </p:oleObj>
              </mc:Choice>
              <mc:Fallback>
                <p:oleObj name="Equation" r:id="rId17" imgW="126847" imgH="13953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49964" y="4387351"/>
                        <a:ext cx="127000" cy="139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" name="Object 7"/>
          <p:cNvGraphicFramePr>
            <a:graphicFrameLocks noChangeAspect="1"/>
          </p:cNvGraphicFramePr>
          <p:nvPr/>
        </p:nvGraphicFramePr>
        <p:xfrm>
          <a:off x="6876301" y="3780003"/>
          <a:ext cx="1651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247" name="Equation" r:id="rId18" imgW="164603" imgH="177815" progId="Equation.3">
                  <p:embed/>
                </p:oleObj>
              </mc:Choice>
              <mc:Fallback>
                <p:oleObj name="Equation" r:id="rId18" imgW="164603" imgH="17781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6301" y="3780003"/>
                        <a:ext cx="165100" cy="17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" name="Oval 73"/>
          <p:cNvSpPr/>
          <p:nvPr/>
        </p:nvSpPr>
        <p:spPr>
          <a:xfrm rot="18781640">
            <a:off x="6607466" y="4279268"/>
            <a:ext cx="576075" cy="1536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5" name="Straight Connector 74"/>
          <p:cNvCxnSpPr/>
          <p:nvPr/>
        </p:nvCxnSpPr>
        <p:spPr>
          <a:xfrm rot="16200000" flipH="1">
            <a:off x="7932438" y="4375280"/>
            <a:ext cx="960127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rot="10800000" flipV="1">
            <a:off x="7874831" y="4356078"/>
            <a:ext cx="1113745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7" name="Object 6"/>
          <p:cNvGraphicFramePr>
            <a:graphicFrameLocks noChangeAspect="1"/>
          </p:cNvGraphicFramePr>
          <p:nvPr/>
        </p:nvGraphicFramePr>
        <p:xfrm>
          <a:off x="8886164" y="4387351"/>
          <a:ext cx="127000" cy="13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248" name="Equation" r:id="rId19" imgW="126847" imgH="139531" progId="Equation.3">
                  <p:embed/>
                </p:oleObj>
              </mc:Choice>
              <mc:Fallback>
                <p:oleObj name="Equation" r:id="rId19" imgW="126847" imgH="13953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86164" y="4387351"/>
                        <a:ext cx="127000" cy="139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" name="Object 7"/>
          <p:cNvGraphicFramePr>
            <a:graphicFrameLocks noChangeAspect="1"/>
          </p:cNvGraphicFramePr>
          <p:nvPr/>
        </p:nvGraphicFramePr>
        <p:xfrm>
          <a:off x="8412501" y="3780003"/>
          <a:ext cx="1651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249" name="Equation" r:id="rId20" imgW="164603" imgH="177815" progId="Equation.DSMT4">
                  <p:embed/>
                </p:oleObj>
              </mc:Choice>
              <mc:Fallback>
                <p:oleObj name="Equation" r:id="rId20" imgW="164603" imgH="17781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12501" y="3780003"/>
                        <a:ext cx="165100" cy="17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9" name="Oval 78"/>
          <p:cNvSpPr/>
          <p:nvPr/>
        </p:nvSpPr>
        <p:spPr>
          <a:xfrm>
            <a:off x="8143666" y="4279268"/>
            <a:ext cx="576075" cy="1536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Date Placeholder 5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HCPSS, August 11-22, 2014 </a:t>
            </a:r>
            <a:endParaRPr lang="en-US" dirty="0"/>
          </a:p>
        </p:txBody>
      </p:sp>
      <p:sp>
        <p:nvSpPr>
          <p:cNvPr id="56" name="Slide Number Placeholder 5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C16510-01E7-4757-9488-65999956462C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sp>
        <p:nvSpPr>
          <p:cNvPr id="68" name="Footer Placeholder 6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E. Prebys, Hadron Colliders, Lecture 1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09600" y="5867400"/>
            <a:ext cx="2778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C00000"/>
                </a:solidFill>
                <a:latin typeface="+mn-lt"/>
              </a:rPr>
              <a:t>large spatial distribution</a:t>
            </a:r>
          </a:p>
          <a:p>
            <a:r>
              <a:rPr lang="en-US" sz="1400" dirty="0" smtClean="0">
                <a:solidFill>
                  <a:srgbClr val="C00000"/>
                </a:solidFill>
                <a:latin typeface="+mn-lt"/>
              </a:rPr>
              <a:t>small angular distribution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3962400" y="5867400"/>
            <a:ext cx="2778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C00000"/>
                </a:solidFill>
                <a:latin typeface="+mn-lt"/>
              </a:rPr>
              <a:t>small spatial distribution</a:t>
            </a:r>
          </a:p>
          <a:p>
            <a:r>
              <a:rPr lang="en-US" sz="1400" dirty="0" smtClean="0">
                <a:solidFill>
                  <a:srgbClr val="C00000"/>
                </a:solidFill>
                <a:latin typeface="+mn-lt"/>
              </a:rPr>
              <a:t>large angular distribution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846716" y="4970558"/>
            <a:ext cx="126736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β = max</a:t>
            </a:r>
            <a:br>
              <a:rPr lang="en-US" sz="1400" dirty="0" smtClean="0"/>
            </a:br>
            <a:r>
              <a:rPr lang="en-US" sz="1400" dirty="0" smtClean="0"/>
              <a:t>α = 0</a:t>
            </a:r>
          </a:p>
          <a:p>
            <a:r>
              <a:rPr lang="en-US" sz="1400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1400" dirty="0" smtClean="0">
                <a:sym typeface="Symbol"/>
              </a:rPr>
              <a:t>maximum</a:t>
            </a:r>
            <a:endParaRPr lang="en-US" sz="1400" dirty="0"/>
          </a:p>
        </p:txBody>
      </p:sp>
      <p:sp>
        <p:nvSpPr>
          <p:cNvPr id="54" name="TextBox 53"/>
          <p:cNvSpPr txBox="1"/>
          <p:nvPr/>
        </p:nvSpPr>
        <p:spPr>
          <a:xfrm>
            <a:off x="2574941" y="5008963"/>
            <a:ext cx="145939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β </a:t>
            </a:r>
            <a:r>
              <a:rPr lang="en-US" sz="1400" dirty="0" smtClean="0"/>
              <a:t>= decreasing</a:t>
            </a:r>
            <a:br>
              <a:rPr lang="en-US" sz="1400" dirty="0" smtClean="0"/>
            </a:br>
            <a:r>
              <a:rPr lang="en-US" sz="1400" dirty="0" smtClean="0"/>
              <a:t>α &gt;0</a:t>
            </a:r>
          </a:p>
          <a:p>
            <a:r>
              <a:rPr lang="en-US" sz="1400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1400" dirty="0" smtClean="0">
                <a:sym typeface="Symbol"/>
              </a:rPr>
              <a:t>focusing</a:t>
            </a:r>
            <a:endParaRPr lang="en-US" sz="1400" dirty="0"/>
          </a:p>
        </p:txBody>
      </p:sp>
      <p:sp>
        <p:nvSpPr>
          <p:cNvPr id="69" name="TextBox 68"/>
          <p:cNvSpPr txBox="1"/>
          <p:nvPr/>
        </p:nvSpPr>
        <p:spPr>
          <a:xfrm>
            <a:off x="4418381" y="5047368"/>
            <a:ext cx="126736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β </a:t>
            </a:r>
            <a:r>
              <a:rPr lang="en-US" sz="1400" dirty="0" smtClean="0"/>
              <a:t>= min</a:t>
            </a:r>
            <a:br>
              <a:rPr lang="en-US" sz="1400" dirty="0" smtClean="0"/>
            </a:br>
            <a:r>
              <a:rPr lang="en-US" sz="1400" dirty="0" smtClean="0"/>
              <a:t>α = 0</a:t>
            </a:r>
          </a:p>
          <a:p>
            <a:r>
              <a:rPr lang="en-US" sz="1400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1400" dirty="0" smtClean="0">
                <a:sym typeface="Symbol"/>
              </a:rPr>
              <a:t>minimum</a:t>
            </a:r>
            <a:endParaRPr lang="en-US" sz="1400" dirty="0"/>
          </a:p>
        </p:txBody>
      </p:sp>
      <p:sp>
        <p:nvSpPr>
          <p:cNvPr id="80" name="TextBox 79"/>
          <p:cNvSpPr txBox="1"/>
          <p:nvPr/>
        </p:nvSpPr>
        <p:spPr>
          <a:xfrm>
            <a:off x="6223416" y="5047368"/>
            <a:ext cx="149779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β </a:t>
            </a:r>
            <a:r>
              <a:rPr lang="en-US" sz="1400" dirty="0" smtClean="0"/>
              <a:t>= increasing</a:t>
            </a:r>
            <a:br>
              <a:rPr lang="en-US" sz="1400" dirty="0" smtClean="0"/>
            </a:br>
            <a:r>
              <a:rPr lang="en-US" sz="1400" dirty="0" smtClean="0"/>
              <a:t>α &lt; 0</a:t>
            </a:r>
          </a:p>
          <a:p>
            <a:r>
              <a:rPr lang="en-US" sz="1400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1400" dirty="0" smtClean="0">
                <a:sym typeface="Symbol"/>
              </a:rPr>
              <a:t>defocusing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942460375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2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2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2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7" grpId="0" animBg="1"/>
      <p:bldP spid="62" grpId="0" animBg="1"/>
      <p:bldP spid="67" grpId="0" animBg="1"/>
      <p:bldP spid="74" grpId="0" animBg="1"/>
      <p:bldP spid="79" grpId="0" animBg="1"/>
      <p:bldP spid="7" grpId="0"/>
      <p:bldP spid="83" grpId="0"/>
      <p:bldP spid="53" grpId="0"/>
      <p:bldP spid="54" grpId="0"/>
      <p:bldP spid="69" grpId="0"/>
      <p:bldP spid="8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19100" y="0"/>
            <a:ext cx="8490857" cy="463731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Some Perspective: Just the Tip of the Iceberg</a:t>
            </a:r>
            <a:endParaRPr lang="en-US" dirty="0"/>
          </a:p>
        </p:txBody>
      </p:sp>
      <p:pic>
        <p:nvPicPr>
          <p:cNvPr id="5222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066800"/>
            <a:ext cx="8509000" cy="4457700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</p:spPr>
      </p:pic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HCPSS, August 11-22, 2014 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CB3B5A-5052-4940-8887-DC0AFF3E24E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Prebys, Hadron Colliders, Lecture 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903902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Betatron</a:t>
            </a:r>
            <a:r>
              <a:rPr lang="en-US" dirty="0" smtClean="0"/>
              <a:t> Tune</a:t>
            </a:r>
            <a:endParaRPr lang="en-US" dirty="0"/>
          </a:p>
        </p:txBody>
      </p:sp>
      <p:sp>
        <p:nvSpPr>
          <p:cNvPr id="2053" name="Content Placeholder 19"/>
          <p:cNvSpPr>
            <a:spLocks noGrp="1"/>
          </p:cNvSpPr>
          <p:nvPr>
            <p:ph sz="half" idx="1"/>
          </p:nvPr>
        </p:nvSpPr>
        <p:spPr>
          <a:xfrm>
            <a:off x="4725620" y="971080"/>
            <a:ext cx="4060371" cy="3648475"/>
          </a:xfrm>
        </p:spPr>
        <p:txBody>
          <a:bodyPr/>
          <a:lstStyle/>
          <a:p>
            <a:r>
              <a:rPr lang="en-US" sz="1800" dirty="0" smtClean="0"/>
              <a:t>As particles go around a ring, they will undergo a number of </a:t>
            </a:r>
            <a:r>
              <a:rPr lang="en-US" sz="1800" dirty="0" err="1" smtClean="0"/>
              <a:t>betatrons</a:t>
            </a:r>
            <a:r>
              <a:rPr lang="en-US" sz="1800" dirty="0" smtClean="0"/>
              <a:t> oscillations </a:t>
            </a:r>
            <a:r>
              <a:rPr lang="en-US" sz="1800" i="1" dirty="0" err="1" smtClean="0"/>
              <a:t>ν</a:t>
            </a:r>
            <a:r>
              <a:rPr lang="en-US" sz="1800" dirty="0" smtClean="0"/>
              <a:t> (sometimes </a:t>
            </a:r>
            <a:r>
              <a:rPr lang="en-US" sz="1800" i="1" dirty="0" smtClean="0"/>
              <a:t>Q</a:t>
            </a:r>
            <a:r>
              <a:rPr lang="en-US" sz="1800" dirty="0" smtClean="0"/>
              <a:t>) given by</a:t>
            </a:r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r>
              <a:rPr lang="en-US" sz="1800" dirty="0" smtClean="0"/>
              <a:t>This is referred to as the “tune”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645453" y="4479071"/>
            <a:ext cx="8218670" cy="1344175"/>
          </a:xfrm>
        </p:spPr>
        <p:txBody>
          <a:bodyPr/>
          <a:lstStyle/>
          <a:p>
            <a:r>
              <a:rPr lang="en-US" sz="1800" dirty="0" smtClean="0"/>
              <a:t>We can generally think of the tune in two parts:</a:t>
            </a:r>
            <a:endParaRPr lang="en-US" sz="1800" dirty="0"/>
          </a:p>
        </p:txBody>
      </p:sp>
      <p:grpSp>
        <p:nvGrpSpPr>
          <p:cNvPr id="2" name="Group 9"/>
          <p:cNvGrpSpPr>
            <a:grpSpLocks noChangeAspect="1"/>
          </p:cNvGrpSpPr>
          <p:nvPr/>
        </p:nvGrpSpPr>
        <p:grpSpPr bwMode="auto">
          <a:xfrm>
            <a:off x="1484375" y="1121040"/>
            <a:ext cx="2989263" cy="2971800"/>
            <a:chOff x="1409700" y="1047135"/>
            <a:chExt cx="3162300" cy="3143865"/>
          </a:xfrm>
        </p:grpSpPr>
        <p:sp>
          <p:nvSpPr>
            <p:cNvPr id="8" name="Oval 7"/>
            <p:cNvSpPr/>
            <p:nvPr/>
          </p:nvSpPr>
          <p:spPr>
            <a:xfrm>
              <a:off x="1409700" y="1181488"/>
              <a:ext cx="3123673" cy="300951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1485273" y="1047135"/>
              <a:ext cx="3086727" cy="3101880"/>
            </a:xfrm>
            <a:custGeom>
              <a:avLst/>
              <a:gdLst>
                <a:gd name="connsiteX0" fmla="*/ 1332271 w 3087329"/>
                <a:gd name="connsiteY0" fmla="*/ 132736 h 3102078"/>
                <a:gd name="connsiteX1" fmla="*/ 2172929 w 3087329"/>
                <a:gd name="connsiteY1" fmla="*/ 162233 h 3102078"/>
                <a:gd name="connsiteX2" fmla="*/ 2659626 w 3087329"/>
                <a:gd name="connsiteY2" fmla="*/ 619433 h 3102078"/>
                <a:gd name="connsiteX3" fmla="*/ 2939845 w 3087329"/>
                <a:gd name="connsiteY3" fmla="*/ 1430594 h 3102078"/>
                <a:gd name="connsiteX4" fmla="*/ 3057832 w 3087329"/>
                <a:gd name="connsiteY4" fmla="*/ 1828800 h 3102078"/>
                <a:gd name="connsiteX5" fmla="*/ 2969342 w 3087329"/>
                <a:gd name="connsiteY5" fmla="*/ 2551471 h 3102078"/>
                <a:gd name="connsiteX6" fmla="*/ 2349910 w 3087329"/>
                <a:gd name="connsiteY6" fmla="*/ 2890684 h 3102078"/>
                <a:gd name="connsiteX7" fmla="*/ 1553497 w 3087329"/>
                <a:gd name="connsiteY7" fmla="*/ 2993923 h 3102078"/>
                <a:gd name="connsiteX8" fmla="*/ 978310 w 3087329"/>
                <a:gd name="connsiteY8" fmla="*/ 3067665 h 3102078"/>
                <a:gd name="connsiteX9" fmla="*/ 226142 w 3087329"/>
                <a:gd name="connsiteY9" fmla="*/ 2787446 h 3102078"/>
                <a:gd name="connsiteX10" fmla="*/ 19664 w 3087329"/>
                <a:gd name="connsiteY10" fmla="*/ 2064775 h 3102078"/>
                <a:gd name="connsiteX11" fmla="*/ 108155 w 3087329"/>
                <a:gd name="connsiteY11" fmla="*/ 1401097 h 3102078"/>
                <a:gd name="connsiteX12" fmla="*/ 299884 w 3087329"/>
                <a:gd name="connsiteY12" fmla="*/ 648930 h 3102078"/>
                <a:gd name="connsiteX13" fmla="*/ 742335 w 3087329"/>
                <a:gd name="connsiteY13" fmla="*/ 147484 h 3102078"/>
                <a:gd name="connsiteX14" fmla="*/ 1450258 w 3087329"/>
                <a:gd name="connsiteY14" fmla="*/ 0 h 3102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87329" h="3102078">
                  <a:moveTo>
                    <a:pt x="1332271" y="132736"/>
                  </a:moveTo>
                  <a:cubicBezTo>
                    <a:pt x="1641987" y="106926"/>
                    <a:pt x="1951703" y="81117"/>
                    <a:pt x="2172929" y="162233"/>
                  </a:cubicBezTo>
                  <a:cubicBezTo>
                    <a:pt x="2394155" y="243349"/>
                    <a:pt x="2531807" y="408040"/>
                    <a:pt x="2659626" y="619433"/>
                  </a:cubicBezTo>
                  <a:cubicBezTo>
                    <a:pt x="2787445" y="830827"/>
                    <a:pt x="2873477" y="1229033"/>
                    <a:pt x="2939845" y="1430594"/>
                  </a:cubicBezTo>
                  <a:cubicBezTo>
                    <a:pt x="3006213" y="1632155"/>
                    <a:pt x="3052916" y="1641987"/>
                    <a:pt x="3057832" y="1828800"/>
                  </a:cubicBezTo>
                  <a:cubicBezTo>
                    <a:pt x="3062748" y="2015613"/>
                    <a:pt x="3087329" y="2374490"/>
                    <a:pt x="2969342" y="2551471"/>
                  </a:cubicBezTo>
                  <a:cubicBezTo>
                    <a:pt x="2851355" y="2728452"/>
                    <a:pt x="2585884" y="2816942"/>
                    <a:pt x="2349910" y="2890684"/>
                  </a:cubicBezTo>
                  <a:cubicBezTo>
                    <a:pt x="2113936" y="2964426"/>
                    <a:pt x="1553497" y="2993923"/>
                    <a:pt x="1553497" y="2993923"/>
                  </a:cubicBezTo>
                  <a:cubicBezTo>
                    <a:pt x="1324897" y="3023420"/>
                    <a:pt x="1199536" y="3102078"/>
                    <a:pt x="978310" y="3067665"/>
                  </a:cubicBezTo>
                  <a:cubicBezTo>
                    <a:pt x="757084" y="3033252"/>
                    <a:pt x="385916" y="2954594"/>
                    <a:pt x="226142" y="2787446"/>
                  </a:cubicBezTo>
                  <a:cubicBezTo>
                    <a:pt x="66368" y="2620298"/>
                    <a:pt x="39329" y="2295833"/>
                    <a:pt x="19664" y="2064775"/>
                  </a:cubicBezTo>
                  <a:cubicBezTo>
                    <a:pt x="0" y="1833717"/>
                    <a:pt x="61452" y="1637071"/>
                    <a:pt x="108155" y="1401097"/>
                  </a:cubicBezTo>
                  <a:cubicBezTo>
                    <a:pt x="154858" y="1165123"/>
                    <a:pt x="194187" y="857866"/>
                    <a:pt x="299884" y="648930"/>
                  </a:cubicBezTo>
                  <a:cubicBezTo>
                    <a:pt x="405581" y="439995"/>
                    <a:pt x="550606" y="255639"/>
                    <a:pt x="742335" y="147484"/>
                  </a:cubicBezTo>
                  <a:cubicBezTo>
                    <a:pt x="934064" y="39329"/>
                    <a:pt x="1192161" y="19664"/>
                    <a:pt x="1450258" y="0"/>
                  </a:cubicBezTo>
                </a:path>
              </a:pathLst>
            </a:cu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2055" name="TextBox 10"/>
          <p:cNvSpPr txBox="1">
            <a:spLocks noChangeArrowheads="1"/>
          </p:cNvSpPr>
          <p:nvPr/>
        </p:nvSpPr>
        <p:spPr bwMode="auto">
          <a:xfrm>
            <a:off x="455675" y="1121040"/>
            <a:ext cx="9525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2400" dirty="0"/>
              <a:t>Ideal orbit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rot="16200000" flipH="1">
            <a:off x="1293875" y="1844940"/>
            <a:ext cx="304800" cy="228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7" name="TextBox 15"/>
          <p:cNvSpPr txBox="1">
            <a:spLocks noChangeArrowheads="1"/>
          </p:cNvSpPr>
          <p:nvPr/>
        </p:nvSpPr>
        <p:spPr bwMode="auto">
          <a:xfrm>
            <a:off x="4379975" y="663840"/>
            <a:ext cx="21717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Particle trajectory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rot="5400000">
            <a:off x="3998975" y="1044840"/>
            <a:ext cx="419100" cy="4191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2660107"/>
              </p:ext>
            </p:extLst>
          </p:nvPr>
        </p:nvGraphicFramePr>
        <p:xfrm>
          <a:off x="5562600" y="2286000"/>
          <a:ext cx="2229572" cy="10340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56" name="Equation" r:id="rId3" imgW="901723" imgH="418893" progId="Equation.DSMT4">
                  <p:embed/>
                </p:oleObj>
              </mc:Choice>
              <mc:Fallback>
                <p:oleObj name="Equation" r:id="rId3" imgW="901723" imgH="418893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2286000"/>
                        <a:ext cx="2229572" cy="103400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 Box 6"/>
          <p:cNvSpPr txBox="1">
            <a:spLocks noChangeArrowheads="1"/>
          </p:cNvSpPr>
          <p:nvPr/>
        </p:nvSpPr>
        <p:spPr bwMode="auto">
          <a:xfrm>
            <a:off x="4494034" y="4801146"/>
            <a:ext cx="1600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9900"/>
                </a:solidFill>
              </a:rPr>
              <a:t>6</a:t>
            </a:r>
            <a:r>
              <a:rPr lang="en-US" dirty="0"/>
              <a:t>.</a:t>
            </a:r>
            <a:r>
              <a:rPr lang="en-US" dirty="0">
                <a:solidFill>
                  <a:srgbClr val="CC0000"/>
                </a:solidFill>
              </a:rPr>
              <a:t>7</a:t>
            </a:r>
          </a:p>
        </p:txBody>
      </p:sp>
      <p:sp>
        <p:nvSpPr>
          <p:cNvPr id="34" name="Text Box 7"/>
          <p:cNvSpPr txBox="1">
            <a:spLocks noChangeArrowheads="1"/>
          </p:cNvSpPr>
          <p:nvPr/>
        </p:nvSpPr>
        <p:spPr bwMode="auto">
          <a:xfrm>
            <a:off x="1823374" y="4953546"/>
            <a:ext cx="228905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 dirty="0">
                <a:solidFill>
                  <a:srgbClr val="009900"/>
                </a:solidFill>
                <a:latin typeface="+mn-lt"/>
              </a:rPr>
              <a:t>Integer : magnet/aperture optimization</a:t>
            </a:r>
          </a:p>
        </p:txBody>
      </p:sp>
      <p:sp>
        <p:nvSpPr>
          <p:cNvPr id="35" name="Text Box 8"/>
          <p:cNvSpPr txBox="1">
            <a:spLocks noChangeArrowheads="1"/>
          </p:cNvSpPr>
          <p:nvPr/>
        </p:nvSpPr>
        <p:spPr bwMode="auto">
          <a:xfrm>
            <a:off x="5529169" y="4996663"/>
            <a:ext cx="1676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CC0000"/>
                </a:solidFill>
                <a:latin typeface="+mn-lt"/>
              </a:rPr>
              <a:t>Fraction: Beam Stability</a:t>
            </a:r>
          </a:p>
        </p:txBody>
      </p:sp>
      <p:sp>
        <p:nvSpPr>
          <p:cNvPr id="36" name="Line 9"/>
          <p:cNvSpPr>
            <a:spLocks noChangeShapeType="1"/>
          </p:cNvSpPr>
          <p:nvPr/>
        </p:nvSpPr>
        <p:spPr bwMode="auto">
          <a:xfrm flipH="1" flipV="1">
            <a:off x="5146106" y="5066597"/>
            <a:ext cx="304800" cy="1524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7" name="Line 10"/>
          <p:cNvSpPr>
            <a:spLocks noChangeShapeType="1"/>
          </p:cNvSpPr>
          <p:nvPr/>
        </p:nvSpPr>
        <p:spPr bwMode="auto">
          <a:xfrm flipV="1">
            <a:off x="4265434" y="5105946"/>
            <a:ext cx="228600" cy="152400"/>
          </a:xfrm>
          <a:prstGeom prst="line">
            <a:avLst/>
          </a:prstGeom>
          <a:noFill/>
          <a:ln w="9525">
            <a:solidFill>
              <a:srgbClr val="0099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HCPSS, August 11-22, 2014 </a:t>
            </a:r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C6E6A2-F555-4934-B7BB-3127D0BCFC20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E. Prebys, Hadron Colliders, Lecture 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105364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 uiExpand="1" build="p"/>
      <p:bldP spid="32" grpId="0" build="p"/>
      <p:bldP spid="33" grpId="0"/>
      <p:bldP spid="34" grpId="0"/>
      <p:bldP spid="35" grpId="0"/>
      <p:bldP spid="36" grpId="0" animBg="1"/>
      <p:bldP spid="3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Tune, Stability, and the Tune Plane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513013" y="958081"/>
            <a:ext cx="8483205" cy="5535084"/>
          </a:xfrm>
        </p:spPr>
        <p:txBody>
          <a:bodyPr/>
          <a:lstStyle/>
          <a:p>
            <a:r>
              <a:rPr lang="en-US" sz="1800" dirty="0" smtClean="0"/>
              <a:t>If the tune is an integer, or low order rational number, then the effect of any imperfection or perturbation will tend be reinforced on subsequent orbits.</a:t>
            </a:r>
          </a:p>
          <a:p>
            <a:r>
              <a:rPr lang="en-US" sz="1800" dirty="0" smtClean="0"/>
              <a:t>When we add the effects of coupling between the planes, we find this is also true for </a:t>
            </a:r>
            <a:r>
              <a:rPr lang="en-US" sz="1800" i="1" dirty="0" smtClean="0"/>
              <a:t>combinations</a:t>
            </a:r>
            <a:r>
              <a:rPr lang="en-US" sz="1800" dirty="0" smtClean="0"/>
              <a:t> of the tunes from both planes, so in general, we want to avoid</a:t>
            </a:r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r>
              <a:rPr lang="en-US" sz="1800" dirty="0" smtClean="0"/>
              <a:t>Many instabilities occur when something perturbs the tune of the beam, or part of the beam, until it falls onto a resonance, thus you will often hear effects characterized by the “tune shift” they produce.</a:t>
            </a:r>
          </a:p>
          <a:p>
            <a:pPr lvl="1"/>
            <a:r>
              <a:rPr lang="en-US" sz="1600" dirty="0" smtClean="0"/>
              <a:t>For example: the maximum tune shift sets the absolute luminosity limit in a collider (more about this in a bit…)</a:t>
            </a:r>
            <a:endParaRPr lang="en-US" sz="1600" dirty="0"/>
          </a:p>
        </p:txBody>
      </p:sp>
      <p:graphicFrame>
        <p:nvGraphicFramePr>
          <p:cNvPr id="10" name="Object 3"/>
          <p:cNvGraphicFramePr>
            <a:graphicFrameLocks noChangeAspect="1"/>
          </p:cNvGraphicFramePr>
          <p:nvPr/>
        </p:nvGraphicFramePr>
        <p:xfrm>
          <a:off x="530240" y="2555902"/>
          <a:ext cx="5683940" cy="497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662" name="Equation" r:id="rId3" imgW="2755326" imgH="241415" progId="Equation.DSMT4">
                  <p:embed/>
                </p:oleObj>
              </mc:Choice>
              <mc:Fallback>
                <p:oleObj name="Equation" r:id="rId3" imgW="2755326" imgH="24141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240" y="2555902"/>
                        <a:ext cx="5683940" cy="497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614370" y="3435710"/>
            <a:ext cx="1752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CC0000"/>
                </a:solidFill>
              </a:rPr>
              <a:t>“small” integers</a:t>
            </a:r>
          </a:p>
        </p:txBody>
      </p:sp>
      <p:sp>
        <p:nvSpPr>
          <p:cNvPr id="12" name="Line 14"/>
          <p:cNvSpPr>
            <a:spLocks noChangeShapeType="1"/>
          </p:cNvSpPr>
          <p:nvPr/>
        </p:nvSpPr>
        <p:spPr bwMode="auto">
          <a:xfrm flipH="1" flipV="1">
            <a:off x="690570" y="3054710"/>
            <a:ext cx="228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" name="Line 15"/>
          <p:cNvSpPr>
            <a:spLocks noChangeShapeType="1"/>
          </p:cNvSpPr>
          <p:nvPr/>
        </p:nvSpPr>
        <p:spPr bwMode="auto">
          <a:xfrm flipV="1">
            <a:off x="1528770" y="3054710"/>
            <a:ext cx="76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3909880" y="3362407"/>
            <a:ext cx="20738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000" dirty="0" smtClean="0">
                <a:solidFill>
                  <a:srgbClr val="FF0000"/>
                </a:solidFill>
                <a:sym typeface="Symbol"/>
              </a:rPr>
              <a:t>Avoid lines in the “tune plane”</a:t>
            </a:r>
            <a:endParaRPr lang="en-US" sz="2000" dirty="0">
              <a:solidFill>
                <a:srgbClr val="FF0000"/>
              </a:solidFill>
            </a:endParaRPr>
          </a:p>
        </p:txBody>
      </p:sp>
      <p:cxnSp>
        <p:nvCxnSpPr>
          <p:cNvPr id="21" name="Straight Arrow Connector 20"/>
          <p:cNvCxnSpPr>
            <a:stCxn id="19" idx="3"/>
          </p:cNvCxnSpPr>
          <p:nvPr/>
        </p:nvCxnSpPr>
        <p:spPr>
          <a:xfrm flipV="1">
            <a:off x="5983750" y="3545284"/>
            <a:ext cx="387545" cy="17106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HCPSS, August 11-22, 2014 </a:t>
            </a:r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C16510-01E7-4757-9488-65999956462C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E. Prebys, Hadron Colliders, Lecture 1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00844" y="2332181"/>
            <a:ext cx="2743156" cy="2459182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26920"/>
              </p:ext>
            </p:extLst>
          </p:nvPr>
        </p:nvGraphicFramePr>
        <p:xfrm>
          <a:off x="8693149" y="4654549"/>
          <a:ext cx="266123" cy="3041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663" name="Equation" r:id="rId6" imgW="177800" imgH="203200" progId="Equation.DSMT4">
                  <p:embed/>
                </p:oleObj>
              </mc:Choice>
              <mc:Fallback>
                <p:oleObj name="Equation" r:id="rId6" imgW="1778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693149" y="4654549"/>
                        <a:ext cx="266123" cy="3041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2412669"/>
              </p:ext>
            </p:extLst>
          </p:nvPr>
        </p:nvGraphicFramePr>
        <p:xfrm>
          <a:off x="6443663" y="2478088"/>
          <a:ext cx="2667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664" name="Equation" r:id="rId8" imgW="177800" imgH="228600" progId="Equation.DSMT4">
                  <p:embed/>
                </p:oleObj>
              </mc:Choice>
              <mc:Fallback>
                <p:oleObj name="Equation" r:id="rId8" imgW="1778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443663" y="2478088"/>
                        <a:ext cx="266700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80319370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1" grpId="0"/>
      <p:bldP spid="12" grpId="0" animBg="1"/>
      <p:bldP spid="13" grpId="0" animBg="1"/>
      <p:bldP spid="19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257" y="0"/>
            <a:ext cx="8262937" cy="441325"/>
          </a:xfrm>
        </p:spPr>
        <p:txBody>
          <a:bodyPr/>
          <a:lstStyle/>
          <a:p>
            <a:r>
              <a:rPr lang="en-US" dirty="0" smtClean="0"/>
              <a:t>Off-Momentum Particles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8785" y="465372"/>
            <a:ext cx="8251825" cy="2819593"/>
          </a:xfrm>
        </p:spPr>
        <p:txBody>
          <a:bodyPr/>
          <a:lstStyle/>
          <a:p>
            <a:r>
              <a:rPr lang="en-US" sz="2000" dirty="0" smtClean="0"/>
              <a:t>Our previous discussion implicitly assumed that all particles were at the same momentum</a:t>
            </a:r>
          </a:p>
          <a:p>
            <a:pPr lvl="1"/>
            <a:r>
              <a:rPr lang="en-US" sz="1600" dirty="0" smtClean="0"/>
              <a:t>Each quad has a constant focal length</a:t>
            </a:r>
          </a:p>
          <a:p>
            <a:pPr lvl="1"/>
            <a:r>
              <a:rPr lang="en-US" sz="1600" dirty="0" smtClean="0"/>
              <a:t>There is a single nominal trajectory</a:t>
            </a:r>
            <a:r>
              <a:rPr lang="en-US" dirty="0" smtClean="0"/>
              <a:t> </a:t>
            </a:r>
          </a:p>
          <a:p>
            <a:r>
              <a:rPr lang="en-US" sz="2000" dirty="0" smtClean="0"/>
              <a:t>In practice, this is never true. Particles will have a distribution about the nominal momentum, typically ~.1% or so.</a:t>
            </a:r>
          </a:p>
          <a:p>
            <a:r>
              <a:rPr lang="en-US" sz="2000" dirty="0" smtClean="0"/>
              <a:t>We will characterize the behavior of off-momentum particles in the following ways</a:t>
            </a:r>
          </a:p>
          <a:p>
            <a:pPr lvl="1"/>
            <a:r>
              <a:rPr lang="en-US" sz="1600" dirty="0" smtClean="0"/>
              <a:t>“Dispersion” (</a:t>
            </a:r>
            <a:r>
              <a:rPr lang="en-US" sz="1600" i="1" dirty="0" smtClean="0"/>
              <a:t>D)</a:t>
            </a:r>
            <a:r>
              <a:rPr lang="en-US" sz="1600" dirty="0" smtClean="0"/>
              <a:t>: the dependence of position on deviations from the nominal momentum</a:t>
            </a:r>
          </a:p>
          <a:p>
            <a:pPr lvl="1"/>
            <a:endParaRPr lang="en-US" sz="1600" dirty="0" smtClean="0"/>
          </a:p>
          <a:p>
            <a:pPr lvl="1">
              <a:buNone/>
            </a:pPr>
            <a:r>
              <a:rPr lang="en-US" sz="1600" i="1" dirty="0" smtClean="0"/>
              <a:t>D</a:t>
            </a:r>
            <a:r>
              <a:rPr lang="en-US" sz="1600" dirty="0" smtClean="0"/>
              <a:t> has units of length</a:t>
            </a:r>
          </a:p>
          <a:p>
            <a:pPr lvl="1"/>
            <a:r>
              <a:rPr lang="en-US" sz="1600" dirty="0" smtClean="0"/>
              <a:t>“Chromaticity” (</a:t>
            </a:r>
            <a:r>
              <a:rPr lang="en-US" sz="1600" dirty="0" err="1" smtClean="0"/>
              <a:t>η</a:t>
            </a:r>
            <a:r>
              <a:rPr lang="en-US" sz="1600" dirty="0" smtClean="0">
                <a:sym typeface="Symbol"/>
              </a:rPr>
              <a:t>)</a:t>
            </a:r>
            <a:r>
              <a:rPr lang="en-US" sz="1600" dirty="0" smtClean="0"/>
              <a:t> : the change in the tune caused by the different focal lengths for off-momentum particles (the focal length goes up with momentum)</a:t>
            </a:r>
          </a:p>
          <a:p>
            <a:pPr lvl="1"/>
            <a:endParaRPr lang="en-US" sz="1600" dirty="0" smtClean="0"/>
          </a:p>
          <a:p>
            <a:pPr lvl="1"/>
            <a:endParaRPr lang="en-US" sz="1600" dirty="0" smtClean="0"/>
          </a:p>
          <a:p>
            <a:pPr lvl="1"/>
            <a:r>
              <a:rPr lang="en-US" sz="1600" dirty="0" smtClean="0"/>
              <a:t>Path length changes (“momentum compaction”)</a:t>
            </a:r>
          </a:p>
          <a:p>
            <a:pPr lvl="1"/>
            <a:endParaRPr lang="en-US" sz="16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HCPSS, August 11-22, 2014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E. Prebys, Hadron Colliders, Lecture 1</a:t>
            </a:r>
            <a:endParaRPr lang="en-US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26155-0DCC-45D2-90B6-32F65F3F6C0F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2687240" y="3520475"/>
          <a:ext cx="1651577" cy="6454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7729" name="Equation" r:id="rId3" imgW="1104840" imgH="431640" progId="Equation.3">
                  <p:embed/>
                </p:oleObj>
              </mc:Choice>
              <mc:Fallback>
                <p:oleObj name="Equation" r:id="rId3" imgW="110484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7240" y="3520475"/>
                        <a:ext cx="1651577" cy="64544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0931" name="Object 3"/>
          <p:cNvGraphicFramePr>
            <a:graphicFrameLocks noChangeAspect="1"/>
          </p:cNvGraphicFramePr>
          <p:nvPr/>
        </p:nvGraphicFramePr>
        <p:xfrm>
          <a:off x="2392410" y="4858227"/>
          <a:ext cx="3814762" cy="722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7730" name="Equation" r:id="rId5" imgW="2552400" imgH="482400" progId="Equation.3">
                  <p:embed/>
                </p:oleObj>
              </mc:Choice>
              <mc:Fallback>
                <p:oleObj name="Equation" r:id="rId5" imgW="255240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2410" y="4858227"/>
                        <a:ext cx="3814762" cy="722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0932" name="Object 4"/>
          <p:cNvGraphicFramePr>
            <a:graphicFrameLocks noChangeAspect="1"/>
          </p:cNvGraphicFramePr>
          <p:nvPr/>
        </p:nvGraphicFramePr>
        <p:xfrm>
          <a:off x="4483100" y="3314700"/>
          <a:ext cx="1778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7731" name="Equation" r:id="rId7" imgW="177480" imgH="228600" progId="Equation.3">
                  <p:embed/>
                </p:oleObj>
              </mc:Choice>
              <mc:Fallback>
                <p:oleObj name="Equation" r:id="rId7" imgW="1774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3100" y="3314700"/>
                        <a:ext cx="1778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093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0930486"/>
              </p:ext>
            </p:extLst>
          </p:nvPr>
        </p:nvGraphicFramePr>
        <p:xfrm>
          <a:off x="3651250" y="5810250"/>
          <a:ext cx="1196975" cy="627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7732" name="Equation" r:id="rId9" imgW="800100" imgH="419100" progId="Equation.DSMT4">
                  <p:embed/>
                </p:oleObj>
              </mc:Choice>
              <mc:Fallback>
                <p:oleObj name="Equation" r:id="rId9" imgW="8001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1250" y="5810250"/>
                        <a:ext cx="1196975" cy="627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340705" y="5862133"/>
            <a:ext cx="34097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We overloaded </a:t>
            </a:r>
            <a:r>
              <a:rPr lang="el-GR" sz="1800" dirty="0" smtClean="0">
                <a:solidFill>
                  <a:srgbClr val="C00000"/>
                </a:solidFill>
                <a:latin typeface="+mn-lt"/>
              </a:rPr>
              <a:t>β </a:t>
            </a:r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and </a:t>
            </a:r>
            <a:r>
              <a:rPr lang="el-GR" sz="1800" dirty="0" smtClean="0">
                <a:solidFill>
                  <a:srgbClr val="C00000"/>
                </a:solidFill>
                <a:latin typeface="+mn-lt"/>
              </a:rPr>
              <a:t>γ</a:t>
            </a:r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;</a:t>
            </a:r>
            <a:br>
              <a:rPr lang="en-US" sz="1800" dirty="0" smtClean="0">
                <a:solidFill>
                  <a:srgbClr val="C00000"/>
                </a:solidFill>
                <a:latin typeface="+mn-lt"/>
              </a:rPr>
            </a:br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might as well overload </a:t>
            </a:r>
            <a:r>
              <a:rPr lang="el-GR" sz="1800" dirty="0" smtClean="0">
                <a:solidFill>
                  <a:srgbClr val="C00000"/>
                </a:solidFill>
                <a:latin typeface="+mn-lt"/>
              </a:rPr>
              <a:t>α</a:t>
            </a:r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, too.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72121" y="3679152"/>
            <a:ext cx="36098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C00000"/>
                </a:solidFill>
                <a:latin typeface="+mn-lt"/>
              </a:rPr>
              <a:t>Dispersion has units of length</a:t>
            </a:r>
          </a:p>
        </p:txBody>
      </p:sp>
    </p:spTree>
    <p:extLst>
      <p:ext uri="{BB962C8B-B14F-4D97-AF65-F5344CB8AC3E}">
        <p14:creationId xmlns:p14="http://schemas.microsoft.com/office/powerpoint/2010/main" val="252872918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Off-Momentum Particles (cont’d)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776" y="690225"/>
            <a:ext cx="8251825" cy="360653"/>
          </a:xfrm>
        </p:spPr>
        <p:txBody>
          <a:bodyPr/>
          <a:lstStyle/>
          <a:p>
            <a:r>
              <a:rPr lang="en-US" sz="1600" dirty="0" smtClean="0"/>
              <a:t>The chromaticity (</a:t>
            </a:r>
            <a:r>
              <a:rPr lang="el-GR" sz="1600" i="1" dirty="0" smtClean="0"/>
              <a:t>ξ</a:t>
            </a:r>
            <a:r>
              <a:rPr lang="el-GR" sz="1600" dirty="0" smtClean="0"/>
              <a:t>) </a:t>
            </a:r>
            <a:r>
              <a:rPr lang="en-US" sz="1600" dirty="0" smtClean="0"/>
              <a:t>and the momentum compaction (</a:t>
            </a:r>
            <a:r>
              <a:rPr lang="el-GR" sz="1600" i="1" dirty="0" smtClean="0"/>
              <a:t>α</a:t>
            </a:r>
            <a:r>
              <a:rPr lang="el-GR" sz="1600" dirty="0" smtClean="0"/>
              <a:t>) </a:t>
            </a:r>
            <a:r>
              <a:rPr lang="en-US" sz="1600" dirty="0" smtClean="0"/>
              <a:t>are properties of the entire ring. However, the dispersion (</a:t>
            </a:r>
            <a:r>
              <a:rPr lang="en-US" sz="1600" i="1" dirty="0" smtClean="0"/>
              <a:t>D(s)</a:t>
            </a:r>
            <a:r>
              <a:rPr lang="en-US" sz="1600" dirty="0" smtClean="0"/>
              <a:t>) is another position dependent lattice function, which follows the periodicity of the machine.</a:t>
            </a:r>
          </a:p>
          <a:p>
            <a:r>
              <a:rPr lang="en-US" sz="1600" dirty="0" smtClean="0"/>
              <a:t>If we look at our standard FODO</a:t>
            </a:r>
            <a:br>
              <a:rPr lang="en-US" sz="1600" dirty="0" smtClean="0"/>
            </a:br>
            <a:r>
              <a:rPr lang="en-US" sz="1600" dirty="0" smtClean="0"/>
              <a:t>cell, but include the bend</a:t>
            </a:r>
            <a:br>
              <a:rPr lang="en-US" sz="1600" dirty="0" smtClean="0"/>
            </a:br>
            <a:r>
              <a:rPr lang="en-US" sz="1600" dirty="0" smtClean="0"/>
              <a:t>magnets, we find that the dispersion</a:t>
            </a:r>
            <a:br>
              <a:rPr lang="en-US" sz="1600" dirty="0" smtClean="0"/>
            </a:br>
            <a:r>
              <a:rPr lang="en-US" sz="1600" dirty="0" smtClean="0"/>
              <a:t>functions ~track the beta functions</a:t>
            </a:r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r>
              <a:rPr lang="en-US" sz="1600" dirty="0" smtClean="0"/>
              <a:t>Typically dispersion is ~meters and </a:t>
            </a:r>
            <a:br>
              <a:rPr lang="en-US" sz="1600" dirty="0" smtClean="0"/>
            </a:br>
            <a:r>
              <a:rPr lang="en-US" sz="1600" dirty="0" smtClean="0"/>
              <a:t>momentum spread is ~.1%, so </a:t>
            </a:r>
            <a:br>
              <a:rPr lang="en-US" sz="1600" dirty="0" smtClean="0"/>
            </a:br>
            <a:r>
              <a:rPr lang="en-US" sz="1600" dirty="0" smtClean="0"/>
              <a:t>motion due to dispersion is ~mm </a:t>
            </a:r>
            <a:endParaRPr lang="en-US" sz="1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HCPSS, August 11-22, 2014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E. Prebys, Hadron Colliders, Lecture 1</a:t>
            </a:r>
            <a:endParaRPr lang="en-US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26155-0DCC-45D2-90B6-32F65F3F6C0F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pic>
        <p:nvPicPr>
          <p:cNvPr id="4034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46776" y="3403122"/>
            <a:ext cx="4547445" cy="2825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7816" y="1594543"/>
            <a:ext cx="3949700" cy="1612900"/>
          </a:xfrm>
          <a:prstGeom prst="rect">
            <a:avLst/>
          </a:prstGeom>
        </p:spPr>
      </p:pic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6272790"/>
              </p:ext>
            </p:extLst>
          </p:nvPr>
        </p:nvGraphicFramePr>
        <p:xfrm>
          <a:off x="5584079" y="1915048"/>
          <a:ext cx="192838" cy="2699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01" name="Equation" r:id="rId5" imgW="127000" imgH="177800" progId="Equation.DSMT4">
                  <p:embed/>
                </p:oleObj>
              </mc:Choice>
              <mc:Fallback>
                <p:oleObj name="Equation" r:id="rId5" imgW="127000" imgH="177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584079" y="1915048"/>
                        <a:ext cx="192838" cy="2699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9280141"/>
              </p:ext>
            </p:extLst>
          </p:nvPr>
        </p:nvGraphicFramePr>
        <p:xfrm>
          <a:off x="7455232" y="1866935"/>
          <a:ext cx="192838" cy="2699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02" name="Equation" r:id="rId7" imgW="127000" imgH="177800" progId="Equation.DSMT4">
                  <p:embed/>
                </p:oleObj>
              </mc:Choice>
              <mc:Fallback>
                <p:oleObj name="Equation" r:id="rId7" imgW="127000" imgH="177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455232" y="1866935"/>
                        <a:ext cx="192838" cy="2699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64461297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Insertions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776" y="690225"/>
            <a:ext cx="8251825" cy="2891175"/>
          </a:xfrm>
        </p:spPr>
        <p:txBody>
          <a:bodyPr/>
          <a:lstStyle/>
          <a:p>
            <a:r>
              <a:rPr lang="en-US" sz="2000" dirty="0" smtClean="0"/>
              <a:t>So far, we’ve talked about nice, periodic lattice, but that may not be all that useful in the real world.  In particular, we generally want</a:t>
            </a:r>
          </a:p>
          <a:p>
            <a:pPr lvl="1"/>
            <a:r>
              <a:rPr lang="en-US" sz="1800" dirty="0" smtClean="0"/>
              <a:t>Locations for injection of extraction.</a:t>
            </a:r>
          </a:p>
          <a:p>
            <a:pPr lvl="1"/>
            <a:r>
              <a:rPr lang="en-US" sz="1800" dirty="0" smtClean="0"/>
              <a:t>“Straight” sections for RF, instrumentation, etc</a:t>
            </a:r>
          </a:p>
          <a:p>
            <a:pPr lvl="1"/>
            <a:r>
              <a:rPr lang="en-US" sz="1800" dirty="0" smtClean="0"/>
              <a:t>Low beta points for collisions</a:t>
            </a:r>
          </a:p>
          <a:p>
            <a:r>
              <a:rPr lang="en-US" dirty="0" smtClean="0"/>
              <a:t>Since we generally think of these as taking the place of things in our lattice, we call them “insertions”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HCPSS, August 11-22, 2014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Prebys, Hadron Colliders, Lecture 1</a:t>
            </a:r>
            <a:endParaRPr lang="en-US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26155-0DCC-45D2-90B6-32F65F3F6C0F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685800" y="4343400"/>
            <a:ext cx="1143000" cy="457200"/>
            <a:chOff x="914400" y="4343400"/>
            <a:chExt cx="1143000" cy="457200"/>
          </a:xfrm>
        </p:grpSpPr>
        <p:sp>
          <p:nvSpPr>
            <p:cNvPr id="9" name="Rectangle 8"/>
            <p:cNvSpPr/>
            <p:nvPr/>
          </p:nvSpPr>
          <p:spPr>
            <a:xfrm>
              <a:off x="914400" y="4343400"/>
              <a:ext cx="1143000" cy="4572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066800" y="4419600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smtClean="0">
                  <a:solidFill>
                    <a:srgbClr val="C00000"/>
                  </a:solidFill>
                  <a:latin typeface="+mn-lt"/>
                </a:rPr>
                <a:t>FODO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828800" y="4343400"/>
            <a:ext cx="1143000" cy="457200"/>
            <a:chOff x="914400" y="4343400"/>
            <a:chExt cx="1143000" cy="457200"/>
          </a:xfrm>
        </p:grpSpPr>
        <p:sp>
          <p:nvSpPr>
            <p:cNvPr id="13" name="Rectangle 12"/>
            <p:cNvSpPr/>
            <p:nvPr/>
          </p:nvSpPr>
          <p:spPr>
            <a:xfrm>
              <a:off x="914400" y="4343400"/>
              <a:ext cx="1143000" cy="4572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066800" y="4419600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smtClean="0">
                  <a:solidFill>
                    <a:srgbClr val="C00000"/>
                  </a:solidFill>
                  <a:latin typeface="+mn-lt"/>
                </a:rPr>
                <a:t>FODO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971800" y="4343400"/>
            <a:ext cx="1143000" cy="457200"/>
            <a:chOff x="914400" y="4343400"/>
            <a:chExt cx="1143000" cy="457200"/>
          </a:xfrm>
        </p:grpSpPr>
        <p:sp>
          <p:nvSpPr>
            <p:cNvPr id="16" name="Rectangle 15"/>
            <p:cNvSpPr/>
            <p:nvPr/>
          </p:nvSpPr>
          <p:spPr>
            <a:xfrm>
              <a:off x="914400" y="4343400"/>
              <a:ext cx="1143000" cy="4572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066800" y="4419600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smtClean="0">
                  <a:solidFill>
                    <a:srgbClr val="C00000"/>
                  </a:solidFill>
                  <a:latin typeface="+mn-lt"/>
                </a:rPr>
                <a:t>FODO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486400" y="4343400"/>
            <a:ext cx="1143000" cy="457200"/>
            <a:chOff x="914400" y="4343400"/>
            <a:chExt cx="1143000" cy="457200"/>
          </a:xfrm>
        </p:grpSpPr>
        <p:sp>
          <p:nvSpPr>
            <p:cNvPr id="19" name="Rectangle 18"/>
            <p:cNvSpPr/>
            <p:nvPr/>
          </p:nvSpPr>
          <p:spPr>
            <a:xfrm>
              <a:off x="914400" y="4343400"/>
              <a:ext cx="1143000" cy="4572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066800" y="4419600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smtClean="0">
                  <a:solidFill>
                    <a:srgbClr val="C00000"/>
                  </a:solidFill>
                  <a:latin typeface="+mn-lt"/>
                </a:rPr>
                <a:t>FODO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629400" y="4343400"/>
            <a:ext cx="1143000" cy="457200"/>
            <a:chOff x="914400" y="4343400"/>
            <a:chExt cx="1143000" cy="457200"/>
          </a:xfrm>
        </p:grpSpPr>
        <p:sp>
          <p:nvSpPr>
            <p:cNvPr id="22" name="Rectangle 21"/>
            <p:cNvSpPr/>
            <p:nvPr/>
          </p:nvSpPr>
          <p:spPr>
            <a:xfrm>
              <a:off x="914400" y="4343400"/>
              <a:ext cx="1143000" cy="4572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066800" y="4419600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smtClean="0">
                  <a:solidFill>
                    <a:srgbClr val="C00000"/>
                  </a:solidFill>
                  <a:latin typeface="+mn-lt"/>
                </a:rPr>
                <a:t>FODO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7772400" y="4343400"/>
            <a:ext cx="1143000" cy="457200"/>
            <a:chOff x="914400" y="4343400"/>
            <a:chExt cx="1143000" cy="457200"/>
          </a:xfrm>
        </p:grpSpPr>
        <p:sp>
          <p:nvSpPr>
            <p:cNvPr id="25" name="Rectangle 24"/>
            <p:cNvSpPr/>
            <p:nvPr/>
          </p:nvSpPr>
          <p:spPr>
            <a:xfrm>
              <a:off x="914400" y="4343400"/>
              <a:ext cx="1143000" cy="4572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066800" y="4419600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smtClean="0">
                  <a:solidFill>
                    <a:srgbClr val="C00000"/>
                  </a:solidFill>
                  <a:latin typeface="+mn-lt"/>
                </a:rPr>
                <a:t>FODO</a:t>
              </a:r>
            </a:p>
          </p:txBody>
        </p:sp>
      </p:grpSp>
      <p:sp>
        <p:nvSpPr>
          <p:cNvPr id="27" name="Rectangle 26"/>
          <p:cNvSpPr/>
          <p:nvPr/>
        </p:nvSpPr>
        <p:spPr>
          <a:xfrm>
            <a:off x="4114800" y="4343400"/>
            <a:ext cx="13716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4267200" y="44196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Insertion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429000" y="54102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Match lattice functions</a:t>
            </a:r>
          </a:p>
        </p:txBody>
      </p:sp>
      <p:cxnSp>
        <p:nvCxnSpPr>
          <p:cNvPr id="31" name="Straight Arrow Connector 30"/>
          <p:cNvCxnSpPr/>
          <p:nvPr/>
        </p:nvCxnSpPr>
        <p:spPr>
          <a:xfrm flipV="1">
            <a:off x="5105400" y="4876800"/>
            <a:ext cx="3048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 flipV="1">
            <a:off x="4191000" y="4953000"/>
            <a:ext cx="3048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8717273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Mismatch and Beta Beating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776" y="690225"/>
            <a:ext cx="8251825" cy="986175"/>
          </a:xfrm>
        </p:spPr>
        <p:txBody>
          <a:bodyPr/>
          <a:lstStyle/>
          <a:p>
            <a:r>
              <a:rPr lang="en-US" sz="2000" dirty="0" smtClean="0"/>
              <a:t>Simply modifying a section of the lattice without matching will result in a distortion of the lattice functions around the ring (sometimes called “beta beating”)</a:t>
            </a:r>
          </a:p>
          <a:p>
            <a:r>
              <a:rPr lang="en-US" sz="2000" dirty="0" smtClean="0"/>
              <a:t>Here’s an example of increasing the drift space in one FODO cell from 5 to 7.5 m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HCPSS, August 11-22, 2014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Prebys, Hadron Colliders, Lecture 1</a:t>
            </a:r>
            <a:endParaRPr lang="en-US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26155-0DCC-45D2-90B6-32F65F3F6C0F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  <p:pic>
        <p:nvPicPr>
          <p:cNvPr id="439298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1" r="215"/>
          <a:stretch/>
        </p:blipFill>
        <p:spPr bwMode="auto">
          <a:xfrm>
            <a:off x="851664" y="2763600"/>
            <a:ext cx="7580644" cy="3135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37499561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Straight Section: Collins Insertion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776" y="690225"/>
            <a:ext cx="8251825" cy="1290975"/>
          </a:xfrm>
        </p:spPr>
        <p:txBody>
          <a:bodyPr/>
          <a:lstStyle/>
          <a:p>
            <a:r>
              <a:rPr lang="en-US" sz="1800" dirty="0" smtClean="0"/>
              <a:t>A Collins insertion is an arrangement magnets designed to insert a straight section, while matching lattice parameters.  It’s also necessary to modify the dipoles on either side of the straight section to “suppress” dispersion.</a:t>
            </a:r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HCPSS, August 11-22, 2014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Prebys, Hadron Colliders, Lecture 1</a:t>
            </a:r>
            <a:endParaRPr lang="en-US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26155-0DCC-45D2-90B6-32F65F3F6C0F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  <p:pic>
        <p:nvPicPr>
          <p:cNvPr id="4454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2133600"/>
            <a:ext cx="5718848" cy="3366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Connector 9"/>
          <p:cNvCxnSpPr/>
          <p:nvPr/>
        </p:nvCxnSpPr>
        <p:spPr>
          <a:xfrm>
            <a:off x="4267200" y="5486400"/>
            <a:ext cx="0" cy="228600"/>
          </a:xfrm>
          <a:prstGeom prst="line">
            <a:avLst/>
          </a:prstGeom>
          <a:ln w="12700">
            <a:solidFill>
              <a:srgbClr val="FF0000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029200" y="5486400"/>
            <a:ext cx="0" cy="228600"/>
          </a:xfrm>
          <a:prstGeom prst="line">
            <a:avLst/>
          </a:prstGeom>
          <a:ln w="12700">
            <a:solidFill>
              <a:srgbClr val="FF0000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114800" y="563880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C00000"/>
                </a:solidFill>
                <a:latin typeface="+mn-lt"/>
              </a:rPr>
              <a:t>Dispersion suppression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4267200" y="5638800"/>
            <a:ext cx="762000" cy="0"/>
          </a:xfrm>
          <a:prstGeom prst="straightConnector1">
            <a:avLst/>
          </a:prstGeom>
          <a:ln w="12700">
            <a:solidFill>
              <a:srgbClr val="FF000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096000" y="5486400"/>
            <a:ext cx="0" cy="228600"/>
          </a:xfrm>
          <a:prstGeom prst="line">
            <a:avLst/>
          </a:prstGeom>
          <a:ln w="12700">
            <a:solidFill>
              <a:srgbClr val="FF0000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858000" y="5486400"/>
            <a:ext cx="0" cy="228600"/>
          </a:xfrm>
          <a:prstGeom prst="line">
            <a:avLst/>
          </a:prstGeom>
          <a:ln w="12700">
            <a:solidFill>
              <a:srgbClr val="FF0000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943600" y="563880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C00000"/>
                </a:solidFill>
                <a:latin typeface="+mn-lt"/>
              </a:rPr>
              <a:t>Dispersion suppression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6096000" y="5638800"/>
            <a:ext cx="762000" cy="0"/>
          </a:xfrm>
          <a:prstGeom prst="straightConnector1">
            <a:avLst/>
          </a:prstGeom>
          <a:ln w="12700">
            <a:solidFill>
              <a:srgbClr val="FF000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029200" y="4648200"/>
            <a:ext cx="0" cy="228600"/>
          </a:xfrm>
          <a:prstGeom prst="line">
            <a:avLst/>
          </a:prstGeom>
          <a:ln w="12700">
            <a:solidFill>
              <a:srgbClr val="FF0000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096000" y="4648200"/>
            <a:ext cx="0" cy="228600"/>
          </a:xfrm>
          <a:prstGeom prst="line">
            <a:avLst/>
          </a:prstGeom>
          <a:ln w="12700">
            <a:solidFill>
              <a:srgbClr val="FF0000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5029200" y="4800600"/>
            <a:ext cx="1066800" cy="0"/>
          </a:xfrm>
          <a:prstGeom prst="straightConnector1">
            <a:avLst/>
          </a:prstGeom>
          <a:ln w="12700">
            <a:solidFill>
              <a:srgbClr val="FF000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953000" y="4419600"/>
            <a:ext cx="129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C00000"/>
                </a:solidFill>
                <a:latin typeface="+mn-lt"/>
              </a:rPr>
              <a:t>Collins insertion</a:t>
            </a:r>
          </a:p>
        </p:txBody>
      </p:sp>
    </p:spTree>
    <p:extLst>
      <p:ext uri="{BB962C8B-B14F-4D97-AF65-F5344CB8AC3E}">
        <p14:creationId xmlns:p14="http://schemas.microsoft.com/office/powerpoint/2010/main" val="3247799026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Focusing Triplet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776" y="690225"/>
            <a:ext cx="8251825" cy="376575"/>
          </a:xfrm>
        </p:spPr>
        <p:txBody>
          <a:bodyPr/>
          <a:lstStyle/>
          <a:p>
            <a:r>
              <a:rPr lang="en-US" sz="1800" dirty="0" smtClean="0"/>
              <a:t>In experimental applications, we will often want to focus beam down to a waist (minimum </a:t>
            </a:r>
            <a:r>
              <a:rPr lang="el-GR" sz="1800" dirty="0"/>
              <a:t>β</a:t>
            </a:r>
            <a:r>
              <a:rPr lang="en-US" sz="1800" dirty="0" smtClean="0"/>
              <a:t>) in both planes.  In general, we can accomplish this with a triplet of quadrupoles.</a:t>
            </a:r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r>
              <a:rPr lang="en-US" sz="1800" dirty="0" smtClean="0"/>
              <a:t>Such triplets are a workhorse in beam lines, and you’ll see them wherever you want to focus beam down to a point.</a:t>
            </a:r>
            <a:endParaRPr lang="el-GR" sz="1800" dirty="0" smtClean="0"/>
          </a:p>
          <a:p>
            <a:pPr lvl="1"/>
            <a:r>
              <a:rPr lang="en-US" sz="1800" dirty="0" smtClean="0"/>
              <a:t>Can also be used to match lattice functions between dissimilar beam line segments</a:t>
            </a:r>
          </a:p>
          <a:p>
            <a:r>
              <a:rPr lang="en-US" sz="1800" dirty="0" smtClean="0"/>
              <a:t>The solution, starting with a arbitrary lattice functions, is not trivial and in general these problems are solved numerically (</a:t>
            </a:r>
            <a:r>
              <a:rPr lang="en-US" sz="1800" dirty="0" err="1" smtClean="0"/>
              <a:t>eg</a:t>
            </a:r>
            <a:r>
              <a:rPr lang="en-US" sz="1800" dirty="0" smtClean="0"/>
              <a:t>, MAD can do this)</a:t>
            </a:r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HCPSS, August 11-22, 2014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Prebys, Hadron Colliders, Lecture 1</a:t>
            </a:r>
            <a:endParaRPr lang="en-US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26155-0DCC-45D2-90B6-32F65F3F6C0F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  <p:grpSp>
        <p:nvGrpSpPr>
          <p:cNvPr id="7" name="Group 50"/>
          <p:cNvGrpSpPr>
            <a:grpSpLocks/>
          </p:cNvGrpSpPr>
          <p:nvPr/>
        </p:nvGrpSpPr>
        <p:grpSpPr bwMode="auto">
          <a:xfrm>
            <a:off x="3276600" y="1752600"/>
            <a:ext cx="228600" cy="857250"/>
            <a:chOff x="3077" y="2111"/>
            <a:chExt cx="176" cy="481"/>
          </a:xfrm>
        </p:grpSpPr>
        <p:sp>
          <p:nvSpPr>
            <p:cNvPr id="8" name="Freeform 51"/>
            <p:cNvSpPr>
              <a:spLocks/>
            </p:cNvSpPr>
            <p:nvPr/>
          </p:nvSpPr>
          <p:spPr bwMode="auto">
            <a:xfrm>
              <a:off x="3168" y="2112"/>
              <a:ext cx="85" cy="480"/>
            </a:xfrm>
            <a:custGeom>
              <a:avLst/>
              <a:gdLst>
                <a:gd name="T0" fmla="*/ 0 w 85"/>
                <a:gd name="T1" fmla="*/ 0 h 480"/>
                <a:gd name="T2" fmla="*/ 81 w 85"/>
                <a:gd name="T3" fmla="*/ 244 h 480"/>
                <a:gd name="T4" fmla="*/ 23 w 85"/>
                <a:gd name="T5" fmla="*/ 480 h 480"/>
                <a:gd name="T6" fmla="*/ 0 60000 65536"/>
                <a:gd name="T7" fmla="*/ 0 60000 65536"/>
                <a:gd name="T8" fmla="*/ 0 60000 65536"/>
                <a:gd name="T9" fmla="*/ 0 w 85"/>
                <a:gd name="T10" fmla="*/ 0 h 480"/>
                <a:gd name="T11" fmla="*/ 85 w 85"/>
                <a:gd name="T12" fmla="*/ 480 h 4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5" h="480">
                  <a:moveTo>
                    <a:pt x="0" y="0"/>
                  </a:moveTo>
                  <a:cubicBezTo>
                    <a:pt x="14" y="41"/>
                    <a:pt x="77" y="164"/>
                    <a:pt x="81" y="244"/>
                  </a:cubicBezTo>
                  <a:cubicBezTo>
                    <a:pt x="85" y="324"/>
                    <a:pt x="35" y="431"/>
                    <a:pt x="23" y="480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52"/>
            <p:cNvSpPr>
              <a:spLocks/>
            </p:cNvSpPr>
            <p:nvPr/>
          </p:nvSpPr>
          <p:spPr bwMode="auto">
            <a:xfrm>
              <a:off x="3077" y="2111"/>
              <a:ext cx="90" cy="480"/>
            </a:xfrm>
            <a:custGeom>
              <a:avLst/>
              <a:gdLst>
                <a:gd name="T0" fmla="*/ 90 w 90"/>
                <a:gd name="T1" fmla="*/ 480 h 480"/>
                <a:gd name="T2" fmla="*/ 4 w 90"/>
                <a:gd name="T3" fmla="*/ 264 h 480"/>
                <a:gd name="T4" fmla="*/ 67 w 90"/>
                <a:gd name="T5" fmla="*/ 0 h 480"/>
                <a:gd name="T6" fmla="*/ 0 60000 65536"/>
                <a:gd name="T7" fmla="*/ 0 60000 65536"/>
                <a:gd name="T8" fmla="*/ 0 60000 65536"/>
                <a:gd name="T9" fmla="*/ 0 w 90"/>
                <a:gd name="T10" fmla="*/ 0 h 480"/>
                <a:gd name="T11" fmla="*/ 90 w 90"/>
                <a:gd name="T12" fmla="*/ 480 h 4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0" h="480">
                  <a:moveTo>
                    <a:pt x="90" y="480"/>
                  </a:moveTo>
                  <a:cubicBezTo>
                    <a:pt x="76" y="444"/>
                    <a:pt x="8" y="344"/>
                    <a:pt x="4" y="264"/>
                  </a:cubicBezTo>
                  <a:cubicBezTo>
                    <a:pt x="0" y="184"/>
                    <a:pt x="54" y="55"/>
                    <a:pt x="67" y="0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50"/>
          <p:cNvGrpSpPr>
            <a:grpSpLocks/>
          </p:cNvGrpSpPr>
          <p:nvPr/>
        </p:nvGrpSpPr>
        <p:grpSpPr bwMode="auto">
          <a:xfrm>
            <a:off x="5334000" y="1752600"/>
            <a:ext cx="228600" cy="857250"/>
            <a:chOff x="3077" y="2111"/>
            <a:chExt cx="176" cy="481"/>
          </a:xfrm>
        </p:grpSpPr>
        <p:sp>
          <p:nvSpPr>
            <p:cNvPr id="11" name="Freeform 51"/>
            <p:cNvSpPr>
              <a:spLocks/>
            </p:cNvSpPr>
            <p:nvPr/>
          </p:nvSpPr>
          <p:spPr bwMode="auto">
            <a:xfrm>
              <a:off x="3168" y="2112"/>
              <a:ext cx="85" cy="480"/>
            </a:xfrm>
            <a:custGeom>
              <a:avLst/>
              <a:gdLst>
                <a:gd name="T0" fmla="*/ 0 w 85"/>
                <a:gd name="T1" fmla="*/ 0 h 480"/>
                <a:gd name="T2" fmla="*/ 81 w 85"/>
                <a:gd name="T3" fmla="*/ 244 h 480"/>
                <a:gd name="T4" fmla="*/ 23 w 85"/>
                <a:gd name="T5" fmla="*/ 480 h 480"/>
                <a:gd name="T6" fmla="*/ 0 60000 65536"/>
                <a:gd name="T7" fmla="*/ 0 60000 65536"/>
                <a:gd name="T8" fmla="*/ 0 60000 65536"/>
                <a:gd name="T9" fmla="*/ 0 w 85"/>
                <a:gd name="T10" fmla="*/ 0 h 480"/>
                <a:gd name="T11" fmla="*/ 85 w 85"/>
                <a:gd name="T12" fmla="*/ 480 h 4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5" h="480">
                  <a:moveTo>
                    <a:pt x="0" y="0"/>
                  </a:moveTo>
                  <a:cubicBezTo>
                    <a:pt x="14" y="41"/>
                    <a:pt x="77" y="164"/>
                    <a:pt x="81" y="244"/>
                  </a:cubicBezTo>
                  <a:cubicBezTo>
                    <a:pt x="85" y="324"/>
                    <a:pt x="35" y="431"/>
                    <a:pt x="23" y="480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52"/>
            <p:cNvSpPr>
              <a:spLocks/>
            </p:cNvSpPr>
            <p:nvPr/>
          </p:nvSpPr>
          <p:spPr bwMode="auto">
            <a:xfrm>
              <a:off x="3077" y="2111"/>
              <a:ext cx="90" cy="480"/>
            </a:xfrm>
            <a:custGeom>
              <a:avLst/>
              <a:gdLst>
                <a:gd name="T0" fmla="*/ 90 w 90"/>
                <a:gd name="T1" fmla="*/ 480 h 480"/>
                <a:gd name="T2" fmla="*/ 4 w 90"/>
                <a:gd name="T3" fmla="*/ 264 h 480"/>
                <a:gd name="T4" fmla="*/ 67 w 90"/>
                <a:gd name="T5" fmla="*/ 0 h 480"/>
                <a:gd name="T6" fmla="*/ 0 60000 65536"/>
                <a:gd name="T7" fmla="*/ 0 60000 65536"/>
                <a:gd name="T8" fmla="*/ 0 60000 65536"/>
                <a:gd name="T9" fmla="*/ 0 w 90"/>
                <a:gd name="T10" fmla="*/ 0 h 480"/>
                <a:gd name="T11" fmla="*/ 90 w 90"/>
                <a:gd name="T12" fmla="*/ 480 h 4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0" h="480">
                  <a:moveTo>
                    <a:pt x="90" y="480"/>
                  </a:moveTo>
                  <a:cubicBezTo>
                    <a:pt x="76" y="444"/>
                    <a:pt x="8" y="344"/>
                    <a:pt x="4" y="264"/>
                  </a:cubicBezTo>
                  <a:cubicBezTo>
                    <a:pt x="0" y="184"/>
                    <a:pt x="54" y="55"/>
                    <a:pt x="67" y="0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" name="Group 53"/>
          <p:cNvGrpSpPr>
            <a:grpSpLocks/>
          </p:cNvGrpSpPr>
          <p:nvPr/>
        </p:nvGrpSpPr>
        <p:grpSpPr bwMode="auto">
          <a:xfrm>
            <a:off x="4267200" y="1752600"/>
            <a:ext cx="285750" cy="800100"/>
            <a:chOff x="4267" y="2160"/>
            <a:chExt cx="240" cy="481"/>
          </a:xfrm>
        </p:grpSpPr>
        <p:sp>
          <p:nvSpPr>
            <p:cNvPr id="14" name="Freeform 54"/>
            <p:cNvSpPr>
              <a:spLocks/>
            </p:cNvSpPr>
            <p:nvPr/>
          </p:nvSpPr>
          <p:spPr bwMode="auto">
            <a:xfrm>
              <a:off x="4267" y="2161"/>
              <a:ext cx="85" cy="480"/>
            </a:xfrm>
            <a:custGeom>
              <a:avLst/>
              <a:gdLst>
                <a:gd name="T0" fmla="*/ 0 w 85"/>
                <a:gd name="T1" fmla="*/ 0 h 480"/>
                <a:gd name="T2" fmla="*/ 81 w 85"/>
                <a:gd name="T3" fmla="*/ 244 h 480"/>
                <a:gd name="T4" fmla="*/ 23 w 85"/>
                <a:gd name="T5" fmla="*/ 480 h 480"/>
                <a:gd name="T6" fmla="*/ 0 60000 65536"/>
                <a:gd name="T7" fmla="*/ 0 60000 65536"/>
                <a:gd name="T8" fmla="*/ 0 60000 65536"/>
                <a:gd name="T9" fmla="*/ 0 w 85"/>
                <a:gd name="T10" fmla="*/ 0 h 480"/>
                <a:gd name="T11" fmla="*/ 85 w 85"/>
                <a:gd name="T12" fmla="*/ 480 h 4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5" h="480">
                  <a:moveTo>
                    <a:pt x="0" y="0"/>
                  </a:moveTo>
                  <a:cubicBezTo>
                    <a:pt x="14" y="41"/>
                    <a:pt x="77" y="164"/>
                    <a:pt x="81" y="244"/>
                  </a:cubicBezTo>
                  <a:cubicBezTo>
                    <a:pt x="85" y="324"/>
                    <a:pt x="35" y="431"/>
                    <a:pt x="23" y="480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55"/>
            <p:cNvSpPr>
              <a:spLocks/>
            </p:cNvSpPr>
            <p:nvPr/>
          </p:nvSpPr>
          <p:spPr bwMode="auto">
            <a:xfrm>
              <a:off x="4416" y="2160"/>
              <a:ext cx="90" cy="480"/>
            </a:xfrm>
            <a:custGeom>
              <a:avLst/>
              <a:gdLst>
                <a:gd name="T0" fmla="*/ 90 w 90"/>
                <a:gd name="T1" fmla="*/ 480 h 480"/>
                <a:gd name="T2" fmla="*/ 4 w 90"/>
                <a:gd name="T3" fmla="*/ 264 h 480"/>
                <a:gd name="T4" fmla="*/ 67 w 90"/>
                <a:gd name="T5" fmla="*/ 0 h 480"/>
                <a:gd name="T6" fmla="*/ 0 60000 65536"/>
                <a:gd name="T7" fmla="*/ 0 60000 65536"/>
                <a:gd name="T8" fmla="*/ 0 60000 65536"/>
                <a:gd name="T9" fmla="*/ 0 w 90"/>
                <a:gd name="T10" fmla="*/ 0 h 480"/>
                <a:gd name="T11" fmla="*/ 90 w 90"/>
                <a:gd name="T12" fmla="*/ 480 h 4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0" h="480">
                  <a:moveTo>
                    <a:pt x="90" y="480"/>
                  </a:moveTo>
                  <a:cubicBezTo>
                    <a:pt x="76" y="444"/>
                    <a:pt x="8" y="344"/>
                    <a:pt x="4" y="264"/>
                  </a:cubicBezTo>
                  <a:cubicBezTo>
                    <a:pt x="0" y="184"/>
                    <a:pt x="54" y="55"/>
                    <a:pt x="67" y="0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Line 56"/>
            <p:cNvSpPr>
              <a:spLocks noChangeShapeType="1"/>
            </p:cNvSpPr>
            <p:nvPr/>
          </p:nvSpPr>
          <p:spPr bwMode="auto">
            <a:xfrm>
              <a:off x="4267" y="2161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57"/>
            <p:cNvSpPr>
              <a:spLocks noChangeShapeType="1"/>
            </p:cNvSpPr>
            <p:nvPr/>
          </p:nvSpPr>
          <p:spPr bwMode="auto">
            <a:xfrm>
              <a:off x="4267" y="2641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18" name="Object 17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699" name="Equation" r:id="rId3" imgW="114120" imgH="215640" progId="Equation.DSMT4">
                  <p:embed/>
                </p:oleObj>
              </mc:Choice>
              <mc:Fallback>
                <p:oleObj name="Equation" r:id="rId3" imgW="11412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90647158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Low </a:t>
            </a:r>
            <a:r>
              <a:rPr lang="el-GR" dirty="0" smtClean="0">
                <a:latin typeface="Symbol" pitchFamily="18" charset="2"/>
              </a:rPr>
              <a:t>β</a:t>
            </a:r>
            <a:r>
              <a:rPr lang="en-US" dirty="0" smtClean="0"/>
              <a:t> Insertions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776" y="690225"/>
            <a:ext cx="8251825" cy="1367175"/>
          </a:xfrm>
        </p:spPr>
        <p:txBody>
          <a:bodyPr/>
          <a:lstStyle/>
          <a:p>
            <a:r>
              <a:rPr lang="en-US" sz="1800" dirty="0" smtClean="0"/>
              <a:t>In a collider, we will want to focus the beam in both planes as small as possible.</a:t>
            </a:r>
          </a:p>
          <a:p>
            <a:r>
              <a:rPr lang="en-US" sz="1800" dirty="0" smtClean="0"/>
              <a:t>This can be done with a symmetric pair of focusing triplets, matched to the lattice functions (dispersion suppression is assumed)</a:t>
            </a:r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r>
              <a:rPr lang="en-US" sz="1800" dirty="0" smtClean="0"/>
              <a:t>Near the focus, β evolves as</a:t>
            </a:r>
          </a:p>
          <a:p>
            <a:endParaRPr lang="en-US" sz="1800" dirty="0" smtClean="0"/>
          </a:p>
          <a:p>
            <a:endParaRPr lang="en-US" sz="1800" dirty="0" smtClean="0"/>
          </a:p>
          <a:p>
            <a:pPr>
              <a:buNone/>
            </a:pPr>
            <a:r>
              <a:rPr lang="en-US" sz="1800" dirty="0" smtClean="0"/>
              <a:t>    where </a:t>
            </a:r>
            <a:r>
              <a:rPr lang="en-US" sz="1800" i="1" dirty="0" smtClean="0"/>
              <a:t>s</a:t>
            </a:r>
            <a:r>
              <a:rPr lang="en-US" sz="1800" dirty="0" smtClean="0"/>
              <a:t> is measured from the location of the waist</a:t>
            </a:r>
          </a:p>
          <a:p>
            <a:r>
              <a:rPr lang="en-US" sz="1800" dirty="0" smtClean="0"/>
              <a:t>This means that the smaller I make </a:t>
            </a:r>
            <a:r>
              <a:rPr lang="el-GR" sz="1800" dirty="0" smtClean="0"/>
              <a:t>β</a:t>
            </a:r>
            <a:r>
              <a:rPr lang="en-US" sz="1800" dirty="0" smtClean="0"/>
              <a:t>*, </a:t>
            </a:r>
            <a:r>
              <a:rPr lang="en-US" sz="1800" i="1" dirty="0" smtClean="0"/>
              <a:t>the bigger the beam gets in the focusing triplets!</a:t>
            </a:r>
          </a:p>
          <a:p>
            <a:pPr lvl="1"/>
            <a:r>
              <a:rPr lang="en-US" sz="1400" dirty="0" smtClean="0"/>
              <a:t>We’ll discuss this much more shortly</a:t>
            </a:r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HCPSS, August 11-22, 2014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Prebys, Hadron Colliders, Lecture 1</a:t>
            </a:r>
            <a:endParaRPr lang="en-US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26155-0DCC-45D2-90B6-32F65F3F6C0F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6096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14400" y="2819400"/>
            <a:ext cx="76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  <a:latin typeface="+mn-lt"/>
              </a:rPr>
              <a:t>FODO</a:t>
            </a:r>
          </a:p>
        </p:txBody>
      </p:sp>
      <p:sp>
        <p:nvSpPr>
          <p:cNvPr id="9" name="Rectangle 8"/>
          <p:cNvSpPr/>
          <p:nvPr/>
        </p:nvSpPr>
        <p:spPr>
          <a:xfrm>
            <a:off x="1524000" y="2819400"/>
            <a:ext cx="6096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524000" y="2819400"/>
            <a:ext cx="76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  <a:latin typeface="+mn-lt"/>
              </a:rPr>
              <a:t>FODO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133600" y="2819400"/>
            <a:ext cx="6096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133600" y="2819400"/>
            <a:ext cx="76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  <a:latin typeface="+mn-lt"/>
              </a:rPr>
              <a:t>FODO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743200" y="2819400"/>
            <a:ext cx="6096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743200" y="2819400"/>
            <a:ext cx="76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  <a:latin typeface="+mn-lt"/>
              </a:rPr>
              <a:t>FODO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486400" y="2819400"/>
            <a:ext cx="6096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5486400" y="2819400"/>
            <a:ext cx="76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  <a:latin typeface="+mn-lt"/>
              </a:rPr>
              <a:t>FODO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096000" y="2819400"/>
            <a:ext cx="6096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6096000" y="2819400"/>
            <a:ext cx="76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  <a:latin typeface="+mn-lt"/>
              </a:rPr>
              <a:t>FODO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705600" y="2819400"/>
            <a:ext cx="6096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6705600" y="2819400"/>
            <a:ext cx="76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  <a:latin typeface="+mn-lt"/>
              </a:rPr>
              <a:t>FODO</a:t>
            </a:r>
          </a:p>
        </p:txBody>
      </p:sp>
      <p:sp>
        <p:nvSpPr>
          <p:cNvPr id="23" name="Rectangle 22"/>
          <p:cNvSpPr/>
          <p:nvPr/>
        </p:nvSpPr>
        <p:spPr>
          <a:xfrm>
            <a:off x="7315200" y="2819400"/>
            <a:ext cx="6096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7315200" y="2819400"/>
            <a:ext cx="76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  <a:latin typeface="+mn-lt"/>
              </a:rPr>
              <a:t>FODO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352800" y="2819400"/>
            <a:ext cx="6858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800600" y="2819400"/>
            <a:ext cx="6858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3352800" y="2819400"/>
            <a:ext cx="838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  <a:latin typeface="+mn-lt"/>
              </a:rPr>
              <a:t>triplet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800600" y="2819400"/>
            <a:ext cx="838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  <a:latin typeface="+mn-lt"/>
              </a:rPr>
              <a:t>triplet</a:t>
            </a:r>
          </a:p>
        </p:txBody>
      </p:sp>
      <p:cxnSp>
        <p:nvCxnSpPr>
          <p:cNvPr id="30" name="Straight Connector 29"/>
          <p:cNvCxnSpPr/>
          <p:nvPr/>
        </p:nvCxnSpPr>
        <p:spPr>
          <a:xfrm>
            <a:off x="4038600" y="2819400"/>
            <a:ext cx="76200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4038600" y="2819400"/>
            <a:ext cx="76200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2057400" y="3124200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C00000"/>
                </a:solidFill>
                <a:latin typeface="+mn-lt"/>
              </a:rPr>
              <a:t>Dispersion suppression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410200" y="3124200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C00000"/>
                </a:solidFill>
                <a:latin typeface="+mn-lt"/>
              </a:rPr>
              <a:t>Dispersion suppression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657600" y="2133600"/>
            <a:ext cx="1447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C00000"/>
                </a:solidFill>
                <a:latin typeface="+mn-lt"/>
              </a:rPr>
              <a:t>Symmetric</a:t>
            </a:r>
          </a:p>
        </p:txBody>
      </p:sp>
      <p:cxnSp>
        <p:nvCxnSpPr>
          <p:cNvPr id="38" name="Straight Arrow Connector 37"/>
          <p:cNvCxnSpPr/>
          <p:nvPr/>
        </p:nvCxnSpPr>
        <p:spPr>
          <a:xfrm flipH="1">
            <a:off x="3962400" y="2438400"/>
            <a:ext cx="1524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4724400" y="2438400"/>
            <a:ext cx="2286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2" name="Object 41"/>
          <p:cNvGraphicFramePr>
            <a:graphicFrameLocks noChangeAspect="1"/>
          </p:cNvGraphicFramePr>
          <p:nvPr/>
        </p:nvGraphicFramePr>
        <p:xfrm>
          <a:off x="4364568" y="3733800"/>
          <a:ext cx="1418166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749" name="Equation" r:id="rId3" imgW="850680" imgH="228600" progId="Equation.3">
                  <p:embed/>
                </p:oleObj>
              </mc:Choice>
              <mc:Fallback>
                <p:oleObj name="Equation" r:id="rId3" imgW="8506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4568" y="3733800"/>
                        <a:ext cx="1418166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4" name="Straight Arrow Connector 43"/>
          <p:cNvCxnSpPr/>
          <p:nvPr/>
        </p:nvCxnSpPr>
        <p:spPr>
          <a:xfrm flipH="1" flipV="1">
            <a:off x="4495800" y="3048000"/>
            <a:ext cx="2286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4749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4399580"/>
              </p:ext>
            </p:extLst>
          </p:nvPr>
        </p:nvGraphicFramePr>
        <p:xfrm>
          <a:off x="3784936" y="4369320"/>
          <a:ext cx="1606550" cy="760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750" name="Equation" r:id="rId5" imgW="939800" imgH="444500" progId="Equation.DSMT4">
                  <p:embed/>
                </p:oleObj>
              </mc:Choice>
              <mc:Fallback>
                <p:oleObj name="Equation" r:id="rId5" imgW="9398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4936" y="4369320"/>
                        <a:ext cx="1606550" cy="760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79771742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143" y="190500"/>
            <a:ext cx="6837637" cy="463731"/>
          </a:xfrm>
        </p:spPr>
        <p:txBody>
          <a:bodyPr/>
          <a:lstStyle/>
          <a:p>
            <a:r>
              <a:rPr lang="en-US" dirty="0" smtClean="0"/>
              <a:t>Behavior near low-</a:t>
            </a:r>
            <a:r>
              <a:rPr lang="el-GR" dirty="0" smtClean="0"/>
              <a:t>β</a:t>
            </a:r>
            <a:r>
              <a:rPr lang="en-US" dirty="0" smtClean="0"/>
              <a:t> insertion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HCPSS, August 11-22, 2014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Prebys, Hadron Colliders, Lecture 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9C9FA3-8426-4C5C-8E62-0AF2AB6B414E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  <p:grpSp>
        <p:nvGrpSpPr>
          <p:cNvPr id="3" name="Group 34"/>
          <p:cNvGrpSpPr/>
          <p:nvPr/>
        </p:nvGrpSpPr>
        <p:grpSpPr>
          <a:xfrm>
            <a:off x="616286" y="817461"/>
            <a:ext cx="2688349" cy="4262955"/>
            <a:chOff x="1153956" y="894271"/>
            <a:chExt cx="2688349" cy="4262955"/>
          </a:xfrm>
        </p:grpSpPr>
        <p:cxnSp>
          <p:nvCxnSpPr>
            <p:cNvPr id="8" name="Straight Connector 7"/>
            <p:cNvCxnSpPr/>
            <p:nvPr/>
          </p:nvCxnSpPr>
          <p:spPr>
            <a:xfrm rot="5400000" flipH="1" flipV="1">
              <a:off x="1653221" y="3928266"/>
              <a:ext cx="460860" cy="307240"/>
            </a:xfrm>
            <a:prstGeom prst="line">
              <a:avLst/>
            </a:prstGeom>
            <a:ln>
              <a:solidFill>
                <a:srgbClr val="097D2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16200000" flipH="1">
              <a:off x="1941259" y="3947467"/>
              <a:ext cx="460860" cy="268837"/>
            </a:xfrm>
            <a:prstGeom prst="line">
              <a:avLst/>
            </a:prstGeom>
            <a:ln>
              <a:solidFill>
                <a:srgbClr val="097D2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5400000" flipH="1" flipV="1">
              <a:off x="2229297" y="3928267"/>
              <a:ext cx="460860" cy="307240"/>
            </a:xfrm>
            <a:prstGeom prst="line">
              <a:avLst/>
            </a:prstGeom>
            <a:ln>
              <a:solidFill>
                <a:srgbClr val="097D2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2517335" y="3947468"/>
              <a:ext cx="460860" cy="268837"/>
            </a:xfrm>
            <a:prstGeom prst="line">
              <a:avLst/>
            </a:prstGeom>
            <a:ln>
              <a:solidFill>
                <a:srgbClr val="097D2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5400000" flipH="1" flipV="1">
              <a:off x="1480399" y="2296054"/>
              <a:ext cx="3418045" cy="614480"/>
            </a:xfrm>
            <a:prstGeom prst="line">
              <a:avLst/>
            </a:prstGeom>
            <a:ln>
              <a:solidFill>
                <a:srgbClr val="097D2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16200000" flipH="1">
              <a:off x="1557207" y="2872128"/>
              <a:ext cx="4224551" cy="345645"/>
            </a:xfrm>
            <a:prstGeom prst="line">
              <a:avLst/>
            </a:prstGeom>
            <a:ln>
              <a:solidFill>
                <a:srgbClr val="097D2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 flipH="1" flipV="1">
              <a:off x="1077146" y="3928266"/>
              <a:ext cx="460860" cy="307240"/>
            </a:xfrm>
            <a:prstGeom prst="line">
              <a:avLst/>
            </a:prstGeom>
            <a:ln>
              <a:solidFill>
                <a:srgbClr val="097D2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16200000" flipH="1">
              <a:off x="1365184" y="3947467"/>
              <a:ext cx="460860" cy="268837"/>
            </a:xfrm>
            <a:prstGeom prst="line">
              <a:avLst/>
            </a:prstGeom>
            <a:ln>
              <a:solidFill>
                <a:srgbClr val="097D2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35"/>
          <p:cNvGrpSpPr/>
          <p:nvPr/>
        </p:nvGrpSpPr>
        <p:grpSpPr>
          <a:xfrm flipH="1">
            <a:off x="3304635" y="817460"/>
            <a:ext cx="2688336" cy="4262955"/>
            <a:chOff x="1153956" y="894271"/>
            <a:chExt cx="2688349" cy="4262955"/>
          </a:xfrm>
        </p:grpSpPr>
        <p:cxnSp>
          <p:nvCxnSpPr>
            <p:cNvPr id="37" name="Straight Connector 36"/>
            <p:cNvCxnSpPr/>
            <p:nvPr/>
          </p:nvCxnSpPr>
          <p:spPr>
            <a:xfrm rot="5400000" flipH="1" flipV="1">
              <a:off x="1653221" y="3928266"/>
              <a:ext cx="460860" cy="307240"/>
            </a:xfrm>
            <a:prstGeom prst="line">
              <a:avLst/>
            </a:prstGeom>
            <a:ln>
              <a:solidFill>
                <a:srgbClr val="097D2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1941259" y="3947467"/>
              <a:ext cx="460860" cy="268837"/>
            </a:xfrm>
            <a:prstGeom prst="line">
              <a:avLst/>
            </a:prstGeom>
            <a:ln>
              <a:solidFill>
                <a:srgbClr val="097D2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5400000" flipH="1" flipV="1">
              <a:off x="2229297" y="3928267"/>
              <a:ext cx="460860" cy="307240"/>
            </a:xfrm>
            <a:prstGeom prst="line">
              <a:avLst/>
            </a:prstGeom>
            <a:ln>
              <a:solidFill>
                <a:srgbClr val="097D2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2517335" y="3947468"/>
              <a:ext cx="460860" cy="268837"/>
            </a:xfrm>
            <a:prstGeom prst="line">
              <a:avLst/>
            </a:prstGeom>
            <a:ln>
              <a:solidFill>
                <a:srgbClr val="097D2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 flipH="1" flipV="1">
              <a:off x="1480399" y="2296054"/>
              <a:ext cx="3418045" cy="614480"/>
            </a:xfrm>
            <a:prstGeom prst="line">
              <a:avLst/>
            </a:prstGeom>
            <a:ln>
              <a:solidFill>
                <a:srgbClr val="097D2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16200000" flipH="1">
              <a:off x="1557207" y="2872128"/>
              <a:ext cx="4224551" cy="345645"/>
            </a:xfrm>
            <a:prstGeom prst="line">
              <a:avLst/>
            </a:prstGeom>
            <a:ln>
              <a:solidFill>
                <a:srgbClr val="097D2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 flipH="1" flipV="1">
              <a:off x="1077146" y="3928266"/>
              <a:ext cx="460860" cy="307240"/>
            </a:xfrm>
            <a:prstGeom prst="line">
              <a:avLst/>
            </a:prstGeom>
            <a:ln>
              <a:solidFill>
                <a:srgbClr val="097D2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16200000" flipH="1">
              <a:off x="1365184" y="3947467"/>
              <a:ext cx="460860" cy="268837"/>
            </a:xfrm>
            <a:prstGeom prst="line">
              <a:avLst/>
            </a:prstGeom>
            <a:ln>
              <a:solidFill>
                <a:srgbClr val="097D2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45" name="Object 44"/>
          <p:cNvGraphicFramePr>
            <a:graphicFrameLocks noChangeAspect="1"/>
          </p:cNvGraphicFramePr>
          <p:nvPr/>
        </p:nvGraphicFramePr>
        <p:xfrm>
          <a:off x="1307575" y="5426060"/>
          <a:ext cx="2027784" cy="8065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670" name="Equation" r:id="rId3" imgW="1117440" imgH="444240" progId="Equation.DSMT4">
                  <p:embed/>
                </p:oleObj>
              </mc:Choice>
              <mc:Fallback>
                <p:oleObj name="Equation" r:id="rId3" imgW="111744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7575" y="5426060"/>
                        <a:ext cx="2027784" cy="80650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6" name="Straight Arrow Connector 65"/>
          <p:cNvCxnSpPr/>
          <p:nvPr/>
        </p:nvCxnSpPr>
        <p:spPr>
          <a:xfrm flipV="1">
            <a:off x="2037270" y="5042010"/>
            <a:ext cx="1190556" cy="57607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3419850" y="5579680"/>
            <a:ext cx="33412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1600" dirty="0" smtClean="0">
                <a:sym typeface="Symbol"/>
              </a:rPr>
              <a:t> small </a:t>
            </a:r>
            <a:r>
              <a:rPr lang="en-US" sz="1600" dirty="0" smtClean="0">
                <a:latin typeface="Symbol" pitchFamily="18" charset="2"/>
                <a:sym typeface="Symbol"/>
              </a:rPr>
              <a:t>β</a:t>
            </a:r>
            <a:r>
              <a:rPr lang="en-US" sz="1600" dirty="0" smtClean="0">
                <a:sym typeface="Symbol"/>
              </a:rPr>
              <a:t>* means large β</a:t>
            </a:r>
            <a:br>
              <a:rPr lang="en-US" sz="1600" dirty="0" smtClean="0">
                <a:sym typeface="Symbol"/>
              </a:rPr>
            </a:br>
            <a:r>
              <a:rPr lang="en-US" sz="1600" dirty="0" smtClean="0">
                <a:sym typeface="Symbol"/>
              </a:rPr>
              <a:t>    (aperture) at focusing triplet</a:t>
            </a:r>
            <a:endParaRPr lang="en-US" sz="1600" dirty="0"/>
          </a:p>
        </p:txBody>
      </p:sp>
      <p:cxnSp>
        <p:nvCxnSpPr>
          <p:cNvPr id="73" name="Straight Arrow Connector 72"/>
          <p:cNvCxnSpPr/>
          <p:nvPr/>
        </p:nvCxnSpPr>
        <p:spPr>
          <a:xfrm flipV="1">
            <a:off x="424260" y="5105400"/>
            <a:ext cx="5900340" cy="1342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 rot="5400000" flipH="1" flipV="1">
            <a:off x="-1726420" y="3044950"/>
            <a:ext cx="445498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5638800" y="5029200"/>
            <a:ext cx="649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n-lt"/>
              </a:rPr>
              <a:t>s</a:t>
            </a:r>
            <a:endParaRPr lang="en-US" sz="2400" dirty="0">
              <a:latin typeface="+mn-lt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577880" y="817460"/>
            <a:ext cx="26883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Symbol" pitchFamily="18" charset="2"/>
              </a:rPr>
              <a:t>β</a:t>
            </a:r>
            <a:endParaRPr lang="en-US" dirty="0">
              <a:latin typeface="Symbol" pitchFamily="18" charset="2"/>
            </a:endParaRPr>
          </a:p>
        </p:txBody>
      </p:sp>
      <p:sp>
        <p:nvSpPr>
          <p:cNvPr id="71" name="Freeform 70"/>
          <p:cNvSpPr/>
          <p:nvPr/>
        </p:nvSpPr>
        <p:spPr>
          <a:xfrm>
            <a:off x="3713018" y="894271"/>
            <a:ext cx="3739323" cy="4962022"/>
          </a:xfrm>
          <a:custGeom>
            <a:avLst/>
            <a:gdLst>
              <a:gd name="connsiteX0" fmla="*/ 4590473 w 5138498"/>
              <a:gd name="connsiteY0" fmla="*/ 4405746 h 4405746"/>
              <a:gd name="connsiteX1" fmla="*/ 4867564 w 5138498"/>
              <a:gd name="connsiteY1" fmla="*/ 3722255 h 4405746"/>
              <a:gd name="connsiteX2" fmla="*/ 4738255 w 5138498"/>
              <a:gd name="connsiteY2" fmla="*/ 1958109 h 4405746"/>
              <a:gd name="connsiteX3" fmla="*/ 2466109 w 5138498"/>
              <a:gd name="connsiteY3" fmla="*/ 637309 h 4405746"/>
              <a:gd name="connsiteX4" fmla="*/ 0 w 5138498"/>
              <a:gd name="connsiteY4" fmla="*/ 0 h 4405746"/>
              <a:gd name="connsiteX0" fmla="*/ 4590473 w 5092316"/>
              <a:gd name="connsiteY0" fmla="*/ 4405746 h 4405746"/>
              <a:gd name="connsiteX1" fmla="*/ 4738255 w 5092316"/>
              <a:gd name="connsiteY1" fmla="*/ 1958109 h 4405746"/>
              <a:gd name="connsiteX2" fmla="*/ 2466109 w 5092316"/>
              <a:gd name="connsiteY2" fmla="*/ 637309 h 4405746"/>
              <a:gd name="connsiteX3" fmla="*/ 0 w 5092316"/>
              <a:gd name="connsiteY3" fmla="*/ 0 h 4405746"/>
              <a:gd name="connsiteX0" fmla="*/ 2553426 w 4752808"/>
              <a:gd name="connsiteY0" fmla="*/ 4819961 h 4819961"/>
              <a:gd name="connsiteX1" fmla="*/ 4738255 w 4752808"/>
              <a:gd name="connsiteY1" fmla="*/ 1958109 h 4819961"/>
              <a:gd name="connsiteX2" fmla="*/ 2466109 w 4752808"/>
              <a:gd name="connsiteY2" fmla="*/ 637309 h 4819961"/>
              <a:gd name="connsiteX3" fmla="*/ 0 w 4752808"/>
              <a:gd name="connsiteY3" fmla="*/ 0 h 4819961"/>
              <a:gd name="connsiteX0" fmla="*/ 2553426 w 4752808"/>
              <a:gd name="connsiteY0" fmla="*/ 4819961 h 4819961"/>
              <a:gd name="connsiteX1" fmla="*/ 4738255 w 4752808"/>
              <a:gd name="connsiteY1" fmla="*/ 1958109 h 4819961"/>
              <a:gd name="connsiteX2" fmla="*/ 2466109 w 4752808"/>
              <a:gd name="connsiteY2" fmla="*/ 637309 h 4819961"/>
              <a:gd name="connsiteX3" fmla="*/ 0 w 4752808"/>
              <a:gd name="connsiteY3" fmla="*/ 0 h 4819961"/>
              <a:gd name="connsiteX0" fmla="*/ 2553426 w 5027528"/>
              <a:gd name="connsiteY0" fmla="*/ 4819961 h 4819961"/>
              <a:gd name="connsiteX1" fmla="*/ 5012975 w 5027528"/>
              <a:gd name="connsiteY1" fmla="*/ 2598259 h 4819961"/>
              <a:gd name="connsiteX2" fmla="*/ 2466109 w 5027528"/>
              <a:gd name="connsiteY2" fmla="*/ 637309 h 4819961"/>
              <a:gd name="connsiteX3" fmla="*/ 0 w 5027528"/>
              <a:gd name="connsiteY3" fmla="*/ 0 h 4819961"/>
              <a:gd name="connsiteX0" fmla="*/ 2553426 w 5072480"/>
              <a:gd name="connsiteY0" fmla="*/ 4819961 h 4819961"/>
              <a:gd name="connsiteX1" fmla="*/ 5012975 w 5072480"/>
              <a:gd name="connsiteY1" fmla="*/ 2598259 h 4819961"/>
              <a:gd name="connsiteX2" fmla="*/ 2910457 w 5072480"/>
              <a:gd name="connsiteY2" fmla="*/ 753118 h 4819961"/>
              <a:gd name="connsiteX3" fmla="*/ 0 w 5072480"/>
              <a:gd name="connsiteY3" fmla="*/ 0 h 4819961"/>
              <a:gd name="connsiteX0" fmla="*/ 2553426 w 5151821"/>
              <a:gd name="connsiteY0" fmla="*/ 4819961 h 4819961"/>
              <a:gd name="connsiteX1" fmla="*/ 5092316 w 5151821"/>
              <a:gd name="connsiteY1" fmla="*/ 2861851 h 4819961"/>
              <a:gd name="connsiteX2" fmla="*/ 2910457 w 5151821"/>
              <a:gd name="connsiteY2" fmla="*/ 753118 h 4819961"/>
              <a:gd name="connsiteX3" fmla="*/ 0 w 5151821"/>
              <a:gd name="connsiteY3" fmla="*/ 0 h 4819961"/>
              <a:gd name="connsiteX0" fmla="*/ 3071096 w 5092758"/>
              <a:gd name="connsiteY0" fmla="*/ 4865242 h 4865242"/>
              <a:gd name="connsiteX1" fmla="*/ 5092316 w 5092758"/>
              <a:gd name="connsiteY1" fmla="*/ 2861851 h 4865242"/>
              <a:gd name="connsiteX2" fmla="*/ 2910457 w 5092758"/>
              <a:gd name="connsiteY2" fmla="*/ 753118 h 4865242"/>
              <a:gd name="connsiteX3" fmla="*/ 0 w 5092758"/>
              <a:gd name="connsiteY3" fmla="*/ 0 h 4865242"/>
              <a:gd name="connsiteX0" fmla="*/ 3071096 w 4834042"/>
              <a:gd name="connsiteY0" fmla="*/ 4865242 h 4865242"/>
              <a:gd name="connsiteX1" fmla="*/ 4833480 w 4834042"/>
              <a:gd name="connsiteY1" fmla="*/ 2869398 h 4865242"/>
              <a:gd name="connsiteX2" fmla="*/ 2910457 w 4834042"/>
              <a:gd name="connsiteY2" fmla="*/ 753118 h 4865242"/>
              <a:gd name="connsiteX3" fmla="*/ 0 w 4834042"/>
              <a:gd name="connsiteY3" fmla="*/ 0 h 4865242"/>
              <a:gd name="connsiteX0" fmla="*/ 3071096 w 4836417"/>
              <a:gd name="connsiteY0" fmla="*/ 4865242 h 4865242"/>
              <a:gd name="connsiteX1" fmla="*/ 4833480 w 4836417"/>
              <a:gd name="connsiteY1" fmla="*/ 2869398 h 4865242"/>
              <a:gd name="connsiteX2" fmla="*/ 2691441 w 4836417"/>
              <a:gd name="connsiteY2" fmla="*/ 753118 h 4865242"/>
              <a:gd name="connsiteX3" fmla="*/ 0 w 4836417"/>
              <a:gd name="connsiteY3" fmla="*/ 0 h 4865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36417" h="4865242">
                <a:moveTo>
                  <a:pt x="3071096" y="4865242"/>
                </a:moveTo>
                <a:cubicBezTo>
                  <a:pt x="3925843" y="4664724"/>
                  <a:pt x="4896756" y="3554752"/>
                  <a:pt x="4833480" y="2869398"/>
                </a:cubicBezTo>
                <a:cubicBezTo>
                  <a:pt x="4770204" y="2184044"/>
                  <a:pt x="3540160" y="1230093"/>
                  <a:pt x="2691441" y="753118"/>
                </a:cubicBezTo>
                <a:cubicBezTo>
                  <a:pt x="1842722" y="276143"/>
                  <a:pt x="838200" y="155479"/>
                  <a:pt x="0" y="0"/>
                </a:cubicBezTo>
              </a:path>
            </a:pathLst>
          </a:cu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592336" y="2247002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LHC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/>
          <a:srcRect l="2117" t="5292" r="19269" b="1597"/>
          <a:stretch/>
        </p:blipFill>
        <p:spPr>
          <a:xfrm>
            <a:off x="6539733" y="0"/>
            <a:ext cx="2604268" cy="231340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064594" y="5205162"/>
            <a:ext cx="17349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Much more about this shortly!</a:t>
            </a:r>
          </a:p>
        </p:txBody>
      </p:sp>
    </p:spTree>
    <p:extLst>
      <p:ext uri="{BB962C8B-B14F-4D97-AF65-F5344CB8AC3E}">
        <p14:creationId xmlns:p14="http://schemas.microsoft.com/office/powerpoint/2010/main" val="255727966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5400" y="685800"/>
            <a:ext cx="6562725" cy="5557009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</p:spPr>
      </p:pic>
      <p:sp>
        <p:nvSpPr>
          <p:cNvPr id="21507" name="TextBox 7"/>
          <p:cNvSpPr txBox="1">
            <a:spLocks noChangeArrowheads="1"/>
          </p:cNvSpPr>
          <p:nvPr/>
        </p:nvSpPr>
        <p:spPr bwMode="auto">
          <a:xfrm>
            <a:off x="457200" y="6210300"/>
            <a:ext cx="8229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dirty="0" smtClean="0">
                <a:latin typeface="+mn-lt"/>
              </a:rPr>
              <a:t>Going to higher energies = going back in time</a:t>
            </a:r>
            <a:endParaRPr lang="en-US" sz="2000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21508" name="Date Placeholder 3"/>
          <p:cNvSpPr>
            <a:spLocks noGrp="1"/>
          </p:cNvSpPr>
          <p:nvPr>
            <p:ph type="dt" sz="half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HCPSS, August 11-22, 2014 </a:t>
            </a:r>
          </a:p>
        </p:txBody>
      </p:sp>
      <p:sp>
        <p:nvSpPr>
          <p:cNvPr id="21510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E. Prebys, Hadron Colliders, Lecture 1</a:t>
            </a:r>
          </a:p>
        </p:txBody>
      </p:sp>
      <p:sp>
        <p:nvSpPr>
          <p:cNvPr id="21509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3124CD7-437F-44D6-8070-F64BA1C87FFA}" type="slidenum">
              <a:rPr lang="en-US" smtClean="0"/>
              <a:pPr/>
              <a:t>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86579670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 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776" y="690226"/>
            <a:ext cx="8251825" cy="961154"/>
          </a:xfrm>
        </p:spPr>
        <p:txBody>
          <a:bodyPr/>
          <a:lstStyle/>
          <a:p>
            <a:r>
              <a:rPr lang="en-US" sz="1800" dirty="0" smtClean="0"/>
              <a:t>In our definition and derivation of the lattice function, a closed path through a periodic system.  This definition doesn’t exist for a beam line, but once we know the lattice functions at one point, we know how to propagate the lattice function down the beam line.</a:t>
            </a:r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HCPSS, August 11-22, 2014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E. Prebys, Hadron Colliders, Lecture 1</a:t>
            </a:r>
            <a:endParaRPr lang="en-US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26155-0DCC-45D2-90B6-32F65F3F6C0F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  <p:pic>
        <p:nvPicPr>
          <p:cNvPr id="390146" name="Picture 2" descr="http://nahandbook.web.cern.ch/nahandbook/default/h8/layout/H8beamline.gif"/>
          <p:cNvPicPr>
            <a:picLocks noChangeAspect="1" noChangeArrowheads="1"/>
          </p:cNvPicPr>
          <p:nvPr/>
        </p:nvPicPr>
        <p:blipFill>
          <a:blip r:embed="rId3" cstate="print"/>
          <a:srcRect t="17223" b="37997"/>
          <a:stretch>
            <a:fillRect/>
          </a:stretch>
        </p:blipFill>
        <p:spPr bwMode="auto">
          <a:xfrm>
            <a:off x="1684124" y="2770495"/>
            <a:ext cx="6096000" cy="1419368"/>
          </a:xfrm>
          <a:prstGeom prst="rect">
            <a:avLst/>
          </a:prstGeom>
          <a:noFill/>
        </p:spPr>
      </p:pic>
      <p:graphicFrame>
        <p:nvGraphicFramePr>
          <p:cNvPr id="390148" name="Object 4"/>
          <p:cNvGraphicFramePr>
            <a:graphicFrameLocks noChangeAspect="1"/>
          </p:cNvGraphicFramePr>
          <p:nvPr/>
        </p:nvGraphicFramePr>
        <p:xfrm>
          <a:off x="871371" y="2823665"/>
          <a:ext cx="735013" cy="142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3281" name="Equation" r:id="rId4" imgW="368280" imgH="711000" progId="Equation.3">
                  <p:embed/>
                </p:oleObj>
              </mc:Choice>
              <mc:Fallback>
                <p:oleObj name="Equation" r:id="rId4" imgW="368280" imgH="71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1371" y="2823665"/>
                        <a:ext cx="735013" cy="1422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0149" name="Object 5"/>
          <p:cNvGraphicFramePr>
            <a:graphicFrameLocks noChangeAspect="1"/>
          </p:cNvGraphicFramePr>
          <p:nvPr/>
        </p:nvGraphicFramePr>
        <p:xfrm>
          <a:off x="7877412" y="2662735"/>
          <a:ext cx="838200" cy="142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3282" name="Equation" r:id="rId6" imgW="419040" imgH="711000" progId="Equation.3">
                  <p:embed/>
                </p:oleObj>
              </mc:Choice>
              <mc:Fallback>
                <p:oleObj name="Equation" r:id="rId6" imgW="419040" imgH="71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77412" y="2662735"/>
                        <a:ext cx="838200" cy="1422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0150" name="Object 6"/>
          <p:cNvGraphicFramePr>
            <a:graphicFrameLocks noChangeAspect="1"/>
          </p:cNvGraphicFramePr>
          <p:nvPr/>
        </p:nvGraphicFramePr>
        <p:xfrm>
          <a:off x="3852342" y="1924738"/>
          <a:ext cx="1319212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3283" name="Equation" r:id="rId8" imgW="660240" imgH="215640" progId="Equation.DSMT4">
                  <p:embed/>
                </p:oleObj>
              </mc:Choice>
              <mc:Fallback>
                <p:oleObj name="Equation" r:id="rId8" imgW="66024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2342" y="1924738"/>
                        <a:ext cx="1319212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Left Brace 11"/>
          <p:cNvSpPr/>
          <p:nvPr/>
        </p:nvSpPr>
        <p:spPr>
          <a:xfrm rot="5400000">
            <a:off x="4592472" y="-525439"/>
            <a:ext cx="232015" cy="616879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270370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Establishing Initial Conditions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776" y="690226"/>
            <a:ext cx="8251825" cy="961154"/>
          </a:xfrm>
        </p:spPr>
        <p:txBody>
          <a:bodyPr/>
          <a:lstStyle/>
          <a:p>
            <a:r>
              <a:rPr lang="en-US" sz="1800" dirty="0" smtClean="0"/>
              <a:t>When extracting beam from a ring, the initial optics of the beam line are set by the optics at the point of extraction.</a:t>
            </a:r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r>
              <a:rPr lang="en-US" sz="1800" dirty="0" smtClean="0"/>
              <a:t>For particles from a source, the initial lattice functions can be defined by the distribution of the particles out of the source</a:t>
            </a:r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HCPSS, August 11-22, 2014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E. Prebys, Hadron Colliders, Lecture 1</a:t>
            </a:r>
            <a:endParaRPr lang="en-US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26155-0DCC-45D2-90B6-32F65F3F6C0F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  <p:graphicFrame>
        <p:nvGraphicFramePr>
          <p:cNvPr id="390148" name="Object 4"/>
          <p:cNvGraphicFramePr>
            <a:graphicFrameLocks noChangeAspect="1"/>
          </p:cNvGraphicFramePr>
          <p:nvPr/>
        </p:nvGraphicFramePr>
        <p:xfrm>
          <a:off x="3723753" y="1622662"/>
          <a:ext cx="735013" cy="142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4285" name="Equation" r:id="rId3" imgW="368280" imgH="711000" progId="Equation.3">
                  <p:embed/>
                </p:oleObj>
              </mc:Choice>
              <mc:Fallback>
                <p:oleObj name="Equation" r:id="rId3" imgW="368280" imgH="71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23753" y="1622662"/>
                        <a:ext cx="735013" cy="1422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Oval 12"/>
          <p:cNvSpPr/>
          <p:nvPr/>
        </p:nvSpPr>
        <p:spPr>
          <a:xfrm>
            <a:off x="1255595" y="1514902"/>
            <a:ext cx="1692322" cy="1555844"/>
          </a:xfrm>
          <a:prstGeom prst="ellipse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>
            <a:stCxn id="13" idx="0"/>
          </p:cNvCxnSpPr>
          <p:nvPr/>
        </p:nvCxnSpPr>
        <p:spPr>
          <a:xfrm flipV="1">
            <a:off x="2101756" y="1514901"/>
            <a:ext cx="3835020" cy="1"/>
          </a:xfrm>
          <a:prstGeom prst="line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2647666" y="1596790"/>
            <a:ext cx="982638" cy="3138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 rot="2168438">
            <a:off x="1148680" y="4302201"/>
            <a:ext cx="405327" cy="1091821"/>
          </a:xfrm>
          <a:prstGeom prst="ellipse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 flipH="1">
            <a:off x="1351128" y="4176215"/>
            <a:ext cx="27296" cy="140571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36979" y="4858603"/>
            <a:ext cx="1310185" cy="2729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2254156" y="4817660"/>
            <a:ext cx="2972937" cy="2276"/>
          </a:xfrm>
          <a:prstGeom prst="line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8" name="Object 4"/>
          <p:cNvGraphicFramePr>
            <a:graphicFrameLocks noChangeAspect="1"/>
          </p:cNvGraphicFramePr>
          <p:nvPr/>
        </p:nvGraphicFramePr>
        <p:xfrm>
          <a:off x="2811627" y="5091468"/>
          <a:ext cx="735013" cy="142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4286" name="Equation" r:id="rId5" imgW="368280" imgH="711000" progId="Equation.DSMT4">
                  <p:embed/>
                </p:oleObj>
              </mc:Choice>
              <mc:Fallback>
                <p:oleObj name="Equation" r:id="rId5" imgW="368280" imgH="71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1627" y="5091468"/>
                        <a:ext cx="735013" cy="1422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9" name="Straight Arrow Connector 28"/>
          <p:cNvCxnSpPr/>
          <p:nvPr/>
        </p:nvCxnSpPr>
        <p:spPr>
          <a:xfrm flipH="1" flipV="1">
            <a:off x="1735540" y="5065596"/>
            <a:ext cx="982638" cy="3138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3523126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5800" y="762000"/>
            <a:ext cx="4213311" cy="5466217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76200"/>
            <a:ext cx="8371114" cy="507274"/>
          </a:xfrm>
        </p:spPr>
        <p:txBody>
          <a:bodyPr/>
          <a:lstStyle/>
          <a:p>
            <a:r>
              <a:rPr lang="en-US" dirty="0" smtClean="0"/>
              <a:t>Where We </a:t>
            </a:r>
            <a:r>
              <a:rPr lang="en-US" dirty="0"/>
              <a:t>A</a:t>
            </a:r>
            <a:r>
              <a:rPr lang="en-US" dirty="0" smtClean="0"/>
              <a:t>re…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105400" y="838200"/>
            <a:ext cx="4038601" cy="5179106"/>
          </a:xfrm>
        </p:spPr>
        <p:txBody>
          <a:bodyPr/>
          <a:lstStyle/>
          <a:p>
            <a:r>
              <a:rPr lang="en-US" sz="2000" dirty="0"/>
              <a:t>Accelerators allow us to go back 13.8 </a:t>
            </a:r>
            <a:r>
              <a:rPr lang="en-US" sz="2000" i="1" dirty="0"/>
              <a:t>billion years </a:t>
            </a:r>
            <a:r>
              <a:rPr lang="en-US" sz="2000" dirty="0"/>
              <a:t>and recreate conditions that existed a </a:t>
            </a:r>
            <a:r>
              <a:rPr lang="en-US" sz="2000" i="1" dirty="0"/>
              <a:t>few trillionths of a second</a:t>
            </a:r>
            <a:r>
              <a:rPr lang="en-US" sz="2000" dirty="0"/>
              <a:t> after the Big Bang </a:t>
            </a:r>
          </a:p>
          <a:p>
            <a:pPr lvl="1"/>
            <a:r>
              <a:rPr lang="en-US" sz="1800" dirty="0" smtClean="0"/>
              <a:t>the </a:t>
            </a:r>
            <a:r>
              <a:rPr lang="en-US" sz="1800" dirty="0"/>
              <a:t>place where our current understanding of physics breaks down. </a:t>
            </a:r>
            <a:endParaRPr lang="en-US" sz="1800" dirty="0" smtClean="0"/>
          </a:p>
          <a:p>
            <a:r>
              <a:rPr lang="en-US" sz="2000" dirty="0" smtClean="0"/>
              <a:t>In addition to high energy, we need high </a:t>
            </a:r>
            <a:br>
              <a:rPr lang="en-US" sz="2000" dirty="0" smtClean="0"/>
            </a:br>
            <a:r>
              <a:rPr lang="en-US" sz="2000" dirty="0" smtClean="0"/>
              <a:t>        “luminosity” </a:t>
            </a:r>
            <a:br>
              <a:rPr lang="en-US" sz="2000" dirty="0" smtClean="0"/>
            </a:br>
            <a:r>
              <a:rPr lang="en-US" sz="2000" dirty="0" smtClean="0"/>
              <a:t>that is, lots of particles interacting, to see rare processes.</a:t>
            </a:r>
            <a:endParaRPr lang="en-US" sz="2000" dirty="0"/>
          </a:p>
          <a:p>
            <a:endParaRPr lang="en-US" sz="2000" dirty="0"/>
          </a:p>
        </p:txBody>
      </p:sp>
      <p:sp>
        <p:nvSpPr>
          <p:cNvPr id="21508" name="Date Placeholder 3"/>
          <p:cNvSpPr>
            <a:spLocks noGrp="1"/>
          </p:cNvSpPr>
          <p:nvPr>
            <p:ph type="dt" sz="half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HCPSS, August 11-22, 2014 </a:t>
            </a:r>
          </a:p>
        </p:txBody>
      </p:sp>
      <p:sp>
        <p:nvSpPr>
          <p:cNvPr id="21510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E. Prebys, Hadron Colliders, Lecture 1</a:t>
            </a:r>
          </a:p>
        </p:txBody>
      </p:sp>
      <p:sp>
        <p:nvSpPr>
          <p:cNvPr id="21509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3124CD7-437F-44D6-8070-F64BA1C87FFA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2" name="Rectangle 1"/>
          <p:cNvSpPr/>
          <p:nvPr/>
        </p:nvSpPr>
        <p:spPr>
          <a:xfrm rot="20476670">
            <a:off x="3658647" y="664800"/>
            <a:ext cx="1432290" cy="1521697"/>
          </a:xfrm>
          <a:prstGeom prst="rect">
            <a:avLst/>
          </a:prstGeom>
          <a:noFill/>
          <a:ln w="254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340637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Relativity and Units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503776" y="690226"/>
            <a:ext cx="8640224" cy="2172896"/>
          </a:xfrm>
        </p:spPr>
        <p:txBody>
          <a:bodyPr/>
          <a:lstStyle/>
          <a:p>
            <a:r>
              <a:rPr lang="en-US" sz="1800" dirty="0" smtClean="0"/>
              <a:t>Basic Relativity</a:t>
            </a:r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dirty="0" smtClean="0"/>
          </a:p>
          <a:p>
            <a:endParaRPr lang="en-US" sz="1800" dirty="0" smtClean="0"/>
          </a:p>
          <a:p>
            <a:pPr marL="0" indent="0">
              <a:buNone/>
            </a:pPr>
            <a:endParaRPr lang="en-US" sz="2000" dirty="0" smtClean="0"/>
          </a:p>
          <a:p>
            <a:r>
              <a:rPr lang="en-US" sz="1800" dirty="0" smtClean="0"/>
              <a:t>Units</a:t>
            </a:r>
          </a:p>
          <a:p>
            <a:pPr lvl="1"/>
            <a:r>
              <a:rPr lang="en-US" sz="1800" dirty="0" smtClean="0"/>
              <a:t>For the most part, we will use SI units, except</a:t>
            </a:r>
          </a:p>
          <a:p>
            <a:pPr lvl="2"/>
            <a:r>
              <a:rPr lang="en-US" sz="1800" dirty="0" smtClean="0"/>
              <a:t>Energy: </a:t>
            </a:r>
            <a:r>
              <a:rPr lang="en-US" sz="1800" dirty="0" err="1" smtClean="0"/>
              <a:t>eV</a:t>
            </a:r>
            <a:r>
              <a:rPr lang="en-US" sz="1800" dirty="0" smtClean="0"/>
              <a:t> (</a:t>
            </a:r>
            <a:r>
              <a:rPr lang="en-US" sz="1800" dirty="0" err="1" smtClean="0"/>
              <a:t>keV</a:t>
            </a:r>
            <a:r>
              <a:rPr lang="en-US" sz="1800" dirty="0" smtClean="0"/>
              <a:t>, </a:t>
            </a:r>
            <a:r>
              <a:rPr lang="en-US" sz="1800" dirty="0" err="1" smtClean="0"/>
              <a:t>MeV</a:t>
            </a:r>
            <a:r>
              <a:rPr lang="en-US" sz="1800" dirty="0" smtClean="0"/>
              <a:t>, etc) [1 </a:t>
            </a:r>
            <a:r>
              <a:rPr lang="en-US" sz="1800" dirty="0" err="1" smtClean="0"/>
              <a:t>eV</a:t>
            </a:r>
            <a:r>
              <a:rPr lang="en-US" sz="1800" dirty="0" smtClean="0"/>
              <a:t> = 1.6x10</a:t>
            </a:r>
            <a:r>
              <a:rPr lang="en-US" sz="1800" baseline="30000" dirty="0" smtClean="0"/>
              <a:t>-19</a:t>
            </a:r>
            <a:r>
              <a:rPr lang="en-US" sz="1800" dirty="0" smtClean="0"/>
              <a:t> J]</a:t>
            </a:r>
          </a:p>
          <a:p>
            <a:pPr lvl="2"/>
            <a:r>
              <a:rPr lang="en-US" sz="1800" dirty="0" smtClean="0"/>
              <a:t>Mass: </a:t>
            </a:r>
            <a:r>
              <a:rPr lang="en-US" sz="1800" dirty="0" err="1" smtClean="0"/>
              <a:t>eV</a:t>
            </a:r>
            <a:r>
              <a:rPr lang="en-US" sz="1800" dirty="0" smtClean="0"/>
              <a:t>/c</a:t>
            </a:r>
            <a:r>
              <a:rPr lang="en-US" sz="1800" baseline="30000" dirty="0" smtClean="0"/>
              <a:t>2                                   </a:t>
            </a:r>
            <a:r>
              <a:rPr lang="en-US" sz="1800" dirty="0" smtClean="0"/>
              <a:t>[proton = 1.67x10</a:t>
            </a:r>
            <a:r>
              <a:rPr lang="en-US" sz="1800" baseline="30000" dirty="0" smtClean="0"/>
              <a:t>-27</a:t>
            </a:r>
            <a:r>
              <a:rPr lang="en-US" sz="1800" dirty="0" smtClean="0"/>
              <a:t> kg = 938 </a:t>
            </a:r>
            <a:r>
              <a:rPr lang="en-US" sz="1800" dirty="0" err="1" smtClean="0"/>
              <a:t>MeV</a:t>
            </a:r>
            <a:r>
              <a:rPr lang="en-US" sz="1800" dirty="0" smtClean="0"/>
              <a:t>/c</a:t>
            </a:r>
            <a:r>
              <a:rPr lang="en-US" sz="1800" baseline="30000" dirty="0" smtClean="0"/>
              <a:t>2</a:t>
            </a:r>
            <a:r>
              <a:rPr lang="en-US" sz="1800" dirty="0" smtClean="0"/>
              <a:t>]</a:t>
            </a:r>
          </a:p>
          <a:p>
            <a:pPr lvl="2"/>
            <a:r>
              <a:rPr lang="en-US" sz="1800" dirty="0" smtClean="0"/>
              <a:t>Momentum: </a:t>
            </a:r>
            <a:r>
              <a:rPr lang="en-US" sz="1800" dirty="0" err="1" smtClean="0"/>
              <a:t>eV</a:t>
            </a:r>
            <a:r>
              <a:rPr lang="en-US" sz="1800" dirty="0" smtClean="0"/>
              <a:t>/c	            [proton @ β=.9 = 1.94 </a:t>
            </a:r>
            <a:r>
              <a:rPr lang="en-US" sz="1800" dirty="0" err="1" smtClean="0"/>
              <a:t>GeV</a:t>
            </a:r>
            <a:r>
              <a:rPr lang="en-US" sz="1800" dirty="0" smtClean="0"/>
              <a:t>/c]</a:t>
            </a:r>
          </a:p>
          <a:p>
            <a:pPr lvl="1"/>
            <a:r>
              <a:rPr lang="en-US" sz="1800" dirty="0" smtClean="0"/>
              <a:t>In the US and Europe, we normally talk about the kinetic energy (</a:t>
            </a:r>
            <a:r>
              <a:rPr lang="en-US" sz="1800" i="1" dirty="0" smtClean="0"/>
              <a:t>K</a:t>
            </a:r>
            <a:r>
              <a:rPr lang="en-US" sz="1800" dirty="0" smtClean="0"/>
              <a:t>) of a particle beam, although we’ll see that momentum really makes more sense.</a:t>
            </a:r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pPr>
              <a:buNone/>
            </a:pPr>
            <a:endParaRPr lang="en-US" sz="1800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HCPSS, August 11-22, 2014 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Prebys, Hadron Colliders, Lecture 1</a:t>
            </a:r>
            <a:endParaRPr lang="en-US">
              <a:latin typeface="+mn-lt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33168C-16D6-42A2-AF6D-3D5C06C9F0F0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7573020"/>
              </p:ext>
            </p:extLst>
          </p:nvPr>
        </p:nvGraphicFramePr>
        <p:xfrm>
          <a:off x="990601" y="1066800"/>
          <a:ext cx="3657600" cy="32512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627" name="Equation" r:id="rId3" imgW="2171080" imgH="1930216" progId="Equation.3">
                  <p:embed/>
                </p:oleObj>
              </mc:Choice>
              <mc:Fallback>
                <p:oleObj name="Equation" r:id="rId3" imgW="2171080" imgH="193021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1" y="1066800"/>
                        <a:ext cx="3657600" cy="3251201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833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4991603"/>
              </p:ext>
            </p:extLst>
          </p:nvPr>
        </p:nvGraphicFramePr>
        <p:xfrm>
          <a:off x="5943600" y="1828800"/>
          <a:ext cx="1447800" cy="24950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628" name="Equation" r:id="rId5" imgW="639720" imgH="1179360" progId="Equation.DSMT4">
                  <p:embed/>
                </p:oleObj>
              </mc:Choice>
              <mc:Fallback>
                <p:oleObj name="Equation" r:id="rId5" imgW="639720" imgH="11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1828800"/>
                        <a:ext cx="1447800" cy="2495066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5334000" y="1447800"/>
            <a:ext cx="3013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Some Handy Relationships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707909" y="4419600"/>
            <a:ext cx="243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  <a:latin typeface="+mn-lt"/>
              </a:rPr>
              <a:t>These units make these relationships really easy to calculate</a:t>
            </a:r>
          </a:p>
        </p:txBody>
      </p:sp>
      <p:sp>
        <p:nvSpPr>
          <p:cNvPr id="4" name="Freeform 3"/>
          <p:cNvSpPr/>
          <p:nvPr/>
        </p:nvSpPr>
        <p:spPr>
          <a:xfrm>
            <a:off x="6321604" y="4368800"/>
            <a:ext cx="383996" cy="1032464"/>
          </a:xfrm>
          <a:custGeom>
            <a:avLst/>
            <a:gdLst>
              <a:gd name="connsiteX0" fmla="*/ 69775 w 530702"/>
              <a:gd name="connsiteY0" fmla="*/ 0 h 1995816"/>
              <a:gd name="connsiteX1" fmla="*/ 530290 w 530702"/>
              <a:gd name="connsiteY1" fmla="*/ 851362 h 1995816"/>
              <a:gd name="connsiteX2" fmla="*/ 0 w 530702"/>
              <a:gd name="connsiteY2" fmla="*/ 1995816 h 1995816"/>
              <a:gd name="connsiteX0" fmla="*/ 293055 w 547252"/>
              <a:gd name="connsiteY0" fmla="*/ 0 h 1995816"/>
              <a:gd name="connsiteX1" fmla="*/ 530290 w 547252"/>
              <a:gd name="connsiteY1" fmla="*/ 851362 h 1995816"/>
              <a:gd name="connsiteX2" fmla="*/ 0 w 547252"/>
              <a:gd name="connsiteY2" fmla="*/ 1995816 h 1995816"/>
              <a:gd name="connsiteX0" fmla="*/ 293055 w 543213"/>
              <a:gd name="connsiteY0" fmla="*/ 0 h 1995816"/>
              <a:gd name="connsiteX1" fmla="*/ 530290 w 543213"/>
              <a:gd name="connsiteY1" fmla="*/ 851362 h 1995816"/>
              <a:gd name="connsiteX2" fmla="*/ 0 w 543213"/>
              <a:gd name="connsiteY2" fmla="*/ 1995816 h 1995816"/>
              <a:gd name="connsiteX0" fmla="*/ 293055 w 538788"/>
              <a:gd name="connsiteY0" fmla="*/ 0 h 1995816"/>
              <a:gd name="connsiteX1" fmla="*/ 530290 w 538788"/>
              <a:gd name="connsiteY1" fmla="*/ 851362 h 1995816"/>
              <a:gd name="connsiteX2" fmla="*/ 0 w 538788"/>
              <a:gd name="connsiteY2" fmla="*/ 1995816 h 1995816"/>
              <a:gd name="connsiteX0" fmla="*/ 339237 w 541070"/>
              <a:gd name="connsiteY0" fmla="*/ 0 h 2275748"/>
              <a:gd name="connsiteX1" fmla="*/ 530290 w 541070"/>
              <a:gd name="connsiteY1" fmla="*/ 1131294 h 2275748"/>
              <a:gd name="connsiteX2" fmla="*/ 0 w 541070"/>
              <a:gd name="connsiteY2" fmla="*/ 2275748 h 2275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41070" h="2275748">
                <a:moveTo>
                  <a:pt x="339237" y="0"/>
                </a:moveTo>
                <a:cubicBezTo>
                  <a:pt x="452626" y="518776"/>
                  <a:pt x="579133" y="798658"/>
                  <a:pt x="530290" y="1131294"/>
                </a:cubicBezTo>
                <a:cubicBezTo>
                  <a:pt x="481448" y="1463930"/>
                  <a:pt x="0" y="2275748"/>
                  <a:pt x="0" y="2275748"/>
                </a:cubicBezTo>
              </a:path>
            </a:pathLst>
          </a:custGeom>
          <a:ln w="12700">
            <a:solidFill>
              <a:srgbClr val="FF000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5715000" y="381000"/>
            <a:ext cx="1752600" cy="685800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715000" y="1066800"/>
            <a:ext cx="1752600" cy="0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7467600" y="381000"/>
            <a:ext cx="0" cy="685800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5684106"/>
              </p:ext>
            </p:extLst>
          </p:nvPr>
        </p:nvGraphicFramePr>
        <p:xfrm>
          <a:off x="6477000" y="381000"/>
          <a:ext cx="2286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629" name="Equation" r:id="rId7" imgW="152400" imgH="152400" progId="Equation.DSMT4">
                  <p:embed/>
                </p:oleObj>
              </mc:Choice>
              <mc:Fallback>
                <p:oleObj name="Equation" r:id="rId7" imgW="152400" imgH="15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477000" y="381000"/>
                        <a:ext cx="228600" cy="22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1187838"/>
              </p:ext>
            </p:extLst>
          </p:nvPr>
        </p:nvGraphicFramePr>
        <p:xfrm>
          <a:off x="7543800" y="609600"/>
          <a:ext cx="419100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630" name="Equation" r:id="rId9" imgW="279400" imgH="190500" progId="Equation.DSMT4">
                  <p:embed/>
                </p:oleObj>
              </mc:Choice>
              <mc:Fallback>
                <p:oleObj name="Equation" r:id="rId9" imgW="279400" imgH="190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543800" y="609600"/>
                        <a:ext cx="419100" cy="285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776054"/>
              </p:ext>
            </p:extLst>
          </p:nvPr>
        </p:nvGraphicFramePr>
        <p:xfrm>
          <a:off x="6534150" y="1085850"/>
          <a:ext cx="304800" cy="24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631" name="Equation" r:id="rId11" imgW="203200" imgH="165100" progId="Equation.DSMT4">
                  <p:embed/>
                </p:oleObj>
              </mc:Choice>
              <mc:Fallback>
                <p:oleObj name="Equation" r:id="rId11" imgW="203200" imgH="165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534150" y="1085850"/>
                        <a:ext cx="304800" cy="247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02712923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8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3" grpId="0"/>
      <p:bldP spid="12" grpId="0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02" name="Rectangle 2"/>
          <p:cNvSpPr>
            <a:spLocks noGrp="1" noChangeArrowheads="1"/>
          </p:cNvSpPr>
          <p:nvPr>
            <p:ph type="title"/>
          </p:nvPr>
        </p:nvSpPr>
        <p:spPr>
          <a:xfrm>
            <a:off x="647700" y="190500"/>
            <a:ext cx="8262937" cy="4413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State of the Art: Large Hadron Collider (LHC)</a:t>
            </a:r>
          </a:p>
        </p:txBody>
      </p:sp>
      <p:sp>
        <p:nvSpPr>
          <p:cNvPr id="32771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533400" y="4495800"/>
            <a:ext cx="8572500" cy="1257300"/>
          </a:xfrm>
        </p:spPr>
        <p:txBody>
          <a:bodyPr/>
          <a:lstStyle/>
          <a:p>
            <a:pPr eaLnBrk="1" hangingPunct="1"/>
            <a:r>
              <a:rPr lang="en-US" sz="2000" dirty="0" smtClean="0"/>
              <a:t>Built at CERN, straddling the French/Swiss border</a:t>
            </a:r>
            <a:endParaRPr lang="en-US" sz="1800" dirty="0"/>
          </a:p>
          <a:p>
            <a:pPr eaLnBrk="1" hangingPunct="1"/>
            <a:r>
              <a:rPr lang="en-US" sz="1800" dirty="0" smtClean="0"/>
              <a:t>27 km in circumference</a:t>
            </a:r>
          </a:p>
          <a:p>
            <a:pPr eaLnBrk="1" hangingPunct="1"/>
            <a:r>
              <a:rPr lang="en-US" sz="1800" dirty="0" smtClean="0"/>
              <a:t>Has collided two proton beams at 4000 </a:t>
            </a:r>
            <a:r>
              <a:rPr lang="en-US" sz="1800" dirty="0" err="1" smtClean="0"/>
              <a:t>GeV</a:t>
            </a:r>
            <a:r>
              <a:rPr lang="en-US" sz="1800" dirty="0"/>
              <a:t> </a:t>
            </a:r>
            <a:r>
              <a:rPr lang="en-US" sz="1800" dirty="0" smtClean="0"/>
              <a:t>each</a:t>
            </a:r>
          </a:p>
          <a:p>
            <a:pPr eaLnBrk="1" hangingPunct="1"/>
            <a:r>
              <a:rPr lang="en-US" sz="1800" dirty="0" smtClean="0"/>
              <a:t>In 2015, will reach (almost) design energy of 7000 </a:t>
            </a:r>
            <a:r>
              <a:rPr lang="en-US" sz="1800" dirty="0" err="1" smtClean="0"/>
              <a:t>GeV</a:t>
            </a:r>
            <a:r>
              <a:rPr lang="en-US" sz="1800" dirty="0" smtClean="0"/>
              <a:t>/beam.</a:t>
            </a:r>
          </a:p>
          <a:p>
            <a:pPr eaLnBrk="1" hangingPunct="1"/>
            <a:r>
              <a:rPr lang="en-US" sz="1800" dirty="0" smtClean="0"/>
              <a:t>That’s where we are. Now let’s see how we got here…</a:t>
            </a:r>
            <a:endParaRPr lang="en-US" sz="2000" dirty="0" smtClean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HCPSS, August 11-22, 2014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23B0A4-69D1-47F4-86CA-51B2BDF86D34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Prebys, Hadron Colliders, Lecture 1</a:t>
            </a:r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685800"/>
            <a:ext cx="5715000" cy="3788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046407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Rewind: Some Pre-History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500" y="685800"/>
            <a:ext cx="8001000" cy="5448300"/>
          </a:xfrm>
        </p:spPr>
        <p:txBody>
          <a:bodyPr/>
          <a:lstStyle/>
          <a:p>
            <a:pPr eaLnBrk="1" hangingPunct="1"/>
            <a:r>
              <a:rPr lang="en-US" sz="2000" dirty="0" smtClean="0"/>
              <a:t>The first artificial acceleration of particles </a:t>
            </a:r>
            <a:br>
              <a:rPr lang="en-US" sz="2000" dirty="0" smtClean="0"/>
            </a:br>
            <a:r>
              <a:rPr lang="en-US" sz="2000" dirty="0" smtClean="0"/>
              <a:t>was  done using “Crookes tubes”, in the </a:t>
            </a:r>
            <a:br>
              <a:rPr lang="en-US" sz="2000" dirty="0" smtClean="0"/>
            </a:br>
            <a:r>
              <a:rPr lang="en-US" sz="2000" dirty="0" smtClean="0"/>
              <a:t>latter half of the 19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century</a:t>
            </a:r>
          </a:p>
          <a:p>
            <a:pPr lvl="1" eaLnBrk="1" hangingPunct="1"/>
            <a:r>
              <a:rPr lang="en-US" sz="1600" dirty="0" smtClean="0"/>
              <a:t>These were used to produce the first X-rays (1875)</a:t>
            </a:r>
          </a:p>
          <a:p>
            <a:pPr lvl="1" eaLnBrk="1" hangingPunct="1"/>
            <a:r>
              <a:rPr lang="en-US" sz="1600" dirty="0" smtClean="0"/>
              <a:t>At the time no one understood what was going on</a:t>
            </a:r>
            <a:endParaRPr lang="en-US" sz="2000" dirty="0" smtClean="0"/>
          </a:p>
          <a:p>
            <a:pPr eaLnBrk="1" hangingPunct="1"/>
            <a:r>
              <a:rPr lang="en-US" sz="2000" dirty="0" smtClean="0"/>
              <a:t>The first “particle physics experiment” told Ernest Rutherford the structure of the atom (1911)</a:t>
            </a:r>
          </a:p>
          <a:p>
            <a:pPr eaLnBrk="1" hangingPunct="1"/>
            <a:endParaRPr lang="en-US" sz="2000" dirty="0" smtClean="0"/>
          </a:p>
          <a:p>
            <a:pPr eaLnBrk="1" hangingPunct="1"/>
            <a:endParaRPr lang="en-US" sz="2000" dirty="0" smtClean="0"/>
          </a:p>
          <a:p>
            <a:pPr eaLnBrk="1" hangingPunct="1"/>
            <a:endParaRPr lang="en-US" sz="2000" dirty="0" smtClean="0"/>
          </a:p>
          <a:p>
            <a:pPr eaLnBrk="1" hangingPunct="1"/>
            <a:endParaRPr lang="en-US" sz="2000" dirty="0" smtClean="0"/>
          </a:p>
          <a:p>
            <a:pPr eaLnBrk="1" hangingPunct="1"/>
            <a:endParaRPr lang="en-US" sz="2000" dirty="0" smtClean="0"/>
          </a:p>
          <a:p>
            <a:pPr eaLnBrk="1" hangingPunct="1"/>
            <a:endParaRPr lang="en-US" sz="2000" dirty="0" smtClean="0"/>
          </a:p>
          <a:p>
            <a:pPr eaLnBrk="1" hangingPunct="1"/>
            <a:endParaRPr lang="en-US" sz="2000" dirty="0" smtClean="0"/>
          </a:p>
          <a:p>
            <a:pPr eaLnBrk="1" hangingPunct="1"/>
            <a:r>
              <a:rPr lang="en-US" sz="2000" dirty="0" smtClean="0"/>
              <a:t>In this case, the “accelerator” was a </a:t>
            </a:r>
            <a:br>
              <a:rPr lang="en-US" sz="2000" dirty="0" smtClean="0"/>
            </a:br>
            <a:r>
              <a:rPr lang="en-US" sz="2000" dirty="0" smtClean="0"/>
              <a:t>naturally decaying </a:t>
            </a:r>
            <a:r>
              <a:rPr lang="en-US" sz="2000" baseline="30000" dirty="0" smtClean="0"/>
              <a:t>235</a:t>
            </a:r>
            <a:r>
              <a:rPr lang="en-US" sz="2000" dirty="0" smtClean="0"/>
              <a:t>U nucleus</a:t>
            </a:r>
          </a:p>
          <a:p>
            <a:pPr eaLnBrk="1" hangingPunct="1"/>
            <a:endParaRPr lang="en-US" sz="2000" dirty="0" smtClean="0"/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6715" y="3313785"/>
            <a:ext cx="419100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5715000" y="2971800"/>
            <a:ext cx="2895600" cy="1015663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008000"/>
                </a:solidFill>
                <a:latin typeface="+mn-lt"/>
              </a:rPr>
              <a:t>Study the way radioactive particles “scatter” off of atoms</a:t>
            </a:r>
          </a:p>
        </p:txBody>
      </p:sp>
      <p:sp>
        <p:nvSpPr>
          <p:cNvPr id="22534" name="Line 6"/>
          <p:cNvSpPr>
            <a:spLocks noChangeShapeType="1"/>
          </p:cNvSpPr>
          <p:nvPr/>
        </p:nvSpPr>
        <p:spPr bwMode="auto">
          <a:xfrm flipH="1">
            <a:off x="4764025" y="3582620"/>
            <a:ext cx="914400" cy="30480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2253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32" t="3453" r="1932" b="3453"/>
          <a:stretch>
            <a:fillRect/>
          </a:stretch>
        </p:blipFill>
        <p:spPr bwMode="auto">
          <a:xfrm>
            <a:off x="5378505" y="4581150"/>
            <a:ext cx="300990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Picture 11" descr="http://upload.wikimedia.org/wikipedia/commons/thumb/b/bf/Crookes_tube_two_views.jpg/250px-Crookes_tube_two_view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69795" y="471815"/>
            <a:ext cx="2752725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5456621" y="6569077"/>
            <a:ext cx="2801333" cy="87476"/>
          </a:xfrm>
        </p:spPr>
        <p:txBody>
          <a:bodyPr/>
          <a:lstStyle/>
          <a:p>
            <a:pPr>
              <a:defRPr/>
            </a:pPr>
            <a:r>
              <a:rPr lang="en-US" smtClean="0"/>
              <a:t>HCPSS, August 11-22, 2014 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C16510-01E7-4757-9488-65999956462C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Prebys, Hadron Colliders, Lecture 1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5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/>
      <p:bldP spid="22533" grpId="0" animBg="1"/>
      <p:bldP spid="2253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PREBYS@7EJIGINFUVWYY57I" val="435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>
    <a:spDef>
      <a:spPr>
        <a:noFill/>
        <a:ln w="12700"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rgbClr val="FF0000"/>
          </a:solidFill>
          <a:tailEnd type="arrow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800" dirty="0" smtClean="0">
            <a:solidFill>
              <a:srgbClr val="C00000"/>
            </a:solidFill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pulent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quantum_universe_RMS_20080415</Template>
  <TotalTime>5924</TotalTime>
  <Words>4506</Words>
  <Application>Microsoft Macintosh PowerPoint</Application>
  <PresentationFormat>On-screen Show (4:3)</PresentationFormat>
  <Paragraphs>751</Paragraphs>
  <Slides>51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3" baseType="lpstr">
      <vt:lpstr>Opulent</vt:lpstr>
      <vt:lpstr>Equation</vt:lpstr>
      <vt:lpstr>Hadron Colliders</vt:lpstr>
      <vt:lpstr>Comments</vt:lpstr>
      <vt:lpstr>Outline of Lectures</vt:lpstr>
      <vt:lpstr>Some Perspective: Just the Tip of the Iceberg</vt:lpstr>
      <vt:lpstr>Motivation</vt:lpstr>
      <vt:lpstr>Where We Are…</vt:lpstr>
      <vt:lpstr>Relativity and Units</vt:lpstr>
      <vt:lpstr>State of the Art: Large Hadron Collider (LHC)</vt:lpstr>
      <vt:lpstr>Rewind: Some Pre-History</vt:lpstr>
      <vt:lpstr>Natural Particle Acceleration</vt:lpstr>
      <vt:lpstr>Man-made Particle Acceleration</vt:lpstr>
      <vt:lpstr>Interlude: Electrons vs. Protons</vt:lpstr>
      <vt:lpstr>Synchrotron Radiation</vt:lpstr>
      <vt:lpstr>The Cyclotron (1930’s)</vt:lpstr>
      <vt:lpstr>Round and Round We Go: the First Cyclotrons</vt:lpstr>
      <vt:lpstr>Onward and Upward!</vt:lpstr>
      <vt:lpstr>Understanding Beam Motion: Beam “rigidity”</vt:lpstr>
      <vt:lpstr>Example Beam Parameters</vt:lpstr>
      <vt:lpstr>Weak Focusing</vt:lpstr>
      <vt:lpstr>Strong Focusing</vt:lpstr>
      <vt:lpstr>Combined Function vs. Separated Function</vt:lpstr>
      <vt:lpstr>Thin Lens Approximation and Magnetic “kick”</vt:lpstr>
      <vt:lpstr>Quadrupole Magnets* as Lenses</vt:lpstr>
      <vt:lpstr>What About the Other Plane?</vt:lpstr>
      <vt:lpstr>Formalism: Coordinates and Conventions</vt:lpstr>
      <vt:lpstr>Transfer Matrices</vt:lpstr>
      <vt:lpstr>Example: Transfer Matrix of a FODO cell</vt:lpstr>
      <vt:lpstr>Periodic Systems</vt:lpstr>
      <vt:lpstr>Stability Criterion</vt:lpstr>
      <vt:lpstr>Stability Criterion (cont’d)</vt:lpstr>
      <vt:lpstr>Example</vt:lpstr>
      <vt:lpstr>Equations of Motion</vt:lpstr>
      <vt:lpstr>General Solution: Betatron Motion</vt:lpstr>
      <vt:lpstr>Symmetric Treatment of FODO Cell</vt:lpstr>
      <vt:lpstr>Beam Line Calculation: MAD</vt:lpstr>
      <vt:lpstr>Conceptual Understanding of β</vt:lpstr>
      <vt:lpstr>Characterizing Particle Ensembles: Emittance</vt:lpstr>
      <vt:lpstr>Emittance, Beam Size, and Adiabatic Damping</vt:lpstr>
      <vt:lpstr>Emittance and Beam Distributions</vt:lpstr>
      <vt:lpstr>Betatron Tune</vt:lpstr>
      <vt:lpstr>Tune, Stability, and the Tune Plane</vt:lpstr>
      <vt:lpstr>Off-Momentum Particles</vt:lpstr>
      <vt:lpstr>Off-Momentum Particles (cont’d)</vt:lpstr>
      <vt:lpstr>Insertions</vt:lpstr>
      <vt:lpstr>Mismatch and Beta Beating</vt:lpstr>
      <vt:lpstr>Straight Section: Collins Insertion</vt:lpstr>
      <vt:lpstr>Focusing Triplet </vt:lpstr>
      <vt:lpstr>Low β Insertions</vt:lpstr>
      <vt:lpstr>Behavior near low-β insertion</vt:lpstr>
      <vt:lpstr>Beam Lines</vt:lpstr>
      <vt:lpstr>Establishing Initial Conditions</vt:lpstr>
    </vt:vector>
  </TitlesOfParts>
  <Company>Fermilab Beams Division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Antiproton Stacking and Cooling</dc:title>
  <dc:creator>localadmin</dc:creator>
  <cp:lastModifiedBy>Eric Prebys</cp:lastModifiedBy>
  <cp:revision>345</cp:revision>
  <dcterms:created xsi:type="dcterms:W3CDTF">2003-06-24T14:15:57Z</dcterms:created>
  <dcterms:modified xsi:type="dcterms:W3CDTF">2014-08-13T20:38:31Z</dcterms:modified>
</cp:coreProperties>
</file>