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2.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7.bin" ContentType="application/vnd.openxmlformats-officedocument.oleObject"/>
  <Override PartName="/ppt/notesSlides/notesSlide6.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Lst>
  <p:notesMasterIdLst>
    <p:notesMasterId r:id="rId72"/>
  </p:notesMasterIdLst>
  <p:handoutMasterIdLst>
    <p:handoutMasterId r:id="rId73"/>
  </p:handoutMasterIdLst>
  <p:sldIdLst>
    <p:sldId id="256" r:id="rId3"/>
    <p:sldId id="260" r:id="rId4"/>
    <p:sldId id="261" r:id="rId5"/>
    <p:sldId id="263" r:id="rId6"/>
    <p:sldId id="269" r:id="rId7"/>
    <p:sldId id="262" r:id="rId8"/>
    <p:sldId id="264" r:id="rId9"/>
    <p:sldId id="265" r:id="rId10"/>
    <p:sldId id="267" r:id="rId11"/>
    <p:sldId id="266" r:id="rId12"/>
    <p:sldId id="323" r:id="rId13"/>
    <p:sldId id="268" r:id="rId14"/>
    <p:sldId id="274" r:id="rId15"/>
    <p:sldId id="270" r:id="rId16"/>
    <p:sldId id="275" r:id="rId17"/>
    <p:sldId id="273" r:id="rId18"/>
    <p:sldId id="257" r:id="rId19"/>
    <p:sldId id="325" r:id="rId20"/>
    <p:sldId id="258" r:id="rId21"/>
    <p:sldId id="259" r:id="rId22"/>
    <p:sldId id="278" r:id="rId23"/>
    <p:sldId id="322" r:id="rId24"/>
    <p:sldId id="279" r:id="rId25"/>
    <p:sldId id="350" r:id="rId26"/>
    <p:sldId id="351" r:id="rId27"/>
    <p:sldId id="352" r:id="rId28"/>
    <p:sldId id="353" r:id="rId29"/>
    <p:sldId id="354" r:id="rId30"/>
    <p:sldId id="355" r:id="rId31"/>
    <p:sldId id="368" r:id="rId32"/>
    <p:sldId id="369" r:id="rId33"/>
    <p:sldId id="367" r:id="rId34"/>
    <p:sldId id="357" r:id="rId35"/>
    <p:sldId id="381" r:id="rId36"/>
    <p:sldId id="382" r:id="rId37"/>
    <p:sldId id="359" r:id="rId38"/>
    <p:sldId id="360" r:id="rId39"/>
    <p:sldId id="385" r:id="rId40"/>
    <p:sldId id="363" r:id="rId41"/>
    <p:sldId id="386" r:id="rId42"/>
    <p:sldId id="364" r:id="rId43"/>
    <p:sldId id="362" r:id="rId44"/>
    <p:sldId id="370" r:id="rId45"/>
    <p:sldId id="372" r:id="rId46"/>
    <p:sldId id="371" r:id="rId47"/>
    <p:sldId id="380" r:id="rId48"/>
    <p:sldId id="365" r:id="rId49"/>
    <p:sldId id="280" r:id="rId50"/>
    <p:sldId id="345" r:id="rId51"/>
    <p:sldId id="346" r:id="rId52"/>
    <p:sldId id="347" r:id="rId53"/>
    <p:sldId id="377" r:id="rId54"/>
    <p:sldId id="378" r:id="rId55"/>
    <p:sldId id="348" r:id="rId56"/>
    <p:sldId id="311" r:id="rId57"/>
    <p:sldId id="312" r:id="rId58"/>
    <p:sldId id="383" r:id="rId59"/>
    <p:sldId id="314" r:id="rId60"/>
    <p:sldId id="315" r:id="rId61"/>
    <p:sldId id="387" r:id="rId62"/>
    <p:sldId id="316" r:id="rId63"/>
    <p:sldId id="317" r:id="rId64"/>
    <p:sldId id="318" r:id="rId65"/>
    <p:sldId id="319" r:id="rId66"/>
    <p:sldId id="320" r:id="rId67"/>
    <p:sldId id="321" r:id="rId68"/>
    <p:sldId id="384" r:id="rId69"/>
    <p:sldId id="324" r:id="rId70"/>
    <p:sldId id="349" r:id="rId71"/>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C6B11"/>
    <a:srgbClr val="BD1F24"/>
    <a:srgbClr val="DA592A"/>
    <a:srgbClr val="808080"/>
    <a:srgbClr val="154D81"/>
    <a:srgbClr val="DF652C"/>
    <a:srgbClr val="E0692D"/>
    <a:srgbClr val="DF6424"/>
    <a:srgbClr val="D354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20" d="100"/>
          <a:sy n="120" d="100"/>
        </p:scale>
        <p:origin x="-1160" y="72"/>
      </p:cViewPr>
      <p:guideLst>
        <p:guide orient="horz"/>
        <p:guide pos="3962"/>
      </p:guideLst>
    </p:cSldViewPr>
  </p:slideViewPr>
  <p:notesTextViewPr>
    <p:cViewPr>
      <p:scale>
        <a:sx n="100" d="100"/>
        <a:sy n="100" d="100"/>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notesMaster" Target="notesMasters/notes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image" Target="../media/image15.emf"/><Relationship Id="rId2" Type="http://schemas.openxmlformats.org/officeDocument/2006/relationships/image" Target="../media/image1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6.wmf"/><Relationship Id="rId2" Type="http://schemas.openxmlformats.org/officeDocument/2006/relationships/image" Target="../media/image7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2.wmf"/><Relationship Id="rId2" Type="http://schemas.openxmlformats.org/officeDocument/2006/relationships/image" Target="../media/image9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2.wmf"/><Relationship Id="rId5" Type="http://schemas.openxmlformats.org/officeDocument/2006/relationships/image" Target="../media/image43.wmf"/><Relationship Id="rId6" Type="http://schemas.openxmlformats.org/officeDocument/2006/relationships/image" Target="../media/image44.wmf"/><Relationship Id="rId1" Type="http://schemas.openxmlformats.org/officeDocument/2006/relationships/image" Target="../media/image39.wmf"/><Relationship Id="rId2"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53.emf"/><Relationship Id="rId3" Type="http://schemas.openxmlformats.org/officeDocument/2006/relationships/image" Target="../media/image5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wmf"/><Relationship Id="rId2" Type="http://schemas.openxmlformats.org/officeDocument/2006/relationships/image" Target="../media/image5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9.emf"/><Relationship Id="rId2" Type="http://schemas.openxmlformats.org/officeDocument/2006/relationships/image" Target="../media/image60.wmf"/><Relationship Id="rId3" Type="http://schemas.openxmlformats.org/officeDocument/2006/relationships/image" Target="../media/image6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5.wmf"/><Relationship Id="rId2" Type="http://schemas.openxmlformats.org/officeDocument/2006/relationships/image" Target="../media/image66.emf"/><Relationship Id="rId3" Type="http://schemas.openxmlformats.org/officeDocument/2006/relationships/image" Target="../media/image6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C190591-D543-7449-A828-559C08D06478}" type="datetimeFigureOut">
              <a:rPr lang="en-US"/>
              <a:pPr>
                <a:defRPr/>
              </a:pPr>
              <a:t>9/15/15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83F73473-3CFB-5241-BF82-E3884D4E82D7}" type="slidenum">
              <a:rPr lang="en-US"/>
              <a:pPr>
                <a:defRPr/>
              </a:pPr>
              <a:t>‹#›</a:t>
            </a:fld>
            <a:endParaRPr lang="en-US" dirty="0"/>
          </a:p>
        </p:txBody>
      </p:sp>
    </p:spTree>
    <p:extLst>
      <p:ext uri="{BB962C8B-B14F-4D97-AF65-F5344CB8AC3E}">
        <p14:creationId xmlns:p14="http://schemas.microsoft.com/office/powerpoint/2010/main" val="3982180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2702176-6DAC-6B4F-B700-3AD3B8686ACC}" type="datetimeFigureOut">
              <a:rPr lang="en-US"/>
              <a:pPr>
                <a:defRPr/>
              </a:pPr>
              <a:t>9/15/15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4649E3D0-3FEA-B642-9F67-967BE3D8E8DB}" type="slidenum">
              <a:rPr lang="en-US"/>
              <a:pPr>
                <a:defRPr/>
              </a:pPr>
              <a:t>‹#›</a:t>
            </a:fld>
            <a:endParaRPr lang="en-US" dirty="0"/>
          </a:p>
        </p:txBody>
      </p:sp>
    </p:spTree>
    <p:extLst>
      <p:ext uri="{BB962C8B-B14F-4D97-AF65-F5344CB8AC3E}">
        <p14:creationId xmlns:p14="http://schemas.microsoft.com/office/powerpoint/2010/main" val="12433148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18</a:t>
            </a:fld>
            <a:endParaRPr lang="en-US" altLang="en-US"/>
          </a:p>
        </p:txBody>
      </p:sp>
    </p:spTree>
    <p:extLst>
      <p:ext uri="{BB962C8B-B14F-4D97-AF65-F5344CB8AC3E}">
        <p14:creationId xmlns:p14="http://schemas.microsoft.com/office/powerpoint/2010/main" val="2860641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3562468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ref.</a:t>
            </a:r>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39</a:t>
            </a:fld>
            <a:endParaRPr lang="en-US" altLang="en-US"/>
          </a:p>
        </p:txBody>
      </p:sp>
    </p:spTree>
    <p:extLst>
      <p:ext uri="{BB962C8B-B14F-4D97-AF65-F5344CB8AC3E}">
        <p14:creationId xmlns:p14="http://schemas.microsoft.com/office/powerpoint/2010/main" val="16200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43</a:t>
            </a:fld>
            <a:endParaRPr lang="en-US" altLang="en-US"/>
          </a:p>
        </p:txBody>
      </p:sp>
    </p:spTree>
    <p:extLst>
      <p:ext uri="{BB962C8B-B14F-4D97-AF65-F5344CB8AC3E}">
        <p14:creationId xmlns:p14="http://schemas.microsoft.com/office/powerpoint/2010/main" val="178366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46</a:t>
            </a:fld>
            <a:endParaRPr lang="en-US" altLang="en-US"/>
          </a:p>
        </p:txBody>
      </p:sp>
    </p:spTree>
    <p:extLst>
      <p:ext uri="{BB962C8B-B14F-4D97-AF65-F5344CB8AC3E}">
        <p14:creationId xmlns:p14="http://schemas.microsoft.com/office/powerpoint/2010/main" val="795133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 pencil beam</a:t>
            </a:r>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49</a:t>
            </a:fld>
            <a:endParaRPr lang="en-US" altLang="en-US"/>
          </a:p>
        </p:txBody>
      </p:sp>
    </p:spTree>
    <p:extLst>
      <p:ext uri="{BB962C8B-B14F-4D97-AF65-F5344CB8AC3E}">
        <p14:creationId xmlns:p14="http://schemas.microsoft.com/office/powerpoint/2010/main" val="3188220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a:t>
            </a:r>
            <a:r>
              <a:rPr lang="en-US" dirty="0" err="1" smtClean="0"/>
              <a:t>tun</a:t>
            </a:r>
            <a:r>
              <a:rPr lang="en-US" dirty="0" smtClean="0"/>
              <a:t> injection possible</a:t>
            </a:r>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54</a:t>
            </a:fld>
            <a:endParaRPr lang="en-US" altLang="en-US"/>
          </a:p>
        </p:txBody>
      </p:sp>
    </p:spTree>
    <p:extLst>
      <p:ext uri="{BB962C8B-B14F-4D97-AF65-F5344CB8AC3E}">
        <p14:creationId xmlns:p14="http://schemas.microsoft.com/office/powerpoint/2010/main" val="3382912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61</a:t>
            </a:fld>
            <a:endParaRPr lang="en-US" altLang="en-US"/>
          </a:p>
        </p:txBody>
      </p:sp>
    </p:spTree>
    <p:extLst>
      <p:ext uri="{BB962C8B-B14F-4D97-AF65-F5344CB8AC3E}">
        <p14:creationId xmlns:p14="http://schemas.microsoft.com/office/powerpoint/2010/main" val="2205716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64</a:t>
            </a:fld>
            <a:endParaRPr lang="en-US" altLang="en-US"/>
          </a:p>
        </p:txBody>
      </p:sp>
    </p:spTree>
    <p:extLst>
      <p:ext uri="{BB962C8B-B14F-4D97-AF65-F5344CB8AC3E}">
        <p14:creationId xmlns:p14="http://schemas.microsoft.com/office/powerpoint/2010/main" val="2205716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B4E76A7-28E5-4F1E-8CA1-DF481970BA05}" type="slidenum">
              <a:rPr lang="en-US" altLang="en-US" smtClean="0"/>
              <a:pPr/>
              <a:t>65</a:t>
            </a:fld>
            <a:endParaRPr lang="en-US" altLang="en-US"/>
          </a:p>
        </p:txBody>
      </p:sp>
    </p:spTree>
    <p:extLst>
      <p:ext uri="{BB962C8B-B14F-4D97-AF65-F5344CB8AC3E}">
        <p14:creationId xmlns:p14="http://schemas.microsoft.com/office/powerpoint/2010/main" val="1302512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9384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University of Maryland Seminar</a:t>
            </a:r>
            <a:endParaRPr lang="en-US" b="1" dirty="0"/>
          </a:p>
        </p:txBody>
      </p:sp>
      <p:sp>
        <p:nvSpPr>
          <p:cNvPr id="8" name="Slide Number Placeholder 5"/>
          <p:cNvSpPr>
            <a:spLocks noGrp="1"/>
          </p:cNvSpPr>
          <p:nvPr>
            <p:ph type="sldNum" sz="quarter" idx="12"/>
          </p:nvPr>
        </p:nvSpPr>
        <p:spPr/>
        <p:txBody>
          <a:bodyPr/>
          <a:lstStyle>
            <a:lvl1pPr>
              <a:defRPr/>
            </a:lvl1pPr>
          </a:lstStyle>
          <a:p>
            <a:pPr>
              <a:defRPr/>
            </a:pPr>
            <a:fld id="{B6EB6373-8500-2042-A196-2287B72DC720}" type="slidenum">
              <a:rPr lang="en-US"/>
              <a:pPr>
                <a:defRPr/>
              </a:pPr>
              <a:t>‹#›</a:t>
            </a:fld>
            <a:endParaRPr lang="en-US" dirty="0"/>
          </a:p>
        </p:txBody>
      </p:sp>
    </p:spTree>
    <p:extLst>
      <p:ext uri="{BB962C8B-B14F-4D97-AF65-F5344CB8AC3E}">
        <p14:creationId xmlns:p14="http://schemas.microsoft.com/office/powerpoint/2010/main" val="398369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117423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September 15, 2015</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smtClean="0"/>
              <a:t>University of Maryland Seminar</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399638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September 15, 2015</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smtClean="0"/>
              <a:t>University of Maryland Seminar</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115453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September 15, 2015</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University of Maryland Seminar</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239485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4777" y="169727"/>
            <a:ext cx="7659667" cy="463731"/>
          </a:xfrm>
          <a:prstGeom prst="rect">
            <a:avLst/>
          </a:prstGeom>
        </p:spPr>
        <p:txBody>
          <a:bodyPr/>
          <a:lstStyle>
            <a:extLst/>
          </a:lstStyle>
          <a:p>
            <a:r>
              <a:rPr lang="en-US" dirty="0" smtClean="0"/>
              <a:t>Click to edit Master title style</a:t>
            </a:r>
            <a:endParaRPr lang="en-US" dirty="0"/>
          </a:p>
        </p:txBody>
      </p:sp>
      <p:sp>
        <p:nvSpPr>
          <p:cNvPr id="3" name="Date Placeholder 26"/>
          <p:cNvSpPr>
            <a:spLocks noGrp="1"/>
          </p:cNvSpPr>
          <p:nvPr>
            <p:ph type="dt" sz="half" idx="10"/>
          </p:nvPr>
        </p:nvSpPr>
        <p:spPr/>
        <p:txBody>
          <a:bodyPr/>
          <a:lstStyle>
            <a:lvl1pPr>
              <a:defRPr/>
            </a:lvl1pPr>
          </a:lstStyle>
          <a:p>
            <a:pPr>
              <a:defRPr/>
            </a:pPr>
            <a:r>
              <a:rPr lang="en-US" smtClean="0"/>
              <a:t>September 15, 2015</a:t>
            </a: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smtClean="0"/>
              <a:t>University of Maryland Seminar</a:t>
            </a:r>
            <a:endParaRPr lang="en-US"/>
          </a:p>
        </p:txBody>
      </p:sp>
      <p:sp>
        <p:nvSpPr>
          <p:cNvPr id="5" name="Slide Number Placeholder 15"/>
          <p:cNvSpPr>
            <a:spLocks noGrp="1"/>
          </p:cNvSpPr>
          <p:nvPr>
            <p:ph type="sldNum" sz="quarter" idx="12"/>
          </p:nvPr>
        </p:nvSpPr>
        <p:spPr/>
        <p:txBody>
          <a:bodyPr/>
          <a:lstStyle>
            <a:lvl1pPr>
              <a:defRPr/>
            </a:lvl1pPr>
          </a:lstStyle>
          <a:p>
            <a:pPr>
              <a:defRPr/>
            </a:pPr>
            <a:fld id="{257531AD-3AB9-40FD-8767-8BFE0FD6F857}" type="slidenum">
              <a:rPr lang="en-US"/>
              <a:pPr>
                <a:defRPr/>
              </a:pPr>
              <a:t>‹#›</a:t>
            </a:fld>
            <a:endParaRPr lang="en-US"/>
          </a:p>
        </p:txBody>
      </p:sp>
    </p:spTree>
    <p:extLst>
      <p:ext uri="{BB962C8B-B14F-4D97-AF65-F5344CB8AC3E}">
        <p14:creationId xmlns:p14="http://schemas.microsoft.com/office/powerpoint/2010/main" val="3591578517"/>
      </p:ext>
    </p:extLst>
  </p:cSld>
  <p:clrMapOvr>
    <a:masterClrMapping/>
  </p:clrMapOvr>
  <p:transition xmlns:p14="http://schemas.microsoft.com/office/powerpoint/2010/mai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a:lvl1pPr>
          </a:lstStyle>
          <a:p>
            <a:pPr>
              <a:defRPr/>
            </a:pPr>
            <a:r>
              <a:rPr lang="en-US" smtClean="0"/>
              <a:t>September 15, 2015</a:t>
            </a:r>
            <a:endParaRPr lang="en-US" dirty="0"/>
          </a:p>
        </p:txBody>
      </p:sp>
      <p:sp>
        <p:nvSpPr>
          <p:cNvPr id="7" name="Footer Placeholder 4"/>
          <p:cNvSpPr>
            <a:spLocks noGrp="1"/>
          </p:cNvSpPr>
          <p:nvPr>
            <p:ph type="ftr" sz="quarter" idx="21"/>
          </p:nvPr>
        </p:nvSpPr>
        <p:spPr/>
        <p:txBody>
          <a:bodyPr/>
          <a:lstStyle>
            <a:lvl1pPr>
              <a:defRPr/>
            </a:lvl1pPr>
          </a:lstStyle>
          <a:p>
            <a:pPr>
              <a:defRPr/>
            </a:pPr>
            <a:r>
              <a:rPr lang="en-US" smtClean="0"/>
              <a:t>University of Maryland Seminar</a:t>
            </a:r>
            <a:endParaRPr lang="en-US" b="1" dirty="0"/>
          </a:p>
        </p:txBody>
      </p:sp>
      <p:sp>
        <p:nvSpPr>
          <p:cNvPr id="8" name="Slide Number Placeholder 5"/>
          <p:cNvSpPr>
            <a:spLocks noGrp="1"/>
          </p:cNvSpPr>
          <p:nvPr>
            <p:ph type="sldNum" sz="quarter" idx="22"/>
          </p:nvPr>
        </p:nvSpPr>
        <p:spPr/>
        <p:txBody>
          <a:bodyPr/>
          <a:lstStyle>
            <a:lvl1pPr>
              <a:defRPr/>
            </a:lvl1pPr>
          </a:lstStyle>
          <a:p>
            <a:pPr>
              <a:defRPr/>
            </a:pPr>
            <a:fld id="{D5468A71-83C6-EF40-AD36-EC1683BCD1EF}" type="slidenum">
              <a:rPr lang="en-US"/>
              <a:pPr>
                <a:defRPr/>
              </a:pPr>
              <a:t>‹#›</a:t>
            </a:fld>
            <a:endParaRPr lang="en-US" dirty="0"/>
          </a:p>
        </p:txBody>
      </p:sp>
    </p:spTree>
    <p:extLst>
      <p:ext uri="{BB962C8B-B14F-4D97-AF65-F5344CB8AC3E}">
        <p14:creationId xmlns:p14="http://schemas.microsoft.com/office/powerpoint/2010/main" val="2714882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September 15, 2015</a:t>
            </a:r>
            <a:endParaRPr lang="en-US" dirty="0"/>
          </a:p>
        </p:txBody>
      </p:sp>
      <p:sp>
        <p:nvSpPr>
          <p:cNvPr id="4" name="Footer Placeholder 4"/>
          <p:cNvSpPr>
            <a:spLocks noGrp="1"/>
          </p:cNvSpPr>
          <p:nvPr>
            <p:ph type="ftr" sz="quarter" idx="15"/>
          </p:nvPr>
        </p:nvSpPr>
        <p:spPr/>
        <p:txBody>
          <a:bodyPr/>
          <a:lstStyle>
            <a:lvl1pPr>
              <a:defRPr/>
            </a:lvl1pPr>
          </a:lstStyle>
          <a:p>
            <a:pPr>
              <a:defRPr/>
            </a:pPr>
            <a:r>
              <a:rPr lang="en-US" smtClean="0"/>
              <a:t>University of Maryland Seminar</a:t>
            </a:r>
            <a:endParaRPr lang="en-US" b="1" dirty="0"/>
          </a:p>
        </p:txBody>
      </p:sp>
      <p:sp>
        <p:nvSpPr>
          <p:cNvPr id="5" name="Slide Number Placeholder 5"/>
          <p:cNvSpPr>
            <a:spLocks noGrp="1"/>
          </p:cNvSpPr>
          <p:nvPr>
            <p:ph type="sldNum" sz="quarter" idx="16"/>
          </p:nvPr>
        </p:nvSpPr>
        <p:spPr/>
        <p:txBody>
          <a:bodyPr/>
          <a:lstStyle>
            <a:lvl1pPr>
              <a:defRPr/>
            </a:lvl1pPr>
          </a:lstStyle>
          <a:p>
            <a:pPr>
              <a:defRPr/>
            </a:pPr>
            <a:fld id="{5D92DCEB-21D2-CD4C-B55A-F3EADD9B8B6E}" type="slidenum">
              <a:rPr lang="en-US"/>
              <a:pPr>
                <a:defRPr/>
              </a:pPr>
              <a:t>‹#›</a:t>
            </a:fld>
            <a:endParaRPr lang="en-US" dirty="0"/>
          </a:p>
        </p:txBody>
      </p:sp>
    </p:spTree>
    <p:extLst>
      <p:ext uri="{BB962C8B-B14F-4D97-AF65-F5344CB8AC3E}">
        <p14:creationId xmlns:p14="http://schemas.microsoft.com/office/powerpoint/2010/main" val="3378516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September 15, 2015</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smtClean="0"/>
              <a:t>University of Maryland Seminar</a:t>
            </a:r>
            <a:endParaRPr lang="en-US" b="1" dirty="0"/>
          </a:p>
        </p:txBody>
      </p:sp>
      <p:sp>
        <p:nvSpPr>
          <p:cNvPr id="6" name="Slide Number Placeholder 5"/>
          <p:cNvSpPr>
            <a:spLocks noGrp="1"/>
          </p:cNvSpPr>
          <p:nvPr>
            <p:ph type="sldNum" sz="quarter" idx="16"/>
          </p:nvPr>
        </p:nvSpPr>
        <p:spPr/>
        <p:txBody>
          <a:bodyPr/>
          <a:lstStyle>
            <a:lvl1pPr>
              <a:defRPr/>
            </a:lvl1pPr>
          </a:lstStyle>
          <a:p>
            <a:pPr>
              <a:defRPr/>
            </a:pPr>
            <a:fld id="{D89B2117-9F9F-7143-9723-4103C8BEA5E0}" type="slidenum">
              <a:rPr lang="en-US"/>
              <a:pPr>
                <a:defRPr/>
              </a:pPr>
              <a:t>‹#›</a:t>
            </a:fld>
            <a:endParaRPr lang="en-US" dirty="0"/>
          </a:p>
        </p:txBody>
      </p:sp>
    </p:spTree>
    <p:extLst>
      <p:ext uri="{BB962C8B-B14F-4D97-AF65-F5344CB8AC3E}">
        <p14:creationId xmlns:p14="http://schemas.microsoft.com/office/powerpoint/2010/main" val="14280639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2.xml"/><Relationship Id="rId6" Type="http://schemas.openxmlformats.org/officeDocument/2006/relationships/image" Target="../media/image5.emf"/><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t>September 15, 2015</a:t>
            </a:r>
            <a:endParaRPr 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smtClean="0"/>
              <a:t>University of Maryland Seminar</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3996" r:id="rId3"/>
    <p:sldLayoutId id="2147483997" r:id="rId4"/>
    <p:sldLayoutId id="2147483998" r:id="rId5"/>
    <p:sldLayoutId id="2147484005" r:id="rId6"/>
  </p:sldLayoutIdLst>
  <p:timing>
    <p:tnLst>
      <p:par>
        <p:cTn xmlns:p14="http://schemas.microsoft.com/office/powerpoint/2010/mai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cs typeface="Helvetica" charset="0"/>
              </a:defRPr>
            </a:lvl1pPr>
          </a:lstStyle>
          <a:p>
            <a:pPr>
              <a:defRPr/>
            </a:pPr>
            <a:r>
              <a:rPr lang="en-US" smtClean="0"/>
              <a:t>September 15, 2015</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r>
              <a:rPr lang="en-US" smtClean="0"/>
              <a:t>University of Maryland Seminar</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fld id="{ABC452BA-E2D2-7F48-9628-85048FBCF9B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Lst>
  <p:timing>
    <p:tnLst>
      <p:par>
        <p:cTn xmlns:p14="http://schemas.microsoft.com/office/powerpoint/2010/mai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3.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oleObject" Target="../embeddings/oleObject6.bin"/><Relationship Id="rId5" Type="http://schemas.openxmlformats.org/officeDocument/2006/relationships/image" Target="../media/image32.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10.bin"/><Relationship Id="rId12" Type="http://schemas.openxmlformats.org/officeDocument/2006/relationships/image" Target="../media/image42.wmf"/><Relationship Id="rId13" Type="http://schemas.openxmlformats.org/officeDocument/2006/relationships/oleObject" Target="../embeddings/oleObject11.bin"/><Relationship Id="rId14" Type="http://schemas.openxmlformats.org/officeDocument/2006/relationships/image" Target="../media/image43.wmf"/><Relationship Id="rId15" Type="http://schemas.openxmlformats.org/officeDocument/2006/relationships/oleObject" Target="../embeddings/oleObject12.bin"/><Relationship Id="rId16" Type="http://schemas.openxmlformats.org/officeDocument/2006/relationships/image" Target="../media/image44.w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oleObject" Target="../embeddings/oleObject7.bin"/><Relationship Id="rId6" Type="http://schemas.openxmlformats.org/officeDocument/2006/relationships/image" Target="../media/image39.wmf"/><Relationship Id="rId7" Type="http://schemas.openxmlformats.org/officeDocument/2006/relationships/oleObject" Target="../embeddings/oleObject8.bin"/><Relationship Id="rId8" Type="http://schemas.openxmlformats.org/officeDocument/2006/relationships/image" Target="../media/image40.wmf"/><Relationship Id="rId9" Type="http://schemas.openxmlformats.org/officeDocument/2006/relationships/oleObject" Target="../embeddings/oleObject9.bin"/><Relationship Id="rId10" Type="http://schemas.openxmlformats.org/officeDocument/2006/relationships/image" Target="../media/image41.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47.wmf"/><Relationship Id="rId5" Type="http://schemas.openxmlformats.org/officeDocument/2006/relationships/image" Target="../media/image48.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52.emf"/><Relationship Id="rId5" Type="http://schemas.openxmlformats.org/officeDocument/2006/relationships/image" Target="../media/image55.emf"/><Relationship Id="rId6" Type="http://schemas.openxmlformats.org/officeDocument/2006/relationships/oleObject" Target="../embeddings/oleObject15.bin"/><Relationship Id="rId7" Type="http://schemas.openxmlformats.org/officeDocument/2006/relationships/image" Target="../media/image53.emf"/><Relationship Id="rId8" Type="http://schemas.openxmlformats.org/officeDocument/2006/relationships/oleObject" Target="../embeddings/oleObject16.bin"/><Relationship Id="rId9" Type="http://schemas.openxmlformats.org/officeDocument/2006/relationships/image" Target="../media/image54.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oleObject" Target="../embeddings/oleObject17.bin"/><Relationship Id="rId5" Type="http://schemas.openxmlformats.org/officeDocument/2006/relationships/image" Target="../media/image56.wmf"/><Relationship Id="rId6" Type="http://schemas.openxmlformats.org/officeDocument/2006/relationships/oleObject" Target="../embeddings/oleObject18.bin"/><Relationship Id="rId7" Type="http://schemas.openxmlformats.org/officeDocument/2006/relationships/image" Target="../media/image57.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59.emf"/><Relationship Id="rId5" Type="http://schemas.openxmlformats.org/officeDocument/2006/relationships/oleObject" Target="../embeddings/oleObject20.bin"/><Relationship Id="rId6" Type="http://schemas.openxmlformats.org/officeDocument/2006/relationships/image" Target="../media/image60.wmf"/><Relationship Id="rId7" Type="http://schemas.openxmlformats.org/officeDocument/2006/relationships/oleObject" Target="../embeddings/oleObject21.bin"/><Relationship Id="rId8" Type="http://schemas.openxmlformats.org/officeDocument/2006/relationships/image" Target="../media/image61.emf"/><Relationship Id="rId9" Type="http://schemas.openxmlformats.org/officeDocument/2006/relationships/image" Target="../media/image62.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5" Type="http://schemas.openxmlformats.org/officeDocument/2006/relationships/oleObject" Target="../embeddings/oleObject22.bin"/><Relationship Id="rId6" Type="http://schemas.openxmlformats.org/officeDocument/2006/relationships/image" Target="../media/image65.wmf"/><Relationship Id="rId7" Type="http://schemas.openxmlformats.org/officeDocument/2006/relationships/oleObject" Target="../embeddings/oleObject23.bin"/><Relationship Id="rId8" Type="http://schemas.openxmlformats.org/officeDocument/2006/relationships/image" Target="../media/image66.emf"/><Relationship Id="rId9" Type="http://schemas.openxmlformats.org/officeDocument/2006/relationships/oleObject" Target="../embeddings/oleObject24.bin"/><Relationship Id="rId10" Type="http://schemas.openxmlformats.org/officeDocument/2006/relationships/image" Target="../media/image67.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5.bin"/><Relationship Id="rId5" Type="http://schemas.openxmlformats.org/officeDocument/2006/relationships/image" Target="../media/image76.wmf"/><Relationship Id="rId6" Type="http://schemas.openxmlformats.org/officeDocument/2006/relationships/oleObject" Target="../embeddings/oleObject26.bin"/><Relationship Id="rId7" Type="http://schemas.openxmlformats.org/officeDocument/2006/relationships/image" Target="../media/image77.w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gif"/><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53.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oleObject" Target="../embeddings/oleObject27.bin"/><Relationship Id="rId5" Type="http://schemas.openxmlformats.org/officeDocument/2006/relationships/image" Target="../media/image86.emf"/><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8.jpeg"/></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oleObject" Target="../embeddings/oleObject28.bin"/><Relationship Id="rId5" Type="http://schemas.openxmlformats.org/officeDocument/2006/relationships/image" Target="../media/image89.wmf"/><Relationship Id="rId6" Type="http://schemas.openxmlformats.org/officeDocument/2006/relationships/image" Target="../media/image91.png"/><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oleObject" Target="../embeddings/oleObject29.bin"/><Relationship Id="rId5" Type="http://schemas.openxmlformats.org/officeDocument/2006/relationships/image" Target="../media/image92.wmf"/><Relationship Id="rId6" Type="http://schemas.openxmlformats.org/officeDocument/2006/relationships/oleObject" Target="../embeddings/oleObject30.bin"/><Relationship Id="rId7" Type="http://schemas.openxmlformats.org/officeDocument/2006/relationships/image" Target="../media/image93.wmf"/><Relationship Id="rId8" Type="http://schemas.openxmlformats.org/officeDocument/2006/relationships/image" Target="../media/image95.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98.jpeg"/><Relationship Id="rId7"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5.emf"/><Relationship Id="rId5" Type="http://schemas.openxmlformats.org/officeDocument/2006/relationships/oleObject" Target="../embeddings/oleObject2.bin"/><Relationship Id="rId6" Type="http://schemas.openxmlformats.org/officeDocument/2006/relationships/image" Target="../media/image16.emf"/><Relationship Id="rId7" Type="http://schemas.openxmlformats.org/officeDocument/2006/relationships/oleObject" Target="../embeddings/oleObject3.bin"/><Relationship Id="rId8" Type="http://schemas.openxmlformats.org/officeDocument/2006/relationships/image" Target="../media/image17.emf"/><Relationship Id="rId9" Type="http://schemas.openxmlformats.org/officeDocument/2006/relationships/oleObject" Target="../embeddings/oleObject4.bin"/><Relationship Id="rId10" Type="http://schemas.openxmlformats.org/officeDocument/2006/relationships/image" Target="../media/image18.emf"/><Relationship Id="rId11"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565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smtClean="0">
                <a:solidFill>
                  <a:schemeClr val="tx2"/>
                </a:solidFill>
                <a:latin typeface="Helvetica" charset="0"/>
              </a:rPr>
              <a:t>Fermilab Accelerator Science and Technology (FAST) Facility</a:t>
            </a:r>
            <a:endParaRPr lang="en-US" dirty="0">
              <a:solidFill>
                <a:schemeClr val="tx2"/>
              </a:solidFill>
              <a:latin typeface="Helvetica" charset="0"/>
            </a:endParaRPr>
          </a:p>
        </p:txBody>
      </p:sp>
      <p:sp>
        <p:nvSpPr>
          <p:cNvPr id="14338" name="Text Placeholder 2"/>
          <p:cNvSpPr>
            <a:spLocks noGrp="1"/>
          </p:cNvSpPr>
          <p:nvPr>
            <p:ph type="body" sz="quarter" idx="10"/>
          </p:nvPr>
        </p:nvSpPr>
        <p:spPr bwMode="auto">
          <a:xfrm>
            <a:off x="806450" y="4841875"/>
            <a:ext cx="7556500"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smtClean="0">
                <a:solidFill>
                  <a:schemeClr val="tx2"/>
                </a:solidFill>
                <a:latin typeface="Helvetica" charset="0"/>
              </a:rPr>
              <a:t>Eric Prebys</a:t>
            </a:r>
          </a:p>
          <a:p>
            <a:r>
              <a:rPr lang="en-US" dirty="0" smtClean="0">
                <a:solidFill>
                  <a:schemeClr val="tx2"/>
                </a:solidFill>
                <a:latin typeface="Helvetica" charset="0"/>
              </a:rPr>
              <a:t>Accelerator Physics Center</a:t>
            </a:r>
          </a:p>
          <a:p>
            <a:r>
              <a:rPr lang="en-US" dirty="0" err="1" smtClean="0">
                <a:solidFill>
                  <a:schemeClr val="tx2"/>
                </a:solidFill>
                <a:latin typeface="Helvetica" charset="0"/>
              </a:rPr>
              <a:t>Fermilab</a:t>
            </a:r>
            <a:endParaRPr lang="en-US" dirty="0" smtClean="0">
              <a:solidFill>
                <a:schemeClr val="tx2"/>
              </a:solidFill>
              <a:latin typeface="Helvetica" charset="0"/>
            </a:endParaRPr>
          </a:p>
        </p:txBody>
      </p:sp>
      <p:sp>
        <p:nvSpPr>
          <p:cNvPr id="7" name="Rectangle 6"/>
          <p:cNvSpPr/>
          <p:nvPr/>
        </p:nvSpPr>
        <p:spPr>
          <a:xfrm>
            <a:off x="4317999" y="1143000"/>
            <a:ext cx="4275667"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7999" y="4699000"/>
            <a:ext cx="4215701" cy="177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Staged Plan to Increase </a:t>
            </a:r>
            <a:r>
              <a:rPr lang="en-US" dirty="0"/>
              <a:t>I</a:t>
            </a:r>
            <a:r>
              <a:rPr lang="en-US" dirty="0" smtClean="0"/>
              <a:t>ntensity	</a:t>
            </a:r>
            <a:endParaRPr lang="en-US" dirty="0"/>
          </a:p>
        </p:txBody>
      </p:sp>
      <p:sp>
        <p:nvSpPr>
          <p:cNvPr id="3" name="Content Placeholder 2"/>
          <p:cNvSpPr>
            <a:spLocks noGrp="1"/>
          </p:cNvSpPr>
          <p:nvPr>
            <p:ph idx="1"/>
          </p:nvPr>
        </p:nvSpPr>
        <p:spPr>
          <a:xfrm>
            <a:off x="228600" y="937212"/>
            <a:ext cx="8672513" cy="4987867"/>
          </a:xfrm>
        </p:spPr>
        <p:txBody>
          <a:bodyPr/>
          <a:lstStyle/>
          <a:p>
            <a:r>
              <a:rPr lang="en-US" sz="2000" dirty="0" smtClean="0"/>
              <a:t>PIP (ongoing)</a:t>
            </a:r>
          </a:p>
          <a:p>
            <a:pPr lvl="1"/>
            <a:r>
              <a:rPr lang="en-US" sz="2000" dirty="0" smtClean="0"/>
              <a:t>Numerous improvements to maximize potential of existing complex.</a:t>
            </a:r>
          </a:p>
          <a:p>
            <a:pPr lvl="1"/>
            <a:r>
              <a:rPr lang="en-US" sz="2000" dirty="0" smtClean="0"/>
              <a:t>Provide 700 kW to NuMI + 30 kW to 8 </a:t>
            </a:r>
            <a:r>
              <a:rPr lang="en-US" sz="2000" dirty="0" err="1" smtClean="0"/>
              <a:t>GeV</a:t>
            </a:r>
            <a:r>
              <a:rPr lang="en-US" sz="2000" dirty="0" smtClean="0"/>
              <a:t> program</a:t>
            </a:r>
          </a:p>
          <a:p>
            <a:r>
              <a:rPr lang="en-US" sz="2000" dirty="0" smtClean="0"/>
              <a:t>PIP-II (hope to get CD-0 soon)</a:t>
            </a:r>
          </a:p>
          <a:p>
            <a:pPr lvl="1"/>
            <a:r>
              <a:rPr lang="en-US" sz="2000" dirty="0" smtClean="0"/>
              <a:t>Keep existing Booster, but increase cycle rate from 15 to 20 Hz</a:t>
            </a:r>
          </a:p>
          <a:p>
            <a:pPr lvl="1"/>
            <a:r>
              <a:rPr lang="en-US" sz="2000" dirty="0" smtClean="0"/>
              <a:t>Replace existing 400 MeV linac with 800 MeV superconducting linac that has CW capability</a:t>
            </a:r>
          </a:p>
          <a:p>
            <a:pPr lvl="1"/>
            <a:r>
              <a:rPr lang="en-US" sz="2000" dirty="0" smtClean="0"/>
              <a:t>Deliver 1.2 MW to NuMI or LBNF</a:t>
            </a:r>
          </a:p>
          <a:p>
            <a:pPr lvl="1"/>
            <a:r>
              <a:rPr lang="en-US" sz="2000" dirty="0" smtClean="0"/>
              <a:t>Support 8 </a:t>
            </a:r>
            <a:r>
              <a:rPr lang="en-US" sz="2000" dirty="0" err="1" smtClean="0"/>
              <a:t>GeV</a:t>
            </a:r>
            <a:r>
              <a:rPr lang="en-US" sz="2000" dirty="0" smtClean="0"/>
              <a:t> program and 800 MeV program </a:t>
            </a:r>
          </a:p>
          <a:p>
            <a:pPr lvl="2"/>
            <a:r>
              <a:rPr lang="en-US" sz="1800" dirty="0" smtClean="0"/>
              <a:t>(</a:t>
            </a:r>
            <a:r>
              <a:rPr lang="en-US" sz="1800" dirty="0" err="1" smtClean="0"/>
              <a:t>eg</a:t>
            </a:r>
            <a:r>
              <a:rPr lang="en-US" sz="1800" dirty="0" smtClean="0"/>
              <a:t>. 100kW 800 MeV beam to Mu2e-II)</a:t>
            </a:r>
          </a:p>
          <a:p>
            <a:r>
              <a:rPr lang="en-US" sz="2000" dirty="0" smtClean="0"/>
              <a:t>PIP-III (conceptual)</a:t>
            </a:r>
          </a:p>
          <a:p>
            <a:pPr lvl="1"/>
            <a:r>
              <a:rPr lang="en-US" sz="1800" dirty="0" smtClean="0"/>
              <a:t>Keep PIP-II linac</a:t>
            </a:r>
          </a:p>
          <a:p>
            <a:pPr lvl="1"/>
            <a:r>
              <a:rPr lang="en-US" sz="1800" dirty="0" smtClean="0"/>
              <a:t>Replace Booster with “something”</a:t>
            </a:r>
          </a:p>
          <a:p>
            <a:pPr lvl="1"/>
            <a:r>
              <a:rPr lang="en-US" sz="1800" dirty="0" smtClean="0"/>
              <a:t>Deliver 2.5 MW to LBNF + ??</a:t>
            </a:r>
          </a:p>
          <a:p>
            <a:pPr lvl="1"/>
            <a:endParaRPr lang="en-US" sz="2000" dirty="0" smtClean="0"/>
          </a:p>
          <a:p>
            <a:pPr lvl="1"/>
            <a:endParaRPr lang="en-US" sz="2000"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TextBox 5"/>
          <p:cNvSpPr txBox="1"/>
          <p:nvPr/>
        </p:nvSpPr>
        <p:spPr>
          <a:xfrm>
            <a:off x="4967817" y="4514390"/>
            <a:ext cx="3947583" cy="707886"/>
          </a:xfrm>
          <a:prstGeom prst="rect">
            <a:avLst/>
          </a:prstGeom>
          <a:noFill/>
          <a:ln>
            <a:solidFill>
              <a:srgbClr val="FF0000"/>
            </a:solidFill>
          </a:ln>
        </p:spPr>
        <p:txBody>
          <a:bodyPr wrap="square" rtlCol="0">
            <a:spAutoFit/>
          </a:bodyPr>
          <a:lstStyle/>
          <a:p>
            <a:r>
              <a:rPr lang="en-US" sz="2000" dirty="0" smtClean="0">
                <a:solidFill>
                  <a:srgbClr val="FF0000"/>
                </a:solidFill>
              </a:rPr>
              <a:t>Rapid Cycling Synchrotron (RCS) or pulsed linac?</a:t>
            </a:r>
            <a:endParaRPr lang="en-US" sz="2000" dirty="0">
              <a:solidFill>
                <a:srgbClr val="FF0000"/>
              </a:solidFill>
            </a:endParaRPr>
          </a:p>
        </p:txBody>
      </p:sp>
      <p:cxnSp>
        <p:nvCxnSpPr>
          <p:cNvPr id="8" name="Straight Arrow Connector 7"/>
          <p:cNvCxnSpPr/>
          <p:nvPr/>
        </p:nvCxnSpPr>
        <p:spPr>
          <a:xfrm flipH="1">
            <a:off x="4476751" y="5117640"/>
            <a:ext cx="391582" cy="23283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pPr>
              <a:defRPr/>
            </a:pPr>
            <a:fld id="{2A0CCE80-3B22-F34E-81B2-E096627812DD}" type="slidenum">
              <a:rPr lang="en-US" smtClean="0"/>
              <a:pPr>
                <a:defRPr/>
              </a:pPr>
              <a:t>10</a:t>
            </a:fld>
            <a:endParaRPr lang="en-US" dirty="0"/>
          </a:p>
        </p:txBody>
      </p:sp>
    </p:spTree>
    <p:extLst>
      <p:ext uri="{BB962C8B-B14F-4D97-AF65-F5344CB8AC3E}">
        <p14:creationId xmlns:p14="http://schemas.microsoft.com/office/powerpoint/2010/main" val="15297510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PIP-II R&amp;D</a:t>
            </a:r>
            <a:endParaRPr lang="en-US" dirty="0"/>
          </a:p>
        </p:txBody>
      </p:sp>
      <p:sp>
        <p:nvSpPr>
          <p:cNvPr id="3" name="Content Placeholder 2"/>
          <p:cNvSpPr>
            <a:spLocks noGrp="1"/>
          </p:cNvSpPr>
          <p:nvPr>
            <p:ph idx="1"/>
          </p:nvPr>
        </p:nvSpPr>
        <p:spPr>
          <a:xfrm>
            <a:off x="228600" y="916047"/>
            <a:ext cx="8672513" cy="745536"/>
          </a:xfrm>
        </p:spPr>
        <p:txBody>
          <a:bodyPr/>
          <a:lstStyle/>
          <a:p>
            <a:r>
              <a:rPr lang="en-US" sz="2000" dirty="0" smtClean="0"/>
              <a:t>The PIP-II Injector Experiment (PXIE)* is designed to test the technology needed for the PIP-II </a:t>
            </a:r>
            <a:r>
              <a:rPr lang="en-US" sz="2000" dirty="0" err="1" smtClean="0"/>
              <a:t>Linac</a:t>
            </a:r>
            <a:endParaRPr lang="en-US" sz="2000" dirty="0" smtClean="0"/>
          </a:p>
          <a:p>
            <a:endParaRPr lang="en-US" sz="2000" dirty="0"/>
          </a:p>
          <a:p>
            <a:endParaRPr lang="en-US" sz="600" dirty="0" smtClean="0"/>
          </a:p>
          <a:p>
            <a:endParaRPr lang="en-US" sz="2000" dirty="0"/>
          </a:p>
          <a:p>
            <a:endParaRPr lang="en-US" sz="2000" dirty="0" smtClean="0"/>
          </a:p>
          <a:p>
            <a:endParaRPr lang="en-US" sz="2000" dirty="0"/>
          </a:p>
          <a:p>
            <a:endParaRPr lang="en-US" sz="2000" dirty="0" smtClean="0"/>
          </a:p>
          <a:p>
            <a:r>
              <a:rPr lang="en-US" sz="2000" dirty="0" smtClean="0"/>
              <a:t>Among other things, PXIE will investigate</a:t>
            </a:r>
          </a:p>
          <a:p>
            <a:pPr marL="514350" lvl="1">
              <a:defRPr/>
            </a:pPr>
            <a:r>
              <a:rPr lang="en-US" sz="1800" dirty="0" smtClean="0"/>
              <a:t>Low Energy Beam Transport (LEBT) </a:t>
            </a:r>
            <a:br>
              <a:rPr lang="en-US" sz="1800" dirty="0" smtClean="0"/>
            </a:br>
            <a:r>
              <a:rPr lang="en-US" sz="1800" dirty="0" smtClean="0"/>
              <a:t>pre</a:t>
            </a:r>
            <a:r>
              <a:rPr lang="en-US" sz="1800" dirty="0"/>
              <a:t>-</a:t>
            </a:r>
            <a:r>
              <a:rPr lang="en-US" sz="1800" dirty="0" smtClean="0"/>
              <a:t>chopping.</a:t>
            </a:r>
            <a:endParaRPr lang="en-US" sz="1800" dirty="0"/>
          </a:p>
          <a:p>
            <a:pPr marL="514350" lvl="1">
              <a:defRPr/>
            </a:pPr>
            <a:r>
              <a:rPr lang="en-US" sz="1800" dirty="0"/>
              <a:t>Validation of chopper performance</a:t>
            </a:r>
          </a:p>
          <a:p>
            <a:pPr marL="514350" lvl="1">
              <a:defRPr/>
            </a:pPr>
            <a:r>
              <a:rPr lang="en-US" sz="1800" dirty="0"/>
              <a:t>Bunch extinction</a:t>
            </a:r>
          </a:p>
          <a:p>
            <a:pPr marL="514350" lvl="1">
              <a:defRPr/>
            </a:pPr>
            <a:r>
              <a:rPr lang="en-US" sz="1800" dirty="0" smtClean="0"/>
              <a:t>Operation </a:t>
            </a:r>
            <a:r>
              <a:rPr lang="en-US" sz="1800" dirty="0"/>
              <a:t>of </a:t>
            </a:r>
            <a:r>
              <a:rPr lang="en-US" sz="1800" dirty="0" smtClean="0"/>
              <a:t>Half Wave Resonator (HWR)</a:t>
            </a:r>
            <a:br>
              <a:rPr lang="en-US" sz="1800" dirty="0" smtClean="0"/>
            </a:br>
            <a:r>
              <a:rPr lang="en-US" sz="1800" dirty="0" smtClean="0"/>
              <a:t>in </a:t>
            </a:r>
            <a:r>
              <a:rPr lang="en-US" sz="1800" dirty="0"/>
              <a:t>close proximity to 10 kW absorber</a:t>
            </a:r>
          </a:p>
          <a:p>
            <a:pPr marL="514350" lvl="1">
              <a:defRPr/>
            </a:pPr>
            <a:r>
              <a:rPr lang="en-US" sz="1800" dirty="0" smtClean="0"/>
              <a:t>Emittance preservation</a:t>
            </a:r>
            <a:endParaRPr lang="en-US" sz="1800"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8" name="TextBox 7"/>
          <p:cNvSpPr txBox="1"/>
          <p:nvPr/>
        </p:nvSpPr>
        <p:spPr>
          <a:xfrm>
            <a:off x="6450012" y="5819001"/>
            <a:ext cx="2693987" cy="369332"/>
          </a:xfrm>
          <a:prstGeom prst="rect">
            <a:avLst/>
          </a:prstGeom>
          <a:noFill/>
        </p:spPr>
        <p:txBody>
          <a:bodyPr wrap="square" rtlCol="0">
            <a:spAutoFit/>
          </a:bodyPr>
          <a:lstStyle/>
          <a:p>
            <a:pPr algn="r"/>
            <a:r>
              <a:rPr lang="en-US" sz="1800" dirty="0" smtClean="0"/>
              <a:t>*Pay no attention to the X</a:t>
            </a:r>
            <a:endParaRPr lang="en-US" sz="1800" dirty="0"/>
          </a:p>
        </p:txBody>
      </p:sp>
      <p:pic>
        <p:nvPicPr>
          <p:cNvPr id="7" name="Picture 6"/>
          <p:cNvPicPr>
            <a:picLocks noChangeAspect="1"/>
          </p:cNvPicPr>
          <p:nvPr/>
        </p:nvPicPr>
        <p:blipFill>
          <a:blip r:embed="rId2"/>
          <a:stretch>
            <a:fillRect/>
          </a:stretch>
        </p:blipFill>
        <p:spPr>
          <a:xfrm>
            <a:off x="634999" y="1661583"/>
            <a:ext cx="7725833" cy="1851555"/>
          </a:xfrm>
          <a:prstGeom prst="rect">
            <a:avLst/>
          </a:prstGeom>
        </p:spPr>
      </p:pic>
      <p:pic>
        <p:nvPicPr>
          <p:cNvPr id="9" name="Picture 8"/>
          <p:cNvPicPr>
            <a:picLocks noChangeAspect="1"/>
          </p:cNvPicPr>
          <p:nvPr/>
        </p:nvPicPr>
        <p:blipFill rotWithShape="1">
          <a:blip r:embed="rId3"/>
          <a:srcRect l="15028" t="23515" b="22546"/>
          <a:stretch/>
        </p:blipFill>
        <p:spPr>
          <a:xfrm>
            <a:off x="5180284" y="3935167"/>
            <a:ext cx="3841749" cy="1883834"/>
          </a:xfrm>
          <a:prstGeom prst="rect">
            <a:avLst/>
          </a:prstGeom>
        </p:spPr>
      </p:pic>
      <p:sp>
        <p:nvSpPr>
          <p:cNvPr id="10" name="TextBox 9"/>
          <p:cNvSpPr txBox="1"/>
          <p:nvPr/>
        </p:nvSpPr>
        <p:spPr>
          <a:xfrm rot="1134931">
            <a:off x="7467932" y="4526979"/>
            <a:ext cx="1040999" cy="307777"/>
          </a:xfrm>
          <a:prstGeom prst="rect">
            <a:avLst/>
          </a:prstGeom>
          <a:solidFill>
            <a:schemeClr val="bg1"/>
          </a:solidFill>
        </p:spPr>
        <p:txBody>
          <a:bodyPr wrap="square" rtlCol="0">
            <a:spAutoFit/>
          </a:bodyPr>
          <a:lstStyle/>
          <a:p>
            <a:pPr algn="ctr"/>
            <a:r>
              <a:rPr lang="en-US" sz="1400" dirty="0" smtClean="0"/>
              <a:t>FAST/IOTA</a:t>
            </a:r>
            <a:endParaRPr lang="en-US" sz="1400" dirty="0"/>
          </a:p>
        </p:txBody>
      </p:sp>
      <p:sp>
        <p:nvSpPr>
          <p:cNvPr id="11" name="TextBox 10"/>
          <p:cNvSpPr txBox="1"/>
          <p:nvPr/>
        </p:nvSpPr>
        <p:spPr>
          <a:xfrm rot="1134931">
            <a:off x="5916415" y="4753463"/>
            <a:ext cx="1040999" cy="307777"/>
          </a:xfrm>
          <a:prstGeom prst="rect">
            <a:avLst/>
          </a:prstGeom>
          <a:solidFill>
            <a:schemeClr val="bg1"/>
          </a:solidFill>
        </p:spPr>
        <p:txBody>
          <a:bodyPr wrap="square" rtlCol="0">
            <a:spAutoFit/>
          </a:bodyPr>
          <a:lstStyle/>
          <a:p>
            <a:pPr algn="ctr"/>
            <a:r>
              <a:rPr lang="en-US" sz="1400" dirty="0" smtClean="0"/>
              <a:t>PXIE</a:t>
            </a:r>
            <a:endParaRPr lang="en-US" sz="1400"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11</a:t>
            </a:fld>
            <a:endParaRPr lang="en-US" altLang="en-US"/>
          </a:p>
        </p:txBody>
      </p:sp>
      <p:sp>
        <p:nvSpPr>
          <p:cNvPr id="12" name="TextBox 11"/>
          <p:cNvSpPr txBox="1"/>
          <p:nvPr/>
        </p:nvSpPr>
        <p:spPr>
          <a:xfrm>
            <a:off x="6318250" y="3513138"/>
            <a:ext cx="2763838" cy="369332"/>
          </a:xfrm>
          <a:prstGeom prst="rect">
            <a:avLst/>
          </a:prstGeom>
          <a:noFill/>
        </p:spPr>
        <p:txBody>
          <a:bodyPr wrap="square" rtlCol="0">
            <a:spAutoFit/>
          </a:bodyPr>
          <a:lstStyle/>
          <a:p>
            <a:pPr algn="r"/>
            <a:r>
              <a:rPr lang="en-US" sz="1800" dirty="0" smtClean="0">
                <a:solidFill>
                  <a:srgbClr val="FF0000"/>
                </a:solidFill>
              </a:rPr>
              <a:t>What I’ll be talking about</a:t>
            </a:r>
            <a:endParaRPr lang="en-US" sz="1800" dirty="0">
              <a:solidFill>
                <a:srgbClr val="FF0000"/>
              </a:solidFill>
            </a:endParaRPr>
          </a:p>
        </p:txBody>
      </p:sp>
      <p:sp>
        <p:nvSpPr>
          <p:cNvPr id="13" name="Rectangle 12"/>
          <p:cNvSpPr/>
          <p:nvPr/>
        </p:nvSpPr>
        <p:spPr>
          <a:xfrm>
            <a:off x="6318250" y="3513138"/>
            <a:ext cx="2703783" cy="36933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7969250" y="3882470"/>
            <a:ext cx="105833" cy="58369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22421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PIP-II: </a:t>
            </a:r>
            <a:r>
              <a:rPr lang="en-US" dirty="0" err="1" smtClean="0"/>
              <a:t>Linac</a:t>
            </a:r>
            <a:r>
              <a:rPr lang="en-US" dirty="0" smtClean="0"/>
              <a:t> vs. RCS</a:t>
            </a:r>
            <a:endParaRPr lang="en-US" dirty="0"/>
          </a:p>
        </p:txBody>
      </p:sp>
      <p:sp>
        <p:nvSpPr>
          <p:cNvPr id="3" name="Content Placeholder 2"/>
          <p:cNvSpPr>
            <a:spLocks noGrp="1"/>
          </p:cNvSpPr>
          <p:nvPr>
            <p:ph idx="1"/>
          </p:nvPr>
        </p:nvSpPr>
        <p:spPr/>
        <p:txBody>
          <a:bodyPr/>
          <a:lstStyle/>
          <a:p>
            <a:r>
              <a:rPr lang="en-US" dirty="0" smtClean="0"/>
              <a:t>The linac option would provide more beam at 8 </a:t>
            </a:r>
            <a:r>
              <a:rPr lang="en-US" dirty="0" err="1" smtClean="0"/>
              <a:t>GeV</a:t>
            </a:r>
            <a:r>
              <a:rPr lang="en-US" dirty="0" smtClean="0"/>
              <a:t> or lower energies, which could support a very diverse physics program, however</a:t>
            </a:r>
          </a:p>
          <a:p>
            <a:r>
              <a:rPr lang="en-US" dirty="0" smtClean="0"/>
              <a:t>Unless there is a major breakthrough in SRF technology, it would cost significantly more than the RCS option.</a:t>
            </a:r>
          </a:p>
          <a:p>
            <a:r>
              <a:rPr lang="en-US" dirty="0" smtClean="0"/>
              <a:t>The strong feedback from the DOE is that we should pursue the most cost effective way to deliver high power beam to LBNF/DUNE, with no specific mandate for a lower energy program. Therefore…</a:t>
            </a:r>
          </a:p>
          <a:p>
            <a:r>
              <a:rPr lang="en-US" dirty="0" smtClean="0"/>
              <a:t>We are pursuing the RCS as the primary option, with the linac as backup</a:t>
            </a:r>
          </a:p>
          <a:p>
            <a:pPr lvl="1"/>
            <a:r>
              <a:rPr lang="en-US" dirty="0" smtClean="0"/>
              <a:t>There might be a breakthrough in </a:t>
            </a:r>
            <a:r>
              <a:rPr lang="en-US" smtClean="0"/>
              <a:t>SRF technology</a:t>
            </a:r>
            <a:endParaRPr lang="en-US" dirty="0" smtClean="0"/>
          </a:p>
          <a:p>
            <a:pPr lvl="1"/>
            <a:r>
              <a:rPr lang="en-US" dirty="0" smtClean="0"/>
              <a:t>Priorities have been known to change</a:t>
            </a:r>
            <a:endParaRPr lang="en-US"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Rectangle 5"/>
          <p:cNvSpPr/>
          <p:nvPr/>
        </p:nvSpPr>
        <p:spPr>
          <a:xfrm>
            <a:off x="127000" y="4519083"/>
            <a:ext cx="8900583" cy="161925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Slide Number Placeholder 6"/>
          <p:cNvSpPr>
            <a:spLocks noGrp="1"/>
          </p:cNvSpPr>
          <p:nvPr>
            <p:ph type="sldNum" sz="quarter" idx="12"/>
          </p:nvPr>
        </p:nvSpPr>
        <p:spPr/>
        <p:txBody>
          <a:bodyPr/>
          <a:lstStyle/>
          <a:p>
            <a:pPr>
              <a:defRPr/>
            </a:pPr>
            <a:fld id="{2A0CCE80-3B22-F34E-81B2-E096627812DD}" type="slidenum">
              <a:rPr lang="en-US" smtClean="0"/>
              <a:pPr>
                <a:defRPr/>
              </a:pPr>
              <a:t>12</a:t>
            </a:fld>
            <a:endParaRPr lang="en-US" dirty="0"/>
          </a:p>
        </p:txBody>
      </p:sp>
    </p:spTree>
    <p:extLst>
      <p:ext uri="{BB962C8B-B14F-4D97-AF65-F5344CB8AC3E}">
        <p14:creationId xmlns:p14="http://schemas.microsoft.com/office/powerpoint/2010/main" val="29222427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PIP-III Straw Man Parameters*</a:t>
            </a:r>
            <a:endParaRPr lang="en-US"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13" name="TextBox 12"/>
          <p:cNvSpPr txBox="1"/>
          <p:nvPr/>
        </p:nvSpPr>
        <p:spPr>
          <a:xfrm>
            <a:off x="311462" y="5408084"/>
            <a:ext cx="3824334" cy="830997"/>
          </a:xfrm>
          <a:prstGeom prst="rect">
            <a:avLst/>
          </a:prstGeom>
          <a:noFill/>
        </p:spPr>
        <p:txBody>
          <a:bodyPr wrap="none" rtlCol="0">
            <a:spAutoFit/>
          </a:bodyPr>
          <a:lstStyle/>
          <a:p>
            <a:r>
              <a:rPr lang="en-US" dirty="0" smtClean="0">
                <a:solidFill>
                  <a:srgbClr val="FF0000"/>
                </a:solidFill>
              </a:rPr>
              <a:t>~6x record Booster </a:t>
            </a:r>
            <a:r>
              <a:rPr lang="en-US" dirty="0" err="1" smtClean="0">
                <a:solidFill>
                  <a:srgbClr val="FF0000"/>
                </a:solidFill>
              </a:rPr>
              <a:t>ppp</a:t>
            </a:r>
            <a:endParaRPr lang="en-US" dirty="0" smtClean="0">
              <a:solidFill>
                <a:srgbClr val="FF0000"/>
              </a:solidFill>
            </a:endParaRPr>
          </a:p>
          <a:p>
            <a:r>
              <a:rPr lang="en-US" dirty="0" smtClean="0">
                <a:solidFill>
                  <a:srgbClr val="FF0000"/>
                </a:solidFill>
              </a:rPr>
              <a:t>~4x record Main Injector </a:t>
            </a:r>
            <a:r>
              <a:rPr lang="en-US" dirty="0" err="1" smtClean="0">
                <a:solidFill>
                  <a:srgbClr val="FF0000"/>
                </a:solidFill>
              </a:rPr>
              <a:t>ppp</a:t>
            </a:r>
            <a:endParaRPr lang="en-US" dirty="0">
              <a:solidFill>
                <a:srgbClr val="FF0000"/>
              </a:solidFill>
            </a:endParaRPr>
          </a:p>
        </p:txBody>
      </p:sp>
      <p:sp>
        <p:nvSpPr>
          <p:cNvPr id="3" name="TextBox 2"/>
          <p:cNvSpPr txBox="1"/>
          <p:nvPr/>
        </p:nvSpPr>
        <p:spPr>
          <a:xfrm>
            <a:off x="6541030" y="5621750"/>
            <a:ext cx="2465387" cy="461665"/>
          </a:xfrm>
          <a:prstGeom prst="rect">
            <a:avLst/>
          </a:prstGeom>
          <a:noFill/>
        </p:spPr>
        <p:txBody>
          <a:bodyPr wrap="square" rtlCol="0">
            <a:spAutoFit/>
          </a:bodyPr>
          <a:lstStyle/>
          <a:p>
            <a:pPr algn="r"/>
            <a:r>
              <a:rPr lang="en-US" dirty="0" smtClean="0"/>
              <a:t>*P. </a:t>
            </a:r>
            <a:r>
              <a:rPr lang="en-US" dirty="0" err="1" smtClean="0"/>
              <a:t>Derwent</a:t>
            </a:r>
            <a:endParaRPr lang="en-US" dirty="0"/>
          </a:p>
        </p:txBody>
      </p:sp>
      <p:sp>
        <p:nvSpPr>
          <p:cNvPr id="7" name="Rectangle 6"/>
          <p:cNvSpPr/>
          <p:nvPr/>
        </p:nvSpPr>
        <p:spPr>
          <a:xfrm>
            <a:off x="5755215" y="2527417"/>
            <a:ext cx="3217334" cy="23283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133350" y="933534"/>
            <a:ext cx="8839199" cy="4474550"/>
          </a:xfrm>
          <a:prstGeom prst="rect">
            <a:avLst/>
          </a:prstGeom>
        </p:spPr>
      </p:pic>
      <p:sp>
        <p:nvSpPr>
          <p:cNvPr id="8" name="Slide Number Placeholder 7"/>
          <p:cNvSpPr>
            <a:spLocks noGrp="1"/>
          </p:cNvSpPr>
          <p:nvPr>
            <p:ph type="sldNum" sz="quarter" idx="12"/>
          </p:nvPr>
        </p:nvSpPr>
        <p:spPr/>
        <p:txBody>
          <a:bodyPr/>
          <a:lstStyle/>
          <a:p>
            <a:pPr>
              <a:defRPr/>
            </a:pPr>
            <a:fld id="{2A0CCE80-3B22-F34E-81B2-E096627812DD}" type="slidenum">
              <a:rPr lang="en-US" smtClean="0"/>
              <a:pPr>
                <a:defRPr/>
              </a:pPr>
              <a:t>13</a:t>
            </a:fld>
            <a:endParaRPr lang="en-US" dirty="0"/>
          </a:p>
        </p:txBody>
      </p:sp>
    </p:spTree>
    <p:extLst>
      <p:ext uri="{BB962C8B-B14F-4D97-AF65-F5344CB8AC3E}">
        <p14:creationId xmlns:p14="http://schemas.microsoft.com/office/powerpoint/2010/main" val="23469049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Mitigating Space Charge in the RCS</a:t>
            </a:r>
            <a:endParaRPr lang="en-US" dirty="0"/>
          </a:p>
        </p:txBody>
      </p:sp>
      <p:sp>
        <p:nvSpPr>
          <p:cNvPr id="3" name="Content Placeholder 2"/>
          <p:cNvSpPr>
            <a:spLocks noGrp="1"/>
          </p:cNvSpPr>
          <p:nvPr>
            <p:ph idx="1"/>
          </p:nvPr>
        </p:nvSpPr>
        <p:spPr>
          <a:xfrm>
            <a:off x="228600" y="1043046"/>
            <a:ext cx="8672513" cy="248121"/>
          </a:xfrm>
        </p:spPr>
        <p:txBody>
          <a:bodyPr/>
          <a:lstStyle/>
          <a:p>
            <a:r>
              <a:rPr lang="en-US" dirty="0" smtClean="0"/>
              <a:t>Recall:</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Other ways?</a:t>
            </a:r>
          </a:p>
          <a:p>
            <a:pPr lvl="1"/>
            <a:r>
              <a:rPr lang="en-US" dirty="0" smtClean="0"/>
              <a:t>This is where FAST comes in!</a:t>
            </a:r>
            <a:endParaRPr lang="en-US"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graphicFrame>
        <p:nvGraphicFramePr>
          <p:cNvPr id="6" name="Object 5"/>
          <p:cNvGraphicFramePr>
            <a:graphicFrameLocks noChangeAspect="1"/>
          </p:cNvGraphicFramePr>
          <p:nvPr>
            <p:extLst>
              <p:ext uri="{D42A27DB-BD31-4B8C-83A1-F6EECF244321}">
                <p14:modId xmlns:p14="http://schemas.microsoft.com/office/powerpoint/2010/main" val="442231871"/>
              </p:ext>
            </p:extLst>
          </p:nvPr>
        </p:nvGraphicFramePr>
        <p:xfrm>
          <a:off x="2484967" y="1852083"/>
          <a:ext cx="3436700" cy="994834"/>
        </p:xfrm>
        <a:graphic>
          <a:graphicData uri="http://schemas.openxmlformats.org/presentationml/2006/ole">
            <mc:AlternateContent xmlns:mc="http://schemas.openxmlformats.org/markup-compatibility/2006">
              <mc:Choice xmlns:v="urn:schemas-microsoft-com:vml" Requires="v">
                <p:oleObj spid="_x0000_s2077" name="Equation" r:id="rId3" imgW="965200" imgH="279400" progId="Equation.DSMT4">
                  <p:embed/>
                </p:oleObj>
              </mc:Choice>
              <mc:Fallback>
                <p:oleObj name="Equation" r:id="rId3" imgW="965200" imgH="279400" progId="Equation.DSMT4">
                  <p:embed/>
                  <p:pic>
                    <p:nvPicPr>
                      <p:cNvPr id="0" name=""/>
                      <p:cNvPicPr/>
                      <p:nvPr/>
                    </p:nvPicPr>
                    <p:blipFill>
                      <a:blip r:embed="rId4"/>
                      <a:stretch>
                        <a:fillRect/>
                      </a:stretch>
                    </p:blipFill>
                    <p:spPr>
                      <a:xfrm>
                        <a:off x="2484967" y="1852083"/>
                        <a:ext cx="3436700" cy="994834"/>
                      </a:xfrm>
                      <a:prstGeom prst="rect">
                        <a:avLst/>
                      </a:prstGeom>
                    </p:spPr>
                  </p:pic>
                </p:oleObj>
              </mc:Fallback>
            </mc:AlternateContent>
          </a:graphicData>
        </a:graphic>
      </p:graphicFrame>
      <p:sp>
        <p:nvSpPr>
          <p:cNvPr id="7" name="TextBox 6"/>
          <p:cNvSpPr txBox="1"/>
          <p:nvPr/>
        </p:nvSpPr>
        <p:spPr>
          <a:xfrm>
            <a:off x="0" y="3016249"/>
            <a:ext cx="3757083" cy="923330"/>
          </a:xfrm>
          <a:prstGeom prst="rect">
            <a:avLst/>
          </a:prstGeom>
          <a:noFill/>
        </p:spPr>
        <p:txBody>
          <a:bodyPr wrap="square" rtlCol="0">
            <a:spAutoFit/>
          </a:bodyPr>
          <a:lstStyle/>
          <a:p>
            <a:pPr algn="r"/>
            <a:r>
              <a:rPr lang="en-US" sz="1800" dirty="0" smtClean="0">
                <a:solidFill>
                  <a:srgbClr val="FF0000"/>
                </a:solidFill>
              </a:rPr>
              <a:t>Can paint beam to increase emittance, but limited by Main Injector aperture (~20-25 </a:t>
            </a:r>
            <a:r>
              <a:rPr lang="en-US" sz="1800" dirty="0" smtClean="0">
                <a:solidFill>
                  <a:srgbClr val="FF0000"/>
                </a:solidFill>
                <a:latin typeface="Symbol" charset="2"/>
                <a:cs typeface="Symbol" charset="2"/>
              </a:rPr>
              <a:t>p</a:t>
            </a:r>
            <a:r>
              <a:rPr lang="en-US" sz="1800" dirty="0" smtClean="0">
                <a:solidFill>
                  <a:srgbClr val="FF0000"/>
                </a:solidFill>
              </a:rPr>
              <a:t>-mm-</a:t>
            </a:r>
            <a:r>
              <a:rPr lang="en-US" sz="1800" dirty="0" err="1" smtClean="0">
                <a:solidFill>
                  <a:srgbClr val="FF0000"/>
                </a:solidFill>
              </a:rPr>
              <a:t>mr</a:t>
            </a:r>
            <a:r>
              <a:rPr lang="en-US" sz="1800" dirty="0" smtClean="0">
                <a:solidFill>
                  <a:srgbClr val="FF0000"/>
                </a:solidFill>
              </a:rPr>
              <a:t>)</a:t>
            </a:r>
            <a:endParaRPr lang="en-US" sz="1800" dirty="0">
              <a:solidFill>
                <a:srgbClr val="FF0000"/>
              </a:solidFill>
            </a:endParaRPr>
          </a:p>
        </p:txBody>
      </p:sp>
      <p:cxnSp>
        <p:nvCxnSpPr>
          <p:cNvPr id="9" name="Straight Arrow Connector 8"/>
          <p:cNvCxnSpPr/>
          <p:nvPr/>
        </p:nvCxnSpPr>
        <p:spPr>
          <a:xfrm flipV="1">
            <a:off x="3757083" y="2677583"/>
            <a:ext cx="359834" cy="33866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581649" y="3168649"/>
            <a:ext cx="3333751" cy="646331"/>
          </a:xfrm>
          <a:prstGeom prst="rect">
            <a:avLst/>
          </a:prstGeom>
          <a:noFill/>
        </p:spPr>
        <p:txBody>
          <a:bodyPr wrap="square" rtlCol="0">
            <a:spAutoFit/>
          </a:bodyPr>
          <a:lstStyle/>
          <a:p>
            <a:r>
              <a:rPr lang="en-US" sz="1800" dirty="0" smtClean="0">
                <a:solidFill>
                  <a:srgbClr val="FF0000"/>
                </a:solidFill>
              </a:rPr>
              <a:t>Can increase injection energy (costly)</a:t>
            </a:r>
            <a:endParaRPr lang="en-US" sz="1800" dirty="0">
              <a:solidFill>
                <a:srgbClr val="FF0000"/>
              </a:solidFill>
            </a:endParaRPr>
          </a:p>
        </p:txBody>
      </p:sp>
      <p:cxnSp>
        <p:nvCxnSpPr>
          <p:cNvPr id="11" name="Straight Arrow Connector 10"/>
          <p:cNvCxnSpPr/>
          <p:nvPr/>
        </p:nvCxnSpPr>
        <p:spPr>
          <a:xfrm flipH="1" flipV="1">
            <a:off x="5168900" y="2808815"/>
            <a:ext cx="412749" cy="46143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pPr>
              <a:defRPr/>
            </a:pPr>
            <a:fld id="{2A0CCE80-3B22-F34E-81B2-E096627812DD}" type="slidenum">
              <a:rPr lang="en-US" smtClean="0"/>
              <a:pPr>
                <a:defRPr/>
              </a:pPr>
              <a:t>14</a:t>
            </a:fld>
            <a:endParaRPr lang="en-US" dirty="0"/>
          </a:p>
        </p:txBody>
      </p:sp>
    </p:spTree>
    <p:extLst>
      <p:ext uri="{BB962C8B-B14F-4D97-AF65-F5344CB8AC3E}">
        <p14:creationId xmlns:p14="http://schemas.microsoft.com/office/powerpoint/2010/main" val="18303454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6928" y="1578520"/>
            <a:ext cx="8758472" cy="3105150"/>
          </a:xfrm>
          <a:prstGeom prst="rect">
            <a:avLst/>
          </a:prstGeom>
        </p:spPr>
      </p:pic>
      <p:sp>
        <p:nvSpPr>
          <p:cNvPr id="2" name="Title 1"/>
          <p:cNvSpPr>
            <a:spLocks noGrp="1"/>
          </p:cNvSpPr>
          <p:nvPr>
            <p:ph type="title"/>
          </p:nvPr>
        </p:nvSpPr>
        <p:spPr/>
        <p:txBody>
          <a:bodyPr/>
          <a:lstStyle/>
          <a:p>
            <a:r>
              <a:rPr lang="en-US" dirty="0" smtClean="0"/>
              <a:t>RCS Comparisons</a:t>
            </a:r>
            <a:endParaRPr lang="en-US"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cxnSp>
        <p:nvCxnSpPr>
          <p:cNvPr id="11" name="Straight Arrow Connector 10"/>
          <p:cNvCxnSpPr/>
          <p:nvPr/>
        </p:nvCxnSpPr>
        <p:spPr>
          <a:xfrm flipV="1">
            <a:off x="4699000" y="4245006"/>
            <a:ext cx="1751013" cy="87732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648090" y="4895389"/>
            <a:ext cx="2953279" cy="646331"/>
          </a:xfrm>
          <a:prstGeom prst="rect">
            <a:avLst/>
          </a:prstGeom>
          <a:noFill/>
        </p:spPr>
        <p:txBody>
          <a:bodyPr wrap="square" rtlCol="0">
            <a:spAutoFit/>
          </a:bodyPr>
          <a:lstStyle/>
          <a:p>
            <a:pPr algn="r"/>
            <a:r>
              <a:rPr lang="en-US" sz="1800" dirty="0" smtClean="0">
                <a:solidFill>
                  <a:srgbClr val="FF0000"/>
                </a:solidFill>
              </a:rPr>
              <a:t>Too big for “ordinary” synchrotron. Can FAST help?</a:t>
            </a:r>
            <a:endParaRPr lang="en-US" sz="1800" dirty="0">
              <a:solidFill>
                <a:srgbClr val="FF0000"/>
              </a:solidFill>
            </a:endParaRPr>
          </a:p>
        </p:txBody>
      </p:sp>
      <p:sp>
        <p:nvSpPr>
          <p:cNvPr id="13" name="TextBox 12"/>
          <p:cNvSpPr txBox="1"/>
          <p:nvPr/>
        </p:nvSpPr>
        <p:spPr>
          <a:xfrm>
            <a:off x="5432425" y="1216622"/>
            <a:ext cx="2875227" cy="369332"/>
          </a:xfrm>
          <a:prstGeom prst="rect">
            <a:avLst/>
          </a:prstGeom>
          <a:noFill/>
        </p:spPr>
        <p:txBody>
          <a:bodyPr wrap="square" rtlCol="0">
            <a:spAutoFit/>
          </a:bodyPr>
          <a:lstStyle/>
          <a:p>
            <a:pPr algn="ctr"/>
            <a:r>
              <a:rPr lang="en-US" sz="1800" dirty="0" smtClean="0">
                <a:solidFill>
                  <a:srgbClr val="FF0000"/>
                </a:solidFill>
              </a:rPr>
              <a:t>2.5 MW @ 60 </a:t>
            </a:r>
            <a:r>
              <a:rPr lang="en-US" sz="1800" dirty="0" err="1" smtClean="0">
                <a:solidFill>
                  <a:srgbClr val="FF0000"/>
                </a:solidFill>
              </a:rPr>
              <a:t>GeV</a:t>
            </a:r>
            <a:endParaRPr lang="en-US" sz="1800" dirty="0">
              <a:solidFill>
                <a:srgbClr val="FF0000"/>
              </a:solidFill>
            </a:endParaRPr>
          </a:p>
        </p:txBody>
      </p:sp>
      <p:sp>
        <p:nvSpPr>
          <p:cNvPr id="8" name="TextBox 7"/>
          <p:cNvSpPr txBox="1"/>
          <p:nvPr/>
        </p:nvSpPr>
        <p:spPr>
          <a:xfrm>
            <a:off x="5130269" y="5144472"/>
            <a:ext cx="4002883" cy="707886"/>
          </a:xfrm>
          <a:prstGeom prst="rect">
            <a:avLst/>
          </a:prstGeom>
          <a:noFill/>
        </p:spPr>
        <p:txBody>
          <a:bodyPr wrap="square" rtlCol="0">
            <a:spAutoFit/>
          </a:bodyPr>
          <a:lstStyle/>
          <a:p>
            <a:pPr algn="r"/>
            <a:r>
              <a:rPr lang="en-US" sz="2000" dirty="0" smtClean="0">
                <a:solidFill>
                  <a:srgbClr val="FF0000"/>
                </a:solidFill>
              </a:rPr>
              <a:t>We’d rather not build the expensive </a:t>
            </a:r>
            <a:r>
              <a:rPr lang="en-US" sz="2000" dirty="0" err="1" smtClean="0">
                <a:solidFill>
                  <a:srgbClr val="FF0000"/>
                </a:solidFill>
              </a:rPr>
              <a:t>linac</a:t>
            </a:r>
            <a:r>
              <a:rPr lang="en-US" sz="2000" dirty="0" smtClean="0">
                <a:solidFill>
                  <a:srgbClr val="FF0000"/>
                </a:solidFill>
              </a:rPr>
              <a:t> extension if we don</a:t>
            </a:r>
            <a:r>
              <a:rPr lang="fr-FR" sz="2000" dirty="0" smtClean="0">
                <a:solidFill>
                  <a:srgbClr val="FF0000"/>
                </a:solidFill>
              </a:rPr>
              <a:t>’</a:t>
            </a:r>
            <a:r>
              <a:rPr lang="en-US" sz="2000" dirty="0" smtClean="0">
                <a:solidFill>
                  <a:srgbClr val="FF0000"/>
                </a:solidFill>
              </a:rPr>
              <a:t>t have to</a:t>
            </a:r>
            <a:endParaRPr lang="en-US" sz="2000" dirty="0">
              <a:solidFill>
                <a:srgbClr val="FF0000"/>
              </a:solidFill>
            </a:endParaRPr>
          </a:p>
        </p:txBody>
      </p:sp>
      <p:cxnSp>
        <p:nvCxnSpPr>
          <p:cNvPr id="14" name="Straight Arrow Connector 13"/>
          <p:cNvCxnSpPr/>
          <p:nvPr/>
        </p:nvCxnSpPr>
        <p:spPr>
          <a:xfrm flipV="1">
            <a:off x="7526338" y="4683671"/>
            <a:ext cx="0" cy="43866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15</a:t>
            </a:fld>
            <a:endParaRPr lang="en-US" dirty="0"/>
          </a:p>
        </p:txBody>
      </p:sp>
    </p:spTree>
    <p:extLst>
      <p:ext uri="{BB962C8B-B14F-4D97-AF65-F5344CB8AC3E}">
        <p14:creationId xmlns:p14="http://schemas.microsoft.com/office/powerpoint/2010/main" val="21791514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Novel Ways to Mitigate Space Charge</a:t>
            </a:r>
            <a:endParaRPr lang="en-US" dirty="0"/>
          </a:p>
        </p:txBody>
      </p:sp>
      <p:sp>
        <p:nvSpPr>
          <p:cNvPr id="3" name="Content Placeholder 2"/>
          <p:cNvSpPr>
            <a:spLocks noGrp="1"/>
          </p:cNvSpPr>
          <p:nvPr>
            <p:ph idx="1"/>
          </p:nvPr>
        </p:nvSpPr>
        <p:spPr>
          <a:xfrm>
            <a:off x="228600" y="1043046"/>
            <a:ext cx="8672513" cy="3486621"/>
          </a:xfrm>
        </p:spPr>
        <p:txBody>
          <a:bodyPr/>
          <a:lstStyle/>
          <a:p>
            <a:r>
              <a:rPr lang="en-US" dirty="0" smtClean="0"/>
              <a:t>Non-linear integrable optics</a:t>
            </a:r>
          </a:p>
          <a:p>
            <a:pPr lvl="1"/>
            <a:r>
              <a:rPr lang="en-US" dirty="0" smtClean="0"/>
              <a:t>All synchrotrons ever built are based on linear optics (magnetic quadrupoles). Non-</a:t>
            </a:r>
            <a:r>
              <a:rPr lang="en-US" dirty="0" err="1" smtClean="0"/>
              <a:t>linearities</a:t>
            </a:r>
            <a:r>
              <a:rPr lang="en-US" dirty="0" smtClean="0"/>
              <a:t> are handled perturbatively, and eventually lead to instabilities.</a:t>
            </a:r>
          </a:p>
          <a:p>
            <a:pPr lvl="1"/>
            <a:r>
              <a:rPr lang="en-US" dirty="0" smtClean="0"/>
              <a:t>Is has been shown* that non-linear magnetic fields that satisfy a very particular set of conditions can result in stable orbits, but without a unique tune</a:t>
            </a:r>
          </a:p>
          <a:p>
            <a:pPr lvl="2"/>
            <a:r>
              <a:rPr lang="en-US" dirty="0" smtClean="0"/>
              <a:t>Extremely insensitive to harmonic instabilities</a:t>
            </a:r>
          </a:p>
          <a:p>
            <a:pPr lvl="2"/>
            <a:r>
              <a:rPr lang="en-US" dirty="0" smtClean="0"/>
              <a:t>Stable up to space charge tune shifts of order unity!</a:t>
            </a:r>
          </a:p>
          <a:p>
            <a:r>
              <a:rPr lang="en-US" dirty="0" smtClean="0"/>
              <a:t>Electron lens</a:t>
            </a:r>
          </a:p>
          <a:p>
            <a:pPr lvl="1"/>
            <a:r>
              <a:rPr lang="en-US" dirty="0" smtClean="0"/>
              <a:t>A beam of electrons can be used to cancel the space charge effects of the protons</a:t>
            </a:r>
          </a:p>
          <a:p>
            <a:pPr lvl="1"/>
            <a:r>
              <a:rPr lang="en-US" dirty="0" smtClean="0"/>
              <a:t>Demonstrated in the </a:t>
            </a:r>
            <a:r>
              <a:rPr lang="en-US" dirty="0" err="1" smtClean="0"/>
              <a:t>Tevatron</a:t>
            </a:r>
            <a:endParaRPr lang="en-US" dirty="0" smtClean="0"/>
          </a:p>
          <a:p>
            <a:pPr lvl="1"/>
            <a:r>
              <a:rPr lang="en-US" dirty="0" smtClean="0"/>
              <a:t>Used operationally at RHIC</a:t>
            </a:r>
          </a:p>
          <a:p>
            <a:pPr lvl="1"/>
            <a:endParaRPr lang="en-US"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TextBox 5"/>
          <p:cNvSpPr txBox="1"/>
          <p:nvPr/>
        </p:nvSpPr>
        <p:spPr>
          <a:xfrm>
            <a:off x="5986463" y="5863110"/>
            <a:ext cx="3079750" cy="338554"/>
          </a:xfrm>
          <a:prstGeom prst="rect">
            <a:avLst/>
          </a:prstGeom>
          <a:noFill/>
        </p:spPr>
        <p:txBody>
          <a:bodyPr wrap="square" rtlCol="0">
            <a:spAutoFit/>
          </a:bodyPr>
          <a:lstStyle/>
          <a:p>
            <a:pPr algn="r"/>
            <a:r>
              <a:rPr lang="en-US" sz="1600" dirty="0"/>
              <a:t>*</a:t>
            </a:r>
            <a:r>
              <a:rPr lang="en-US" sz="1600" dirty="0" err="1"/>
              <a:t>Danilov</a:t>
            </a:r>
            <a:r>
              <a:rPr lang="en-US" sz="1600" dirty="0"/>
              <a:t>, </a:t>
            </a:r>
            <a:r>
              <a:rPr lang="en-US" sz="1600" dirty="0" err="1"/>
              <a:t>Nagaitsev</a:t>
            </a:r>
            <a:r>
              <a:rPr lang="en-US" sz="1600" dirty="0"/>
              <a:t>, PRSTAB 2010</a:t>
            </a:r>
          </a:p>
        </p:txBody>
      </p:sp>
      <p:sp>
        <p:nvSpPr>
          <p:cNvPr id="7" name="Slide Number Placeholder 6"/>
          <p:cNvSpPr>
            <a:spLocks noGrp="1"/>
          </p:cNvSpPr>
          <p:nvPr>
            <p:ph type="sldNum" sz="quarter" idx="12"/>
          </p:nvPr>
        </p:nvSpPr>
        <p:spPr/>
        <p:txBody>
          <a:bodyPr/>
          <a:lstStyle/>
          <a:p>
            <a:pPr>
              <a:defRPr/>
            </a:pPr>
            <a:fld id="{2A0CCE80-3B22-F34E-81B2-E096627812DD}" type="slidenum">
              <a:rPr lang="en-US" smtClean="0"/>
              <a:pPr>
                <a:defRPr/>
              </a:pPr>
              <a:t>16</a:t>
            </a:fld>
            <a:endParaRPr lang="en-US" dirty="0"/>
          </a:p>
        </p:txBody>
      </p:sp>
    </p:spTree>
    <p:extLst>
      <p:ext uri="{BB962C8B-B14F-4D97-AF65-F5344CB8AC3E}">
        <p14:creationId xmlns:p14="http://schemas.microsoft.com/office/powerpoint/2010/main" val="31502391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ASTA/IOTA: Original Proposal</a:t>
            </a:r>
            <a:endParaRPr lang="en-US" dirty="0"/>
          </a:p>
        </p:txBody>
      </p:sp>
      <p:sp>
        <p:nvSpPr>
          <p:cNvPr id="3" name="Content Placeholder 2"/>
          <p:cNvSpPr>
            <a:spLocks noGrp="1"/>
          </p:cNvSpPr>
          <p:nvPr>
            <p:ph idx="1"/>
          </p:nvPr>
        </p:nvSpPr>
        <p:spPr>
          <a:xfrm>
            <a:off x="228600" y="926631"/>
            <a:ext cx="8672513" cy="2957454"/>
          </a:xfrm>
        </p:spPr>
        <p:txBody>
          <a:bodyPr/>
          <a:lstStyle/>
          <a:p>
            <a:r>
              <a:rPr lang="en-US" dirty="0" smtClean="0"/>
              <a:t>This facility began life as the “Advanced Superconducting Test Accelerator (ASTA)”, designed as a test bed for ILC technology</a:t>
            </a:r>
          </a:p>
          <a:p>
            <a:pPr lvl="1"/>
            <a:r>
              <a:rPr lang="en-US" dirty="0" smtClean="0"/>
              <a:t>Front end + 3 cryomodules = ~800 MeV electron</a:t>
            </a:r>
          </a:p>
          <a:p>
            <a:pPr lvl="1"/>
            <a:r>
              <a:rPr lang="en-US" dirty="0" smtClean="0"/>
              <a:t>Designed an electron-based experimental program around this facility</a:t>
            </a:r>
          </a:p>
          <a:p>
            <a:r>
              <a:rPr lang="en-US" dirty="0" smtClean="0"/>
              <a:t>Tacked on the “Integrable Optics Test Accelerator (IOTA)” to test non-linear integrable optics.</a:t>
            </a:r>
          </a:p>
          <a:p>
            <a:endParaRPr lang="en-US"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5889"/>
          <a:stretch/>
        </p:blipFill>
        <p:spPr bwMode="auto">
          <a:xfrm>
            <a:off x="1587500" y="4000501"/>
            <a:ext cx="5524500" cy="22971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Slide Number Placeholder 6"/>
          <p:cNvSpPr>
            <a:spLocks noGrp="1"/>
          </p:cNvSpPr>
          <p:nvPr>
            <p:ph type="sldNum" sz="quarter" idx="12"/>
          </p:nvPr>
        </p:nvSpPr>
        <p:spPr/>
        <p:txBody>
          <a:bodyPr/>
          <a:lstStyle/>
          <a:p>
            <a:pPr>
              <a:defRPr/>
            </a:pPr>
            <a:fld id="{2A0CCE80-3B22-F34E-81B2-E096627812DD}" type="slidenum">
              <a:rPr lang="en-US" smtClean="0"/>
              <a:pPr>
                <a:defRPr/>
              </a:pPr>
              <a:t>17</a:t>
            </a:fld>
            <a:endParaRPr lang="en-US" dirty="0"/>
          </a:p>
        </p:txBody>
      </p:sp>
    </p:spTree>
    <p:extLst>
      <p:ext uri="{BB962C8B-B14F-4D97-AF65-F5344CB8AC3E}">
        <p14:creationId xmlns:p14="http://schemas.microsoft.com/office/powerpoint/2010/main" val="26052456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Infrastructure</a:t>
            </a:r>
            <a:endParaRPr lang="en-US" dirty="0"/>
          </a:p>
        </p:txBody>
      </p:sp>
      <p:sp>
        <p:nvSpPr>
          <p:cNvPr id="3" name="Content Placeholder 2"/>
          <p:cNvSpPr>
            <a:spLocks noGrp="1"/>
          </p:cNvSpPr>
          <p:nvPr>
            <p:ph idx="1"/>
          </p:nvPr>
        </p:nvSpPr>
        <p:spPr/>
        <p:txBody>
          <a:bodyPr/>
          <a:lstStyle/>
          <a:p>
            <a:pPr algn="just"/>
            <a:r>
              <a:rPr lang="en-US" b="1" dirty="0" smtClean="0">
                <a:solidFill>
                  <a:schemeClr val="tx2"/>
                </a:solidFill>
              </a:rPr>
              <a:t>IOTA capitalizes on the investments</a:t>
            </a:r>
            <a:r>
              <a:rPr lang="en-US" dirty="0" smtClean="0">
                <a:solidFill>
                  <a:schemeClr val="tx2"/>
                </a:solidFill>
              </a:rPr>
              <a:t> </a:t>
            </a:r>
            <a:r>
              <a:rPr lang="en-US" dirty="0" smtClean="0"/>
              <a:t>made by OHEP for highly </a:t>
            </a:r>
            <a:r>
              <a:rPr lang="en-US" dirty="0"/>
              <a:t>successful ILC/SRF R&amp;D </a:t>
            </a:r>
            <a:r>
              <a:rPr lang="en-US" dirty="0" smtClean="0"/>
              <a:t>Program.</a:t>
            </a:r>
          </a:p>
          <a:p>
            <a:pPr algn="just"/>
            <a:r>
              <a:rPr lang="en-US" dirty="0" smtClean="0"/>
              <a:t>Construction </a:t>
            </a:r>
            <a:r>
              <a:rPr lang="en-US" dirty="0"/>
              <a:t>of ASTA </a:t>
            </a:r>
            <a:r>
              <a:rPr lang="en-US" dirty="0" smtClean="0"/>
              <a:t>(formerly NML) </a:t>
            </a:r>
            <a:r>
              <a:rPr lang="en-US" dirty="0"/>
              <a:t>began in 2006 as part of the ILC/SRF R&amp;D Program and later American Recovery and Reinvestment Act (ARRA)</a:t>
            </a:r>
            <a:r>
              <a:rPr lang="en-US" dirty="0" smtClean="0"/>
              <a:t>. The </a:t>
            </a:r>
            <a:r>
              <a:rPr lang="en-US" dirty="0"/>
              <a:t>f</a:t>
            </a:r>
            <a:r>
              <a:rPr lang="en-US" dirty="0" smtClean="0"/>
              <a:t>acility </a:t>
            </a:r>
            <a:r>
              <a:rPr lang="en-US" dirty="0"/>
              <a:t>was motivated by the goal of building, testing and operating a complete ILC RF </a:t>
            </a:r>
            <a:r>
              <a:rPr lang="en-US" dirty="0" smtClean="0"/>
              <a:t>unit.</a:t>
            </a:r>
          </a:p>
          <a:p>
            <a:pPr algn="just"/>
            <a:r>
              <a:rPr lang="en-US" b="1" dirty="0" smtClean="0">
                <a:solidFill>
                  <a:srgbClr val="004C97"/>
                </a:solidFill>
              </a:rPr>
              <a:t>Multi-million (&gt;$90M) investment</a:t>
            </a:r>
            <a:r>
              <a:rPr lang="en-US" dirty="0" smtClean="0"/>
              <a:t> resulted in the successful commissioning of 1.3 GHz SRF </a:t>
            </a:r>
            <a:r>
              <a:rPr lang="en-US" dirty="0" err="1" smtClean="0"/>
              <a:t>cryomodule</a:t>
            </a:r>
            <a:r>
              <a:rPr lang="en-US" dirty="0" smtClean="0"/>
              <a:t> (CM2).</a:t>
            </a:r>
          </a:p>
          <a:p>
            <a:pPr lvl="1" algn="just"/>
            <a:r>
              <a:rPr lang="en-US" dirty="0" smtClean="0"/>
              <a:t>Beam through low-energy photo injector</a:t>
            </a:r>
          </a:p>
          <a:p>
            <a:pPr lvl="1" algn="just"/>
            <a:r>
              <a:rPr lang="en-US" dirty="0" smtClean="0"/>
              <a:t>Facility nears completion</a:t>
            </a:r>
          </a:p>
          <a:p>
            <a:pPr algn="just"/>
            <a:r>
              <a:rPr lang="en-US" dirty="0"/>
              <a:t>T</a:t>
            </a:r>
            <a:r>
              <a:rPr lang="en-US" dirty="0" smtClean="0"/>
              <a:t>he </a:t>
            </a:r>
            <a:r>
              <a:rPr lang="en-US" b="1" dirty="0" smtClean="0">
                <a:solidFill>
                  <a:srgbClr val="004C97"/>
                </a:solidFill>
              </a:rPr>
              <a:t>addition of IOTA expands scope </a:t>
            </a:r>
            <a:r>
              <a:rPr lang="en-US" dirty="0" smtClean="0"/>
              <a:t>to host high-intensity accelerator research.</a:t>
            </a:r>
          </a:p>
          <a:p>
            <a:pPr algn="just"/>
            <a:endParaRPr lang="en-US" dirty="0" smtClean="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18</a:t>
            </a:fld>
            <a:endParaRPr lang="en-US" altLang="en-US"/>
          </a:p>
        </p:txBody>
      </p:sp>
    </p:spTree>
    <p:extLst>
      <p:ext uri="{BB962C8B-B14F-4D97-AF65-F5344CB8AC3E}">
        <p14:creationId xmlns:p14="http://schemas.microsoft.com/office/powerpoint/2010/main" val="37300333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Priorities</a:t>
            </a:r>
            <a:endParaRPr lang="en-US" dirty="0"/>
          </a:p>
        </p:txBody>
      </p:sp>
      <p:sp>
        <p:nvSpPr>
          <p:cNvPr id="3" name="Content Placeholder 2"/>
          <p:cNvSpPr>
            <a:spLocks noGrp="1"/>
          </p:cNvSpPr>
          <p:nvPr>
            <p:ph idx="1"/>
          </p:nvPr>
        </p:nvSpPr>
        <p:spPr/>
        <p:txBody>
          <a:bodyPr/>
          <a:lstStyle/>
          <a:p>
            <a:r>
              <a:rPr lang="en-US" dirty="0" smtClean="0"/>
              <a:t>A review of several programs (ASTA, ATF-II, and FACET-II) was held in 2013, and the key findings were:</a:t>
            </a:r>
          </a:p>
          <a:p>
            <a:pPr lvl="1"/>
            <a:r>
              <a:rPr lang="en-US" dirty="0" smtClean="0"/>
              <a:t>The validation of an electron injector and single </a:t>
            </a:r>
            <a:r>
              <a:rPr lang="en-US" dirty="0" err="1" smtClean="0"/>
              <a:t>cryomodule</a:t>
            </a:r>
            <a:r>
              <a:rPr lang="en-US" dirty="0" smtClean="0"/>
              <a:t> was a worthy effort, but</a:t>
            </a:r>
          </a:p>
          <a:p>
            <a:pPr lvl="1"/>
            <a:r>
              <a:rPr lang="en-US" dirty="0" smtClean="0"/>
              <a:t>No strong case for additional cryomodules</a:t>
            </a:r>
          </a:p>
          <a:p>
            <a:pPr lvl="1"/>
            <a:r>
              <a:rPr lang="en-US" dirty="0" smtClean="0"/>
              <a:t>Much of the electron-based R&amp;D program could be done at other facilities</a:t>
            </a:r>
          </a:p>
          <a:p>
            <a:pPr lvl="1"/>
            <a:r>
              <a:rPr lang="en-US" dirty="0" smtClean="0"/>
              <a:t>The IOTA ring is an interesting and unique facility, and should be considered the driving priority</a:t>
            </a:r>
          </a:p>
          <a:p>
            <a:r>
              <a:rPr lang="en-US" dirty="0" smtClean="0"/>
              <a:t>New plan:</a:t>
            </a:r>
          </a:p>
          <a:p>
            <a:pPr lvl="1"/>
            <a:r>
              <a:rPr lang="en-US" dirty="0" smtClean="0"/>
              <a:t>Emphasis would be in IOTA program</a:t>
            </a:r>
          </a:p>
          <a:p>
            <a:pPr lvl="1"/>
            <a:r>
              <a:rPr lang="en-US" dirty="0" smtClean="0"/>
              <a:t>ASTA will serve primarily as an injector for IOTA, but will also validate the technology and support a significant, but reduced experimental program of its own.</a:t>
            </a:r>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19</a:t>
            </a:fld>
            <a:endParaRPr lang="en-US" dirty="0"/>
          </a:p>
        </p:txBody>
      </p:sp>
    </p:spTree>
    <p:extLst>
      <p:ext uri="{BB962C8B-B14F-4D97-AF65-F5344CB8AC3E}">
        <p14:creationId xmlns:p14="http://schemas.microsoft.com/office/powerpoint/2010/main" val="32405732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20" name="Rectangle 4"/>
          <p:cNvSpPr>
            <a:spLocks noGrp="1" noChangeArrowheads="1"/>
          </p:cNvSpPr>
          <p:nvPr>
            <p:ph type="title"/>
          </p:nvPr>
        </p:nvSpPr>
        <p:spPr>
          <a:xfrm>
            <a:off x="228600" y="189352"/>
            <a:ext cx="8501056" cy="463731"/>
          </a:xfrm>
        </p:spPr>
        <p:txBody>
          <a:bodyPr/>
          <a:lstStyle/>
          <a:p>
            <a:pPr>
              <a:defRPr/>
            </a:pPr>
            <a:r>
              <a:rPr lang="en-US" sz="3200" dirty="0" smtClean="0"/>
              <a:t>A Brief History of Fermilab (evolving slide)</a:t>
            </a:r>
            <a:endParaRPr lang="en-US" sz="3200" dirty="0"/>
          </a:p>
        </p:txBody>
      </p:sp>
      <p:pic>
        <p:nvPicPr>
          <p:cNvPr id="39939" name="Picture 7"/>
          <p:cNvPicPr>
            <a:picLocks noChangeAspect="1" noChangeArrowheads="1"/>
          </p:cNvPicPr>
          <p:nvPr/>
        </p:nvPicPr>
        <p:blipFill>
          <a:blip r:embed="rId2" cstate="print"/>
          <a:srcRect/>
          <a:stretch>
            <a:fillRect/>
          </a:stretch>
        </p:blipFill>
        <p:spPr bwMode="auto">
          <a:xfrm>
            <a:off x="129725" y="1222520"/>
            <a:ext cx="4480240" cy="4257316"/>
          </a:xfrm>
          <a:prstGeom prst="rect">
            <a:avLst/>
          </a:prstGeom>
          <a:noFill/>
          <a:ln w="9525">
            <a:noFill/>
            <a:miter lim="800000"/>
            <a:headEnd/>
            <a:tailEnd/>
          </a:ln>
        </p:spPr>
      </p:pic>
      <p:sp>
        <p:nvSpPr>
          <p:cNvPr id="39940" name="Rectangle 8"/>
          <p:cNvSpPr>
            <a:spLocks noChangeArrowheads="1"/>
          </p:cNvSpPr>
          <p:nvPr/>
        </p:nvSpPr>
        <p:spPr bwMode="auto">
          <a:xfrm>
            <a:off x="4334934" y="822111"/>
            <a:ext cx="4914900" cy="4657725"/>
          </a:xfrm>
          <a:prstGeom prst="rect">
            <a:avLst/>
          </a:prstGeom>
          <a:noFill/>
          <a:ln w="9525">
            <a:noFill/>
            <a:miter lim="800000"/>
            <a:headEnd/>
            <a:tailEnd/>
          </a:ln>
        </p:spPr>
        <p:txBody>
          <a:bodyPr/>
          <a:lstStyle/>
          <a:p>
            <a:pPr marL="742950" lvl="1" indent="-285750">
              <a:spcBef>
                <a:spcPct val="20000"/>
              </a:spcBef>
              <a:buFont typeface="Wingdings" pitchFamily="2" charset="2"/>
              <a:buChar char="Ø"/>
              <a:defRPr/>
            </a:pPr>
            <a:r>
              <a:rPr lang="en-US" sz="1600" dirty="0" smtClean="0">
                <a:solidFill>
                  <a:schemeClr val="accent2"/>
                </a:solidFill>
                <a:latin typeface="+mn-lt"/>
              </a:rPr>
              <a:t>1968: construction begins</a:t>
            </a:r>
          </a:p>
          <a:p>
            <a:pPr marL="742950" lvl="1" indent="-285750">
              <a:spcBef>
                <a:spcPct val="20000"/>
              </a:spcBef>
              <a:buFont typeface="Wingdings" pitchFamily="2" charset="2"/>
              <a:buChar char="Ø"/>
              <a:defRPr/>
            </a:pPr>
            <a:r>
              <a:rPr lang="en-US" sz="1600" dirty="0" smtClean="0">
                <a:solidFill>
                  <a:schemeClr val="accent2"/>
                </a:solidFill>
                <a:latin typeface="+mn-lt"/>
              </a:rPr>
              <a:t>1972: first beams</a:t>
            </a:r>
            <a:endParaRPr lang="en-US" sz="1600" dirty="0">
              <a:solidFill>
                <a:schemeClr val="accent2"/>
              </a:solidFill>
              <a:latin typeface="+mn-lt"/>
            </a:endParaRPr>
          </a:p>
          <a:p>
            <a:pPr marL="1200150" lvl="2" indent="-285750">
              <a:spcBef>
                <a:spcPct val="20000"/>
              </a:spcBef>
              <a:buFont typeface="Wingdings" pitchFamily="2" charset="2"/>
              <a:buChar char="Ø"/>
              <a:defRPr/>
            </a:pPr>
            <a:r>
              <a:rPr lang="en-US" sz="1600" dirty="0" smtClean="0">
                <a:solidFill>
                  <a:schemeClr val="accent2"/>
                </a:solidFill>
                <a:latin typeface="+mn-lt"/>
              </a:rPr>
              <a:t>200</a:t>
            </a:r>
            <a:r>
              <a:rPr lang="en-US" sz="1600" dirty="0" smtClean="0">
                <a:solidFill>
                  <a:schemeClr val="accent2"/>
                </a:solidFill>
                <a:latin typeface="Wingdings"/>
                <a:ea typeface="Wingdings"/>
                <a:cs typeface="Wingdings"/>
                <a:sym typeface="Wingdings"/>
              </a:rPr>
              <a:t></a:t>
            </a:r>
            <a:r>
              <a:rPr lang="en-US" sz="1600" dirty="0" smtClean="0">
                <a:solidFill>
                  <a:schemeClr val="accent2"/>
                </a:solidFill>
                <a:latin typeface="+mn-lt"/>
                <a:sym typeface="Wingdings"/>
              </a:rPr>
              <a:t>400</a:t>
            </a:r>
            <a:r>
              <a:rPr lang="en-US" sz="1600" dirty="0" smtClean="0">
                <a:solidFill>
                  <a:schemeClr val="accent2"/>
                </a:solidFill>
                <a:latin typeface="+mn-lt"/>
              </a:rPr>
              <a:t> </a:t>
            </a:r>
            <a:r>
              <a:rPr lang="en-US" sz="1600" dirty="0" err="1">
                <a:solidFill>
                  <a:schemeClr val="accent2"/>
                </a:solidFill>
                <a:latin typeface="+mn-lt"/>
              </a:rPr>
              <a:t>GeV</a:t>
            </a:r>
            <a:r>
              <a:rPr lang="en-US" sz="1600" dirty="0">
                <a:solidFill>
                  <a:schemeClr val="accent2"/>
                </a:solidFill>
                <a:latin typeface="+mn-lt"/>
              </a:rPr>
              <a:t> proton beams</a:t>
            </a:r>
          </a:p>
          <a:p>
            <a:pPr marL="1200150" lvl="2" indent="-285750">
              <a:spcBef>
                <a:spcPct val="20000"/>
              </a:spcBef>
              <a:buFont typeface="Wingdings" pitchFamily="2" charset="2"/>
              <a:buChar char="Ø"/>
              <a:defRPr/>
            </a:pPr>
            <a:r>
              <a:rPr lang="en-US" sz="1600" dirty="0" smtClean="0">
                <a:solidFill>
                  <a:schemeClr val="accent2"/>
                </a:solidFill>
                <a:latin typeface="+mn-lt"/>
              </a:rPr>
              <a:t>Highest energy lab ever since</a:t>
            </a:r>
            <a:endParaRPr lang="en-US" sz="1600" dirty="0">
              <a:solidFill>
                <a:schemeClr val="accent2"/>
              </a:solidFill>
              <a:latin typeface="+mn-lt"/>
            </a:endParaRPr>
          </a:p>
          <a:p>
            <a:pPr marL="742950" lvl="1" indent="-285750">
              <a:spcBef>
                <a:spcPct val="20000"/>
              </a:spcBef>
              <a:buFont typeface="Wingdings" pitchFamily="2" charset="2"/>
              <a:buChar char="Ø"/>
              <a:defRPr/>
            </a:pPr>
            <a:r>
              <a:rPr lang="en-US" sz="1600" dirty="0" smtClean="0">
                <a:solidFill>
                  <a:schemeClr val="accent2"/>
                </a:solidFill>
                <a:latin typeface="+mn-lt"/>
              </a:rPr>
              <a:t>~1985:</a:t>
            </a:r>
            <a:endParaRPr lang="en-US" sz="1600" dirty="0">
              <a:solidFill>
                <a:schemeClr val="accent2"/>
              </a:solidFill>
              <a:latin typeface="+mn-lt"/>
            </a:endParaRPr>
          </a:p>
          <a:p>
            <a:pPr marL="1200150" lvl="2" indent="-285750">
              <a:spcBef>
                <a:spcPct val="20000"/>
              </a:spcBef>
              <a:buFont typeface="Wingdings" pitchFamily="2" charset="2"/>
              <a:buChar char="Ø"/>
              <a:defRPr/>
            </a:pPr>
            <a:r>
              <a:rPr lang="en-US" sz="1600" dirty="0" smtClean="0">
                <a:solidFill>
                  <a:schemeClr val="accent2"/>
                </a:solidFill>
                <a:latin typeface="+mn-lt"/>
              </a:rPr>
              <a:t>“</a:t>
            </a:r>
            <a:r>
              <a:rPr lang="en-US" sz="1600" dirty="0" err="1" smtClean="0">
                <a:solidFill>
                  <a:schemeClr val="accent2"/>
                </a:solidFill>
                <a:latin typeface="+mn-lt"/>
              </a:rPr>
              <a:t>Tevatron</a:t>
            </a:r>
            <a:r>
              <a:rPr lang="en-US" sz="1600" dirty="0" smtClean="0">
                <a:solidFill>
                  <a:schemeClr val="accent2"/>
                </a:solidFill>
                <a:latin typeface="+mn-lt"/>
              </a:rPr>
              <a:t>”: first superconducting synchrotron.</a:t>
            </a:r>
          </a:p>
          <a:p>
            <a:pPr marL="1200150" lvl="2" indent="-285750">
              <a:spcBef>
                <a:spcPct val="20000"/>
              </a:spcBef>
              <a:buFont typeface="Wingdings" pitchFamily="2" charset="2"/>
              <a:buChar char="Ø"/>
              <a:defRPr/>
            </a:pPr>
            <a:r>
              <a:rPr lang="en-US" sz="1600" dirty="0" smtClean="0">
                <a:solidFill>
                  <a:schemeClr val="accent2"/>
                </a:solidFill>
                <a:latin typeface="+mn-lt"/>
              </a:rPr>
              <a:t>900GeV </a:t>
            </a:r>
            <a:r>
              <a:rPr lang="en-US" sz="1600" dirty="0">
                <a:solidFill>
                  <a:schemeClr val="accent2"/>
                </a:solidFill>
                <a:latin typeface="+mn-lt"/>
              </a:rPr>
              <a:t>x 900 </a:t>
            </a:r>
            <a:r>
              <a:rPr lang="en-US" sz="1600" dirty="0" err="1">
                <a:solidFill>
                  <a:schemeClr val="accent2"/>
                </a:solidFill>
                <a:latin typeface="+mn-lt"/>
              </a:rPr>
              <a:t>GeV</a:t>
            </a:r>
            <a:r>
              <a:rPr lang="en-US" sz="1600" dirty="0">
                <a:solidFill>
                  <a:schemeClr val="accent2"/>
                </a:solidFill>
                <a:latin typeface="+mn-lt"/>
              </a:rPr>
              <a:t> p-</a:t>
            </a:r>
            <a:r>
              <a:rPr lang="en-US" sz="1600" dirty="0" err="1">
                <a:solidFill>
                  <a:schemeClr val="accent2"/>
                </a:solidFill>
                <a:latin typeface="+mn-lt"/>
              </a:rPr>
              <a:t>pBar</a:t>
            </a:r>
            <a:r>
              <a:rPr lang="en-US" sz="1600" dirty="0">
                <a:solidFill>
                  <a:schemeClr val="accent2"/>
                </a:solidFill>
                <a:latin typeface="+mn-lt"/>
              </a:rPr>
              <a:t> collisions</a:t>
            </a:r>
          </a:p>
          <a:p>
            <a:pPr marL="742950" lvl="1" indent="-285750">
              <a:spcBef>
                <a:spcPct val="20000"/>
              </a:spcBef>
              <a:buFont typeface="Wingdings" pitchFamily="2" charset="2"/>
              <a:buChar char="Ø"/>
              <a:defRPr/>
            </a:pPr>
            <a:r>
              <a:rPr lang="en-US" sz="1600" dirty="0" smtClean="0">
                <a:solidFill>
                  <a:schemeClr val="accent2"/>
                </a:solidFill>
                <a:latin typeface="+mn-lt"/>
              </a:rPr>
              <a:t>Upgraded </a:t>
            </a:r>
            <a:r>
              <a:rPr lang="en-US" sz="1600" dirty="0">
                <a:solidFill>
                  <a:schemeClr val="accent2"/>
                </a:solidFill>
                <a:latin typeface="+mn-lt"/>
              </a:rPr>
              <a:t>in 1997</a:t>
            </a:r>
          </a:p>
          <a:p>
            <a:pPr marL="1200150" lvl="2" indent="-285750">
              <a:spcBef>
                <a:spcPct val="20000"/>
              </a:spcBef>
              <a:buFont typeface="Wingdings" pitchFamily="2" charset="2"/>
              <a:buChar char="Ø"/>
              <a:defRPr/>
            </a:pPr>
            <a:r>
              <a:rPr lang="en-US" sz="1600" dirty="0">
                <a:solidFill>
                  <a:schemeClr val="accent2"/>
                </a:solidFill>
                <a:latin typeface="+mn-lt"/>
              </a:rPr>
              <a:t>Main Injector-&gt; more intensity</a:t>
            </a:r>
          </a:p>
          <a:p>
            <a:pPr marL="1200150" lvl="2" indent="-285750">
              <a:spcBef>
                <a:spcPct val="20000"/>
              </a:spcBef>
              <a:buFont typeface="Wingdings" pitchFamily="2" charset="2"/>
              <a:buChar char="Ø"/>
              <a:defRPr/>
            </a:pPr>
            <a:r>
              <a:rPr lang="en-US" sz="1600" dirty="0">
                <a:solidFill>
                  <a:schemeClr val="accent2"/>
                </a:solidFill>
                <a:latin typeface="+mn-lt"/>
              </a:rPr>
              <a:t>980 </a:t>
            </a:r>
            <a:r>
              <a:rPr lang="en-US" sz="1600" dirty="0" err="1">
                <a:solidFill>
                  <a:schemeClr val="accent2"/>
                </a:solidFill>
                <a:latin typeface="+mn-lt"/>
              </a:rPr>
              <a:t>GeV</a:t>
            </a:r>
            <a:r>
              <a:rPr lang="en-US" sz="1600" dirty="0">
                <a:solidFill>
                  <a:schemeClr val="accent2"/>
                </a:solidFill>
                <a:latin typeface="+mn-lt"/>
              </a:rPr>
              <a:t> x 980 </a:t>
            </a:r>
            <a:r>
              <a:rPr lang="en-US" sz="1600" dirty="0" err="1">
                <a:solidFill>
                  <a:schemeClr val="accent2"/>
                </a:solidFill>
                <a:latin typeface="+mn-lt"/>
              </a:rPr>
              <a:t>GeV</a:t>
            </a:r>
            <a:r>
              <a:rPr lang="en-US" sz="1600" dirty="0">
                <a:solidFill>
                  <a:schemeClr val="accent2"/>
                </a:solidFill>
                <a:latin typeface="+mn-lt"/>
              </a:rPr>
              <a:t> p-</a:t>
            </a:r>
            <a:r>
              <a:rPr lang="en-US" sz="1600" dirty="0" err="1">
                <a:solidFill>
                  <a:schemeClr val="accent2"/>
                </a:solidFill>
                <a:latin typeface="+mn-lt"/>
              </a:rPr>
              <a:t>pBar</a:t>
            </a:r>
            <a:r>
              <a:rPr lang="en-US" sz="1600" dirty="0">
                <a:solidFill>
                  <a:schemeClr val="accent2"/>
                </a:solidFill>
                <a:latin typeface="+mn-lt"/>
              </a:rPr>
              <a:t> collisions</a:t>
            </a:r>
          </a:p>
          <a:p>
            <a:pPr marL="1200150" lvl="2" indent="-285750">
              <a:spcBef>
                <a:spcPct val="20000"/>
              </a:spcBef>
              <a:buFont typeface="Wingdings" pitchFamily="2" charset="2"/>
              <a:buChar char="Ø"/>
              <a:defRPr/>
            </a:pPr>
            <a:r>
              <a:rPr lang="en-US" sz="1600" dirty="0">
                <a:solidFill>
                  <a:schemeClr val="accent2"/>
                </a:solidFill>
                <a:latin typeface="+mn-lt"/>
              </a:rPr>
              <a:t>Intense neutrino program</a:t>
            </a:r>
          </a:p>
          <a:p>
            <a:pPr marL="742950" lvl="1" indent="-285750">
              <a:spcBef>
                <a:spcPct val="20000"/>
              </a:spcBef>
              <a:buFont typeface="Wingdings" pitchFamily="2" charset="2"/>
              <a:buChar char="Ø"/>
              <a:defRPr/>
            </a:pPr>
            <a:r>
              <a:rPr lang="en-US" sz="1600" dirty="0">
                <a:solidFill>
                  <a:schemeClr val="accent2"/>
                </a:solidFill>
                <a:latin typeface="+mn-lt"/>
              </a:rPr>
              <a:t>Soon the </a:t>
            </a:r>
            <a:r>
              <a:rPr lang="en-US" sz="1600" i="1" dirty="0">
                <a:solidFill>
                  <a:schemeClr val="accent2"/>
                </a:solidFill>
                <a:latin typeface="+mn-lt"/>
              </a:rPr>
              <a:t>second</a:t>
            </a:r>
            <a:r>
              <a:rPr lang="en-US" sz="1600" dirty="0">
                <a:solidFill>
                  <a:schemeClr val="accent2"/>
                </a:solidFill>
                <a:latin typeface="+mn-lt"/>
              </a:rPr>
              <a:t> most powerful collider</a:t>
            </a:r>
          </a:p>
          <a:p>
            <a:pPr marL="742950" lvl="1" indent="-285750">
              <a:spcBef>
                <a:spcPct val="20000"/>
              </a:spcBef>
              <a:buFont typeface="Wingdings" pitchFamily="2" charset="2"/>
              <a:buChar char="Ø"/>
              <a:defRPr/>
            </a:pPr>
            <a:endParaRPr lang="en-US" sz="1600" dirty="0" smtClean="0">
              <a:solidFill>
                <a:srgbClr val="FF0000"/>
              </a:solidFill>
              <a:latin typeface="+mn-lt"/>
            </a:endParaRPr>
          </a:p>
          <a:p>
            <a:pPr marL="742950" lvl="1" indent="-285750">
              <a:spcBef>
                <a:spcPct val="20000"/>
              </a:spcBef>
              <a:buFont typeface="Wingdings" pitchFamily="2" charset="2"/>
              <a:buChar char="Ø"/>
              <a:defRPr/>
            </a:pPr>
            <a:r>
              <a:rPr lang="en-US" sz="1600" dirty="0" smtClean="0">
                <a:solidFill>
                  <a:srgbClr val="FF0000"/>
                </a:solidFill>
                <a:latin typeface="+mn-lt"/>
              </a:rPr>
              <a:t>Fermilab is now the only remaining US High Energy Physics Lab</a:t>
            </a:r>
          </a:p>
          <a:p>
            <a:pPr marL="742950" lvl="1" indent="-285750">
              <a:spcBef>
                <a:spcPct val="20000"/>
              </a:spcBef>
              <a:buFont typeface="Wingdings" pitchFamily="2" charset="2"/>
              <a:buChar char="Ø"/>
              <a:defRPr/>
            </a:pPr>
            <a:r>
              <a:rPr lang="en-US" sz="1600" dirty="0" smtClean="0">
                <a:solidFill>
                  <a:srgbClr val="FF0000"/>
                </a:solidFill>
                <a:latin typeface="+mn-lt"/>
              </a:rPr>
              <a:t>With the LHC now the highest energy collider, the lab must focus on different types of physics. </a:t>
            </a:r>
            <a:endParaRPr lang="en-US" sz="2000" dirty="0">
              <a:solidFill>
                <a:schemeClr val="accent2"/>
              </a:solidFill>
            </a:endParaRPr>
          </a:p>
        </p:txBody>
      </p:sp>
      <p:cxnSp>
        <p:nvCxnSpPr>
          <p:cNvPr id="12" name="Straight Connector 11"/>
          <p:cNvCxnSpPr/>
          <p:nvPr/>
        </p:nvCxnSpPr>
        <p:spPr>
          <a:xfrm>
            <a:off x="7397751" y="1796306"/>
            <a:ext cx="890973" cy="201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397751" y="1796306"/>
            <a:ext cx="861483" cy="201086"/>
          </a:xfrm>
          <a:prstGeom prst="line">
            <a:avLst/>
          </a:prstGeom>
          <a:ln w="38100">
            <a:solidFill>
              <a:srgbClr val="FF1F1F"/>
            </a:solidFill>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7573434" y="1985753"/>
            <a:ext cx="1676400" cy="369332"/>
          </a:xfrm>
          <a:prstGeom prst="rect">
            <a:avLst/>
          </a:prstGeom>
          <a:noFill/>
          <a:ln w="9525">
            <a:noFill/>
            <a:miter lim="800000"/>
            <a:headEnd/>
            <a:tailEnd/>
          </a:ln>
        </p:spPr>
        <p:txBody>
          <a:bodyPr>
            <a:spAutoFit/>
          </a:bodyPr>
          <a:lstStyle/>
          <a:p>
            <a:pPr algn="ctr"/>
            <a:r>
              <a:rPr lang="en-US" sz="1800" dirty="0">
                <a:solidFill>
                  <a:srgbClr val="FF0000"/>
                </a:solidFill>
              </a:rPr>
              <a:t>u</a:t>
            </a:r>
            <a:r>
              <a:rPr lang="en-US" sz="1800" dirty="0" smtClean="0">
                <a:solidFill>
                  <a:srgbClr val="FF0000"/>
                </a:solidFill>
              </a:rPr>
              <a:t>ntil </a:t>
            </a:r>
            <a:r>
              <a:rPr lang="en-US" sz="1800" dirty="0">
                <a:solidFill>
                  <a:srgbClr val="FF0000"/>
                </a:solidFill>
              </a:rPr>
              <a:t>recently</a:t>
            </a:r>
          </a:p>
        </p:txBody>
      </p:sp>
      <p:cxnSp>
        <p:nvCxnSpPr>
          <p:cNvPr id="18" name="Straight Connector 17"/>
          <p:cNvCxnSpPr/>
          <p:nvPr/>
        </p:nvCxnSpPr>
        <p:spPr>
          <a:xfrm>
            <a:off x="5187375" y="4329272"/>
            <a:ext cx="466725" cy="219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173134" y="4370280"/>
            <a:ext cx="428625" cy="161925"/>
          </a:xfrm>
          <a:prstGeom prst="line">
            <a:avLst/>
          </a:prstGeom>
          <a:ln w="38100">
            <a:solidFill>
              <a:srgbClr val="FF1F1F"/>
            </a:solidFill>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rot="-2004349">
            <a:off x="4447106" y="3647000"/>
            <a:ext cx="885825" cy="584776"/>
          </a:xfrm>
          <a:prstGeom prst="rect">
            <a:avLst/>
          </a:prstGeom>
          <a:noFill/>
          <a:ln w="9525">
            <a:noFill/>
            <a:miter lim="800000"/>
            <a:headEnd/>
            <a:tailEnd/>
          </a:ln>
        </p:spPr>
        <p:txBody>
          <a:bodyPr>
            <a:spAutoFit/>
          </a:bodyPr>
          <a:lstStyle/>
          <a:p>
            <a:pPr algn="ctr"/>
            <a:r>
              <a:rPr lang="en-US" sz="1600" dirty="0" smtClean="0">
                <a:solidFill>
                  <a:srgbClr val="FF0000"/>
                </a:solidFill>
              </a:rPr>
              <a:t>For awhile</a:t>
            </a:r>
            <a:endParaRPr lang="en-US" sz="1600" dirty="0">
              <a:solidFill>
                <a:srgbClr val="FF0000"/>
              </a:solidFill>
            </a:endParaRPr>
          </a:p>
        </p:txBody>
      </p:sp>
      <p:cxnSp>
        <p:nvCxnSpPr>
          <p:cNvPr id="14" name="Straight Connector 13"/>
          <p:cNvCxnSpPr/>
          <p:nvPr/>
        </p:nvCxnSpPr>
        <p:spPr>
          <a:xfrm>
            <a:off x="5648659" y="4405098"/>
            <a:ext cx="3158319" cy="2127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93223" y="4332789"/>
            <a:ext cx="3035768" cy="1994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defRPr/>
            </a:pPr>
            <a:r>
              <a:rPr lang="en-US" smtClean="0"/>
              <a:t>September 15, 2015</a:t>
            </a:r>
            <a:endParaRPr lang="en-US" dirty="0"/>
          </a:p>
        </p:txBody>
      </p:sp>
      <p:sp>
        <p:nvSpPr>
          <p:cNvPr id="3" name="Footer Placeholder 2"/>
          <p:cNvSpPr>
            <a:spLocks noGrp="1"/>
          </p:cNvSpPr>
          <p:nvPr>
            <p:ph type="ftr" sz="quarter" idx="11"/>
          </p:nvPr>
        </p:nvSpPr>
        <p:spPr/>
        <p:txBody>
          <a:bodyPr/>
          <a:lstStyle/>
          <a:p>
            <a:pPr>
              <a:defRPr/>
            </a:pPr>
            <a:r>
              <a:rPr lang="en-US" smtClean="0"/>
              <a:t>University of Maryland Seminar</a:t>
            </a:r>
            <a:endParaRPr lang="en-US"/>
          </a:p>
        </p:txBody>
      </p:sp>
      <p:sp>
        <p:nvSpPr>
          <p:cNvPr id="4" name="Slide Number Placeholder 3"/>
          <p:cNvSpPr>
            <a:spLocks noGrp="1"/>
          </p:cNvSpPr>
          <p:nvPr>
            <p:ph type="sldNum" sz="quarter" idx="12"/>
          </p:nvPr>
        </p:nvSpPr>
        <p:spPr/>
        <p:txBody>
          <a:bodyPr/>
          <a:lstStyle/>
          <a:p>
            <a:pPr>
              <a:defRPr/>
            </a:pPr>
            <a:fld id="{257531AD-3AB9-40FD-8767-8BFE0FD6F857}" type="slidenum">
              <a:rPr lang="en-US" smtClean="0"/>
              <a:pPr>
                <a:defRPr/>
              </a:pPr>
              <a:t>2</a:t>
            </a:fld>
            <a:endParaRPr lang="en-US"/>
          </a:p>
        </p:txBody>
      </p:sp>
    </p:spTree>
    <p:extLst>
      <p:ext uri="{BB962C8B-B14F-4D97-AF65-F5344CB8AC3E}">
        <p14:creationId xmlns:p14="http://schemas.microsoft.com/office/powerpoint/2010/main" val="953907525"/>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xit" presetSubtype="0" fill="hold" grpId="1"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9940">
                                            <p:txEl>
                                              <p:pRg st="13" end="13"/>
                                            </p:txEl>
                                          </p:spTgt>
                                        </p:tgtEl>
                                        <p:attrNameLst>
                                          <p:attrName>style.visibility</p:attrName>
                                        </p:attrNameLst>
                                      </p:cBhvr>
                                      <p:to>
                                        <p:strVal val="visible"/>
                                      </p:to>
                                    </p:set>
                                    <p:animEffect transition="in" filter="fade">
                                      <p:cBhvr>
                                        <p:cTn id="38" dur="500"/>
                                        <p:tgtEl>
                                          <p:spTgt spid="39940">
                                            <p:txEl>
                                              <p:pRg st="13" end="1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9940">
                                            <p:txEl>
                                              <p:pRg st="14" end="14"/>
                                            </p:txEl>
                                          </p:spTgt>
                                        </p:tgtEl>
                                        <p:attrNameLst>
                                          <p:attrName>style.visibility</p:attrName>
                                        </p:attrNameLst>
                                      </p:cBhvr>
                                      <p:to>
                                        <p:strVal val="visible"/>
                                      </p:to>
                                    </p:set>
                                    <p:animEffect transition="in" filter="fade">
                                      <p:cBhvr>
                                        <p:cTn id="43" dur="500"/>
                                        <p:tgtEl>
                                          <p:spTgt spid="3994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Plan, New Name</a:t>
            </a:r>
            <a:endParaRPr lang="en-US" dirty="0"/>
          </a:p>
        </p:txBody>
      </p:sp>
      <p:sp>
        <p:nvSpPr>
          <p:cNvPr id="3" name="Content Placeholder 2"/>
          <p:cNvSpPr>
            <a:spLocks noGrp="1"/>
          </p:cNvSpPr>
          <p:nvPr>
            <p:ph idx="1"/>
          </p:nvPr>
        </p:nvSpPr>
        <p:spPr>
          <a:xfrm>
            <a:off x="228600" y="1043046"/>
            <a:ext cx="8672513" cy="1295871"/>
          </a:xfrm>
        </p:spPr>
        <p:txBody>
          <a:bodyPr/>
          <a:lstStyle/>
          <a:p>
            <a:r>
              <a:rPr lang="en-US" dirty="0" smtClean="0"/>
              <a:t>Because the emphasis of the facility has changed, so has had the name:  ASTA/</a:t>
            </a:r>
            <a:r>
              <a:rPr lang="en-US" dirty="0" err="1" smtClean="0"/>
              <a:t>IOTA</a:t>
            </a:r>
            <a:r>
              <a:rPr lang="en-US" dirty="0" err="1" smtClean="0">
                <a:latin typeface="Wingdings"/>
                <a:ea typeface="Wingdings"/>
                <a:cs typeface="Wingdings"/>
                <a:sym typeface="Wingdings"/>
              </a:rPr>
              <a:t></a:t>
            </a:r>
            <a:r>
              <a:rPr lang="en-US" dirty="0" err="1" smtClean="0">
                <a:sym typeface="Wingdings"/>
              </a:rPr>
              <a:t>Fermilab</a:t>
            </a:r>
            <a:r>
              <a:rPr lang="en-US" dirty="0" smtClean="0">
                <a:sym typeface="Wingdings"/>
              </a:rPr>
              <a:t> Accelerator Science and Technology (FAST) Facility</a:t>
            </a:r>
          </a:p>
          <a:p>
            <a:pPr lvl="1"/>
            <a:r>
              <a:rPr lang="en-US" dirty="0" smtClean="0">
                <a:sym typeface="Wingdings"/>
              </a:rPr>
              <a:t>Reduce </a:t>
            </a:r>
            <a:r>
              <a:rPr lang="en-US" dirty="0" err="1" smtClean="0">
                <a:sym typeface="Wingdings"/>
              </a:rPr>
              <a:t>cryomodules</a:t>
            </a:r>
            <a:r>
              <a:rPr lang="en-US" dirty="0" smtClean="0">
                <a:sym typeface="Wingdings"/>
              </a:rPr>
              <a:t> from three to one</a:t>
            </a:r>
          </a:p>
          <a:p>
            <a:pPr lvl="1"/>
            <a:r>
              <a:rPr lang="en-US" dirty="0" smtClean="0">
                <a:sym typeface="Wingdings"/>
              </a:rPr>
              <a:t>Primary mission is as an injector for IOTA</a:t>
            </a:r>
            <a:endParaRPr lang="en-US"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20</a:t>
            </a:fld>
            <a:endParaRPr lang="en-US" dirty="0"/>
          </a:p>
        </p:txBody>
      </p:sp>
      <p:pic>
        <p:nvPicPr>
          <p:cNvPr id="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17020"/>
          <a:stretch/>
        </p:blipFill>
        <p:spPr bwMode="auto">
          <a:xfrm>
            <a:off x="414867" y="3016250"/>
            <a:ext cx="8358717" cy="314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9485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
            </a:r>
            <a:r>
              <a:rPr lang="en-US" baseline="30000" dirty="0" smtClean="0"/>
              <a:t>-</a:t>
            </a:r>
            <a:r>
              <a:rPr lang="en-US" dirty="0" smtClean="0"/>
              <a:t> Injector</a:t>
            </a:r>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21</a:t>
            </a:fld>
            <a:endParaRPr lang="en-US" altLang="en-US"/>
          </a:p>
        </p:txBody>
      </p:sp>
      <p:pic>
        <p:nvPicPr>
          <p:cNvPr id="7"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8600" y="852504"/>
            <a:ext cx="8662726" cy="2949427"/>
          </a:xfrm>
        </p:spPr>
      </p:pic>
      <p:graphicFrame>
        <p:nvGraphicFramePr>
          <p:cNvPr id="8" name="Table 7"/>
          <p:cNvGraphicFramePr>
            <a:graphicFrameLocks noGrp="1"/>
          </p:cNvGraphicFramePr>
          <p:nvPr>
            <p:extLst>
              <p:ext uri="{D42A27DB-BD31-4B8C-83A1-F6EECF244321}">
                <p14:modId xmlns:p14="http://schemas.microsoft.com/office/powerpoint/2010/main" val="3593225826"/>
              </p:ext>
            </p:extLst>
          </p:nvPr>
        </p:nvGraphicFramePr>
        <p:xfrm>
          <a:off x="354013" y="3419404"/>
          <a:ext cx="6414153" cy="2966720"/>
        </p:xfrm>
        <a:graphic>
          <a:graphicData uri="http://schemas.openxmlformats.org/drawingml/2006/table">
            <a:tbl>
              <a:tblPr firstRow="1" bandRow="1">
                <a:tableStyleId>{3C2FFA5D-87B4-456A-9821-1D502468CF0F}</a:tableStyleId>
              </a:tblPr>
              <a:tblGrid>
                <a:gridCol w="2138051"/>
                <a:gridCol w="2138051"/>
                <a:gridCol w="2138051"/>
              </a:tblGrid>
              <a:tr h="370840">
                <a:tc>
                  <a:txBody>
                    <a:bodyPr/>
                    <a:lstStyle/>
                    <a:p>
                      <a:r>
                        <a:rPr lang="en-US" dirty="0" smtClean="0"/>
                        <a:t>Parameter</a:t>
                      </a:r>
                      <a:endParaRPr lang="en-US" dirty="0"/>
                    </a:p>
                  </a:txBody>
                  <a:tcPr/>
                </a:tc>
                <a:tc>
                  <a:txBody>
                    <a:bodyPr/>
                    <a:lstStyle/>
                    <a:p>
                      <a:r>
                        <a:rPr lang="en-US" dirty="0" smtClean="0"/>
                        <a:t>ILC nominal</a:t>
                      </a:r>
                      <a:endParaRPr lang="en-US" dirty="0"/>
                    </a:p>
                  </a:txBody>
                  <a:tcPr/>
                </a:tc>
                <a:tc>
                  <a:txBody>
                    <a:bodyPr/>
                    <a:lstStyle/>
                    <a:p>
                      <a:r>
                        <a:rPr lang="en-US" dirty="0" smtClean="0"/>
                        <a:t>Range</a:t>
                      </a:r>
                      <a:endParaRPr lang="en-US" dirty="0"/>
                    </a:p>
                  </a:txBody>
                  <a:tcPr/>
                </a:tc>
              </a:tr>
              <a:tr h="370840">
                <a:tc>
                  <a:txBody>
                    <a:bodyPr/>
                    <a:lstStyle/>
                    <a:p>
                      <a:r>
                        <a:rPr lang="en-US" dirty="0" smtClean="0"/>
                        <a:t>Bunch charge</a:t>
                      </a:r>
                      <a:endParaRPr lang="en-US" dirty="0"/>
                    </a:p>
                  </a:txBody>
                  <a:tcPr/>
                </a:tc>
                <a:tc>
                  <a:txBody>
                    <a:bodyPr/>
                    <a:lstStyle/>
                    <a:p>
                      <a:r>
                        <a:rPr lang="en-US" dirty="0" smtClean="0"/>
                        <a:t>3.2 </a:t>
                      </a:r>
                      <a:r>
                        <a:rPr lang="en-US" dirty="0" err="1" smtClean="0"/>
                        <a:t>nC</a:t>
                      </a:r>
                      <a:endParaRPr lang="en-US" dirty="0"/>
                    </a:p>
                  </a:txBody>
                  <a:tcPr/>
                </a:tc>
                <a:tc>
                  <a:txBody>
                    <a:bodyPr/>
                    <a:lstStyle/>
                    <a:p>
                      <a:r>
                        <a:rPr lang="en-US" dirty="0" smtClean="0"/>
                        <a:t>10pC to &gt; 20 </a:t>
                      </a:r>
                      <a:r>
                        <a:rPr lang="en-US" dirty="0" err="1" smtClean="0"/>
                        <a:t>nC</a:t>
                      </a:r>
                      <a:endParaRPr lang="en-US" dirty="0"/>
                    </a:p>
                  </a:txBody>
                  <a:tcPr/>
                </a:tc>
              </a:tr>
              <a:tr h="370840">
                <a:tc>
                  <a:txBody>
                    <a:bodyPr/>
                    <a:lstStyle/>
                    <a:p>
                      <a:r>
                        <a:rPr lang="en-US" dirty="0" smtClean="0"/>
                        <a:t>Bunch spacing</a:t>
                      </a:r>
                      <a:endParaRPr lang="en-US" dirty="0"/>
                    </a:p>
                  </a:txBody>
                  <a:tcPr/>
                </a:tc>
                <a:tc>
                  <a:txBody>
                    <a:bodyPr/>
                    <a:lstStyle/>
                    <a:p>
                      <a:r>
                        <a:rPr lang="en-US" dirty="0" smtClean="0"/>
                        <a:t>333 ns</a:t>
                      </a:r>
                      <a:endParaRPr lang="en-US" dirty="0"/>
                    </a:p>
                  </a:txBody>
                  <a:tcPr/>
                </a:tc>
                <a:tc>
                  <a:txBody>
                    <a:bodyPr/>
                    <a:lstStyle/>
                    <a:p>
                      <a:r>
                        <a:rPr lang="en-US" dirty="0" smtClean="0"/>
                        <a:t>&lt;10 ns to 10 s</a:t>
                      </a:r>
                      <a:endParaRPr lang="en-US" dirty="0"/>
                    </a:p>
                  </a:txBody>
                  <a:tcPr/>
                </a:tc>
              </a:tr>
              <a:tr h="370840">
                <a:tc>
                  <a:txBody>
                    <a:bodyPr/>
                    <a:lstStyle/>
                    <a:p>
                      <a:r>
                        <a:rPr lang="en-US" dirty="0" smtClean="0"/>
                        <a:t>Bunch train</a:t>
                      </a:r>
                      <a:endParaRPr lang="en-US" dirty="0"/>
                    </a:p>
                  </a:txBody>
                  <a:tcPr/>
                </a:tc>
                <a:tc>
                  <a:txBody>
                    <a:bodyPr/>
                    <a:lstStyle/>
                    <a:p>
                      <a:r>
                        <a:rPr lang="en-US" dirty="0" smtClean="0"/>
                        <a:t>1 </a:t>
                      </a:r>
                      <a:r>
                        <a:rPr lang="en-US" dirty="0" err="1" smtClean="0"/>
                        <a:t>ms</a:t>
                      </a:r>
                      <a:endParaRPr lang="en-US" dirty="0"/>
                    </a:p>
                  </a:txBody>
                  <a:tcPr/>
                </a:tc>
                <a:tc>
                  <a:txBody>
                    <a:bodyPr/>
                    <a:lstStyle/>
                    <a:p>
                      <a:r>
                        <a:rPr lang="en-US" dirty="0" smtClean="0"/>
                        <a:t>1 bunch to 1 </a:t>
                      </a:r>
                      <a:r>
                        <a:rPr lang="en-US" dirty="0" err="1" smtClean="0"/>
                        <a:t>ms</a:t>
                      </a:r>
                      <a:endParaRPr lang="en-US" dirty="0"/>
                    </a:p>
                  </a:txBody>
                  <a:tcPr/>
                </a:tc>
              </a:tr>
              <a:tr h="370840">
                <a:tc>
                  <a:txBody>
                    <a:bodyPr/>
                    <a:lstStyle/>
                    <a:p>
                      <a:r>
                        <a:rPr lang="en-US" dirty="0" smtClean="0"/>
                        <a:t>Train rep. rate</a:t>
                      </a:r>
                      <a:endParaRPr lang="en-US" dirty="0"/>
                    </a:p>
                  </a:txBody>
                  <a:tcPr/>
                </a:tc>
                <a:tc>
                  <a:txBody>
                    <a:bodyPr/>
                    <a:lstStyle/>
                    <a:p>
                      <a:r>
                        <a:rPr lang="en-US" dirty="0" smtClean="0"/>
                        <a:t>5 Hz</a:t>
                      </a:r>
                      <a:endParaRPr lang="en-US" dirty="0"/>
                    </a:p>
                  </a:txBody>
                  <a:tcPr/>
                </a:tc>
                <a:tc>
                  <a:txBody>
                    <a:bodyPr/>
                    <a:lstStyle/>
                    <a:p>
                      <a:r>
                        <a:rPr lang="en-US" dirty="0" smtClean="0"/>
                        <a:t>0.1 Hz to 5 Hz</a:t>
                      </a:r>
                      <a:endParaRPr lang="en-US" dirty="0"/>
                    </a:p>
                  </a:txBody>
                  <a:tcPr/>
                </a:tc>
              </a:tr>
              <a:tr h="370840">
                <a:tc>
                  <a:txBody>
                    <a:bodyPr/>
                    <a:lstStyle/>
                    <a:p>
                      <a:r>
                        <a:rPr lang="en-US" dirty="0" smtClean="0"/>
                        <a:t>Transverse emit.</a:t>
                      </a:r>
                      <a:endParaRPr lang="en-US" dirty="0"/>
                    </a:p>
                  </a:txBody>
                  <a:tcPr/>
                </a:tc>
                <a:tc>
                  <a:txBody>
                    <a:bodyPr/>
                    <a:lstStyle/>
                    <a:p>
                      <a:r>
                        <a:rPr lang="en-US" dirty="0" smtClean="0"/>
                        <a:t>25 mm-</a:t>
                      </a:r>
                      <a:r>
                        <a:rPr lang="en-US" dirty="0" err="1" smtClean="0"/>
                        <a:t>mrad</a:t>
                      </a:r>
                      <a:endParaRPr lang="en-US" dirty="0"/>
                    </a:p>
                  </a:txBody>
                  <a:tcPr/>
                </a:tc>
                <a:tc>
                  <a:txBody>
                    <a:bodyPr/>
                    <a:lstStyle/>
                    <a:p>
                      <a:r>
                        <a:rPr lang="en-US" dirty="0" smtClean="0"/>
                        <a:t>1 to 100 mm-</a:t>
                      </a:r>
                      <a:r>
                        <a:rPr lang="en-US" dirty="0" err="1" smtClean="0"/>
                        <a:t>mrad</a:t>
                      </a:r>
                      <a:endParaRPr lang="en-US" dirty="0"/>
                    </a:p>
                  </a:txBody>
                  <a:tcPr/>
                </a:tc>
              </a:tr>
              <a:tr h="370840">
                <a:tc>
                  <a:txBody>
                    <a:bodyPr/>
                    <a:lstStyle/>
                    <a:p>
                      <a:r>
                        <a:rPr lang="en-US" dirty="0" err="1" smtClean="0"/>
                        <a:t>r.m.s</a:t>
                      </a:r>
                      <a:r>
                        <a:rPr lang="en-US" dirty="0" smtClean="0"/>
                        <a:t>. bunch length</a:t>
                      </a:r>
                      <a:endParaRPr lang="en-US" dirty="0"/>
                    </a:p>
                  </a:txBody>
                  <a:tcPr/>
                </a:tc>
                <a:tc>
                  <a:txBody>
                    <a:bodyPr/>
                    <a:lstStyle/>
                    <a:p>
                      <a:r>
                        <a:rPr lang="en-US" dirty="0" smtClean="0"/>
                        <a:t>1 </a:t>
                      </a:r>
                      <a:r>
                        <a:rPr lang="en-US" dirty="0" err="1" smtClean="0"/>
                        <a:t>ps</a:t>
                      </a:r>
                      <a:endParaRPr lang="en-US" dirty="0"/>
                    </a:p>
                  </a:txBody>
                  <a:tcPr/>
                </a:tc>
                <a:tc>
                  <a:txBody>
                    <a:bodyPr/>
                    <a:lstStyle/>
                    <a:p>
                      <a:r>
                        <a:rPr lang="en-US" dirty="0" smtClean="0"/>
                        <a:t>10fs to 10ps</a:t>
                      </a:r>
                      <a:endParaRPr lang="en-US" dirty="0"/>
                    </a:p>
                  </a:txBody>
                  <a:tcPr/>
                </a:tc>
              </a:tr>
              <a:tr h="370840">
                <a:tc>
                  <a:txBody>
                    <a:bodyPr/>
                    <a:lstStyle/>
                    <a:p>
                      <a:r>
                        <a:rPr lang="en-US" dirty="0" smtClean="0"/>
                        <a:t>Beam energy</a:t>
                      </a:r>
                      <a:endParaRPr lang="en-US" dirty="0"/>
                    </a:p>
                  </a:txBody>
                  <a:tcPr/>
                </a:tc>
                <a:tc>
                  <a:txBody>
                    <a:bodyPr/>
                    <a:lstStyle/>
                    <a:p>
                      <a:r>
                        <a:rPr lang="en-US" dirty="0" smtClean="0"/>
                        <a:t>300 MeV</a:t>
                      </a:r>
                      <a:endParaRPr lang="en-US" dirty="0"/>
                    </a:p>
                  </a:txBody>
                  <a:tcPr/>
                </a:tc>
                <a:tc>
                  <a:txBody>
                    <a:bodyPr/>
                    <a:lstStyle/>
                    <a:p>
                      <a:r>
                        <a:rPr lang="en-US" dirty="0" smtClean="0"/>
                        <a:t>50-300</a:t>
                      </a:r>
                      <a:r>
                        <a:rPr lang="en-US" baseline="0" dirty="0" smtClean="0"/>
                        <a:t> MeV</a:t>
                      </a:r>
                      <a:endParaRPr lang="en-US" dirty="0"/>
                    </a:p>
                  </a:txBody>
                  <a:tcPr/>
                </a:tc>
              </a:tr>
            </a:tbl>
          </a:graphicData>
        </a:graphic>
      </p:graphicFrame>
    </p:spTree>
    <p:extLst>
      <p:ext uri="{BB962C8B-B14F-4D97-AF65-F5344CB8AC3E}">
        <p14:creationId xmlns:p14="http://schemas.microsoft.com/office/powerpoint/2010/main" val="17346236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ASTA</a:t>
            </a:r>
            <a:endParaRPr lang="en-US" dirty="0"/>
          </a:p>
        </p:txBody>
      </p:sp>
      <p:sp>
        <p:nvSpPr>
          <p:cNvPr id="3" name="Content Placeholder 2"/>
          <p:cNvSpPr>
            <a:spLocks noGrp="1"/>
          </p:cNvSpPr>
          <p:nvPr>
            <p:ph idx="1"/>
          </p:nvPr>
        </p:nvSpPr>
        <p:spPr/>
        <p:txBody>
          <a:bodyPr/>
          <a:lstStyle/>
          <a:p>
            <a:r>
              <a:rPr lang="en-US" dirty="0" smtClean="0"/>
              <a:t>Progress</a:t>
            </a:r>
          </a:p>
          <a:p>
            <a:pPr lvl="1"/>
            <a:r>
              <a:rPr lang="en-US" dirty="0" smtClean="0"/>
              <a:t>Electron source and </a:t>
            </a:r>
            <a:r>
              <a:rPr lang="en-US" dirty="0" err="1" smtClean="0"/>
              <a:t>cryomodule</a:t>
            </a:r>
            <a:r>
              <a:rPr lang="en-US" dirty="0" smtClean="0"/>
              <a:t> are in place</a:t>
            </a:r>
          </a:p>
          <a:p>
            <a:pPr lvl="1"/>
            <a:r>
              <a:rPr lang="en-US" dirty="0" smtClean="0"/>
              <a:t>First 50 MeV electron beam</a:t>
            </a:r>
            <a:endParaRPr lang="en-US"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22</a:t>
            </a:fld>
            <a:endParaRPr lang="en-US" dirty="0"/>
          </a:p>
        </p:txBody>
      </p:sp>
      <p:pic>
        <p:nvPicPr>
          <p:cNvPr id="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15894" r="51517" b="49641"/>
          <a:stretch/>
        </p:blipFill>
        <p:spPr bwMode="auto">
          <a:xfrm>
            <a:off x="4783669" y="1988204"/>
            <a:ext cx="3936998" cy="126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stuarth\Documents\Henderson Files\Programs\Advanced Accelerator R&amp;D\ASTA Briefing December 2012\ASTA Proposal Pictures\Gun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84" y="3365500"/>
            <a:ext cx="3666771" cy="2750079"/>
          </a:xfrm>
          <a:prstGeom prst="rect">
            <a:avLst/>
          </a:prstGeom>
          <a:noFill/>
          <a:ln w="889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2117" y="3692119"/>
            <a:ext cx="3328458" cy="2497544"/>
          </a:xfrm>
          <a:prstGeom prst="rect">
            <a:avLst/>
          </a:prstGeom>
          <a:noFill/>
          <a:ln w="889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 name="Right Arrow 9"/>
          <p:cNvSpPr/>
          <p:nvPr/>
        </p:nvSpPr>
        <p:spPr>
          <a:xfrm rot="19934064">
            <a:off x="4137112" y="3031191"/>
            <a:ext cx="793748" cy="336674"/>
          </a:xfrm>
          <a:prstGeom prst="rightArrow">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6200000">
            <a:off x="6053139" y="3365032"/>
            <a:ext cx="793748" cy="336674"/>
          </a:xfrm>
          <a:prstGeom prst="rightArrow">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528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600" dirty="0" smtClean="0">
                <a:latin typeface="Helvetica" panose="020B0604020202020204" pitchFamily="34" charset="0"/>
              </a:rPr>
              <a:t>First Electrons Through </a:t>
            </a:r>
            <a:r>
              <a:rPr lang="en-US" altLang="en-US" sz="3600" dirty="0" err="1" smtClean="0">
                <a:latin typeface="Helvetica" panose="020B0604020202020204" pitchFamily="34" charset="0"/>
              </a:rPr>
              <a:t>Photoinjector</a:t>
            </a:r>
            <a:r>
              <a:rPr lang="en-US" altLang="en-US" sz="3600" dirty="0" smtClean="0">
                <a:latin typeface="Helvetica" panose="020B0604020202020204" pitchFamily="34" charset="0"/>
              </a:rPr>
              <a:t>!</a:t>
            </a:r>
          </a:p>
        </p:txBody>
      </p:sp>
      <p:sp>
        <p:nvSpPr>
          <p:cNvPr id="1741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900" smtClean="0">
                <a:solidFill>
                  <a:srgbClr val="004C97"/>
                </a:solidFill>
                <a:latin typeface="Helvetica" panose="020B0604020202020204" pitchFamily="34" charset="0"/>
              </a:rPr>
              <a:t>September 15, 2015</a:t>
            </a:r>
            <a:endParaRPr lang="en-US" altLang="en-US" sz="900">
              <a:solidFill>
                <a:srgbClr val="004C97"/>
              </a:solidFill>
              <a:latin typeface="Helvetica" panose="020B0604020202020204" pitchFamily="34" charset="0"/>
            </a:endParaRP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900" smtClean="0">
                <a:solidFill>
                  <a:srgbClr val="004C97"/>
                </a:solidFill>
                <a:latin typeface="Helvetica" panose="020B0604020202020204" pitchFamily="34" charset="0"/>
              </a:rPr>
              <a:t>University of Maryland Seminar</a:t>
            </a:r>
            <a:endParaRPr lang="en-US" altLang="en-US" sz="900" b="1" smtClean="0">
              <a:solidFill>
                <a:srgbClr val="004C97"/>
              </a:solidFill>
              <a:latin typeface="Helvetica" panose="020B0604020202020204" pitchFamily="34" charset="0"/>
            </a:endParaRPr>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07FE89E-1A7B-466A-9156-05A441F5664C}" type="slidenum">
              <a:rPr lang="en-US" altLang="en-US" sz="900">
                <a:solidFill>
                  <a:srgbClr val="004C97"/>
                </a:solidFill>
                <a:latin typeface="Helvetica" panose="020B0604020202020204" pitchFamily="34" charset="0"/>
              </a:rPr>
              <a:pPr eaLnBrk="1" hangingPunct="1"/>
              <a:t>23</a:t>
            </a:fld>
            <a:endParaRPr lang="en-US" altLang="en-US" sz="900">
              <a:solidFill>
                <a:srgbClr val="004C97"/>
              </a:solidFill>
              <a:latin typeface="Helvetica" panose="020B0604020202020204" pitchFamily="34" charset="0"/>
            </a:endParaRPr>
          </a:p>
        </p:txBody>
      </p:sp>
      <p:sp>
        <p:nvSpPr>
          <p:cNvPr id="7" name="Content Placeholder 2"/>
          <p:cNvSpPr>
            <a:spLocks noGrp="1"/>
          </p:cNvSpPr>
          <p:nvPr>
            <p:ph idx="1"/>
          </p:nvPr>
        </p:nvSpPr>
        <p:spPr bwMode="auto">
          <a:xfrm>
            <a:off x="228600" y="1042988"/>
            <a:ext cx="8686800" cy="2207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anchor="t" anchorCtr="0" compatLnSpc="1">
            <a:prstTxWarp prst="textNoShape">
              <a:avLst/>
            </a:prstTxWarp>
          </a:bodyPr>
          <a:lstStyle/>
          <a:p>
            <a:r>
              <a:rPr lang="en-US" sz="2000" dirty="0" smtClean="0">
                <a:solidFill>
                  <a:schemeClr val="tx1"/>
                </a:solidFill>
              </a:rPr>
              <a:t>Sign-offs Wednesday, 25 March, 2015</a:t>
            </a:r>
          </a:p>
          <a:p>
            <a:r>
              <a:rPr lang="en-US" sz="2000" dirty="0" smtClean="0">
                <a:solidFill>
                  <a:schemeClr val="tx1"/>
                </a:solidFill>
              </a:rPr>
              <a:t>Electrons beyond the gun - </a:t>
            </a:r>
            <a:r>
              <a:rPr lang="en-US" sz="2000" dirty="0">
                <a:solidFill>
                  <a:schemeClr val="tx1"/>
                </a:solidFill>
              </a:rPr>
              <a:t>Wednesday, 25 </a:t>
            </a:r>
            <a:r>
              <a:rPr lang="en-US" sz="2000" dirty="0" smtClean="0">
                <a:solidFill>
                  <a:schemeClr val="tx1"/>
                </a:solidFill>
              </a:rPr>
              <a:t>March</a:t>
            </a:r>
          </a:p>
          <a:p>
            <a:r>
              <a:rPr lang="en-US" sz="2000" dirty="0" smtClean="0">
                <a:solidFill>
                  <a:schemeClr val="tx1"/>
                </a:solidFill>
              </a:rPr>
              <a:t>Beam after CC2, towards end of line – </a:t>
            </a:r>
            <a:r>
              <a:rPr lang="en-US" sz="2000" dirty="0">
                <a:solidFill>
                  <a:schemeClr val="tx1"/>
                </a:solidFill>
              </a:rPr>
              <a:t>Thursday</a:t>
            </a:r>
            <a:r>
              <a:rPr lang="en-US" sz="2000" dirty="0" smtClean="0">
                <a:solidFill>
                  <a:schemeClr val="tx1"/>
                </a:solidFill>
              </a:rPr>
              <a:t>, 26 March</a:t>
            </a:r>
          </a:p>
          <a:p>
            <a:r>
              <a:rPr lang="en-US" sz="2000" dirty="0" smtClean="0">
                <a:solidFill>
                  <a:schemeClr val="tx1"/>
                </a:solidFill>
              </a:rPr>
              <a:t>Electrons seen at low energy beam absorber  ( ~20 MeV) – Friday morning, 27 March</a:t>
            </a:r>
            <a:endParaRPr lang="en-US" sz="2000" dirty="0">
              <a:solidFill>
                <a:schemeClr val="tx1"/>
              </a:solidFill>
            </a:endParaRPr>
          </a:p>
          <a:p>
            <a:endParaRPr lang="en-US" sz="1600" dirty="0">
              <a:solidFill>
                <a:schemeClr val="tx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62343" y="3250394"/>
            <a:ext cx="4253057" cy="2826136"/>
          </a:xfrm>
          <a:prstGeom prst="rect">
            <a:avLst/>
          </a:prstGeom>
        </p:spPr>
      </p:pic>
      <p:pic>
        <p:nvPicPr>
          <p:cNvPr id="14"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t="6142" b="50501"/>
          <a:stretch/>
        </p:blipFill>
        <p:spPr bwMode="auto">
          <a:xfrm>
            <a:off x="427148" y="2730672"/>
            <a:ext cx="4133354" cy="352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547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to IOTA…</a:t>
            </a:r>
            <a:endParaRPr lang="en-US" dirty="0"/>
          </a:p>
        </p:txBody>
      </p:sp>
      <p:sp>
        <p:nvSpPr>
          <p:cNvPr id="3" name="Content Placeholder 2"/>
          <p:cNvSpPr>
            <a:spLocks noGrp="1"/>
          </p:cNvSpPr>
          <p:nvPr>
            <p:ph idx="1"/>
          </p:nvPr>
        </p:nvSpPr>
        <p:spPr>
          <a:xfrm>
            <a:off x="228600" y="1043047"/>
            <a:ext cx="8672513" cy="4036954"/>
          </a:xfrm>
        </p:spPr>
        <p:txBody>
          <a:bodyPr/>
          <a:lstStyle/>
          <a:p>
            <a:r>
              <a:rPr lang="en-US" dirty="0" smtClean="0"/>
              <a:t>All accelerators today are based on physics worked out in the 1950s</a:t>
            </a:r>
          </a:p>
          <a:p>
            <a:endParaRPr lang="en-US" dirty="0"/>
          </a:p>
          <a:p>
            <a:endParaRPr lang="en-US" dirty="0" smtClean="0"/>
          </a:p>
          <a:p>
            <a:endParaRPr lang="en-US" dirty="0"/>
          </a:p>
          <a:p>
            <a:endParaRPr lang="en-US" dirty="0" smtClean="0"/>
          </a:p>
          <a:p>
            <a:pPr lvl="1"/>
            <a:r>
              <a:rPr lang="en-US" dirty="0" smtClean="0"/>
              <a:t>Stable orbits based on “linear” optics</a:t>
            </a:r>
          </a:p>
          <a:p>
            <a:pPr lvl="2"/>
            <a:r>
              <a:rPr lang="en-US" dirty="0" smtClean="0"/>
              <a:t>The defining magnetic lattice contains only dipole and </a:t>
            </a:r>
            <a:r>
              <a:rPr lang="en-US" dirty="0" err="1" smtClean="0"/>
              <a:t>quadrupole</a:t>
            </a:r>
            <a:r>
              <a:rPr lang="en-US" dirty="0" smtClean="0"/>
              <a:t> terms.</a:t>
            </a:r>
          </a:p>
          <a:p>
            <a:pPr lvl="2"/>
            <a:r>
              <a:rPr lang="en-US" dirty="0" smtClean="0"/>
              <a:t>The result is a system in which particles experience a transverse force which depends linearly on their deviation from a reference orbit.  Described in general by a “Hill’s Equation”</a:t>
            </a:r>
          </a:p>
          <a:p>
            <a:endParaRPr lang="en-US" dirty="0"/>
          </a:p>
          <a:p>
            <a:endParaRPr lang="en-US" dirty="0" smtClean="0"/>
          </a:p>
          <a:p>
            <a:endParaRPr lang="en-US" dirty="0"/>
          </a:p>
          <a:p>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24</a:t>
            </a:fld>
            <a:endParaRPr lang="en-US" dirty="0"/>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69652"/>
          <a:stretch/>
        </p:blipFill>
        <p:spPr bwMode="auto">
          <a:xfrm>
            <a:off x="912813" y="1925740"/>
            <a:ext cx="7650407" cy="12175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4" name="Object 23"/>
          <p:cNvGraphicFramePr>
            <a:graphicFrameLocks noChangeAspect="1"/>
          </p:cNvGraphicFramePr>
          <p:nvPr>
            <p:extLst>
              <p:ext uri="{D42A27DB-BD31-4B8C-83A1-F6EECF244321}">
                <p14:modId xmlns:p14="http://schemas.microsoft.com/office/powerpoint/2010/main" val="3754742528"/>
              </p:ext>
            </p:extLst>
          </p:nvPr>
        </p:nvGraphicFramePr>
        <p:xfrm>
          <a:off x="2144712" y="5704561"/>
          <a:ext cx="4664252" cy="454939"/>
        </p:xfrm>
        <a:graphic>
          <a:graphicData uri="http://schemas.openxmlformats.org/presentationml/2006/ole">
            <mc:AlternateContent xmlns:mc="http://schemas.openxmlformats.org/markup-compatibility/2006">
              <mc:Choice xmlns:v="urn:schemas-microsoft-com:vml" Requires="v">
                <p:oleObj spid="_x0000_s17431" name="Equation" r:id="rId4" imgW="2082600" imgH="203040" progId="Equation.3">
                  <p:embed/>
                </p:oleObj>
              </mc:Choice>
              <mc:Fallback>
                <p:oleObj name="Equation" r:id="rId4" imgW="208260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712" y="5704561"/>
                        <a:ext cx="4664252" cy="454939"/>
                      </a:xfrm>
                      <a:prstGeom prst="rect">
                        <a:avLst/>
                      </a:prstGeom>
                      <a:noFill/>
                      <a:extLst/>
                    </p:spPr>
                  </p:pic>
                </p:oleObj>
              </mc:Fallback>
            </mc:AlternateContent>
          </a:graphicData>
        </a:graphic>
      </p:graphicFrame>
    </p:spTree>
    <p:extLst>
      <p:ext uri="{BB962C8B-B14F-4D97-AF65-F5344CB8AC3E}">
        <p14:creationId xmlns:p14="http://schemas.microsoft.com/office/powerpoint/2010/main" val="3774364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 in a Linear System</a:t>
            </a:r>
            <a:endParaRPr lang="en-US" dirty="0"/>
          </a:p>
        </p:txBody>
      </p:sp>
      <p:sp>
        <p:nvSpPr>
          <p:cNvPr id="3" name="Content Placeholder 2"/>
          <p:cNvSpPr>
            <a:spLocks noGrp="1"/>
          </p:cNvSpPr>
          <p:nvPr>
            <p:ph idx="1"/>
          </p:nvPr>
        </p:nvSpPr>
        <p:spPr>
          <a:xfrm>
            <a:off x="228600" y="1043047"/>
            <a:ext cx="8672513" cy="766704"/>
          </a:xfrm>
        </p:spPr>
        <p:txBody>
          <a:bodyPr/>
          <a:lstStyle/>
          <a:p>
            <a:r>
              <a:rPr lang="en-US" dirty="0" smtClean="0"/>
              <a:t>Properties of linear lattices</a:t>
            </a:r>
          </a:p>
          <a:p>
            <a:pPr lvl="1"/>
            <a:r>
              <a:rPr lang="en-US" dirty="0" smtClean="0"/>
              <a:t>Explicit solution</a:t>
            </a:r>
          </a:p>
          <a:p>
            <a:pPr lvl="1"/>
            <a:r>
              <a:rPr lang="en-US" dirty="0" smtClean="0"/>
              <a:t>In the paraxial approximation (</a:t>
            </a:r>
            <a:r>
              <a:rPr lang="en-US" dirty="0" err="1" smtClean="0">
                <a:latin typeface="+mn-lt"/>
              </a:rPr>
              <a:t>sin</a:t>
            </a:r>
            <a:r>
              <a:rPr lang="en-US" dirty="0" err="1" smtClean="0">
                <a:latin typeface="Symbol" charset="2"/>
                <a:cs typeface="Symbol" charset="2"/>
              </a:rPr>
              <a:t>q</a:t>
            </a:r>
            <a:r>
              <a:rPr lang="en-US" dirty="0" err="1" smtClean="0">
                <a:latin typeface="+mn-lt"/>
                <a:cs typeface="Symbol" charset="2"/>
              </a:rPr>
              <a:t>~tan</a:t>
            </a:r>
            <a:r>
              <a:rPr lang="en-US" dirty="0" err="1" smtClean="0">
                <a:latin typeface="Symbol" charset="2"/>
                <a:cs typeface="Symbol" charset="2"/>
              </a:rPr>
              <a:t>q</a:t>
            </a:r>
            <a:r>
              <a:rPr lang="en-US" dirty="0" err="1" smtClean="0">
                <a:latin typeface="+mn-lt"/>
                <a:cs typeface="Symbol" charset="2"/>
              </a:rPr>
              <a:t>~</a:t>
            </a:r>
            <a:r>
              <a:rPr lang="en-US" dirty="0" err="1" smtClean="0">
                <a:latin typeface="Symbol" charset="2"/>
                <a:cs typeface="Symbol" charset="2"/>
              </a:rPr>
              <a:t>q</a:t>
            </a:r>
            <a:r>
              <a:rPr lang="en-US" dirty="0" smtClean="0">
                <a:latin typeface="+mn-lt"/>
                <a:cs typeface="Symbol" charset="2"/>
              </a:rPr>
              <a:t>), particles undergo a fixed number of oscillations per orbit (“tune”) which is independent of amplitude.</a:t>
            </a:r>
          </a:p>
          <a:p>
            <a:r>
              <a:rPr lang="en-US" dirty="0" smtClean="0">
                <a:latin typeface="+mn-lt"/>
                <a:cs typeface="Symbol" charset="2"/>
              </a:rPr>
              <a:t>Nonlinear terms are dealt with perturbatively, and generally lead to chaotic instability at high amplitudes</a:t>
            </a:r>
            <a:endParaRPr lang="en-US" dirty="0">
              <a:latin typeface="+mn-lt"/>
            </a:endParaRPr>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25</a:t>
            </a:fld>
            <a:endParaRPr lang="en-US"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10" y="3725333"/>
            <a:ext cx="2990049" cy="24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676" y="3725333"/>
            <a:ext cx="3112434" cy="255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P:\dt\harding\Presentations\MagnetsForEveryone\LL-Oct-89-22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9800" y="3873500"/>
            <a:ext cx="21844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flipV="1">
            <a:off x="3479800" y="5757334"/>
            <a:ext cx="2309283" cy="1058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735917" y="5720060"/>
            <a:ext cx="1801283" cy="461665"/>
          </a:xfrm>
          <a:prstGeom prst="rect">
            <a:avLst/>
          </a:prstGeom>
          <a:noFill/>
        </p:spPr>
        <p:txBody>
          <a:bodyPr wrap="square" rtlCol="0">
            <a:spAutoFit/>
          </a:bodyPr>
          <a:lstStyle/>
          <a:p>
            <a:pPr algn="ctr"/>
            <a:r>
              <a:rPr lang="en-US" dirty="0" smtClean="0">
                <a:solidFill>
                  <a:srgbClr val="FF0000"/>
                </a:solidFill>
              </a:rPr>
              <a:t>octupole</a:t>
            </a:r>
            <a:endParaRPr lang="en-US" dirty="0">
              <a:solidFill>
                <a:srgbClr val="FF0000"/>
              </a:solidFill>
            </a:endParaRPr>
          </a:p>
        </p:txBody>
      </p:sp>
    </p:spTree>
    <p:extLst>
      <p:ext uri="{BB962C8B-B14F-4D97-AF65-F5344CB8AC3E}">
        <p14:creationId xmlns:p14="http://schemas.microsoft.com/office/powerpoint/2010/main" val="38349417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Instabilities In Linear Systems</a:t>
            </a:r>
            <a:endParaRPr lang="en-US" dirty="0"/>
          </a:p>
        </p:txBody>
      </p:sp>
      <p:sp>
        <p:nvSpPr>
          <p:cNvPr id="3" name="Content Placeholder 2"/>
          <p:cNvSpPr>
            <a:spLocks noGrp="1"/>
          </p:cNvSpPr>
          <p:nvPr>
            <p:ph idx="1"/>
          </p:nvPr>
        </p:nvSpPr>
        <p:spPr>
          <a:xfrm>
            <a:off x="228600" y="947796"/>
            <a:ext cx="8672513" cy="1602787"/>
          </a:xfrm>
        </p:spPr>
        <p:txBody>
          <a:bodyPr/>
          <a:lstStyle/>
          <a:p>
            <a:r>
              <a:rPr lang="en-US" dirty="0" smtClean="0"/>
              <a:t>A unique tune leads to inherent </a:t>
            </a:r>
            <a:br>
              <a:rPr lang="en-US" dirty="0" smtClean="0"/>
            </a:br>
            <a:r>
              <a:rPr lang="en-US" dirty="0" smtClean="0"/>
              <a:t>instabilities</a:t>
            </a:r>
          </a:p>
          <a:p>
            <a:pPr lvl="1"/>
            <a:r>
              <a:rPr lang="en-US" dirty="0" smtClean="0"/>
              <a:t>Tune </a:t>
            </a:r>
            <a:r>
              <a:rPr lang="en-US" dirty="0" err="1" smtClean="0"/>
              <a:t>spread</a:t>
            </a:r>
            <a:r>
              <a:rPr lang="en-US" dirty="0" err="1" smtClean="0">
                <a:latin typeface="Wingdings"/>
                <a:ea typeface="Wingdings"/>
                <a:cs typeface="Wingdings"/>
                <a:sym typeface="Wingdings"/>
              </a:rPr>
              <a:t></a:t>
            </a:r>
            <a:r>
              <a:rPr lang="en-US" dirty="0" err="1" smtClean="0">
                <a:latin typeface="+mn-lt"/>
                <a:ea typeface="Wingdings"/>
                <a:cs typeface="Wingdings"/>
                <a:sym typeface="Wingdings"/>
              </a:rPr>
              <a:t>”Landau</a:t>
            </a:r>
            <a:r>
              <a:rPr lang="en-US" dirty="0" smtClean="0">
                <a:latin typeface="+mn-lt"/>
                <a:ea typeface="Wingdings"/>
                <a:cs typeface="Wingdings"/>
                <a:sym typeface="Wingdings"/>
              </a:rPr>
              <a:t> Damping”</a:t>
            </a:r>
          </a:p>
          <a:p>
            <a:r>
              <a:rPr lang="en-US" dirty="0" smtClean="0">
                <a:latin typeface="+mn-lt"/>
                <a:ea typeface="Wingdings"/>
                <a:cs typeface="Wingdings"/>
                <a:sym typeface="Wingdings"/>
              </a:rPr>
              <a:t>Lattice imperfections lead to harmonic instabilities</a:t>
            </a:r>
          </a:p>
          <a:p>
            <a:endParaRPr lang="en-US" dirty="0">
              <a:latin typeface="+mn-lt"/>
              <a:ea typeface="Wingdings"/>
              <a:cs typeface="Wingdings"/>
              <a:sym typeface="Wingdings"/>
            </a:endParaRPr>
          </a:p>
          <a:p>
            <a:endParaRPr lang="en-US" dirty="0" smtClean="0">
              <a:latin typeface="+mn-lt"/>
              <a:ea typeface="Wingdings"/>
              <a:cs typeface="Wingdings"/>
              <a:sym typeface="Wingdings"/>
            </a:endParaRPr>
          </a:p>
          <a:p>
            <a:endParaRPr lang="en-US" dirty="0">
              <a:latin typeface="+mn-lt"/>
              <a:ea typeface="Wingdings"/>
              <a:cs typeface="Wingdings"/>
              <a:sym typeface="Wingdings"/>
            </a:endParaRPr>
          </a:p>
          <a:p>
            <a:endParaRPr lang="en-US" dirty="0" smtClean="0">
              <a:latin typeface="+mn-lt"/>
              <a:ea typeface="Wingdings"/>
              <a:cs typeface="Wingdings"/>
              <a:sym typeface="Wingdings"/>
            </a:endParaRPr>
          </a:p>
          <a:p>
            <a:endParaRPr lang="en-US" dirty="0">
              <a:latin typeface="+mn-lt"/>
              <a:ea typeface="Wingdings"/>
              <a:cs typeface="Wingdings"/>
              <a:sym typeface="Wingdings"/>
            </a:endParaRPr>
          </a:p>
          <a:p>
            <a:r>
              <a:rPr lang="en-US" dirty="0" smtClean="0">
                <a:latin typeface="+mn-lt"/>
                <a:ea typeface="Wingdings"/>
                <a:cs typeface="Wingdings"/>
                <a:sym typeface="Wingdings"/>
              </a:rPr>
              <a:t>In particular, space charge can</a:t>
            </a:r>
            <a:br>
              <a:rPr lang="en-US" dirty="0" smtClean="0">
                <a:latin typeface="+mn-lt"/>
                <a:ea typeface="Wingdings"/>
                <a:cs typeface="Wingdings"/>
                <a:sym typeface="Wingdings"/>
              </a:rPr>
            </a:br>
            <a:r>
              <a:rPr lang="en-US" dirty="0" smtClean="0">
                <a:latin typeface="+mn-lt"/>
                <a:ea typeface="Wingdings"/>
                <a:cs typeface="Wingdings"/>
                <a:sym typeface="Wingdings"/>
              </a:rPr>
              <a:t>shift the tune onto an instability</a:t>
            </a:r>
          </a:p>
          <a:p>
            <a:pPr lvl="1"/>
            <a:r>
              <a:rPr lang="en-US" dirty="0" smtClean="0">
                <a:latin typeface="+mn-lt"/>
                <a:ea typeface="Wingdings"/>
                <a:cs typeface="Wingdings"/>
                <a:sym typeface="Wingdings"/>
              </a:rPr>
              <a:t>Space charge limit</a:t>
            </a:r>
            <a:endParaRPr lang="en-US"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26</a:t>
            </a:fld>
            <a:endParaRPr lang="en-US" dirty="0"/>
          </a:p>
        </p:txBody>
      </p:sp>
      <p:pic>
        <p:nvPicPr>
          <p:cNvPr id="8" name="Picture 7"/>
          <p:cNvPicPr>
            <a:picLocks noChangeAspect="1"/>
          </p:cNvPicPr>
          <p:nvPr/>
        </p:nvPicPr>
        <p:blipFill>
          <a:blip r:embed="rId2"/>
          <a:stretch>
            <a:fillRect/>
          </a:stretch>
        </p:blipFill>
        <p:spPr>
          <a:xfrm>
            <a:off x="1081616" y="2645833"/>
            <a:ext cx="6898217" cy="2016720"/>
          </a:xfrm>
          <a:prstGeom prst="rect">
            <a:avLst/>
          </a:prstGeom>
        </p:spPr>
      </p:pic>
      <p:pic>
        <p:nvPicPr>
          <p:cNvPr id="9" name="Picture 8"/>
          <p:cNvPicPr>
            <a:picLocks noChangeAspect="1"/>
          </p:cNvPicPr>
          <p:nvPr/>
        </p:nvPicPr>
        <p:blipFill>
          <a:blip r:embed="rId3"/>
          <a:stretch>
            <a:fillRect/>
          </a:stretch>
        </p:blipFill>
        <p:spPr>
          <a:xfrm>
            <a:off x="5568686" y="4662553"/>
            <a:ext cx="2143654" cy="1550902"/>
          </a:xfrm>
          <a:prstGeom prst="rect">
            <a:avLst/>
          </a:prstGeom>
        </p:spPr>
      </p:pic>
    </p:spTree>
    <p:extLst>
      <p:ext uri="{BB962C8B-B14F-4D97-AF65-F5344CB8AC3E}">
        <p14:creationId xmlns:p14="http://schemas.microsoft.com/office/powerpoint/2010/main" val="9287891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a:t>
            </a:r>
            <a:r>
              <a:rPr lang="en-US" dirty="0" smtClean="0"/>
              <a:t>Accelerators Need </a:t>
            </a:r>
            <a:r>
              <a:rPr lang="en-US" dirty="0"/>
              <a:t>to be L</a:t>
            </a:r>
            <a:r>
              <a:rPr lang="en-US" dirty="0" smtClean="0"/>
              <a:t>inear</a:t>
            </a:r>
            <a:r>
              <a:rPr lang="en-US" dirty="0"/>
              <a:t>?</a:t>
            </a:r>
          </a:p>
        </p:txBody>
      </p:sp>
      <p:sp>
        <p:nvSpPr>
          <p:cNvPr id="3" name="Content Placeholder 2"/>
          <p:cNvSpPr>
            <a:spLocks noGrp="1"/>
          </p:cNvSpPr>
          <p:nvPr>
            <p:ph idx="1"/>
          </p:nvPr>
        </p:nvSpPr>
        <p:spPr/>
        <p:txBody>
          <a:bodyPr/>
          <a:lstStyle/>
          <a:p>
            <a:r>
              <a:rPr lang="en-US" dirty="0" smtClean="0"/>
              <a:t>Motion will be stable if we can identify conserved integrals of motion</a:t>
            </a:r>
            <a:r>
              <a:rPr lang="en-US" dirty="0" smtClean="0">
                <a:latin typeface="Wingdings"/>
                <a:ea typeface="Wingdings"/>
                <a:cs typeface="Wingdings"/>
                <a:sym typeface="Wingdings"/>
              </a:rPr>
              <a:t></a:t>
            </a:r>
            <a:r>
              <a:rPr lang="en-US" dirty="0" smtClean="0">
                <a:sym typeface="Wingdings"/>
              </a:rPr>
              <a:t>”</a:t>
            </a:r>
            <a:r>
              <a:rPr lang="en-US" dirty="0" err="1" smtClean="0">
                <a:sym typeface="Wingdings"/>
              </a:rPr>
              <a:t>Integrable</a:t>
            </a:r>
            <a:r>
              <a:rPr lang="en-US" dirty="0" smtClean="0">
                <a:sym typeface="Wingdings"/>
              </a:rPr>
              <a:t>”</a:t>
            </a:r>
            <a:endParaRPr lang="en-US" dirty="0" smtClean="0"/>
          </a:p>
          <a:p>
            <a:r>
              <a:rPr lang="en-US" dirty="0" smtClean="0"/>
              <a:t>There has been a long search for integrable nonlinear systems. </a:t>
            </a:r>
          </a:p>
          <a:p>
            <a:r>
              <a:rPr lang="en-US" dirty="0" smtClean="0"/>
              <a:t>Early work</a:t>
            </a:r>
            <a:endParaRPr lang="en-US" dirty="0"/>
          </a:p>
          <a:p>
            <a:pPr lvl="1"/>
            <a:r>
              <a:rPr lang="en-US" sz="1800" dirty="0" err="1"/>
              <a:t>Orlov</a:t>
            </a:r>
            <a:r>
              <a:rPr lang="en-US" sz="1800" dirty="0"/>
              <a:t> (1963)</a:t>
            </a:r>
          </a:p>
          <a:p>
            <a:pPr lvl="1"/>
            <a:r>
              <a:rPr lang="en-US" sz="1800" dirty="0"/>
              <a:t>McMillan (1967) – 1D </a:t>
            </a:r>
            <a:r>
              <a:rPr lang="en-US" sz="1800" dirty="0" smtClean="0"/>
              <a:t>solution</a:t>
            </a:r>
          </a:p>
          <a:p>
            <a:pPr lvl="1">
              <a:buFont typeface="Wingdings" charset="2"/>
              <a:buChar char="ü"/>
            </a:pPr>
            <a:r>
              <a:rPr lang="en-US" sz="1800" dirty="0" err="1"/>
              <a:t>Perevedentsev</a:t>
            </a:r>
            <a:r>
              <a:rPr lang="en-US" sz="1800" dirty="0"/>
              <a:t>, </a:t>
            </a:r>
            <a:r>
              <a:rPr lang="en-US" sz="1800" dirty="0" err="1"/>
              <a:t>Danilov</a:t>
            </a:r>
            <a:r>
              <a:rPr lang="en-US" sz="1800" dirty="0"/>
              <a:t> (1990) – generalization of McMillan case to 2D, round colliding beams. </a:t>
            </a:r>
            <a:r>
              <a:rPr lang="en-US" sz="1800" b="1" dirty="0">
                <a:solidFill>
                  <a:srgbClr val="004C97"/>
                </a:solidFill>
              </a:rPr>
              <a:t>Require non-</a:t>
            </a:r>
            <a:r>
              <a:rPr lang="en-US" sz="1800" b="1" dirty="0" err="1">
                <a:solidFill>
                  <a:srgbClr val="004C97"/>
                </a:solidFill>
              </a:rPr>
              <a:t>Laplacian</a:t>
            </a:r>
            <a:r>
              <a:rPr lang="en-US" sz="1800" b="1" dirty="0">
                <a:solidFill>
                  <a:srgbClr val="004C97"/>
                </a:solidFill>
              </a:rPr>
              <a:t> potentials to </a:t>
            </a:r>
            <a:r>
              <a:rPr lang="en-US" sz="1800" b="1" dirty="0" smtClean="0">
                <a:solidFill>
                  <a:srgbClr val="004C97"/>
                </a:solidFill>
              </a:rPr>
              <a:t>realize</a:t>
            </a:r>
          </a:p>
          <a:p>
            <a:pPr marL="457200" lvl="1" indent="0">
              <a:buNone/>
            </a:pPr>
            <a:endParaRPr lang="en-US" sz="1800" dirty="0"/>
          </a:p>
          <a:p>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27</a:t>
            </a:fld>
            <a:endParaRPr lang="en-US" altLang="en-US"/>
          </a:p>
        </p:txBody>
      </p:sp>
    </p:spTree>
    <p:extLst>
      <p:ext uri="{BB962C8B-B14F-4D97-AF65-F5344CB8AC3E}">
        <p14:creationId xmlns:p14="http://schemas.microsoft.com/office/powerpoint/2010/main" val="26865082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2D G</a:t>
            </a:r>
            <a:r>
              <a:rPr lang="en-US" sz="3600" dirty="0" smtClean="0"/>
              <a:t>eneralization </a:t>
            </a:r>
            <a:r>
              <a:rPr lang="en-US" sz="3600" dirty="0"/>
              <a:t>of McMillan M</a:t>
            </a:r>
            <a:r>
              <a:rPr lang="en-US" sz="3600" dirty="0" smtClean="0"/>
              <a:t>apping</a:t>
            </a:r>
            <a:endParaRPr lang="en-US" sz="3600"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28</a:t>
            </a:fld>
            <a:endParaRPr lang="en-US" altLang="en-US"/>
          </a:p>
        </p:txBody>
      </p:sp>
      <p:sp>
        <p:nvSpPr>
          <p:cNvPr id="7" name="Content Placeholder 2"/>
          <p:cNvSpPr>
            <a:spLocks noGrp="1"/>
          </p:cNvSpPr>
          <p:nvPr>
            <p:ph idx="1"/>
          </p:nvPr>
        </p:nvSpPr>
        <p:spPr>
          <a:xfrm>
            <a:off x="228600" y="1042988"/>
            <a:ext cx="8672513" cy="4987925"/>
          </a:xfrm>
        </p:spPr>
        <p:txBody>
          <a:bodyPr/>
          <a:lstStyle/>
          <a:p>
            <a:pPr eaLnBrk="1" hangingPunct="1">
              <a:defRPr/>
            </a:pPr>
            <a:endParaRPr lang="en-US" dirty="0" smtClean="0"/>
          </a:p>
          <a:p>
            <a:pPr eaLnBrk="1" hangingPunct="1">
              <a:defRPr/>
            </a:pPr>
            <a:endParaRPr lang="en-US" dirty="0"/>
          </a:p>
          <a:p>
            <a:pPr marL="0" indent="0" eaLnBrk="1" hangingPunct="1">
              <a:buFont typeface="Arial" charset="0"/>
              <a:buNone/>
              <a:defRPr/>
            </a:pPr>
            <a:endParaRPr lang="en-US" dirty="0" smtClean="0"/>
          </a:p>
          <a:p>
            <a:pPr eaLnBrk="1" hangingPunct="1">
              <a:defRPr/>
            </a:pPr>
            <a:r>
              <a:rPr lang="en-US" sz="2000" dirty="0" smtClean="0"/>
              <a:t>1D – thin lens kick</a:t>
            </a:r>
          </a:p>
          <a:p>
            <a:pPr eaLnBrk="1" hangingPunct="1">
              <a:defRPr/>
            </a:pPr>
            <a:endParaRPr lang="en-US" dirty="0"/>
          </a:p>
          <a:p>
            <a:pPr eaLnBrk="1" hangingPunct="1">
              <a:defRPr/>
            </a:pPr>
            <a:endParaRPr lang="en-US" dirty="0" smtClean="0"/>
          </a:p>
          <a:p>
            <a:pPr eaLnBrk="1" hangingPunct="1">
              <a:defRPr/>
            </a:pPr>
            <a:r>
              <a:rPr lang="en-US" sz="2000" dirty="0"/>
              <a:t>2D – </a:t>
            </a:r>
            <a:r>
              <a:rPr lang="en-US" sz="2000" dirty="0" smtClean="0"/>
              <a:t>a </a:t>
            </a:r>
            <a:r>
              <a:rPr lang="en-US" sz="2000" dirty="0"/>
              <a:t>thin lens </a:t>
            </a:r>
            <a:r>
              <a:rPr lang="en-US" sz="2000" dirty="0" smtClean="0"/>
              <a:t>solution </a:t>
            </a:r>
            <a:r>
              <a:rPr lang="en-US" sz="2000" dirty="0"/>
              <a:t>can be carried over to 2D </a:t>
            </a:r>
            <a:r>
              <a:rPr lang="en-US" sz="2000" dirty="0" smtClean="0"/>
              <a:t>case in axially symmetric system (non-</a:t>
            </a:r>
            <a:r>
              <a:rPr lang="en-US" sz="2000" dirty="0" err="1" smtClean="0"/>
              <a:t>Laplacian</a:t>
            </a:r>
            <a:r>
              <a:rPr lang="en-US" sz="2000" dirty="0" smtClean="0"/>
              <a:t>!)</a:t>
            </a:r>
            <a:endParaRPr lang="en-US" dirty="0"/>
          </a:p>
          <a:p>
            <a:pPr lvl="1" eaLnBrk="1" hangingPunct="1">
              <a:defRPr/>
            </a:pP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525621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914400"/>
            <a:ext cx="16748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2"/>
          <p:cNvGraphicFramePr>
            <a:graphicFrameLocks noChangeAspect="1"/>
          </p:cNvGraphicFramePr>
          <p:nvPr/>
        </p:nvGraphicFramePr>
        <p:xfrm>
          <a:off x="685800" y="2667000"/>
          <a:ext cx="2092325" cy="865188"/>
        </p:xfrm>
        <a:graphic>
          <a:graphicData uri="http://schemas.openxmlformats.org/presentationml/2006/ole">
            <mc:AlternateContent xmlns:mc="http://schemas.openxmlformats.org/markup-compatibility/2006">
              <mc:Choice xmlns:v="urn:schemas-microsoft-com:vml" Requires="v">
                <p:oleObj spid="_x0000_s18544" name="Equation" r:id="rId5" imgW="1104900" imgH="457200" progId="Equation.3">
                  <p:embed/>
                </p:oleObj>
              </mc:Choice>
              <mc:Fallback>
                <p:oleObj name="Equation" r:id="rId5" imgW="11049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667000"/>
                        <a:ext cx="209232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3"/>
          <p:cNvGraphicFramePr>
            <a:graphicFrameLocks noChangeAspect="1"/>
          </p:cNvGraphicFramePr>
          <p:nvPr/>
        </p:nvGraphicFramePr>
        <p:xfrm>
          <a:off x="3276600" y="2438400"/>
          <a:ext cx="2051050" cy="609600"/>
        </p:xfrm>
        <a:graphic>
          <a:graphicData uri="http://schemas.openxmlformats.org/presentationml/2006/ole">
            <mc:AlternateContent xmlns:mc="http://schemas.openxmlformats.org/markup-compatibility/2006">
              <mc:Choice xmlns:v="urn:schemas-microsoft-com:vml" Requires="v">
                <p:oleObj spid="_x0000_s18545" name="Equation" r:id="rId7" imgW="1409700" imgH="419100" progId="Equation.3">
                  <p:embed/>
                </p:oleObj>
              </mc:Choice>
              <mc:Fallback>
                <p:oleObj name="Equation" r:id="rId7" imgW="1409700" imgH="4191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2438400"/>
                        <a:ext cx="20510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4"/>
          <p:cNvGraphicFramePr>
            <a:graphicFrameLocks noChangeAspect="1"/>
          </p:cNvGraphicFramePr>
          <p:nvPr/>
        </p:nvGraphicFramePr>
        <p:xfrm>
          <a:off x="3200400" y="3124200"/>
          <a:ext cx="5357813" cy="406400"/>
        </p:xfrm>
        <a:graphic>
          <a:graphicData uri="http://schemas.openxmlformats.org/presentationml/2006/ole">
            <mc:AlternateContent xmlns:mc="http://schemas.openxmlformats.org/markup-compatibility/2006">
              <mc:Choice xmlns:v="urn:schemas-microsoft-com:vml" Requires="v">
                <p:oleObj spid="_x0000_s18546" name="Equation" r:id="rId9" imgW="3022600" imgH="228600" progId="Equation.3">
                  <p:embed/>
                </p:oleObj>
              </mc:Choice>
              <mc:Fallback>
                <p:oleObj name="Equation" r:id="rId9" imgW="302260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3124200"/>
                        <a:ext cx="53578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nvGraphicFramePr>
        <p:xfrm>
          <a:off x="609600" y="4684713"/>
          <a:ext cx="2362200" cy="1614487"/>
        </p:xfrm>
        <a:graphic>
          <a:graphicData uri="http://schemas.openxmlformats.org/presentationml/2006/ole">
            <mc:AlternateContent xmlns:mc="http://schemas.openxmlformats.org/markup-compatibility/2006">
              <mc:Choice xmlns:v="urn:schemas-microsoft-com:vml" Requires="v">
                <p:oleObj spid="_x0000_s18547" name="Equation" r:id="rId11" imgW="1968247" imgH="1345970" progId="Equation.3">
                  <p:embed/>
                </p:oleObj>
              </mc:Choice>
              <mc:Fallback>
                <p:oleObj name="Equation" r:id="rId11" imgW="1968247" imgH="134597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4684713"/>
                        <a:ext cx="236220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3200400" y="4876800"/>
          <a:ext cx="1003300" cy="1308100"/>
        </p:xfrm>
        <a:graphic>
          <a:graphicData uri="http://schemas.openxmlformats.org/presentationml/2006/ole">
            <mc:AlternateContent xmlns:mc="http://schemas.openxmlformats.org/markup-compatibility/2006">
              <mc:Choice xmlns:v="urn:schemas-microsoft-com:vml" Requires="v">
                <p:oleObj spid="_x0000_s18548" name="Equation" r:id="rId13" imgW="711016" imgH="927077" progId="Equation.3">
                  <p:embed/>
                </p:oleObj>
              </mc:Choice>
              <mc:Fallback>
                <p:oleObj name="Equation" r:id="rId13" imgW="711016" imgH="927077"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48768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a:spLocks noChangeArrowheads="1"/>
          </p:cNvSpPr>
          <p:nvPr/>
        </p:nvSpPr>
        <p:spPr bwMode="auto">
          <a:xfrm>
            <a:off x="399277" y="4324290"/>
            <a:ext cx="39329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1. The ring with transfer matrix</a:t>
            </a:r>
          </a:p>
        </p:txBody>
      </p:sp>
      <p:graphicFrame>
        <p:nvGraphicFramePr>
          <p:cNvPr id="16" name="Object 15"/>
          <p:cNvGraphicFramePr>
            <a:graphicFrameLocks noChangeAspect="1"/>
          </p:cNvGraphicFramePr>
          <p:nvPr/>
        </p:nvGraphicFramePr>
        <p:xfrm>
          <a:off x="5105400" y="4724400"/>
          <a:ext cx="1527175" cy="685800"/>
        </p:xfrm>
        <a:graphic>
          <a:graphicData uri="http://schemas.openxmlformats.org/presentationml/2006/ole">
            <mc:AlternateContent xmlns:mc="http://schemas.openxmlformats.org/markup-compatibility/2006">
              <mc:Choice xmlns:v="urn:schemas-microsoft-com:vml" Requires="v">
                <p:oleObj spid="_x0000_s18549" name="Equation" r:id="rId15" imgW="876369" imgH="393539" progId="Equation.DSMT4">
                  <p:embed/>
                </p:oleObj>
              </mc:Choice>
              <mc:Fallback>
                <p:oleObj name="Equation" r:id="rId15" imgW="876369" imgH="393539"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5400" y="4724400"/>
                        <a:ext cx="1527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a:spLocks noChangeArrowheads="1"/>
          </p:cNvSpPr>
          <p:nvPr/>
        </p:nvSpPr>
        <p:spPr bwMode="auto">
          <a:xfrm>
            <a:off x="4800600" y="4343400"/>
            <a:ext cx="37675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2. Axially-symmetric thin kick</a:t>
            </a:r>
          </a:p>
        </p:txBody>
      </p:sp>
    </p:spTree>
    <p:extLst>
      <p:ext uri="{BB962C8B-B14F-4D97-AF65-F5344CB8AC3E}">
        <p14:creationId xmlns:p14="http://schemas.microsoft.com/office/powerpoint/2010/main" val="12417353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2D G</a:t>
            </a:r>
            <a:r>
              <a:rPr lang="en-US" sz="3600" dirty="0" smtClean="0"/>
              <a:t>eneralization </a:t>
            </a:r>
            <a:r>
              <a:rPr lang="en-US" sz="3600" dirty="0"/>
              <a:t>of McMillan M</a:t>
            </a:r>
            <a:r>
              <a:rPr lang="en-US" sz="3600" dirty="0" smtClean="0"/>
              <a:t>apping</a:t>
            </a:r>
            <a:endParaRPr lang="en-US" sz="3600"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29</a:t>
            </a:fld>
            <a:endParaRPr lang="en-US" altLang="en-US"/>
          </a:p>
        </p:txBody>
      </p:sp>
      <p:sp>
        <p:nvSpPr>
          <p:cNvPr id="7" name="Content Placeholder 2"/>
          <p:cNvSpPr>
            <a:spLocks noGrp="1"/>
          </p:cNvSpPr>
          <p:nvPr>
            <p:ph idx="1"/>
          </p:nvPr>
        </p:nvSpPr>
        <p:spPr bwMode="auto">
          <a:xfrm>
            <a:off x="228600" y="1042988"/>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dirty="0">
                <a:latin typeface="Helvetica" charset="0"/>
              </a:rPr>
              <a:t>The system is integrable. Two integrals of motion (transverse):</a:t>
            </a:r>
          </a:p>
          <a:p>
            <a:pPr lvl="1" eaLnBrk="1" hangingPunct="1"/>
            <a:r>
              <a:rPr lang="en-US" dirty="0">
                <a:latin typeface="Helvetica" charset="0"/>
              </a:rPr>
              <a:t>Angular momentum:</a:t>
            </a:r>
          </a:p>
          <a:p>
            <a:pPr lvl="1" eaLnBrk="1" hangingPunct="1"/>
            <a:r>
              <a:rPr lang="en-US" dirty="0">
                <a:latin typeface="Helvetica" charset="0"/>
              </a:rPr>
              <a:t>McMillan-type integral, quadratic in momentum</a:t>
            </a:r>
          </a:p>
          <a:p>
            <a:pPr lvl="1" eaLnBrk="1" hangingPunct="1"/>
            <a:endParaRPr lang="en-US" dirty="0">
              <a:latin typeface="Helvetica" charset="0"/>
            </a:endParaRPr>
          </a:p>
          <a:p>
            <a:pPr lvl="1" eaLnBrk="1" hangingPunct="1"/>
            <a:endParaRPr lang="en-US" dirty="0">
              <a:latin typeface="Helvetica" charset="0"/>
            </a:endParaRPr>
          </a:p>
          <a:p>
            <a:pPr lvl="1" eaLnBrk="1" hangingPunct="1"/>
            <a:endParaRPr lang="en-US" dirty="0">
              <a:latin typeface="Helvetica" charset="0"/>
            </a:endParaRPr>
          </a:p>
          <a:p>
            <a:pPr lvl="1" eaLnBrk="1" hangingPunct="1"/>
            <a:endParaRPr lang="en-US" dirty="0">
              <a:latin typeface="Helvetica" charset="0"/>
            </a:endParaRPr>
          </a:p>
          <a:p>
            <a:pPr lvl="1" eaLnBrk="1" hangingPunct="1"/>
            <a:endParaRPr lang="en-US" dirty="0">
              <a:latin typeface="Helvetica" charset="0"/>
            </a:endParaRPr>
          </a:p>
          <a:p>
            <a:pPr eaLnBrk="1" hangingPunct="1"/>
            <a:r>
              <a:rPr lang="en-US" dirty="0">
                <a:latin typeface="Helvetica" charset="0"/>
              </a:rPr>
              <a:t>For large amplitudes, the fractional tune is 0.25</a:t>
            </a:r>
          </a:p>
          <a:p>
            <a:pPr eaLnBrk="1" hangingPunct="1"/>
            <a:r>
              <a:rPr lang="en-US" dirty="0">
                <a:latin typeface="Helvetica" charset="0"/>
              </a:rPr>
              <a:t>For small amplitude, the electron (defocusing) lens can give a </a:t>
            </a:r>
            <a:r>
              <a:rPr lang="en-US" b="1" dirty="0">
                <a:solidFill>
                  <a:srgbClr val="004C97"/>
                </a:solidFill>
                <a:latin typeface="Helvetica" charset="0"/>
              </a:rPr>
              <a:t>tune shift of ~ –</a:t>
            </a:r>
            <a:r>
              <a:rPr lang="en-US" b="1" dirty="0" smtClean="0">
                <a:solidFill>
                  <a:srgbClr val="004C97"/>
                </a:solidFill>
                <a:latin typeface="Helvetica" charset="0"/>
              </a:rPr>
              <a:t>0.3 per cell !</a:t>
            </a:r>
            <a:r>
              <a:rPr lang="en-US" dirty="0" smtClean="0">
                <a:solidFill>
                  <a:schemeClr val="accent4"/>
                </a:solidFill>
                <a:latin typeface="Helvetica" charset="0"/>
              </a:rPr>
              <a:t> </a:t>
            </a:r>
            <a:endParaRPr lang="en-US" dirty="0">
              <a:solidFill>
                <a:schemeClr val="accent4"/>
              </a:solidFill>
              <a:latin typeface="Helvetica" charset="0"/>
            </a:endParaRPr>
          </a:p>
          <a:p>
            <a:pPr eaLnBrk="1" hangingPunct="1"/>
            <a:r>
              <a:rPr lang="en-US" dirty="0">
                <a:latin typeface="Helvetica" charset="0"/>
              </a:rPr>
              <a:t>Potentially, can cross an integer resonance</a:t>
            </a:r>
          </a:p>
        </p:txBody>
      </p:sp>
      <p:graphicFrame>
        <p:nvGraphicFramePr>
          <p:cNvPr id="8" name="Object 5"/>
          <p:cNvGraphicFramePr>
            <a:graphicFrameLocks noChangeAspect="1"/>
          </p:cNvGraphicFramePr>
          <p:nvPr/>
        </p:nvGraphicFramePr>
        <p:xfrm>
          <a:off x="3886200" y="1828800"/>
          <a:ext cx="1817688" cy="401638"/>
        </p:xfrm>
        <a:graphic>
          <a:graphicData uri="http://schemas.openxmlformats.org/presentationml/2006/ole">
            <mc:AlternateContent xmlns:mc="http://schemas.openxmlformats.org/markup-compatibility/2006">
              <mc:Choice xmlns:v="urn:schemas-microsoft-com:vml" Requires="v">
                <p:oleObj spid="_x0000_s19477" name="Equation" r:id="rId3" imgW="1091878" imgH="241415" progId="Equation.DSMT4">
                  <p:embed/>
                </p:oleObj>
              </mc:Choice>
              <mc:Fallback>
                <p:oleObj name="Equation" r:id="rId3" imgW="1091878" imgH="241415"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828800"/>
                        <a:ext cx="181768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590800"/>
            <a:ext cx="46863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0959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Fermilab Firsts and Records</a:t>
            </a:r>
            <a:endParaRPr lang="en-US" dirty="0"/>
          </a:p>
        </p:txBody>
      </p:sp>
      <p:sp>
        <p:nvSpPr>
          <p:cNvPr id="3" name="Content Placeholder 2"/>
          <p:cNvSpPr>
            <a:spLocks noGrp="1"/>
          </p:cNvSpPr>
          <p:nvPr>
            <p:ph idx="1"/>
          </p:nvPr>
        </p:nvSpPr>
        <p:spPr>
          <a:xfrm>
            <a:off x="228600" y="962025"/>
            <a:ext cx="8251825" cy="5553075"/>
          </a:xfrm>
        </p:spPr>
        <p:txBody>
          <a:bodyPr/>
          <a:lstStyle/>
          <a:p>
            <a:r>
              <a:rPr lang="en-US" sz="1600" dirty="0" smtClean="0"/>
              <a:t>Firsts:</a:t>
            </a:r>
          </a:p>
          <a:p>
            <a:pPr lvl="1"/>
            <a:r>
              <a:rPr lang="en-US" sz="1600" dirty="0" smtClean="0"/>
              <a:t>First separated function synchrotron:</a:t>
            </a:r>
          </a:p>
          <a:p>
            <a:pPr lvl="2"/>
            <a:r>
              <a:rPr lang="en-US" sz="1400" dirty="0" smtClean="0"/>
              <a:t>Main Ring, 1972</a:t>
            </a:r>
          </a:p>
          <a:p>
            <a:pPr lvl="1"/>
            <a:r>
              <a:rPr lang="en-US" sz="1600" dirty="0" smtClean="0"/>
              <a:t>First superconducting synchrotron/collider</a:t>
            </a:r>
          </a:p>
          <a:p>
            <a:pPr lvl="2"/>
            <a:r>
              <a:rPr lang="en-US" sz="1400" dirty="0" smtClean="0"/>
              <a:t>Tevatron, 1983 (first collisions in 1986)</a:t>
            </a:r>
          </a:p>
          <a:p>
            <a:pPr lvl="1"/>
            <a:r>
              <a:rPr lang="en-US" sz="1600" dirty="0" smtClean="0"/>
              <a:t>First permanent magnet storage ring</a:t>
            </a:r>
          </a:p>
          <a:p>
            <a:pPr lvl="2"/>
            <a:r>
              <a:rPr lang="en-US" sz="1400" dirty="0" smtClean="0"/>
              <a:t>Recycler, 2000</a:t>
            </a:r>
          </a:p>
          <a:p>
            <a:r>
              <a:rPr lang="en-US" sz="1600" dirty="0" smtClean="0"/>
              <a:t>Records:</a:t>
            </a:r>
          </a:p>
          <a:p>
            <a:pPr lvl="1"/>
            <a:r>
              <a:rPr lang="en-US" sz="1600" dirty="0" smtClean="0"/>
              <a:t>Highest energy proton beam</a:t>
            </a:r>
          </a:p>
          <a:p>
            <a:pPr lvl="2"/>
            <a:r>
              <a:rPr lang="en-US" sz="1400" dirty="0" smtClean="0"/>
              <a:t>Main Ring, 1972 (breaks AGS record)</a:t>
            </a:r>
            <a:r>
              <a:rPr lang="en-US" sz="1400" dirty="0" smtClean="0">
                <a:latin typeface="Wingdings"/>
                <a:ea typeface="Wingdings"/>
                <a:cs typeface="Wingdings"/>
                <a:sym typeface="Wingdings"/>
              </a:rPr>
              <a:t></a:t>
            </a:r>
            <a:r>
              <a:rPr lang="en-US" sz="1400" dirty="0" smtClean="0"/>
              <a:t>1983 (broken by Tevatron)</a:t>
            </a:r>
          </a:p>
          <a:p>
            <a:pPr lvl="2"/>
            <a:r>
              <a:rPr lang="en-US" sz="1400" dirty="0" smtClean="0"/>
              <a:t>Tevatron, 1983-2008 (broken by LHC)</a:t>
            </a:r>
            <a:endParaRPr lang="en-US" sz="1600" dirty="0" smtClean="0"/>
          </a:p>
          <a:p>
            <a:pPr lvl="1"/>
            <a:r>
              <a:rPr lang="en-US" sz="1600" dirty="0" smtClean="0"/>
              <a:t>Highest energy hadron collider</a:t>
            </a:r>
          </a:p>
          <a:p>
            <a:pPr lvl="2"/>
            <a:r>
              <a:rPr lang="en-US" sz="1400" dirty="0" smtClean="0"/>
              <a:t>Tevatron, 1986 (breaks </a:t>
            </a:r>
            <a:r>
              <a:rPr lang="en-US" sz="1400" dirty="0" err="1" smtClean="0"/>
              <a:t>SppS</a:t>
            </a:r>
            <a:r>
              <a:rPr lang="en-US" sz="1400" dirty="0" smtClean="0"/>
              <a:t> record)</a:t>
            </a:r>
            <a:r>
              <a:rPr lang="en-US" sz="1400" dirty="0" smtClean="0">
                <a:latin typeface="Wingdings"/>
                <a:ea typeface="Wingdings"/>
                <a:cs typeface="Wingdings"/>
                <a:sym typeface="Wingdings"/>
              </a:rPr>
              <a:t></a:t>
            </a:r>
            <a:r>
              <a:rPr lang="en-US" sz="1400" dirty="0" smtClean="0"/>
              <a:t>2009 (broken by LHC)</a:t>
            </a:r>
            <a:endParaRPr lang="en-US" sz="1600" dirty="0" smtClean="0"/>
          </a:p>
          <a:p>
            <a:pPr lvl="1"/>
            <a:r>
              <a:rPr lang="en-US" sz="1600" dirty="0"/>
              <a:t>Highest hadronic luminosity</a:t>
            </a:r>
          </a:p>
          <a:p>
            <a:pPr lvl="2"/>
            <a:r>
              <a:rPr lang="en-US" sz="1400" dirty="0"/>
              <a:t>Tevatron, 2005 (broke ISR *p-p* record!) </a:t>
            </a:r>
            <a:r>
              <a:rPr lang="en-US" sz="1400" dirty="0">
                <a:latin typeface="Wingdings"/>
                <a:ea typeface="Wingdings"/>
                <a:cs typeface="Wingdings"/>
                <a:sym typeface="Wingdings"/>
              </a:rPr>
              <a:t></a:t>
            </a:r>
            <a:r>
              <a:rPr lang="en-US" sz="1400" dirty="0"/>
              <a:t> 2011 (broken by LHC</a:t>
            </a:r>
            <a:r>
              <a:rPr lang="en-US" sz="1400" dirty="0" smtClean="0"/>
              <a:t>)</a:t>
            </a:r>
            <a:endParaRPr lang="en-US" sz="1400" dirty="0"/>
          </a:p>
          <a:p>
            <a:pPr lvl="1"/>
            <a:r>
              <a:rPr lang="en-US" sz="1600" dirty="0" smtClean="0"/>
              <a:t> Highest energy p-</a:t>
            </a:r>
            <a:r>
              <a:rPr lang="en-US" sz="1600" dirty="0" err="1" smtClean="0"/>
              <a:t>pbar</a:t>
            </a:r>
            <a:r>
              <a:rPr lang="en-US" sz="1600" dirty="0" smtClean="0"/>
              <a:t> collider</a:t>
            </a:r>
          </a:p>
          <a:p>
            <a:pPr lvl="2"/>
            <a:r>
              <a:rPr lang="en-US" sz="1400" dirty="0" smtClean="0"/>
              <a:t>Tevatron, 1986 (breaks </a:t>
            </a:r>
            <a:r>
              <a:rPr lang="en-US" sz="1400" dirty="0" err="1" smtClean="0"/>
              <a:t>SppS</a:t>
            </a:r>
            <a:r>
              <a:rPr lang="en-US" sz="1400" dirty="0" smtClean="0"/>
              <a:t> record)</a:t>
            </a:r>
            <a:r>
              <a:rPr lang="en-US" sz="1400" dirty="0" smtClean="0">
                <a:latin typeface="Wingdings"/>
                <a:ea typeface="Wingdings"/>
                <a:cs typeface="Wingdings"/>
                <a:sym typeface="Wingdings"/>
              </a:rPr>
              <a:t></a:t>
            </a:r>
            <a:r>
              <a:rPr lang="en-US" sz="1400" dirty="0" smtClean="0"/>
              <a:t> present</a:t>
            </a:r>
          </a:p>
          <a:p>
            <a:pPr lvl="1"/>
            <a:r>
              <a:rPr lang="en-US" sz="1600" dirty="0" smtClean="0"/>
              <a:t>Highest p-</a:t>
            </a:r>
            <a:r>
              <a:rPr lang="en-US" sz="1600" dirty="0" err="1" smtClean="0"/>
              <a:t>pbar</a:t>
            </a:r>
            <a:r>
              <a:rPr lang="en-US" sz="1600" dirty="0" smtClean="0"/>
              <a:t> luminosity</a:t>
            </a:r>
          </a:p>
          <a:p>
            <a:pPr lvl="2"/>
            <a:r>
              <a:rPr lang="en-US" sz="1400" dirty="0" smtClean="0"/>
              <a:t>Tevatron, 1992 (broke </a:t>
            </a:r>
            <a:r>
              <a:rPr lang="en-US" sz="1400" dirty="0" err="1" smtClean="0"/>
              <a:t>SppS</a:t>
            </a:r>
            <a:r>
              <a:rPr lang="en-US" sz="1400" dirty="0" smtClean="0"/>
              <a:t> record)</a:t>
            </a:r>
            <a:r>
              <a:rPr lang="en-US" sz="1400" dirty="0" smtClean="0">
                <a:latin typeface="Wingdings"/>
                <a:ea typeface="Wingdings"/>
                <a:cs typeface="Wingdings"/>
                <a:sym typeface="Wingdings"/>
              </a:rPr>
              <a:t></a:t>
            </a:r>
            <a:r>
              <a:rPr lang="en-US" sz="1400" dirty="0" smtClean="0"/>
              <a:t> present</a:t>
            </a:r>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dirty="0">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3</a:t>
            </a:fld>
            <a:endParaRPr lang="en-US"/>
          </a:p>
        </p:txBody>
      </p:sp>
      <p:pic>
        <p:nvPicPr>
          <p:cNvPr id="7" name="Picture 6"/>
          <p:cNvPicPr>
            <a:picLocks noChangeAspect="1"/>
          </p:cNvPicPr>
          <p:nvPr/>
        </p:nvPicPr>
        <p:blipFill>
          <a:blip r:embed="rId2"/>
          <a:stretch>
            <a:fillRect/>
          </a:stretch>
        </p:blipFill>
        <p:spPr>
          <a:xfrm>
            <a:off x="5395383" y="962025"/>
            <a:ext cx="2522538" cy="892716"/>
          </a:xfrm>
          <a:prstGeom prst="rect">
            <a:avLst/>
          </a:prstGeom>
        </p:spPr>
      </p:pic>
    </p:spTree>
    <p:extLst>
      <p:ext uri="{BB962C8B-B14F-4D97-AF65-F5344CB8AC3E}">
        <p14:creationId xmlns:p14="http://schemas.microsoft.com/office/powerpoint/2010/main" val="3518835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Verification: VEPP-2000</a:t>
            </a:r>
            <a:endParaRPr lang="en-US" dirty="0"/>
          </a:p>
        </p:txBody>
      </p:sp>
      <p:sp>
        <p:nvSpPr>
          <p:cNvPr id="7" name="Content Placeholder 6"/>
          <p:cNvSpPr>
            <a:spLocks noGrp="1"/>
          </p:cNvSpPr>
          <p:nvPr>
            <p:ph idx="1"/>
          </p:nvPr>
        </p:nvSpPr>
        <p:spPr/>
        <p:txBody>
          <a:bodyPr/>
          <a:lstStyle/>
          <a:p>
            <a:r>
              <a:rPr lang="en-US" sz="2000" dirty="0" err="1" smtClean="0"/>
              <a:t>Danilov</a:t>
            </a:r>
            <a:r>
              <a:rPr lang="en-US" sz="2000" dirty="0" smtClean="0"/>
              <a:t> and </a:t>
            </a:r>
            <a:r>
              <a:rPr lang="en-US" sz="2000" dirty="0" err="1" smtClean="0"/>
              <a:t>Perevedentsev’s</a:t>
            </a:r>
            <a:r>
              <a:rPr lang="en-US" sz="2000" dirty="0" smtClean="0"/>
              <a:t> “round colliding beams”</a:t>
            </a:r>
          </a:p>
          <a:p>
            <a:pPr lvl="1"/>
            <a:r>
              <a:rPr lang="en-US" sz="2000" dirty="0" smtClean="0"/>
              <a:t>equal beta functions, tunes, and </a:t>
            </a:r>
            <a:r>
              <a:rPr lang="en-US" sz="2000" dirty="0" err="1" smtClean="0"/>
              <a:t>emittances</a:t>
            </a:r>
            <a:endParaRPr lang="en-US" sz="2000" dirty="0" smtClean="0"/>
          </a:p>
          <a:p>
            <a:pPr lvl="1"/>
            <a:r>
              <a:rPr lang="en-US" sz="2000" dirty="0" smtClean="0"/>
              <a:t>no coupling</a:t>
            </a:r>
          </a:p>
          <a:p>
            <a:r>
              <a:rPr lang="en-US" sz="2000" dirty="0" smtClean="0"/>
              <a:t>Under these </a:t>
            </a:r>
            <a:r>
              <a:rPr lang="en-US" sz="2000" dirty="0" smtClean="0"/>
              <a:t>conditions</a:t>
            </a:r>
            <a:endParaRPr lang="en-US" sz="2000" dirty="0" smtClean="0"/>
          </a:p>
          <a:p>
            <a:pPr lvl="1"/>
            <a:r>
              <a:rPr lang="en-US" sz="2000" dirty="0" smtClean="0"/>
              <a:t>longitudinal </a:t>
            </a:r>
            <a:r>
              <a:rPr lang="en-US" sz="2000" dirty="0"/>
              <a:t>component of angular momentum is </a:t>
            </a:r>
            <a:r>
              <a:rPr lang="en-US" sz="2000" dirty="0" smtClean="0"/>
              <a:t>conserved</a:t>
            </a:r>
            <a:endParaRPr lang="en-US" sz="2000" dirty="0"/>
          </a:p>
          <a:p>
            <a:pPr lvl="1"/>
            <a:r>
              <a:rPr lang="en-US" sz="2000" dirty="0"/>
              <a:t>dynamics is “quasi integrable</a:t>
            </a:r>
            <a:r>
              <a:rPr lang="en-US" sz="2000" dirty="0" smtClean="0"/>
              <a:t>”</a:t>
            </a:r>
          </a:p>
          <a:p>
            <a:r>
              <a:rPr lang="en-US" sz="2000" dirty="0" smtClean="0"/>
              <a:t>This was </a:t>
            </a:r>
            <a:r>
              <a:rPr lang="en-US" sz="2000" dirty="0"/>
              <a:t>demonstrated </a:t>
            </a:r>
            <a:r>
              <a:rPr lang="en-US" sz="2000" dirty="0" smtClean="0"/>
              <a:t>experimentally </a:t>
            </a:r>
            <a:br>
              <a:rPr lang="en-US" sz="2000" dirty="0" smtClean="0"/>
            </a:br>
            <a:r>
              <a:rPr lang="en-US" sz="2000" dirty="0" smtClean="0"/>
              <a:t>at the BINP VEPP</a:t>
            </a:r>
            <a:r>
              <a:rPr lang="en-US" sz="2000" dirty="0"/>
              <a:t>-2000 e+ e</a:t>
            </a:r>
            <a:r>
              <a:rPr lang="en-US" sz="2000" dirty="0" smtClean="0"/>
              <a:t>- collider, </a:t>
            </a:r>
            <a:br>
              <a:rPr lang="en-US" sz="2000" dirty="0" smtClean="0"/>
            </a:br>
            <a:r>
              <a:rPr lang="en-US" sz="2000" dirty="0" smtClean="0"/>
              <a:t>which </a:t>
            </a:r>
            <a:r>
              <a:rPr lang="en-US" sz="2000" dirty="0"/>
              <a:t>achieved record tune spread of </a:t>
            </a:r>
            <a:r>
              <a:rPr lang="en-US" sz="2000" dirty="0" smtClean="0"/>
              <a:t/>
            </a:r>
            <a:br>
              <a:rPr lang="en-US" sz="2000" dirty="0" smtClean="0"/>
            </a:br>
            <a:r>
              <a:rPr lang="en-US" sz="2000" dirty="0" smtClean="0"/>
              <a:t>0.25 (</a:t>
            </a:r>
            <a:r>
              <a:rPr lang="en-US" sz="2000" dirty="0"/>
              <a:t>Romanov, NA-PAC13</a:t>
            </a:r>
            <a:r>
              <a:rPr lang="en-US" sz="2000" dirty="0" smtClean="0"/>
              <a:t>)</a:t>
            </a:r>
          </a:p>
          <a:p>
            <a:r>
              <a:rPr lang="en-US" sz="2000" dirty="0" smtClean="0"/>
              <a:t>Solution would be fully integrable if beams</a:t>
            </a:r>
            <a:br>
              <a:rPr lang="en-US" sz="2000" dirty="0" smtClean="0"/>
            </a:br>
            <a:r>
              <a:rPr lang="en-US" sz="2000" dirty="0" smtClean="0"/>
              <a:t>had “McMillan distribution”</a:t>
            </a:r>
          </a:p>
          <a:p>
            <a:pPr lvl="1"/>
            <a:r>
              <a:rPr lang="en-US" sz="1800" dirty="0" smtClean="0">
                <a:solidFill>
                  <a:srgbClr val="FF0000"/>
                </a:solidFill>
              </a:rPr>
              <a:t>Can also be achieved with electron lenses!</a:t>
            </a:r>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30</a:t>
            </a:fld>
            <a:endParaRPr lang="en-US" dirty="0"/>
          </a:p>
        </p:txBody>
      </p:sp>
      <p:pic>
        <p:nvPicPr>
          <p:cNvPr id="8" name="Picture 7"/>
          <p:cNvPicPr>
            <a:picLocks noChangeAspect="1"/>
          </p:cNvPicPr>
          <p:nvPr/>
        </p:nvPicPr>
        <p:blipFill>
          <a:blip r:embed="rId2"/>
          <a:stretch>
            <a:fillRect/>
          </a:stretch>
        </p:blipFill>
        <p:spPr>
          <a:xfrm>
            <a:off x="5567611" y="2813050"/>
            <a:ext cx="2702205" cy="2669117"/>
          </a:xfrm>
          <a:prstGeom prst="rect">
            <a:avLst/>
          </a:prstGeom>
        </p:spPr>
      </p:pic>
    </p:spTree>
    <p:extLst>
      <p:ext uri="{BB962C8B-B14F-4D97-AF65-F5344CB8AC3E}">
        <p14:creationId xmlns:p14="http://schemas.microsoft.com/office/powerpoint/2010/main" val="37038233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can test this: IOTA Electron </a:t>
            </a:r>
            <a:r>
              <a:rPr lang="en-US" dirty="0"/>
              <a:t>L</a:t>
            </a:r>
            <a:r>
              <a:rPr lang="en-US" dirty="0" smtClean="0"/>
              <a:t>ens</a:t>
            </a:r>
            <a:endParaRPr lang="en-US" dirty="0"/>
          </a:p>
        </p:txBody>
      </p:sp>
      <p:sp>
        <p:nvSpPr>
          <p:cNvPr id="3" name="Content Placeholder 2"/>
          <p:cNvSpPr>
            <a:spLocks noGrp="1"/>
          </p:cNvSpPr>
          <p:nvPr>
            <p:ph idx="1"/>
          </p:nvPr>
        </p:nvSpPr>
        <p:spPr/>
        <p:txBody>
          <a:bodyPr/>
          <a:lstStyle/>
          <a:p>
            <a:r>
              <a:rPr lang="en-US" dirty="0" smtClean="0"/>
              <a:t>Capitalize on the Tevatron experience and recent LARP work</a:t>
            </a:r>
          </a:p>
          <a:p>
            <a:r>
              <a:rPr lang="en-US" dirty="0" smtClean="0"/>
              <a:t>Re-use Tevatron EL components</a:t>
            </a:r>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31</a:t>
            </a:fld>
            <a:endParaRPr lang="en-US" altLang="en-US"/>
          </a:p>
        </p:txBody>
      </p:sp>
      <p:pic>
        <p:nvPicPr>
          <p:cNvPr id="8" name="Picture 7"/>
          <p:cNvPicPr>
            <a:picLocks noChangeAspect="1"/>
          </p:cNvPicPr>
          <p:nvPr/>
        </p:nvPicPr>
        <p:blipFill>
          <a:blip r:embed="rId2"/>
          <a:stretch>
            <a:fillRect/>
          </a:stretch>
        </p:blipFill>
        <p:spPr>
          <a:xfrm>
            <a:off x="339975" y="2454799"/>
            <a:ext cx="4137634" cy="3107266"/>
          </a:xfrm>
          <a:prstGeom prst="rect">
            <a:avLst/>
          </a:prstGeom>
        </p:spPr>
      </p:pic>
      <p:pic>
        <p:nvPicPr>
          <p:cNvPr id="9" name="Picture 8"/>
          <p:cNvPicPr>
            <a:picLocks noChangeAspect="1"/>
          </p:cNvPicPr>
          <p:nvPr/>
        </p:nvPicPr>
        <p:blipFill>
          <a:blip r:embed="rId3"/>
          <a:stretch>
            <a:fillRect/>
          </a:stretch>
        </p:blipFill>
        <p:spPr>
          <a:xfrm>
            <a:off x="4953000" y="2942167"/>
            <a:ext cx="3814233" cy="2937398"/>
          </a:xfrm>
          <a:prstGeom prst="rect">
            <a:avLst/>
          </a:prstGeom>
        </p:spPr>
      </p:pic>
      <p:sp>
        <p:nvSpPr>
          <p:cNvPr id="10" name="TextBox 9"/>
          <p:cNvSpPr txBox="1"/>
          <p:nvPr/>
        </p:nvSpPr>
        <p:spPr>
          <a:xfrm>
            <a:off x="5272089" y="2370667"/>
            <a:ext cx="3386666" cy="461665"/>
          </a:xfrm>
          <a:prstGeom prst="rect">
            <a:avLst/>
          </a:prstGeom>
          <a:noFill/>
        </p:spPr>
        <p:txBody>
          <a:bodyPr wrap="square" rtlCol="0">
            <a:spAutoFit/>
          </a:bodyPr>
          <a:lstStyle/>
          <a:p>
            <a:pPr algn="ctr"/>
            <a:r>
              <a:rPr lang="en-US" dirty="0" smtClean="0">
                <a:solidFill>
                  <a:srgbClr val="FF0000"/>
                </a:solidFill>
              </a:rPr>
              <a:t>Arbitrary current profile</a:t>
            </a:r>
            <a:endParaRPr lang="en-US" dirty="0">
              <a:solidFill>
                <a:srgbClr val="FF0000"/>
              </a:solidFill>
            </a:endParaRPr>
          </a:p>
        </p:txBody>
      </p:sp>
    </p:spTree>
    <p:extLst>
      <p:ext uri="{BB962C8B-B14F-4D97-AF65-F5344CB8AC3E}">
        <p14:creationId xmlns:p14="http://schemas.microsoft.com/office/powerpoint/2010/main" val="27342332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Helvetica" charset="0"/>
                <a:cs typeface="Helvetica" charset="0"/>
              </a:rPr>
              <a:t>Laplacian</a:t>
            </a:r>
            <a:r>
              <a:rPr lang="en-US" dirty="0" smtClean="0">
                <a:latin typeface="Helvetica" charset="0"/>
                <a:cs typeface="Helvetica" charset="0"/>
              </a:rPr>
              <a:t> Solution*</a:t>
            </a:r>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32</a:t>
            </a:fld>
            <a:endParaRPr lang="en-US" altLang="en-US"/>
          </a:p>
        </p:txBody>
      </p:sp>
      <p:sp>
        <p:nvSpPr>
          <p:cNvPr id="7" name="Content Placeholder 2"/>
          <p:cNvSpPr>
            <a:spLocks noGrp="1"/>
          </p:cNvSpPr>
          <p:nvPr>
            <p:ph idx="1"/>
          </p:nvPr>
        </p:nvSpPr>
        <p:spPr>
          <a:xfrm>
            <a:off x="228600" y="838200"/>
            <a:ext cx="8672513" cy="4326467"/>
          </a:xfrm>
        </p:spPr>
        <p:txBody>
          <a:bodyPr/>
          <a:lstStyle/>
          <a:p>
            <a:pPr eaLnBrk="1" hangingPunct="1">
              <a:defRPr/>
            </a:pPr>
            <a:r>
              <a:rPr lang="en-US" dirty="0">
                <a:cs typeface="Helvetica"/>
              </a:rPr>
              <a:t>Start with a Hamiltonian</a:t>
            </a:r>
          </a:p>
          <a:p>
            <a:pPr marL="457200" indent="-457200" eaLnBrk="1" hangingPunct="1">
              <a:buFont typeface="Wingdings" charset="2"/>
              <a:buAutoNum type="arabicPlain"/>
              <a:defRPr/>
            </a:pPr>
            <a:endParaRPr lang="en-US" dirty="0">
              <a:cs typeface="Helvetica"/>
            </a:endParaRPr>
          </a:p>
          <a:p>
            <a:pPr eaLnBrk="1" hangingPunct="1">
              <a:defRPr/>
            </a:pPr>
            <a:r>
              <a:rPr lang="en-US" dirty="0" smtClean="0">
                <a:cs typeface="Helvetica"/>
              </a:rPr>
              <a:t>Choose s-dependence of the </a:t>
            </a:r>
            <a:r>
              <a:rPr lang="en-US" dirty="0">
                <a:cs typeface="Helvetica"/>
              </a:rPr>
              <a:t>nonlinear potential such that </a:t>
            </a:r>
            <a:r>
              <a:rPr lang="en-US" i="1" dirty="0" smtClean="0">
                <a:cs typeface="Helvetica"/>
              </a:rPr>
              <a:t>H</a:t>
            </a:r>
            <a:r>
              <a:rPr lang="en-US" dirty="0" smtClean="0">
                <a:cs typeface="Helvetica"/>
              </a:rPr>
              <a:t> is </a:t>
            </a:r>
            <a:r>
              <a:rPr lang="en-US" dirty="0">
                <a:cs typeface="Helvetica"/>
              </a:rPr>
              <a:t>time-independent in normalized variables</a:t>
            </a:r>
          </a:p>
          <a:p>
            <a:pPr marL="457200" indent="-457200" eaLnBrk="1" hangingPunct="1">
              <a:buFont typeface="Wingdings" charset="2"/>
              <a:buAutoNum type="arabicPlain"/>
              <a:defRPr/>
            </a:pPr>
            <a:endParaRPr lang="en-US" dirty="0">
              <a:cs typeface="Helvetica"/>
            </a:endParaRPr>
          </a:p>
          <a:p>
            <a:pPr marL="457200" indent="-457200" eaLnBrk="1" hangingPunct="1">
              <a:buFont typeface="Wingdings" charset="2"/>
              <a:buAutoNum type="arabicPlain"/>
              <a:defRPr/>
            </a:pPr>
            <a:endParaRPr lang="en-US" dirty="0">
              <a:cs typeface="Helvetica"/>
            </a:endParaRPr>
          </a:p>
          <a:p>
            <a:pPr eaLnBrk="1" hangingPunct="1">
              <a:defRPr/>
            </a:pPr>
            <a:endParaRPr lang="en-US" dirty="0" smtClean="0">
              <a:cs typeface="Helvetica"/>
            </a:endParaRPr>
          </a:p>
          <a:p>
            <a:pPr marL="0" indent="0" eaLnBrk="1" hangingPunct="1">
              <a:buNone/>
              <a:defRPr/>
            </a:pPr>
            <a:endParaRPr lang="en-US" dirty="0" smtClean="0">
              <a:cs typeface="Helvetica"/>
            </a:endParaRPr>
          </a:p>
          <a:p>
            <a:pPr eaLnBrk="1" hangingPunct="1">
              <a:defRPr/>
            </a:pPr>
            <a:r>
              <a:rPr lang="en-US" dirty="0" smtClean="0">
                <a:cs typeface="Helvetica"/>
              </a:rPr>
              <a:t>This results in </a:t>
            </a:r>
            <a:r>
              <a:rPr lang="en-US" i="1" dirty="0" smtClean="0">
                <a:cs typeface="Helvetica"/>
              </a:rPr>
              <a:t>H</a:t>
            </a:r>
            <a:r>
              <a:rPr lang="en-US" dirty="0" smtClean="0">
                <a:cs typeface="Helvetica"/>
              </a:rPr>
              <a:t> being the integral of motion</a:t>
            </a:r>
          </a:p>
          <a:p>
            <a:pPr eaLnBrk="1" hangingPunct="1">
              <a:defRPr/>
            </a:pPr>
            <a:r>
              <a:rPr lang="en-US" dirty="0" smtClean="0">
                <a:cs typeface="Helvetica"/>
              </a:rPr>
              <a:t>Note: there</a:t>
            </a:r>
            <a:r>
              <a:rPr lang="en-US" dirty="0">
                <a:cs typeface="Helvetica"/>
              </a:rPr>
              <a:t> </a:t>
            </a:r>
            <a:r>
              <a:rPr lang="en-US" dirty="0" smtClean="0">
                <a:cs typeface="Helvetica"/>
              </a:rPr>
              <a:t>is no requirement on </a:t>
            </a:r>
            <a:r>
              <a:rPr lang="en-US" i="1" dirty="0" smtClean="0">
                <a:cs typeface="Helvetica"/>
              </a:rPr>
              <a:t>V </a:t>
            </a:r>
            <a:r>
              <a:rPr lang="en-US" dirty="0" smtClean="0">
                <a:cs typeface="Helvetica"/>
              </a:rPr>
              <a:t>– can be made with any conventional magnets, i.e. </a:t>
            </a:r>
            <a:r>
              <a:rPr lang="en-US" dirty="0" err="1" smtClean="0">
                <a:cs typeface="Helvetica"/>
              </a:rPr>
              <a:t>octupoles</a:t>
            </a:r>
            <a:endParaRPr lang="en-US" dirty="0" smtClean="0">
              <a:cs typeface="Helvetica"/>
            </a:endParaRPr>
          </a:p>
        </p:txBody>
      </p:sp>
      <p:graphicFrame>
        <p:nvGraphicFramePr>
          <p:cNvPr id="8" name="Object 2"/>
          <p:cNvGraphicFramePr>
            <a:graphicFrameLocks noChangeAspect="1"/>
          </p:cNvGraphicFramePr>
          <p:nvPr/>
        </p:nvGraphicFramePr>
        <p:xfrm>
          <a:off x="3962400" y="914400"/>
          <a:ext cx="4510088" cy="842963"/>
        </p:xfrm>
        <a:graphic>
          <a:graphicData uri="http://schemas.openxmlformats.org/presentationml/2006/ole">
            <mc:AlternateContent xmlns:mc="http://schemas.openxmlformats.org/markup-compatibility/2006">
              <mc:Choice xmlns:v="urn:schemas-microsoft-com:vml" Requires="v">
                <p:oleObj spid="_x0000_s32822" name="Equation" r:id="rId3" imgW="2679700" imgH="495300" progId="Equation.3">
                  <p:embed/>
                </p:oleObj>
              </mc:Choice>
              <mc:Fallback>
                <p:oleObj name="Equation" r:id="rId3" imgW="2679700" imgH="495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914400"/>
                        <a:ext cx="4510088"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1583" y="3462866"/>
            <a:ext cx="4231217" cy="71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6"/>
          <p:cNvGraphicFramePr>
            <a:graphicFrameLocks noChangeAspect="1"/>
          </p:cNvGraphicFramePr>
          <p:nvPr>
            <p:extLst>
              <p:ext uri="{D42A27DB-BD31-4B8C-83A1-F6EECF244321}">
                <p14:modId xmlns:p14="http://schemas.microsoft.com/office/powerpoint/2010/main" val="1510015841"/>
              </p:ext>
            </p:extLst>
          </p:nvPr>
        </p:nvGraphicFramePr>
        <p:xfrm>
          <a:off x="6788150" y="2114426"/>
          <a:ext cx="2127250" cy="1214438"/>
        </p:xfrm>
        <a:graphic>
          <a:graphicData uri="http://schemas.openxmlformats.org/presentationml/2006/ole">
            <mc:AlternateContent xmlns:mc="http://schemas.openxmlformats.org/markup-compatibility/2006">
              <mc:Choice xmlns:v="urn:schemas-microsoft-com:vml" Requires="v">
                <p:oleObj spid="_x0000_s32823" name="Equation" r:id="rId6" imgW="1600200" imgH="914400" progId="Equation.3">
                  <p:embed/>
                </p:oleObj>
              </mc:Choice>
              <mc:Fallback>
                <p:oleObj name="Equation" r:id="rId6" imgW="1600200" imgH="914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8150" y="2114426"/>
                        <a:ext cx="2127250" cy="121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1" name="Object 3"/>
          <p:cNvGraphicFramePr>
            <a:graphicFrameLocks noChangeAspect="1"/>
          </p:cNvGraphicFramePr>
          <p:nvPr>
            <p:extLst>
              <p:ext uri="{D42A27DB-BD31-4B8C-83A1-F6EECF244321}">
                <p14:modId xmlns:p14="http://schemas.microsoft.com/office/powerpoint/2010/main" val="1562008924"/>
              </p:ext>
            </p:extLst>
          </p:nvPr>
        </p:nvGraphicFramePr>
        <p:xfrm>
          <a:off x="391583" y="2778529"/>
          <a:ext cx="6212417" cy="684337"/>
        </p:xfrm>
        <a:graphic>
          <a:graphicData uri="http://schemas.openxmlformats.org/presentationml/2006/ole">
            <mc:AlternateContent xmlns:mc="http://schemas.openxmlformats.org/markup-compatibility/2006">
              <mc:Choice xmlns:v="urn:schemas-microsoft-com:vml" Requires="v">
                <p:oleObj spid="_x0000_s32824" name="Equation" r:id="rId8" imgW="4051300" imgH="444500" progId="Equation.DSMT4">
                  <p:embed/>
                </p:oleObj>
              </mc:Choice>
              <mc:Fallback>
                <p:oleObj name="Equation" r:id="rId8" imgW="4051300" imgH="4445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583" y="2778529"/>
                        <a:ext cx="6212417" cy="684337"/>
                      </a:xfrm>
                      <a:prstGeom prst="rect">
                        <a:avLst/>
                      </a:prstGeom>
                      <a:noFill/>
                      <a:ln>
                        <a:noFill/>
                      </a:ln>
                      <a:extLst/>
                    </p:spPr>
                  </p:pic>
                </p:oleObj>
              </mc:Fallback>
            </mc:AlternateContent>
          </a:graphicData>
        </a:graphic>
      </p:graphicFrame>
      <p:sp>
        <p:nvSpPr>
          <p:cNvPr id="12" name="TextBox 11"/>
          <p:cNvSpPr txBox="1"/>
          <p:nvPr/>
        </p:nvSpPr>
        <p:spPr>
          <a:xfrm>
            <a:off x="4878123" y="5598025"/>
            <a:ext cx="4265877" cy="707886"/>
          </a:xfrm>
          <a:prstGeom prst="rect">
            <a:avLst/>
          </a:prstGeom>
          <a:noFill/>
        </p:spPr>
        <p:txBody>
          <a:bodyPr wrap="square" rtlCol="0">
            <a:spAutoFit/>
          </a:bodyPr>
          <a:lstStyle/>
          <a:p>
            <a:pPr algn="r"/>
            <a:r>
              <a:rPr lang="en-US" sz="2000" dirty="0" smtClean="0">
                <a:solidFill>
                  <a:srgbClr val="FF0000"/>
                </a:solidFill>
              </a:rPr>
              <a:t>*</a:t>
            </a:r>
            <a:r>
              <a:rPr lang="en-US" sz="2000" dirty="0" err="1">
                <a:solidFill>
                  <a:srgbClr val="FF0000"/>
                </a:solidFill>
              </a:rPr>
              <a:t>Danilov</a:t>
            </a:r>
            <a:r>
              <a:rPr lang="en-US" sz="2000" dirty="0">
                <a:solidFill>
                  <a:srgbClr val="FF0000"/>
                </a:solidFill>
              </a:rPr>
              <a:t> and </a:t>
            </a:r>
            <a:r>
              <a:rPr lang="en-US" sz="2000" dirty="0" err="1" smtClean="0">
                <a:solidFill>
                  <a:srgbClr val="FF0000"/>
                </a:solidFill>
              </a:rPr>
              <a:t>Nagaitsev</a:t>
            </a:r>
            <a:r>
              <a:rPr lang="en-US" sz="2000" dirty="0" smtClean="0">
                <a:solidFill>
                  <a:srgbClr val="FF0000"/>
                </a:solidFill>
              </a:rPr>
              <a:t>, </a:t>
            </a:r>
            <a:r>
              <a:rPr lang="en-US" sz="2000" dirty="0">
                <a:solidFill>
                  <a:srgbClr val="FF0000"/>
                </a:solidFill>
              </a:rPr>
              <a:t>Phys. Rev. ST </a:t>
            </a:r>
            <a:r>
              <a:rPr lang="en-US" sz="2000" dirty="0" err="1">
                <a:solidFill>
                  <a:srgbClr val="FF0000"/>
                </a:solidFill>
              </a:rPr>
              <a:t>Accel</a:t>
            </a:r>
            <a:r>
              <a:rPr lang="en-US" sz="2000" dirty="0">
                <a:solidFill>
                  <a:srgbClr val="FF0000"/>
                </a:solidFill>
              </a:rPr>
              <a:t>. Beams 13, 084002 (2010) (</a:t>
            </a:r>
            <a:r>
              <a:rPr lang="en-US" sz="2000" dirty="0" smtClean="0">
                <a:solidFill>
                  <a:srgbClr val="FF0000"/>
                </a:solidFill>
              </a:rPr>
              <a:t>2010)</a:t>
            </a:r>
            <a:endParaRPr lang="en-US" sz="2000" dirty="0">
              <a:solidFill>
                <a:srgbClr val="FF0000"/>
              </a:solidFill>
            </a:endParaRPr>
          </a:p>
        </p:txBody>
      </p:sp>
    </p:spTree>
    <p:extLst>
      <p:ext uri="{BB962C8B-B14F-4D97-AF65-F5344CB8AC3E}">
        <p14:creationId xmlns:p14="http://schemas.microsoft.com/office/powerpoint/2010/main" val="362241171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latin typeface="Helvetica" charset="0"/>
                <a:cs typeface="Helvetica" charset="0"/>
              </a:rPr>
              <a:t>Nonlinear Integrable Optics with </a:t>
            </a:r>
            <a:r>
              <a:rPr lang="en-US" sz="2700" dirty="0" err="1">
                <a:latin typeface="Helvetica" charset="0"/>
                <a:cs typeface="Helvetica" charset="0"/>
              </a:rPr>
              <a:t>Laplacian</a:t>
            </a:r>
            <a:r>
              <a:rPr lang="en-US" sz="2700" dirty="0">
                <a:latin typeface="Helvetica" charset="0"/>
                <a:cs typeface="Helvetica" charset="0"/>
              </a:rPr>
              <a:t> </a:t>
            </a:r>
            <a:r>
              <a:rPr lang="en-US" sz="2700" dirty="0" smtClean="0">
                <a:latin typeface="Helvetica" charset="0"/>
                <a:cs typeface="Helvetica" charset="0"/>
              </a:rPr>
              <a:t>Potential*</a:t>
            </a:r>
            <a:endParaRPr lang="en-US" sz="2700"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33</a:t>
            </a:fld>
            <a:endParaRPr lang="en-US" altLang="en-US"/>
          </a:p>
        </p:txBody>
      </p:sp>
      <p:sp>
        <p:nvSpPr>
          <p:cNvPr id="12" name="Content Placeholder 2"/>
          <p:cNvSpPr>
            <a:spLocks noGrp="1"/>
          </p:cNvSpPr>
          <p:nvPr>
            <p:ph idx="1"/>
          </p:nvPr>
        </p:nvSpPr>
        <p:spPr>
          <a:xfrm>
            <a:off x="228600" y="1042988"/>
            <a:ext cx="8672513" cy="4987925"/>
          </a:xfrm>
        </p:spPr>
        <p:txBody>
          <a:bodyPr rtlCol="0">
            <a:normAutofit/>
          </a:bodyPr>
          <a:lstStyle/>
          <a:p>
            <a:pPr marL="457200" indent="-457200" eaLnBrk="1" fontAlgn="auto" hangingPunct="1">
              <a:spcAft>
                <a:spcPts val="0"/>
              </a:spcAft>
              <a:buFont typeface="Wingdings" charset="2"/>
              <a:buAutoNum type="arabicPlain"/>
              <a:defRPr/>
            </a:pPr>
            <a:r>
              <a:rPr lang="en-US" dirty="0" smtClean="0">
                <a:solidFill>
                  <a:schemeClr val="accent6"/>
                </a:solidFill>
                <a:ea typeface="+mn-ea"/>
                <a:cs typeface="Helvetica"/>
              </a:rPr>
              <a:t>Start with a round axially-symmetric </a:t>
            </a:r>
            <a:r>
              <a:rPr lang="en-US" i="1" dirty="0" smtClean="0">
                <a:solidFill>
                  <a:schemeClr val="accent6"/>
                </a:solidFill>
                <a:ea typeface="+mn-ea"/>
                <a:cs typeface="Helvetica"/>
              </a:rPr>
              <a:t>linear</a:t>
            </a:r>
            <a:r>
              <a:rPr lang="en-US" dirty="0" smtClean="0">
                <a:solidFill>
                  <a:schemeClr val="accent6"/>
                </a:solidFill>
                <a:ea typeface="+mn-ea"/>
                <a:cs typeface="Helvetica"/>
              </a:rPr>
              <a:t> lattice (FOFO) with the element of periodicity consisting of</a:t>
            </a:r>
          </a:p>
          <a:p>
            <a:pPr marL="274320" lvl="1" indent="274320" eaLnBrk="1" fontAlgn="auto" hangingPunct="1">
              <a:spcAft>
                <a:spcPts val="0"/>
              </a:spcAft>
              <a:buClr>
                <a:schemeClr val="accent1">
                  <a:lumMod val="50000"/>
                </a:schemeClr>
              </a:buClr>
              <a:buFont typeface="+mj-lt"/>
              <a:buAutoNum type="alphaLcPeriod"/>
              <a:defRPr/>
            </a:pPr>
            <a:r>
              <a:rPr lang="en-US" dirty="0" smtClean="0">
                <a:solidFill>
                  <a:schemeClr val="accent6"/>
                </a:solidFill>
                <a:ea typeface="+mn-ea"/>
                <a:cs typeface="Helvetica"/>
              </a:rPr>
              <a:t>Drift L</a:t>
            </a:r>
          </a:p>
          <a:p>
            <a:pPr marL="274320" lvl="1" indent="274320" eaLnBrk="1" fontAlgn="auto" hangingPunct="1">
              <a:spcAft>
                <a:spcPts val="0"/>
              </a:spcAft>
              <a:buClr>
                <a:schemeClr val="accent1">
                  <a:lumMod val="50000"/>
                </a:schemeClr>
              </a:buClr>
              <a:buFont typeface="+mj-lt"/>
              <a:buAutoNum type="alphaLcPeriod"/>
              <a:defRPr/>
            </a:pPr>
            <a:r>
              <a:rPr lang="en-US" dirty="0" smtClean="0">
                <a:solidFill>
                  <a:schemeClr val="accent6"/>
                </a:solidFill>
                <a:ea typeface="+mn-ea"/>
                <a:cs typeface="Helvetica"/>
              </a:rPr>
              <a:t>Axially-symmetric</a:t>
            </a:r>
          </a:p>
          <a:p>
            <a:pPr marL="274320" lvl="1" indent="274320" eaLnBrk="1" fontAlgn="auto" hangingPunct="1">
              <a:spcAft>
                <a:spcPts val="0"/>
              </a:spcAft>
              <a:buClr>
                <a:schemeClr val="accent1">
                  <a:lumMod val="50000"/>
                </a:schemeClr>
              </a:buClr>
              <a:buFont typeface="Arial" charset="0"/>
              <a:buNone/>
              <a:defRPr/>
            </a:pPr>
            <a:r>
              <a:rPr lang="en-US" dirty="0" smtClean="0">
                <a:solidFill>
                  <a:schemeClr val="accent6"/>
                </a:solidFill>
                <a:ea typeface="+mn-ea"/>
                <a:cs typeface="Helvetica"/>
              </a:rPr>
              <a:t>focusing block “T-insert”</a:t>
            </a:r>
          </a:p>
          <a:p>
            <a:pPr marL="274320" lvl="1" indent="274320" eaLnBrk="1" fontAlgn="auto" hangingPunct="1">
              <a:spcAft>
                <a:spcPts val="0"/>
              </a:spcAft>
              <a:buClr>
                <a:schemeClr val="accent1">
                  <a:lumMod val="50000"/>
                </a:schemeClr>
              </a:buClr>
              <a:buFont typeface="Arial" charset="0"/>
              <a:buNone/>
              <a:defRPr/>
            </a:pPr>
            <a:r>
              <a:rPr lang="en-US" dirty="0" smtClean="0">
                <a:solidFill>
                  <a:schemeClr val="accent6"/>
                </a:solidFill>
                <a:ea typeface="+mn-ea"/>
                <a:cs typeface="Helvetica"/>
              </a:rPr>
              <a:t>with phase advance </a:t>
            </a:r>
            <a:r>
              <a:rPr lang="en-US" dirty="0" err="1" smtClean="0">
                <a:solidFill>
                  <a:schemeClr val="accent6"/>
                </a:solidFill>
                <a:ea typeface="+mn-ea"/>
                <a:cs typeface="Helvetica"/>
              </a:rPr>
              <a:t>n×</a:t>
            </a:r>
            <a:r>
              <a:rPr lang="en-US" i="1" dirty="0" err="1" smtClean="0">
                <a:solidFill>
                  <a:schemeClr val="accent6"/>
                </a:solidFill>
                <a:latin typeface="Symbol" charset="2"/>
                <a:ea typeface="+mn-ea"/>
                <a:cs typeface="Symbol" charset="2"/>
              </a:rPr>
              <a:t>p</a:t>
            </a:r>
            <a:endParaRPr lang="en-US" i="1" dirty="0">
              <a:solidFill>
                <a:schemeClr val="accent6"/>
              </a:solidFill>
              <a:latin typeface="Symbol" charset="2"/>
              <a:ea typeface="+mn-ea"/>
              <a:cs typeface="Symbol" charset="2"/>
            </a:endParaRPr>
          </a:p>
          <a:p>
            <a:pPr marL="457200" lvl="1" indent="0" eaLnBrk="1" fontAlgn="auto" hangingPunct="1">
              <a:spcAft>
                <a:spcPts val="0"/>
              </a:spcAft>
              <a:buClr>
                <a:schemeClr val="accent1">
                  <a:lumMod val="50000"/>
                </a:schemeClr>
              </a:buClr>
              <a:buFont typeface="Arial" charset="0"/>
              <a:buNone/>
              <a:defRPr/>
            </a:pPr>
            <a:endParaRPr lang="en-US" dirty="0">
              <a:solidFill>
                <a:schemeClr val="tx1">
                  <a:lumMod val="65000"/>
                  <a:lumOff val="35000"/>
                </a:schemeClr>
              </a:solidFill>
              <a:ea typeface="+mn-ea"/>
            </a:endParaRPr>
          </a:p>
          <a:p>
            <a:pPr eaLnBrk="1" fontAlgn="auto" hangingPunct="1">
              <a:spcAft>
                <a:spcPts val="0"/>
              </a:spcAft>
              <a:buFont typeface="Wingdings 2" pitchFamily="18" charset="2"/>
              <a:buChar char=""/>
              <a:defRPr/>
            </a:pPr>
            <a:endParaRPr lang="en-US" dirty="0" smtClean="0">
              <a:solidFill>
                <a:schemeClr val="tx1">
                  <a:lumMod val="65000"/>
                  <a:lumOff val="35000"/>
                </a:schemeClr>
              </a:solidFill>
              <a:ea typeface="+mn-ea"/>
              <a:cs typeface="+mn-cs"/>
            </a:endParaRPr>
          </a:p>
          <a:p>
            <a:pPr eaLnBrk="1" fontAlgn="auto" hangingPunct="1">
              <a:spcAft>
                <a:spcPts val="0"/>
              </a:spcAft>
              <a:buFont typeface="Wingdings 2" pitchFamily="18" charset="2"/>
              <a:buChar char=""/>
              <a:defRPr/>
            </a:pPr>
            <a:endParaRPr lang="en-US" dirty="0" smtClean="0">
              <a:ea typeface="+mn-ea"/>
              <a:cs typeface="+mn-cs"/>
            </a:endParaRPr>
          </a:p>
          <a:p>
            <a:pPr marL="457200" indent="-457200" eaLnBrk="1" fontAlgn="auto" hangingPunct="1">
              <a:spcAft>
                <a:spcPts val="0"/>
              </a:spcAft>
              <a:buFont typeface="Wingdings" charset="2"/>
              <a:buAutoNum type="arabicPlain"/>
              <a:defRPr/>
            </a:pPr>
            <a:r>
              <a:rPr lang="en-US" dirty="0" smtClean="0">
                <a:ea typeface="+mn-ea"/>
                <a:cs typeface="+mn-cs"/>
              </a:rPr>
              <a:t>Add special nonlinear potential </a:t>
            </a:r>
            <a:r>
              <a:rPr lang="en-US" i="1" dirty="0" smtClean="0">
                <a:ea typeface="+mn-ea"/>
                <a:cs typeface="+mn-cs"/>
              </a:rPr>
              <a:t>V(</a:t>
            </a:r>
            <a:r>
              <a:rPr lang="en-US" i="1" dirty="0" err="1" smtClean="0">
                <a:ea typeface="+mn-ea"/>
                <a:cs typeface="+mn-cs"/>
              </a:rPr>
              <a:t>x,y,s</a:t>
            </a:r>
            <a:r>
              <a:rPr lang="en-US" i="1" dirty="0" smtClean="0">
                <a:ea typeface="+mn-ea"/>
                <a:cs typeface="+mn-cs"/>
              </a:rPr>
              <a:t>) </a:t>
            </a:r>
            <a:r>
              <a:rPr lang="en-US" dirty="0" smtClean="0">
                <a:ea typeface="+mn-ea"/>
                <a:cs typeface="+mn-cs"/>
              </a:rPr>
              <a:t>in the drift such that</a:t>
            </a:r>
          </a:p>
        </p:txBody>
      </p:sp>
      <p:pic>
        <p:nvPicPr>
          <p:cNvPr id="13" name="Picture 7" descr="Screen shot 2010-11-04 at 11.44.0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209800"/>
            <a:ext cx="4140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1"/>
          <p:cNvGraphicFramePr>
            <a:graphicFrameLocks noChangeAspect="1"/>
          </p:cNvGraphicFramePr>
          <p:nvPr/>
        </p:nvGraphicFramePr>
        <p:xfrm>
          <a:off x="7239000" y="2819400"/>
          <a:ext cx="1500188" cy="1095375"/>
        </p:xfrm>
        <a:graphic>
          <a:graphicData uri="http://schemas.openxmlformats.org/presentationml/2006/ole">
            <mc:AlternateContent xmlns:mc="http://schemas.openxmlformats.org/markup-compatibility/2006">
              <mc:Choice xmlns:v="urn:schemas-microsoft-com:vml" Requires="v">
                <p:oleObj spid="_x0000_s20520" name="Equation" r:id="rId4" imgW="1054100" imgH="774700" progId="Equation.3">
                  <p:embed/>
                </p:oleObj>
              </mc:Choice>
              <mc:Fallback>
                <p:oleObj name="Equation" r:id="rId4" imgW="1054100" imgH="774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819400"/>
                        <a:ext cx="150018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p:nvPr/>
        </p:nvSpPr>
        <p:spPr>
          <a:xfrm>
            <a:off x="7124700" y="2438400"/>
            <a:ext cx="1512888" cy="369888"/>
          </a:xfrm>
          <a:prstGeom prst="rect">
            <a:avLst/>
          </a:prstGeom>
          <a:noFill/>
        </p:spPr>
        <p:txBody>
          <a:bodyPr wrap="none">
            <a:spAutoFit/>
          </a:bodyPr>
          <a:lstStyle/>
          <a:p>
            <a:pPr>
              <a:defRPr/>
            </a:pPr>
            <a:r>
              <a:rPr lang="en-US" sz="1800" dirty="0">
                <a:latin typeface="+mn-lt"/>
              </a:rPr>
              <a:t>can be also</a:t>
            </a:r>
          </a:p>
        </p:txBody>
      </p:sp>
      <p:graphicFrame>
        <p:nvGraphicFramePr>
          <p:cNvPr id="16" name="Object 2"/>
          <p:cNvGraphicFramePr>
            <a:graphicFrameLocks noChangeAspect="1"/>
          </p:cNvGraphicFramePr>
          <p:nvPr/>
        </p:nvGraphicFramePr>
        <p:xfrm>
          <a:off x="3276600" y="5486400"/>
          <a:ext cx="3071813" cy="377825"/>
        </p:xfrm>
        <a:graphic>
          <a:graphicData uri="http://schemas.openxmlformats.org/presentationml/2006/ole">
            <mc:AlternateContent xmlns:mc="http://schemas.openxmlformats.org/markup-compatibility/2006">
              <mc:Choice xmlns:v="urn:schemas-microsoft-com:vml" Requires="v">
                <p:oleObj spid="_x0000_s20521" name="Equation" r:id="rId6" imgW="1625600" imgH="203200" progId="Equation.DSMT4">
                  <p:embed/>
                </p:oleObj>
              </mc:Choice>
              <mc:Fallback>
                <p:oleObj name="Equation" r:id="rId6" imgW="16256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5486400"/>
                        <a:ext cx="307181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0822977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atin typeface="Helvetica" charset="0"/>
                <a:cs typeface="Helvetica" charset="0"/>
              </a:rPr>
              <a:t>Quasi-Integrable System</a:t>
            </a:r>
          </a:p>
        </p:txBody>
      </p:sp>
      <p:sp>
        <p:nvSpPr>
          <p:cNvPr id="27650" name="Content Placeholder 2"/>
          <p:cNvSpPr>
            <a:spLocks noGrp="1"/>
          </p:cNvSpPr>
          <p:nvPr>
            <p:ph idx="1"/>
          </p:nvPr>
        </p:nvSpPr>
        <p:spPr>
          <a:xfrm>
            <a:off x="228600" y="838200"/>
            <a:ext cx="8672513" cy="5192713"/>
          </a:xfrm>
        </p:spPr>
        <p:txBody>
          <a:bodyPr/>
          <a:lstStyle/>
          <a:p>
            <a:pPr eaLnBrk="1" hangingPunct="1">
              <a:defRPr/>
            </a:pPr>
            <a:r>
              <a:rPr lang="en-US" dirty="0" smtClean="0">
                <a:cs typeface="Helvetica"/>
              </a:rPr>
              <a:t>Build </a:t>
            </a:r>
            <a:r>
              <a:rPr lang="en-US" i="1" dirty="0" smtClean="0">
                <a:cs typeface="Helvetica"/>
              </a:rPr>
              <a:t>V</a:t>
            </a:r>
            <a:r>
              <a:rPr lang="en-US" dirty="0" smtClean="0">
                <a:cs typeface="Helvetica"/>
              </a:rPr>
              <a:t> with Octupoles</a:t>
            </a:r>
            <a:endParaRPr lang="en-US" dirty="0">
              <a:cs typeface="Helvetica"/>
            </a:endParaRPr>
          </a:p>
          <a:p>
            <a:pPr marL="457200" indent="-457200" eaLnBrk="1" hangingPunct="1">
              <a:buFont typeface="Wingdings" charset="2"/>
              <a:buAutoNum type="arabicPlain" startAt="3"/>
              <a:defRPr/>
            </a:pPr>
            <a:endParaRPr lang="en-US" dirty="0" smtClean="0">
              <a:cs typeface="Helvetica"/>
            </a:endParaRPr>
          </a:p>
          <a:p>
            <a:pPr marL="457200" indent="-457200" eaLnBrk="1" hangingPunct="1">
              <a:buFont typeface="Wingdings" charset="2"/>
              <a:buAutoNum type="arabicPlain" startAt="3"/>
              <a:defRPr/>
            </a:pPr>
            <a:endParaRPr lang="en-US" dirty="0">
              <a:cs typeface="Helvetica"/>
            </a:endParaRPr>
          </a:p>
          <a:p>
            <a:pPr marL="457200" indent="-457200" eaLnBrk="1" hangingPunct="1">
              <a:buFont typeface="Wingdings" charset="2"/>
              <a:buAutoNum type="arabicPlain" startAt="3"/>
              <a:defRPr/>
            </a:pPr>
            <a:endParaRPr lang="en-US" dirty="0" smtClean="0">
              <a:cs typeface="Helvetica"/>
            </a:endParaRPr>
          </a:p>
          <a:p>
            <a:pPr marL="457200" indent="-457200" eaLnBrk="1" hangingPunct="1">
              <a:buFont typeface="Wingdings" charset="2"/>
              <a:buAutoNum type="arabicPlain" startAt="3"/>
              <a:defRPr/>
            </a:pPr>
            <a:endParaRPr lang="en-US" dirty="0">
              <a:cs typeface="Helvetica"/>
            </a:endParaRPr>
          </a:p>
          <a:p>
            <a:pPr marL="457200" indent="-457200" eaLnBrk="1" hangingPunct="1">
              <a:buFont typeface="Wingdings" charset="2"/>
              <a:buAutoNum type="arabicPlain" startAt="3"/>
              <a:defRPr/>
            </a:pPr>
            <a:endParaRPr lang="en-US" dirty="0" smtClean="0">
              <a:cs typeface="Helvetica"/>
            </a:endParaRPr>
          </a:p>
          <a:p>
            <a:pPr marL="0" indent="0" eaLnBrk="1" hangingPunct="1">
              <a:buFont typeface="Arial" charset="0"/>
              <a:buNone/>
              <a:defRPr/>
            </a:pPr>
            <a:endParaRPr lang="en-US" dirty="0">
              <a:cs typeface="Helvetica"/>
            </a:endParaRPr>
          </a:p>
          <a:p>
            <a:pPr eaLnBrk="1" hangingPunct="1">
              <a:defRPr/>
            </a:pPr>
            <a:endParaRPr lang="en-US" dirty="0" smtClean="0">
              <a:cs typeface="Helvetica"/>
            </a:endParaRPr>
          </a:p>
          <a:p>
            <a:pPr eaLnBrk="1" hangingPunct="1">
              <a:defRPr/>
            </a:pPr>
            <a:endParaRPr lang="en-US" dirty="0">
              <a:cs typeface="Helvetica"/>
            </a:endParaRPr>
          </a:p>
          <a:p>
            <a:pPr eaLnBrk="1" hangingPunct="1">
              <a:defRPr/>
            </a:pPr>
            <a:endParaRPr lang="en-US" dirty="0" smtClean="0">
              <a:cs typeface="Helvetica"/>
            </a:endParaRPr>
          </a:p>
          <a:p>
            <a:pPr eaLnBrk="1" hangingPunct="1">
              <a:defRPr/>
            </a:pPr>
            <a:r>
              <a:rPr lang="en-US" dirty="0" smtClean="0">
                <a:cs typeface="Helvetica"/>
              </a:rPr>
              <a:t>Only one integral of motion – </a:t>
            </a:r>
            <a:r>
              <a:rPr lang="en-US" i="1" dirty="0" smtClean="0">
                <a:cs typeface="Helvetica"/>
              </a:rPr>
              <a:t>H</a:t>
            </a:r>
          </a:p>
          <a:p>
            <a:pPr eaLnBrk="1" hangingPunct="1">
              <a:defRPr/>
            </a:pPr>
            <a:r>
              <a:rPr lang="en-US" dirty="0" smtClean="0">
                <a:cs typeface="Helvetica"/>
              </a:rPr>
              <a:t>Tune spread limited to ~12% of </a:t>
            </a:r>
            <a:r>
              <a:rPr lang="en-US" i="1" dirty="0" smtClean="0">
                <a:cs typeface="Helvetica"/>
              </a:rPr>
              <a:t>Q</a:t>
            </a:r>
            <a:r>
              <a:rPr lang="en-US" i="1" baseline="-25000" dirty="0" smtClean="0">
                <a:cs typeface="Helvetica"/>
              </a:rPr>
              <a:t>0</a:t>
            </a:r>
          </a:p>
        </p:txBody>
      </p:sp>
      <p:sp>
        <p:nvSpPr>
          <p:cNvPr id="29699"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smtClean="0">
                <a:solidFill>
                  <a:srgbClr val="154D81"/>
                </a:solidFill>
                <a:latin typeface="Helvetica" charset="0"/>
              </a:rPr>
              <a:t>University of Maryland Seminar</a:t>
            </a:r>
            <a:endParaRPr lang="en-US" sz="900">
              <a:solidFill>
                <a:srgbClr val="154D81"/>
              </a:solidFill>
              <a:latin typeface="Helvetica" charset="0"/>
            </a:endParaRPr>
          </a:p>
        </p:txBody>
      </p:sp>
      <p:sp>
        <p:nvSpPr>
          <p:cNvPr id="2970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FDBE1F-21B6-9745-BE82-043CB8D78A6F}" type="slidenum">
              <a:rPr lang="en-US" sz="1200">
                <a:solidFill>
                  <a:srgbClr val="045C75"/>
                </a:solidFill>
                <a:latin typeface="Constantia" charset="0"/>
              </a:rPr>
              <a:pPr eaLnBrk="1" hangingPunct="1"/>
              <a:t>34</a:t>
            </a:fld>
            <a:endParaRPr lang="en-US" sz="1200">
              <a:solidFill>
                <a:srgbClr val="045C75"/>
              </a:solidFill>
              <a:latin typeface="Constantia" charset="0"/>
            </a:endParaRPr>
          </a:p>
        </p:txBody>
      </p:sp>
      <p:graphicFrame>
        <p:nvGraphicFramePr>
          <p:cNvPr id="29701" name="Object 2"/>
          <p:cNvGraphicFramePr>
            <a:graphicFrameLocks noChangeAspect="1"/>
          </p:cNvGraphicFramePr>
          <p:nvPr/>
        </p:nvGraphicFramePr>
        <p:xfrm>
          <a:off x="609600" y="2057400"/>
          <a:ext cx="3857625" cy="801688"/>
        </p:xfrm>
        <a:graphic>
          <a:graphicData uri="http://schemas.openxmlformats.org/presentationml/2006/ole">
            <mc:AlternateContent xmlns:mc="http://schemas.openxmlformats.org/markup-compatibility/2006">
              <mc:Choice xmlns:v="urn:schemas-microsoft-com:vml" Requires="v">
                <p:oleObj spid="_x0000_s34849" name="Equation" r:id="rId3" imgW="2336800" imgH="482600" progId="Equation.3">
                  <p:embed/>
                </p:oleObj>
              </mc:Choice>
              <mc:Fallback>
                <p:oleObj name="Equation" r:id="rId3" imgW="23368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57400"/>
                        <a:ext cx="3857625"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9702" name="Object 4"/>
          <p:cNvGraphicFramePr>
            <a:graphicFrameLocks noChangeAspect="1"/>
          </p:cNvGraphicFramePr>
          <p:nvPr/>
        </p:nvGraphicFramePr>
        <p:xfrm>
          <a:off x="609600" y="4419600"/>
          <a:ext cx="5762625" cy="714375"/>
        </p:xfrm>
        <a:graphic>
          <a:graphicData uri="http://schemas.openxmlformats.org/presentationml/2006/ole">
            <mc:AlternateContent xmlns:mc="http://schemas.openxmlformats.org/markup-compatibility/2006">
              <mc:Choice xmlns:v="urn:schemas-microsoft-com:vml" Requires="v">
                <p:oleObj spid="_x0000_s34850" name="Equation" r:id="rId5" imgW="3110834" imgH="393539" progId="Equation.3">
                  <p:embed/>
                </p:oleObj>
              </mc:Choice>
              <mc:Fallback>
                <p:oleObj name="Equation" r:id="rId5" imgW="3110834" imgH="39353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419600"/>
                        <a:ext cx="5762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3" name="Object 3"/>
          <p:cNvGraphicFramePr>
            <a:graphicFrameLocks noChangeAspect="1"/>
          </p:cNvGraphicFramePr>
          <p:nvPr/>
        </p:nvGraphicFramePr>
        <p:xfrm>
          <a:off x="609600" y="2971800"/>
          <a:ext cx="3000375" cy="893763"/>
        </p:xfrm>
        <a:graphic>
          <a:graphicData uri="http://schemas.openxmlformats.org/presentationml/2006/ole">
            <mc:AlternateContent xmlns:mc="http://schemas.openxmlformats.org/markup-compatibility/2006">
              <mc:Choice xmlns:v="urn:schemas-microsoft-com:vml" Requires="v">
                <p:oleObj spid="_x0000_s34851" name="Equation" r:id="rId7" imgW="1625600" imgH="482600" progId="Equation.DSMT4">
                  <p:embed/>
                </p:oleObj>
              </mc:Choice>
              <mc:Fallback>
                <p:oleObj name="Equation" r:id="rId7" imgW="1625600" imgH="482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971800"/>
                        <a:ext cx="3000375"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9704" name="Picture 5" descr="Screen Shot 2014-07-11 at 3.38.00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35513" y="1295400"/>
            <a:ext cx="43926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ltLang="en-US" smtClean="0"/>
              <a:t>September 15, 2015</a:t>
            </a:r>
            <a:endParaRPr lang="en-US" altLang="en-US"/>
          </a:p>
        </p:txBody>
      </p:sp>
    </p:spTree>
    <p:extLst>
      <p:ext uri="{BB962C8B-B14F-4D97-AF65-F5344CB8AC3E}">
        <p14:creationId xmlns:p14="http://schemas.microsoft.com/office/powerpoint/2010/main" val="37035934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z="3200" dirty="0">
                <a:latin typeface="Helvetica" charset="0"/>
                <a:cs typeface="Helvetica" charset="0"/>
              </a:rPr>
              <a:t>Quasi-Integrable System with Octupoles</a:t>
            </a:r>
          </a:p>
        </p:txBody>
      </p:sp>
      <p:sp>
        <p:nvSpPr>
          <p:cNvPr id="27650" name="Content Placeholder 2"/>
          <p:cNvSpPr>
            <a:spLocks noGrp="1"/>
          </p:cNvSpPr>
          <p:nvPr>
            <p:ph idx="1"/>
          </p:nvPr>
        </p:nvSpPr>
        <p:spPr>
          <a:xfrm>
            <a:off x="228600" y="838200"/>
            <a:ext cx="8672513" cy="5192713"/>
          </a:xfrm>
        </p:spPr>
        <p:txBody>
          <a:bodyPr/>
          <a:lstStyle/>
          <a:p>
            <a:pPr eaLnBrk="1" hangingPunct="1">
              <a:defRPr/>
            </a:pPr>
            <a:endParaRPr lang="en-US" dirty="0" smtClean="0">
              <a:cs typeface="Helvetica"/>
            </a:endParaRPr>
          </a:p>
          <a:p>
            <a:pPr eaLnBrk="1" hangingPunct="1">
              <a:defRPr/>
            </a:pPr>
            <a:endParaRPr lang="en-US" dirty="0">
              <a:cs typeface="Helvetica"/>
            </a:endParaRPr>
          </a:p>
          <a:p>
            <a:pPr eaLnBrk="1" hangingPunct="1">
              <a:defRPr/>
            </a:pPr>
            <a:endParaRPr lang="en-US" dirty="0" smtClean="0">
              <a:cs typeface="Helvetica"/>
            </a:endParaRPr>
          </a:p>
          <a:p>
            <a:pPr eaLnBrk="1" hangingPunct="1">
              <a:defRPr/>
            </a:pPr>
            <a:endParaRPr lang="en-US" dirty="0">
              <a:cs typeface="Helvetica"/>
            </a:endParaRPr>
          </a:p>
          <a:p>
            <a:pPr eaLnBrk="1" hangingPunct="1">
              <a:defRPr/>
            </a:pPr>
            <a:endParaRPr lang="en-US" dirty="0" smtClean="0">
              <a:cs typeface="Helvetica"/>
            </a:endParaRPr>
          </a:p>
          <a:p>
            <a:pPr eaLnBrk="1" hangingPunct="1">
              <a:defRPr/>
            </a:pPr>
            <a:endParaRPr lang="en-US" dirty="0">
              <a:cs typeface="Helvetica"/>
            </a:endParaRPr>
          </a:p>
          <a:p>
            <a:pPr eaLnBrk="1" hangingPunct="1">
              <a:defRPr/>
            </a:pPr>
            <a:endParaRPr lang="en-US" dirty="0" smtClean="0">
              <a:cs typeface="Helvetica"/>
            </a:endParaRPr>
          </a:p>
          <a:p>
            <a:pPr eaLnBrk="1" hangingPunct="1">
              <a:defRPr/>
            </a:pPr>
            <a:endParaRPr lang="en-US" dirty="0">
              <a:cs typeface="Helvetica"/>
            </a:endParaRPr>
          </a:p>
          <a:p>
            <a:pPr eaLnBrk="1" hangingPunct="1">
              <a:defRPr/>
            </a:pPr>
            <a:endParaRPr lang="en-US" dirty="0" smtClean="0">
              <a:cs typeface="Helvetica"/>
            </a:endParaRPr>
          </a:p>
          <a:p>
            <a:pPr eaLnBrk="1" hangingPunct="1">
              <a:defRPr/>
            </a:pPr>
            <a:endParaRPr lang="en-US" dirty="0">
              <a:cs typeface="Helvetica"/>
            </a:endParaRPr>
          </a:p>
          <a:p>
            <a:pPr eaLnBrk="1" hangingPunct="1">
              <a:defRPr/>
            </a:pPr>
            <a:r>
              <a:rPr lang="en-US" dirty="0" smtClean="0">
                <a:cs typeface="Helvetica"/>
              </a:rPr>
              <a:t>While dynamic aperture is limited, the attainable tune spread is large</a:t>
            </a:r>
            <a:endParaRPr lang="en-US" dirty="0">
              <a:cs typeface="Helvetica"/>
            </a:endParaRPr>
          </a:p>
          <a:p>
            <a:pPr marL="457200" indent="-457200" eaLnBrk="1" hangingPunct="1">
              <a:buFont typeface="Wingdings" charset="2"/>
              <a:buAutoNum type="arabicPlain" startAt="3"/>
              <a:defRPr/>
            </a:pPr>
            <a:endParaRPr lang="en-US" dirty="0" smtClean="0">
              <a:cs typeface="Helvetica"/>
            </a:endParaRPr>
          </a:p>
          <a:p>
            <a:pPr marL="457200" indent="-457200" eaLnBrk="1" hangingPunct="1">
              <a:buFont typeface="Wingdings" charset="2"/>
              <a:buAutoNum type="arabicPlain" startAt="3"/>
              <a:defRPr/>
            </a:pPr>
            <a:endParaRPr lang="en-US" dirty="0">
              <a:cs typeface="Helvetica"/>
            </a:endParaRPr>
          </a:p>
          <a:p>
            <a:pPr marL="457200" indent="-457200" eaLnBrk="1" hangingPunct="1">
              <a:buFont typeface="Wingdings" charset="2"/>
              <a:buAutoNum type="arabicPlain" startAt="3"/>
              <a:defRPr/>
            </a:pPr>
            <a:endParaRPr lang="en-US" dirty="0" smtClean="0">
              <a:cs typeface="Helvetica"/>
            </a:endParaRPr>
          </a:p>
          <a:p>
            <a:pPr marL="457200" indent="-457200" eaLnBrk="1" hangingPunct="1">
              <a:buFont typeface="Wingdings" charset="2"/>
              <a:buAutoNum type="arabicPlain" startAt="3"/>
              <a:defRPr/>
            </a:pPr>
            <a:endParaRPr lang="en-US" dirty="0">
              <a:cs typeface="Helvetica"/>
            </a:endParaRPr>
          </a:p>
          <a:p>
            <a:pPr marL="457200" indent="-457200" eaLnBrk="1" hangingPunct="1">
              <a:buFont typeface="Wingdings" charset="2"/>
              <a:buAutoNum type="arabicPlain" startAt="3"/>
              <a:defRPr/>
            </a:pPr>
            <a:endParaRPr lang="en-US" dirty="0" smtClean="0">
              <a:cs typeface="Helvetica"/>
            </a:endParaRPr>
          </a:p>
          <a:p>
            <a:pPr marL="0" indent="0" eaLnBrk="1" hangingPunct="1">
              <a:buFont typeface="Arial" charset="0"/>
              <a:buNone/>
              <a:defRPr/>
            </a:pPr>
            <a:endParaRPr lang="en-US" dirty="0">
              <a:cs typeface="Helvetica"/>
            </a:endParaRPr>
          </a:p>
          <a:p>
            <a:pPr eaLnBrk="1" hangingPunct="1">
              <a:defRPr/>
            </a:pPr>
            <a:endParaRPr lang="en-US" dirty="0" smtClean="0">
              <a:cs typeface="Helvetica"/>
            </a:endParaRPr>
          </a:p>
          <a:p>
            <a:pPr eaLnBrk="1" hangingPunct="1">
              <a:defRPr/>
            </a:pPr>
            <a:endParaRPr lang="en-US" dirty="0">
              <a:cs typeface="Helvetica"/>
            </a:endParaRPr>
          </a:p>
          <a:p>
            <a:pPr marL="0" indent="0" eaLnBrk="1" hangingPunct="1">
              <a:buFont typeface="Arial" charset="0"/>
              <a:buNone/>
              <a:defRPr/>
            </a:pPr>
            <a:endParaRPr lang="en-US" dirty="0" smtClean="0">
              <a:cs typeface="Helvetica"/>
            </a:endParaRPr>
          </a:p>
        </p:txBody>
      </p:sp>
      <p:sp>
        <p:nvSpPr>
          <p:cNvPr id="30723"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smtClean="0">
                <a:solidFill>
                  <a:srgbClr val="154D81"/>
                </a:solidFill>
                <a:latin typeface="Helvetica" charset="0"/>
              </a:rPr>
              <a:t>University of Maryland Seminar</a:t>
            </a:r>
            <a:endParaRPr lang="en-US" sz="900">
              <a:solidFill>
                <a:srgbClr val="154D81"/>
              </a:solidFill>
              <a:latin typeface="Helvetica" charset="0"/>
            </a:endParaRPr>
          </a:p>
        </p:txBody>
      </p:sp>
      <p:sp>
        <p:nvSpPr>
          <p:cNvPr id="3072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00E07A-68DB-3841-B5C1-73EBC226CFFD}" type="slidenum">
              <a:rPr lang="en-US" sz="1200">
                <a:solidFill>
                  <a:srgbClr val="045C75"/>
                </a:solidFill>
                <a:latin typeface="Constantia" charset="0"/>
              </a:rPr>
              <a:pPr eaLnBrk="1" hangingPunct="1"/>
              <a:t>35</a:t>
            </a:fld>
            <a:endParaRPr lang="en-US" sz="1200">
              <a:solidFill>
                <a:srgbClr val="045C75"/>
              </a:solidFill>
              <a:latin typeface="Constantia" charset="0"/>
            </a:endParaRPr>
          </a:p>
        </p:txBody>
      </p:sp>
      <p:pic>
        <p:nvPicPr>
          <p:cNvPr id="30725" name="Picture 1" descr="iota66_1IO_thickoc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2799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3" descr="iota66_1IO_thickoct_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0020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11"/>
          <p:cNvSpPr txBox="1">
            <a:spLocks noChangeArrowheads="1"/>
          </p:cNvSpPr>
          <p:nvPr/>
        </p:nvSpPr>
        <p:spPr bwMode="auto">
          <a:xfrm>
            <a:off x="8594725" y="4419600"/>
            <a:ext cx="5492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t>A</a:t>
            </a:r>
            <a:r>
              <a:rPr lang="en-US" i="1" baseline="-25000"/>
              <a:t>x</a:t>
            </a:r>
          </a:p>
        </p:txBody>
      </p:sp>
      <p:sp>
        <p:nvSpPr>
          <p:cNvPr id="30728" name="TextBox 12"/>
          <p:cNvSpPr txBox="1">
            <a:spLocks noChangeArrowheads="1"/>
          </p:cNvSpPr>
          <p:nvPr/>
        </p:nvSpPr>
        <p:spPr bwMode="auto">
          <a:xfrm>
            <a:off x="4572000" y="1828800"/>
            <a:ext cx="5492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t>A</a:t>
            </a:r>
            <a:r>
              <a:rPr lang="en-US" i="1" baseline="-25000"/>
              <a:t>y</a:t>
            </a:r>
          </a:p>
        </p:txBody>
      </p:sp>
      <p:sp>
        <p:nvSpPr>
          <p:cNvPr id="30729" name="TextBox 13"/>
          <p:cNvSpPr txBox="1">
            <a:spLocks noChangeArrowheads="1"/>
          </p:cNvSpPr>
          <p:nvPr/>
        </p:nvSpPr>
        <p:spPr bwMode="auto">
          <a:xfrm>
            <a:off x="4114800" y="4572000"/>
            <a:ext cx="5842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t>Q</a:t>
            </a:r>
            <a:r>
              <a:rPr lang="en-US" i="1" baseline="-25000"/>
              <a:t>x</a:t>
            </a:r>
          </a:p>
        </p:txBody>
      </p:sp>
      <p:sp>
        <p:nvSpPr>
          <p:cNvPr id="30730" name="TextBox 14"/>
          <p:cNvSpPr txBox="1">
            <a:spLocks noChangeArrowheads="1"/>
          </p:cNvSpPr>
          <p:nvPr/>
        </p:nvSpPr>
        <p:spPr bwMode="auto">
          <a:xfrm>
            <a:off x="76200" y="1752600"/>
            <a:ext cx="51593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Q</a:t>
            </a:r>
            <a:r>
              <a:rPr lang="en-US" sz="2000" i="1" baseline="-25000"/>
              <a:t>y</a:t>
            </a:r>
          </a:p>
        </p:txBody>
      </p:sp>
      <p:sp>
        <p:nvSpPr>
          <p:cNvPr id="2" name="Date Placeholder 1"/>
          <p:cNvSpPr>
            <a:spLocks noGrp="1"/>
          </p:cNvSpPr>
          <p:nvPr>
            <p:ph type="dt" sz="half" idx="10"/>
          </p:nvPr>
        </p:nvSpPr>
        <p:spPr/>
        <p:txBody>
          <a:bodyPr/>
          <a:lstStyle/>
          <a:p>
            <a:r>
              <a:rPr lang="en-US" altLang="en-US" smtClean="0"/>
              <a:t>September 15, 2015</a:t>
            </a:r>
            <a:endParaRPr lang="en-US" altLang="en-US"/>
          </a:p>
        </p:txBody>
      </p:sp>
    </p:spTree>
    <p:extLst>
      <p:ext uri="{BB962C8B-B14F-4D97-AF65-F5344CB8AC3E}">
        <p14:creationId xmlns:p14="http://schemas.microsoft.com/office/powerpoint/2010/main" val="9534714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latin typeface="Helvetica" charset="0"/>
                <a:cs typeface="Helvetica" charset="0"/>
              </a:rPr>
              <a:t>Special P</a:t>
            </a:r>
            <a:r>
              <a:rPr lang="en-US" sz="3000" dirty="0" smtClean="0">
                <a:latin typeface="Helvetica" charset="0"/>
                <a:cs typeface="Helvetica" charset="0"/>
              </a:rPr>
              <a:t>otential </a:t>
            </a:r>
            <a:r>
              <a:rPr lang="en-US" sz="3000" dirty="0">
                <a:latin typeface="Helvetica" charset="0"/>
                <a:cs typeface="Helvetica" charset="0"/>
              </a:rPr>
              <a:t>– S</a:t>
            </a:r>
            <a:r>
              <a:rPr lang="en-US" sz="3000" dirty="0" smtClean="0">
                <a:latin typeface="Helvetica" charset="0"/>
                <a:cs typeface="Helvetica" charset="0"/>
              </a:rPr>
              <a:t>econd </a:t>
            </a:r>
            <a:r>
              <a:rPr lang="en-US" sz="3000" dirty="0">
                <a:latin typeface="Helvetica" charset="0"/>
                <a:cs typeface="Helvetica" charset="0"/>
              </a:rPr>
              <a:t>I</a:t>
            </a:r>
            <a:r>
              <a:rPr lang="en-US" sz="3000" dirty="0" smtClean="0">
                <a:latin typeface="Helvetica" charset="0"/>
                <a:cs typeface="Helvetica" charset="0"/>
              </a:rPr>
              <a:t>ntegral </a:t>
            </a:r>
            <a:r>
              <a:rPr lang="en-US" sz="3000" dirty="0">
                <a:latin typeface="Helvetica" charset="0"/>
                <a:cs typeface="Helvetica" charset="0"/>
              </a:rPr>
              <a:t>of M</a:t>
            </a:r>
            <a:r>
              <a:rPr lang="en-US" sz="3000" dirty="0" smtClean="0">
                <a:latin typeface="Helvetica" charset="0"/>
                <a:cs typeface="Helvetica" charset="0"/>
              </a:rPr>
              <a:t>otion</a:t>
            </a:r>
            <a:endParaRPr lang="en-US" sz="3000"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36</a:t>
            </a:fld>
            <a:endParaRPr lang="en-US" altLang="en-US"/>
          </a:p>
        </p:txBody>
      </p:sp>
      <p:sp>
        <p:nvSpPr>
          <p:cNvPr id="7" name="Content Placeholder 2"/>
          <p:cNvSpPr>
            <a:spLocks noGrp="1"/>
          </p:cNvSpPr>
          <p:nvPr>
            <p:ph idx="1"/>
          </p:nvPr>
        </p:nvSpPr>
        <p:spPr>
          <a:xfrm>
            <a:off x="228600" y="838200"/>
            <a:ext cx="8672513" cy="5192713"/>
          </a:xfrm>
        </p:spPr>
        <p:txBody>
          <a:bodyPr/>
          <a:lstStyle/>
          <a:p>
            <a:pPr eaLnBrk="1" hangingPunct="1">
              <a:defRPr/>
            </a:pPr>
            <a:r>
              <a:rPr lang="en-US" dirty="0" smtClean="0">
                <a:cs typeface="Helvetica"/>
              </a:rPr>
              <a:t>Find </a:t>
            </a:r>
            <a:r>
              <a:rPr lang="en-US" dirty="0">
                <a:cs typeface="Helvetica"/>
              </a:rPr>
              <a:t>potentials that result in the Hamiltonian having a second integral of </a:t>
            </a:r>
            <a:r>
              <a:rPr lang="en-US" dirty="0" smtClean="0">
                <a:cs typeface="Helvetica"/>
              </a:rPr>
              <a:t>motion quadratic in momentum</a:t>
            </a:r>
          </a:p>
          <a:p>
            <a:pPr lvl="1" eaLnBrk="1" hangingPunct="1">
              <a:defRPr/>
            </a:pPr>
            <a:r>
              <a:rPr lang="en-US" dirty="0">
                <a:cs typeface="Helvetica"/>
              </a:rPr>
              <a:t>All such potentials are separable in some variables (</a:t>
            </a:r>
            <a:r>
              <a:rPr lang="en-US" dirty="0" err="1">
                <a:cs typeface="Helvetica"/>
              </a:rPr>
              <a:t>cartesian</a:t>
            </a:r>
            <a:r>
              <a:rPr lang="en-US" dirty="0">
                <a:cs typeface="Helvetica"/>
              </a:rPr>
              <a:t>, polar, elliptic, parabolic)</a:t>
            </a:r>
          </a:p>
          <a:p>
            <a:pPr lvl="1" eaLnBrk="1" hangingPunct="1">
              <a:defRPr/>
            </a:pPr>
            <a:r>
              <a:rPr lang="en-US" dirty="0">
                <a:cs typeface="Helvetica"/>
              </a:rPr>
              <a:t>First comprehensive study by Gaston </a:t>
            </a:r>
            <a:r>
              <a:rPr lang="en-US" dirty="0" err="1">
                <a:cs typeface="Helvetica"/>
              </a:rPr>
              <a:t>Darboux</a:t>
            </a:r>
            <a:r>
              <a:rPr lang="en-US" dirty="0">
                <a:cs typeface="Helvetica"/>
              </a:rPr>
              <a:t> (1901)</a:t>
            </a:r>
          </a:p>
          <a:p>
            <a:pPr eaLnBrk="1" hangingPunct="1">
              <a:defRPr/>
            </a:pPr>
            <a:endParaRPr lang="en-US" dirty="0">
              <a:cs typeface="Helvetica"/>
            </a:endParaRPr>
          </a:p>
          <a:p>
            <a:pPr eaLnBrk="1" hangingPunct="1">
              <a:defRPr/>
            </a:pPr>
            <a:r>
              <a:rPr lang="en-US" dirty="0" smtClean="0">
                <a:cs typeface="Helvetica"/>
              </a:rPr>
              <a:t> </a:t>
            </a:r>
            <a:r>
              <a:rPr lang="en-US" dirty="0" err="1" smtClean="0">
                <a:cs typeface="Helvetica"/>
              </a:rPr>
              <a:t>Darboux</a:t>
            </a:r>
            <a:r>
              <a:rPr lang="en-US" dirty="0" smtClean="0">
                <a:cs typeface="Helvetica"/>
              </a:rPr>
              <a:t> equation </a:t>
            </a:r>
          </a:p>
          <a:p>
            <a:pPr eaLnBrk="1" hangingPunct="1">
              <a:defRPr/>
            </a:pPr>
            <a:endParaRPr lang="en-US" dirty="0">
              <a:cs typeface="Helvetica"/>
            </a:endParaRPr>
          </a:p>
          <a:p>
            <a:pPr lvl="1" eaLnBrk="1" hangingPunct="1">
              <a:defRPr/>
            </a:pPr>
            <a:r>
              <a:rPr lang="en-US" sz="1800" dirty="0" smtClean="0">
                <a:cs typeface="Helvetica"/>
              </a:rPr>
              <a:t>General solution in </a:t>
            </a:r>
            <a:r>
              <a:rPr lang="en-US" sz="1800" dirty="0">
                <a:cs typeface="Helvetica"/>
              </a:rPr>
              <a:t>elliptic variables </a:t>
            </a:r>
            <a:r>
              <a:rPr lang="en-US" sz="1800" i="1" dirty="0">
                <a:latin typeface="Symbol" charset="0"/>
                <a:cs typeface="Symbol" charset="0"/>
              </a:rPr>
              <a:t>x</a:t>
            </a:r>
            <a:r>
              <a:rPr lang="en-US" sz="1800" dirty="0">
                <a:latin typeface="Century Gothic" charset="0"/>
              </a:rPr>
              <a:t>, </a:t>
            </a:r>
            <a:r>
              <a:rPr lang="en-US" sz="1800" i="1" dirty="0">
                <a:latin typeface="Symbol" charset="0"/>
                <a:cs typeface="Symbol" charset="0"/>
              </a:rPr>
              <a:t>h</a:t>
            </a:r>
            <a:r>
              <a:rPr lang="en-US" sz="1800" dirty="0">
                <a:latin typeface="Century Gothic" charset="0"/>
              </a:rPr>
              <a:t> </a:t>
            </a:r>
            <a:r>
              <a:rPr lang="en-US" sz="1800" dirty="0" smtClean="0">
                <a:cs typeface="Helvetica"/>
              </a:rPr>
              <a:t>, with f and g arbitrary</a:t>
            </a:r>
          </a:p>
          <a:p>
            <a:pPr lvl="1" eaLnBrk="1" hangingPunct="1">
              <a:defRPr/>
            </a:pPr>
            <a:endParaRPr lang="en-US" sz="1800" dirty="0">
              <a:cs typeface="Helvetica"/>
            </a:endParaRPr>
          </a:p>
          <a:p>
            <a:pPr lvl="1" eaLnBrk="1" hangingPunct="1">
              <a:defRPr/>
            </a:pPr>
            <a:endParaRPr lang="en-US" sz="1800" dirty="0" smtClean="0">
              <a:cs typeface="Helvetica"/>
            </a:endParaRPr>
          </a:p>
          <a:p>
            <a:pPr lvl="1" eaLnBrk="1" hangingPunct="1">
              <a:defRPr/>
            </a:pPr>
            <a:endParaRPr lang="en-US" sz="1800" dirty="0" smtClean="0">
              <a:cs typeface="Helvetica"/>
            </a:endParaRPr>
          </a:p>
          <a:p>
            <a:pPr lvl="1" eaLnBrk="1" hangingPunct="1">
              <a:defRPr/>
            </a:pPr>
            <a:r>
              <a:rPr lang="en-US" sz="1800" dirty="0" smtClean="0">
                <a:cs typeface="Helvetica"/>
              </a:rPr>
              <a:t>Solution that satisfies the Laplace equation</a:t>
            </a:r>
            <a:endParaRPr lang="en-US" sz="1800" dirty="0">
              <a:cs typeface="Helvetica"/>
            </a:endParaRPr>
          </a:p>
          <a:p>
            <a:pPr lvl="1" eaLnBrk="1" hangingPunct="1">
              <a:defRPr/>
            </a:pPr>
            <a:endParaRPr lang="en-US" sz="1800" dirty="0" smtClean="0">
              <a:cs typeface="Helvetica"/>
            </a:endParaRPr>
          </a:p>
          <a:p>
            <a:pPr marL="457200" indent="-457200" eaLnBrk="1" hangingPunct="1">
              <a:buFont typeface="Wingdings" charset="2"/>
              <a:buAutoNum type="arabicPlain" startAt="3"/>
              <a:defRPr/>
            </a:pPr>
            <a:endParaRPr lang="en-US" dirty="0">
              <a:latin typeface="Century Gothic" charset="0"/>
            </a:endParaRPr>
          </a:p>
          <a:p>
            <a:pPr marL="0" indent="0" eaLnBrk="1" hangingPunct="1">
              <a:buFont typeface="Arial" charset="0"/>
              <a:buNone/>
              <a:defRPr/>
            </a:pPr>
            <a:endParaRPr lang="en-US" dirty="0" smtClean="0">
              <a:latin typeface="Century Gothic" charset="0"/>
            </a:endParaRPr>
          </a:p>
        </p:txBody>
      </p:sp>
      <p:pic>
        <p:nvPicPr>
          <p:cNvPr id="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419600"/>
            <a:ext cx="3476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638800"/>
            <a:ext cx="66659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4"/>
          <p:cNvGraphicFramePr>
            <a:graphicFrameLocks noChangeAspect="1"/>
          </p:cNvGraphicFramePr>
          <p:nvPr/>
        </p:nvGraphicFramePr>
        <p:xfrm>
          <a:off x="533400" y="2743200"/>
          <a:ext cx="3686175" cy="463550"/>
        </p:xfrm>
        <a:graphic>
          <a:graphicData uri="http://schemas.openxmlformats.org/presentationml/2006/ole">
            <mc:AlternateContent xmlns:mc="http://schemas.openxmlformats.org/markup-compatibility/2006">
              <mc:Choice xmlns:v="urn:schemas-microsoft-com:vml" Requires="v">
                <p:oleObj spid="_x0000_s22583" name="Equation" r:id="rId5" imgW="2018956" imgH="254092" progId="Equation.3">
                  <p:embed/>
                </p:oleObj>
              </mc:Choice>
              <mc:Fallback>
                <p:oleObj name="Equation" r:id="rId5" imgW="2018956" imgH="25409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743200"/>
                        <a:ext cx="36861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4648200" y="2743200"/>
          <a:ext cx="3444875" cy="407988"/>
        </p:xfrm>
        <a:graphic>
          <a:graphicData uri="http://schemas.openxmlformats.org/presentationml/2006/ole">
            <mc:AlternateContent xmlns:mc="http://schemas.openxmlformats.org/markup-compatibility/2006">
              <mc:Choice xmlns:v="urn:schemas-microsoft-com:vml" Requires="v">
                <p:oleObj spid="_x0000_s22584" name="Equation" r:id="rId7" imgW="1930400" imgH="228600" progId="Equation.3">
                  <p:embed/>
                </p:oleObj>
              </mc:Choice>
              <mc:Fallback>
                <p:oleObj name="Equation" r:id="rId7" imgW="19304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2743200"/>
                        <a:ext cx="344487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2"/>
          <p:cNvGraphicFramePr>
            <a:graphicFrameLocks noChangeAspect="1"/>
          </p:cNvGraphicFramePr>
          <p:nvPr/>
        </p:nvGraphicFramePr>
        <p:xfrm>
          <a:off x="1752600" y="3581400"/>
          <a:ext cx="5303838" cy="503238"/>
        </p:xfrm>
        <a:graphic>
          <a:graphicData uri="http://schemas.openxmlformats.org/presentationml/2006/ole">
            <mc:AlternateContent xmlns:mc="http://schemas.openxmlformats.org/markup-compatibility/2006">
              <mc:Choice xmlns:v="urn:schemas-microsoft-com:vml" Requires="v">
                <p:oleObj spid="_x0000_s22585" name="Equation" r:id="rId9" imgW="3086100" imgH="292100" progId="Equation.DSMT4">
                  <p:embed/>
                </p:oleObj>
              </mc:Choice>
              <mc:Fallback>
                <p:oleObj name="Equation" r:id="rId9" imgW="3086100" imgH="2921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3581400"/>
                        <a:ext cx="530383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421310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cs typeface="Helvetica" charset="0"/>
              </a:rPr>
              <a:t>Maximum T</a:t>
            </a:r>
            <a:r>
              <a:rPr lang="en-US" dirty="0" smtClean="0">
                <a:latin typeface="Helvetica" charset="0"/>
                <a:cs typeface="Helvetica" charset="0"/>
              </a:rPr>
              <a:t>une </a:t>
            </a:r>
            <a:r>
              <a:rPr lang="en-US" dirty="0">
                <a:latin typeface="Helvetica" charset="0"/>
                <a:cs typeface="Helvetica" charset="0"/>
              </a:rPr>
              <a:t>S</a:t>
            </a:r>
            <a:r>
              <a:rPr lang="en-US" dirty="0" smtClean="0">
                <a:latin typeface="Helvetica" charset="0"/>
                <a:cs typeface="Helvetica" charset="0"/>
              </a:rPr>
              <a:t>hift</a:t>
            </a:r>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37</a:t>
            </a:fld>
            <a:endParaRPr lang="en-US" altLang="en-US"/>
          </a:p>
        </p:txBody>
      </p:sp>
      <p:sp>
        <p:nvSpPr>
          <p:cNvPr id="7" name="Content Placeholder 2"/>
          <p:cNvSpPr>
            <a:spLocks noGrp="1"/>
          </p:cNvSpPr>
          <p:nvPr>
            <p:ph idx="1"/>
          </p:nvPr>
        </p:nvSpPr>
        <p:spPr>
          <a:xfrm>
            <a:off x="228600" y="1042988"/>
            <a:ext cx="8672513" cy="4987925"/>
          </a:xfrm>
        </p:spPr>
        <p:txBody>
          <a:bodyPr rtlCol="0">
            <a:normAutofit/>
          </a:bodyPr>
          <a:lstStyle/>
          <a:p>
            <a:pPr marL="0" indent="-365760" eaLnBrk="1" fontAlgn="auto" hangingPunct="1">
              <a:spcAft>
                <a:spcPts val="0"/>
              </a:spcAft>
              <a:buFont typeface="Arial"/>
              <a:buChar char="•"/>
              <a:defRPr/>
            </a:pPr>
            <a:r>
              <a:rPr lang="en-US" dirty="0" err="1" smtClean="0">
                <a:ea typeface="+mn-ea"/>
                <a:cs typeface="Helvetica"/>
              </a:rPr>
              <a:t>Multipole</a:t>
            </a:r>
            <a:r>
              <a:rPr lang="en-US" dirty="0" smtClean="0">
                <a:ea typeface="+mn-ea"/>
                <a:cs typeface="Helvetica"/>
              </a:rPr>
              <a:t> expansion of </a:t>
            </a:r>
            <a:r>
              <a:rPr lang="en-US" i="1" dirty="0" smtClean="0">
                <a:ea typeface="+mn-ea"/>
                <a:cs typeface="Helvetica"/>
              </a:rPr>
              <a:t>U</a:t>
            </a:r>
            <a:r>
              <a:rPr lang="en-US" dirty="0">
                <a:ea typeface="+mn-ea"/>
                <a:cs typeface="Helvetica"/>
              </a:rPr>
              <a:t>:</a:t>
            </a:r>
            <a:endParaRPr lang="en-US" dirty="0" smtClean="0">
              <a:ea typeface="+mn-ea"/>
              <a:cs typeface="Helvetica"/>
            </a:endParaRPr>
          </a:p>
          <a:p>
            <a:pPr marL="0" indent="-365760" eaLnBrk="1" fontAlgn="auto" hangingPunct="1">
              <a:spcAft>
                <a:spcPts val="0"/>
              </a:spcAft>
              <a:buFont typeface="Arial" charset="0"/>
              <a:buNone/>
              <a:defRPr/>
            </a:pPr>
            <a:r>
              <a:rPr lang="en-US" dirty="0" smtClean="0">
                <a:ea typeface="+mn-ea"/>
                <a:cs typeface="Helvetica"/>
              </a:rPr>
              <a:t>    </a:t>
            </a:r>
          </a:p>
          <a:p>
            <a:pPr eaLnBrk="1" fontAlgn="auto" hangingPunct="1">
              <a:spcAft>
                <a:spcPts val="0"/>
              </a:spcAft>
              <a:buFont typeface="Arial"/>
              <a:buChar char="•"/>
              <a:defRPr/>
            </a:pPr>
            <a:endParaRPr lang="en-US" dirty="0">
              <a:ea typeface="+mn-ea"/>
              <a:cs typeface="Helvetica"/>
            </a:endParaRPr>
          </a:p>
          <a:p>
            <a:pPr eaLnBrk="1" fontAlgn="auto" hangingPunct="1">
              <a:spcAft>
                <a:spcPts val="0"/>
              </a:spcAft>
              <a:buFont typeface="Arial"/>
              <a:buChar char="•"/>
              <a:defRPr/>
            </a:pPr>
            <a:endParaRPr lang="en-US" dirty="0" smtClean="0">
              <a:ea typeface="+mn-ea"/>
              <a:cs typeface="Helvetica"/>
            </a:endParaRPr>
          </a:p>
          <a:p>
            <a:pPr eaLnBrk="1" fontAlgn="auto" hangingPunct="1">
              <a:spcAft>
                <a:spcPts val="0"/>
              </a:spcAft>
              <a:buFont typeface="Arial"/>
              <a:buChar char="•"/>
              <a:defRPr/>
            </a:pPr>
            <a:endParaRPr lang="en-US" dirty="0">
              <a:ea typeface="+mn-ea"/>
              <a:cs typeface="Helvetica"/>
            </a:endParaRPr>
          </a:p>
          <a:p>
            <a:pPr eaLnBrk="1" fontAlgn="auto" hangingPunct="1">
              <a:spcAft>
                <a:spcPts val="0"/>
              </a:spcAft>
              <a:buFont typeface="Arial"/>
              <a:buChar char="•"/>
              <a:defRPr/>
            </a:pPr>
            <a:r>
              <a:rPr lang="en-US" dirty="0" smtClean="0">
                <a:ea typeface="+mn-ea"/>
                <a:cs typeface="Helvetica"/>
              </a:rPr>
              <a:t>For small-amplitude motion to be</a:t>
            </a:r>
          </a:p>
          <a:p>
            <a:pPr marL="0" indent="0" eaLnBrk="1" fontAlgn="auto" hangingPunct="1">
              <a:spcAft>
                <a:spcPts val="0"/>
              </a:spcAft>
              <a:buFont typeface="Arial" charset="0"/>
              <a:buNone/>
              <a:defRPr/>
            </a:pPr>
            <a:r>
              <a:rPr lang="en-US" dirty="0">
                <a:ea typeface="+mn-ea"/>
                <a:cs typeface="Helvetica"/>
              </a:rPr>
              <a:t> </a:t>
            </a:r>
            <a:r>
              <a:rPr lang="en-US" dirty="0" smtClean="0">
                <a:ea typeface="+mn-ea"/>
                <a:cs typeface="Helvetica"/>
              </a:rPr>
              <a:t>   stable*, </a:t>
            </a:r>
            <a:r>
              <a:rPr lang="en-US" i="1" dirty="0" smtClean="0">
                <a:ea typeface="+mn-ea"/>
                <a:cs typeface="Helvetica"/>
              </a:rPr>
              <a:t>t</a:t>
            </a:r>
            <a:r>
              <a:rPr lang="en-US" dirty="0" smtClean="0">
                <a:ea typeface="+mn-ea"/>
                <a:cs typeface="Helvetica"/>
              </a:rPr>
              <a:t>&lt;0.5</a:t>
            </a:r>
            <a:endParaRPr lang="en-US" dirty="0">
              <a:ea typeface="+mn-ea"/>
              <a:cs typeface="Helvetica"/>
            </a:endParaRPr>
          </a:p>
          <a:p>
            <a:pPr eaLnBrk="1" fontAlgn="auto" hangingPunct="1">
              <a:spcAft>
                <a:spcPts val="0"/>
              </a:spcAft>
              <a:buFont typeface="Arial"/>
              <a:buChar char="•"/>
              <a:defRPr/>
            </a:pPr>
            <a:endParaRPr lang="en-US" dirty="0" smtClean="0">
              <a:ea typeface="+mn-ea"/>
              <a:cs typeface="Helvetica"/>
            </a:endParaRPr>
          </a:p>
          <a:p>
            <a:pPr eaLnBrk="1" fontAlgn="auto" hangingPunct="1">
              <a:spcAft>
                <a:spcPts val="0"/>
              </a:spcAft>
              <a:buFont typeface="Arial"/>
              <a:buChar char="•"/>
              <a:defRPr/>
            </a:pPr>
            <a:r>
              <a:rPr lang="en-US" dirty="0" smtClean="0">
                <a:ea typeface="+mn-ea"/>
                <a:cs typeface="Helvetica"/>
              </a:rPr>
              <a:t>Theoretical maximum nonlinear tune shift per cell is </a:t>
            </a:r>
          </a:p>
          <a:p>
            <a:pPr lvl="1" eaLnBrk="1" fontAlgn="auto" hangingPunct="1">
              <a:spcAft>
                <a:spcPts val="0"/>
              </a:spcAft>
              <a:buClr>
                <a:schemeClr val="accent1">
                  <a:lumMod val="50000"/>
                </a:schemeClr>
              </a:buClr>
              <a:buFont typeface="Wingdings 2" pitchFamily="18" charset="2"/>
              <a:buChar char=""/>
              <a:defRPr/>
            </a:pPr>
            <a:r>
              <a:rPr lang="en-US" dirty="0" smtClean="0">
                <a:ea typeface="+mn-ea"/>
                <a:cs typeface="Helvetica"/>
              </a:rPr>
              <a:t>0.5   for mode 1,</a:t>
            </a:r>
            <a:r>
              <a:rPr lang="en-US" b="1" dirty="0" smtClean="0">
                <a:ea typeface="+mn-ea"/>
                <a:cs typeface="Helvetica"/>
              </a:rPr>
              <a:t> </a:t>
            </a:r>
            <a:r>
              <a:rPr lang="en-US" b="1" dirty="0" smtClean="0">
                <a:solidFill>
                  <a:schemeClr val="tx2"/>
                </a:solidFill>
                <a:ea typeface="+mn-ea"/>
                <a:cs typeface="Helvetica"/>
              </a:rPr>
              <a:t>or 50% per cell</a:t>
            </a:r>
          </a:p>
          <a:p>
            <a:pPr lvl="1" eaLnBrk="1" fontAlgn="auto" hangingPunct="1">
              <a:spcAft>
                <a:spcPts val="0"/>
              </a:spcAft>
              <a:buClr>
                <a:schemeClr val="accent1">
                  <a:lumMod val="50000"/>
                </a:schemeClr>
              </a:buClr>
              <a:buFont typeface="Wingdings 2" pitchFamily="18" charset="2"/>
              <a:buChar char=""/>
              <a:defRPr/>
            </a:pPr>
            <a:r>
              <a:rPr lang="en-US" dirty="0" smtClean="0">
                <a:ea typeface="+mn-ea"/>
                <a:cs typeface="Helvetica"/>
              </a:rPr>
              <a:t>0.25 for mode 2, </a:t>
            </a:r>
            <a:r>
              <a:rPr lang="en-US" b="1" dirty="0" smtClean="0">
                <a:solidFill>
                  <a:srgbClr val="004C97"/>
                </a:solidFill>
                <a:ea typeface="+mn-ea"/>
                <a:cs typeface="Helvetica"/>
              </a:rPr>
              <a:t>or 25% per cell</a:t>
            </a:r>
          </a:p>
        </p:txBody>
      </p:sp>
      <p:pic>
        <p:nvPicPr>
          <p:cNvPr id="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371600"/>
            <a:ext cx="30734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Screen shot 2011-11-01 at 10.18.41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210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Screen shot 2011-11-01 at 10.18.53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975" y="2286000"/>
            <a:ext cx="5305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038600"/>
            <a:ext cx="31813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7315200" y="4038600"/>
            <a:ext cx="338138" cy="461963"/>
          </a:xfrm>
          <a:prstGeom prst="rect">
            <a:avLst/>
          </a:prstGeom>
          <a:noFill/>
        </p:spPr>
        <p:txBody>
          <a:bodyPr wrap="none">
            <a:spAutoFit/>
          </a:bodyPr>
          <a:lstStyle/>
          <a:p>
            <a:pPr>
              <a:defRPr/>
            </a:pPr>
            <a:r>
              <a:rPr lang="en-US" dirty="0">
                <a:latin typeface="+mn-lt"/>
              </a:rPr>
              <a:t>x</a:t>
            </a:r>
          </a:p>
        </p:txBody>
      </p:sp>
      <p:sp>
        <p:nvSpPr>
          <p:cNvPr id="13" name="TextBox 12"/>
          <p:cNvSpPr txBox="1"/>
          <p:nvPr/>
        </p:nvSpPr>
        <p:spPr>
          <a:xfrm>
            <a:off x="8610600" y="3962400"/>
            <a:ext cx="384175" cy="461963"/>
          </a:xfrm>
          <a:prstGeom prst="rect">
            <a:avLst/>
          </a:prstGeom>
          <a:noFill/>
        </p:spPr>
        <p:txBody>
          <a:bodyPr wrap="none">
            <a:spAutoFit/>
          </a:bodyPr>
          <a:lstStyle/>
          <a:p>
            <a:pPr>
              <a:defRPr/>
            </a:pPr>
            <a:r>
              <a:rPr lang="en-US" dirty="0">
                <a:latin typeface="+mn-lt"/>
              </a:rPr>
              <a:t>c</a:t>
            </a:r>
          </a:p>
        </p:txBody>
      </p:sp>
      <p:sp>
        <p:nvSpPr>
          <p:cNvPr id="14" name="TextBox 13"/>
          <p:cNvSpPr txBox="1"/>
          <p:nvPr/>
        </p:nvSpPr>
        <p:spPr>
          <a:xfrm>
            <a:off x="5791200" y="3962400"/>
            <a:ext cx="485775" cy="461963"/>
          </a:xfrm>
          <a:prstGeom prst="rect">
            <a:avLst/>
          </a:prstGeom>
          <a:noFill/>
        </p:spPr>
        <p:txBody>
          <a:bodyPr wrap="none">
            <a:spAutoFit/>
          </a:bodyPr>
          <a:lstStyle/>
          <a:p>
            <a:pPr>
              <a:defRPr/>
            </a:pPr>
            <a:r>
              <a:rPr lang="en-US" dirty="0">
                <a:latin typeface="+mn-lt"/>
              </a:rPr>
              <a:t>-c</a:t>
            </a:r>
          </a:p>
        </p:txBody>
      </p:sp>
    </p:spTree>
    <p:extLst>
      <p:ext uri="{BB962C8B-B14F-4D97-AF65-F5344CB8AC3E}">
        <p14:creationId xmlns:p14="http://schemas.microsoft.com/office/powerpoint/2010/main" val="9756934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z="2800" dirty="0">
                <a:latin typeface="Helvetica" charset="0"/>
              </a:rPr>
              <a:t>Single Particle Dynamics in </a:t>
            </a:r>
            <a:r>
              <a:rPr lang="en-US" sz="2800" dirty="0" err="1">
                <a:latin typeface="Helvetica" charset="0"/>
              </a:rPr>
              <a:t>Integrable</a:t>
            </a:r>
            <a:r>
              <a:rPr lang="en-US" sz="2800" dirty="0">
                <a:latin typeface="Helvetica" charset="0"/>
              </a:rPr>
              <a:t> Optics</a:t>
            </a:r>
          </a:p>
        </p:txBody>
      </p:sp>
      <p:sp>
        <p:nvSpPr>
          <p:cNvPr id="35842" name="Content Placeholder 2"/>
          <p:cNvSpPr>
            <a:spLocks noGrp="1"/>
          </p:cNvSpPr>
          <p:nvPr>
            <p:ph idx="1"/>
          </p:nvPr>
        </p:nvSpPr>
        <p:spPr bwMode="auto">
          <a:xfrm>
            <a:off x="228600" y="1042988"/>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a:p>
            <a:pPr eaLnBrk="1" hangingPunct="1"/>
            <a:endParaRPr lang="en-US">
              <a:latin typeface="Helvetica" charset="0"/>
            </a:endParaRPr>
          </a:p>
        </p:txBody>
      </p:sp>
      <p:sp>
        <p:nvSpPr>
          <p:cNvPr id="35843"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smtClean="0">
                <a:solidFill>
                  <a:srgbClr val="154D81"/>
                </a:solidFill>
                <a:latin typeface="Helvetica" charset="0"/>
              </a:rPr>
              <a:t>University of Maryland Seminar</a:t>
            </a:r>
            <a:endParaRPr lang="en-US" sz="900">
              <a:solidFill>
                <a:srgbClr val="154D81"/>
              </a:solidFill>
              <a:latin typeface="Helvetica" charset="0"/>
            </a:endParaRPr>
          </a:p>
        </p:txBody>
      </p:sp>
      <p:sp>
        <p:nvSpPr>
          <p:cNvPr id="3584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972C30-D9AE-FE44-B04C-33A7D4153A8C}" type="slidenum">
              <a:rPr lang="en-US" sz="900">
                <a:solidFill>
                  <a:srgbClr val="154D81"/>
                </a:solidFill>
                <a:latin typeface="Helvetica" charset="0"/>
              </a:rPr>
              <a:pPr eaLnBrk="1" hangingPunct="1"/>
              <a:t>38</a:t>
            </a:fld>
            <a:endParaRPr lang="en-US" sz="900">
              <a:solidFill>
                <a:srgbClr val="154D81"/>
              </a:solidFill>
              <a:latin typeface="Helvetica" charset="0"/>
            </a:endParaRPr>
          </a:p>
        </p:txBody>
      </p:sp>
      <p:pic>
        <p:nvPicPr>
          <p:cNvPr id="3584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2672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0" descr="fig_2as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43000"/>
            <a:ext cx="4081463"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876800" y="4876800"/>
            <a:ext cx="2843213" cy="369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defRPr/>
            </a:pPr>
            <a:r>
              <a:rPr lang="en-US" sz="1800" dirty="0"/>
              <a:t>Integer resonance </a:t>
            </a:r>
            <a:r>
              <a:rPr lang="en-US" sz="1800" i="1" dirty="0" err="1"/>
              <a:t>Q</a:t>
            </a:r>
            <a:r>
              <a:rPr lang="en-US" sz="1800" i="1" baseline="-25000" dirty="0" err="1"/>
              <a:t>y</a:t>
            </a:r>
            <a:r>
              <a:rPr lang="en-US" sz="1800" i="1" baseline="-25000" dirty="0"/>
              <a:t> </a:t>
            </a:r>
            <a:r>
              <a:rPr lang="en-US" sz="1800" dirty="0"/>
              <a:t>= </a:t>
            </a:r>
            <a:r>
              <a:rPr lang="en-US" sz="1800" i="1" dirty="0"/>
              <a:t>m</a:t>
            </a:r>
          </a:p>
        </p:txBody>
      </p:sp>
      <p:cxnSp>
        <p:nvCxnSpPr>
          <p:cNvPr id="9" name="Straight Arrow Connector 8"/>
          <p:cNvCxnSpPr/>
          <p:nvPr/>
        </p:nvCxnSpPr>
        <p:spPr>
          <a:xfrm flipH="1" flipV="1">
            <a:off x="5791200" y="4343400"/>
            <a:ext cx="3810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849" name="TextBox 9"/>
          <p:cNvSpPr txBox="1">
            <a:spLocks noChangeArrowheads="1"/>
          </p:cNvSpPr>
          <p:nvPr/>
        </p:nvSpPr>
        <p:spPr bwMode="auto">
          <a:xfrm>
            <a:off x="4038600" y="4343400"/>
            <a:ext cx="5842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t>Q</a:t>
            </a:r>
            <a:r>
              <a:rPr lang="en-US" i="1" baseline="-25000"/>
              <a:t>x</a:t>
            </a:r>
          </a:p>
        </p:txBody>
      </p:sp>
      <p:sp>
        <p:nvSpPr>
          <p:cNvPr id="35850" name="TextBox 10"/>
          <p:cNvSpPr txBox="1">
            <a:spLocks noChangeArrowheads="1"/>
          </p:cNvSpPr>
          <p:nvPr/>
        </p:nvSpPr>
        <p:spPr bwMode="auto">
          <a:xfrm>
            <a:off x="0" y="1447800"/>
            <a:ext cx="51593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Q</a:t>
            </a:r>
            <a:r>
              <a:rPr lang="en-US" sz="2000" i="1" baseline="-25000"/>
              <a:t>y</a:t>
            </a:r>
          </a:p>
        </p:txBody>
      </p:sp>
      <p:sp>
        <p:nvSpPr>
          <p:cNvPr id="35851" name="TextBox 11"/>
          <p:cNvSpPr txBox="1">
            <a:spLocks noChangeArrowheads="1"/>
          </p:cNvSpPr>
          <p:nvPr/>
        </p:nvSpPr>
        <p:spPr bwMode="auto">
          <a:xfrm>
            <a:off x="8610600" y="4267200"/>
            <a:ext cx="533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t>A</a:t>
            </a:r>
            <a:r>
              <a:rPr lang="en-US" i="1" baseline="-25000"/>
              <a:t>x</a:t>
            </a:r>
          </a:p>
        </p:txBody>
      </p:sp>
      <p:sp>
        <p:nvSpPr>
          <p:cNvPr id="35852" name="TextBox 12"/>
          <p:cNvSpPr txBox="1">
            <a:spLocks noChangeArrowheads="1"/>
          </p:cNvSpPr>
          <p:nvPr/>
        </p:nvSpPr>
        <p:spPr bwMode="auto">
          <a:xfrm>
            <a:off x="4572000" y="1524000"/>
            <a:ext cx="5492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t>A</a:t>
            </a:r>
            <a:r>
              <a:rPr lang="en-US" i="1" baseline="-25000"/>
              <a:t>y</a:t>
            </a:r>
          </a:p>
        </p:txBody>
      </p:sp>
      <p:sp>
        <p:nvSpPr>
          <p:cNvPr id="2" name="Date Placeholder 1"/>
          <p:cNvSpPr>
            <a:spLocks noGrp="1"/>
          </p:cNvSpPr>
          <p:nvPr>
            <p:ph type="dt" sz="half" idx="10"/>
          </p:nvPr>
        </p:nvSpPr>
        <p:spPr/>
        <p:txBody>
          <a:bodyPr/>
          <a:lstStyle/>
          <a:p>
            <a:r>
              <a:rPr lang="en-US" altLang="en-US" smtClean="0"/>
              <a:t>September 15, 2015</a:t>
            </a:r>
            <a:endParaRPr lang="en-US" altLang="en-US"/>
          </a:p>
        </p:txBody>
      </p:sp>
    </p:spTree>
    <p:extLst>
      <p:ext uri="{BB962C8B-B14F-4D97-AF65-F5344CB8AC3E}">
        <p14:creationId xmlns:p14="http://schemas.microsoft.com/office/powerpoint/2010/main" val="130220843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Stability of Nonlinear </a:t>
            </a:r>
            <a:r>
              <a:rPr lang="en-US" dirty="0"/>
              <a:t>L</a:t>
            </a:r>
            <a:r>
              <a:rPr lang="en-US" dirty="0" smtClean="0"/>
              <a:t>attices</a:t>
            </a:r>
            <a:endParaRPr lang="en-US" dirty="0"/>
          </a:p>
        </p:txBody>
      </p:sp>
      <p:sp>
        <p:nvSpPr>
          <p:cNvPr id="3" name="Content Placeholder 2"/>
          <p:cNvSpPr>
            <a:spLocks noGrp="1"/>
          </p:cNvSpPr>
          <p:nvPr>
            <p:ph idx="1"/>
          </p:nvPr>
        </p:nvSpPr>
        <p:spPr/>
        <p:txBody>
          <a:bodyPr/>
          <a:lstStyle/>
          <a:p>
            <a:pPr marL="0" indent="0">
              <a:buNone/>
            </a:pPr>
            <a:r>
              <a:rPr lang="en-US" sz="2800" b="1" dirty="0">
                <a:solidFill>
                  <a:srgbClr val="004C97"/>
                </a:solidFill>
              </a:rPr>
              <a:t>Nonlinear systems can be more stable</a:t>
            </a:r>
            <a:r>
              <a:rPr lang="en-US" sz="2800" b="1" dirty="0" smtClean="0">
                <a:solidFill>
                  <a:srgbClr val="004C97"/>
                </a:solidFill>
              </a:rPr>
              <a:t>!</a:t>
            </a:r>
          </a:p>
          <a:p>
            <a:r>
              <a:rPr lang="en-US" dirty="0"/>
              <a:t>1D systems: non-linear (</a:t>
            </a:r>
            <a:r>
              <a:rPr lang="en-US" dirty="0" err="1"/>
              <a:t>unharmonic</a:t>
            </a:r>
            <a:r>
              <a:rPr lang="en-US" dirty="0"/>
              <a:t>) oscillations can remain stable under the influence of periodic external force perturbation. Example:</a:t>
            </a:r>
          </a:p>
          <a:p>
            <a:endParaRPr lang="en-US" dirty="0" smtClean="0"/>
          </a:p>
          <a:p>
            <a:r>
              <a:rPr lang="en-US" dirty="0" smtClean="0"/>
              <a:t>2D</a:t>
            </a:r>
            <a:r>
              <a:rPr lang="en-US" dirty="0"/>
              <a:t>: The resonant conditions </a:t>
            </a:r>
          </a:p>
          <a:p>
            <a:pPr marL="0" indent="0">
              <a:buNone/>
            </a:pPr>
            <a:r>
              <a:rPr lang="en-US" dirty="0" smtClean="0"/>
              <a:t>           are </a:t>
            </a:r>
            <a:r>
              <a:rPr lang="en-US" dirty="0"/>
              <a:t>valid only for certain amplitudes.  </a:t>
            </a:r>
          </a:p>
          <a:p>
            <a:r>
              <a:rPr lang="en-US" dirty="0" err="1" smtClean="0"/>
              <a:t>Nekhoroshev’s</a:t>
            </a:r>
            <a:r>
              <a:rPr lang="en-US" dirty="0" smtClean="0"/>
              <a:t> </a:t>
            </a:r>
            <a:r>
              <a:rPr lang="en-US" dirty="0"/>
              <a:t>condition guaranties detuning from resonance and, thus, stability</a:t>
            </a:r>
            <a:r>
              <a:rPr lang="en-US" dirty="0" smtClean="0"/>
              <a:t>. </a:t>
            </a:r>
          </a:p>
          <a:p>
            <a:pPr lvl="1"/>
            <a:r>
              <a:rPr lang="en-US" i="1" dirty="0" smtClean="0"/>
              <a:t>An Exponential Estimate of the Time of Stability of Nearly-Integrable Hamiltonian Systems</a:t>
            </a:r>
            <a:r>
              <a:rPr lang="en-US" dirty="0" smtClean="0"/>
              <a:t>. Russian Math. Surveys 32:6 (1977) from </a:t>
            </a:r>
            <a:r>
              <a:rPr lang="en-US" dirty="0" err="1" smtClean="0"/>
              <a:t>Uspekhi</a:t>
            </a:r>
            <a:r>
              <a:rPr lang="en-US" dirty="0" smtClean="0"/>
              <a:t> Mat. </a:t>
            </a:r>
            <a:r>
              <a:rPr lang="en-US" dirty="0" err="1" smtClean="0"/>
              <a:t>Nauk</a:t>
            </a:r>
            <a:r>
              <a:rPr lang="en-US" dirty="0" smtClean="0"/>
              <a:t> 32:6 (1977)</a:t>
            </a:r>
            <a:endParaRPr lang="en-US" dirty="0"/>
          </a:p>
          <a:p>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39</a:t>
            </a:fld>
            <a:endParaRPr lang="en-US" altLang="en-US"/>
          </a:p>
        </p:txBody>
      </p:sp>
      <p:graphicFrame>
        <p:nvGraphicFramePr>
          <p:cNvPr id="7" name="Object 2"/>
          <p:cNvGraphicFramePr>
            <a:graphicFrameLocks noChangeAspect="1"/>
          </p:cNvGraphicFramePr>
          <p:nvPr>
            <p:extLst>
              <p:ext uri="{D42A27DB-BD31-4B8C-83A1-F6EECF244321}">
                <p14:modId xmlns:p14="http://schemas.microsoft.com/office/powerpoint/2010/main" val="1514786361"/>
              </p:ext>
            </p:extLst>
          </p:nvPr>
        </p:nvGraphicFramePr>
        <p:xfrm>
          <a:off x="3817264" y="2323088"/>
          <a:ext cx="3385936" cy="525404"/>
        </p:xfrm>
        <a:graphic>
          <a:graphicData uri="http://schemas.openxmlformats.org/presentationml/2006/ole">
            <mc:AlternateContent xmlns:mc="http://schemas.openxmlformats.org/markup-compatibility/2006">
              <mc:Choice xmlns:v="urn:schemas-microsoft-com:vml" Requires="v">
                <p:oleObj spid="_x0000_s23590" name="Equation" r:id="rId4" imgW="1536700" imgH="241300" progId="Equation.3">
                  <p:embed/>
                </p:oleObj>
              </mc:Choice>
              <mc:Fallback>
                <p:oleObj name="Equation" r:id="rId4" imgW="15367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264" y="2323088"/>
                        <a:ext cx="3385936" cy="525404"/>
                      </a:xfrm>
                      <a:prstGeom prst="rect">
                        <a:avLst/>
                      </a:prstGeom>
                      <a:solidFill>
                        <a:srgbClr val="FFFFFF"/>
                      </a:solidFill>
                      <a:ln>
                        <a:noFill/>
                      </a:ln>
                    </p:spPr>
                  </p:pic>
                </p:oleObj>
              </mc:Fallback>
            </mc:AlternateContent>
          </a:graphicData>
        </a:graphic>
      </p:graphicFrame>
      <p:graphicFrame>
        <p:nvGraphicFramePr>
          <p:cNvPr id="8" name="Object 4"/>
          <p:cNvGraphicFramePr>
            <a:graphicFrameLocks noChangeAspect="1"/>
          </p:cNvGraphicFramePr>
          <p:nvPr>
            <p:extLst>
              <p:ext uri="{D42A27DB-BD31-4B8C-83A1-F6EECF244321}">
                <p14:modId xmlns:p14="http://schemas.microsoft.com/office/powerpoint/2010/main" val="1845453618"/>
              </p:ext>
            </p:extLst>
          </p:nvPr>
        </p:nvGraphicFramePr>
        <p:xfrm>
          <a:off x="4591160" y="3056093"/>
          <a:ext cx="3899881" cy="515129"/>
        </p:xfrm>
        <a:graphic>
          <a:graphicData uri="http://schemas.openxmlformats.org/presentationml/2006/ole">
            <mc:AlternateContent xmlns:mc="http://schemas.openxmlformats.org/markup-compatibility/2006">
              <mc:Choice xmlns:v="urn:schemas-microsoft-com:vml" Requires="v">
                <p:oleObj spid="_x0000_s23591" name="Equation" r:id="rId6" imgW="1752600" imgH="228600" progId="Equation.DSMT4">
                  <p:embed/>
                </p:oleObj>
              </mc:Choice>
              <mc:Fallback>
                <p:oleObj name="Equation" r:id="rId6" imgW="175260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160" y="3056093"/>
                        <a:ext cx="3899881" cy="515129"/>
                      </a:xfrm>
                      <a:prstGeom prst="rect">
                        <a:avLst/>
                      </a:prstGeom>
                      <a:solidFill>
                        <a:srgbClr val="FFFFFF"/>
                      </a:solidFill>
                      <a:ln>
                        <a:noFill/>
                      </a:ln>
                    </p:spPr>
                  </p:pic>
                </p:oleObj>
              </mc:Fallback>
            </mc:AlternateContent>
          </a:graphicData>
        </a:graphic>
      </p:graphicFrame>
    </p:spTree>
    <p:extLst>
      <p:ext uri="{BB962C8B-B14F-4D97-AF65-F5344CB8AC3E}">
        <p14:creationId xmlns:p14="http://schemas.microsoft.com/office/powerpoint/2010/main" val="28492362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Report</a:t>
            </a:r>
            <a:endParaRPr lang="en-US" dirty="0"/>
          </a:p>
        </p:txBody>
      </p:sp>
      <p:sp>
        <p:nvSpPr>
          <p:cNvPr id="3" name="Content Placeholder 2"/>
          <p:cNvSpPr>
            <a:spLocks noGrp="1"/>
          </p:cNvSpPr>
          <p:nvPr>
            <p:ph idx="1"/>
          </p:nvPr>
        </p:nvSpPr>
        <p:spPr>
          <a:xfrm>
            <a:off x="242887" y="885426"/>
            <a:ext cx="8672513" cy="4987867"/>
          </a:xfrm>
        </p:spPr>
        <p:txBody>
          <a:bodyPr/>
          <a:lstStyle/>
          <a:p>
            <a:r>
              <a:rPr lang="en-US" dirty="0" smtClean="0"/>
              <a:t>The Particle Physics Project Prioritization Panel (P5) advises the DOE Office of High Energy Physics on research funding priorities in high energy physics</a:t>
            </a:r>
          </a:p>
          <a:p>
            <a:r>
              <a:rPr lang="en-US" dirty="0" smtClean="0"/>
              <a:t>After a lengthy process, the panel released a report in May, 2014.  Top priorities for Fermilab:</a:t>
            </a:r>
          </a:p>
          <a:p>
            <a:pPr lvl="1"/>
            <a:r>
              <a:rPr lang="en-US" dirty="0" smtClean="0"/>
              <a:t>Support the LHC and its planned luminosity upgrades</a:t>
            </a:r>
          </a:p>
          <a:p>
            <a:pPr lvl="1"/>
            <a:r>
              <a:rPr lang="en-US" dirty="0" smtClean="0"/>
              <a:t>Pursue the g-2 and Mu2e </a:t>
            </a:r>
            <a:r>
              <a:rPr lang="en-US" dirty="0" err="1" smtClean="0"/>
              <a:t>muon</a:t>
            </a:r>
            <a:r>
              <a:rPr lang="en-US" dirty="0" smtClean="0"/>
              <a:t> programs*</a:t>
            </a:r>
          </a:p>
          <a:p>
            <a:pPr lvl="1"/>
            <a:r>
              <a:rPr lang="en-US" dirty="0" smtClean="0"/>
              <a:t>Focus on a high energy neutrino program to determine the mass hierarchy and measure CP violation.</a:t>
            </a:r>
          </a:p>
          <a:p>
            <a:pPr lvl="2"/>
            <a:r>
              <a:rPr lang="en-US" dirty="0" smtClean="0"/>
              <a:t>“Flagship” activity</a:t>
            </a:r>
          </a:p>
          <a:p>
            <a:pPr lvl="2"/>
            <a:r>
              <a:rPr lang="en-US" dirty="0" smtClean="0"/>
              <a:t>Will ultimately require a “multi-megawatt” beam at 60-120 </a:t>
            </a:r>
            <a:r>
              <a:rPr lang="en-US" dirty="0" err="1" smtClean="0"/>
              <a:t>GeV</a:t>
            </a:r>
            <a:endParaRPr lang="en-US" dirty="0" smtClean="0"/>
          </a:p>
          <a:p>
            <a:pPr lvl="1"/>
            <a:r>
              <a:rPr lang="en-US" dirty="0" smtClean="0"/>
              <a:t>Continue at least R&amp;D toward a future linear </a:t>
            </a:r>
            <a:r>
              <a:rPr lang="en-US" dirty="0" err="1" smtClean="0"/>
              <a:t>e</a:t>
            </a:r>
            <a:r>
              <a:rPr lang="en-US" baseline="30000" dirty="0" err="1" smtClean="0"/>
              <a:t>+</a:t>
            </a:r>
            <a:r>
              <a:rPr lang="en-US" dirty="0" err="1" smtClean="0"/>
              <a:t>e</a:t>
            </a:r>
            <a:r>
              <a:rPr lang="en-US" baseline="30000" dirty="0" smtClean="0"/>
              <a:t>-</a:t>
            </a:r>
            <a:r>
              <a:rPr lang="en-US" dirty="0" smtClean="0"/>
              <a:t> collider (ILC)</a:t>
            </a:r>
          </a:p>
          <a:p>
            <a:pPr lvl="1"/>
            <a:endParaRPr lang="en-US" dirty="0" smtClean="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TextBox 5"/>
          <p:cNvSpPr txBox="1"/>
          <p:nvPr/>
        </p:nvSpPr>
        <p:spPr>
          <a:xfrm>
            <a:off x="5444067" y="5909290"/>
            <a:ext cx="3471333" cy="369332"/>
          </a:xfrm>
          <a:prstGeom prst="rect">
            <a:avLst/>
          </a:prstGeom>
          <a:noFill/>
        </p:spPr>
        <p:txBody>
          <a:bodyPr wrap="square" rtlCol="0">
            <a:spAutoFit/>
          </a:bodyPr>
          <a:lstStyle/>
          <a:p>
            <a:pPr algn="r"/>
            <a:r>
              <a:rPr lang="en-US" sz="1800" dirty="0" smtClean="0"/>
              <a:t>*see my colloquium this afternoon</a:t>
            </a:r>
            <a:endParaRPr lang="en-US" sz="1800" dirty="0"/>
          </a:p>
        </p:txBody>
      </p:sp>
      <p:sp>
        <p:nvSpPr>
          <p:cNvPr id="7" name="Rectangle 6"/>
          <p:cNvSpPr/>
          <p:nvPr/>
        </p:nvSpPr>
        <p:spPr>
          <a:xfrm>
            <a:off x="592667" y="3661834"/>
            <a:ext cx="8191500" cy="188337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37767" y="5528918"/>
            <a:ext cx="2946400" cy="369332"/>
          </a:xfrm>
          <a:prstGeom prst="rect">
            <a:avLst/>
          </a:prstGeom>
          <a:noFill/>
        </p:spPr>
        <p:txBody>
          <a:bodyPr wrap="square" rtlCol="0">
            <a:spAutoFit/>
          </a:bodyPr>
          <a:lstStyle/>
          <a:p>
            <a:pPr algn="r"/>
            <a:r>
              <a:rPr lang="en-US" sz="1800" dirty="0" smtClean="0">
                <a:solidFill>
                  <a:srgbClr val="FF0000"/>
                </a:solidFill>
              </a:rPr>
              <a:t>FAST supports these</a:t>
            </a:r>
            <a:endParaRPr lang="en-US" sz="1800" dirty="0">
              <a:solidFill>
                <a:srgbClr val="FF0000"/>
              </a:solidFill>
            </a:endParaRPr>
          </a:p>
        </p:txBody>
      </p:sp>
      <p:sp>
        <p:nvSpPr>
          <p:cNvPr id="9" name="Slide Number Placeholder 8"/>
          <p:cNvSpPr>
            <a:spLocks noGrp="1"/>
          </p:cNvSpPr>
          <p:nvPr>
            <p:ph type="sldNum" sz="quarter" idx="12"/>
          </p:nvPr>
        </p:nvSpPr>
        <p:spPr/>
        <p:txBody>
          <a:bodyPr/>
          <a:lstStyle/>
          <a:p>
            <a:pPr>
              <a:defRPr/>
            </a:pPr>
            <a:fld id="{2A0CCE80-3B22-F34E-81B2-E096627812DD}" type="slidenum">
              <a:rPr lang="en-US" smtClean="0"/>
              <a:pPr>
                <a:defRPr/>
              </a:pPr>
              <a:t>4</a:t>
            </a:fld>
            <a:endParaRPr lang="en-US" dirty="0"/>
          </a:p>
        </p:txBody>
      </p:sp>
    </p:spTree>
    <p:extLst>
      <p:ext uri="{BB962C8B-B14F-4D97-AF65-F5344CB8AC3E}">
        <p14:creationId xmlns:p14="http://schemas.microsoft.com/office/powerpoint/2010/main" val="32981897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Charge in </a:t>
            </a:r>
            <a:r>
              <a:rPr lang="en-US" dirty="0" smtClean="0">
                <a:solidFill>
                  <a:schemeClr val="accent4"/>
                </a:solidFill>
              </a:rPr>
              <a:t>Linear </a:t>
            </a:r>
            <a:r>
              <a:rPr lang="en-US" dirty="0">
                <a:solidFill>
                  <a:schemeClr val="accent4"/>
                </a:solidFill>
              </a:rPr>
              <a:t>O</a:t>
            </a:r>
            <a:r>
              <a:rPr lang="en-US" dirty="0" smtClean="0">
                <a:solidFill>
                  <a:schemeClr val="accent4"/>
                </a:solidFill>
              </a:rPr>
              <a:t>ptics</a:t>
            </a:r>
            <a:endParaRPr lang="en-US" dirty="0">
              <a:solidFill>
                <a:schemeClr val="accent4"/>
              </a:solidFill>
            </a:endParaRPr>
          </a:p>
        </p:txBody>
      </p:sp>
      <p:sp>
        <p:nvSpPr>
          <p:cNvPr id="3" name="Content Placeholder 2"/>
          <p:cNvSpPr>
            <a:spLocks noGrp="1"/>
          </p:cNvSpPr>
          <p:nvPr>
            <p:ph idx="1"/>
          </p:nvPr>
        </p:nvSpPr>
        <p:spPr/>
        <p:txBody>
          <a:bodyPr/>
          <a:lstStyle/>
          <a:p>
            <a:pPr marL="256032" indent="-164592">
              <a:spcBef>
                <a:spcPts val="0"/>
              </a:spcBef>
            </a:pPr>
            <a:r>
              <a:rPr lang="en-US" sz="1800" dirty="0"/>
              <a:t>System: linear </a:t>
            </a:r>
            <a:r>
              <a:rPr lang="en-US" sz="1800" dirty="0" smtClean="0"/>
              <a:t>FOFO </a:t>
            </a:r>
            <a:r>
              <a:rPr lang="en-US" sz="1800" dirty="0"/>
              <a:t>100 </a:t>
            </a:r>
            <a:r>
              <a:rPr lang="en-US" sz="1800" dirty="0" smtClean="0"/>
              <a:t>A  </a:t>
            </a:r>
            <a:r>
              <a:rPr lang="en-US" sz="1800" dirty="0"/>
              <a:t>linear KV </a:t>
            </a:r>
            <a:r>
              <a:rPr lang="en-US" sz="1800" dirty="0" smtClean="0"/>
              <a:t>w/mismatch</a:t>
            </a:r>
            <a:endParaRPr lang="en-US" sz="1800" dirty="0"/>
          </a:p>
          <a:p>
            <a:pPr marL="256032" indent="-164592"/>
            <a:r>
              <a:rPr lang="en-US" sz="1800" dirty="0"/>
              <a:t>Result:  quickly drives test-particles into the halo</a:t>
            </a:r>
          </a:p>
          <a:p>
            <a:endParaRPr lang="en-US" sz="1800"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40</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476" y="1641868"/>
            <a:ext cx="6063191" cy="4547393"/>
          </a:xfrm>
          <a:prstGeom prst="rect">
            <a:avLst/>
          </a:prstGeom>
        </p:spPr>
      </p:pic>
      <p:sp>
        <p:nvSpPr>
          <p:cNvPr id="8" name="TextBox 7"/>
          <p:cNvSpPr txBox="1"/>
          <p:nvPr/>
        </p:nvSpPr>
        <p:spPr>
          <a:xfrm>
            <a:off x="4342988" y="5958429"/>
            <a:ext cx="3155106" cy="400110"/>
          </a:xfrm>
          <a:prstGeom prst="rect">
            <a:avLst/>
          </a:prstGeom>
          <a:noFill/>
        </p:spPr>
        <p:txBody>
          <a:bodyPr wrap="none" rtlCol="0">
            <a:spAutoFit/>
          </a:bodyPr>
          <a:lstStyle/>
          <a:p>
            <a:r>
              <a:rPr lang="en-US" sz="2000" dirty="0" smtClean="0"/>
              <a:t>Tech-X, </a:t>
            </a:r>
            <a:r>
              <a:rPr lang="en-US" sz="2000" dirty="0" err="1" smtClean="0"/>
              <a:t>RadiaSoft</a:t>
            </a:r>
            <a:r>
              <a:rPr lang="en-US" sz="2000" dirty="0" smtClean="0"/>
              <a:t> simulation</a:t>
            </a:r>
            <a:endParaRPr lang="en-US" sz="2000" dirty="0"/>
          </a:p>
        </p:txBody>
      </p:sp>
      <p:sp>
        <p:nvSpPr>
          <p:cNvPr id="9" name="TextBox 8"/>
          <p:cNvSpPr txBox="1"/>
          <p:nvPr/>
        </p:nvSpPr>
        <p:spPr>
          <a:xfrm>
            <a:off x="78178" y="2274726"/>
            <a:ext cx="1610036" cy="461665"/>
          </a:xfrm>
          <a:prstGeom prst="rect">
            <a:avLst/>
          </a:prstGeom>
          <a:noFill/>
        </p:spPr>
        <p:txBody>
          <a:bodyPr wrap="none" rtlCol="0">
            <a:spAutoFit/>
          </a:bodyPr>
          <a:lstStyle/>
          <a:p>
            <a:r>
              <a:rPr lang="en-US" i="1" dirty="0" err="1">
                <a:latin typeface="Symbol" charset="2"/>
                <a:cs typeface="Symbol" charset="2"/>
              </a:rPr>
              <a:t>D</a:t>
            </a:r>
            <a:r>
              <a:rPr lang="en-US" i="1" dirty="0" err="1"/>
              <a:t>Q</a:t>
            </a:r>
            <a:r>
              <a:rPr lang="en-US" i="1" baseline="-25000" dirty="0" err="1"/>
              <a:t>sc</a:t>
            </a:r>
            <a:r>
              <a:rPr lang="en-US" dirty="0"/>
              <a:t> ~ –</a:t>
            </a:r>
            <a:r>
              <a:rPr lang="en-US" dirty="0" smtClean="0"/>
              <a:t>0.7</a:t>
            </a:r>
            <a:endParaRPr lang="en-US" dirty="0"/>
          </a:p>
        </p:txBody>
      </p:sp>
    </p:spTree>
    <p:extLst>
      <p:ext uri="{BB962C8B-B14F-4D97-AF65-F5344CB8AC3E}">
        <p14:creationId xmlns:p14="http://schemas.microsoft.com/office/powerpoint/2010/main" val="332225293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175" y="1545167"/>
            <a:ext cx="6234385" cy="4675789"/>
          </a:xfrm>
          <a:prstGeom prst="rect">
            <a:avLst/>
          </a:prstGeom>
        </p:spPr>
      </p:pic>
      <p:sp>
        <p:nvSpPr>
          <p:cNvPr id="2" name="Title 1"/>
          <p:cNvSpPr>
            <a:spLocks noGrp="1"/>
          </p:cNvSpPr>
          <p:nvPr>
            <p:ph type="title"/>
          </p:nvPr>
        </p:nvSpPr>
        <p:spPr/>
        <p:txBody>
          <a:bodyPr/>
          <a:lstStyle/>
          <a:p>
            <a:r>
              <a:rPr lang="en-US" sz="3600" dirty="0" smtClean="0"/>
              <a:t>Space Charge in </a:t>
            </a:r>
            <a:r>
              <a:rPr lang="en-US" sz="3600" dirty="0" smtClean="0">
                <a:solidFill>
                  <a:srgbClr val="AF272F"/>
                </a:solidFill>
              </a:rPr>
              <a:t>NL Integrable </a:t>
            </a:r>
            <a:r>
              <a:rPr lang="en-US" sz="3600" dirty="0">
                <a:solidFill>
                  <a:srgbClr val="AF272F"/>
                </a:solidFill>
              </a:rPr>
              <a:t>O</a:t>
            </a:r>
            <a:r>
              <a:rPr lang="en-US" sz="3600" dirty="0" smtClean="0">
                <a:solidFill>
                  <a:srgbClr val="AF272F"/>
                </a:solidFill>
              </a:rPr>
              <a:t>ptics</a:t>
            </a:r>
            <a:endParaRPr lang="en-US" sz="3600" dirty="0">
              <a:solidFill>
                <a:srgbClr val="AF272F"/>
              </a:solidFill>
            </a:endParaRPr>
          </a:p>
        </p:txBody>
      </p:sp>
      <p:sp>
        <p:nvSpPr>
          <p:cNvPr id="9" name="Content Placeholder 2"/>
          <p:cNvSpPr>
            <a:spLocks noGrp="1"/>
          </p:cNvSpPr>
          <p:nvPr>
            <p:ph idx="1"/>
          </p:nvPr>
        </p:nvSpPr>
        <p:spPr/>
        <p:txBody>
          <a:bodyPr/>
          <a:lstStyle/>
          <a:p>
            <a:pPr marL="256032" indent="-164592">
              <a:spcBef>
                <a:spcPts val="0"/>
              </a:spcBef>
            </a:pPr>
            <a:r>
              <a:rPr lang="en-US" sz="1800" dirty="0"/>
              <a:t>System: linear </a:t>
            </a:r>
            <a:r>
              <a:rPr lang="en-US" sz="1800" dirty="0" smtClean="0"/>
              <a:t>FOFO </a:t>
            </a:r>
            <a:r>
              <a:rPr lang="en-US" sz="1800" dirty="0"/>
              <a:t>100 </a:t>
            </a:r>
            <a:r>
              <a:rPr lang="en-US" sz="1800" dirty="0" smtClean="0"/>
              <a:t>A  </a:t>
            </a:r>
            <a:r>
              <a:rPr lang="en-US" sz="1800" dirty="0"/>
              <a:t>linear KV </a:t>
            </a:r>
            <a:r>
              <a:rPr lang="en-US" sz="1800" dirty="0" smtClean="0"/>
              <a:t>w/mismatch</a:t>
            </a:r>
            <a:endParaRPr lang="en-US" sz="1800" dirty="0"/>
          </a:p>
          <a:p>
            <a:pPr marL="256032" indent="-164592"/>
            <a:r>
              <a:rPr lang="en-US" sz="1800" dirty="0"/>
              <a:t>Result:  </a:t>
            </a:r>
            <a:r>
              <a:rPr lang="en-US" sz="1800" dirty="0" smtClean="0"/>
              <a:t>nonlinear </a:t>
            </a:r>
            <a:r>
              <a:rPr lang="en-US" sz="1800" dirty="0" err="1" smtClean="0"/>
              <a:t>decoherence</a:t>
            </a:r>
            <a:r>
              <a:rPr lang="en-US" sz="1800" dirty="0" smtClean="0"/>
              <a:t> suppresses halo</a:t>
            </a:r>
            <a:endParaRPr lang="en-US" sz="1800" dirty="0"/>
          </a:p>
          <a:p>
            <a:endParaRPr lang="en-US" sz="1800"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41</a:t>
            </a:fld>
            <a:endParaRPr lang="en-US" altLang="en-US"/>
          </a:p>
        </p:txBody>
      </p:sp>
      <p:sp>
        <p:nvSpPr>
          <p:cNvPr id="8" name="TextBox 7"/>
          <p:cNvSpPr txBox="1"/>
          <p:nvPr/>
        </p:nvSpPr>
        <p:spPr>
          <a:xfrm>
            <a:off x="4342988" y="5958429"/>
            <a:ext cx="3155106" cy="400110"/>
          </a:xfrm>
          <a:prstGeom prst="rect">
            <a:avLst/>
          </a:prstGeom>
          <a:noFill/>
        </p:spPr>
        <p:txBody>
          <a:bodyPr wrap="none" rtlCol="0">
            <a:spAutoFit/>
          </a:bodyPr>
          <a:lstStyle/>
          <a:p>
            <a:r>
              <a:rPr lang="en-US" sz="2000" dirty="0" smtClean="0"/>
              <a:t>Tech-X, </a:t>
            </a:r>
            <a:r>
              <a:rPr lang="en-US" sz="2000" dirty="0" err="1" smtClean="0"/>
              <a:t>RadiaSoft</a:t>
            </a:r>
            <a:r>
              <a:rPr lang="en-US" sz="2000" dirty="0" smtClean="0"/>
              <a:t> simulation</a:t>
            </a:r>
            <a:endParaRPr lang="en-US" sz="2000" dirty="0"/>
          </a:p>
        </p:txBody>
      </p:sp>
      <p:sp>
        <p:nvSpPr>
          <p:cNvPr id="10" name="TextBox 9"/>
          <p:cNvSpPr txBox="1"/>
          <p:nvPr/>
        </p:nvSpPr>
        <p:spPr>
          <a:xfrm>
            <a:off x="91139" y="2266144"/>
            <a:ext cx="1610036" cy="461665"/>
          </a:xfrm>
          <a:prstGeom prst="rect">
            <a:avLst/>
          </a:prstGeom>
          <a:noFill/>
        </p:spPr>
        <p:txBody>
          <a:bodyPr wrap="none" rtlCol="0">
            <a:spAutoFit/>
          </a:bodyPr>
          <a:lstStyle/>
          <a:p>
            <a:pPr algn="r"/>
            <a:r>
              <a:rPr lang="en-US" i="1" dirty="0" err="1">
                <a:latin typeface="Symbol" charset="2"/>
                <a:cs typeface="Symbol" charset="2"/>
              </a:rPr>
              <a:t>D</a:t>
            </a:r>
            <a:r>
              <a:rPr lang="en-US" i="1" dirty="0" err="1"/>
              <a:t>Q</a:t>
            </a:r>
            <a:r>
              <a:rPr lang="en-US" i="1" baseline="-25000" dirty="0" err="1"/>
              <a:t>sc</a:t>
            </a:r>
            <a:r>
              <a:rPr lang="en-US" dirty="0"/>
              <a:t> ~ –</a:t>
            </a:r>
            <a:r>
              <a:rPr lang="en-US" dirty="0" smtClean="0"/>
              <a:t>0.7</a:t>
            </a:r>
            <a:endParaRPr lang="en-US" dirty="0"/>
          </a:p>
        </p:txBody>
      </p:sp>
    </p:spTree>
    <p:extLst>
      <p:ext uri="{BB962C8B-B14F-4D97-AF65-F5344CB8AC3E}">
        <p14:creationId xmlns:p14="http://schemas.microsoft.com/office/powerpoint/2010/main" val="174907290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Validating Nonlinear Optics</a:t>
            </a:r>
            <a:endParaRPr lang="en-US" sz="3600" dirty="0"/>
          </a:p>
        </p:txBody>
      </p:sp>
      <p:sp>
        <p:nvSpPr>
          <p:cNvPr id="3" name="Content Placeholder 2"/>
          <p:cNvSpPr>
            <a:spLocks noGrp="1"/>
          </p:cNvSpPr>
          <p:nvPr>
            <p:ph idx="1"/>
          </p:nvPr>
        </p:nvSpPr>
        <p:spPr/>
        <p:txBody>
          <a:bodyPr/>
          <a:lstStyle/>
          <a:p>
            <a:r>
              <a:rPr lang="en-US" sz="2800" dirty="0" smtClean="0">
                <a:latin typeface="+mn-lt"/>
              </a:rPr>
              <a:t>Both electron lenses and nonlinear magnetic elements involve discrete insertions in an otherwise conventional lattice.</a:t>
            </a:r>
          </a:p>
          <a:p>
            <a:pPr lvl="1"/>
            <a:r>
              <a:rPr lang="en-US" dirty="0" smtClean="0">
                <a:latin typeface="+mn-lt"/>
              </a:rPr>
              <a:t>Albeit a lattice with strict control over lattice functions!</a:t>
            </a:r>
          </a:p>
          <a:p>
            <a:r>
              <a:rPr lang="en-US" sz="2800" dirty="0" smtClean="0">
                <a:latin typeface="+mn-lt"/>
              </a:rPr>
              <a:t>This allows for the design of a fairly simple “test bed” to evaluate the efficacy of these solutions.</a:t>
            </a:r>
            <a:endParaRPr lang="en-US" sz="2600" dirty="0" smtClean="0">
              <a:latin typeface="+mn-lt"/>
            </a:endParaRPr>
          </a:p>
          <a:p>
            <a:pPr lvl="1"/>
            <a:endParaRPr lang="en-US" sz="2600" dirty="0" smtClean="0">
              <a:latin typeface="+mn-lt"/>
            </a:endParaRPr>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42</a:t>
            </a:fld>
            <a:endParaRPr lang="en-US" altLang="en-US"/>
          </a:p>
        </p:txBody>
      </p:sp>
    </p:spTree>
    <p:extLst>
      <p:ext uri="{BB962C8B-B14F-4D97-AF65-F5344CB8AC3E}">
        <p14:creationId xmlns:p14="http://schemas.microsoft.com/office/powerpoint/2010/main" val="232963077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Integrable Optics Test Accelerator (IOTA)</a:t>
            </a:r>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43</a:t>
            </a:fld>
            <a:endParaRPr lang="en-US" altLang="en-US"/>
          </a:p>
        </p:txBody>
      </p:sp>
      <p:pic>
        <p:nvPicPr>
          <p:cNvPr id="8" name="Picture 2" descr="Screen Shot 2014-05-22 at 10.06.38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0200"/>
            <a:ext cx="91440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103521" y="2110515"/>
            <a:ext cx="3415347" cy="1"/>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50768" y="1623527"/>
            <a:ext cx="1735421" cy="461665"/>
          </a:xfrm>
          <a:prstGeom prst="rect">
            <a:avLst/>
          </a:prstGeom>
          <a:noFill/>
        </p:spPr>
        <p:txBody>
          <a:bodyPr wrap="none" rtlCol="0">
            <a:spAutoFit/>
          </a:bodyPr>
          <a:lstStyle/>
          <a:p>
            <a:r>
              <a:rPr lang="en-US" dirty="0" smtClean="0">
                <a:solidFill>
                  <a:schemeClr val="accent4"/>
                </a:solidFill>
              </a:rPr>
              <a:t>e- beam line</a:t>
            </a:r>
            <a:endParaRPr lang="en-US" dirty="0">
              <a:solidFill>
                <a:schemeClr val="accent4"/>
              </a:solidFill>
            </a:endParaRPr>
          </a:p>
        </p:txBody>
      </p:sp>
      <p:sp>
        <p:nvSpPr>
          <p:cNvPr id="12" name="TextBox 11"/>
          <p:cNvSpPr txBox="1"/>
          <p:nvPr/>
        </p:nvSpPr>
        <p:spPr>
          <a:xfrm>
            <a:off x="103521" y="2662408"/>
            <a:ext cx="1919084" cy="461665"/>
          </a:xfrm>
          <a:prstGeom prst="rect">
            <a:avLst/>
          </a:prstGeom>
          <a:noFill/>
        </p:spPr>
        <p:txBody>
          <a:bodyPr wrap="square" rtlCol="0">
            <a:spAutoFit/>
          </a:bodyPr>
          <a:lstStyle/>
          <a:p>
            <a:r>
              <a:rPr lang="en-US" dirty="0" smtClean="0"/>
              <a:t>2.5 MeV RFQ</a:t>
            </a:r>
            <a:endParaRPr lang="en-US" dirty="0"/>
          </a:p>
        </p:txBody>
      </p:sp>
      <p:cxnSp>
        <p:nvCxnSpPr>
          <p:cNvPr id="14" name="Straight Arrow Connector 13"/>
          <p:cNvCxnSpPr/>
          <p:nvPr/>
        </p:nvCxnSpPr>
        <p:spPr>
          <a:xfrm>
            <a:off x="2091059" y="2458537"/>
            <a:ext cx="1994063"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91059" y="1996872"/>
            <a:ext cx="1649761" cy="461665"/>
          </a:xfrm>
          <a:prstGeom prst="rect">
            <a:avLst/>
          </a:prstGeom>
          <a:noFill/>
        </p:spPr>
        <p:txBody>
          <a:bodyPr wrap="none" rtlCol="0">
            <a:spAutoFit/>
          </a:bodyPr>
          <a:lstStyle/>
          <a:p>
            <a:r>
              <a:rPr lang="en-US" dirty="0" smtClean="0"/>
              <a:t>p beam line</a:t>
            </a:r>
            <a:endParaRPr lang="en-US" dirty="0"/>
          </a:p>
        </p:txBody>
      </p:sp>
      <p:cxnSp>
        <p:nvCxnSpPr>
          <p:cNvPr id="15" name="Straight Arrow Connector 14"/>
          <p:cNvCxnSpPr/>
          <p:nvPr/>
        </p:nvCxnSpPr>
        <p:spPr>
          <a:xfrm flipV="1">
            <a:off x="4143616" y="2464441"/>
            <a:ext cx="3961914" cy="1"/>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518868" y="2116421"/>
            <a:ext cx="1100151" cy="650239"/>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015027" y="2464442"/>
            <a:ext cx="531188" cy="302218"/>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644294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IOTA Layout</a:t>
            </a:r>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44</a:t>
            </a:fld>
            <a:endParaRPr lang="en-US" altLang="en-US"/>
          </a:p>
        </p:txBody>
      </p:sp>
      <p:pic>
        <p:nvPicPr>
          <p:cNvPr id="3" name="Picture 2" descr="Screen Shot 2015-09-02 at 1.40.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9903"/>
          </a:xfrm>
          <a:prstGeom prst="rect">
            <a:avLst/>
          </a:prstGeom>
        </p:spPr>
      </p:pic>
    </p:spTree>
    <p:extLst>
      <p:ext uri="{BB962C8B-B14F-4D97-AF65-F5344CB8AC3E}">
        <p14:creationId xmlns:p14="http://schemas.microsoft.com/office/powerpoint/2010/main" val="352399451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IOTA Parameters (Electrons)</a:t>
            </a:r>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45</a:t>
            </a:fld>
            <a:endParaRPr lang="en-US" altLang="en-US"/>
          </a:p>
        </p:txBody>
      </p:sp>
      <p:graphicFrame>
        <p:nvGraphicFramePr>
          <p:cNvPr id="7" name="Table 6"/>
          <p:cNvGraphicFramePr>
            <a:graphicFrameLocks noGrp="1"/>
          </p:cNvGraphicFramePr>
          <p:nvPr>
            <p:extLst>
              <p:ext uri="{D42A27DB-BD31-4B8C-83A1-F6EECF244321}">
                <p14:modId xmlns:p14="http://schemas.microsoft.com/office/powerpoint/2010/main" val="2539605301"/>
              </p:ext>
            </p:extLst>
          </p:nvPr>
        </p:nvGraphicFramePr>
        <p:xfrm>
          <a:off x="914400" y="990600"/>
          <a:ext cx="7391400" cy="5121278"/>
        </p:xfrm>
        <a:graphic>
          <a:graphicData uri="http://schemas.openxmlformats.org/drawingml/2006/table">
            <a:tbl>
              <a:tblPr firstRow="1" bandRow="1">
                <a:tableStyleId>{69CF1AB2-1976-4502-BF36-3FF5EA218861}</a:tableStyleId>
              </a:tblPr>
              <a:tblGrid>
                <a:gridCol w="4343400"/>
                <a:gridCol w="3048000"/>
              </a:tblGrid>
              <a:tr h="365808">
                <a:tc>
                  <a:txBody>
                    <a:bodyPr/>
                    <a:lstStyle/>
                    <a:p>
                      <a:r>
                        <a:rPr lang="en-US" sz="1800" b="0" dirty="0" smtClean="0"/>
                        <a:t>Nominal kinetic energy</a:t>
                      </a:r>
                      <a:endParaRPr lang="en-US" sz="1800" b="0" dirty="0">
                        <a:latin typeface="+mn-lt"/>
                        <a:cs typeface="Arial"/>
                      </a:endParaRPr>
                    </a:p>
                  </a:txBody>
                  <a:tcPr marT="45719" marB="45719"/>
                </a:tc>
                <a:tc>
                  <a:txBody>
                    <a:bodyPr/>
                    <a:lstStyle/>
                    <a:p>
                      <a:r>
                        <a:rPr lang="en-US" sz="1800" b="0" baseline="0" dirty="0" smtClean="0"/>
                        <a:t>e</a:t>
                      </a:r>
                      <a:r>
                        <a:rPr lang="en-US" sz="1800" b="0" baseline="30000" dirty="0" smtClean="0"/>
                        <a:t>-</a:t>
                      </a:r>
                      <a:r>
                        <a:rPr lang="en-US" sz="1800" b="0" baseline="0" dirty="0" smtClean="0"/>
                        <a:t>: 150 MeV</a:t>
                      </a:r>
                      <a:endParaRPr lang="en-US" sz="1800" b="0" baseline="0" dirty="0">
                        <a:latin typeface="+mn-lt"/>
                        <a:cs typeface="Arial"/>
                      </a:endParaRPr>
                    </a:p>
                  </a:txBody>
                  <a:tcPr marT="45719" marB="45719"/>
                </a:tc>
              </a:tr>
              <a:tr h="365808">
                <a:tc>
                  <a:txBody>
                    <a:bodyPr/>
                    <a:lstStyle/>
                    <a:p>
                      <a:r>
                        <a:rPr lang="en-US" sz="1800" dirty="0" smtClean="0"/>
                        <a:t>Nominal </a:t>
                      </a:r>
                      <a:r>
                        <a:rPr lang="en-US" sz="1800" baseline="0" dirty="0" smtClean="0"/>
                        <a:t>intensity</a:t>
                      </a:r>
                      <a:endParaRPr lang="en-US" sz="1800" dirty="0">
                        <a:latin typeface="+mn-lt"/>
                        <a:cs typeface="Arial"/>
                      </a:endParaRPr>
                    </a:p>
                  </a:txBody>
                  <a:tcPr marT="45719" marB="45719"/>
                </a:tc>
                <a:tc>
                  <a:txBody>
                    <a:bodyPr/>
                    <a:lstStyle/>
                    <a:p>
                      <a:r>
                        <a:rPr lang="en-US" sz="1800" baseline="0" dirty="0" smtClean="0"/>
                        <a:t>e</a:t>
                      </a:r>
                      <a:r>
                        <a:rPr lang="en-US" sz="1800" baseline="30000" dirty="0" smtClean="0"/>
                        <a:t>-</a:t>
                      </a:r>
                      <a:r>
                        <a:rPr lang="en-US" sz="1800" baseline="0" dirty="0" smtClean="0"/>
                        <a:t>: 1×10</a:t>
                      </a:r>
                      <a:r>
                        <a:rPr lang="en-US" sz="1800" baseline="30000" dirty="0" smtClean="0"/>
                        <a:t>9</a:t>
                      </a:r>
                      <a:endParaRPr lang="en-US" sz="1800" baseline="30000" dirty="0">
                        <a:latin typeface="+mn-lt"/>
                        <a:cs typeface="Arial"/>
                      </a:endParaRPr>
                    </a:p>
                  </a:txBody>
                  <a:tcPr marT="45719" marB="45719"/>
                </a:tc>
              </a:tr>
              <a:tr h="365808">
                <a:tc>
                  <a:txBody>
                    <a:bodyPr/>
                    <a:lstStyle/>
                    <a:p>
                      <a:r>
                        <a:rPr lang="en-US" sz="1800" dirty="0" smtClean="0"/>
                        <a:t>Circumference</a:t>
                      </a:r>
                      <a:endParaRPr lang="en-US" sz="1800" dirty="0">
                        <a:latin typeface="+mn-lt"/>
                        <a:cs typeface="Arial"/>
                      </a:endParaRPr>
                    </a:p>
                  </a:txBody>
                  <a:tcPr marT="45719" marB="45719"/>
                </a:tc>
                <a:tc>
                  <a:txBody>
                    <a:bodyPr/>
                    <a:lstStyle/>
                    <a:p>
                      <a:r>
                        <a:rPr lang="en-US" sz="1800" dirty="0" smtClean="0"/>
                        <a:t>40 m</a:t>
                      </a:r>
                      <a:endParaRPr lang="en-US" sz="1400" baseline="0" dirty="0">
                        <a:latin typeface="+mn-lt"/>
                        <a:cs typeface="Arial"/>
                      </a:endParaRPr>
                    </a:p>
                  </a:txBody>
                  <a:tcPr marT="45719" marB="45719"/>
                </a:tc>
              </a:tr>
              <a:tr h="365808">
                <a:tc>
                  <a:txBody>
                    <a:bodyPr/>
                    <a:lstStyle/>
                    <a:p>
                      <a:r>
                        <a:rPr lang="en-US" sz="1800" dirty="0" smtClean="0"/>
                        <a:t>Bending dipole field</a:t>
                      </a:r>
                      <a:endParaRPr lang="en-US" sz="1800" dirty="0">
                        <a:latin typeface="+mn-lt"/>
                        <a:cs typeface="Arial"/>
                      </a:endParaRPr>
                    </a:p>
                  </a:txBody>
                  <a:tcPr marT="45719" marB="45719"/>
                </a:tc>
                <a:tc>
                  <a:txBody>
                    <a:bodyPr/>
                    <a:lstStyle/>
                    <a:p>
                      <a:r>
                        <a:rPr lang="en-US" sz="1800" dirty="0" smtClean="0"/>
                        <a:t>0.7 T</a:t>
                      </a:r>
                      <a:endParaRPr lang="en-US" sz="1800" dirty="0">
                        <a:latin typeface="+mn-lt"/>
                        <a:cs typeface="Arial"/>
                      </a:endParaRPr>
                    </a:p>
                  </a:txBody>
                  <a:tcPr marT="45719" marB="45719"/>
                </a:tc>
              </a:tr>
              <a:tr h="365808">
                <a:tc>
                  <a:txBody>
                    <a:bodyPr/>
                    <a:lstStyle/>
                    <a:p>
                      <a:r>
                        <a:rPr lang="en-US" sz="1800" dirty="0" smtClean="0"/>
                        <a:t>Beam pipe aperture</a:t>
                      </a:r>
                      <a:endParaRPr lang="en-US" sz="1800" dirty="0">
                        <a:latin typeface="+mn-lt"/>
                        <a:cs typeface="Arial"/>
                      </a:endParaRPr>
                    </a:p>
                  </a:txBody>
                  <a:tcPr marT="45719" marB="45719"/>
                </a:tc>
                <a:tc>
                  <a:txBody>
                    <a:bodyPr/>
                    <a:lstStyle/>
                    <a:p>
                      <a:r>
                        <a:rPr lang="en-US" sz="1800" dirty="0" smtClean="0"/>
                        <a:t>50 mm dia.</a:t>
                      </a:r>
                      <a:endParaRPr lang="en-US" sz="1800" dirty="0">
                        <a:latin typeface="+mn-lt"/>
                        <a:cs typeface="Arial"/>
                      </a:endParaRPr>
                    </a:p>
                  </a:txBody>
                  <a:tcPr marT="45719" marB="45719"/>
                </a:tc>
              </a:tr>
              <a:tr h="365808">
                <a:tc>
                  <a:txBody>
                    <a:bodyPr/>
                    <a:lstStyle/>
                    <a:p>
                      <a:r>
                        <a:rPr lang="en-US" sz="1800" baseline="0" dirty="0" smtClean="0"/>
                        <a:t>Maximum b-function (</a:t>
                      </a:r>
                      <a:r>
                        <a:rPr lang="en-US" sz="1800" baseline="0" dirty="0" err="1" smtClean="0"/>
                        <a:t>x,y</a:t>
                      </a:r>
                      <a:r>
                        <a:rPr lang="en-US" sz="1800" baseline="0" dirty="0" smtClean="0"/>
                        <a:t>)</a:t>
                      </a:r>
                      <a:endParaRPr lang="en-US" sz="1800" dirty="0">
                        <a:latin typeface="+mn-lt"/>
                        <a:cs typeface="Arial"/>
                      </a:endParaRPr>
                    </a:p>
                  </a:txBody>
                  <a:tcPr marT="45719" marB="45719"/>
                </a:tc>
                <a:tc>
                  <a:txBody>
                    <a:bodyPr/>
                    <a:lstStyle/>
                    <a:p>
                      <a:r>
                        <a:rPr lang="en-US" sz="1800" dirty="0" smtClean="0"/>
                        <a:t>12, 5 m</a:t>
                      </a:r>
                      <a:endParaRPr lang="en-US" sz="1800" dirty="0">
                        <a:latin typeface="+mn-lt"/>
                        <a:cs typeface="Arial"/>
                      </a:endParaRPr>
                    </a:p>
                  </a:txBody>
                  <a:tcPr marT="45719" marB="45719"/>
                </a:tc>
              </a:tr>
              <a:tr h="365808">
                <a:tc>
                  <a:txBody>
                    <a:bodyPr/>
                    <a:lstStyle/>
                    <a:p>
                      <a:r>
                        <a:rPr lang="en-US" sz="1800" dirty="0" smtClean="0"/>
                        <a:t>Momentum</a:t>
                      </a:r>
                      <a:r>
                        <a:rPr lang="en-US" sz="1800" baseline="0" dirty="0" smtClean="0"/>
                        <a:t> compaction</a:t>
                      </a:r>
                      <a:endParaRPr lang="en-US" sz="1800" dirty="0">
                        <a:latin typeface="+mn-lt"/>
                        <a:cs typeface="Arial"/>
                      </a:endParaRPr>
                    </a:p>
                  </a:txBody>
                  <a:tcPr marT="45719" marB="45719"/>
                </a:tc>
                <a:tc>
                  <a:txBody>
                    <a:bodyPr/>
                    <a:lstStyle/>
                    <a:p>
                      <a:r>
                        <a:rPr lang="en-US" sz="1800" dirty="0" smtClean="0"/>
                        <a:t>0.02</a:t>
                      </a:r>
                      <a:r>
                        <a:rPr lang="en-US" sz="1800" baseline="0" dirty="0" smtClean="0"/>
                        <a:t> - </a:t>
                      </a:r>
                      <a:r>
                        <a:rPr lang="en-US" sz="1800" dirty="0" smtClean="0"/>
                        <a:t>0.1</a:t>
                      </a:r>
                      <a:endParaRPr lang="en-US" sz="1800" dirty="0">
                        <a:latin typeface="+mn-lt"/>
                        <a:cs typeface="Arial"/>
                      </a:endParaRPr>
                    </a:p>
                  </a:txBody>
                  <a:tcPr marT="45719" marB="45719"/>
                </a:tc>
              </a:tr>
              <a:tr h="365808">
                <a:tc>
                  <a:txBody>
                    <a:bodyPr/>
                    <a:lstStyle/>
                    <a:p>
                      <a:r>
                        <a:rPr lang="en-US" sz="1800" dirty="0" smtClean="0"/>
                        <a:t>Betatron tune (integer)</a:t>
                      </a:r>
                      <a:endParaRPr lang="en-US" sz="1800" dirty="0">
                        <a:latin typeface="+mn-lt"/>
                        <a:cs typeface="Arial"/>
                      </a:endParaRPr>
                    </a:p>
                  </a:txBody>
                  <a:tcPr marT="45719" marB="45719"/>
                </a:tc>
                <a:tc>
                  <a:txBody>
                    <a:bodyPr/>
                    <a:lstStyle/>
                    <a:p>
                      <a:r>
                        <a:rPr lang="en-US" sz="1800" dirty="0" smtClean="0"/>
                        <a:t>3</a:t>
                      </a:r>
                      <a:r>
                        <a:rPr lang="en-US" sz="1800" baseline="0" dirty="0" smtClean="0"/>
                        <a:t> -</a:t>
                      </a:r>
                      <a:r>
                        <a:rPr lang="en-US" sz="1800" dirty="0" smtClean="0"/>
                        <a:t> 5</a:t>
                      </a:r>
                      <a:endParaRPr lang="en-US" sz="1800" dirty="0">
                        <a:latin typeface="+mn-lt"/>
                        <a:cs typeface="Arial"/>
                      </a:endParaRPr>
                    </a:p>
                  </a:txBody>
                  <a:tcPr marT="45719" marB="45719"/>
                </a:tc>
              </a:tr>
              <a:tr h="365808">
                <a:tc>
                  <a:txBody>
                    <a:bodyPr/>
                    <a:lstStyle/>
                    <a:p>
                      <a:r>
                        <a:rPr lang="en-US" sz="1800" dirty="0" smtClean="0"/>
                        <a:t>Natural</a:t>
                      </a:r>
                      <a:r>
                        <a:rPr lang="en-US" sz="1800" baseline="0" dirty="0" smtClean="0"/>
                        <a:t> chromaticity</a:t>
                      </a:r>
                      <a:endParaRPr lang="en-US" sz="1800" dirty="0">
                        <a:latin typeface="+mn-lt"/>
                        <a:cs typeface="Arial"/>
                      </a:endParaRPr>
                    </a:p>
                  </a:txBody>
                  <a:tcPr marT="45719" marB="45719"/>
                </a:tc>
                <a:tc>
                  <a:txBody>
                    <a:bodyPr/>
                    <a:lstStyle/>
                    <a:p>
                      <a:r>
                        <a:rPr lang="en-US" sz="1800" dirty="0" smtClean="0"/>
                        <a:t>-5 - -10</a:t>
                      </a:r>
                      <a:endParaRPr lang="en-US" sz="1800" dirty="0">
                        <a:latin typeface="+mn-lt"/>
                        <a:cs typeface="Arial"/>
                      </a:endParaRPr>
                    </a:p>
                  </a:txBody>
                  <a:tcPr marT="45719" marB="45719"/>
                </a:tc>
              </a:tr>
              <a:tr h="365774">
                <a:tc>
                  <a:txBody>
                    <a:bodyPr/>
                    <a:lstStyle/>
                    <a:p>
                      <a:r>
                        <a:rPr lang="en-US" sz="1800" dirty="0" smtClean="0"/>
                        <a:t>Transverse emittance</a:t>
                      </a:r>
                      <a:r>
                        <a:rPr lang="en-US" sz="1800" baseline="0" dirty="0" smtClean="0"/>
                        <a:t> </a:t>
                      </a:r>
                      <a:r>
                        <a:rPr lang="en-US" sz="1800" dirty="0" err="1" smtClean="0"/>
                        <a:t>r.m.s</a:t>
                      </a:r>
                      <a:r>
                        <a:rPr lang="en-US" sz="1800" dirty="0" smtClean="0"/>
                        <a:t>. </a:t>
                      </a:r>
                      <a:endParaRPr lang="en-US" sz="1800" dirty="0">
                        <a:latin typeface="+mn-lt"/>
                        <a:cs typeface="Arial"/>
                      </a:endParaRPr>
                    </a:p>
                  </a:txBody>
                  <a:tcPr marT="45719" marB="45719"/>
                </a:tc>
                <a:tc>
                  <a:txBody>
                    <a:bodyPr/>
                    <a:lstStyle/>
                    <a:p>
                      <a:r>
                        <a:rPr lang="en-US" sz="1800" dirty="0" smtClean="0"/>
                        <a:t>0.04 </a:t>
                      </a:r>
                      <a:r>
                        <a:rPr lang="en-US" sz="1800" i="1" dirty="0" smtClean="0">
                          <a:latin typeface="Symbol" charset="2"/>
                          <a:cs typeface="Symbol" charset="2"/>
                        </a:rPr>
                        <a:t>m</a:t>
                      </a:r>
                      <a:r>
                        <a:rPr lang="en-US" sz="1800" dirty="0" smtClean="0"/>
                        <a:t>m</a:t>
                      </a:r>
                      <a:endParaRPr lang="en-US" sz="1800" dirty="0">
                        <a:latin typeface="+mn-lt"/>
                        <a:cs typeface="Arial"/>
                      </a:endParaRPr>
                    </a:p>
                  </a:txBody>
                  <a:tcPr marT="45719" marB="45719"/>
                </a:tc>
              </a:tr>
              <a:tr h="365808">
                <a:tc>
                  <a:txBody>
                    <a:bodyPr/>
                    <a:lstStyle/>
                    <a:p>
                      <a:r>
                        <a:rPr lang="en-US" sz="1800" dirty="0" smtClean="0"/>
                        <a:t>SR damping time</a:t>
                      </a:r>
                      <a:endParaRPr lang="en-US" sz="1800" dirty="0">
                        <a:latin typeface="+mn-lt"/>
                        <a:cs typeface="Arial"/>
                      </a:endParaRPr>
                    </a:p>
                  </a:txBody>
                  <a:tcPr marT="45719" marB="45719"/>
                </a:tc>
                <a:tc>
                  <a:txBody>
                    <a:bodyPr/>
                    <a:lstStyle/>
                    <a:p>
                      <a:r>
                        <a:rPr lang="en-US" sz="1800" dirty="0" smtClean="0"/>
                        <a:t>0.6s (5×10</a:t>
                      </a:r>
                      <a:r>
                        <a:rPr lang="en-US" sz="1800" baseline="30000" dirty="0" smtClean="0"/>
                        <a:t>6</a:t>
                      </a:r>
                      <a:r>
                        <a:rPr lang="en-US" sz="1800" dirty="0" smtClean="0"/>
                        <a:t> turns)</a:t>
                      </a:r>
                      <a:endParaRPr lang="en-US" sz="1800" dirty="0">
                        <a:latin typeface="+mn-lt"/>
                        <a:cs typeface="Arial"/>
                      </a:endParaRPr>
                    </a:p>
                  </a:txBody>
                  <a:tcPr marT="45719" marB="45719"/>
                </a:tc>
              </a:tr>
              <a:tr h="365808">
                <a:tc>
                  <a:txBody>
                    <a:bodyPr/>
                    <a:lstStyle/>
                    <a:p>
                      <a:r>
                        <a:rPr lang="en-US" sz="1800" dirty="0" smtClean="0"/>
                        <a:t>RF </a:t>
                      </a:r>
                      <a:r>
                        <a:rPr lang="en-US" sz="1800" dirty="0" err="1" smtClean="0"/>
                        <a:t>V,f,h</a:t>
                      </a:r>
                      <a:endParaRPr lang="en-US" sz="1800" dirty="0">
                        <a:latin typeface="+mn-lt"/>
                        <a:cs typeface="Arial"/>
                      </a:endParaRPr>
                    </a:p>
                  </a:txBody>
                  <a:tcPr marT="45719" marB="45719"/>
                </a:tc>
                <a:tc>
                  <a:txBody>
                    <a:bodyPr/>
                    <a:lstStyle/>
                    <a:p>
                      <a:r>
                        <a:rPr lang="en-US" sz="1800" dirty="0" smtClean="0"/>
                        <a:t>1 kV, 30 MHz, 4</a:t>
                      </a:r>
                      <a:endParaRPr lang="en-US" sz="1800" dirty="0">
                        <a:latin typeface="+mn-lt"/>
                        <a:cs typeface="Arial"/>
                      </a:endParaRPr>
                    </a:p>
                  </a:txBody>
                  <a:tcPr marT="45719" marB="45719"/>
                </a:tc>
              </a:tr>
              <a:tr h="365808">
                <a:tc>
                  <a:txBody>
                    <a:bodyPr/>
                    <a:lstStyle/>
                    <a:p>
                      <a:r>
                        <a:rPr lang="en-US" sz="1800" dirty="0" smtClean="0"/>
                        <a:t>Synchrotron tune</a:t>
                      </a:r>
                      <a:endParaRPr lang="en-US" sz="1800" dirty="0">
                        <a:latin typeface="+mn-lt"/>
                        <a:cs typeface="Arial"/>
                      </a:endParaRPr>
                    </a:p>
                  </a:txBody>
                  <a:tcPr marT="45719" marB="45719"/>
                </a:tc>
                <a:tc>
                  <a:txBody>
                    <a:bodyPr/>
                    <a:lstStyle/>
                    <a:p>
                      <a:r>
                        <a:rPr lang="en-US" sz="1800" dirty="0" smtClean="0"/>
                        <a:t>0.002</a:t>
                      </a:r>
                      <a:r>
                        <a:rPr lang="en-US" sz="1800" baseline="0" dirty="0" smtClean="0"/>
                        <a:t> - </a:t>
                      </a:r>
                      <a:r>
                        <a:rPr lang="en-US" sz="1800" dirty="0" smtClean="0"/>
                        <a:t>0.005</a:t>
                      </a:r>
                      <a:endParaRPr lang="en-US" sz="1800" dirty="0">
                        <a:latin typeface="+mn-lt"/>
                        <a:cs typeface="Arial"/>
                      </a:endParaRPr>
                    </a:p>
                  </a:txBody>
                  <a:tcPr marT="45719" marB="45719"/>
                </a:tc>
              </a:tr>
              <a:tr h="365808">
                <a:tc>
                  <a:txBody>
                    <a:bodyPr/>
                    <a:lstStyle/>
                    <a:p>
                      <a:r>
                        <a:rPr lang="en-US" sz="1800" dirty="0" smtClean="0"/>
                        <a:t>Bunch length, momentum spread</a:t>
                      </a:r>
                      <a:endParaRPr lang="en-US" sz="1800" dirty="0">
                        <a:latin typeface="+mn-lt"/>
                        <a:cs typeface="Arial"/>
                      </a:endParaRPr>
                    </a:p>
                  </a:txBody>
                  <a:tcPr marT="45719" marB="45719"/>
                </a:tc>
                <a:tc>
                  <a:txBody>
                    <a:bodyPr/>
                    <a:lstStyle/>
                    <a:p>
                      <a:r>
                        <a:rPr lang="en-US" sz="1800" dirty="0" smtClean="0"/>
                        <a:t>12 cm, 1.4×10</a:t>
                      </a:r>
                      <a:r>
                        <a:rPr lang="en-US" sz="1800" baseline="30000" dirty="0" smtClean="0"/>
                        <a:t>-4</a:t>
                      </a:r>
                      <a:endParaRPr lang="en-US" sz="1800" dirty="0">
                        <a:latin typeface="+mn-lt"/>
                        <a:cs typeface="Arial"/>
                      </a:endParaRPr>
                    </a:p>
                  </a:txBody>
                  <a:tcPr marT="45719" marB="45719"/>
                </a:tc>
              </a:tr>
            </a:tbl>
          </a:graphicData>
        </a:graphic>
      </p:graphicFrame>
    </p:spTree>
    <p:extLst>
      <p:ext uri="{BB962C8B-B14F-4D97-AF65-F5344CB8AC3E}">
        <p14:creationId xmlns:p14="http://schemas.microsoft.com/office/powerpoint/2010/main" val="47841090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Nonlinear </a:t>
            </a:r>
            <a:r>
              <a:rPr lang="en-US" dirty="0"/>
              <a:t>M</a:t>
            </a:r>
            <a:r>
              <a:rPr lang="en-US" dirty="0" smtClean="0"/>
              <a:t>agnet</a:t>
            </a:r>
            <a:endParaRPr lang="en-US" dirty="0"/>
          </a:p>
        </p:txBody>
      </p:sp>
      <p:sp>
        <p:nvSpPr>
          <p:cNvPr id="3" name="Content Placeholder 2"/>
          <p:cNvSpPr>
            <a:spLocks noGrp="1"/>
          </p:cNvSpPr>
          <p:nvPr>
            <p:ph idx="1"/>
          </p:nvPr>
        </p:nvSpPr>
        <p:spPr/>
        <p:txBody>
          <a:bodyPr/>
          <a:lstStyle/>
          <a:p>
            <a:r>
              <a:rPr lang="en-US" dirty="0" smtClean="0"/>
              <a:t>Joint effort with </a:t>
            </a:r>
            <a:r>
              <a:rPr lang="en-US" dirty="0" err="1" smtClean="0"/>
              <a:t>RadiaBeam</a:t>
            </a:r>
            <a:r>
              <a:rPr lang="en-US" dirty="0" smtClean="0"/>
              <a:t> Technologies (Phase I and II SBIR)</a:t>
            </a:r>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46</a:t>
            </a:fld>
            <a:endParaRPr lang="en-US" altLang="en-US"/>
          </a:p>
        </p:txBody>
      </p:sp>
      <p:pic>
        <p:nvPicPr>
          <p:cNvPr id="7" name="Picture 2" descr="C:\Didenko\Projects\Magnet\Magnet1\M0200_Magnet\M0200_Magnet_GIF\M0200_03_Magnet02.gif"/>
          <p:cNvPicPr>
            <a:picLocks noChangeAspect="1" noChangeArrowheads="1"/>
          </p:cNvPicPr>
          <p:nvPr/>
        </p:nvPicPr>
        <p:blipFill>
          <a:blip r:embed="rId3" cstate="print"/>
          <a:srcRect r="20677"/>
          <a:stretch>
            <a:fillRect/>
          </a:stretch>
        </p:blipFill>
        <p:spPr bwMode="auto">
          <a:xfrm>
            <a:off x="512574" y="1837214"/>
            <a:ext cx="3556110" cy="3452047"/>
          </a:xfrm>
          <a:prstGeom prst="rect">
            <a:avLst/>
          </a:prstGeom>
          <a:noFill/>
        </p:spPr>
      </p:pic>
      <p:sp>
        <p:nvSpPr>
          <p:cNvPr id="9" name="TextBox 8"/>
          <p:cNvSpPr txBox="1"/>
          <p:nvPr/>
        </p:nvSpPr>
        <p:spPr>
          <a:xfrm>
            <a:off x="512575" y="5399941"/>
            <a:ext cx="2743200" cy="707886"/>
          </a:xfrm>
          <a:prstGeom prst="rect">
            <a:avLst/>
          </a:prstGeom>
          <a:noFill/>
        </p:spPr>
        <p:txBody>
          <a:bodyPr wrap="square" rtlCol="0">
            <a:spAutoFit/>
          </a:bodyPr>
          <a:lstStyle/>
          <a:p>
            <a:pPr algn="l"/>
            <a:r>
              <a:rPr lang="en-US" sz="2000" dirty="0">
                <a:solidFill>
                  <a:schemeClr val="accent6"/>
                </a:solidFill>
              </a:rPr>
              <a:t>F</a:t>
            </a:r>
            <a:r>
              <a:rPr lang="en-US" sz="2000" dirty="0" smtClean="0">
                <a:solidFill>
                  <a:schemeClr val="accent6"/>
                </a:solidFill>
              </a:rPr>
              <a:t>NAL Concept: 2-m long</a:t>
            </a:r>
          </a:p>
          <a:p>
            <a:pPr algn="l"/>
            <a:r>
              <a:rPr lang="en-US" sz="2000" dirty="0" smtClean="0">
                <a:solidFill>
                  <a:schemeClr val="accent6"/>
                </a:solidFill>
              </a:rPr>
              <a:t>nonlinear magnet</a:t>
            </a:r>
            <a:endParaRPr lang="en-US" sz="2000" dirty="0">
              <a:solidFill>
                <a:schemeClr val="accent6"/>
              </a:solidFill>
            </a:endParaRPr>
          </a:p>
        </p:txBody>
      </p:sp>
      <p:sp>
        <p:nvSpPr>
          <p:cNvPr id="10" name="TextBox 9"/>
          <p:cNvSpPr txBox="1"/>
          <p:nvPr/>
        </p:nvSpPr>
        <p:spPr>
          <a:xfrm>
            <a:off x="4204579" y="5296108"/>
            <a:ext cx="4490713" cy="1015663"/>
          </a:xfrm>
          <a:prstGeom prst="rect">
            <a:avLst/>
          </a:prstGeom>
          <a:noFill/>
        </p:spPr>
        <p:txBody>
          <a:bodyPr wrap="square" rtlCol="0">
            <a:spAutoFit/>
          </a:bodyPr>
          <a:lstStyle/>
          <a:p>
            <a:pPr algn="l"/>
            <a:r>
              <a:rPr lang="en-US" sz="2000" dirty="0" err="1" smtClean="0">
                <a:solidFill>
                  <a:schemeClr val="accent6"/>
                </a:solidFill>
              </a:rPr>
              <a:t>RadiaBeam</a:t>
            </a:r>
            <a:r>
              <a:rPr lang="en-US" sz="2000" dirty="0" smtClean="0">
                <a:solidFill>
                  <a:schemeClr val="accent6"/>
                </a:solidFill>
              </a:rPr>
              <a:t> short prototype. The full 2-m magnet will be designed, fabricated and delivered to IOTA in Phase II</a:t>
            </a:r>
            <a:endParaRPr lang="en-US" sz="2000" dirty="0">
              <a:solidFill>
                <a:schemeClr val="accent6"/>
              </a:solidFill>
            </a:endParaRPr>
          </a:p>
        </p:txBody>
      </p:sp>
      <p:pic>
        <p:nvPicPr>
          <p:cNvPr id="11" name="Picture 10" descr="Untitled 1:Users:valishev:Desktop:PulseWire_2.jpg"/>
          <p:cNvPicPr/>
          <p:nvPr/>
        </p:nvPicPr>
        <p:blipFill>
          <a:blip r:embed="rId4">
            <a:extLst>
              <a:ext uri="{28A0092B-C50C-407E-A947-70E740481C1C}">
                <a14:useLocalDpi xmlns:a14="http://schemas.microsoft.com/office/drawing/2010/main" val="0"/>
              </a:ext>
            </a:extLst>
          </a:blip>
          <a:srcRect/>
          <a:stretch>
            <a:fillRect/>
          </a:stretch>
        </p:blipFill>
        <p:spPr bwMode="auto">
          <a:xfrm>
            <a:off x="4204579" y="1837215"/>
            <a:ext cx="4490713" cy="3452047"/>
          </a:xfrm>
          <a:prstGeom prst="rect">
            <a:avLst/>
          </a:prstGeom>
          <a:noFill/>
          <a:ln>
            <a:noFill/>
          </a:ln>
        </p:spPr>
      </p:pic>
    </p:spTree>
    <p:extLst>
      <p:ext uri="{BB962C8B-B14F-4D97-AF65-F5344CB8AC3E}">
        <p14:creationId xmlns:p14="http://schemas.microsoft.com/office/powerpoint/2010/main" val="379230052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IOTA Goals for Integrable Optics</a:t>
            </a:r>
            <a:endParaRPr lang="en-US" dirty="0"/>
          </a:p>
        </p:txBody>
      </p:sp>
      <p:sp>
        <p:nvSpPr>
          <p:cNvPr id="3" name="Content Placeholder 2"/>
          <p:cNvSpPr>
            <a:spLocks noGrp="1"/>
          </p:cNvSpPr>
          <p:nvPr>
            <p:ph idx="1"/>
          </p:nvPr>
        </p:nvSpPr>
        <p:spPr>
          <a:xfrm>
            <a:off x="228600" y="845982"/>
            <a:ext cx="8672513" cy="4987867"/>
          </a:xfrm>
        </p:spPr>
        <p:txBody>
          <a:bodyPr/>
          <a:lstStyle/>
          <a:p>
            <a:pPr marL="0" indent="0" algn="just">
              <a:buNone/>
            </a:pPr>
            <a:r>
              <a:rPr lang="en-US" sz="2800" dirty="0" smtClean="0"/>
              <a:t>The IOTA experiment has </a:t>
            </a:r>
            <a:r>
              <a:rPr lang="en-US" sz="2800" dirty="0"/>
              <a:t>the </a:t>
            </a:r>
            <a:r>
              <a:rPr lang="en-US" sz="2800" b="1" dirty="0">
                <a:solidFill>
                  <a:srgbClr val="004C97"/>
                </a:solidFill>
              </a:rPr>
              <a:t>goal to demonstrate the possibility to implement nonlinear integrable optics</a:t>
            </a:r>
            <a:r>
              <a:rPr lang="en-US" sz="2800" i="1" dirty="0">
                <a:solidFill>
                  <a:srgbClr val="004C97"/>
                </a:solidFill>
              </a:rPr>
              <a:t> </a:t>
            </a:r>
            <a:r>
              <a:rPr lang="en-US" sz="2800" dirty="0" smtClean="0">
                <a:solidFill>
                  <a:schemeClr val="accent6"/>
                </a:solidFill>
              </a:rPr>
              <a:t>with a </a:t>
            </a:r>
            <a:r>
              <a:rPr lang="en-US" sz="2800" dirty="0">
                <a:solidFill>
                  <a:schemeClr val="accent6"/>
                </a:solidFill>
              </a:rPr>
              <a:t>large </a:t>
            </a:r>
            <a:r>
              <a:rPr lang="en-US" sz="2800" dirty="0" smtClean="0">
                <a:solidFill>
                  <a:schemeClr val="accent6"/>
                </a:solidFill>
              </a:rPr>
              <a:t>betatron frequency </a:t>
            </a:r>
            <a:r>
              <a:rPr lang="en-US" sz="2800" dirty="0">
                <a:solidFill>
                  <a:schemeClr val="accent6"/>
                </a:solidFill>
              </a:rPr>
              <a:t>spread </a:t>
            </a:r>
            <a:r>
              <a:rPr lang="en-US" sz="2800" dirty="0" smtClean="0">
                <a:solidFill>
                  <a:schemeClr val="accent6"/>
                </a:solidFill>
                <a:latin typeface="Symbol" charset="2"/>
                <a:cs typeface="Symbol" charset="2"/>
              </a:rPr>
              <a:t>D</a:t>
            </a:r>
            <a:r>
              <a:rPr lang="en-US" sz="2800" i="1" dirty="0" smtClean="0">
                <a:solidFill>
                  <a:schemeClr val="accent6"/>
                </a:solidFill>
              </a:rPr>
              <a:t>Q&gt;</a:t>
            </a:r>
            <a:r>
              <a:rPr lang="en-US" sz="2800" dirty="0" smtClean="0">
                <a:solidFill>
                  <a:schemeClr val="accent6"/>
                </a:solidFill>
              </a:rPr>
              <a:t>1 and </a:t>
            </a:r>
            <a:r>
              <a:rPr lang="en-US" sz="2800" dirty="0">
                <a:solidFill>
                  <a:schemeClr val="accent6"/>
                </a:solidFill>
              </a:rPr>
              <a:t>stable particle </a:t>
            </a:r>
            <a:r>
              <a:rPr lang="en-US" sz="2800" dirty="0" smtClean="0">
                <a:solidFill>
                  <a:schemeClr val="accent6"/>
                </a:solidFill>
              </a:rPr>
              <a:t>motion </a:t>
            </a:r>
            <a:r>
              <a:rPr lang="en-US" sz="2800" b="1" dirty="0" smtClean="0">
                <a:solidFill>
                  <a:srgbClr val="004C97"/>
                </a:solidFill>
              </a:rPr>
              <a:t>in </a:t>
            </a:r>
            <a:r>
              <a:rPr lang="en-US" sz="2800" b="1" dirty="0">
                <a:solidFill>
                  <a:srgbClr val="004C97"/>
                </a:solidFill>
              </a:rPr>
              <a:t>a realistic accelerator </a:t>
            </a:r>
            <a:r>
              <a:rPr lang="en-US" sz="2800" b="1" dirty="0" smtClean="0">
                <a:solidFill>
                  <a:srgbClr val="004C97"/>
                </a:solidFill>
              </a:rPr>
              <a:t>design</a:t>
            </a:r>
          </a:p>
          <a:p>
            <a:endParaRPr lang="en-US" dirty="0" smtClean="0"/>
          </a:p>
          <a:p>
            <a:pPr marL="0" indent="0">
              <a:buNone/>
            </a:pPr>
            <a:r>
              <a:rPr lang="en-US" dirty="0" smtClean="0"/>
              <a:t>Benefits of nonlinear integrable optics include</a:t>
            </a:r>
          </a:p>
          <a:p>
            <a:r>
              <a:rPr lang="en-US" dirty="0"/>
              <a:t>Increased Landau damping</a:t>
            </a:r>
          </a:p>
          <a:p>
            <a:r>
              <a:rPr lang="en-US" dirty="0"/>
              <a:t>Improved stability to perturbations</a:t>
            </a:r>
          </a:p>
          <a:p>
            <a:r>
              <a:rPr lang="en-US" dirty="0"/>
              <a:t>Resonance detuning</a:t>
            </a:r>
          </a:p>
          <a:p>
            <a:endParaRPr lang="en-US" dirty="0"/>
          </a:p>
          <a:p>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47</a:t>
            </a:fld>
            <a:endParaRPr lang="en-US" altLang="en-US"/>
          </a:p>
        </p:txBody>
      </p:sp>
    </p:spTree>
    <p:extLst>
      <p:ext uri="{BB962C8B-B14F-4D97-AF65-F5344CB8AC3E}">
        <p14:creationId xmlns:p14="http://schemas.microsoft.com/office/powerpoint/2010/main" val="386531394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Integrable Optics Test Accelerator (IOTA)</a:t>
            </a:r>
            <a:endParaRPr lang="en-US" dirty="0"/>
          </a:p>
        </p:txBody>
      </p:sp>
      <p:sp>
        <p:nvSpPr>
          <p:cNvPr id="3" name="Content Placeholder 2"/>
          <p:cNvSpPr>
            <a:spLocks noGrp="1"/>
          </p:cNvSpPr>
          <p:nvPr>
            <p:ph idx="1"/>
          </p:nvPr>
        </p:nvSpPr>
        <p:spPr>
          <a:xfrm>
            <a:off x="228600" y="898717"/>
            <a:ext cx="8672513" cy="4987867"/>
          </a:xfrm>
        </p:spPr>
        <p:txBody>
          <a:bodyPr/>
          <a:lstStyle/>
          <a:p>
            <a:r>
              <a:rPr lang="en-US" sz="2800" b="1" dirty="0" smtClean="0">
                <a:solidFill>
                  <a:srgbClr val="004C97"/>
                </a:solidFill>
              </a:rPr>
              <a:t>Unique features</a:t>
            </a:r>
            <a:r>
              <a:rPr lang="en-US" sz="2800" dirty="0" smtClean="0">
                <a:solidFill>
                  <a:srgbClr val="004C97"/>
                </a:solidFill>
              </a:rPr>
              <a:t>:</a:t>
            </a:r>
          </a:p>
          <a:p>
            <a:pPr lvl="1"/>
            <a:r>
              <a:rPr lang="en-US" dirty="0" smtClean="0"/>
              <a:t>Can operate with either electrons or protons (up to 150 MeV/c momentum)</a:t>
            </a:r>
          </a:p>
          <a:p>
            <a:pPr lvl="1"/>
            <a:r>
              <a:rPr lang="en-US" dirty="0" smtClean="0"/>
              <a:t>Large aperture</a:t>
            </a:r>
          </a:p>
          <a:p>
            <a:pPr lvl="1"/>
            <a:r>
              <a:rPr lang="en-US" dirty="0" smtClean="0"/>
              <a:t>Significant flexibility of the lattice</a:t>
            </a:r>
          </a:p>
          <a:p>
            <a:pPr lvl="1"/>
            <a:r>
              <a:rPr lang="en-US" dirty="0" smtClean="0"/>
              <a:t>Precise control of the optics quality and stability</a:t>
            </a:r>
          </a:p>
          <a:p>
            <a:pPr lvl="1"/>
            <a:r>
              <a:rPr lang="en-US" dirty="0" smtClean="0"/>
              <a:t>Set up for very high intensity operation (with protons)</a:t>
            </a:r>
          </a:p>
          <a:p>
            <a:r>
              <a:rPr lang="en-US" sz="2800" b="1" dirty="0" smtClean="0">
                <a:solidFill>
                  <a:srgbClr val="004C97"/>
                </a:solidFill>
              </a:rPr>
              <a:t>Based </a:t>
            </a:r>
            <a:r>
              <a:rPr lang="en-US" sz="2800" b="1" dirty="0">
                <a:solidFill>
                  <a:srgbClr val="004C97"/>
                </a:solidFill>
              </a:rPr>
              <a:t>on conventional </a:t>
            </a:r>
            <a:r>
              <a:rPr lang="en-US" sz="2800" b="1" dirty="0" smtClean="0">
                <a:solidFill>
                  <a:srgbClr val="004C97"/>
                </a:solidFill>
              </a:rPr>
              <a:t>technology </a:t>
            </a:r>
            <a:r>
              <a:rPr lang="en-US" sz="2800" dirty="0" smtClean="0"/>
              <a:t>(magnets, RF)</a:t>
            </a:r>
          </a:p>
          <a:p>
            <a:r>
              <a:rPr lang="en-US" sz="2800" b="1" dirty="0" smtClean="0">
                <a:solidFill>
                  <a:schemeClr val="tx2"/>
                </a:solidFill>
              </a:rPr>
              <a:t>Cost-effective solution</a:t>
            </a:r>
          </a:p>
          <a:p>
            <a:pPr lvl="1"/>
            <a:r>
              <a:rPr lang="en-US" sz="2600" dirty="0" smtClean="0"/>
              <a:t>Balance </a:t>
            </a:r>
            <a:r>
              <a:rPr lang="en-US" sz="2600" dirty="0"/>
              <a:t>between low energy </a:t>
            </a:r>
            <a:r>
              <a:rPr lang="en-US" sz="2600" dirty="0" smtClean="0"/>
              <a:t>(low </a:t>
            </a:r>
            <a:r>
              <a:rPr lang="en-US" sz="2600" dirty="0"/>
              <a:t>cost) and </a:t>
            </a:r>
            <a:r>
              <a:rPr lang="en-US" sz="2600" dirty="0" smtClean="0"/>
              <a:t>discovery potential</a:t>
            </a:r>
            <a:endParaRPr lang="en-US" sz="2600" dirty="0"/>
          </a:p>
          <a:p>
            <a:endParaRPr lang="en-US" sz="2800"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48</a:t>
            </a:fld>
            <a:endParaRPr lang="en-US" altLang="en-US"/>
          </a:p>
        </p:txBody>
      </p:sp>
    </p:spTree>
    <p:extLst>
      <p:ext uri="{BB962C8B-B14F-4D97-AF65-F5344CB8AC3E}">
        <p14:creationId xmlns:p14="http://schemas.microsoft.com/office/powerpoint/2010/main" val="50144951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IOTA Staging – Phase I</a:t>
            </a:r>
            <a:endParaRPr lang="en-US" dirty="0"/>
          </a:p>
        </p:txBody>
      </p:sp>
      <p:sp>
        <p:nvSpPr>
          <p:cNvPr id="3" name="Content Placeholder 2"/>
          <p:cNvSpPr>
            <a:spLocks noGrp="1"/>
          </p:cNvSpPr>
          <p:nvPr>
            <p:ph idx="1"/>
          </p:nvPr>
        </p:nvSpPr>
        <p:spPr>
          <a:xfrm>
            <a:off x="228600" y="845982"/>
            <a:ext cx="8672513" cy="4987867"/>
          </a:xfrm>
        </p:spPr>
        <p:txBody>
          <a:bodyPr/>
          <a:lstStyle/>
          <a:p>
            <a:pPr marL="0" indent="0">
              <a:buNone/>
            </a:pPr>
            <a:r>
              <a:rPr lang="en-US" sz="3200" u="sng" dirty="0" smtClean="0"/>
              <a:t>Phase </a:t>
            </a:r>
            <a:r>
              <a:rPr lang="en-US" sz="3200" u="sng" dirty="0"/>
              <a:t>I</a:t>
            </a:r>
            <a:r>
              <a:rPr lang="en-US" sz="3200" dirty="0"/>
              <a:t> will concentrate on the academic aspect of single-particle motion stability using e- beams</a:t>
            </a:r>
          </a:p>
          <a:p>
            <a:pPr lvl="1"/>
            <a:r>
              <a:rPr lang="en-US" sz="2400" b="1" dirty="0">
                <a:solidFill>
                  <a:schemeClr val="tx2"/>
                </a:solidFill>
              </a:rPr>
              <a:t>Achieve large nonlinear tune shift/spread</a:t>
            </a:r>
            <a:r>
              <a:rPr lang="en-US" sz="2400" dirty="0"/>
              <a:t> without degradation of dynamic aperture </a:t>
            </a:r>
            <a:r>
              <a:rPr lang="en-US" sz="2400" b="1" dirty="0">
                <a:solidFill>
                  <a:srgbClr val="004C97"/>
                </a:solidFill>
              </a:rPr>
              <a:t>by “painting”</a:t>
            </a:r>
            <a:r>
              <a:rPr lang="en-US" sz="2400" dirty="0"/>
              <a:t> the accelerator aperture </a:t>
            </a:r>
            <a:r>
              <a:rPr lang="en-US" sz="2400" b="1" dirty="0">
                <a:solidFill>
                  <a:srgbClr val="004C97"/>
                </a:solidFill>
              </a:rPr>
              <a:t>with a “pencil” beam</a:t>
            </a:r>
          </a:p>
          <a:p>
            <a:pPr lvl="1"/>
            <a:r>
              <a:rPr lang="en-US" sz="2400" dirty="0"/>
              <a:t>Suppress strong lattice resonances = cross the integer resonance by part of the beam without intensity loss</a:t>
            </a:r>
          </a:p>
          <a:p>
            <a:pPr lvl="1"/>
            <a:r>
              <a:rPr lang="en-US" sz="2400" dirty="0"/>
              <a:t>Investigate stability of nonlinear systems to perturbations, develop practical designs of nonlinear magnets</a:t>
            </a:r>
          </a:p>
          <a:p>
            <a:pPr lvl="1"/>
            <a:r>
              <a:rPr lang="en-US" sz="2400" dirty="0"/>
              <a:t>The measure of success will be the achievement of high nonlinear tune shift = 0.25</a:t>
            </a:r>
          </a:p>
          <a:p>
            <a:endParaRPr lang="en-US" dirty="0"/>
          </a:p>
          <a:p>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49</a:t>
            </a:fld>
            <a:endParaRPr lang="en-US" altLang="en-US"/>
          </a:p>
        </p:txBody>
      </p:sp>
    </p:spTree>
    <p:extLst>
      <p:ext uri="{BB962C8B-B14F-4D97-AF65-F5344CB8AC3E}">
        <p14:creationId xmlns:p14="http://schemas.microsoft.com/office/powerpoint/2010/main" val="20277650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ILC-Related R&amp;D</a:t>
            </a:r>
            <a:endParaRPr lang="en-US" dirty="0"/>
          </a:p>
        </p:txBody>
      </p:sp>
      <p:sp>
        <p:nvSpPr>
          <p:cNvPr id="3" name="Content Placeholder 2"/>
          <p:cNvSpPr>
            <a:spLocks noGrp="1"/>
          </p:cNvSpPr>
          <p:nvPr>
            <p:ph idx="1"/>
          </p:nvPr>
        </p:nvSpPr>
        <p:spPr/>
        <p:txBody>
          <a:bodyPr/>
          <a:lstStyle/>
          <a:p>
            <a:r>
              <a:rPr lang="en-US" dirty="0" smtClean="0"/>
              <a:t>This is the easy one…</a:t>
            </a:r>
          </a:p>
          <a:p>
            <a:r>
              <a:rPr lang="en-US" dirty="0" smtClean="0"/>
              <a:t>Over the last ~15 years, Fermilab has gone from having no SRF program to becoming one of the world leaders.  </a:t>
            </a:r>
          </a:p>
          <a:p>
            <a:r>
              <a:rPr lang="en-US" dirty="0" smtClean="0"/>
              <a:t>Fermilab areas of interest include</a:t>
            </a:r>
          </a:p>
          <a:p>
            <a:pPr lvl="1"/>
            <a:r>
              <a:rPr lang="en-US" dirty="0" smtClean="0"/>
              <a:t>Increasing gradient and high-gradient-Q of cavities</a:t>
            </a:r>
          </a:p>
          <a:p>
            <a:pPr lvl="1"/>
            <a:r>
              <a:rPr lang="en-US" dirty="0" smtClean="0"/>
              <a:t>Source/LEBT/RFQ/MEBT development</a:t>
            </a:r>
          </a:p>
          <a:p>
            <a:pPr lvl="1"/>
            <a:r>
              <a:rPr lang="en-US" dirty="0" smtClean="0"/>
              <a:t>Bunch manipulation</a:t>
            </a:r>
          </a:p>
          <a:p>
            <a:pPr lvl="1"/>
            <a:r>
              <a:rPr lang="en-US" dirty="0" smtClean="0"/>
              <a:t>Systems and integration issues.</a:t>
            </a:r>
          </a:p>
          <a:p>
            <a:r>
              <a:rPr lang="en-US" dirty="0" smtClean="0"/>
              <a:t>This work is largely orthogonal to the rest of the Fermilab program</a:t>
            </a:r>
          </a:p>
          <a:p>
            <a:r>
              <a:rPr lang="en-US" dirty="0" smtClean="0"/>
              <a:t>Understanding the rest of the program requires some understanding of the lab’s long term plans…</a:t>
            </a:r>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a:t>
            </a:fld>
            <a:endParaRPr lang="en-US" dirty="0"/>
          </a:p>
        </p:txBody>
      </p:sp>
      <p:sp>
        <p:nvSpPr>
          <p:cNvPr id="7" name="Rectangle 6"/>
          <p:cNvSpPr/>
          <p:nvPr/>
        </p:nvSpPr>
        <p:spPr>
          <a:xfrm>
            <a:off x="529167" y="3143250"/>
            <a:ext cx="5831416" cy="118533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360583" y="3344334"/>
            <a:ext cx="1826154" cy="830997"/>
          </a:xfrm>
          <a:prstGeom prst="rect">
            <a:avLst/>
          </a:prstGeom>
          <a:noFill/>
        </p:spPr>
        <p:txBody>
          <a:bodyPr wrap="square" rtlCol="0">
            <a:spAutoFit/>
          </a:bodyPr>
          <a:lstStyle/>
          <a:p>
            <a:r>
              <a:rPr lang="en-US" dirty="0" smtClean="0">
                <a:solidFill>
                  <a:srgbClr val="FF0000"/>
                </a:solidFill>
              </a:rPr>
              <a:t>FAST program</a:t>
            </a:r>
            <a:endParaRPr lang="en-US" dirty="0">
              <a:solidFill>
                <a:srgbClr val="FF0000"/>
              </a:solidFill>
            </a:endParaRPr>
          </a:p>
        </p:txBody>
      </p:sp>
    </p:spTree>
    <p:extLst>
      <p:ext uri="{BB962C8B-B14F-4D97-AF65-F5344CB8AC3E}">
        <p14:creationId xmlns:p14="http://schemas.microsoft.com/office/powerpoint/2010/main" val="370885770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IOTA </a:t>
            </a:r>
            <a:r>
              <a:rPr lang="en-US" dirty="0" smtClean="0"/>
              <a:t>Staging – Phase I</a:t>
            </a:r>
            <a:endParaRPr lang="en-US" dirty="0"/>
          </a:p>
        </p:txBody>
      </p:sp>
      <p:sp>
        <p:nvSpPr>
          <p:cNvPr id="3" name="Content Placeholder 2"/>
          <p:cNvSpPr>
            <a:spLocks noGrp="1"/>
          </p:cNvSpPr>
          <p:nvPr>
            <p:ph idx="1"/>
          </p:nvPr>
        </p:nvSpPr>
        <p:spPr/>
        <p:txBody>
          <a:bodyPr/>
          <a:lstStyle/>
          <a:p>
            <a:pPr algn="just"/>
            <a:r>
              <a:rPr lang="en-US" sz="2800" dirty="0" smtClean="0"/>
              <a:t>The </a:t>
            </a:r>
            <a:r>
              <a:rPr lang="en-US" sz="2800" dirty="0"/>
              <a:t>magnet quality, optics stability, instrumentation system and optics measurement techniques must be of highest standards in order to meet the requirements for integrable optics</a:t>
            </a:r>
          </a:p>
          <a:p>
            <a:pPr lvl="1"/>
            <a:r>
              <a:rPr lang="en-US" dirty="0">
                <a:solidFill>
                  <a:srgbClr val="AF272F"/>
                </a:solidFill>
              </a:rPr>
              <a:t>1% or better </a:t>
            </a:r>
            <a:r>
              <a:rPr lang="en-US" dirty="0"/>
              <a:t>measurement and control of </a:t>
            </a:r>
            <a:r>
              <a:rPr lang="en-US" i="1" dirty="0">
                <a:latin typeface="Symbol" charset="2"/>
                <a:cs typeface="Symbol" charset="2"/>
              </a:rPr>
              <a:t>b</a:t>
            </a:r>
            <a:r>
              <a:rPr lang="en-US" dirty="0"/>
              <a:t>-function, and </a:t>
            </a:r>
            <a:r>
              <a:rPr lang="en-US" dirty="0">
                <a:solidFill>
                  <a:srgbClr val="AF272F"/>
                </a:solidFill>
              </a:rPr>
              <a:t>0.001 or better</a:t>
            </a:r>
            <a:r>
              <a:rPr lang="en-US" dirty="0"/>
              <a:t> control of betatron phase</a:t>
            </a:r>
          </a:p>
          <a:p>
            <a:pPr algn="just"/>
            <a:r>
              <a:rPr lang="en-US" sz="2800" dirty="0"/>
              <a:t>This is why </a:t>
            </a:r>
            <a:r>
              <a:rPr lang="en-US" sz="2800" b="1" dirty="0">
                <a:solidFill>
                  <a:schemeClr val="tx2"/>
                </a:solidFill>
              </a:rPr>
              <a:t>Phase I </a:t>
            </a:r>
            <a:r>
              <a:rPr lang="en-US" sz="2800" b="1" dirty="0" smtClean="0">
                <a:solidFill>
                  <a:schemeClr val="tx2"/>
                </a:solidFill>
              </a:rPr>
              <a:t>needs pencil e</a:t>
            </a:r>
            <a:r>
              <a:rPr lang="en-US" sz="2800" b="1" baseline="30000" dirty="0">
                <a:solidFill>
                  <a:schemeClr val="tx2"/>
                </a:solidFill>
              </a:rPr>
              <a:t>-</a:t>
            </a:r>
            <a:r>
              <a:rPr lang="en-US" sz="2800" b="1" dirty="0">
                <a:solidFill>
                  <a:schemeClr val="tx2"/>
                </a:solidFill>
              </a:rPr>
              <a:t> beams</a:t>
            </a:r>
            <a:r>
              <a:rPr lang="en-US" sz="2800" b="1" dirty="0"/>
              <a:t> </a:t>
            </a:r>
            <a:r>
              <a:rPr lang="en-US" sz="2800" dirty="0"/>
              <a:t>as </a:t>
            </a:r>
            <a:r>
              <a:rPr lang="en-US" sz="2800" dirty="0">
                <a:solidFill>
                  <a:srgbClr val="AF272F"/>
                </a:solidFill>
              </a:rPr>
              <a:t>such </a:t>
            </a:r>
            <a:r>
              <a:rPr lang="en-US" sz="2800" dirty="0" smtClean="0">
                <a:solidFill>
                  <a:srgbClr val="AF272F"/>
                </a:solidFill>
              </a:rPr>
              <a:t>optics parameters </a:t>
            </a:r>
            <a:r>
              <a:rPr lang="en-US" sz="2800" dirty="0">
                <a:solidFill>
                  <a:srgbClr val="AF272F"/>
                </a:solidFill>
              </a:rPr>
              <a:t>are not </a:t>
            </a:r>
            <a:r>
              <a:rPr lang="en-US" sz="2800" dirty="0" smtClean="0">
                <a:solidFill>
                  <a:srgbClr val="AF272F"/>
                </a:solidFill>
              </a:rPr>
              <a:t>immediately reachable</a:t>
            </a:r>
            <a:r>
              <a:rPr lang="en-US" sz="2800" dirty="0" smtClean="0"/>
              <a:t> </a:t>
            </a:r>
            <a:r>
              <a:rPr lang="en-US" sz="2800" dirty="0">
                <a:solidFill>
                  <a:srgbClr val="AF272F"/>
                </a:solidFill>
              </a:rPr>
              <a:t>in </a:t>
            </a:r>
            <a:r>
              <a:rPr lang="en-US" sz="2800" dirty="0" smtClean="0">
                <a:solidFill>
                  <a:srgbClr val="AF272F"/>
                </a:solidFill>
              </a:rPr>
              <a:t>a </a:t>
            </a:r>
            <a:r>
              <a:rPr lang="en-US" sz="2800" dirty="0">
                <a:solidFill>
                  <a:srgbClr val="AF272F"/>
                </a:solidFill>
              </a:rPr>
              <a:t>small ring operating with protons</a:t>
            </a:r>
          </a:p>
          <a:p>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50</a:t>
            </a:fld>
            <a:endParaRPr lang="en-US" altLang="en-US"/>
          </a:p>
        </p:txBody>
      </p:sp>
    </p:spTree>
    <p:extLst>
      <p:ext uri="{BB962C8B-B14F-4D97-AF65-F5344CB8AC3E}">
        <p14:creationId xmlns:p14="http://schemas.microsoft.com/office/powerpoint/2010/main" val="281209477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September 15, 2015</a:t>
            </a:r>
            <a:endParaRPr lang="ru-RU" dirty="0"/>
          </a:p>
        </p:txBody>
      </p:sp>
      <p:sp>
        <p:nvSpPr>
          <p:cNvPr id="2" name="Title 1"/>
          <p:cNvSpPr>
            <a:spLocks noGrp="1"/>
          </p:cNvSpPr>
          <p:nvPr>
            <p:ph type="title"/>
          </p:nvPr>
        </p:nvSpPr>
        <p:spPr>
          <a:xfrm>
            <a:off x="457200" y="26135"/>
            <a:ext cx="8229600" cy="634082"/>
          </a:xfrm>
        </p:spPr>
        <p:txBody>
          <a:bodyPr>
            <a:normAutofit/>
          </a:bodyPr>
          <a:lstStyle/>
          <a:p>
            <a:r>
              <a:rPr lang="en-US" sz="3600" dirty="0" smtClean="0"/>
              <a:t>Experimental Procedure</a:t>
            </a:r>
            <a:endParaRPr lang="ru-RU" sz="3600" dirty="0"/>
          </a:p>
        </p:txBody>
      </p:sp>
      <p:sp>
        <p:nvSpPr>
          <p:cNvPr id="3" name="Content Placeholder 2"/>
          <p:cNvSpPr>
            <a:spLocks noGrp="1"/>
          </p:cNvSpPr>
          <p:nvPr>
            <p:ph sz="quarter" idx="1"/>
          </p:nvPr>
        </p:nvSpPr>
        <p:spPr>
          <a:xfrm>
            <a:off x="457200" y="1052736"/>
            <a:ext cx="8229600" cy="5256584"/>
          </a:xfrm>
        </p:spPr>
        <p:txBody>
          <a:bodyPr>
            <a:normAutofit lnSpcReduction="10000"/>
          </a:bodyPr>
          <a:lstStyle/>
          <a:p>
            <a:pPr>
              <a:lnSpc>
                <a:spcPct val="120000"/>
              </a:lnSpc>
            </a:pPr>
            <a:r>
              <a:rPr lang="en-US" sz="2400" dirty="0" smtClean="0"/>
              <a:t>Two kickers, horizontal and vertical, place particles at arbitrary points in phase space</a:t>
            </a:r>
          </a:p>
          <a:p>
            <a:pPr>
              <a:lnSpc>
                <a:spcPct val="120000"/>
              </a:lnSpc>
            </a:pPr>
            <a:r>
              <a:rPr lang="en-US" sz="2400" dirty="0"/>
              <a:t>Measure beam position </a:t>
            </a:r>
            <a:r>
              <a:rPr lang="en-US" sz="2400" dirty="0" smtClean="0"/>
              <a:t>on every</a:t>
            </a:r>
          </a:p>
          <a:p>
            <a:pPr marL="0" indent="0">
              <a:lnSpc>
                <a:spcPct val="120000"/>
              </a:lnSpc>
              <a:buNone/>
            </a:pPr>
            <a:r>
              <a:rPr lang="en-US" sz="2400" dirty="0" smtClean="0"/>
              <a:t>    turn</a:t>
            </a:r>
            <a:r>
              <a:rPr lang="en-US" dirty="0" smtClean="0"/>
              <a:t> </a:t>
            </a:r>
            <a:r>
              <a:rPr lang="en-US" sz="2400" dirty="0" smtClean="0"/>
              <a:t>to create a Poincare </a:t>
            </a:r>
            <a:r>
              <a:rPr lang="en-US" sz="2400" dirty="0"/>
              <a:t>map</a:t>
            </a:r>
          </a:p>
          <a:p>
            <a:pPr>
              <a:lnSpc>
                <a:spcPct val="120000"/>
              </a:lnSpc>
            </a:pPr>
            <a:endParaRPr lang="en-US" sz="2400" dirty="0" smtClean="0"/>
          </a:p>
          <a:p>
            <a:pPr>
              <a:lnSpc>
                <a:spcPct val="120000"/>
              </a:lnSpc>
            </a:pPr>
            <a:r>
              <a:rPr lang="en-US" sz="2400" dirty="0" smtClean="0"/>
              <a:t>As </a:t>
            </a:r>
            <a:r>
              <a:rPr lang="en-US" sz="2400" dirty="0"/>
              <a:t>electrons lose energy due to</a:t>
            </a:r>
            <a:br>
              <a:rPr lang="en-US" sz="2400" dirty="0"/>
            </a:br>
            <a:r>
              <a:rPr lang="en-US" sz="2400" dirty="0"/>
              <a:t>synchrotron radiation, </a:t>
            </a:r>
            <a:br>
              <a:rPr lang="en-US" sz="2400" dirty="0"/>
            </a:br>
            <a:r>
              <a:rPr lang="en-US" sz="2400" dirty="0"/>
              <a:t>they will cover all available phase </a:t>
            </a:r>
            <a:r>
              <a:rPr lang="en-US" sz="2400" dirty="0" smtClean="0"/>
              <a:t>space</a:t>
            </a:r>
            <a:endParaRPr lang="en-US" sz="2400" dirty="0" smtClean="0">
              <a:solidFill>
                <a:srgbClr val="C00000"/>
              </a:solidFill>
            </a:endParaRPr>
          </a:p>
          <a:p>
            <a:r>
              <a:rPr lang="en-US" sz="2400" dirty="0" smtClean="0">
                <a:solidFill>
                  <a:schemeClr val="tx1"/>
                </a:solidFill>
              </a:rPr>
              <a:t>Can </a:t>
            </a:r>
            <a:r>
              <a:rPr lang="en-US" sz="2400" dirty="0">
                <a:solidFill>
                  <a:schemeClr val="tx1"/>
                </a:solidFill>
              </a:rPr>
              <a:t>control the strength on the nonlinearity</a:t>
            </a:r>
          </a:p>
          <a:p>
            <a:endParaRPr lang="en-US" sz="2400" dirty="0" smtClean="0"/>
          </a:p>
          <a:p>
            <a:r>
              <a:rPr lang="en-US" sz="2400" dirty="0" smtClean="0"/>
              <a:t>Final goal – measure dependence of betatron frequency on amplitude</a:t>
            </a:r>
          </a:p>
          <a:p>
            <a:endParaRPr lang="en-US" sz="2000" dirty="0"/>
          </a:p>
        </p:txBody>
      </p:sp>
      <p:pic>
        <p:nvPicPr>
          <p:cNvPr id="5248" name="Picture 128" descr="D:\Tracking\Trajector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6319" y="1447800"/>
            <a:ext cx="3628463" cy="277671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pPr>
              <a:defRPr/>
            </a:pPr>
            <a:r>
              <a:rPr lang="en-US" smtClean="0"/>
              <a:t>University of Maryland Seminar</a:t>
            </a:r>
            <a:endParaRPr lang="en-US" b="1" dirty="0"/>
          </a:p>
        </p:txBody>
      </p:sp>
      <p:sp>
        <p:nvSpPr>
          <p:cNvPr id="5" name="Slide Number Placeholder 4"/>
          <p:cNvSpPr>
            <a:spLocks noGrp="1"/>
          </p:cNvSpPr>
          <p:nvPr>
            <p:ph type="sldNum" sz="quarter" idx="12"/>
          </p:nvPr>
        </p:nvSpPr>
        <p:spPr/>
        <p:txBody>
          <a:bodyPr/>
          <a:lstStyle/>
          <a:p>
            <a:fld id="{BBFB9D8C-2882-41F9-92E5-94261C5AF937}" type="slidenum">
              <a:rPr lang="en-US" altLang="en-US" smtClean="0"/>
              <a:pPr/>
              <a:t>51</a:t>
            </a:fld>
            <a:endParaRPr lang="en-US" altLang="en-US"/>
          </a:p>
        </p:txBody>
      </p:sp>
    </p:spTree>
    <p:extLst>
      <p:ext uri="{BB962C8B-B14F-4D97-AF65-F5344CB8AC3E}">
        <p14:creationId xmlns:p14="http://schemas.microsoft.com/office/powerpoint/2010/main" val="404130457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Proton Injection</a:t>
            </a:r>
            <a:endParaRPr lang="en-US" dirty="0"/>
          </a:p>
        </p:txBody>
      </p:sp>
      <p:sp>
        <p:nvSpPr>
          <p:cNvPr id="3" name="Content Placeholder 2"/>
          <p:cNvSpPr>
            <a:spLocks noGrp="1"/>
          </p:cNvSpPr>
          <p:nvPr>
            <p:ph idx="1"/>
          </p:nvPr>
        </p:nvSpPr>
        <p:spPr/>
        <p:txBody>
          <a:bodyPr/>
          <a:lstStyle/>
          <a:p>
            <a:r>
              <a:rPr lang="en-US" sz="2000" dirty="0" smtClean="0"/>
              <a:t>Luckily, we have an extra RFQ just lying around…</a:t>
            </a:r>
          </a:p>
          <a:p>
            <a:r>
              <a:rPr lang="en-US" sz="2000" dirty="0" smtClean="0"/>
              <a:t>The HINS (“High Intensity Neutrino Source”) was developed as the front end of a pulsed “Project X” 8 </a:t>
            </a:r>
            <a:r>
              <a:rPr lang="en-US" sz="2000" dirty="0" err="1" smtClean="0"/>
              <a:t>GeV</a:t>
            </a:r>
            <a:r>
              <a:rPr lang="en-US" sz="2000" dirty="0" smtClean="0"/>
              <a:t> proton </a:t>
            </a:r>
            <a:r>
              <a:rPr lang="en-US" sz="2000" dirty="0" err="1" smtClean="0"/>
              <a:t>linac</a:t>
            </a:r>
            <a:endParaRPr lang="en-US" sz="2000" dirty="0" smtClean="0"/>
          </a:p>
          <a:p>
            <a:endParaRPr lang="en-US" sz="2000" dirty="0"/>
          </a:p>
          <a:p>
            <a:endParaRPr lang="en-US" sz="2000" dirty="0" smtClean="0"/>
          </a:p>
          <a:p>
            <a:endParaRPr lang="en-US" sz="2000" dirty="0"/>
          </a:p>
          <a:p>
            <a:endParaRPr lang="en-US" sz="2000" dirty="0" smtClean="0"/>
          </a:p>
          <a:p>
            <a:endParaRPr lang="en-US" sz="2000" dirty="0"/>
          </a:p>
          <a:p>
            <a:pPr marL="0" indent="0">
              <a:buNone/>
            </a:pPr>
            <a:endParaRPr lang="en-US" sz="2000" dirty="0"/>
          </a:p>
          <a:p>
            <a:endParaRPr lang="en-US" sz="2000" dirty="0" smtClean="0"/>
          </a:p>
          <a:p>
            <a:endParaRPr lang="en-US" sz="2000" dirty="0"/>
          </a:p>
          <a:p>
            <a:r>
              <a:rPr lang="en-US" sz="2000" dirty="0" smtClean="0"/>
              <a:t>Because of cooling problems, it never reached its design pulse rate</a:t>
            </a:r>
          </a:p>
          <a:p>
            <a:r>
              <a:rPr lang="en-US" sz="2000" dirty="0" err="1" smtClean="0"/>
              <a:t>ProjectX</a:t>
            </a:r>
            <a:r>
              <a:rPr lang="en-US" sz="2000" dirty="0" smtClean="0"/>
              <a:t> (now PIP-II) specification was changed to a CW front end</a:t>
            </a:r>
          </a:p>
          <a:p>
            <a:pPr lvl="1"/>
            <a:r>
              <a:rPr lang="en-US" sz="1600" dirty="0" smtClean="0"/>
              <a:t>HINS-&gt;PXIE</a:t>
            </a:r>
            <a:endParaRPr lang="en-US" sz="1600" dirty="0"/>
          </a:p>
          <a:p>
            <a:r>
              <a:rPr lang="en-US" sz="2000" dirty="0" smtClean="0"/>
              <a:t>HINS RFQ available for our use</a:t>
            </a:r>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52</a:t>
            </a:fld>
            <a:endParaRPr lang="en-US"/>
          </a:p>
        </p:txBody>
      </p:sp>
      <p:pic>
        <p:nvPicPr>
          <p:cNvPr id="7" name="Picture 6"/>
          <p:cNvPicPr>
            <a:picLocks noChangeAspect="1"/>
          </p:cNvPicPr>
          <p:nvPr/>
        </p:nvPicPr>
        <p:blipFill>
          <a:blip r:embed="rId2"/>
          <a:stretch>
            <a:fillRect/>
          </a:stretch>
        </p:blipFill>
        <p:spPr>
          <a:xfrm>
            <a:off x="2432426" y="2130598"/>
            <a:ext cx="3414710" cy="2746350"/>
          </a:xfrm>
          <a:prstGeom prst="rect">
            <a:avLst/>
          </a:prstGeom>
        </p:spPr>
      </p:pic>
    </p:spTree>
    <p:extLst>
      <p:ext uri="{BB962C8B-B14F-4D97-AF65-F5344CB8AC3E}">
        <p14:creationId xmlns:p14="http://schemas.microsoft.com/office/powerpoint/2010/main" val="1076268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962702" y="1042868"/>
            <a:ext cx="4832789" cy="5019564"/>
          </a:xfrm>
          <a:prstGeom prst="rect">
            <a:avLst/>
          </a:prstGeom>
        </p:spPr>
      </p:pic>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53</a:t>
            </a:fld>
            <a:endParaRPr lang="en-US"/>
          </a:p>
        </p:txBody>
      </p:sp>
      <p:sp>
        <p:nvSpPr>
          <p:cNvPr id="25" name="Title 1"/>
          <p:cNvSpPr>
            <a:spLocks noGrp="1"/>
          </p:cNvSpPr>
          <p:nvPr>
            <p:ph type="title"/>
          </p:nvPr>
        </p:nvSpPr>
        <p:spPr>
          <a:xfrm>
            <a:off x="228600" y="103664"/>
            <a:ext cx="8686800" cy="641739"/>
          </a:xfrm>
        </p:spPr>
        <p:txBody>
          <a:bodyPr/>
          <a:lstStyle/>
          <a:p>
            <a:r>
              <a:rPr lang="en-US" sz="3200" dirty="0" smtClean="0"/>
              <a:t>IOTA Proton Injector Parameters</a:t>
            </a:r>
            <a:endParaRPr lang="en-US" sz="3200" dirty="0"/>
          </a:p>
        </p:txBody>
      </p:sp>
      <p:graphicFrame>
        <p:nvGraphicFramePr>
          <p:cNvPr id="3" name="Object 2"/>
          <p:cNvGraphicFramePr>
            <a:graphicFrameLocks noChangeAspect="1"/>
          </p:cNvGraphicFramePr>
          <p:nvPr>
            <p:extLst>
              <p:ext uri="{D42A27DB-BD31-4B8C-83A1-F6EECF244321}">
                <p14:modId xmlns:p14="http://schemas.microsoft.com/office/powerpoint/2010/main" val="515844735"/>
              </p:ext>
            </p:extLst>
          </p:nvPr>
        </p:nvGraphicFramePr>
        <p:xfrm>
          <a:off x="6370638" y="1789259"/>
          <a:ext cx="900572" cy="845991"/>
        </p:xfrm>
        <a:graphic>
          <a:graphicData uri="http://schemas.openxmlformats.org/presentationml/2006/ole">
            <mc:AlternateContent xmlns:mc="http://schemas.openxmlformats.org/markup-compatibility/2006">
              <mc:Choice xmlns:v="urn:schemas-microsoft-com:vml" Requires="v">
                <p:oleObj spid="_x0000_s33806" name="Equation" r:id="rId4" imgW="419100" imgH="393700" progId="Equation.DSMT4">
                  <p:embed/>
                </p:oleObj>
              </mc:Choice>
              <mc:Fallback>
                <p:oleObj name="Equation" r:id="rId4" imgW="419100" imgH="393700" progId="Equation.DSMT4">
                  <p:embed/>
                  <p:pic>
                    <p:nvPicPr>
                      <p:cNvPr id="0" name=""/>
                      <p:cNvPicPr/>
                      <p:nvPr/>
                    </p:nvPicPr>
                    <p:blipFill>
                      <a:blip r:embed="rId5"/>
                      <a:stretch>
                        <a:fillRect/>
                      </a:stretch>
                    </p:blipFill>
                    <p:spPr>
                      <a:xfrm>
                        <a:off x="6370638" y="1789259"/>
                        <a:ext cx="900572" cy="845991"/>
                      </a:xfrm>
                      <a:prstGeom prst="rect">
                        <a:avLst/>
                      </a:prstGeom>
                    </p:spPr>
                  </p:pic>
                </p:oleObj>
              </mc:Fallback>
            </mc:AlternateContent>
          </a:graphicData>
        </a:graphic>
      </p:graphicFrame>
      <p:cxnSp>
        <p:nvCxnSpPr>
          <p:cNvPr id="8" name="Straight Arrow Connector 7"/>
          <p:cNvCxnSpPr/>
          <p:nvPr/>
        </p:nvCxnSpPr>
        <p:spPr>
          <a:xfrm flipH="1">
            <a:off x="5577417" y="2349500"/>
            <a:ext cx="677333" cy="2857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894916" y="3418417"/>
            <a:ext cx="2645833" cy="830997"/>
          </a:xfrm>
          <a:prstGeom prst="rect">
            <a:avLst/>
          </a:prstGeom>
          <a:noFill/>
        </p:spPr>
        <p:txBody>
          <a:bodyPr wrap="square" rtlCol="0">
            <a:spAutoFit/>
          </a:bodyPr>
          <a:lstStyle/>
          <a:p>
            <a:r>
              <a:rPr lang="en-US" dirty="0" smtClean="0">
                <a:solidFill>
                  <a:srgbClr val="FF0000"/>
                </a:solidFill>
              </a:rPr>
              <a:t>slower than UMER electrons</a:t>
            </a:r>
            <a:endParaRPr lang="en-US" dirty="0">
              <a:solidFill>
                <a:srgbClr val="FF0000"/>
              </a:solidFill>
            </a:endParaRPr>
          </a:p>
        </p:txBody>
      </p:sp>
    </p:spTree>
    <p:extLst>
      <p:ext uri="{BB962C8B-B14F-4D97-AF65-F5344CB8AC3E}">
        <p14:creationId xmlns:p14="http://schemas.microsoft.com/office/powerpoint/2010/main" val="1286732451"/>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(cont’d)</a:t>
            </a:r>
            <a:endParaRPr lang="en-US" dirty="0"/>
          </a:p>
        </p:txBody>
      </p:sp>
      <p:sp>
        <p:nvSpPr>
          <p:cNvPr id="3" name="Content Placeholder 2"/>
          <p:cNvSpPr>
            <a:spLocks noGrp="1"/>
          </p:cNvSpPr>
          <p:nvPr>
            <p:ph idx="1"/>
          </p:nvPr>
        </p:nvSpPr>
        <p:spPr/>
        <p:txBody>
          <a:bodyPr/>
          <a:lstStyle/>
          <a:p>
            <a:pPr marL="0" indent="0">
              <a:buNone/>
            </a:pPr>
            <a:r>
              <a:rPr lang="en-US" dirty="0"/>
              <a:t>After the IOTA commissioning, we will move the </a:t>
            </a:r>
            <a:r>
              <a:rPr lang="en-US" dirty="0" smtClean="0"/>
              <a:t>existing 2.5 </a:t>
            </a:r>
            <a:r>
              <a:rPr lang="en-US" dirty="0"/>
              <a:t>MeV </a:t>
            </a:r>
            <a:r>
              <a:rPr lang="en-US" dirty="0" smtClean="0"/>
              <a:t>proton/H- RFQ </a:t>
            </a:r>
            <a:r>
              <a:rPr lang="en-US" dirty="0"/>
              <a:t>into the </a:t>
            </a:r>
            <a:r>
              <a:rPr lang="en-US" dirty="0" smtClean="0"/>
              <a:t>FAST</a:t>
            </a:r>
            <a:r>
              <a:rPr lang="en-US" dirty="0" smtClean="0"/>
              <a:t> </a:t>
            </a:r>
            <a:r>
              <a:rPr lang="en-US" dirty="0"/>
              <a:t>hall to inject protons into the IOTA ring.</a:t>
            </a:r>
          </a:p>
          <a:p>
            <a:pPr marL="0" indent="0">
              <a:buNone/>
            </a:pPr>
            <a:endParaRPr lang="en-US" dirty="0" smtClean="0"/>
          </a:p>
          <a:p>
            <a:endParaRPr lang="en-US" dirty="0" smtClean="0"/>
          </a:p>
          <a:p>
            <a:endParaRPr lang="en-US" dirty="0"/>
          </a:p>
          <a:p>
            <a:endParaRPr lang="en-US" dirty="0" smtClean="0"/>
          </a:p>
          <a:p>
            <a:r>
              <a:rPr lang="en-US" sz="2800" dirty="0" smtClean="0"/>
              <a:t>Allows </a:t>
            </a:r>
            <a:r>
              <a:rPr lang="en-US" sz="2800" dirty="0"/>
              <a:t>tests of Integrable Optics with protons and realistic s</a:t>
            </a:r>
            <a:r>
              <a:rPr lang="en-US" sz="2800" dirty="0" smtClean="0"/>
              <a:t>pace charge </a:t>
            </a:r>
            <a:r>
              <a:rPr lang="en-US" sz="2800" dirty="0"/>
              <a:t>beam dynamics studies</a:t>
            </a:r>
          </a:p>
          <a:p>
            <a:r>
              <a:rPr lang="en-US" sz="2800" b="1" dirty="0">
                <a:solidFill>
                  <a:srgbClr val="004C97"/>
                </a:solidFill>
              </a:rPr>
              <a:t>Allows </a:t>
            </a:r>
            <a:r>
              <a:rPr lang="en-US" sz="2800" b="1" dirty="0" smtClean="0">
                <a:solidFill>
                  <a:srgbClr val="004C97"/>
                </a:solidFill>
              </a:rPr>
              <a:t>space charge </a:t>
            </a:r>
            <a:r>
              <a:rPr lang="en-US" sz="2800" b="1" dirty="0">
                <a:solidFill>
                  <a:srgbClr val="004C97"/>
                </a:solidFill>
              </a:rPr>
              <a:t>compensation experiments</a:t>
            </a:r>
          </a:p>
          <a:p>
            <a:r>
              <a:rPr lang="en-US" sz="2800" dirty="0"/>
              <a:t>Unique capability</a:t>
            </a:r>
          </a:p>
          <a:p>
            <a:pPr marL="0" indent="0">
              <a:buNone/>
            </a:pPr>
            <a:endParaRPr lang="en-US" dirty="0"/>
          </a:p>
          <a:p>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54</a:t>
            </a:fld>
            <a:endParaRPr lang="en-US" altLang="en-US"/>
          </a:p>
        </p:txBody>
      </p:sp>
      <p:pic>
        <p:nvPicPr>
          <p:cNvPr id="7"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0552"/>
          <a:stretch/>
        </p:blipFill>
        <p:spPr bwMode="auto">
          <a:xfrm>
            <a:off x="4734106" y="1834355"/>
            <a:ext cx="2724150" cy="21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6"/>
          <p:cNvSpPr txBox="1">
            <a:spLocks noChangeArrowheads="1"/>
          </p:cNvSpPr>
          <p:nvPr/>
        </p:nvSpPr>
        <p:spPr bwMode="auto">
          <a:xfrm>
            <a:off x="5117029" y="3333219"/>
            <a:ext cx="21050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9pPr>
          </a:lstStyle>
          <a:p>
            <a:pPr eaLnBrk="1" hangingPunct="1">
              <a:spcBef>
                <a:spcPct val="50000"/>
              </a:spcBef>
            </a:pPr>
            <a:r>
              <a:rPr lang="en-US" sz="1400" dirty="0"/>
              <a:t>2.5 MeV </a:t>
            </a:r>
            <a:r>
              <a:rPr lang="en-US" sz="1400" dirty="0" smtClean="0"/>
              <a:t>RFQ</a:t>
            </a:r>
            <a:endParaRPr lang="en-US" sz="1400" dirty="0"/>
          </a:p>
        </p:txBody>
      </p:sp>
      <p:sp>
        <p:nvSpPr>
          <p:cNvPr id="10" name="TextBox 9"/>
          <p:cNvSpPr txBox="1"/>
          <p:nvPr/>
        </p:nvSpPr>
        <p:spPr>
          <a:xfrm>
            <a:off x="336751" y="2344226"/>
            <a:ext cx="4184108" cy="1200328"/>
          </a:xfrm>
          <a:prstGeom prst="rect">
            <a:avLst/>
          </a:prstGeom>
          <a:noFill/>
        </p:spPr>
        <p:txBody>
          <a:bodyPr wrap="none" rtlCol="0">
            <a:spAutoFit/>
          </a:bodyPr>
          <a:lstStyle/>
          <a:p>
            <a:r>
              <a:rPr lang="en-US" i="1" dirty="0" smtClean="0">
                <a:latin typeface="Symbol" charset="2"/>
                <a:cs typeface="Symbol" charset="2"/>
              </a:rPr>
              <a:t>D</a:t>
            </a:r>
            <a:r>
              <a:rPr lang="en-US" i="1" dirty="0" smtClean="0"/>
              <a:t>Q</a:t>
            </a:r>
            <a:r>
              <a:rPr lang="en-US" i="1" baseline="-25000" dirty="0" smtClean="0"/>
              <a:t>SC</a:t>
            </a:r>
            <a:r>
              <a:rPr lang="en-US" dirty="0" smtClean="0"/>
              <a:t> =0.5 for one-turn injection</a:t>
            </a:r>
          </a:p>
          <a:p>
            <a:endParaRPr lang="en-US" dirty="0" smtClean="0"/>
          </a:p>
          <a:p>
            <a:r>
              <a:rPr lang="en-US" dirty="0"/>
              <a:t>*</a:t>
            </a:r>
            <a:r>
              <a:rPr lang="en-US" dirty="0" smtClean="0"/>
              <a:t>multi-turn injection possible</a:t>
            </a:r>
            <a:endParaRPr lang="en-US" dirty="0"/>
          </a:p>
        </p:txBody>
      </p:sp>
    </p:spTree>
    <p:extLst>
      <p:ext uri="{BB962C8B-B14F-4D97-AF65-F5344CB8AC3E}">
        <p14:creationId xmlns:p14="http://schemas.microsoft.com/office/powerpoint/2010/main" val="392360469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Charge </a:t>
            </a:r>
            <a:r>
              <a:rPr lang="en-US" dirty="0"/>
              <a:t>C</a:t>
            </a:r>
            <a:r>
              <a:rPr lang="en-US" dirty="0" smtClean="0"/>
              <a:t>ompensation</a:t>
            </a:r>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55</a:t>
            </a:fld>
            <a:endParaRPr lang="en-US" altLang="en-US"/>
          </a:p>
        </p:txBody>
      </p:sp>
      <p:pic>
        <p:nvPicPr>
          <p:cNvPr id="7" name="Picture 6" descr="EcolumnIde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87437"/>
            <a:ext cx="91440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1"/>
          <p:cNvGraphicFramePr>
            <a:graphicFrameLocks noChangeAspect="1"/>
          </p:cNvGraphicFramePr>
          <p:nvPr>
            <p:extLst>
              <p:ext uri="{D42A27DB-BD31-4B8C-83A1-F6EECF244321}">
                <p14:modId xmlns:p14="http://schemas.microsoft.com/office/powerpoint/2010/main" val="285933914"/>
              </p:ext>
            </p:extLst>
          </p:nvPr>
        </p:nvGraphicFramePr>
        <p:xfrm>
          <a:off x="458788" y="1039812"/>
          <a:ext cx="3368675" cy="1600200"/>
        </p:xfrm>
        <a:graphic>
          <a:graphicData uri="http://schemas.openxmlformats.org/presentationml/2006/ole">
            <mc:AlternateContent xmlns:mc="http://schemas.openxmlformats.org/markup-compatibility/2006">
              <mc:Choice xmlns:v="urn:schemas-microsoft-com:vml" Requires="v">
                <p:oleObj spid="_x0000_s9243" name="Equation" r:id="rId4" imgW="965200" imgH="457200" progId="Equation.DSMT4">
                  <p:embed/>
                </p:oleObj>
              </mc:Choice>
              <mc:Fallback>
                <p:oleObj name="Equation" r:id="rId4" imgW="965200" imgH="457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8" y="1039812"/>
                        <a:ext cx="33686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10"/>
          <p:cNvSpPr txBox="1">
            <a:spLocks noChangeArrowheads="1"/>
          </p:cNvSpPr>
          <p:nvPr/>
        </p:nvSpPr>
        <p:spPr bwMode="auto">
          <a:xfrm>
            <a:off x="7478713" y="957262"/>
            <a:ext cx="1316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600">
                <a:solidFill>
                  <a:schemeClr val="tx1"/>
                </a:solidFill>
                <a:latin typeface="Cambria" pitchFamily="18" charset="0"/>
              </a:defRPr>
            </a:lvl1pPr>
            <a:lvl2pPr marL="742950" indent="-285750" eaLnBrk="0" hangingPunct="0">
              <a:spcBef>
                <a:spcPct val="20000"/>
              </a:spcBef>
              <a:buFont typeface="Courier New" pitchFamily="49" charset="0"/>
              <a:buChar char="o"/>
              <a:defRPr sz="24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Courier New" pitchFamily="49" charset="0"/>
              <a:buChar char="o"/>
              <a:defRPr sz="2400">
                <a:solidFill>
                  <a:schemeClr val="tx1"/>
                </a:solidFill>
                <a:latin typeface="Cambria" pitchFamily="18" charset="0"/>
              </a:defRPr>
            </a:lvl4pPr>
            <a:lvl5pPr marL="2057400" indent="-228600" eaLnBrk="0" hangingPunct="0">
              <a:spcBef>
                <a:spcPct val="20000"/>
              </a:spcBef>
              <a:buFont typeface="Arial" pitchFamily="34" charset="0"/>
              <a:buChar char="•"/>
              <a:defRPr sz="24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9pPr>
          </a:lstStyle>
          <a:p>
            <a:pPr eaLnBrk="1" hangingPunct="1">
              <a:spcBef>
                <a:spcPct val="0"/>
              </a:spcBef>
              <a:buFontTx/>
              <a:buNone/>
            </a:pPr>
            <a:r>
              <a:rPr lang="en-US" altLang="en-US" b="1">
                <a:latin typeface="Times New Roman" pitchFamily="18" charset="0"/>
              </a:rPr>
              <a:t>B=</a:t>
            </a:r>
            <a:r>
              <a:rPr lang="en-US" altLang="en-US" b="1">
                <a:latin typeface="Times New Roman" pitchFamily="18" charset="0"/>
                <a:sym typeface="Symbol" pitchFamily="18" charset="2"/>
              </a:rPr>
              <a:t>E</a:t>
            </a:r>
            <a:endParaRPr lang="en-US" altLang="en-US" b="1">
              <a:latin typeface="Times New Roman" pitchFamily="18" charset="0"/>
            </a:endParaRPr>
          </a:p>
        </p:txBody>
      </p:sp>
      <p:cxnSp>
        <p:nvCxnSpPr>
          <p:cNvPr id="10" name="Straight Arrow Connector 13"/>
          <p:cNvCxnSpPr>
            <a:cxnSpLocks noChangeShapeType="1"/>
          </p:cNvCxnSpPr>
          <p:nvPr/>
        </p:nvCxnSpPr>
        <p:spPr bwMode="auto">
          <a:xfrm rot="16200000" flipV="1">
            <a:off x="3309144" y="2104231"/>
            <a:ext cx="2525713" cy="285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15"/>
          <p:cNvCxnSpPr>
            <a:cxnSpLocks noChangeShapeType="1"/>
            <a:endCxn id="12" idx="2"/>
          </p:cNvCxnSpPr>
          <p:nvPr/>
        </p:nvCxnSpPr>
        <p:spPr bwMode="auto">
          <a:xfrm flipV="1">
            <a:off x="4579938" y="3941762"/>
            <a:ext cx="2954337" cy="269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2" name="TextBox 17"/>
          <p:cNvSpPr txBox="1">
            <a:spLocks noChangeArrowheads="1"/>
          </p:cNvSpPr>
          <p:nvPr/>
        </p:nvSpPr>
        <p:spPr bwMode="auto">
          <a:xfrm>
            <a:off x="6375400" y="3541712"/>
            <a:ext cx="2319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600">
                <a:solidFill>
                  <a:schemeClr val="tx1"/>
                </a:solidFill>
                <a:latin typeface="Cambria" pitchFamily="18" charset="0"/>
              </a:defRPr>
            </a:lvl1pPr>
            <a:lvl2pPr marL="742950" indent="-285750" eaLnBrk="0" hangingPunct="0">
              <a:spcBef>
                <a:spcPct val="20000"/>
              </a:spcBef>
              <a:buFont typeface="Courier New" pitchFamily="49" charset="0"/>
              <a:buChar char="o"/>
              <a:defRPr sz="24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Courier New" pitchFamily="49" charset="0"/>
              <a:buChar char="o"/>
              <a:defRPr sz="2400">
                <a:solidFill>
                  <a:schemeClr val="tx1"/>
                </a:solidFill>
                <a:latin typeface="Cambria" pitchFamily="18" charset="0"/>
              </a:defRPr>
            </a:lvl4pPr>
            <a:lvl5pPr marL="2057400" indent="-228600" eaLnBrk="0" hangingPunct="0">
              <a:spcBef>
                <a:spcPct val="20000"/>
              </a:spcBef>
              <a:buFont typeface="Arial" pitchFamily="34" charset="0"/>
              <a:buChar char="•"/>
              <a:defRPr sz="24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400">
                <a:solidFill>
                  <a:schemeClr val="tx1"/>
                </a:solidFill>
                <a:latin typeface="Cambria" pitchFamily="18" charset="0"/>
              </a:defRPr>
            </a:lvl9pPr>
          </a:lstStyle>
          <a:p>
            <a:pPr eaLnBrk="1" hangingPunct="1">
              <a:spcBef>
                <a:spcPct val="0"/>
              </a:spcBef>
              <a:buFontTx/>
              <a:buNone/>
            </a:pPr>
            <a:r>
              <a:rPr lang="en-US" altLang="en-US" sz="2000" b="1">
                <a:latin typeface="Times New Roman" pitchFamily="18" charset="0"/>
              </a:rPr>
              <a:t>r, across the beam</a:t>
            </a:r>
          </a:p>
        </p:txBody>
      </p:sp>
      <p:cxnSp>
        <p:nvCxnSpPr>
          <p:cNvPr id="13" name="Straight Arrow Connector 18"/>
          <p:cNvCxnSpPr>
            <a:cxnSpLocks noChangeShapeType="1"/>
          </p:cNvCxnSpPr>
          <p:nvPr/>
        </p:nvCxnSpPr>
        <p:spPr bwMode="auto">
          <a:xfrm>
            <a:off x="5370513" y="3062287"/>
            <a:ext cx="2220912" cy="1588"/>
          </a:xfrm>
          <a:prstGeom prst="straightConnector1">
            <a:avLst/>
          </a:prstGeom>
          <a:noFill/>
          <a:ln w="2540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24"/>
          <p:cNvCxnSpPr>
            <a:cxnSpLocks noChangeShapeType="1"/>
          </p:cNvCxnSpPr>
          <p:nvPr/>
        </p:nvCxnSpPr>
        <p:spPr bwMode="auto">
          <a:xfrm rot="10800000">
            <a:off x="5646738" y="3294062"/>
            <a:ext cx="1908175" cy="7938"/>
          </a:xfrm>
          <a:prstGeom prst="straightConnector1">
            <a:avLst/>
          </a:prstGeom>
          <a:noFill/>
          <a:ln w="25400"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15" name="Rectangle 14"/>
          <p:cNvSpPr/>
          <p:nvPr/>
        </p:nvSpPr>
        <p:spPr bwMode="auto">
          <a:xfrm>
            <a:off x="14288" y="4116387"/>
            <a:ext cx="9144000" cy="2098675"/>
          </a:xfrm>
          <a:prstGeom prst="rect">
            <a:avLst/>
          </a:prstGeom>
          <a:solidFill>
            <a:schemeClr val="bg1"/>
          </a:solidFill>
          <a:ln w="9525" cap="flat" cmpd="sng" algn="ctr">
            <a:noFill/>
            <a:prstDash val="solid"/>
            <a:round/>
            <a:headEnd type="none" w="med" len="med"/>
            <a:tailEnd type="none" w="med" len="med"/>
          </a:ln>
          <a:effectLst/>
        </p:spPr>
        <p:txBody>
          <a:bodyPr/>
          <a:lstStyle/>
          <a:p>
            <a:pPr marL="342900" indent="-342900" fontAlgn="auto">
              <a:spcBef>
                <a:spcPts val="0"/>
              </a:spcBef>
              <a:spcAft>
                <a:spcPts val="0"/>
              </a:spcAft>
              <a:defRPr/>
            </a:pPr>
            <a:endParaRPr lang="en-US">
              <a:latin typeface="+mn-lt"/>
              <a:cs typeface="+mn-cs"/>
            </a:endParaRPr>
          </a:p>
        </p:txBody>
      </p:sp>
      <p:pic>
        <p:nvPicPr>
          <p:cNvPr id="1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38" y="5165725"/>
            <a:ext cx="4572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893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Implementations</a:t>
            </a:r>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56</a:t>
            </a:fld>
            <a:endParaRPr lang="en-US" altLang="en-US"/>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6163" y="1268466"/>
            <a:ext cx="3903974" cy="2507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23528" y="3747748"/>
            <a:ext cx="8703987" cy="2139047"/>
          </a:xfrm>
          <a:prstGeom prst="rect">
            <a:avLst/>
          </a:prstGeom>
          <a:noFill/>
        </p:spPr>
        <p:txBody>
          <a:bodyPr wrap="square" rtlCol="0">
            <a:spAutoFit/>
          </a:bodyPr>
          <a:lstStyle/>
          <a:p>
            <a:pPr algn="l">
              <a:spcBef>
                <a:spcPts val="600"/>
              </a:spcBef>
              <a:buClr>
                <a:srgbClr val="FFFFFF"/>
              </a:buClr>
            </a:pPr>
            <a:r>
              <a:rPr lang="en-US" sz="1800" dirty="0" smtClean="0"/>
              <a:t>1. </a:t>
            </a:r>
            <a:r>
              <a:rPr lang="en-US" sz="1800" dirty="0" smtClean="0">
                <a:solidFill>
                  <a:schemeClr val="accent6"/>
                </a:solidFill>
              </a:rPr>
              <a:t>The impact of electrons is equal to the total impact of space-charge over the ring</a:t>
            </a:r>
          </a:p>
          <a:p>
            <a:pPr algn="l">
              <a:spcBef>
                <a:spcPts val="600"/>
              </a:spcBef>
              <a:buClr>
                <a:srgbClr val="FFFFFF"/>
              </a:buClr>
            </a:pPr>
            <a:endParaRPr lang="en-US" sz="1800" dirty="0" smtClean="0">
              <a:solidFill>
                <a:schemeClr val="accent6"/>
              </a:solidFill>
            </a:endParaRPr>
          </a:p>
          <a:p>
            <a:pPr algn="l">
              <a:spcBef>
                <a:spcPts val="600"/>
              </a:spcBef>
              <a:buClr>
                <a:srgbClr val="99CCFF"/>
              </a:buClr>
            </a:pPr>
            <a:endParaRPr lang="en-US" sz="1800" dirty="0">
              <a:solidFill>
                <a:schemeClr val="accent6"/>
              </a:solidFill>
            </a:endParaRPr>
          </a:p>
          <a:p>
            <a:pPr algn="l">
              <a:spcBef>
                <a:spcPts val="600"/>
              </a:spcBef>
              <a:buClr>
                <a:srgbClr val="99CCFF"/>
              </a:buClr>
            </a:pPr>
            <a:r>
              <a:rPr lang="en-US" sz="1800" dirty="0" smtClean="0">
                <a:solidFill>
                  <a:schemeClr val="accent6"/>
                </a:solidFill>
              </a:rPr>
              <a:t>2. The transverse profile of the electron is made the same as that of the proton beam </a:t>
            </a:r>
          </a:p>
          <a:p>
            <a:pPr algn="l">
              <a:spcBef>
                <a:spcPts val="600"/>
              </a:spcBef>
              <a:buClr>
                <a:srgbClr val="99CCFF"/>
              </a:buClr>
            </a:pPr>
            <a:r>
              <a:rPr lang="en-US" sz="1800" dirty="0" smtClean="0">
                <a:solidFill>
                  <a:schemeClr val="accent6"/>
                </a:solidFill>
                <a:sym typeface="Wingdings" panose="05000000000000000000" pitchFamily="2" charset="2"/>
              </a:rPr>
              <a:t> use of solenoid   </a:t>
            </a:r>
            <a:endParaRPr lang="en-US" sz="1800" dirty="0">
              <a:solidFill>
                <a:schemeClr val="accent6"/>
              </a:solidFill>
              <a:sym typeface="Wingdings" panose="05000000000000000000" pitchFamily="2" charset="2"/>
            </a:endParaRPr>
          </a:p>
          <a:p>
            <a:pPr algn="l">
              <a:spcBef>
                <a:spcPts val="600"/>
              </a:spcBef>
              <a:buClr>
                <a:srgbClr val="99CCFF"/>
              </a:buClr>
            </a:pPr>
            <a:r>
              <a:rPr lang="en-US" sz="1800" dirty="0" smtClean="0">
                <a:solidFill>
                  <a:schemeClr val="accent6"/>
                </a:solidFill>
                <a:sym typeface="Wingdings" panose="05000000000000000000" pitchFamily="2" charset="2"/>
              </a:rPr>
              <a:t>3. The system of magnetized electrons and protons is now dynamically stable </a:t>
            </a:r>
          </a:p>
        </p:txBody>
      </p:sp>
      <p:graphicFrame>
        <p:nvGraphicFramePr>
          <p:cNvPr id="10" name="Object 9"/>
          <p:cNvGraphicFramePr>
            <a:graphicFrameLocks noChangeAspect="1"/>
          </p:cNvGraphicFramePr>
          <p:nvPr>
            <p:extLst>
              <p:ext uri="{D42A27DB-BD31-4B8C-83A1-F6EECF244321}">
                <p14:modId xmlns:p14="http://schemas.microsoft.com/office/powerpoint/2010/main" val="2433232989"/>
              </p:ext>
            </p:extLst>
          </p:nvPr>
        </p:nvGraphicFramePr>
        <p:xfrm>
          <a:off x="2234431" y="4056236"/>
          <a:ext cx="2841625" cy="596900"/>
        </p:xfrm>
        <a:graphic>
          <a:graphicData uri="http://schemas.openxmlformats.org/presentationml/2006/ole">
            <mc:AlternateContent xmlns:mc="http://schemas.openxmlformats.org/markup-compatibility/2006">
              <mc:Choice xmlns:v="urn:schemas-microsoft-com:vml" Requires="v">
                <p:oleObj spid="_x0000_s10288" name="Equation" r:id="rId4" imgW="2234880" imgH="469800" progId="Equation.3">
                  <p:embed/>
                </p:oleObj>
              </mc:Choice>
              <mc:Fallback>
                <p:oleObj name="Equation" r:id="rId4" imgW="2234880" imgH="469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4431" y="4056236"/>
                        <a:ext cx="2841625" cy="596900"/>
                      </a:xfrm>
                      <a:prstGeom prst="rect">
                        <a:avLst/>
                      </a:prstGeom>
                      <a:solidFill>
                        <a:srgbClr val="FFFFFF"/>
                      </a:solid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35444526"/>
              </p:ext>
            </p:extLst>
          </p:nvPr>
        </p:nvGraphicFramePr>
        <p:xfrm>
          <a:off x="5337324" y="4063380"/>
          <a:ext cx="2259012" cy="582613"/>
        </p:xfrm>
        <a:graphic>
          <a:graphicData uri="http://schemas.openxmlformats.org/presentationml/2006/ole">
            <mc:AlternateContent xmlns:mc="http://schemas.openxmlformats.org/markup-compatibility/2006">
              <mc:Choice xmlns:v="urn:schemas-microsoft-com:vml" Requires="v">
                <p:oleObj spid="_x0000_s10289" name="Equation" r:id="rId6" imgW="1777680" imgH="457200" progId="Equation.DSMT4">
                  <p:embed/>
                </p:oleObj>
              </mc:Choice>
              <mc:Fallback>
                <p:oleObj name="Equation" r:id="rId6" imgW="1777680" imgH="457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7324" y="4063380"/>
                        <a:ext cx="2259012" cy="582613"/>
                      </a:xfrm>
                      <a:prstGeom prst="rect">
                        <a:avLst/>
                      </a:prstGeom>
                      <a:solidFill>
                        <a:srgbClr val="FFFFFF"/>
                      </a:solidFill>
                    </p:spPr>
                  </p:pic>
                </p:oleObj>
              </mc:Fallback>
            </mc:AlternateContent>
          </a:graphicData>
        </a:graphic>
      </p:graphicFrame>
      <p:pic>
        <p:nvPicPr>
          <p:cNvPr id="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3000" y="1623521"/>
            <a:ext cx="3962400" cy="1999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12"/>
          <p:cNvSpPr/>
          <p:nvPr/>
        </p:nvSpPr>
        <p:spPr>
          <a:xfrm>
            <a:off x="5337324" y="865943"/>
            <a:ext cx="2917911" cy="646331"/>
          </a:xfrm>
          <a:prstGeom prst="rect">
            <a:avLst/>
          </a:prstGeom>
        </p:spPr>
        <p:txBody>
          <a:bodyPr wrap="none">
            <a:spAutoFit/>
          </a:bodyPr>
          <a:lstStyle/>
          <a:p>
            <a:r>
              <a:rPr lang="en-US" sz="3600" dirty="0" smtClean="0">
                <a:solidFill>
                  <a:srgbClr val="404040"/>
                </a:solidFill>
              </a:rPr>
              <a:t>E-lens concept</a:t>
            </a:r>
            <a:endParaRPr lang="en-US" sz="3600" dirty="0">
              <a:solidFill>
                <a:srgbClr val="404040"/>
              </a:solidFill>
            </a:endParaRPr>
          </a:p>
        </p:txBody>
      </p:sp>
      <p:sp>
        <p:nvSpPr>
          <p:cNvPr id="7" name="Rectangle 6"/>
          <p:cNvSpPr/>
          <p:nvPr/>
        </p:nvSpPr>
        <p:spPr>
          <a:xfrm>
            <a:off x="606163" y="866229"/>
            <a:ext cx="3557660" cy="646331"/>
          </a:xfrm>
          <a:prstGeom prst="rect">
            <a:avLst/>
          </a:prstGeom>
        </p:spPr>
        <p:txBody>
          <a:bodyPr wrap="none">
            <a:spAutoFit/>
          </a:bodyPr>
          <a:lstStyle/>
          <a:p>
            <a:r>
              <a:rPr lang="en-US" sz="3600" dirty="0" smtClean="0">
                <a:solidFill>
                  <a:schemeClr val="accent6"/>
                </a:solidFill>
              </a:rPr>
              <a:t>E-column concept</a:t>
            </a:r>
            <a:endParaRPr lang="en-US" sz="3600" dirty="0">
              <a:solidFill>
                <a:schemeClr val="accent6"/>
              </a:solidFill>
            </a:endParaRPr>
          </a:p>
        </p:txBody>
      </p:sp>
    </p:spTree>
    <p:extLst>
      <p:ext uri="{BB962C8B-B14F-4D97-AF65-F5344CB8AC3E}">
        <p14:creationId xmlns:p14="http://schemas.microsoft.com/office/powerpoint/2010/main" val="228261089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IOTA Electron </a:t>
            </a:r>
            <a:r>
              <a:rPr lang="en-US" dirty="0"/>
              <a:t>L</a:t>
            </a:r>
            <a:r>
              <a:rPr lang="en-US" dirty="0" smtClean="0"/>
              <a:t>ens</a:t>
            </a:r>
            <a:endParaRPr lang="en-US" dirty="0"/>
          </a:p>
        </p:txBody>
      </p:sp>
      <p:sp>
        <p:nvSpPr>
          <p:cNvPr id="3" name="Content Placeholder 2"/>
          <p:cNvSpPr>
            <a:spLocks noGrp="1"/>
          </p:cNvSpPr>
          <p:nvPr>
            <p:ph idx="1"/>
          </p:nvPr>
        </p:nvSpPr>
        <p:spPr/>
        <p:txBody>
          <a:bodyPr/>
          <a:lstStyle/>
          <a:p>
            <a:r>
              <a:rPr lang="en-US" dirty="0" smtClean="0"/>
              <a:t>Capitalize on the Tevatron experience and recent LARP work</a:t>
            </a:r>
          </a:p>
          <a:p>
            <a:r>
              <a:rPr lang="en-US" dirty="0" smtClean="0"/>
              <a:t>Re-use Tevatron EL components</a:t>
            </a:r>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57</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920" y="2076356"/>
            <a:ext cx="6037418" cy="4019268"/>
          </a:xfrm>
          <a:prstGeom prst="rect">
            <a:avLst/>
          </a:prstGeom>
        </p:spPr>
      </p:pic>
    </p:spTree>
    <p:extLst>
      <p:ext uri="{BB962C8B-B14F-4D97-AF65-F5344CB8AC3E}">
        <p14:creationId xmlns:p14="http://schemas.microsoft.com/office/powerpoint/2010/main" val="346648719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of Activities and Status</a:t>
            </a:r>
            <a:endParaRPr lang="en-US" dirty="0"/>
          </a:p>
        </p:txBody>
      </p:sp>
      <p:sp>
        <p:nvSpPr>
          <p:cNvPr id="3" name="Content Placeholder 2"/>
          <p:cNvSpPr>
            <a:spLocks noGrp="1"/>
          </p:cNvSpPr>
          <p:nvPr>
            <p:ph idx="1"/>
          </p:nvPr>
        </p:nvSpPr>
        <p:spPr/>
        <p:txBody>
          <a:bodyPr/>
          <a:lstStyle/>
          <a:p>
            <a:pPr marL="0" indent="0">
              <a:buNone/>
            </a:pPr>
            <a:r>
              <a:rPr lang="en-US" sz="3200" dirty="0"/>
              <a:t>Phase 1: FY15-17</a:t>
            </a:r>
          </a:p>
          <a:p>
            <a:pPr marL="457200" indent="-457200">
              <a:buFont typeface="+mj-lt"/>
              <a:buAutoNum type="arabicPeriod"/>
            </a:pPr>
            <a:r>
              <a:rPr lang="en-US" dirty="0" smtClean="0"/>
              <a:t>Construction </a:t>
            </a:r>
            <a:r>
              <a:rPr lang="en-US" dirty="0"/>
              <a:t>of main elements of the </a:t>
            </a:r>
            <a:r>
              <a:rPr lang="en-US" dirty="0" smtClean="0"/>
              <a:t>FAST/</a:t>
            </a:r>
            <a:r>
              <a:rPr lang="en-US" dirty="0"/>
              <a:t>IOTA facility: </a:t>
            </a:r>
            <a:endParaRPr lang="en-US" dirty="0" smtClean="0"/>
          </a:p>
          <a:p>
            <a:pPr marL="857250" lvl="1" indent="-457200">
              <a:buFont typeface="+mj-lt"/>
              <a:buAutoNum type="alphaLcParenR"/>
            </a:pPr>
            <a:r>
              <a:rPr lang="en-US" dirty="0"/>
              <a:t>electron injector based on existing </a:t>
            </a:r>
            <a:r>
              <a:rPr lang="en-US" dirty="0" smtClean="0"/>
              <a:t>FAST electron </a:t>
            </a:r>
            <a:r>
              <a:rPr lang="en-US" dirty="0" err="1" smtClean="0"/>
              <a:t>linac</a:t>
            </a:r>
            <a:endParaRPr lang="en-US" dirty="0" smtClean="0"/>
          </a:p>
          <a:p>
            <a:pPr marL="1257300" lvl="2" indent="-457200"/>
            <a:r>
              <a:rPr lang="en-US" dirty="0" smtClean="0"/>
              <a:t>Low energy injector operational. HE </a:t>
            </a:r>
            <a:r>
              <a:rPr lang="en-US" dirty="0" err="1" smtClean="0"/>
              <a:t>beamline</a:t>
            </a:r>
            <a:r>
              <a:rPr lang="en-US" dirty="0" smtClean="0"/>
              <a:t> construction in FY15. Connect CM2 and send beam down HE </a:t>
            </a:r>
            <a:r>
              <a:rPr lang="en-US" dirty="0" err="1" smtClean="0"/>
              <a:t>beamline</a:t>
            </a:r>
            <a:r>
              <a:rPr lang="en-US" dirty="0" smtClean="0"/>
              <a:t> in FY16</a:t>
            </a:r>
            <a:endParaRPr lang="en-US" dirty="0"/>
          </a:p>
          <a:p>
            <a:pPr marL="857250" lvl="1" indent="-457200">
              <a:buFont typeface="+mj-lt"/>
              <a:buAutoNum type="alphaLcParenR"/>
            </a:pPr>
            <a:r>
              <a:rPr lang="en-US" dirty="0" smtClean="0"/>
              <a:t>IOTA ring</a:t>
            </a:r>
          </a:p>
          <a:p>
            <a:pPr marL="1257300" lvl="2" indent="-457200"/>
            <a:r>
              <a:rPr lang="en-US" dirty="0" smtClean="0"/>
              <a:t>Most components procured. Begin assembly in FY16</a:t>
            </a:r>
            <a:endParaRPr lang="en-US" dirty="0"/>
          </a:p>
          <a:p>
            <a:pPr marL="857250" lvl="1" indent="-457200">
              <a:buFont typeface="+mj-lt"/>
              <a:buAutoNum type="alphaLcParenR"/>
            </a:pPr>
            <a:r>
              <a:rPr lang="en-US" dirty="0" smtClean="0"/>
              <a:t>proton </a:t>
            </a:r>
            <a:r>
              <a:rPr lang="en-US" dirty="0"/>
              <a:t>injector based on existing HINS proton </a:t>
            </a:r>
            <a:r>
              <a:rPr lang="en-US" dirty="0" smtClean="0"/>
              <a:t>source in situ</a:t>
            </a:r>
          </a:p>
          <a:p>
            <a:pPr marL="1257300" lvl="2" indent="-457200"/>
            <a:r>
              <a:rPr lang="en-US" dirty="0" smtClean="0"/>
              <a:t>Resurrecting the ion source in FY15, RFQ in FY16</a:t>
            </a:r>
            <a:endParaRPr lang="en-US" dirty="0"/>
          </a:p>
          <a:p>
            <a:pPr marL="857250" lvl="1" indent="-457200">
              <a:buFont typeface="+mj-lt"/>
              <a:buAutoNum type="alphaLcParenR"/>
            </a:pPr>
            <a:r>
              <a:rPr lang="en-US" dirty="0" smtClean="0"/>
              <a:t>special </a:t>
            </a:r>
            <a:r>
              <a:rPr lang="en-US" dirty="0"/>
              <a:t>equipment for AARD experiments.</a:t>
            </a:r>
          </a:p>
          <a:p>
            <a:pPr marL="457200" indent="-457200">
              <a:buFont typeface="+mj-lt"/>
              <a:buAutoNum type="arabicPeriod"/>
            </a:pPr>
            <a:r>
              <a:rPr lang="en-US" dirty="0" smtClean="0"/>
              <a:t>Commissioning </a:t>
            </a:r>
            <a:r>
              <a:rPr lang="en-US" dirty="0"/>
              <a:t>of the IOTA ring with electron </a:t>
            </a:r>
            <a:r>
              <a:rPr lang="en-US" dirty="0" smtClean="0"/>
              <a:t>beam – FY17</a:t>
            </a:r>
            <a:endParaRPr lang="en-US" dirty="0"/>
          </a:p>
          <a:p>
            <a:pPr marL="457200" indent="-457200">
              <a:buFont typeface="+mj-lt"/>
              <a:buAutoNum type="arabicPeriod"/>
            </a:pPr>
            <a:r>
              <a:rPr lang="en-US" dirty="0" smtClean="0"/>
              <a:t>Study </a:t>
            </a:r>
            <a:r>
              <a:rPr lang="en-US" dirty="0"/>
              <a:t>of single-particle dynamics in </a:t>
            </a:r>
            <a:r>
              <a:rPr lang="en-US" dirty="0" err="1"/>
              <a:t>integrable</a:t>
            </a:r>
            <a:r>
              <a:rPr lang="en-US" dirty="0"/>
              <a:t> optics with electron beams.</a:t>
            </a:r>
          </a:p>
          <a:p>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58</a:t>
            </a:fld>
            <a:endParaRPr lang="en-US" altLang="en-US"/>
          </a:p>
        </p:txBody>
      </p:sp>
    </p:spTree>
    <p:extLst>
      <p:ext uri="{BB962C8B-B14F-4D97-AF65-F5344CB8AC3E}">
        <p14:creationId xmlns:p14="http://schemas.microsoft.com/office/powerpoint/2010/main" val="226337729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of Activities – Outlook</a:t>
            </a:r>
            <a:endParaRPr lang="en-US" dirty="0"/>
          </a:p>
        </p:txBody>
      </p:sp>
      <p:sp>
        <p:nvSpPr>
          <p:cNvPr id="3" name="Content Placeholder 2"/>
          <p:cNvSpPr>
            <a:spLocks noGrp="1"/>
          </p:cNvSpPr>
          <p:nvPr>
            <p:ph idx="1"/>
          </p:nvPr>
        </p:nvSpPr>
        <p:spPr/>
        <p:txBody>
          <a:bodyPr/>
          <a:lstStyle/>
          <a:p>
            <a:pPr marL="0" indent="0">
              <a:buNone/>
            </a:pPr>
            <a:r>
              <a:rPr lang="en-US" sz="3200" dirty="0" smtClean="0"/>
              <a:t>Phase </a:t>
            </a:r>
            <a:r>
              <a:rPr lang="en-US" sz="3200" dirty="0"/>
              <a:t>2: FY18-20</a:t>
            </a:r>
          </a:p>
          <a:p>
            <a:pPr marL="457200" indent="-457200">
              <a:buFont typeface="+mj-lt"/>
              <a:buAutoNum type="arabicPeriod"/>
            </a:pPr>
            <a:r>
              <a:rPr lang="en-US" dirty="0" smtClean="0"/>
              <a:t>Commission </a:t>
            </a:r>
            <a:r>
              <a:rPr lang="en-US" dirty="0"/>
              <a:t>IOTA operation with proton beams.</a:t>
            </a:r>
          </a:p>
          <a:p>
            <a:pPr marL="457200" indent="-457200">
              <a:buFont typeface="+mj-lt"/>
              <a:buAutoNum type="arabicPeriod"/>
            </a:pPr>
            <a:r>
              <a:rPr lang="en-US" dirty="0" smtClean="0"/>
              <a:t>Carry </a:t>
            </a:r>
            <a:r>
              <a:rPr lang="en-US" dirty="0"/>
              <a:t>out space-charge compensation experiments with nonlinear optics and electron lenses.</a:t>
            </a:r>
          </a:p>
          <a:p>
            <a:pPr marL="0" indent="0">
              <a:buNone/>
            </a:pPr>
            <a:endParaRPr lang="en-US" dirty="0" smtClean="0"/>
          </a:p>
          <a:p>
            <a:pPr marL="0" indent="0">
              <a:buNone/>
            </a:pPr>
            <a:r>
              <a:rPr lang="en-US" sz="3200" dirty="0" smtClean="0"/>
              <a:t>Phase </a:t>
            </a:r>
            <a:r>
              <a:rPr lang="en-US" sz="3200" dirty="0"/>
              <a:t>3: FY21 and </a:t>
            </a:r>
            <a:r>
              <a:rPr lang="en-US" sz="3200" dirty="0" smtClean="0"/>
              <a:t>beyond</a:t>
            </a:r>
            <a:endParaRPr lang="en-US" sz="3200" dirty="0"/>
          </a:p>
          <a:p>
            <a:pPr marL="457200" indent="-457200">
              <a:buFont typeface="+mj-lt"/>
              <a:buAutoNum type="arabicPeriod"/>
            </a:pPr>
            <a:r>
              <a:rPr lang="en-US" dirty="0" smtClean="0"/>
              <a:t>Study </a:t>
            </a:r>
            <a:r>
              <a:rPr lang="en-US" dirty="0"/>
              <a:t>the application of space-charge compensation </a:t>
            </a:r>
            <a:r>
              <a:rPr lang="en-US" dirty="0" smtClean="0"/>
              <a:t>techniques </a:t>
            </a:r>
            <a:r>
              <a:rPr lang="en-US" dirty="0"/>
              <a:t>to next generation high intensity machines.</a:t>
            </a:r>
          </a:p>
          <a:p>
            <a:pPr marL="457200" indent="-457200">
              <a:buFont typeface="+mj-lt"/>
              <a:buAutoNum type="arabicPeriod"/>
            </a:pPr>
            <a:r>
              <a:rPr lang="en-US" dirty="0" smtClean="0"/>
              <a:t>Expand </a:t>
            </a:r>
            <a:r>
              <a:rPr lang="en-US" dirty="0"/>
              <a:t>the program beyond these high priority goals to allow Fermilab scientists and a  broader accelerator HEP community to utilize unique proton and electron beam capabilities of the </a:t>
            </a:r>
            <a:r>
              <a:rPr lang="en-US" dirty="0" smtClean="0"/>
              <a:t>FAST/</a:t>
            </a:r>
            <a:r>
              <a:rPr lang="en-US" dirty="0"/>
              <a:t>IOTA facility</a:t>
            </a:r>
          </a:p>
          <a:p>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59</a:t>
            </a:fld>
            <a:endParaRPr lang="en-US" altLang="en-US"/>
          </a:p>
        </p:txBody>
      </p:sp>
    </p:spTree>
    <p:extLst>
      <p:ext uri="{BB962C8B-B14F-4D97-AF65-F5344CB8AC3E}">
        <p14:creationId xmlns:p14="http://schemas.microsoft.com/office/powerpoint/2010/main" val="328774819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Fermilab Accelerator Complex</a:t>
            </a:r>
            <a:endParaRPr lang="en-US" dirty="0"/>
          </a:p>
        </p:txBody>
      </p:sp>
      <p:sp>
        <p:nvSpPr>
          <p:cNvPr id="12" name="Content Placeholder 11"/>
          <p:cNvSpPr>
            <a:spLocks noGrp="1"/>
          </p:cNvSpPr>
          <p:nvPr>
            <p:ph idx="1"/>
          </p:nvPr>
        </p:nvSpPr>
        <p:spPr>
          <a:xfrm>
            <a:off x="242887" y="884425"/>
            <a:ext cx="8672513" cy="4987867"/>
          </a:xfrm>
        </p:spPr>
        <p:txBody>
          <a:bodyPr/>
          <a:lstStyle/>
          <a:p>
            <a:r>
              <a:rPr lang="en-US" sz="2000" dirty="0" smtClean="0"/>
              <a:t>Following the LHC turn-on, FNAL has transitioned to an intensity based program</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1400" dirty="0"/>
          </a:p>
          <a:p>
            <a:endParaRPr lang="en-US" sz="2000" dirty="0" smtClean="0"/>
          </a:p>
          <a:p>
            <a:r>
              <a:rPr lang="en-US" sz="2000" dirty="0" smtClean="0"/>
              <a:t>The 8 </a:t>
            </a:r>
            <a:r>
              <a:rPr lang="en-US" sz="2000" dirty="0" err="1" smtClean="0"/>
              <a:t>GeV</a:t>
            </a:r>
            <a:r>
              <a:rPr lang="en-US" sz="2000" dirty="0" smtClean="0"/>
              <a:t> source is the chief limit to intensities</a:t>
            </a:r>
          </a:p>
          <a:p>
            <a:endParaRPr lang="en-US" sz="2000" dirty="0"/>
          </a:p>
        </p:txBody>
      </p:sp>
      <p:sp>
        <p:nvSpPr>
          <p:cNvPr id="3" name="Date Placeholder 2"/>
          <p:cNvSpPr>
            <a:spLocks noGrp="1"/>
          </p:cNvSpPr>
          <p:nvPr>
            <p:ph type="dt" sz="half" idx="10"/>
          </p:nvPr>
        </p:nvSpPr>
        <p:spPr/>
        <p:txBody>
          <a:bodyPr/>
          <a:lstStyle/>
          <a:p>
            <a:pPr>
              <a:defRPr/>
            </a:pPr>
            <a:r>
              <a:rPr lang="en-US" smtClean="0"/>
              <a:t>September 15, 2015</a:t>
            </a:r>
            <a:endParaRPr lang="en-US" dirty="0"/>
          </a:p>
        </p:txBody>
      </p:sp>
      <p:sp>
        <p:nvSpPr>
          <p:cNvPr id="4" name="Footer Placeholder 3"/>
          <p:cNvSpPr>
            <a:spLocks noGrp="1"/>
          </p:cNvSpPr>
          <p:nvPr>
            <p:ph type="ftr" sz="quarter" idx="11"/>
          </p:nvPr>
        </p:nvSpPr>
        <p:spPr/>
        <p:txBody>
          <a:bodyPr/>
          <a:lstStyle/>
          <a:p>
            <a:pPr>
              <a:defRPr/>
            </a:pPr>
            <a:r>
              <a:rPr lang="en-US" smtClean="0"/>
              <a:t>University of Maryland Seminar</a:t>
            </a:r>
            <a:endParaRPr lang="en-US">
              <a:latin typeface="+mn-lt"/>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21441" y="2002261"/>
            <a:ext cx="7493256" cy="3526810"/>
          </a:xfrm>
          <a:prstGeom prst="rect">
            <a:avLst/>
          </a:prstGeom>
        </p:spPr>
      </p:pic>
      <p:sp>
        <p:nvSpPr>
          <p:cNvPr id="8" name="TextBox 7"/>
          <p:cNvSpPr txBox="1"/>
          <p:nvPr/>
        </p:nvSpPr>
        <p:spPr>
          <a:xfrm>
            <a:off x="6600861" y="2744352"/>
            <a:ext cx="1219200" cy="369332"/>
          </a:xfrm>
          <a:prstGeom prst="rect">
            <a:avLst/>
          </a:prstGeom>
          <a:noFill/>
        </p:spPr>
        <p:txBody>
          <a:bodyPr wrap="square" rtlCol="0">
            <a:spAutoFit/>
          </a:bodyPr>
          <a:lstStyle/>
          <a:p>
            <a:r>
              <a:rPr lang="en-US" sz="1800" dirty="0" smtClean="0">
                <a:latin typeface="+mn-lt"/>
              </a:rPr>
              <a:t>/</a:t>
            </a:r>
            <a:r>
              <a:rPr lang="en-US" sz="1600" dirty="0" smtClean="0">
                <a:latin typeface="+mn-lt"/>
              </a:rPr>
              <a:t>400 MeV</a:t>
            </a:r>
          </a:p>
        </p:txBody>
      </p:sp>
      <p:sp>
        <p:nvSpPr>
          <p:cNvPr id="9" name="TextBox 8"/>
          <p:cNvSpPr txBox="1"/>
          <p:nvPr/>
        </p:nvSpPr>
        <p:spPr>
          <a:xfrm>
            <a:off x="6367714" y="3134897"/>
            <a:ext cx="1219200" cy="369332"/>
          </a:xfrm>
          <a:prstGeom prst="rect">
            <a:avLst/>
          </a:prstGeom>
          <a:noFill/>
        </p:spPr>
        <p:txBody>
          <a:bodyPr wrap="square" rtlCol="0">
            <a:spAutoFit/>
          </a:bodyPr>
          <a:lstStyle/>
          <a:p>
            <a:r>
              <a:rPr lang="en-US" sz="1800" dirty="0" smtClean="0">
                <a:latin typeface="+mn-lt"/>
              </a:rPr>
              <a:t>/</a:t>
            </a:r>
            <a:r>
              <a:rPr lang="en-US" sz="1600" dirty="0" smtClean="0">
                <a:latin typeface="+mn-lt"/>
              </a:rPr>
              <a:t>8 </a:t>
            </a:r>
            <a:r>
              <a:rPr lang="en-US" sz="1600" dirty="0" err="1" smtClean="0">
                <a:latin typeface="+mn-lt"/>
              </a:rPr>
              <a:t>GeV</a:t>
            </a:r>
            <a:endParaRPr lang="en-US" sz="1600" dirty="0" smtClean="0">
              <a:latin typeface="+mn-lt"/>
            </a:endParaRPr>
          </a:p>
        </p:txBody>
      </p:sp>
      <p:sp>
        <p:nvSpPr>
          <p:cNvPr id="10" name="TextBox 9"/>
          <p:cNvSpPr txBox="1"/>
          <p:nvPr/>
        </p:nvSpPr>
        <p:spPr>
          <a:xfrm>
            <a:off x="7365601" y="3928712"/>
            <a:ext cx="1733040" cy="646331"/>
          </a:xfrm>
          <a:prstGeom prst="rect">
            <a:avLst/>
          </a:prstGeom>
          <a:noFill/>
        </p:spPr>
        <p:txBody>
          <a:bodyPr wrap="square" rtlCol="0">
            <a:spAutoFit/>
          </a:bodyPr>
          <a:lstStyle/>
          <a:p>
            <a:r>
              <a:rPr lang="en-US" sz="1800" dirty="0" smtClean="0">
                <a:latin typeface="+mn-lt"/>
              </a:rPr>
              <a:t>120 </a:t>
            </a:r>
            <a:r>
              <a:rPr lang="en-US" sz="1800" dirty="0" err="1" smtClean="0">
                <a:latin typeface="+mn-lt"/>
              </a:rPr>
              <a:t>GeV+secondaries</a:t>
            </a:r>
            <a:endParaRPr lang="en-US" sz="1600" dirty="0" smtClean="0">
              <a:latin typeface="+mn-lt"/>
            </a:endParaRPr>
          </a:p>
        </p:txBody>
      </p:sp>
      <p:sp>
        <p:nvSpPr>
          <p:cNvPr id="11" name="TextBox 10"/>
          <p:cNvSpPr txBox="1"/>
          <p:nvPr/>
        </p:nvSpPr>
        <p:spPr>
          <a:xfrm>
            <a:off x="116417" y="1652509"/>
            <a:ext cx="1982713" cy="954107"/>
          </a:xfrm>
          <a:prstGeom prst="rect">
            <a:avLst/>
          </a:prstGeom>
          <a:noFill/>
        </p:spPr>
        <p:txBody>
          <a:bodyPr wrap="square" rtlCol="0">
            <a:spAutoFit/>
          </a:bodyPr>
          <a:lstStyle/>
          <a:p>
            <a:pPr algn="r"/>
            <a:r>
              <a:rPr lang="en-US" sz="1400" b="1" dirty="0" smtClean="0">
                <a:solidFill>
                  <a:srgbClr val="C00000"/>
                </a:solidFill>
                <a:latin typeface="+mn-lt"/>
              </a:rPr>
              <a:t>Recycler: </a:t>
            </a:r>
            <a:r>
              <a:rPr lang="en-US" sz="1400" dirty="0" smtClean="0">
                <a:solidFill>
                  <a:srgbClr val="C00000"/>
                </a:solidFill>
                <a:latin typeface="+mn-lt"/>
              </a:rPr>
              <a:t>Formerly for </a:t>
            </a:r>
            <a:r>
              <a:rPr lang="en-US" sz="1400" dirty="0" err="1" smtClean="0">
                <a:solidFill>
                  <a:srgbClr val="C00000"/>
                </a:solidFill>
                <a:latin typeface="+mn-lt"/>
              </a:rPr>
              <a:t>pBar</a:t>
            </a:r>
            <a:r>
              <a:rPr lang="en-US" sz="1400" dirty="0" smtClean="0">
                <a:solidFill>
                  <a:srgbClr val="C00000"/>
                </a:solidFill>
                <a:latin typeface="+mn-lt"/>
              </a:rPr>
              <a:t> storage, now for proton pre-stacking for </a:t>
            </a:r>
            <a:r>
              <a:rPr lang="en-US" sz="1400" dirty="0" err="1" smtClean="0">
                <a:solidFill>
                  <a:srgbClr val="C00000"/>
                </a:solidFill>
                <a:latin typeface="+mn-lt"/>
              </a:rPr>
              <a:t>NOvA</a:t>
            </a:r>
            <a:endParaRPr lang="en-US" sz="1400" dirty="0" smtClean="0">
              <a:solidFill>
                <a:srgbClr val="C00000"/>
              </a:solidFill>
              <a:latin typeface="+mn-lt"/>
            </a:endParaRPr>
          </a:p>
        </p:txBody>
      </p:sp>
      <p:cxnSp>
        <p:nvCxnSpPr>
          <p:cNvPr id="13" name="Straight Connector 12"/>
          <p:cNvCxnSpPr/>
          <p:nvPr/>
        </p:nvCxnSpPr>
        <p:spPr>
          <a:xfrm>
            <a:off x="5000780" y="5164135"/>
            <a:ext cx="1111284" cy="498970"/>
          </a:xfrm>
          <a:prstGeom prst="line">
            <a:avLst/>
          </a:prstGeom>
          <a:ln w="381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4921402" y="5186816"/>
            <a:ext cx="1236021" cy="453609"/>
          </a:xfrm>
          <a:prstGeom prst="line">
            <a:avLst/>
          </a:prstGeom>
          <a:ln w="381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2460700" y="4245577"/>
            <a:ext cx="934949" cy="580261"/>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213341" y="2521864"/>
            <a:ext cx="1270039" cy="1837116"/>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4535854" y="2805369"/>
            <a:ext cx="623680" cy="64002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112064" y="1305356"/>
            <a:ext cx="2834573" cy="954107"/>
          </a:xfrm>
          <a:prstGeom prst="rect">
            <a:avLst/>
          </a:prstGeom>
          <a:noFill/>
        </p:spPr>
        <p:txBody>
          <a:bodyPr wrap="square" rtlCol="0">
            <a:spAutoFit/>
          </a:bodyPr>
          <a:lstStyle/>
          <a:p>
            <a:r>
              <a:rPr lang="en-US" sz="1400" b="1" dirty="0" smtClean="0">
                <a:solidFill>
                  <a:srgbClr val="C00000"/>
                </a:solidFill>
                <a:latin typeface="+mn-lt"/>
              </a:rPr>
              <a:t>Accumulator/</a:t>
            </a:r>
            <a:r>
              <a:rPr lang="en-US" sz="1400" b="1" dirty="0" err="1" smtClean="0">
                <a:solidFill>
                  <a:srgbClr val="C00000"/>
                </a:solidFill>
                <a:latin typeface="+mn-lt"/>
              </a:rPr>
              <a:t>Debuncher</a:t>
            </a:r>
            <a:r>
              <a:rPr lang="en-US" sz="1400" b="1" dirty="0" smtClean="0">
                <a:solidFill>
                  <a:srgbClr val="C00000"/>
                </a:solidFill>
                <a:latin typeface="+mn-lt"/>
              </a:rPr>
              <a:t>: </a:t>
            </a:r>
            <a:r>
              <a:rPr lang="en-US" sz="1400" dirty="0" smtClean="0">
                <a:solidFill>
                  <a:srgbClr val="C00000"/>
                </a:solidFill>
                <a:latin typeface="+mn-lt"/>
              </a:rPr>
              <a:t>Formerly for </a:t>
            </a:r>
            <a:r>
              <a:rPr lang="en-US" sz="1400" dirty="0" err="1" smtClean="0">
                <a:solidFill>
                  <a:srgbClr val="C00000"/>
                </a:solidFill>
                <a:latin typeface="+mn-lt"/>
              </a:rPr>
              <a:t>pBar</a:t>
            </a:r>
            <a:r>
              <a:rPr lang="en-US" sz="1400" dirty="0" smtClean="0">
                <a:solidFill>
                  <a:srgbClr val="C00000"/>
                </a:solidFill>
                <a:latin typeface="+mn-lt"/>
              </a:rPr>
              <a:t> accumulation, soon </a:t>
            </a:r>
            <a:r>
              <a:rPr lang="en-US" sz="1400" dirty="0" err="1" smtClean="0">
                <a:solidFill>
                  <a:srgbClr val="C00000"/>
                </a:solidFill>
                <a:latin typeface="+mn-lt"/>
              </a:rPr>
              <a:t>muon</a:t>
            </a:r>
            <a:r>
              <a:rPr lang="en-US" sz="1400" dirty="0" smtClean="0">
                <a:solidFill>
                  <a:srgbClr val="C00000"/>
                </a:solidFill>
                <a:latin typeface="+mn-lt"/>
              </a:rPr>
              <a:t> and proton manipulation for g-2 and Mu2e</a:t>
            </a:r>
            <a:endParaRPr lang="en-US" sz="1400" b="1" dirty="0" smtClean="0">
              <a:solidFill>
                <a:srgbClr val="C00000"/>
              </a:solidFill>
              <a:latin typeface="+mn-lt"/>
            </a:endParaRPr>
          </a:p>
        </p:txBody>
      </p:sp>
      <p:cxnSp>
        <p:nvCxnSpPr>
          <p:cNvPr id="25" name="Straight Arrow Connector 24"/>
          <p:cNvCxnSpPr/>
          <p:nvPr/>
        </p:nvCxnSpPr>
        <p:spPr>
          <a:xfrm flipH="1">
            <a:off x="5153181" y="2270993"/>
            <a:ext cx="1447680" cy="618734"/>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243136" y="1514569"/>
            <a:ext cx="1757644" cy="369332"/>
          </a:xfrm>
          <a:prstGeom prst="rect">
            <a:avLst/>
          </a:prstGeom>
          <a:noFill/>
        </p:spPr>
        <p:txBody>
          <a:bodyPr wrap="square" rtlCol="0">
            <a:spAutoFit/>
          </a:bodyPr>
          <a:lstStyle/>
          <a:p>
            <a:pPr algn="ctr"/>
            <a:r>
              <a:rPr lang="en-US" sz="1800" dirty="0" smtClean="0">
                <a:solidFill>
                  <a:srgbClr val="C00000"/>
                </a:solidFill>
                <a:latin typeface="+mn-lt"/>
              </a:rPr>
              <a:t>Neutrinos</a:t>
            </a:r>
          </a:p>
        </p:txBody>
      </p:sp>
      <p:sp>
        <p:nvSpPr>
          <p:cNvPr id="29" name="Rounded Rectangle 28"/>
          <p:cNvSpPr/>
          <p:nvPr/>
        </p:nvSpPr>
        <p:spPr>
          <a:xfrm>
            <a:off x="5323417" y="2839390"/>
            <a:ext cx="2308158" cy="64639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769763" y="2510524"/>
            <a:ext cx="1625820" cy="369332"/>
          </a:xfrm>
          <a:prstGeom prst="rect">
            <a:avLst/>
          </a:prstGeom>
          <a:noFill/>
        </p:spPr>
        <p:txBody>
          <a:bodyPr wrap="square" rtlCol="0">
            <a:spAutoFit/>
          </a:bodyPr>
          <a:lstStyle/>
          <a:p>
            <a:r>
              <a:rPr lang="en-US" sz="1800" dirty="0" smtClean="0">
                <a:solidFill>
                  <a:srgbClr val="C00000"/>
                </a:solidFill>
                <a:latin typeface="+mn-lt"/>
              </a:rPr>
              <a:t>~45 years old!</a:t>
            </a:r>
          </a:p>
        </p:txBody>
      </p:sp>
      <p:cxnSp>
        <p:nvCxnSpPr>
          <p:cNvPr id="15" name="Straight Arrow Connector 14"/>
          <p:cNvCxnSpPr/>
          <p:nvPr/>
        </p:nvCxnSpPr>
        <p:spPr>
          <a:xfrm flipH="1" flipV="1">
            <a:off x="3069315" y="2259463"/>
            <a:ext cx="590932" cy="873099"/>
          </a:xfrm>
          <a:prstGeom prst="straightConnector1">
            <a:avLst/>
          </a:prstGeom>
          <a:ln w="25400">
            <a:solidFill>
              <a:srgbClr val="0000FF"/>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2213788" y="1514569"/>
            <a:ext cx="3554408" cy="1150575"/>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301985" y="1686217"/>
            <a:ext cx="1137764" cy="584776"/>
          </a:xfrm>
          <a:prstGeom prst="rect">
            <a:avLst/>
          </a:prstGeom>
          <a:noFill/>
        </p:spPr>
        <p:txBody>
          <a:bodyPr wrap="square" rtlCol="0">
            <a:spAutoFit/>
          </a:bodyPr>
          <a:lstStyle/>
          <a:p>
            <a:pPr algn="ctr"/>
            <a:r>
              <a:rPr lang="en-US" sz="1600" dirty="0" smtClean="0">
                <a:latin typeface="+mn-lt"/>
              </a:rPr>
              <a:t>LBNF</a:t>
            </a:r>
          </a:p>
          <a:p>
            <a:pPr algn="ctr"/>
            <a:r>
              <a:rPr lang="en-US" sz="1600" dirty="0" smtClean="0">
                <a:latin typeface="+mn-lt"/>
              </a:rPr>
              <a:t>(120 </a:t>
            </a:r>
            <a:r>
              <a:rPr lang="en-US" sz="1600" dirty="0" err="1" smtClean="0">
                <a:latin typeface="+mn-lt"/>
              </a:rPr>
              <a:t>GeV</a:t>
            </a:r>
            <a:r>
              <a:rPr lang="en-US" sz="1600" dirty="0" smtClean="0">
                <a:latin typeface="+mn-lt"/>
              </a:rPr>
              <a:t>)</a:t>
            </a:r>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6</a:t>
            </a:fld>
            <a:endParaRPr lang="en-US" dirty="0"/>
          </a:p>
        </p:txBody>
      </p:sp>
    </p:spTree>
    <p:extLst>
      <p:ext uri="{BB962C8B-B14F-4D97-AF65-F5344CB8AC3E}">
        <p14:creationId xmlns:p14="http://schemas.microsoft.com/office/powerpoint/2010/main" val="1607646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xEl>
                                              <p:pRg st="13" end="13"/>
                                            </p:txEl>
                                          </p:spTgt>
                                        </p:tgtEl>
                                        <p:attrNameLst>
                                          <p:attrName>style.visibility</p:attrName>
                                        </p:attrNameLst>
                                      </p:cBhvr>
                                      <p:to>
                                        <p:strVal val="visible"/>
                                      </p:to>
                                    </p:set>
                                    <p:animEffect transition="in" filter="fade">
                                      <p:cBhvr>
                                        <p:cTn id="54" dur="500"/>
                                        <p:tgtEl>
                                          <p:spTgt spid="1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1" grpId="0"/>
      <p:bldP spid="18" grpId="0" animBg="1"/>
      <p:bldP spid="22" grpId="0" animBg="1"/>
      <p:bldP spid="23" grpId="0"/>
      <p:bldP spid="28" grpId="0"/>
      <p:bldP spid="29" grpId="0" animBg="1"/>
      <p:bldP spid="30" grpId="0"/>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Questions</a:t>
            </a:r>
            <a:endParaRPr lang="en-US" dirty="0"/>
          </a:p>
        </p:txBody>
      </p:sp>
      <p:sp>
        <p:nvSpPr>
          <p:cNvPr id="3" name="Content Placeholder 2"/>
          <p:cNvSpPr>
            <a:spLocks noGrp="1"/>
          </p:cNvSpPr>
          <p:nvPr>
            <p:ph idx="1"/>
          </p:nvPr>
        </p:nvSpPr>
        <p:spPr/>
        <p:txBody>
          <a:bodyPr/>
          <a:lstStyle/>
          <a:p>
            <a:r>
              <a:rPr lang="en-US" dirty="0" smtClean="0"/>
              <a:t>Instrumentation:</a:t>
            </a:r>
          </a:p>
          <a:p>
            <a:pPr lvl="1"/>
            <a:r>
              <a:rPr lang="en-US" dirty="0" smtClean="0"/>
              <a:t>Loss monitors:</a:t>
            </a:r>
          </a:p>
          <a:p>
            <a:pPr lvl="2"/>
            <a:r>
              <a:rPr lang="en-US" dirty="0" smtClean="0"/>
              <a:t>Protons don’t get out of beam pipe!</a:t>
            </a:r>
          </a:p>
          <a:p>
            <a:pPr lvl="2"/>
            <a:r>
              <a:rPr lang="en-US" dirty="0" smtClean="0"/>
              <a:t>Tentatively chosen diamond-based loss monitors in vacuum</a:t>
            </a:r>
          </a:p>
          <a:p>
            <a:pPr lvl="1"/>
            <a:r>
              <a:rPr lang="en-US" dirty="0" smtClean="0"/>
              <a:t>Transverse proton development</a:t>
            </a:r>
          </a:p>
          <a:p>
            <a:pPr lvl="2"/>
            <a:r>
              <a:rPr lang="en-US" dirty="0" smtClean="0"/>
              <a:t>Ionization Profile Monitor?</a:t>
            </a:r>
          </a:p>
          <a:p>
            <a:pPr lvl="2"/>
            <a:r>
              <a:rPr lang="en-US" dirty="0" smtClean="0"/>
              <a:t>Gas jet?</a:t>
            </a:r>
          </a:p>
          <a:p>
            <a:pPr lvl="2"/>
            <a:r>
              <a:rPr lang="en-US" dirty="0" smtClean="0"/>
              <a:t>Electron Deflection?</a:t>
            </a:r>
          </a:p>
          <a:p>
            <a:pPr lvl="2"/>
            <a:r>
              <a:rPr lang="en-US" dirty="0" smtClean="0"/>
              <a:t>One of these plus retractable loss monitors for tails</a:t>
            </a:r>
          </a:p>
          <a:p>
            <a:r>
              <a:rPr lang="en-US" dirty="0" smtClean="0"/>
              <a:t>Experimental program:</a:t>
            </a:r>
          </a:p>
          <a:p>
            <a:pPr lvl="1"/>
            <a:r>
              <a:rPr lang="en-US" dirty="0" smtClean="0"/>
              <a:t>Fermilab has R&amp;D has always been very “mission-oriented”</a:t>
            </a:r>
          </a:p>
          <a:p>
            <a:pPr lvl="1"/>
            <a:r>
              <a:rPr lang="en-US" dirty="0" smtClean="0"/>
              <a:t>No real experience with a general purpose accelerator physics facility</a:t>
            </a:r>
            <a:endParaRPr lang="en-US"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60</a:t>
            </a:fld>
            <a:endParaRPr lang="en-US" dirty="0"/>
          </a:p>
        </p:txBody>
      </p:sp>
    </p:spTree>
    <p:extLst>
      <p:ext uri="{BB962C8B-B14F-4D97-AF65-F5344CB8AC3E}">
        <p14:creationId xmlns:p14="http://schemas.microsoft.com/office/powerpoint/2010/main" val="221059759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a:t>
            </a:r>
            <a:endParaRPr lang="en-US" dirty="0"/>
          </a:p>
        </p:txBody>
      </p:sp>
      <p:sp>
        <p:nvSpPr>
          <p:cNvPr id="3" name="Content Placeholder 2"/>
          <p:cNvSpPr>
            <a:spLocks noGrp="1"/>
          </p:cNvSpPr>
          <p:nvPr>
            <p:ph idx="1"/>
          </p:nvPr>
        </p:nvSpPr>
        <p:spPr>
          <a:xfrm>
            <a:off x="228600" y="837104"/>
            <a:ext cx="8672513" cy="5193809"/>
          </a:xfrm>
        </p:spPr>
        <p:txBody>
          <a:bodyPr/>
          <a:lstStyle/>
          <a:p>
            <a:r>
              <a:rPr lang="en-US" sz="2800" dirty="0" smtClean="0"/>
              <a:t>A lot of interest to participate in IOTA from the accelerator community</a:t>
            </a:r>
          </a:p>
          <a:p>
            <a:pPr lvl="1"/>
            <a:r>
              <a:rPr lang="en-US" dirty="0" smtClean="0"/>
              <a:t>2 annual Collaboration Meetings, ~60 participants</a:t>
            </a:r>
          </a:p>
          <a:p>
            <a:pPr lvl="1"/>
            <a:r>
              <a:rPr lang="en-US" dirty="0" smtClean="0"/>
              <a:t>‘IOTA Focused Workshop’</a:t>
            </a:r>
          </a:p>
          <a:p>
            <a:r>
              <a:rPr lang="en-US" sz="2800" dirty="0" smtClean="0"/>
              <a:t>Significant intellectual and in-kind contributions, expressions of interest</a:t>
            </a:r>
          </a:p>
          <a:p>
            <a:pPr lvl="1"/>
            <a:r>
              <a:rPr lang="en-US" sz="2100" b="1" dirty="0" smtClean="0"/>
              <a:t>NIU, UMD, </a:t>
            </a:r>
            <a:r>
              <a:rPr lang="en-US" sz="2100" b="1" dirty="0" err="1" smtClean="0"/>
              <a:t>RadiaSoft</a:t>
            </a:r>
            <a:r>
              <a:rPr lang="en-US" sz="2100" b="1" dirty="0" smtClean="0"/>
              <a:t>, CERN, ORNL, BINP, Colorado State, Univ. Mexico </a:t>
            </a:r>
            <a:r>
              <a:rPr lang="en-US" sz="2100" dirty="0" smtClean="0"/>
              <a:t>– integrable optics, space charge effects, phase space manipulation</a:t>
            </a:r>
          </a:p>
          <a:p>
            <a:pPr lvl="1"/>
            <a:r>
              <a:rPr lang="en-US" sz="2100" b="1" dirty="0" smtClean="0"/>
              <a:t>LBNL, ANL </a:t>
            </a:r>
            <a:r>
              <a:rPr lang="en-US" sz="2100" dirty="0" smtClean="0"/>
              <a:t>– optical stochastic cooling demonstration</a:t>
            </a:r>
          </a:p>
          <a:p>
            <a:pPr lvl="1"/>
            <a:r>
              <a:rPr lang="en-US" sz="2100" b="1" dirty="0" smtClean="0"/>
              <a:t>UMD</a:t>
            </a:r>
            <a:r>
              <a:rPr lang="en-US" sz="2100" dirty="0" smtClean="0"/>
              <a:t> – multi-pickup beam profile monitor for IOTA</a:t>
            </a:r>
          </a:p>
          <a:p>
            <a:pPr lvl="1"/>
            <a:r>
              <a:rPr lang="en-US" sz="2100" b="1" dirty="0" smtClean="0"/>
              <a:t>JINR</a:t>
            </a:r>
            <a:r>
              <a:rPr lang="en-US" sz="2100" dirty="0" smtClean="0"/>
              <a:t> – integrable optics and space charge, contributed quadrupole magnets for IOTA</a:t>
            </a:r>
          </a:p>
          <a:p>
            <a:pPr lvl="1"/>
            <a:r>
              <a:rPr lang="en-US" sz="2100" b="1" dirty="0" smtClean="0"/>
              <a:t>Univ. Frankfurt </a:t>
            </a:r>
            <a:r>
              <a:rPr lang="en-US" sz="2100" dirty="0" smtClean="0"/>
              <a:t>– electron lens</a:t>
            </a:r>
          </a:p>
          <a:p>
            <a:pPr lvl="1"/>
            <a:endParaRPr lang="en-US" dirty="0" smtClean="0"/>
          </a:p>
          <a:p>
            <a:pPr lvl="1"/>
            <a:endParaRPr lang="en-US" dirty="0" smtClean="0"/>
          </a:p>
          <a:p>
            <a:pPr lvl="1"/>
            <a:endParaRPr lang="en-US" dirty="0" smtClean="0"/>
          </a:p>
          <a:p>
            <a:pPr lvl="1"/>
            <a:endParaRPr lang="en-US" dirty="0" smtClean="0"/>
          </a:p>
          <a:p>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61</a:t>
            </a:fld>
            <a:endParaRPr lang="en-US" altLang="en-US"/>
          </a:p>
        </p:txBody>
      </p:sp>
    </p:spTree>
    <p:extLst>
      <p:ext uri="{BB962C8B-B14F-4D97-AF65-F5344CB8AC3E}">
        <p14:creationId xmlns:p14="http://schemas.microsoft.com/office/powerpoint/2010/main" val="226088925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t>International </a:t>
            </a:r>
            <a:r>
              <a:rPr lang="en-US" sz="2900" i="1" dirty="0"/>
              <a:t>S</a:t>
            </a:r>
            <a:r>
              <a:rPr lang="en-US" sz="2900" i="1" dirty="0" smtClean="0"/>
              <a:t>pace Charge Collaboration </a:t>
            </a:r>
            <a:r>
              <a:rPr lang="en-US" sz="2900" dirty="0" smtClean="0"/>
              <a:t>at IOTA</a:t>
            </a:r>
            <a:endParaRPr lang="en-US" sz="2900" dirty="0"/>
          </a:p>
        </p:txBody>
      </p:sp>
      <p:sp>
        <p:nvSpPr>
          <p:cNvPr id="3" name="Content Placeholder 2"/>
          <p:cNvSpPr>
            <a:spLocks noGrp="1"/>
          </p:cNvSpPr>
          <p:nvPr>
            <p:ph idx="1"/>
          </p:nvPr>
        </p:nvSpPr>
        <p:spPr/>
        <p:txBody>
          <a:bodyPr/>
          <a:lstStyle/>
          <a:p>
            <a:r>
              <a:rPr lang="en-US" dirty="0"/>
              <a:t>Collaborating institutions (at present): </a:t>
            </a:r>
            <a:r>
              <a:rPr lang="en-US" b="1" dirty="0" err="1"/>
              <a:t>Fermilab</a:t>
            </a:r>
            <a:r>
              <a:rPr lang="en-US" b="1" dirty="0"/>
              <a:t>, ORNL, CERN, </a:t>
            </a:r>
            <a:r>
              <a:rPr lang="en-US" b="1" dirty="0" err="1"/>
              <a:t>RadiaSoft</a:t>
            </a:r>
            <a:r>
              <a:rPr lang="en-US" b="1" dirty="0"/>
              <a:t>, UMD</a:t>
            </a:r>
          </a:p>
          <a:p>
            <a:r>
              <a:rPr lang="en-US" dirty="0"/>
              <a:t>Work on the scientific case, hardware development, simulations, planning and execution of space charge compensation experiments with protons in IOTA</a:t>
            </a:r>
          </a:p>
          <a:p>
            <a:r>
              <a:rPr lang="en-US" dirty="0"/>
              <a:t>Major topics</a:t>
            </a:r>
          </a:p>
          <a:p>
            <a:pPr lvl="1"/>
            <a:r>
              <a:rPr lang="en-US" dirty="0"/>
              <a:t>Operation of IOTA with protons, injection, and space charge measurements</a:t>
            </a:r>
          </a:p>
          <a:p>
            <a:pPr lvl="1"/>
            <a:r>
              <a:rPr lang="en-US" dirty="0"/>
              <a:t>Space charge compensation in nonlinear </a:t>
            </a:r>
            <a:r>
              <a:rPr lang="en-US" dirty="0" err="1"/>
              <a:t>integrable</a:t>
            </a:r>
            <a:r>
              <a:rPr lang="en-US" dirty="0"/>
              <a:t> lattice</a:t>
            </a:r>
          </a:p>
          <a:p>
            <a:pPr lvl="1"/>
            <a:r>
              <a:rPr lang="en-US" dirty="0" smtClean="0"/>
              <a:t>Special </a:t>
            </a:r>
            <a:r>
              <a:rPr lang="en-US" dirty="0"/>
              <a:t>magnets</a:t>
            </a:r>
          </a:p>
          <a:p>
            <a:pPr lvl="1"/>
            <a:r>
              <a:rPr lang="en-US" dirty="0"/>
              <a:t>E</a:t>
            </a:r>
            <a:r>
              <a:rPr lang="en-US" dirty="0" smtClean="0"/>
              <a:t>lectron </a:t>
            </a:r>
            <a:r>
              <a:rPr lang="en-US" dirty="0"/>
              <a:t>lens</a:t>
            </a:r>
          </a:p>
          <a:p>
            <a:pPr lvl="1"/>
            <a:r>
              <a:rPr lang="en-US" dirty="0"/>
              <a:t>Space charge compensation with electron columns</a:t>
            </a:r>
          </a:p>
          <a:p>
            <a:pPr lvl="1"/>
            <a:r>
              <a:rPr lang="en-US" dirty="0"/>
              <a:t>Space charge suppression with circular </a:t>
            </a:r>
            <a:r>
              <a:rPr lang="en-US" dirty="0" smtClean="0"/>
              <a:t>modes </a:t>
            </a:r>
            <a:r>
              <a:rPr lang="en-US" b="1" dirty="0" smtClean="0"/>
              <a:t>– for FCC </a:t>
            </a:r>
            <a:endParaRPr lang="en-US" b="1" dirty="0"/>
          </a:p>
          <a:p>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62</a:t>
            </a:fld>
            <a:endParaRPr lang="en-US" altLang="en-US"/>
          </a:p>
        </p:txBody>
      </p:sp>
    </p:spTree>
    <p:extLst>
      <p:ext uri="{BB962C8B-B14F-4D97-AF65-F5344CB8AC3E}">
        <p14:creationId xmlns:p14="http://schemas.microsoft.com/office/powerpoint/2010/main" val="93887467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smtClean="0"/>
              <a:t>Optical Stochastic Cooling Demonstration</a:t>
            </a:r>
            <a:endParaRPr lang="en-US" sz="2900" dirty="0"/>
          </a:p>
        </p:txBody>
      </p:sp>
      <p:sp>
        <p:nvSpPr>
          <p:cNvPr id="3" name="Content Placeholder 2"/>
          <p:cNvSpPr>
            <a:spLocks noGrp="1"/>
          </p:cNvSpPr>
          <p:nvPr>
            <p:ph idx="1"/>
          </p:nvPr>
        </p:nvSpPr>
        <p:spPr/>
        <p:txBody>
          <a:bodyPr/>
          <a:lstStyle/>
          <a:p>
            <a:pPr marL="457200" indent="-457200">
              <a:defRPr/>
            </a:pPr>
            <a:r>
              <a:rPr lang="en-US" dirty="0">
                <a:solidFill>
                  <a:srgbClr val="004C97"/>
                </a:solidFill>
              </a:rPr>
              <a:t>Goal: </a:t>
            </a:r>
          </a:p>
          <a:p>
            <a:pPr marL="800100" lvl="1" indent="-342900">
              <a:buFont typeface="Arial" pitchFamily="34" charset="0"/>
              <a:buChar char="•"/>
              <a:defRPr/>
            </a:pPr>
            <a:r>
              <a:rPr lang="en-US" dirty="0"/>
              <a:t>Experimental demonstration of the optical stochastic cooling technique (1</a:t>
            </a:r>
            <a:r>
              <a:rPr lang="en-US" baseline="30000" dirty="0"/>
              <a:t>st</a:t>
            </a:r>
            <a:r>
              <a:rPr lang="en-US" dirty="0"/>
              <a:t> – no optical amplifier, then with OPA)</a:t>
            </a:r>
          </a:p>
          <a:p>
            <a:pPr lvl="1">
              <a:defRPr/>
            </a:pPr>
            <a:endParaRPr lang="en-US" dirty="0"/>
          </a:p>
          <a:p>
            <a:pPr lvl="1">
              <a:defRPr/>
            </a:pPr>
            <a:endParaRPr lang="en-US" dirty="0"/>
          </a:p>
          <a:p>
            <a:pPr lvl="1">
              <a:defRPr/>
            </a:pPr>
            <a:endParaRPr lang="en-US" dirty="0"/>
          </a:p>
          <a:p>
            <a:pPr marL="457200" indent="-457200">
              <a:defRPr/>
            </a:pPr>
            <a:endParaRPr lang="en-US" dirty="0">
              <a:solidFill>
                <a:srgbClr val="FFFF00"/>
              </a:solidFill>
            </a:endParaRPr>
          </a:p>
          <a:p>
            <a:pPr marL="457200" indent="-457200">
              <a:defRPr/>
            </a:pPr>
            <a:r>
              <a:rPr lang="en-US" dirty="0">
                <a:solidFill>
                  <a:srgbClr val="004C97"/>
                </a:solidFill>
              </a:rPr>
              <a:t>Why IOTA: </a:t>
            </a:r>
          </a:p>
          <a:p>
            <a:pPr marL="800100" lvl="1" indent="-342900">
              <a:buFont typeface="Arial" pitchFamily="34" charset="0"/>
              <a:buChar char="•"/>
              <a:defRPr/>
            </a:pPr>
            <a:r>
              <a:rPr lang="en-US" dirty="0"/>
              <a:t>Need IOTA – low energy (~100 MeV – minimal synchrotron radiation damping)  flexible lattice e- storage ring </a:t>
            </a:r>
            <a:endParaRPr lang="en-US" dirty="0">
              <a:solidFill>
                <a:srgbClr val="FFFF00"/>
              </a:solidFill>
            </a:endParaRPr>
          </a:p>
          <a:p>
            <a:pPr marL="457200" indent="-457200">
              <a:defRPr/>
            </a:pPr>
            <a:r>
              <a:rPr lang="en-US" dirty="0">
                <a:solidFill>
                  <a:srgbClr val="004C97"/>
                </a:solidFill>
              </a:rPr>
              <a:t>Motivation: </a:t>
            </a:r>
          </a:p>
          <a:p>
            <a:pPr marL="914400" lvl="1" indent="-457200">
              <a:buFont typeface="Arial" pitchFamily="34" charset="0"/>
              <a:buChar char="•"/>
              <a:defRPr/>
            </a:pPr>
            <a:r>
              <a:rPr lang="en-US" dirty="0"/>
              <a:t>Beam cooling for high energy accelerators </a:t>
            </a:r>
          </a:p>
          <a:p>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63</a:t>
            </a:fld>
            <a:endParaRPr lang="en-US" altLang="en-US"/>
          </a:p>
        </p:txBody>
      </p:sp>
      <p:pic>
        <p:nvPicPr>
          <p:cNvPr id="8" name="Picture 2"/>
          <p:cNvPicPr>
            <a:picLocks noChangeAspect="1" noChangeArrowheads="1"/>
          </p:cNvPicPr>
          <p:nvPr/>
        </p:nvPicPr>
        <p:blipFill>
          <a:blip r:embed="rId2" cstate="print"/>
          <a:srcRect/>
          <a:stretch>
            <a:fillRect/>
          </a:stretch>
        </p:blipFill>
        <p:spPr bwMode="auto">
          <a:xfrm>
            <a:off x="2133600" y="2133600"/>
            <a:ext cx="6500812" cy="1786220"/>
          </a:xfrm>
          <a:prstGeom prst="rect">
            <a:avLst/>
          </a:prstGeom>
          <a:noFill/>
          <a:ln w="9525">
            <a:noFill/>
            <a:miter lim="800000"/>
            <a:headEnd/>
            <a:tailEnd/>
          </a:ln>
        </p:spPr>
      </p:pic>
    </p:spTree>
    <p:extLst>
      <p:ext uri="{BB962C8B-B14F-4D97-AF65-F5344CB8AC3E}">
        <p14:creationId xmlns:p14="http://schemas.microsoft.com/office/powerpoint/2010/main" val="293926660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Training and University Collaboration</a:t>
            </a:r>
            <a:endParaRPr lang="en-US" sz="3800" dirty="0"/>
          </a:p>
        </p:txBody>
      </p:sp>
      <p:sp>
        <p:nvSpPr>
          <p:cNvPr id="3" name="Content Placeholder 2"/>
          <p:cNvSpPr>
            <a:spLocks noGrp="1"/>
          </p:cNvSpPr>
          <p:nvPr>
            <p:ph idx="1"/>
          </p:nvPr>
        </p:nvSpPr>
        <p:spPr/>
        <p:txBody>
          <a:bodyPr/>
          <a:lstStyle/>
          <a:p>
            <a:r>
              <a:rPr lang="en-US" sz="2800" dirty="0" smtClean="0"/>
              <a:t>Excellent connection to the university community</a:t>
            </a:r>
            <a:r>
              <a:rPr lang="en-US" sz="2800" dirty="0"/>
              <a:t> </a:t>
            </a:r>
            <a:r>
              <a:rPr lang="en-US" sz="2800" dirty="0" smtClean="0"/>
              <a:t>through the Joint Fermilab/University PhD program</a:t>
            </a:r>
          </a:p>
          <a:p>
            <a:pPr lvl="1"/>
            <a:r>
              <a:rPr lang="en-US" dirty="0" smtClean="0"/>
              <a:t>Already 9 graduate students doing thesis research at FAST/IOTA</a:t>
            </a:r>
          </a:p>
          <a:p>
            <a:pPr lvl="2"/>
            <a:r>
              <a:rPr lang="en-US" dirty="0" smtClean="0"/>
              <a:t>7 NIU, 1 </a:t>
            </a:r>
            <a:r>
              <a:rPr lang="en-US" dirty="0" err="1" smtClean="0"/>
              <a:t>U.Chicago</a:t>
            </a:r>
            <a:r>
              <a:rPr lang="en-US" dirty="0" smtClean="0"/>
              <a:t>, 1 IIT, 2 more to join soon</a:t>
            </a:r>
          </a:p>
          <a:p>
            <a:pPr marL="457200" lvl="1" indent="0">
              <a:buNone/>
            </a:pPr>
            <a:endParaRPr lang="en-US" sz="500" dirty="0" smtClean="0"/>
          </a:p>
          <a:p>
            <a:r>
              <a:rPr lang="en-US" sz="2800" dirty="0" smtClean="0"/>
              <a:t>Partnership with university groups</a:t>
            </a:r>
          </a:p>
          <a:p>
            <a:pPr lvl="1"/>
            <a:r>
              <a:rPr lang="en-US" dirty="0" smtClean="0"/>
              <a:t>NIU – DOE GARD grant on OSC</a:t>
            </a:r>
          </a:p>
          <a:p>
            <a:pPr lvl="1"/>
            <a:r>
              <a:rPr lang="en-US" dirty="0" smtClean="0"/>
              <a:t>Univ. of Maryland – NSF grant for IOTA-related work </a:t>
            </a:r>
          </a:p>
          <a:p>
            <a:pPr lvl="1"/>
            <a:r>
              <a:rPr lang="en-US" dirty="0" smtClean="0"/>
              <a:t>Univ. Frankfurt – IOTA electron lens</a:t>
            </a:r>
          </a:p>
          <a:p>
            <a:pPr lvl="1"/>
            <a:r>
              <a:rPr lang="en-US" dirty="0" smtClean="0"/>
              <a:t>Univ. Mexico – ASTA </a:t>
            </a:r>
            <a:r>
              <a:rPr lang="en-US" dirty="0" err="1" smtClean="0"/>
              <a:t>linac</a:t>
            </a:r>
            <a:r>
              <a:rPr lang="en-US" dirty="0" smtClean="0"/>
              <a:t> commissioning</a:t>
            </a:r>
          </a:p>
          <a:p>
            <a:pPr lvl="1"/>
            <a:r>
              <a:rPr lang="en-US" dirty="0" smtClean="0"/>
              <a:t>Colorado State – ASTA gun stability</a:t>
            </a:r>
          </a:p>
          <a:p>
            <a:pPr lvl="1"/>
            <a:r>
              <a:rPr lang="en-US" dirty="0" smtClean="0"/>
              <a:t>Interest from: UC Berkeley, MIT, Oxford</a:t>
            </a:r>
          </a:p>
          <a:p>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64</a:t>
            </a:fld>
            <a:endParaRPr lang="en-US" altLang="en-US"/>
          </a:p>
        </p:txBody>
      </p:sp>
    </p:spTree>
    <p:extLst>
      <p:ext uri="{BB962C8B-B14F-4D97-AF65-F5344CB8AC3E}">
        <p14:creationId xmlns:p14="http://schemas.microsoft.com/office/powerpoint/2010/main" val="210185400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6840" y="871179"/>
            <a:ext cx="8966157" cy="4987867"/>
          </a:xfrm>
        </p:spPr>
        <p:txBody>
          <a:bodyPr/>
          <a:lstStyle/>
          <a:p>
            <a:pPr algn="just"/>
            <a:r>
              <a:rPr lang="en-US" sz="2600" dirty="0" smtClean="0">
                <a:solidFill>
                  <a:schemeClr val="tx2"/>
                </a:solidFill>
              </a:rPr>
              <a:t>Experimental accelerator R&amp;D at </a:t>
            </a:r>
            <a:r>
              <a:rPr lang="en-US" sz="2600" b="1" dirty="0" smtClean="0">
                <a:solidFill>
                  <a:schemeClr val="tx2"/>
                </a:solidFill>
              </a:rPr>
              <a:t>IOTA is one of the cornerstones of the proposed national R&amp;D</a:t>
            </a:r>
            <a:r>
              <a:rPr lang="en-US" sz="2600" dirty="0" smtClean="0">
                <a:solidFill>
                  <a:schemeClr val="tx2"/>
                </a:solidFill>
              </a:rPr>
              <a:t> </a:t>
            </a:r>
            <a:r>
              <a:rPr lang="en-US" sz="2600" b="1" dirty="0" smtClean="0">
                <a:solidFill>
                  <a:schemeClr val="tx2"/>
                </a:solidFill>
              </a:rPr>
              <a:t>thrust</a:t>
            </a:r>
            <a:r>
              <a:rPr lang="en-US" sz="2600" dirty="0" smtClean="0">
                <a:solidFill>
                  <a:schemeClr val="tx2"/>
                </a:solidFill>
              </a:rPr>
              <a:t> “Multi-MW Beams and Targets”, and is well aligned with P5 priorities</a:t>
            </a:r>
          </a:p>
          <a:p>
            <a:pPr algn="just"/>
            <a:r>
              <a:rPr lang="en-US" sz="2600" dirty="0" smtClean="0"/>
              <a:t>IOTA offers a </a:t>
            </a:r>
            <a:r>
              <a:rPr lang="en-US" sz="2600" b="1" dirty="0" smtClean="0"/>
              <a:t>unique scientific program </a:t>
            </a:r>
            <a:r>
              <a:rPr lang="en-US" sz="2600" dirty="0" smtClean="0"/>
              <a:t>aiming at breakthrough research to allow for x</a:t>
            </a:r>
            <a:r>
              <a:rPr lang="en-US" sz="2600" b="1" dirty="0" smtClean="0"/>
              <a:t>3-5 increase of beam intensity in future proton rings</a:t>
            </a:r>
          </a:p>
          <a:p>
            <a:pPr lvl="1" algn="just"/>
            <a:r>
              <a:rPr lang="en-US" dirty="0" smtClean="0"/>
              <a:t>IOTA augments the US program lacking ring facilities for accelerator research and training</a:t>
            </a:r>
            <a:endParaRPr lang="en-US" dirty="0"/>
          </a:p>
          <a:p>
            <a:pPr algn="just"/>
            <a:r>
              <a:rPr lang="en-US" sz="2600" dirty="0" smtClean="0"/>
              <a:t>IOTA experiments are a great </a:t>
            </a:r>
            <a:r>
              <a:rPr lang="en-US" sz="2600" dirty="0"/>
              <a:t>opportunity to </a:t>
            </a:r>
            <a:r>
              <a:rPr lang="en-US" sz="2600" dirty="0" smtClean="0"/>
              <a:t>explore </a:t>
            </a:r>
            <a:r>
              <a:rPr lang="en-US" sz="2600" dirty="0"/>
              <a:t>something </a:t>
            </a:r>
            <a:r>
              <a:rPr lang="en-US" sz="2600" b="1" dirty="0" smtClean="0"/>
              <a:t>truly novel </a:t>
            </a:r>
            <a:r>
              <a:rPr lang="en-US" sz="2600" b="1" dirty="0"/>
              <a:t>with circular </a:t>
            </a:r>
            <a:r>
              <a:rPr lang="en-US" sz="2600" b="1" dirty="0" smtClean="0"/>
              <a:t>accelerators</a:t>
            </a:r>
          </a:p>
          <a:p>
            <a:pPr algn="just"/>
            <a:r>
              <a:rPr lang="en-US" sz="2600" dirty="0" smtClean="0"/>
              <a:t>IOTA will be a strong </a:t>
            </a:r>
            <a:r>
              <a:rPr lang="en-US" sz="2600" b="1" dirty="0" smtClean="0"/>
              <a:t>driver of national and international collaboration and training</a:t>
            </a:r>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65</a:t>
            </a:fld>
            <a:endParaRPr lang="en-US" altLang="en-US"/>
          </a:p>
        </p:txBody>
      </p:sp>
    </p:spTree>
    <p:extLst>
      <p:ext uri="{BB962C8B-B14F-4D97-AF65-F5344CB8AC3E}">
        <p14:creationId xmlns:p14="http://schemas.microsoft.com/office/powerpoint/2010/main" val="258109628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228600" y="926252"/>
            <a:ext cx="8672513" cy="4987867"/>
          </a:xfrm>
        </p:spPr>
        <p:txBody>
          <a:bodyPr/>
          <a:lstStyle/>
          <a:p>
            <a:r>
              <a:rPr lang="en-US" dirty="0" err="1"/>
              <a:t>A.Burov</a:t>
            </a:r>
            <a:r>
              <a:rPr lang="en-US" dirty="0"/>
              <a:t>, </a:t>
            </a:r>
            <a:r>
              <a:rPr lang="en-US" dirty="0" err="1"/>
              <a:t>K.Carlson</a:t>
            </a:r>
            <a:r>
              <a:rPr lang="en-US" dirty="0"/>
              <a:t>, </a:t>
            </a:r>
            <a:r>
              <a:rPr lang="en-US" dirty="0" err="1"/>
              <a:t>A.Didenko</a:t>
            </a:r>
            <a:r>
              <a:rPr lang="en-US" dirty="0"/>
              <a:t>, </a:t>
            </a:r>
            <a:r>
              <a:rPr lang="en-US" dirty="0" err="1"/>
              <a:t>N.Eddy</a:t>
            </a:r>
            <a:r>
              <a:rPr lang="en-US" dirty="0"/>
              <a:t>, </a:t>
            </a:r>
            <a:r>
              <a:rPr lang="en-US" dirty="0" err="1"/>
              <a:t>V.Kashikhin</a:t>
            </a:r>
            <a:r>
              <a:rPr lang="en-US" dirty="0"/>
              <a:t>, </a:t>
            </a:r>
            <a:r>
              <a:rPr lang="en-US" dirty="0" err="1"/>
              <a:t>V.Lebedev</a:t>
            </a:r>
            <a:r>
              <a:rPr lang="en-US" dirty="0"/>
              <a:t>, </a:t>
            </a:r>
            <a:r>
              <a:rPr lang="en-US" dirty="0" err="1"/>
              <a:t>J.Leibfritz</a:t>
            </a:r>
            <a:r>
              <a:rPr lang="en-US" dirty="0"/>
              <a:t>, </a:t>
            </a:r>
            <a:r>
              <a:rPr lang="en-US" dirty="0" err="1" smtClean="0"/>
              <a:t>M.McGee</a:t>
            </a:r>
            <a:r>
              <a:rPr lang="en-US" dirty="0" smtClean="0"/>
              <a:t>, </a:t>
            </a:r>
            <a:r>
              <a:rPr lang="en-US" dirty="0" err="1" smtClean="0"/>
              <a:t>S.Nagaitsev</a:t>
            </a:r>
            <a:r>
              <a:rPr lang="en-US" dirty="0"/>
              <a:t>, </a:t>
            </a:r>
            <a:r>
              <a:rPr lang="en-US" dirty="0" err="1"/>
              <a:t>L.Nobrega</a:t>
            </a:r>
            <a:r>
              <a:rPr lang="en-US" dirty="0"/>
              <a:t>, </a:t>
            </a:r>
            <a:r>
              <a:rPr lang="en-US" dirty="0" err="1" smtClean="0"/>
              <a:t>H.Piekarz</a:t>
            </a:r>
            <a:r>
              <a:rPr lang="en-US" dirty="0" smtClean="0"/>
              <a:t>, </a:t>
            </a:r>
            <a:r>
              <a:rPr lang="en-US" dirty="0" err="1" smtClean="0"/>
              <a:t>E.Prebys</a:t>
            </a:r>
            <a:r>
              <a:rPr lang="en-US" dirty="0" smtClean="0"/>
              <a:t>, </a:t>
            </a:r>
            <a:r>
              <a:rPr lang="en-US" dirty="0" err="1" smtClean="0"/>
              <a:t>A.Romanov</a:t>
            </a:r>
            <a:r>
              <a:rPr lang="en-US" dirty="0" smtClean="0"/>
              <a:t>, </a:t>
            </a:r>
            <a:r>
              <a:rPr lang="en-US" dirty="0" err="1" smtClean="0"/>
              <a:t>G.Romanov</a:t>
            </a:r>
            <a:r>
              <a:rPr lang="en-US" dirty="0"/>
              <a:t>, </a:t>
            </a:r>
            <a:r>
              <a:rPr lang="en-US" dirty="0" err="1" smtClean="0"/>
              <a:t>V.Shiltsev</a:t>
            </a:r>
            <a:r>
              <a:rPr lang="en-US" dirty="0" smtClean="0"/>
              <a:t>, </a:t>
            </a:r>
            <a:r>
              <a:rPr lang="en-US" dirty="0" err="1" smtClean="0"/>
              <a:t>R.Thurman-Keup</a:t>
            </a:r>
            <a:r>
              <a:rPr lang="en-US" dirty="0" smtClean="0"/>
              <a:t>, </a:t>
            </a:r>
            <a:r>
              <a:rPr lang="en-US" dirty="0" err="1" smtClean="0"/>
              <a:t>A.Valishev</a:t>
            </a:r>
            <a:r>
              <a:rPr lang="en-US" dirty="0"/>
              <a:t>, </a:t>
            </a:r>
            <a:r>
              <a:rPr lang="en-US" dirty="0" err="1"/>
              <a:t>S.Wesseln</a:t>
            </a:r>
            <a:r>
              <a:rPr lang="en-US" dirty="0"/>
              <a:t>, </a:t>
            </a:r>
            <a:r>
              <a:rPr lang="en-US" dirty="0" err="1"/>
              <a:t>D.Wolff</a:t>
            </a:r>
            <a:r>
              <a:rPr lang="en-US" dirty="0"/>
              <a:t> (FNAL</a:t>
            </a:r>
            <a:r>
              <a:rPr lang="en-US" dirty="0" smtClean="0"/>
              <a:t>)</a:t>
            </a:r>
            <a:endParaRPr lang="en-US" dirty="0"/>
          </a:p>
          <a:p>
            <a:r>
              <a:rPr lang="en-US" dirty="0" err="1" smtClean="0"/>
              <a:t>D.Shatilov</a:t>
            </a:r>
            <a:r>
              <a:rPr lang="en-US" dirty="0"/>
              <a:t> </a:t>
            </a:r>
            <a:r>
              <a:rPr lang="en-US" dirty="0" smtClean="0"/>
              <a:t>(</a:t>
            </a:r>
            <a:r>
              <a:rPr lang="en-US" dirty="0"/>
              <a:t>BINP</a:t>
            </a:r>
            <a:r>
              <a:rPr lang="en-US" dirty="0" smtClean="0"/>
              <a:t>)</a:t>
            </a:r>
            <a:endParaRPr lang="en-US" dirty="0"/>
          </a:p>
          <a:p>
            <a:r>
              <a:rPr lang="en-US" dirty="0"/>
              <a:t>G. Kafka (IIT)</a:t>
            </a:r>
          </a:p>
          <a:p>
            <a:r>
              <a:rPr lang="en-US" dirty="0"/>
              <a:t>S. </a:t>
            </a:r>
            <a:r>
              <a:rPr lang="en-US" dirty="0" err="1"/>
              <a:t>Danilov</a:t>
            </a:r>
            <a:r>
              <a:rPr lang="en-US" dirty="0"/>
              <a:t> (ORNL), </a:t>
            </a:r>
          </a:p>
          <a:p>
            <a:r>
              <a:rPr lang="en-US" dirty="0"/>
              <a:t>S. </a:t>
            </a:r>
            <a:r>
              <a:rPr lang="en-US" dirty="0" err="1"/>
              <a:t>Antipov</a:t>
            </a:r>
            <a:r>
              <a:rPr lang="en-US" dirty="0"/>
              <a:t> (U of Chicago)</a:t>
            </a:r>
          </a:p>
          <a:p>
            <a:r>
              <a:rPr lang="en-US" dirty="0"/>
              <a:t>J. Cary (Tech-X)</a:t>
            </a:r>
          </a:p>
          <a:p>
            <a:r>
              <a:rPr lang="en-US" dirty="0"/>
              <a:t>D. </a:t>
            </a:r>
            <a:r>
              <a:rPr lang="en-US" dirty="0" err="1"/>
              <a:t>Bruhwiler</a:t>
            </a:r>
            <a:r>
              <a:rPr lang="en-US" dirty="0"/>
              <a:t>, S. Webb (</a:t>
            </a:r>
            <a:r>
              <a:rPr lang="en-US" dirty="0" err="1"/>
              <a:t>RadiaSoft</a:t>
            </a:r>
            <a:r>
              <a:rPr lang="en-US" dirty="0"/>
              <a:t>)</a:t>
            </a:r>
          </a:p>
          <a:p>
            <a:r>
              <a:rPr lang="en-US" dirty="0" err="1"/>
              <a:t>F.O’Shea</a:t>
            </a:r>
            <a:r>
              <a:rPr lang="en-US" dirty="0"/>
              <a:t>, </a:t>
            </a:r>
            <a:r>
              <a:rPr lang="en-US" dirty="0" err="1"/>
              <a:t>A.Murokh</a:t>
            </a:r>
            <a:r>
              <a:rPr lang="en-US" dirty="0"/>
              <a:t> (</a:t>
            </a:r>
            <a:r>
              <a:rPr lang="en-US" dirty="0" err="1"/>
              <a:t>RadiaBeam</a:t>
            </a:r>
            <a:r>
              <a:rPr lang="en-US" dirty="0" smtClean="0"/>
              <a:t>)</a:t>
            </a:r>
          </a:p>
          <a:p>
            <a:r>
              <a:rPr lang="en-US" dirty="0" err="1" smtClean="0"/>
              <a:t>R.Kishek</a:t>
            </a:r>
            <a:r>
              <a:rPr lang="en-US" dirty="0" smtClean="0"/>
              <a:t>, </a:t>
            </a:r>
            <a:r>
              <a:rPr lang="en-US" dirty="0" err="1" smtClean="0"/>
              <a:t>K.Ruisard</a:t>
            </a:r>
            <a:r>
              <a:rPr lang="en-US" dirty="0" smtClean="0"/>
              <a:t> (UMD)</a:t>
            </a:r>
            <a:endParaRPr lang="en-US" dirty="0"/>
          </a:p>
          <a:p>
            <a:r>
              <a:rPr lang="en-US" dirty="0" smtClean="0"/>
              <a:t>JINR, </a:t>
            </a:r>
            <a:r>
              <a:rPr lang="en-US" dirty="0" err="1" smtClean="0"/>
              <a:t>Dubna</a:t>
            </a:r>
            <a:endParaRPr lang="en-US" dirty="0"/>
          </a:p>
          <a:p>
            <a:endParaRPr lang="en-US"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66</a:t>
            </a:fld>
            <a:endParaRPr lang="en-US" altLang="en-US"/>
          </a:p>
        </p:txBody>
      </p:sp>
    </p:spTree>
    <p:extLst>
      <p:ext uri="{BB962C8B-B14F-4D97-AF65-F5344CB8AC3E}">
        <p14:creationId xmlns:p14="http://schemas.microsoft.com/office/powerpoint/2010/main" val="213864631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3"/>
          </p:nvPr>
        </p:nvSpPr>
        <p:spPr/>
        <p:txBody>
          <a:bodyPr/>
          <a:lstStyle/>
          <a:p>
            <a:r>
              <a:rPr lang="en-US" dirty="0" smtClean="0"/>
              <a:t>Backups</a:t>
            </a:r>
            <a:endParaRPr lang="en-US" dirty="0"/>
          </a:p>
        </p:txBody>
      </p:sp>
      <p:sp>
        <p:nvSpPr>
          <p:cNvPr id="4" name="Date Placeholder 3"/>
          <p:cNvSpPr>
            <a:spLocks noGrp="1"/>
          </p:cNvSpPr>
          <p:nvPr>
            <p:ph type="dt" sz="half" idx="14"/>
          </p:nvPr>
        </p:nvSpPr>
        <p:spPr/>
        <p:txBody>
          <a:bodyPr/>
          <a:lstStyle/>
          <a:p>
            <a:pPr>
              <a:defRPr/>
            </a:pPr>
            <a:r>
              <a:rPr lang="en-US" smtClean="0"/>
              <a:t>September 15, 2015</a:t>
            </a:r>
            <a:endParaRPr lang="en-US" dirty="0"/>
          </a:p>
        </p:txBody>
      </p:sp>
      <p:sp>
        <p:nvSpPr>
          <p:cNvPr id="5" name="Footer Placeholder 4"/>
          <p:cNvSpPr>
            <a:spLocks noGrp="1"/>
          </p:cNvSpPr>
          <p:nvPr>
            <p:ph type="ftr" sz="quarter" idx="15"/>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6"/>
          </p:nvPr>
        </p:nvSpPr>
        <p:spPr/>
        <p:txBody>
          <a:bodyPr/>
          <a:lstStyle/>
          <a:p>
            <a:pPr>
              <a:defRPr/>
            </a:pPr>
            <a:fld id="{2A0CCE80-3B22-F34E-81B2-E096627812DD}" type="slidenum">
              <a:rPr lang="en-US" smtClean="0"/>
              <a:pPr>
                <a:defRPr/>
              </a:pPr>
              <a:t>67</a:t>
            </a:fld>
            <a:endParaRPr lang="en-US" dirty="0"/>
          </a:p>
        </p:txBody>
      </p:sp>
    </p:spTree>
    <p:extLst>
      <p:ext uri="{BB962C8B-B14F-4D97-AF65-F5344CB8AC3E}">
        <p14:creationId xmlns:p14="http://schemas.microsoft.com/office/powerpoint/2010/main" val="5999369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15888"/>
            <a:ext cx="8688388" cy="584200"/>
          </a:xfrm>
          <a:prstGeom prst="rect">
            <a:avLst/>
          </a:prstGeom>
        </p:spPr>
        <p:txBody>
          <a:bodyPr>
            <a:spAutoFit/>
          </a:bodyPr>
          <a:lstStyle/>
          <a:p>
            <a:pPr>
              <a:defRPr/>
            </a:pPr>
            <a:r>
              <a:rPr lang="en-US" b="1" dirty="0">
                <a:solidFill>
                  <a:srgbClr val="000099"/>
                </a:solidFill>
                <a:effectLst>
                  <a:outerShdw blurRad="38100" dist="38100" dir="2700000" algn="tl">
                    <a:srgbClr val="000000">
                      <a:alpha val="43137"/>
                    </a:srgbClr>
                  </a:outerShdw>
                </a:effectLst>
                <a:latin typeface="Arial" charset="0"/>
                <a:cs typeface="Arial" charset="0"/>
              </a:rPr>
              <a:t>Need accelerator R&amp;D beam facilities !</a:t>
            </a:r>
          </a:p>
        </p:txBody>
      </p:sp>
      <p:pic>
        <p:nvPicPr>
          <p:cNvPr id="778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36550"/>
            <a:ext cx="9067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493294" y="-34925"/>
            <a:ext cx="2432050" cy="708025"/>
          </a:xfrm>
          <a:solidFill>
            <a:schemeClr val="bg1"/>
          </a:solidFill>
        </p:spPr>
        <p:txBody>
          <a:bodyPr/>
          <a:lstStyle/>
          <a:p>
            <a:pPr eaLnBrk="1" fontAlgn="auto" hangingPunct="1">
              <a:spcAft>
                <a:spcPts val="0"/>
              </a:spcAft>
              <a:defRPr/>
            </a:pPr>
            <a:r>
              <a:rPr lang="en-US" sz="5400" dirty="0" smtClean="0">
                <a:solidFill>
                  <a:srgbClr val="C00000"/>
                </a:solidFill>
                <a:effectLst>
                  <a:outerShdw blurRad="38100" dist="38100" dir="2700000" algn="tl">
                    <a:srgbClr val="000000">
                      <a:alpha val="43137"/>
                    </a:srgbClr>
                  </a:outerShdw>
                </a:effectLst>
              </a:rPr>
              <a:t>FAST</a:t>
            </a:r>
            <a:endParaRPr lang="en-US" sz="4400" dirty="0" smtClean="0">
              <a:solidFill>
                <a:srgbClr val="C00000"/>
              </a:solidFill>
              <a:effectLst>
                <a:outerShdw blurRad="38100" dist="38100" dir="2700000" algn="tl">
                  <a:srgbClr val="000000">
                    <a:alpha val="43137"/>
                  </a:srgbClr>
                </a:outerShdw>
              </a:effectLst>
            </a:endParaRPr>
          </a:p>
        </p:txBody>
      </p:sp>
      <p:sp>
        <p:nvSpPr>
          <p:cNvPr id="8" name="Curved Up Arrow 7"/>
          <p:cNvSpPr/>
          <p:nvPr/>
        </p:nvSpPr>
        <p:spPr>
          <a:xfrm rot="16200000">
            <a:off x="7793831" y="3428207"/>
            <a:ext cx="1154113" cy="565150"/>
          </a:xfrm>
          <a:prstGeom prst="curved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19" name="Picture 2" descr="C:\Users\stuarth\Documents\Henderson Files\Programs\Advanced Accelerator R&amp;D\ASTA Briefing December 2012\ASTA Proposal Pictures\Gun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63" y="1847850"/>
            <a:ext cx="3352800" cy="2514600"/>
          </a:xfrm>
          <a:prstGeom prst="rect">
            <a:avLst/>
          </a:prstGeom>
          <a:noFill/>
          <a:ln w="889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2" name="Notched Right Arrow 11"/>
          <p:cNvSpPr/>
          <p:nvPr/>
        </p:nvSpPr>
        <p:spPr>
          <a:xfrm rot="15426179">
            <a:off x="433387" y="1720851"/>
            <a:ext cx="511175" cy="368300"/>
          </a:xfrm>
          <a:prstGeom prst="notch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492375"/>
            <a:ext cx="4400550" cy="3302000"/>
          </a:xfrm>
          <a:prstGeom prst="rect">
            <a:avLst/>
          </a:prstGeom>
          <a:noFill/>
          <a:ln w="889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2" name="Notched Right Arrow 21"/>
          <p:cNvSpPr/>
          <p:nvPr/>
        </p:nvSpPr>
        <p:spPr>
          <a:xfrm rot="16775919">
            <a:off x="1441450" y="1952625"/>
            <a:ext cx="915988" cy="369888"/>
          </a:xfrm>
          <a:prstGeom prst="notch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4" name="Picture 13" descr="HINS_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8538" y="2876550"/>
            <a:ext cx="4572000" cy="3429000"/>
          </a:xfrm>
          <a:prstGeom prst="rect">
            <a:avLst/>
          </a:prstGeom>
          <a:noFill/>
          <a:ln w="889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3" name="Notched Right Arrow 22"/>
          <p:cNvSpPr/>
          <p:nvPr/>
        </p:nvSpPr>
        <p:spPr>
          <a:xfrm rot="16200000">
            <a:off x="4739481" y="2766219"/>
            <a:ext cx="915988" cy="368300"/>
          </a:xfrm>
          <a:prstGeom prst="notch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313" y="3709988"/>
            <a:ext cx="4343400" cy="3046412"/>
          </a:xfrm>
          <a:prstGeom prst="rect">
            <a:avLst/>
          </a:prstGeom>
          <a:noFill/>
          <a:ln w="889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
        <p:nvSpPr>
          <p:cNvPr id="2" name="Date Placeholder 1"/>
          <p:cNvSpPr>
            <a:spLocks noGrp="1"/>
          </p:cNvSpPr>
          <p:nvPr>
            <p:ph type="dt" sz="half" idx="10"/>
          </p:nvPr>
        </p:nvSpPr>
        <p:spPr/>
        <p:txBody>
          <a:bodyPr/>
          <a:lstStyle/>
          <a:p>
            <a:r>
              <a:rPr lang="en-US" altLang="en-US" smtClean="0"/>
              <a:t>September 15, 2015</a:t>
            </a:r>
            <a:endParaRPr lang="en-US" altLang="en-US"/>
          </a:p>
        </p:txBody>
      </p:sp>
      <p:sp>
        <p:nvSpPr>
          <p:cNvPr id="3" name="Footer Placeholder 2"/>
          <p:cNvSpPr>
            <a:spLocks noGrp="1"/>
          </p:cNvSpPr>
          <p:nvPr>
            <p:ph type="ftr" sz="quarter" idx="11"/>
          </p:nvPr>
        </p:nvSpPr>
        <p:spPr>
          <a:xfrm>
            <a:off x="829469" y="6486525"/>
            <a:ext cx="5373688" cy="241300"/>
          </a:xfrm>
        </p:spPr>
        <p:txBody>
          <a:bodyPr/>
          <a:lstStyle/>
          <a:p>
            <a:pPr>
              <a:defRPr/>
            </a:pPr>
            <a:r>
              <a:rPr lang="en-US" smtClean="0"/>
              <a:t>University of Maryland Seminar</a:t>
            </a:r>
            <a:endParaRPr lang="en-US" b="1" dirty="0"/>
          </a:p>
        </p:txBody>
      </p:sp>
      <p:sp>
        <p:nvSpPr>
          <p:cNvPr id="5" name="Slide Number Placeholder 4"/>
          <p:cNvSpPr>
            <a:spLocks noGrp="1"/>
          </p:cNvSpPr>
          <p:nvPr>
            <p:ph type="sldNum" sz="quarter" idx="12"/>
          </p:nvPr>
        </p:nvSpPr>
        <p:spPr/>
        <p:txBody>
          <a:bodyPr/>
          <a:lstStyle/>
          <a:p>
            <a:fld id="{BBFB9D8C-2882-41F9-92E5-94261C5AF937}" type="slidenum">
              <a:rPr lang="en-US" altLang="en-US" smtClean="0"/>
              <a:pPr/>
              <a:t>68</a:t>
            </a:fld>
            <a:endParaRPr lang="en-US" altLang="en-US"/>
          </a:p>
        </p:txBody>
      </p:sp>
    </p:spTree>
    <p:extLst>
      <p:ext uri="{BB962C8B-B14F-4D97-AF65-F5344CB8AC3E}">
        <p14:creationId xmlns:p14="http://schemas.microsoft.com/office/powerpoint/2010/main" val="1363959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22" grpId="0" animBg="1"/>
      <p:bldP spid="2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Charge in </a:t>
            </a:r>
            <a:r>
              <a:rPr lang="en-US" dirty="0" smtClean="0">
                <a:solidFill>
                  <a:schemeClr val="accent4"/>
                </a:solidFill>
              </a:rPr>
              <a:t>Linear </a:t>
            </a:r>
            <a:r>
              <a:rPr lang="en-US" dirty="0">
                <a:solidFill>
                  <a:schemeClr val="accent4"/>
                </a:solidFill>
              </a:rPr>
              <a:t>O</a:t>
            </a:r>
            <a:r>
              <a:rPr lang="en-US" dirty="0" smtClean="0">
                <a:solidFill>
                  <a:schemeClr val="accent4"/>
                </a:solidFill>
              </a:rPr>
              <a:t>ptics</a:t>
            </a:r>
            <a:endParaRPr lang="en-US" dirty="0">
              <a:solidFill>
                <a:schemeClr val="accent4"/>
              </a:solidFill>
            </a:endParaRPr>
          </a:p>
        </p:txBody>
      </p:sp>
      <p:sp>
        <p:nvSpPr>
          <p:cNvPr id="3" name="Content Placeholder 2"/>
          <p:cNvSpPr>
            <a:spLocks noGrp="1"/>
          </p:cNvSpPr>
          <p:nvPr>
            <p:ph idx="1"/>
          </p:nvPr>
        </p:nvSpPr>
        <p:spPr>
          <a:xfrm rot="16200000">
            <a:off x="-1629796" y="2698180"/>
            <a:ext cx="5429765" cy="1712972"/>
          </a:xfrm>
        </p:spPr>
        <p:txBody>
          <a:bodyPr/>
          <a:lstStyle/>
          <a:p>
            <a:pPr marL="256032" indent="-164592">
              <a:spcBef>
                <a:spcPts val="0"/>
              </a:spcBef>
            </a:pPr>
            <a:r>
              <a:rPr lang="en-US" sz="1800" dirty="0"/>
              <a:t>System: linear </a:t>
            </a:r>
            <a:r>
              <a:rPr lang="en-US" sz="1800" dirty="0" smtClean="0"/>
              <a:t>FOFO </a:t>
            </a:r>
            <a:r>
              <a:rPr lang="en-US" sz="1800" dirty="0"/>
              <a:t>100 </a:t>
            </a:r>
            <a:r>
              <a:rPr lang="en-US" sz="1800" dirty="0" smtClean="0"/>
              <a:t>A  </a:t>
            </a:r>
            <a:r>
              <a:rPr lang="en-US" sz="1800" dirty="0"/>
              <a:t>linear KV </a:t>
            </a:r>
            <a:r>
              <a:rPr lang="en-US" sz="1800" dirty="0" smtClean="0"/>
              <a:t>w/mismatch</a:t>
            </a:r>
            <a:endParaRPr lang="en-US" sz="1800" dirty="0"/>
          </a:p>
          <a:p>
            <a:pPr marL="256032" indent="-164592"/>
            <a:r>
              <a:rPr lang="en-US" sz="1800" dirty="0"/>
              <a:t>Result:  quickly drives test-particles into the halo</a:t>
            </a:r>
          </a:p>
          <a:p>
            <a:endParaRPr lang="en-US" sz="1800" dirty="0"/>
          </a:p>
        </p:txBody>
      </p:sp>
      <p:sp>
        <p:nvSpPr>
          <p:cNvPr id="4" name="Date Placeholder 3"/>
          <p:cNvSpPr>
            <a:spLocks noGrp="1"/>
          </p:cNvSpPr>
          <p:nvPr>
            <p:ph type="dt" sz="half" idx="10"/>
          </p:nvPr>
        </p:nvSpPr>
        <p:spPr/>
        <p:txBody>
          <a:bodyPr/>
          <a:lstStyle/>
          <a:p>
            <a:r>
              <a:rPr lang="en-US" altLang="en-US" smtClean="0"/>
              <a:t>September 15, 2015</a:t>
            </a:r>
            <a:endParaRPr lang="en-US" altLang="en-US"/>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69</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476" y="839784"/>
            <a:ext cx="7132637" cy="5349478"/>
          </a:xfrm>
          <a:prstGeom prst="rect">
            <a:avLst/>
          </a:prstGeom>
        </p:spPr>
      </p:pic>
      <p:sp>
        <p:nvSpPr>
          <p:cNvPr id="8" name="TextBox 7"/>
          <p:cNvSpPr txBox="1"/>
          <p:nvPr/>
        </p:nvSpPr>
        <p:spPr>
          <a:xfrm>
            <a:off x="4342988" y="5958429"/>
            <a:ext cx="3155106" cy="400110"/>
          </a:xfrm>
          <a:prstGeom prst="rect">
            <a:avLst/>
          </a:prstGeom>
          <a:noFill/>
        </p:spPr>
        <p:txBody>
          <a:bodyPr wrap="none" rtlCol="0">
            <a:spAutoFit/>
          </a:bodyPr>
          <a:lstStyle/>
          <a:p>
            <a:r>
              <a:rPr lang="en-US" sz="2000" dirty="0" smtClean="0"/>
              <a:t>Tech-X, </a:t>
            </a:r>
            <a:r>
              <a:rPr lang="en-US" sz="2000" dirty="0" err="1" smtClean="0"/>
              <a:t>RadiaSoft</a:t>
            </a:r>
            <a:r>
              <a:rPr lang="en-US" sz="2000" dirty="0" smtClean="0"/>
              <a:t> simulation</a:t>
            </a:r>
            <a:endParaRPr lang="en-US" sz="2000" dirty="0"/>
          </a:p>
        </p:txBody>
      </p:sp>
      <p:sp>
        <p:nvSpPr>
          <p:cNvPr id="9" name="TextBox 8"/>
          <p:cNvSpPr txBox="1"/>
          <p:nvPr/>
        </p:nvSpPr>
        <p:spPr>
          <a:xfrm>
            <a:off x="883196" y="879728"/>
            <a:ext cx="1610036" cy="461665"/>
          </a:xfrm>
          <a:prstGeom prst="rect">
            <a:avLst/>
          </a:prstGeom>
          <a:noFill/>
        </p:spPr>
        <p:txBody>
          <a:bodyPr wrap="none" rtlCol="0">
            <a:spAutoFit/>
          </a:bodyPr>
          <a:lstStyle/>
          <a:p>
            <a:r>
              <a:rPr lang="en-US" i="1" dirty="0" err="1">
                <a:latin typeface="Symbol" charset="2"/>
                <a:cs typeface="Symbol" charset="2"/>
              </a:rPr>
              <a:t>D</a:t>
            </a:r>
            <a:r>
              <a:rPr lang="en-US" i="1" dirty="0" err="1"/>
              <a:t>Q</a:t>
            </a:r>
            <a:r>
              <a:rPr lang="en-US" i="1" baseline="-25000" dirty="0" err="1"/>
              <a:t>sc</a:t>
            </a:r>
            <a:r>
              <a:rPr lang="en-US" dirty="0"/>
              <a:t> ~ –</a:t>
            </a:r>
            <a:r>
              <a:rPr lang="en-US" dirty="0" smtClean="0"/>
              <a:t>0.7</a:t>
            </a:r>
            <a:endParaRPr lang="en-US" dirty="0"/>
          </a:p>
        </p:txBody>
      </p:sp>
    </p:spTree>
    <p:extLst>
      <p:ext uri="{BB962C8B-B14F-4D97-AF65-F5344CB8AC3E}">
        <p14:creationId xmlns:p14="http://schemas.microsoft.com/office/powerpoint/2010/main" val="4924024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a:t>
            </a:r>
            <a:r>
              <a:rPr lang="en-US" dirty="0" smtClean="0">
                <a:latin typeface="Symbol" charset="2"/>
                <a:cs typeface="Symbol" charset="2"/>
              </a:rPr>
              <a:t>n</a:t>
            </a:r>
            <a:r>
              <a:rPr lang="en-US" dirty="0" smtClean="0"/>
              <a:t> Program: </a:t>
            </a:r>
            <a:r>
              <a:rPr lang="en-US" dirty="0" err="1" smtClean="0"/>
              <a:t>NuMI</a:t>
            </a:r>
            <a:r>
              <a:rPr lang="en-US" dirty="0" err="1" smtClean="0">
                <a:latin typeface="Wingdings"/>
                <a:ea typeface="Wingdings"/>
                <a:cs typeface="Wingdings"/>
                <a:sym typeface="Wingdings"/>
              </a:rPr>
              <a:t></a:t>
            </a:r>
            <a:r>
              <a:rPr lang="en-US" dirty="0" err="1" smtClean="0">
                <a:sym typeface="Wingdings"/>
              </a:rPr>
              <a:t>MINOS+NO</a:t>
            </a:r>
            <a:r>
              <a:rPr lang="en-US" dirty="0" err="1" smtClean="0">
                <a:latin typeface="Symbol" charset="2"/>
                <a:cs typeface="Symbol" charset="2"/>
                <a:sym typeface="Wingdings"/>
              </a:rPr>
              <a:t>n</a:t>
            </a:r>
            <a:r>
              <a:rPr lang="en-US" dirty="0" err="1" smtClean="0">
                <a:sym typeface="Wingdings"/>
              </a:rPr>
              <a:t>A</a:t>
            </a:r>
            <a:endParaRPr lang="en-US" dirty="0"/>
          </a:p>
        </p:txBody>
      </p:sp>
      <p:sp>
        <p:nvSpPr>
          <p:cNvPr id="3" name="Content Placeholder 2"/>
          <p:cNvSpPr>
            <a:spLocks noGrp="1"/>
          </p:cNvSpPr>
          <p:nvPr>
            <p:ph idx="1"/>
          </p:nvPr>
        </p:nvSpPr>
        <p:spPr>
          <a:xfrm>
            <a:off x="228600" y="1043046"/>
            <a:ext cx="8672513" cy="2438871"/>
          </a:xfrm>
        </p:spPr>
        <p:txBody>
          <a:bodyPr/>
          <a:lstStyle/>
          <a:p>
            <a:r>
              <a:rPr lang="en-US" dirty="0" smtClean="0"/>
              <a:t>The “Neutrinos from the Main Injector” (</a:t>
            </a:r>
            <a:r>
              <a:rPr lang="en-US" dirty="0" err="1" smtClean="0"/>
              <a:t>NuMI</a:t>
            </a:r>
            <a:r>
              <a:rPr lang="en-US" dirty="0" smtClean="0"/>
              <a:t>) line uses 120 </a:t>
            </a:r>
            <a:r>
              <a:rPr lang="en-US" dirty="0" err="1" smtClean="0"/>
              <a:t>GeV</a:t>
            </a:r>
            <a:r>
              <a:rPr lang="en-US" dirty="0" smtClean="0"/>
              <a:t> neutrinos from the Main Injector to produce neutrinos, which are detected in </a:t>
            </a:r>
          </a:p>
          <a:p>
            <a:pPr lvl="1"/>
            <a:r>
              <a:rPr lang="en-US" dirty="0" smtClean="0"/>
              <a:t>MINOS: 725 km away in the Soudan</a:t>
            </a:r>
            <a:br>
              <a:rPr lang="en-US" dirty="0" smtClean="0"/>
            </a:br>
            <a:r>
              <a:rPr lang="en-US" dirty="0" smtClean="0"/>
              <a:t>Mine in Minnesota</a:t>
            </a:r>
          </a:p>
          <a:p>
            <a:pPr lvl="1"/>
            <a:r>
              <a:rPr lang="en-US" dirty="0" err="1" smtClean="0"/>
              <a:t>NO</a:t>
            </a:r>
            <a:r>
              <a:rPr lang="en-US" dirty="0" err="1" smtClean="0">
                <a:latin typeface="Symbol" charset="2"/>
                <a:cs typeface="Symbol" charset="2"/>
              </a:rPr>
              <a:t>n</a:t>
            </a:r>
            <a:r>
              <a:rPr lang="en-US" dirty="0" err="1" smtClean="0"/>
              <a:t>A</a:t>
            </a:r>
            <a:r>
              <a:rPr lang="en-US" dirty="0" smtClean="0"/>
              <a:t>: 810 km away in Ash River, </a:t>
            </a:r>
            <a:br>
              <a:rPr lang="en-US" dirty="0" smtClean="0"/>
            </a:br>
            <a:r>
              <a:rPr lang="en-US" dirty="0" smtClean="0"/>
              <a:t>Minnesota, 14.6 </a:t>
            </a:r>
            <a:r>
              <a:rPr lang="en-US" dirty="0" err="1" smtClean="0"/>
              <a:t>mrad</a:t>
            </a:r>
            <a:r>
              <a:rPr lang="en-US" dirty="0" smtClean="0"/>
              <a:t> off axis</a:t>
            </a:r>
          </a:p>
          <a:p>
            <a:pPr lvl="2"/>
            <a:r>
              <a:rPr lang="en-US" dirty="0" smtClean="0"/>
              <a:t>Produces narrower energy spread</a:t>
            </a:r>
            <a:endParaRPr lang="en-US"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pic>
        <p:nvPicPr>
          <p:cNvPr id="6" name="Picture 5"/>
          <p:cNvPicPr>
            <a:picLocks noChangeAspect="1"/>
          </p:cNvPicPr>
          <p:nvPr/>
        </p:nvPicPr>
        <p:blipFill>
          <a:blip r:embed="rId2"/>
          <a:stretch>
            <a:fillRect/>
          </a:stretch>
        </p:blipFill>
        <p:spPr>
          <a:xfrm>
            <a:off x="5673653" y="1862667"/>
            <a:ext cx="3197298" cy="4318000"/>
          </a:xfrm>
          <a:prstGeom prst="rect">
            <a:avLst/>
          </a:prstGeom>
        </p:spPr>
      </p:pic>
      <p:pic>
        <p:nvPicPr>
          <p:cNvPr id="7" name="Picture 6"/>
          <p:cNvPicPr>
            <a:picLocks noChangeAspect="1"/>
          </p:cNvPicPr>
          <p:nvPr/>
        </p:nvPicPr>
        <p:blipFill>
          <a:blip r:embed="rId3"/>
          <a:stretch>
            <a:fillRect/>
          </a:stretch>
        </p:blipFill>
        <p:spPr>
          <a:xfrm>
            <a:off x="1500717" y="3968750"/>
            <a:ext cx="2317444" cy="2360083"/>
          </a:xfrm>
          <a:prstGeom prst="rect">
            <a:avLst/>
          </a:prstGeom>
        </p:spPr>
      </p:pic>
      <p:sp>
        <p:nvSpPr>
          <p:cNvPr id="8" name="Slide Number Placeholder 7"/>
          <p:cNvSpPr>
            <a:spLocks noGrp="1"/>
          </p:cNvSpPr>
          <p:nvPr>
            <p:ph type="sldNum" sz="quarter" idx="12"/>
          </p:nvPr>
        </p:nvSpPr>
        <p:spPr/>
        <p:txBody>
          <a:bodyPr/>
          <a:lstStyle/>
          <a:p>
            <a:pPr>
              <a:defRPr/>
            </a:pPr>
            <a:fld id="{2A0CCE80-3B22-F34E-81B2-E096627812DD}" type="slidenum">
              <a:rPr lang="en-US" smtClean="0"/>
              <a:pPr>
                <a:defRPr/>
              </a:pPr>
              <a:t>7</a:t>
            </a:fld>
            <a:endParaRPr lang="en-US" dirty="0"/>
          </a:p>
        </p:txBody>
      </p:sp>
    </p:spTree>
    <p:extLst>
      <p:ext uri="{BB962C8B-B14F-4D97-AF65-F5344CB8AC3E}">
        <p14:creationId xmlns:p14="http://schemas.microsoft.com/office/powerpoint/2010/main" val="17615581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a:t>
            </a:r>
            <a:r>
              <a:rPr lang="en-US" dirty="0" smtClean="0">
                <a:latin typeface="Symbol" charset="2"/>
                <a:cs typeface="Symbol" charset="2"/>
              </a:rPr>
              <a:t>n</a:t>
            </a:r>
            <a:r>
              <a:rPr lang="en-US" dirty="0" smtClean="0"/>
              <a:t> Program: LBNF</a:t>
            </a:r>
            <a:r>
              <a:rPr lang="en-US" dirty="0" smtClean="0">
                <a:latin typeface="Wingdings"/>
                <a:ea typeface="Wingdings"/>
                <a:cs typeface="Wingdings"/>
                <a:sym typeface="Wingdings"/>
              </a:rPr>
              <a:t></a:t>
            </a:r>
            <a:r>
              <a:rPr lang="en-US" dirty="0" smtClean="0">
                <a:sym typeface="Wingdings"/>
              </a:rPr>
              <a:t>DUNE</a:t>
            </a:r>
            <a:endParaRPr lang="en-US" dirty="0"/>
          </a:p>
        </p:txBody>
      </p:sp>
      <p:sp>
        <p:nvSpPr>
          <p:cNvPr id="3" name="Content Placeholder 2"/>
          <p:cNvSpPr>
            <a:spLocks noGrp="1"/>
          </p:cNvSpPr>
          <p:nvPr>
            <p:ph idx="1"/>
          </p:nvPr>
        </p:nvSpPr>
        <p:spPr>
          <a:xfrm>
            <a:off x="228600" y="937213"/>
            <a:ext cx="8672513" cy="1740371"/>
          </a:xfrm>
        </p:spPr>
        <p:txBody>
          <a:bodyPr/>
          <a:lstStyle/>
          <a:p>
            <a:r>
              <a:rPr lang="en-US" dirty="0" smtClean="0"/>
              <a:t>Fermilab will construct a new new “Long Baseline Neutrino Facility” (LBNF) beam line to produce neutrinos for the “Deep Underground Neutrino Experiment” (DUNE), located at the “Sanford Underground Research Facility” (SURF) in Lead, SD, 1300 km away.</a:t>
            </a:r>
          </a:p>
          <a:p>
            <a:endParaRPr lang="en-US" dirty="0"/>
          </a:p>
          <a:p>
            <a:endParaRPr lang="en-US" dirty="0" smtClean="0"/>
          </a:p>
          <a:p>
            <a:endParaRPr lang="en-US" dirty="0"/>
          </a:p>
          <a:p>
            <a:pPr marL="0" indent="0">
              <a:buNone/>
            </a:pPr>
            <a:endParaRPr lang="en-US" dirty="0"/>
          </a:p>
          <a:p>
            <a:r>
              <a:rPr lang="en-US" dirty="0" smtClean="0"/>
              <a:t>Physics program requires ~900 </a:t>
            </a:r>
            <a:r>
              <a:rPr lang="en-US" dirty="0" err="1" smtClean="0"/>
              <a:t>kt</a:t>
            </a:r>
            <a:r>
              <a:rPr lang="en-US" dirty="0" err="1" smtClean="0">
                <a:latin typeface="Wingdings"/>
                <a:ea typeface="Wingdings"/>
                <a:cs typeface="Wingdings"/>
                <a:sym typeface="Wingdings"/>
              </a:rPr>
              <a:t></a:t>
            </a:r>
            <a:r>
              <a:rPr lang="en-US" dirty="0" err="1" smtClean="0">
                <a:sym typeface="Wingdings"/>
              </a:rPr>
              <a:t>MW</a:t>
            </a:r>
            <a:r>
              <a:rPr lang="en-US" dirty="0" err="1" smtClean="0">
                <a:latin typeface="Wingdings"/>
                <a:ea typeface="Wingdings"/>
                <a:cs typeface="Wingdings"/>
                <a:sym typeface="Wingdings"/>
              </a:rPr>
              <a:t></a:t>
            </a:r>
            <a:r>
              <a:rPr lang="en-US" dirty="0" err="1" smtClean="0">
                <a:sym typeface="Wingdings"/>
              </a:rPr>
              <a:t>yr</a:t>
            </a:r>
            <a:endParaRPr lang="en-US" dirty="0">
              <a:sym typeface="Wingdings"/>
            </a:endParaRPr>
          </a:p>
          <a:p>
            <a:pPr lvl="1"/>
            <a:r>
              <a:rPr lang="en-US" dirty="0" smtClean="0">
                <a:solidFill>
                  <a:srgbClr val="FF0000"/>
                </a:solidFill>
                <a:sym typeface="Wingdings"/>
              </a:rPr>
              <a:t>&gt;50 years with current (400 kW) beam and 40 </a:t>
            </a:r>
            <a:r>
              <a:rPr lang="en-US" dirty="0" err="1" smtClean="0">
                <a:solidFill>
                  <a:srgbClr val="FF0000"/>
                </a:solidFill>
                <a:sym typeface="Wingdings"/>
              </a:rPr>
              <a:t>kt</a:t>
            </a:r>
            <a:r>
              <a:rPr lang="en-US" dirty="0" smtClean="0">
                <a:solidFill>
                  <a:srgbClr val="FF0000"/>
                </a:solidFill>
                <a:sym typeface="Wingdings"/>
              </a:rPr>
              <a:t> detector</a:t>
            </a:r>
          </a:p>
          <a:p>
            <a:pPr lvl="1"/>
            <a:r>
              <a:rPr lang="en-US" dirty="0" smtClean="0">
                <a:sym typeface="Wingdings"/>
              </a:rPr>
              <a:t>As series of “Proton Improvement Plans” (PIPs) are being pursued to shorten this time.</a:t>
            </a:r>
            <a:endParaRPr lang="en-US"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pic>
        <p:nvPicPr>
          <p:cNvPr id="6" name="Picture 5"/>
          <p:cNvPicPr>
            <a:picLocks noChangeAspect="1"/>
          </p:cNvPicPr>
          <p:nvPr/>
        </p:nvPicPr>
        <p:blipFill rotWithShape="1">
          <a:blip r:embed="rId2"/>
          <a:srcRect t="5446" b="21888"/>
          <a:stretch/>
        </p:blipFill>
        <p:spPr>
          <a:xfrm>
            <a:off x="6229510" y="2855816"/>
            <a:ext cx="2770240" cy="1593416"/>
          </a:xfrm>
          <a:prstGeom prst="rect">
            <a:avLst/>
          </a:prstGeom>
        </p:spPr>
      </p:pic>
      <p:pic>
        <p:nvPicPr>
          <p:cNvPr id="7" name="Picture 6"/>
          <p:cNvPicPr>
            <a:picLocks noChangeAspect="1"/>
          </p:cNvPicPr>
          <p:nvPr/>
        </p:nvPicPr>
        <p:blipFill rotWithShape="1">
          <a:blip r:embed="rId3"/>
          <a:srcRect t="31566" r="19865"/>
          <a:stretch/>
        </p:blipFill>
        <p:spPr>
          <a:xfrm>
            <a:off x="154516" y="2855816"/>
            <a:ext cx="2755900" cy="1730999"/>
          </a:xfrm>
          <a:prstGeom prst="rect">
            <a:avLst/>
          </a:prstGeom>
        </p:spPr>
      </p:pic>
      <p:pic>
        <p:nvPicPr>
          <p:cNvPr id="8" name="Picture 7"/>
          <p:cNvPicPr>
            <a:picLocks noChangeAspect="1"/>
          </p:cNvPicPr>
          <p:nvPr/>
        </p:nvPicPr>
        <p:blipFill>
          <a:blip r:embed="rId4"/>
          <a:stretch>
            <a:fillRect/>
          </a:stretch>
        </p:blipFill>
        <p:spPr>
          <a:xfrm>
            <a:off x="2910416" y="2993399"/>
            <a:ext cx="3319094" cy="1369483"/>
          </a:xfrm>
          <a:prstGeom prst="rect">
            <a:avLst/>
          </a:prstGeom>
        </p:spPr>
      </p:pic>
      <p:sp>
        <p:nvSpPr>
          <p:cNvPr id="9" name="Slide Number Placeholder 8"/>
          <p:cNvSpPr>
            <a:spLocks noGrp="1"/>
          </p:cNvSpPr>
          <p:nvPr>
            <p:ph type="sldNum" sz="quarter" idx="12"/>
          </p:nvPr>
        </p:nvSpPr>
        <p:spPr/>
        <p:txBody>
          <a:bodyPr/>
          <a:lstStyle/>
          <a:p>
            <a:pPr>
              <a:defRPr/>
            </a:pPr>
            <a:fld id="{2A0CCE80-3B22-F34E-81B2-E096627812DD}" type="slidenum">
              <a:rPr lang="en-US" smtClean="0"/>
              <a:pPr>
                <a:defRPr/>
              </a:pPr>
              <a:t>8</a:t>
            </a:fld>
            <a:endParaRPr lang="en-US" dirty="0"/>
          </a:p>
        </p:txBody>
      </p:sp>
    </p:spTree>
    <p:extLst>
      <p:ext uri="{BB962C8B-B14F-4D97-AF65-F5344CB8AC3E}">
        <p14:creationId xmlns:p14="http://schemas.microsoft.com/office/powerpoint/2010/main" val="28660665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03664"/>
            <a:ext cx="8915401" cy="641739"/>
          </a:xfrm>
        </p:spPr>
        <p:txBody>
          <a:bodyPr/>
          <a:lstStyle/>
          <a:p>
            <a:r>
              <a:rPr lang="en-US" dirty="0" smtClean="0"/>
              <a:t>Critical </a:t>
            </a:r>
            <a:r>
              <a:rPr lang="en-US" dirty="0"/>
              <a:t>I</a:t>
            </a:r>
            <a:r>
              <a:rPr lang="en-US" dirty="0" smtClean="0"/>
              <a:t>ssue: Space </a:t>
            </a:r>
            <a:r>
              <a:rPr lang="en-US" dirty="0"/>
              <a:t>C</a:t>
            </a:r>
            <a:r>
              <a:rPr lang="en-US" dirty="0" smtClean="0"/>
              <a:t>harge Limit</a:t>
            </a:r>
            <a:endParaRPr lang="en-US" dirty="0"/>
          </a:p>
        </p:txBody>
      </p:sp>
      <p:sp>
        <p:nvSpPr>
          <p:cNvPr id="3" name="Content Placeholder 2"/>
          <p:cNvSpPr>
            <a:spLocks noGrp="1"/>
          </p:cNvSpPr>
          <p:nvPr>
            <p:ph idx="1"/>
          </p:nvPr>
        </p:nvSpPr>
        <p:spPr>
          <a:xfrm>
            <a:off x="228600" y="1043047"/>
            <a:ext cx="8672513" cy="912754"/>
          </a:xfrm>
        </p:spPr>
        <p:txBody>
          <a:bodyPr/>
          <a:lstStyle/>
          <a:p>
            <a:r>
              <a:rPr lang="en-US" sz="2000" dirty="0" smtClean="0"/>
              <a:t>Injected intensity is limited by the space charge tune-shift, which can drive harmonic instabilities.</a:t>
            </a:r>
          </a:p>
          <a:p>
            <a:endParaRPr lang="en-US" sz="2000" dirty="0"/>
          </a:p>
          <a:p>
            <a:endParaRPr lang="en-US" sz="2000" dirty="0" smtClean="0"/>
          </a:p>
          <a:p>
            <a:endParaRPr lang="en-US" sz="2000" dirty="0"/>
          </a:p>
          <a:p>
            <a:pPr marL="0" indent="0">
              <a:buNone/>
            </a:pPr>
            <a:endParaRPr lang="en-US" sz="2000" dirty="0"/>
          </a:p>
          <a:p>
            <a:endParaRPr lang="en-US" sz="2000" dirty="0" smtClean="0"/>
          </a:p>
          <a:p>
            <a:r>
              <a:rPr lang="en-US" sz="2000" dirty="0" smtClean="0"/>
              <a:t>So the maximum injected charge grows </a:t>
            </a:r>
            <a:br>
              <a:rPr lang="en-US" sz="2000" dirty="0" smtClean="0"/>
            </a:br>
            <a:r>
              <a:rPr lang="en-US" sz="2000" dirty="0" smtClean="0"/>
              <a:t>rapidly with increasing energy</a:t>
            </a:r>
            <a:endParaRPr lang="en-US" sz="2000" dirty="0"/>
          </a:p>
        </p:txBody>
      </p:sp>
      <p:sp>
        <p:nvSpPr>
          <p:cNvPr id="4" name="Date Placeholder 3"/>
          <p:cNvSpPr>
            <a:spLocks noGrp="1"/>
          </p:cNvSpPr>
          <p:nvPr>
            <p:ph type="dt" sz="half" idx="10"/>
          </p:nvPr>
        </p:nvSpPr>
        <p:spPr/>
        <p:txBody>
          <a:bodyPr/>
          <a:lstStyle/>
          <a:p>
            <a:pPr>
              <a:defRPr/>
            </a:pPr>
            <a:r>
              <a:rPr lang="en-US" smtClean="0"/>
              <a:t>September 15, 2015</a:t>
            </a:r>
            <a:endParaRPr lang="en-US" dirty="0"/>
          </a:p>
        </p:txBody>
      </p:sp>
      <p:sp>
        <p:nvSpPr>
          <p:cNvPr id="5" name="Footer Placeholder 4"/>
          <p:cNvSpPr>
            <a:spLocks noGrp="1"/>
          </p:cNvSpPr>
          <p:nvPr>
            <p:ph type="ftr" sz="quarter" idx="11"/>
          </p:nvPr>
        </p:nvSpPr>
        <p:spPr/>
        <p:txBody>
          <a:bodyPr/>
          <a:lstStyle/>
          <a:p>
            <a:pPr>
              <a:defRPr/>
            </a:pPr>
            <a:r>
              <a:rPr lang="en-US" smtClean="0"/>
              <a:t>University of Maryland Seminar</a:t>
            </a:r>
            <a:endParaRPr lang="en-US" b="1" dirty="0"/>
          </a:p>
        </p:txBody>
      </p:sp>
      <p:graphicFrame>
        <p:nvGraphicFramePr>
          <p:cNvPr id="6" name="Object 5"/>
          <p:cNvGraphicFramePr>
            <a:graphicFrameLocks noChangeAspect="1"/>
          </p:cNvGraphicFramePr>
          <p:nvPr>
            <p:extLst>
              <p:ext uri="{D42A27DB-BD31-4B8C-83A1-F6EECF244321}">
                <p14:modId xmlns:p14="http://schemas.microsoft.com/office/powerpoint/2010/main" val="1703190710"/>
              </p:ext>
            </p:extLst>
          </p:nvPr>
        </p:nvGraphicFramePr>
        <p:xfrm>
          <a:off x="6819900" y="3987800"/>
          <a:ext cx="114300" cy="165100"/>
        </p:xfrm>
        <a:graphic>
          <a:graphicData uri="http://schemas.openxmlformats.org/presentationml/2006/ole">
            <mc:AlternateContent xmlns:mc="http://schemas.openxmlformats.org/markup-compatibility/2006">
              <mc:Choice xmlns:v="urn:schemas-microsoft-com:vml" Requires="v">
                <p:oleObj spid="_x0000_s1134" name="Equation" r:id="rId3" imgW="114300" imgH="165100" progId="Equation.DSMT4">
                  <p:embed/>
                </p:oleObj>
              </mc:Choice>
              <mc:Fallback>
                <p:oleObj name="Equation" r:id="rId3" imgW="114300" imgH="165100" progId="Equation.DSMT4">
                  <p:embed/>
                  <p:pic>
                    <p:nvPicPr>
                      <p:cNvPr id="0" name=""/>
                      <p:cNvPicPr/>
                      <p:nvPr/>
                    </p:nvPicPr>
                    <p:blipFill>
                      <a:blip r:embed="rId4"/>
                      <a:stretch>
                        <a:fillRect/>
                      </a:stretch>
                    </p:blipFill>
                    <p:spPr>
                      <a:xfrm>
                        <a:off x="6819900" y="3987800"/>
                        <a:ext cx="114300" cy="1651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69520170"/>
              </p:ext>
            </p:extLst>
          </p:nvPr>
        </p:nvGraphicFramePr>
        <p:xfrm>
          <a:off x="2738967" y="2098039"/>
          <a:ext cx="2608263" cy="785813"/>
        </p:xfrm>
        <a:graphic>
          <a:graphicData uri="http://schemas.openxmlformats.org/presentationml/2006/ole">
            <mc:AlternateContent xmlns:mc="http://schemas.openxmlformats.org/markup-compatibility/2006">
              <mc:Choice xmlns:v="urn:schemas-microsoft-com:vml" Requires="v">
                <p:oleObj spid="_x0000_s1135" name="Equation" r:id="rId5" imgW="1435100" imgH="431800" progId="Equation.DSMT4">
                  <p:embed/>
                </p:oleObj>
              </mc:Choice>
              <mc:Fallback>
                <p:oleObj name="Equation" r:id="rId5" imgW="1435100" imgH="431800" progId="Equation.DSMT4">
                  <p:embed/>
                  <p:pic>
                    <p:nvPicPr>
                      <p:cNvPr id="0" name=""/>
                      <p:cNvPicPr/>
                      <p:nvPr/>
                    </p:nvPicPr>
                    <p:blipFill>
                      <a:blip r:embed="rId6"/>
                      <a:stretch>
                        <a:fillRect/>
                      </a:stretch>
                    </p:blipFill>
                    <p:spPr>
                      <a:xfrm>
                        <a:off x="2738967" y="2098039"/>
                        <a:ext cx="2608263" cy="785813"/>
                      </a:xfrm>
                      <a:prstGeom prst="rect">
                        <a:avLst/>
                      </a:prstGeom>
                    </p:spPr>
                  </p:pic>
                </p:oleObj>
              </mc:Fallback>
            </mc:AlternateContent>
          </a:graphicData>
        </a:graphic>
      </p:graphicFrame>
      <p:sp>
        <p:nvSpPr>
          <p:cNvPr id="8" name="TextBox 7"/>
          <p:cNvSpPr txBox="1"/>
          <p:nvPr/>
        </p:nvSpPr>
        <p:spPr>
          <a:xfrm>
            <a:off x="1701801" y="1661775"/>
            <a:ext cx="1930400" cy="307777"/>
          </a:xfrm>
          <a:prstGeom prst="rect">
            <a:avLst/>
          </a:prstGeom>
          <a:noFill/>
        </p:spPr>
        <p:txBody>
          <a:bodyPr wrap="square" rtlCol="0">
            <a:spAutoFit/>
          </a:bodyPr>
          <a:lstStyle/>
          <a:p>
            <a:pPr algn="r"/>
            <a:r>
              <a:rPr lang="en-US" sz="1400" dirty="0" smtClean="0">
                <a:solidFill>
                  <a:srgbClr val="FF0000"/>
                </a:solidFill>
              </a:rPr>
              <a:t>total protons</a:t>
            </a:r>
            <a:endParaRPr lang="en-US" sz="1400" dirty="0">
              <a:solidFill>
                <a:srgbClr val="FF0000"/>
              </a:solidFill>
            </a:endParaRPr>
          </a:p>
        </p:txBody>
      </p:sp>
      <p:cxnSp>
        <p:nvCxnSpPr>
          <p:cNvPr id="10" name="Straight Arrow Connector 9"/>
          <p:cNvCxnSpPr/>
          <p:nvPr/>
        </p:nvCxnSpPr>
        <p:spPr>
          <a:xfrm>
            <a:off x="3572934" y="2036655"/>
            <a:ext cx="160867" cy="16086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42534" y="2886771"/>
            <a:ext cx="1930400" cy="307777"/>
          </a:xfrm>
          <a:prstGeom prst="rect">
            <a:avLst/>
          </a:prstGeom>
          <a:noFill/>
        </p:spPr>
        <p:txBody>
          <a:bodyPr wrap="square" rtlCol="0">
            <a:spAutoFit/>
          </a:bodyPr>
          <a:lstStyle/>
          <a:p>
            <a:pPr algn="r"/>
            <a:r>
              <a:rPr lang="en-US" sz="1400" dirty="0" smtClean="0">
                <a:solidFill>
                  <a:srgbClr val="FF0000"/>
                </a:solidFill>
              </a:rPr>
              <a:t>normalized emittance</a:t>
            </a:r>
            <a:endParaRPr lang="en-US" sz="1400" dirty="0">
              <a:solidFill>
                <a:srgbClr val="FF0000"/>
              </a:solidFill>
            </a:endParaRPr>
          </a:p>
        </p:txBody>
      </p:sp>
      <p:cxnSp>
        <p:nvCxnSpPr>
          <p:cNvPr id="16" name="Straight Arrow Connector 15"/>
          <p:cNvCxnSpPr/>
          <p:nvPr/>
        </p:nvCxnSpPr>
        <p:spPr>
          <a:xfrm flipV="1">
            <a:off x="3551767" y="2883852"/>
            <a:ext cx="182034" cy="13493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69933" y="1551191"/>
            <a:ext cx="3937001" cy="523220"/>
          </a:xfrm>
          <a:prstGeom prst="rect">
            <a:avLst/>
          </a:prstGeom>
          <a:noFill/>
        </p:spPr>
        <p:txBody>
          <a:bodyPr wrap="square" rtlCol="0">
            <a:spAutoFit/>
          </a:bodyPr>
          <a:lstStyle/>
          <a:p>
            <a:r>
              <a:rPr lang="en-US" sz="1400" dirty="0" smtClean="0">
                <a:solidFill>
                  <a:srgbClr val="FF0000"/>
                </a:solidFill>
              </a:rPr>
              <a:t>“Bunch factor” = </a:t>
            </a:r>
            <a:r>
              <a:rPr lang="en-US" sz="1400" dirty="0" err="1" smtClean="0">
                <a:solidFill>
                  <a:srgbClr val="FF0000"/>
                </a:solidFill>
              </a:rPr>
              <a:t>I</a:t>
            </a:r>
            <a:r>
              <a:rPr lang="en-US" sz="1400" baseline="-25000" dirty="0" err="1" smtClean="0">
                <a:solidFill>
                  <a:srgbClr val="FF0000"/>
                </a:solidFill>
              </a:rPr>
              <a:t>peak</a:t>
            </a:r>
            <a:r>
              <a:rPr lang="en-US" sz="1400" dirty="0" smtClean="0">
                <a:solidFill>
                  <a:srgbClr val="FF0000"/>
                </a:solidFill>
              </a:rPr>
              <a:t>/</a:t>
            </a:r>
            <a:r>
              <a:rPr lang="en-US" sz="1400" dirty="0" err="1" smtClean="0">
                <a:solidFill>
                  <a:srgbClr val="FF0000"/>
                </a:solidFill>
              </a:rPr>
              <a:t>I</a:t>
            </a:r>
            <a:r>
              <a:rPr lang="en-US" sz="1400" baseline="-25000" dirty="0" err="1" smtClean="0">
                <a:solidFill>
                  <a:srgbClr val="FF0000"/>
                </a:solidFill>
              </a:rPr>
              <a:t>ave</a:t>
            </a:r>
            <a:endParaRPr lang="en-US" sz="1400" baseline="-25000" dirty="0" smtClean="0">
              <a:solidFill>
                <a:srgbClr val="FF0000"/>
              </a:solidFill>
            </a:endParaRPr>
          </a:p>
          <a:p>
            <a:r>
              <a:rPr lang="en-US" sz="1400" dirty="0" smtClean="0">
                <a:solidFill>
                  <a:srgbClr val="FF0000"/>
                </a:solidFill>
              </a:rPr>
              <a:t>(Reduce with higher RF harmonics)</a:t>
            </a:r>
            <a:endParaRPr lang="en-US" sz="1400" dirty="0">
              <a:solidFill>
                <a:srgbClr val="FF0000"/>
              </a:solidFill>
            </a:endParaRPr>
          </a:p>
        </p:txBody>
      </p:sp>
      <p:cxnSp>
        <p:nvCxnSpPr>
          <p:cNvPr id="19" name="Straight Arrow Connector 18"/>
          <p:cNvCxnSpPr/>
          <p:nvPr/>
        </p:nvCxnSpPr>
        <p:spPr>
          <a:xfrm flipH="1">
            <a:off x="4749800" y="2036655"/>
            <a:ext cx="279402" cy="29633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885268" y="2607733"/>
            <a:ext cx="3390901" cy="523220"/>
          </a:xfrm>
          <a:prstGeom prst="rect">
            <a:avLst/>
          </a:prstGeom>
          <a:noFill/>
        </p:spPr>
        <p:txBody>
          <a:bodyPr wrap="square" rtlCol="0">
            <a:spAutoFit/>
          </a:bodyPr>
          <a:lstStyle/>
          <a:p>
            <a:r>
              <a:rPr lang="en-US" sz="1400" dirty="0" smtClean="0">
                <a:solidFill>
                  <a:srgbClr val="FF0000"/>
                </a:solidFill>
              </a:rPr>
              <a:t>= 3 for 95% Gaussian emittance</a:t>
            </a:r>
          </a:p>
          <a:p>
            <a:r>
              <a:rPr lang="en-US" sz="1400" dirty="0">
                <a:solidFill>
                  <a:srgbClr val="FF0000"/>
                </a:solidFill>
              </a:rPr>
              <a:t> </a:t>
            </a:r>
            <a:r>
              <a:rPr lang="en-US" sz="1400" dirty="0" smtClean="0">
                <a:solidFill>
                  <a:srgbClr val="FF0000"/>
                </a:solidFill>
              </a:rPr>
              <a:t>  1 for 100% uniform (painted) emittance</a:t>
            </a:r>
            <a:endParaRPr lang="en-US" sz="1400" dirty="0">
              <a:solidFill>
                <a:srgbClr val="FF0000"/>
              </a:solidFill>
            </a:endParaRPr>
          </a:p>
        </p:txBody>
      </p:sp>
      <p:cxnSp>
        <p:nvCxnSpPr>
          <p:cNvPr id="25" name="Straight Arrow Connector 24"/>
          <p:cNvCxnSpPr>
            <a:stCxn id="24" idx="1"/>
          </p:cNvCxnSpPr>
          <p:nvPr/>
        </p:nvCxnSpPr>
        <p:spPr>
          <a:xfrm flipH="1" flipV="1">
            <a:off x="4495800" y="2607733"/>
            <a:ext cx="389468" cy="26161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1" name="Object 30"/>
          <p:cNvGraphicFramePr>
            <a:graphicFrameLocks noChangeAspect="1"/>
          </p:cNvGraphicFramePr>
          <p:nvPr>
            <p:extLst>
              <p:ext uri="{D42A27DB-BD31-4B8C-83A1-F6EECF244321}">
                <p14:modId xmlns:p14="http://schemas.microsoft.com/office/powerpoint/2010/main" val="1063750907"/>
              </p:ext>
            </p:extLst>
          </p:nvPr>
        </p:nvGraphicFramePr>
        <p:xfrm>
          <a:off x="133085" y="4495801"/>
          <a:ext cx="5211763" cy="994776"/>
        </p:xfrm>
        <a:graphic>
          <a:graphicData uri="http://schemas.openxmlformats.org/presentationml/2006/ole">
            <mc:AlternateContent xmlns:mc="http://schemas.openxmlformats.org/markup-compatibility/2006">
              <mc:Choice xmlns:v="urn:schemas-microsoft-com:vml" Requires="v">
                <p:oleObj spid="_x0000_s1136" name="Equation" r:id="rId7" imgW="3060700" imgH="584200" progId="Equation.DSMT4">
                  <p:embed/>
                </p:oleObj>
              </mc:Choice>
              <mc:Fallback>
                <p:oleObj name="Equation" r:id="rId7" imgW="3060700" imgH="584200" progId="Equation.DSMT4">
                  <p:embed/>
                  <p:pic>
                    <p:nvPicPr>
                      <p:cNvPr id="0" name=""/>
                      <p:cNvPicPr/>
                      <p:nvPr/>
                    </p:nvPicPr>
                    <p:blipFill>
                      <a:blip r:embed="rId8"/>
                      <a:stretch>
                        <a:fillRect/>
                      </a:stretch>
                    </p:blipFill>
                    <p:spPr>
                      <a:xfrm>
                        <a:off x="133085" y="4495801"/>
                        <a:ext cx="5211763" cy="994776"/>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18896873"/>
              </p:ext>
            </p:extLst>
          </p:nvPr>
        </p:nvGraphicFramePr>
        <p:xfrm>
          <a:off x="1873515" y="3189571"/>
          <a:ext cx="1699419" cy="290590"/>
        </p:xfrm>
        <a:graphic>
          <a:graphicData uri="http://schemas.openxmlformats.org/presentationml/2006/ole">
            <mc:AlternateContent xmlns:mc="http://schemas.openxmlformats.org/markup-compatibility/2006">
              <mc:Choice xmlns:v="urn:schemas-microsoft-com:vml" Requires="v">
                <p:oleObj spid="_x0000_s1137" name="Equation" r:id="rId9" imgW="1193800" imgH="203200" progId="Equation.DSMT4">
                  <p:embed/>
                </p:oleObj>
              </mc:Choice>
              <mc:Fallback>
                <p:oleObj name="Equation" r:id="rId9" imgW="1193800" imgH="203200" progId="Equation.DSMT4">
                  <p:embed/>
                  <p:pic>
                    <p:nvPicPr>
                      <p:cNvPr id="0" name=""/>
                      <p:cNvPicPr/>
                      <p:nvPr/>
                    </p:nvPicPr>
                    <p:blipFill>
                      <a:blip r:embed="rId10"/>
                      <a:stretch>
                        <a:fillRect/>
                      </a:stretch>
                    </p:blipFill>
                    <p:spPr>
                      <a:xfrm>
                        <a:off x="1873515" y="3189571"/>
                        <a:ext cx="1699419" cy="290590"/>
                      </a:xfrm>
                      <a:prstGeom prst="rect">
                        <a:avLst/>
                      </a:prstGeom>
                    </p:spPr>
                  </p:pic>
                </p:oleObj>
              </mc:Fallback>
            </mc:AlternateContent>
          </a:graphicData>
        </a:graphic>
      </p:graphicFrame>
      <p:sp>
        <p:nvSpPr>
          <p:cNvPr id="35" name="TextBox 34"/>
          <p:cNvSpPr txBox="1"/>
          <p:nvPr/>
        </p:nvSpPr>
        <p:spPr>
          <a:xfrm>
            <a:off x="1818216" y="5634602"/>
            <a:ext cx="3586164" cy="584776"/>
          </a:xfrm>
          <a:prstGeom prst="rect">
            <a:avLst/>
          </a:prstGeom>
          <a:noFill/>
        </p:spPr>
        <p:txBody>
          <a:bodyPr wrap="square" rtlCol="0">
            <a:spAutoFit/>
          </a:bodyPr>
          <a:lstStyle/>
          <a:p>
            <a:pPr algn="r"/>
            <a:r>
              <a:rPr lang="en-US" sz="1600" dirty="0" smtClean="0">
                <a:solidFill>
                  <a:srgbClr val="FF0000"/>
                </a:solidFill>
              </a:rPr>
              <a:t>doesn’t include improvement of going to uniform distribution with painting</a:t>
            </a:r>
            <a:endParaRPr lang="en-US" sz="1600" dirty="0">
              <a:solidFill>
                <a:srgbClr val="FF0000"/>
              </a:solidFill>
            </a:endParaRPr>
          </a:p>
        </p:txBody>
      </p:sp>
      <p:cxnSp>
        <p:nvCxnSpPr>
          <p:cNvPr id="36" name="Straight Arrow Connector 35"/>
          <p:cNvCxnSpPr/>
          <p:nvPr/>
        </p:nvCxnSpPr>
        <p:spPr>
          <a:xfrm flipV="1">
            <a:off x="5374747" y="5611301"/>
            <a:ext cx="297920" cy="2184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rotWithShape="1">
          <a:blip r:embed="rId11"/>
          <a:srcRect l="961" t="1482" r="30354" b="2231"/>
          <a:stretch/>
        </p:blipFill>
        <p:spPr>
          <a:xfrm>
            <a:off x="5672667" y="3156448"/>
            <a:ext cx="3173955" cy="3029806"/>
          </a:xfrm>
          <a:prstGeom prst="rect">
            <a:avLst/>
          </a:prstGeom>
        </p:spPr>
      </p:pic>
      <p:sp>
        <p:nvSpPr>
          <p:cNvPr id="9" name="Slide Number Placeholder 8"/>
          <p:cNvSpPr>
            <a:spLocks noGrp="1"/>
          </p:cNvSpPr>
          <p:nvPr>
            <p:ph type="sldNum" sz="quarter" idx="12"/>
          </p:nvPr>
        </p:nvSpPr>
        <p:spPr/>
        <p:txBody>
          <a:bodyPr/>
          <a:lstStyle/>
          <a:p>
            <a:pPr>
              <a:defRPr/>
            </a:pPr>
            <a:fld id="{2A0CCE80-3B22-F34E-81B2-E096627812DD}" type="slidenum">
              <a:rPr lang="en-US" smtClean="0"/>
              <a:pPr>
                <a:defRPr/>
              </a:pPr>
              <a:t>9</a:t>
            </a:fld>
            <a:endParaRPr lang="en-US" dirty="0"/>
          </a:p>
        </p:txBody>
      </p:sp>
    </p:spTree>
    <p:extLst>
      <p:ext uri="{BB962C8B-B14F-4D97-AF65-F5344CB8AC3E}">
        <p14:creationId xmlns:p14="http://schemas.microsoft.com/office/powerpoint/2010/main" val="28211843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rgbClr val="FF0000"/>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FF0000"/>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FermilabTemplate.potx</Template>
  <TotalTime>10213</TotalTime>
  <Words>4978</Words>
  <Application>Microsoft Macintosh PowerPoint</Application>
  <PresentationFormat>On-screen Show (4:3)</PresentationFormat>
  <Paragraphs>882</Paragraphs>
  <Slides>69</Slides>
  <Notes>10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72" baseType="lpstr">
      <vt:lpstr>FermilabTemplate</vt:lpstr>
      <vt:lpstr>Fermilab: Footer Only</vt:lpstr>
      <vt:lpstr>Equation</vt:lpstr>
      <vt:lpstr>Fermilab Accelerator Science and Technology (FAST) Facility</vt:lpstr>
      <vt:lpstr>A Brief History of Fermilab (evolving slide)</vt:lpstr>
      <vt:lpstr>Fermilab Firsts and Records</vt:lpstr>
      <vt:lpstr>P5 Report</vt:lpstr>
      <vt:lpstr>ILC-Related R&amp;D</vt:lpstr>
      <vt:lpstr>Current Fermilab Accelerator Complex</vt:lpstr>
      <vt:lpstr>Current n Program: NuMIMINOS+NOnA</vt:lpstr>
      <vt:lpstr>Future n Program: LBNFDUNE</vt:lpstr>
      <vt:lpstr>Critical Issue: Space Charge Limit</vt:lpstr>
      <vt:lpstr>Staged Plan to Increase Intensity </vt:lpstr>
      <vt:lpstr>PIP-II R&amp;D</vt:lpstr>
      <vt:lpstr>Beyond PIP-II: Linac vs. RCS</vt:lpstr>
      <vt:lpstr>PIP-III Straw Man Parameters*</vt:lpstr>
      <vt:lpstr>Mitigating Space Charge in the RCS</vt:lpstr>
      <vt:lpstr>RCS Comparisons</vt:lpstr>
      <vt:lpstr>Novel Ways to Mitigate Space Charge</vt:lpstr>
      <vt:lpstr>ASTA/IOTA: Original Proposal</vt:lpstr>
      <vt:lpstr>Existing Infrastructure</vt:lpstr>
      <vt:lpstr>Changing Priorities</vt:lpstr>
      <vt:lpstr>New Plan, New Name</vt:lpstr>
      <vt:lpstr>e- Injector</vt:lpstr>
      <vt:lpstr>ASTA</vt:lpstr>
      <vt:lpstr>First Electrons Through Photoinjector!</vt:lpstr>
      <vt:lpstr>On to IOTA…</vt:lpstr>
      <vt:lpstr>Motion in a Linear System</vt:lpstr>
      <vt:lpstr>Instabilities In Linear Systems</vt:lpstr>
      <vt:lpstr>Do Accelerators Need to be Linear?</vt:lpstr>
      <vt:lpstr>2D Generalization of McMillan Mapping</vt:lpstr>
      <vt:lpstr>2D Generalization of McMillan Mapping</vt:lpstr>
      <vt:lpstr>Verification: VEPP-2000</vt:lpstr>
      <vt:lpstr>We can test this: IOTA Electron Lens</vt:lpstr>
      <vt:lpstr>Laplacian Solution*</vt:lpstr>
      <vt:lpstr>Nonlinear Integrable Optics with Laplacian Potential*</vt:lpstr>
      <vt:lpstr>Quasi-Integrable System</vt:lpstr>
      <vt:lpstr>Quasi-Integrable System with Octupoles</vt:lpstr>
      <vt:lpstr>Special Potential – Second Integral of Motion</vt:lpstr>
      <vt:lpstr>Maximum Tune Shift</vt:lpstr>
      <vt:lpstr>Single Particle Dynamics in Integrable Optics</vt:lpstr>
      <vt:lpstr>Stability of Nonlinear Lattices</vt:lpstr>
      <vt:lpstr>Space Charge in Linear Optics</vt:lpstr>
      <vt:lpstr>Space Charge in NL Integrable Optics</vt:lpstr>
      <vt:lpstr>Validating Nonlinear Optics</vt:lpstr>
      <vt:lpstr>Integrable Optics Test Accelerator (IOTA)</vt:lpstr>
      <vt:lpstr>IOTA Layout</vt:lpstr>
      <vt:lpstr>IOTA Parameters (Electrons)</vt:lpstr>
      <vt:lpstr>Nonlinear Magnet</vt:lpstr>
      <vt:lpstr>IOTA Goals for Integrable Optics</vt:lpstr>
      <vt:lpstr>Integrable Optics Test Accelerator (IOTA)</vt:lpstr>
      <vt:lpstr>IOTA Staging – Phase I</vt:lpstr>
      <vt:lpstr>IOTA Staging – Phase I</vt:lpstr>
      <vt:lpstr>Experimental Procedure</vt:lpstr>
      <vt:lpstr>Phase II: Proton Injection</vt:lpstr>
      <vt:lpstr>IOTA Proton Injector Parameters</vt:lpstr>
      <vt:lpstr>Phase II (cont’d)</vt:lpstr>
      <vt:lpstr>Space Charge Compensation</vt:lpstr>
      <vt:lpstr>Possible Implementations</vt:lpstr>
      <vt:lpstr>IOTA Electron Lens</vt:lpstr>
      <vt:lpstr>Plan of Activities and Status</vt:lpstr>
      <vt:lpstr>Plan of Activities – Outlook</vt:lpstr>
      <vt:lpstr>Open Questions</vt:lpstr>
      <vt:lpstr>Collaboration</vt:lpstr>
      <vt:lpstr>International Space Charge Collaboration at IOTA</vt:lpstr>
      <vt:lpstr>Optical Stochastic Cooling Demonstration</vt:lpstr>
      <vt:lpstr>Training and University Collaboration</vt:lpstr>
      <vt:lpstr>Summary</vt:lpstr>
      <vt:lpstr>Acknowledgments</vt:lpstr>
      <vt:lpstr>PowerPoint Presentation</vt:lpstr>
      <vt:lpstr>FAST</vt:lpstr>
      <vt:lpstr>Space Charge in Linear Optics</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Eric Prebys</cp:lastModifiedBy>
  <cp:revision>545</cp:revision>
  <cp:lastPrinted>2014-06-04T17:18:59Z</cp:lastPrinted>
  <dcterms:created xsi:type="dcterms:W3CDTF">2014-01-03T20:18:13Z</dcterms:created>
  <dcterms:modified xsi:type="dcterms:W3CDTF">2015-09-15T13:59:54Z</dcterms:modified>
</cp:coreProperties>
</file>