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2"/>
  </p:notesMasterIdLst>
  <p:handoutMasterIdLst>
    <p:handoutMasterId r:id="rId63"/>
  </p:handoutMasterIdLst>
  <p:sldIdLst>
    <p:sldId id="271" r:id="rId2"/>
    <p:sldId id="437" r:id="rId3"/>
    <p:sldId id="436" r:id="rId4"/>
    <p:sldId id="442" r:id="rId5"/>
    <p:sldId id="443" r:id="rId6"/>
    <p:sldId id="441" r:id="rId7"/>
    <p:sldId id="431" r:id="rId8"/>
    <p:sldId id="432" r:id="rId9"/>
    <p:sldId id="435" r:id="rId10"/>
    <p:sldId id="447" r:id="rId11"/>
    <p:sldId id="280" r:id="rId12"/>
    <p:sldId id="282" r:id="rId13"/>
    <p:sldId id="283" r:id="rId14"/>
    <p:sldId id="284" r:id="rId15"/>
    <p:sldId id="391" r:id="rId16"/>
    <p:sldId id="440" r:id="rId17"/>
    <p:sldId id="446" r:id="rId18"/>
    <p:sldId id="444" r:id="rId19"/>
    <p:sldId id="486" r:id="rId20"/>
    <p:sldId id="487" r:id="rId21"/>
    <p:sldId id="493" r:id="rId22"/>
    <p:sldId id="494" r:id="rId23"/>
    <p:sldId id="495" r:id="rId24"/>
    <p:sldId id="438" r:id="rId25"/>
    <p:sldId id="314" r:id="rId26"/>
    <p:sldId id="395" r:id="rId27"/>
    <p:sldId id="475" r:id="rId28"/>
    <p:sldId id="476" r:id="rId29"/>
    <p:sldId id="477" r:id="rId30"/>
    <p:sldId id="413" r:id="rId31"/>
    <p:sldId id="478" r:id="rId32"/>
    <p:sldId id="479" r:id="rId33"/>
    <p:sldId id="492" r:id="rId34"/>
    <p:sldId id="482" r:id="rId35"/>
    <p:sldId id="483" r:id="rId36"/>
    <p:sldId id="439" r:id="rId37"/>
    <p:sldId id="489" r:id="rId38"/>
    <p:sldId id="490" r:id="rId39"/>
    <p:sldId id="491" r:id="rId40"/>
    <p:sldId id="455" r:id="rId41"/>
    <p:sldId id="484" r:id="rId42"/>
    <p:sldId id="488" r:id="rId43"/>
    <p:sldId id="456" r:id="rId44"/>
    <p:sldId id="457" r:id="rId45"/>
    <p:sldId id="458" r:id="rId46"/>
    <p:sldId id="459" r:id="rId47"/>
    <p:sldId id="460" r:id="rId48"/>
    <p:sldId id="461" r:id="rId49"/>
    <p:sldId id="481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71" r:id="rId58"/>
    <p:sldId id="472" r:id="rId59"/>
    <p:sldId id="473" r:id="rId60"/>
    <p:sldId id="474" r:id="rId61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51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8"/>
    <p:restoredTop sz="94737"/>
  </p:normalViewPr>
  <p:slideViewPr>
    <p:cSldViewPr>
      <p:cViewPr varScale="1">
        <p:scale>
          <a:sx n="77" d="100"/>
          <a:sy n="77" d="100"/>
        </p:scale>
        <p:origin x="184" y="392"/>
      </p:cViewPr>
      <p:guideLst>
        <p:guide orient="horz" pos="4251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tags" Target="tags/tag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Relationship Id="rId2" Type="http://schemas.openxmlformats.org/officeDocument/2006/relationships/image" Target="../media/image56.wmf"/><Relationship Id="rId3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3/14/17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2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2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March 14, 2017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March 14,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March 14,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March 14, 2017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  <p:sldLayoutId id="2147483769" r:id="rId13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30.wmf"/><Relationship Id="rId13" Type="http://schemas.openxmlformats.org/officeDocument/2006/relationships/image" Target="../media/image3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1.jpe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7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8.wmf"/><Relationship Id="rId8" Type="http://schemas.openxmlformats.org/officeDocument/2006/relationships/oleObject" Target="../embeddings/oleObject11.bin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46.emf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47.emf"/><Relationship Id="rId16" Type="http://schemas.openxmlformats.org/officeDocument/2006/relationships/oleObject" Target="../embeddings/oleObject20.bin"/><Relationship Id="rId17" Type="http://schemas.openxmlformats.org/officeDocument/2006/relationships/image" Target="../media/image48.emf"/><Relationship Id="rId18" Type="http://schemas.openxmlformats.org/officeDocument/2006/relationships/oleObject" Target="../embeddings/oleObject21.bin"/><Relationship Id="rId19" Type="http://schemas.openxmlformats.org/officeDocument/2006/relationships/image" Target="../media/image4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50.png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3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4.emf"/><Relationship Id="rId10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emf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5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5.w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57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gif"/><Relationship Id="rId3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66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67.wmf"/><Relationship Id="rId7" Type="http://schemas.openxmlformats.org/officeDocument/2006/relationships/image" Target="../media/image6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oleObject" Target="../embeddings/oleObject29.bin"/><Relationship Id="rId5" Type="http://schemas.openxmlformats.org/officeDocument/2006/relationships/image" Target="../media/image81.emf"/><Relationship Id="rId6" Type="http://schemas.openxmlformats.org/officeDocument/2006/relationships/image" Target="../media/image50.png"/><Relationship Id="rId7" Type="http://schemas.openxmlformats.org/officeDocument/2006/relationships/image" Target="../media/image83.emf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emf"/><Relationship Id="rId11" Type="http://schemas.openxmlformats.org/officeDocument/2006/relationships/image" Target="../media/image8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8.emf"/><Relationship Id="rId8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gif"/><Relationship Id="rId3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06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0.png"/><Relationship Id="rId1" Type="http://schemas.microsoft.com/office/2007/relationships/media" Target="file://localhost/Users/prebys/GoogleDrive/USPAS%202014/uspas_2012/quench.wmv" TargetMode="External"/><Relationship Id="rId2" Type="http://schemas.openxmlformats.org/officeDocument/2006/relationships/video" Target="file://localhost/Users/prebys/GoogleDrive/USPAS%202014/uspas_2012/quench.wmv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pn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91491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Accelerators and High Energy Physics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, FNAL</a:t>
            </a:r>
          </a:p>
          <a:p>
            <a:pPr eaLnBrk="1" hangingPunct="1"/>
            <a:r>
              <a:rPr lang="en-US" dirty="0" smtClean="0"/>
              <a:t>Case Western Reserve University Student Visit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44958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 smtClean="0"/>
              <a:t>27 km in circumference</a:t>
            </a:r>
          </a:p>
          <a:p>
            <a:pPr eaLnBrk="1" hangingPunct="1"/>
            <a:r>
              <a:rPr lang="en-US" sz="1800" dirty="0" smtClean="0"/>
              <a:t>Has collided two proton beams at 4000 </a:t>
            </a:r>
            <a:r>
              <a:rPr lang="en-US" sz="1800" dirty="0" err="1" smtClean="0"/>
              <a:t>GeV</a:t>
            </a:r>
            <a:r>
              <a:rPr lang="en-US" sz="1800" dirty="0"/>
              <a:t> </a:t>
            </a:r>
            <a:r>
              <a:rPr lang="en-US" sz="1800" dirty="0" smtClean="0"/>
              <a:t>each</a:t>
            </a:r>
          </a:p>
          <a:p>
            <a:pPr eaLnBrk="1" hangingPunct="1"/>
            <a:r>
              <a:rPr lang="en-US" sz="1800" dirty="0" smtClean="0"/>
              <a:t>In 2015, will reach design energy of 7000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/beam.</a:t>
            </a:r>
          </a:p>
          <a:p>
            <a:pPr eaLnBrk="1" hangingPunct="1"/>
            <a:r>
              <a:rPr lang="en-US" sz="1800" dirty="0" smtClean="0"/>
              <a:t>That’s where we are. Now let’s see how we got here…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5715000" cy="37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64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Rewind: Some 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685800"/>
            <a:ext cx="8001000" cy="5448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first artificial acceleration of particles </a:t>
            </a:r>
            <a:br>
              <a:rPr lang="en-US" sz="2000" dirty="0" smtClean="0"/>
            </a:br>
            <a:r>
              <a:rPr lang="en-US" sz="2000" dirty="0" smtClean="0"/>
              <a:t>was  done using “Crookes tubes”, in the </a:t>
            </a:r>
            <a:br>
              <a:rPr lang="en-US" sz="2000" dirty="0" smtClean="0"/>
            </a:br>
            <a:r>
              <a:rPr lang="en-US" sz="2000" dirty="0" smtClean="0"/>
              <a:t>latter half of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1" eaLnBrk="1" hangingPunct="1"/>
            <a:r>
              <a:rPr lang="en-US" sz="1600" dirty="0" smtClean="0"/>
              <a:t>These were used to produce the first X-rays (1875)</a:t>
            </a:r>
          </a:p>
          <a:p>
            <a:pPr lvl="1" eaLnBrk="1" hangingPunct="1"/>
            <a:r>
              <a:rPr lang="en-US" sz="1600" dirty="0" smtClean="0"/>
              <a:t>At the time no one understood what was going on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 this case, the “accelerator” was a </a:t>
            </a:r>
            <a:br>
              <a:rPr lang="en-US" sz="2000" dirty="0" smtClean="0"/>
            </a:br>
            <a:r>
              <a:rPr lang="en-US" sz="2000" dirty="0" smtClean="0"/>
              <a:t>naturally decaying 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 nucleus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5" y="3313785"/>
            <a:ext cx="419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64025" y="3582620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78505" y="4581150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95" y="471815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456621" y="6569077"/>
            <a:ext cx="2801333" cy="87476"/>
          </a:xfrm>
        </p:spPr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Man-made particle acceleration</a:t>
            </a:r>
            <a:endParaRPr lang="en-US" dirty="0"/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685800"/>
            <a:ext cx="831850" cy="2395538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75488" y="715963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488" y="715963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064375" y="968375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6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968375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76400" y="914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static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electric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vacuum tubes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537325" y="803275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7962900" y="685800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064375" y="1239838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1239838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224713" y="89852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189788" y="1136650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213600" y="1385888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002588" y="914400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2588" y="914400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6477000" y="2019300"/>
          <a:ext cx="20447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" name="Equation" r:id="rId11" imgW="901440" imgH="177480" progId="Equation.3">
                  <p:embed/>
                </p:oleObj>
              </mc:Choice>
              <mc:Fallback>
                <p:oleObj name="Equation" r:id="rId11" imgW="9014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19300"/>
                        <a:ext cx="20447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275388" y="1592263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591425" y="1657350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800100" y="3124200"/>
            <a:ext cx="75819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Limited by magnitude of </a:t>
            </a: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TV Picture tube ~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MeV’s</a:t>
            </a:r>
            <a:endParaRPr lang="en-US" sz="20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accelerating fields -&gt;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 Frequency (RF)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Bend particles so they see the same accelerating field over and over -&gt; 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cyclotrons, 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3700" y="2628900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324600" y="48768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5241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Cyclotron (1930s)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501070" y="740650"/>
            <a:ext cx="4262955" cy="1069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 charged particle in a magnetic field will follow a circular path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Can accelerate particles by alternating the voltage on two accelerating “DEES”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 smtClean="0"/>
              <a:t>Can get to high energies by adding just </a:t>
            </a:r>
            <a:r>
              <a:rPr lang="en-US" i="1" dirty="0" smtClean="0"/>
              <a:t>a little bit </a:t>
            </a:r>
            <a:r>
              <a:rPr lang="en-US" dirty="0" smtClean="0"/>
              <a:t>of energy each time around.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grpSp>
        <p:nvGrpSpPr>
          <p:cNvPr id="2" name="Group 30"/>
          <p:cNvGrpSpPr/>
          <p:nvPr/>
        </p:nvGrpSpPr>
        <p:grpSpPr>
          <a:xfrm>
            <a:off x="4764025" y="587030"/>
            <a:ext cx="3619500" cy="2171700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199" y="3276600"/>
            <a:ext cx="4343425" cy="234545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791200" y="5791200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Accelerating “DEES”</a:t>
            </a:r>
            <a:endParaRPr lang="en-US" sz="2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267200" y="3124200"/>
            <a:ext cx="1143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596B-8B8C-4972-9B9B-79ED7B9129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Round we go: the </a:t>
            </a:r>
            <a:r>
              <a:rPr lang="en-US" dirty="0"/>
              <a:t>first cyclotrons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066800"/>
            <a:ext cx="3619500" cy="1819275"/>
          </a:xfrm>
        </p:spPr>
        <p:txBody>
          <a:bodyPr/>
          <a:lstStyle/>
          <a:p>
            <a:r>
              <a:rPr lang="en-US" dirty="0" smtClean="0"/>
              <a:t>~1930 (Berkeley)</a:t>
            </a:r>
          </a:p>
          <a:p>
            <a:pPr lvl="1"/>
            <a:r>
              <a:rPr lang="en-US" dirty="0" smtClean="0"/>
              <a:t>Lawrence and Livingston</a:t>
            </a:r>
          </a:p>
          <a:p>
            <a:pPr lvl="1"/>
            <a:r>
              <a:rPr lang="en-US" dirty="0" smtClean="0"/>
              <a:t>K=80keV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2646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406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69912" y="4381500"/>
            <a:ext cx="3925887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1935 - 60”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~19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(D</a:t>
            </a:r>
            <a:r>
              <a:rPr lang="en-US" sz="5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Prototype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for many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124200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Interlude: Electrons vs. Protons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400" dirty="0" smtClean="0"/>
              <a:t>Electrons are point-like</a:t>
            </a:r>
          </a:p>
          <a:p>
            <a:pPr lvl="1"/>
            <a:r>
              <a:rPr lang="en-US" dirty="0" smtClean="0"/>
              <a:t>Well-defined initial state</a:t>
            </a:r>
          </a:p>
          <a:p>
            <a:pPr lvl="1"/>
            <a:r>
              <a:rPr lang="en-US" dirty="0" smtClean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753100" cy="2971800"/>
          </a:xfrm>
        </p:spPr>
        <p:txBody>
          <a:bodyPr/>
          <a:lstStyle/>
          <a:p>
            <a:r>
              <a:rPr lang="en-US" sz="2400" dirty="0" smtClean="0"/>
              <a:t>Protons are made of quarks and gluons</a:t>
            </a:r>
          </a:p>
          <a:p>
            <a:pPr lvl="1"/>
            <a:r>
              <a:rPr lang="en-US" dirty="0" smtClean="0"/>
              <a:t>Interaction take place between these </a:t>
            </a:r>
            <a:r>
              <a:rPr lang="en-US" dirty="0" err="1" smtClean="0"/>
              <a:t>consituents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Only a small fraction of energy available, not well-defined.</a:t>
            </a:r>
          </a:p>
          <a:p>
            <a:pPr lvl="1"/>
            <a:r>
              <a:rPr lang="en-US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 descr="lep_event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5" t="7424" r="9362" b="6460"/>
          <a:stretch/>
        </p:blipFill>
        <p:spPr>
          <a:xfrm>
            <a:off x="5079785" y="214194"/>
            <a:ext cx="2998912" cy="3124398"/>
          </a:xfrm>
          <a:prstGeom prst="rect">
            <a:avLst/>
          </a:prstGeom>
        </p:spPr>
      </p:pic>
      <p:pic>
        <p:nvPicPr>
          <p:cNvPr id="10" name="Picture 9" descr="CMS_higgs_eve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28" y="3161433"/>
            <a:ext cx="4999235" cy="2943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1258" y="917970"/>
            <a:ext cx="2631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err="1" smtClean="0">
                <a:solidFill>
                  <a:srgbClr val="C00000"/>
                </a:solidFill>
                <a:latin typeface="+mn-lt"/>
              </a:rPr>
              <a:t>+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collision at the LEP collider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30060" y="1331057"/>
            <a:ext cx="642624" cy="7649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9407" y="3717183"/>
            <a:ext cx="26316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proton-proton collision at the LHC collider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28910" y="4268560"/>
            <a:ext cx="643229" cy="167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66850" y="6096000"/>
            <a:ext cx="621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So why don’t we stick to electrons??</a:t>
            </a:r>
          </a:p>
        </p:txBody>
      </p:sp>
    </p:spTree>
    <p:extLst>
      <p:ext uri="{BB962C8B-B14F-4D97-AF65-F5344CB8AC3E}">
        <p14:creationId xmlns:p14="http://schemas.microsoft.com/office/powerpoint/2010/main" val="17257699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879043"/>
              </p:ext>
            </p:extLst>
          </p:nvPr>
        </p:nvGraphicFramePr>
        <p:xfrm>
          <a:off x="1811687" y="1447801"/>
          <a:ext cx="36100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89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687" y="1447801"/>
                        <a:ext cx="36100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810789" y="1866919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247628" y="2229346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857500"/>
            <a:ext cx="882015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 Synchrotron radiation does not affect kinematics very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Energy limited by strength of magnetic fields and size of ring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Synchrotron radiation dominates kinematics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To to go higher energy, we have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lower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the magnetic field and go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huge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Eventually, we lose the benefit of a circular accelerator, because we lose all the energy each time around.</a:t>
            </a:r>
            <a:endParaRPr lang="en-US" sz="2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450003" y="2049502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284810" y="2279625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791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energy frontier has belonged to proton (and/or antiproton)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machines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5791200"/>
            <a:ext cx="5943600" cy="685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06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and Upward!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62775"/>
          </a:xfrm>
        </p:spPr>
        <p:txBody>
          <a:bodyPr/>
          <a:lstStyle/>
          <a:p>
            <a:r>
              <a:rPr lang="en-US" dirty="0" smtClean="0"/>
              <a:t>Two major advances allowed accelerators to go beyond the energies possible at cyclotrons</a:t>
            </a:r>
          </a:p>
          <a:p>
            <a:pPr lvl="1"/>
            <a:r>
              <a:rPr lang="en-US" dirty="0" smtClean="0"/>
              <a:t>“Synchrotron” – in which the magnetic field is increased as the energy increases, such that particles continue to follow the same path.</a:t>
            </a:r>
          </a:p>
          <a:p>
            <a:pPr lvl="2"/>
            <a:r>
              <a:rPr lang="en-US" dirty="0" smtClean="0"/>
              <a:t>Edward McMillan, 1945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pPr lvl="2"/>
            <a:r>
              <a:rPr lang="en-US" dirty="0" smtClean="0"/>
              <a:t>Courant, Livingston and Snyder, 1952*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5943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*actually invented in 1949 by a Greek-American electrical engineer name Nicholas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Christofilos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, but it was completely ignored at the time!</a:t>
            </a:r>
          </a:p>
        </p:txBody>
      </p:sp>
    </p:spTree>
    <p:extLst>
      <p:ext uri="{BB962C8B-B14F-4D97-AF65-F5344CB8AC3E}">
        <p14:creationId xmlns:p14="http://schemas.microsoft.com/office/powerpoint/2010/main" val="8901220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Strong focusing: quadrupole magnets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567340" cy="1027784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“kick”, </a:t>
            </a: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59130" y="9521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497130" y="17141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818" y="16903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181600" y="5181600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24400" y="10668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62400" y="18288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876800" y="16764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05400" y="15240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57800" y="13716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572000" y="18288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43400" y="18288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191000" y="18288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62400" y="11430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345" y="19086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12636" y="1558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41236" y="14065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793636" y="12541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07836" y="17113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879236" y="17113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26836" y="17113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498236" y="10255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384416"/>
              </p:ext>
            </p:extLst>
          </p:nvPr>
        </p:nvGraphicFramePr>
        <p:xfrm>
          <a:off x="4800600" y="838200"/>
          <a:ext cx="2159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3" name="Equation" r:id="rId6" imgW="190500" imgH="228600" progId="Equation.DSMT4">
                  <p:embed/>
                </p:oleObj>
              </mc:Choice>
              <mc:Fallback>
                <p:oleObj name="Equation" r:id="rId6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38200"/>
                        <a:ext cx="2159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925182"/>
              </p:ext>
            </p:extLst>
          </p:nvPr>
        </p:nvGraphicFramePr>
        <p:xfrm>
          <a:off x="7391400" y="838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4" name="Equation" r:id="rId8" imgW="190500" imgH="203200" progId="Equation.DSMT4">
                  <p:embed/>
                </p:oleObj>
              </mc:Choice>
              <mc:Fallback>
                <p:oleObj name="Equation" r:id="rId8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838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541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in classical optics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39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4621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23910" y="4982865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631722"/>
              </p:ext>
            </p:extLst>
          </p:nvPr>
        </p:nvGraphicFramePr>
        <p:xfrm>
          <a:off x="6928710" y="4735792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5" name="Equation" r:id="rId10" imgW="127800" imgH="191880" progId="Equation.DSMT4">
                  <p:embed/>
                </p:oleObj>
              </mc:Choice>
              <mc:Fallback>
                <p:oleObj name="Equation" r:id="rId10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10" y="4735792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84448"/>
              </p:ext>
            </p:extLst>
          </p:nvPr>
        </p:nvGraphicFramePr>
        <p:xfrm>
          <a:off x="5194300" y="3505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6" name="Equation" r:id="rId12" imgW="114300" imgH="165100" progId="Equation.DSMT4">
                  <p:embed/>
                </p:oleObj>
              </mc:Choice>
              <mc:Fallback>
                <p:oleObj name="Equation" r:id="rId12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94300" y="3505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580927"/>
              </p:ext>
            </p:extLst>
          </p:nvPr>
        </p:nvGraphicFramePr>
        <p:xfrm>
          <a:off x="4191000" y="25908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7" name="Equation" r:id="rId14" imgW="571500" imgH="228600" progId="Equation.DSMT4">
                  <p:embed/>
                </p:oleObj>
              </mc:Choice>
              <mc:Fallback>
                <p:oleObj name="Equation" r:id="rId14" imgW="571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91000" y="2590800"/>
                        <a:ext cx="114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075287"/>
              </p:ext>
            </p:extLst>
          </p:nvPr>
        </p:nvGraphicFramePr>
        <p:xfrm>
          <a:off x="6705600" y="2590800"/>
          <a:ext cx="1143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8" name="Equation" r:id="rId16" imgW="571500" imgH="203200" progId="Equation.DSMT4">
                  <p:embed/>
                </p:oleObj>
              </mc:Choice>
              <mc:Fallback>
                <p:oleObj name="Equation" r:id="rId16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05600" y="2590800"/>
                        <a:ext cx="1143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37322"/>
              </p:ext>
            </p:extLst>
          </p:nvPr>
        </p:nvGraphicFramePr>
        <p:xfrm>
          <a:off x="5029200" y="3124200"/>
          <a:ext cx="1833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9" name="Equation" r:id="rId18" imgW="977900" imgH="203200" progId="Equation.DSMT4">
                  <p:embed/>
                </p:oleObj>
              </mc:Choice>
              <mc:Fallback>
                <p:oleObj name="Equation" r:id="rId18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29200" y="3124200"/>
                        <a:ext cx="18335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1828800" y="3200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fields cancel at the center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905000" y="1981200"/>
            <a:ext cx="533400" cy="1219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208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40224" cy="623568"/>
          </a:xfrm>
        </p:spPr>
        <p:txBody>
          <a:bodyPr/>
          <a:lstStyle/>
          <a:p>
            <a:r>
              <a:rPr lang="en-US" sz="1800" dirty="0" smtClean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If we could convert a kilogram of mass </a:t>
            </a:r>
            <a:br>
              <a:rPr lang="en-US" sz="1800" dirty="0" smtClean="0"/>
            </a:br>
            <a:r>
              <a:rPr lang="en-US" sz="1800" dirty="0" smtClean="0"/>
              <a:t>entirely to energy, it would supply all </a:t>
            </a:r>
            <a:br>
              <a:rPr lang="en-US" sz="1800" dirty="0" smtClean="0"/>
            </a:br>
            <a:r>
              <a:rPr lang="en-US" sz="1800" dirty="0" smtClean="0"/>
              <a:t>the electricity in the United States for </a:t>
            </a:r>
            <a:br>
              <a:rPr lang="en-US" sz="1800" dirty="0" smtClean="0"/>
            </a:br>
            <a:r>
              <a:rPr lang="en-US" sz="1800" i="1" dirty="0" smtClean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858672"/>
              </p:ext>
            </p:extLst>
          </p:nvPr>
        </p:nvGraphicFramePr>
        <p:xfrm>
          <a:off x="3886200" y="914400"/>
          <a:ext cx="1324299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31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1324299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399" y="1702675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Hydrogen Bomb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2533021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  <p:bldP spid="10" grpId="0"/>
      <p:bldP spid="11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about the other </a:t>
            </a:r>
            <a:r>
              <a:rPr lang="en-US" dirty="0"/>
              <a:t>p</a:t>
            </a:r>
            <a:r>
              <a:rPr lang="en-US" dirty="0" smtClean="0"/>
              <a:t>lane?</a:t>
            </a:r>
            <a:endParaRPr lang="en-US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pairs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planes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-&gt;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096000" y="24384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Defocusing!</a:t>
            </a:r>
            <a:endParaRPr lang="en-US" sz="20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46715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 smtClean="0">
                <a:latin typeface="+mn-lt"/>
              </a:rPr>
              <a:t>regardless of the order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4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2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2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2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2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2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2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008994"/>
              </p:ext>
            </p:extLst>
          </p:nvPr>
        </p:nvGraphicFramePr>
        <p:xfrm>
          <a:off x="4114800" y="1219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2" name="Equation" r:id="rId5" imgW="190500" imgH="203200" progId="Equation.DSMT4">
                  <p:embed/>
                </p:oleObj>
              </mc:Choice>
              <mc:Fallback>
                <p:oleObj name="Equation" r:id="rId5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19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fundamental building block of synchrotrons and beam lines!</a:t>
            </a:r>
          </a:p>
        </p:txBody>
      </p:sp>
      <p:cxnSp>
        <p:nvCxnSpPr>
          <p:cNvPr id="10" name="Straight Arrow Connector 9"/>
          <p:cNvCxnSpPr>
            <a:stCxn id="33810" idx="1"/>
          </p:cNvCxnSpPr>
          <p:nvPr/>
        </p:nvCxnSpPr>
        <p:spPr>
          <a:xfrm flipH="1">
            <a:off x="6248400" y="1371601"/>
            <a:ext cx="914400" cy="1523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3813" idx="0"/>
          </p:cNvCxnSpPr>
          <p:nvPr/>
        </p:nvCxnSpPr>
        <p:spPr>
          <a:xfrm flipH="1" flipV="1">
            <a:off x="6248400" y="1524001"/>
            <a:ext cx="914400" cy="3047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3246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1628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324600" y="6858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893042"/>
              </p:ext>
            </p:extLst>
          </p:nvPr>
        </p:nvGraphicFramePr>
        <p:xfrm>
          <a:off x="6570663" y="431800"/>
          <a:ext cx="26987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3" name="Equation" r:id="rId7" imgW="228600" imgH="203200" progId="Equation.DSMT4">
                  <p:embed/>
                </p:oleObj>
              </mc:Choice>
              <mc:Fallback>
                <p:oleObj name="Equation" r:id="rId7" imgW="228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663" y="431800"/>
                        <a:ext cx="269875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6599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motion (acceleration)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729695"/>
          </a:xfrm>
        </p:spPr>
        <p:txBody>
          <a:bodyPr/>
          <a:lstStyle/>
          <a:p>
            <a:r>
              <a:rPr lang="en-US" sz="1800" dirty="0" smtClean="0"/>
              <a:t>We will generally accelerate particles using structures that generate time-varying electric fields (RF cavities), either in a linear arrangement (“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”)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36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or located within a circulating ring</a:t>
            </a:r>
          </a:p>
          <a:p>
            <a:r>
              <a:rPr lang="en-US" sz="1800" dirty="0" smtClean="0"/>
              <a:t>In both cases, we want to “phase" the RF so a nominal</a:t>
            </a:r>
            <a:br>
              <a:rPr lang="en-US" sz="1800" dirty="0" smtClean="0"/>
            </a:br>
            <a:r>
              <a:rPr lang="en-US" sz="1800" dirty="0" smtClean="0"/>
              <a:t>arriving particle will see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accelerating voltage</a:t>
            </a:r>
            <a:br>
              <a:rPr lang="en-US" sz="1800" dirty="0" smtClean="0"/>
            </a:br>
            <a:r>
              <a:rPr lang="en-US" sz="1800" dirty="0" smtClean="0"/>
              <a:t>and therefore get the same boost in energy</a:t>
            </a:r>
            <a:endParaRPr lang="en-US" sz="1800" baseline="-250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602140" y="1865375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6"/>
          <p:cNvGrpSpPr/>
          <p:nvPr/>
        </p:nvGrpSpPr>
        <p:grpSpPr>
          <a:xfrm>
            <a:off x="1758700" y="1865375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250615" y="1865375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990600" y="2057400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4348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0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692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35400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N</a:t>
            </a:r>
            <a:endParaRPr lang="en-US" sz="2000" dirty="0"/>
          </a:p>
        </p:txBody>
      </p:sp>
      <p:sp>
        <p:nvSpPr>
          <p:cNvPr id="37" name="Oval 36"/>
          <p:cNvSpPr/>
          <p:nvPr/>
        </p:nvSpPr>
        <p:spPr>
          <a:xfrm>
            <a:off x="6569060" y="3006545"/>
            <a:ext cx="2304300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337160" y="5042010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 3"/>
          <p:cNvSpPr>
            <a:spLocks/>
          </p:cNvSpPr>
          <p:nvPr/>
        </p:nvSpPr>
        <p:spPr bwMode="auto">
          <a:xfrm>
            <a:off x="731500" y="4389125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731500" y="5455925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960100" y="38557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Objec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00" y="3855725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8"/>
          <p:cNvSpPr>
            <a:spLocks noChangeArrowheads="1"/>
          </p:cNvSpPr>
          <p:nvPr/>
        </p:nvSpPr>
        <p:spPr bwMode="auto">
          <a:xfrm>
            <a:off x="2690155" y="4773175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192360" y="435072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421320" y="4657960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265175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234451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459725" y="5810110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2524735" y="5852135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6" name="Equation" r:id="rId4" imgW="152280" imgH="228600" progId="Equation.3">
                  <p:embed/>
                </p:oleObj>
              </mc:Choice>
              <mc:Fallback>
                <p:oleObj name="Equation" r:id="rId4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735" y="5852135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1" name="Object 7"/>
          <p:cNvGraphicFramePr>
            <a:graphicFrameLocks noChangeAspect="1"/>
          </p:cNvGraphicFramePr>
          <p:nvPr/>
        </p:nvGraphicFramePr>
        <p:xfrm>
          <a:off x="3995738" y="4067175"/>
          <a:ext cx="20732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7" name="Equation" r:id="rId6" imgW="1015920" imgH="393480" progId="Equation.DSMT4">
                  <p:embed/>
                </p:oleObj>
              </mc:Choice>
              <mc:Fallback>
                <p:oleObj name="Equation" r:id="rId6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067175"/>
                        <a:ext cx="207327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2" name="Object 8"/>
          <p:cNvGraphicFramePr>
            <a:graphicFrameLocks noChangeAspect="1"/>
          </p:cNvGraphicFramePr>
          <p:nvPr/>
        </p:nvGraphicFramePr>
        <p:xfrm>
          <a:off x="4303165" y="5464465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8" name="Equation" r:id="rId8" imgW="545760" imgH="215640" progId="Equation.DSMT4">
                  <p:embed/>
                </p:oleObj>
              </mc:Choice>
              <mc:Fallback>
                <p:oleObj name="Equation" r:id="rId8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165" y="5464465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3833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4" grpId="0"/>
      <p:bldP spid="35" grpId="0"/>
      <p:bldP spid="36" grpId="0"/>
      <p:bldP spid="37" grpId="0" animBg="1"/>
      <p:bldP spid="42" grpId="0" animBg="1"/>
      <p:bldP spid="43" grpId="0" animBg="1"/>
      <p:bldP spid="44" grpId="0" animBg="1"/>
      <p:bldP spid="47" grpId="0" animBg="1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Examples of accelerating RF structures</a:t>
            </a:r>
            <a:endParaRPr lang="en-US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219200"/>
            <a:ext cx="300203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3889860"/>
            <a:ext cx="3767325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838200" y="49911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1011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102" y="1447800"/>
            <a:ext cx="3171925" cy="237894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05400" y="990600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62600" y="2133600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962400" y="175260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Biased ferrite frequency tuner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85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Use resonant structures to make efficient use of power</a:t>
            </a:r>
          </a:p>
        </p:txBody>
      </p:sp>
    </p:spTree>
    <p:extLst>
      <p:ext uri="{BB962C8B-B14F-4D97-AF65-F5344CB8AC3E}">
        <p14:creationId xmlns:p14="http://schemas.microsoft.com/office/powerpoint/2010/main" val="36221926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RF </a:t>
            </a:r>
            <a:r>
              <a:rPr lang="en-US" smtClean="0"/>
              <a:t>Cavities Accelerate*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14800"/>
            <a:ext cx="9099550" cy="2127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9044" y="3733732"/>
            <a:ext cx="533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Slowed down by factor of approximately 4x10</a:t>
            </a:r>
            <a:r>
              <a:rPr lang="en-US" sz="2000" i="1" baseline="30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740" y="3731619"/>
            <a:ext cx="626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Input RF power at 1.3 GHz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8241792" cy="14000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22548" y="6575116"/>
            <a:ext cx="8792852" cy="0"/>
          </a:xfrm>
          <a:prstGeom prst="straightConnector1">
            <a:avLst/>
          </a:prstGeom>
          <a:ln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0" y="6019800"/>
            <a:ext cx="786384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~1 m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6212" y="6191505"/>
            <a:ext cx="423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*Animation from Sam Posen</a:t>
            </a:r>
            <a:endParaRPr lang="en-US" sz="1400" dirty="0">
              <a:solidFill>
                <a:srgbClr val="000000"/>
              </a:solidFill>
              <a:latin typeface="Calibri Light"/>
              <a:ea typeface="Geneva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15656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Colliding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7" y="873819"/>
            <a:ext cx="8294048" cy="5291879"/>
          </a:xfrm>
        </p:spPr>
        <p:txBody>
          <a:bodyPr/>
          <a:lstStyle/>
          <a:p>
            <a:r>
              <a:rPr lang="en-US" dirty="0" smtClean="0"/>
              <a:t>Two cars hitting each other head-on</a:t>
            </a:r>
            <a:br>
              <a:rPr lang="en-US" dirty="0" smtClean="0"/>
            </a:br>
            <a:r>
              <a:rPr lang="en-US" dirty="0" smtClean="0"/>
              <a:t>at 60 mph…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…is </a:t>
            </a:r>
            <a:r>
              <a:rPr lang="en-US" dirty="0" smtClean="0"/>
              <a:t>about the same </a:t>
            </a:r>
            <a:br>
              <a:rPr lang="en-US" dirty="0" smtClean="0"/>
            </a:br>
            <a:r>
              <a:rPr lang="en-US" dirty="0" smtClean="0"/>
              <a:t>as one car going 120 mph </a:t>
            </a:r>
            <a:br>
              <a:rPr lang="en-US" dirty="0" smtClean="0"/>
            </a:br>
            <a:r>
              <a:rPr lang="en-US" dirty="0" smtClean="0"/>
              <a:t>hitting a parked car.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100" dirty="0" smtClean="0"/>
          </a:p>
          <a:p>
            <a:endParaRPr lang="en-US" dirty="0"/>
          </a:p>
          <a:p>
            <a:r>
              <a:rPr lang="en-US" dirty="0" smtClean="0"/>
              <a:t>But things get very different as we approach the speed of light…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head-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1972" y="544781"/>
            <a:ext cx="4354924" cy="2449645"/>
          </a:xfrm>
          <a:prstGeom prst="rect">
            <a:avLst/>
          </a:prstGeom>
        </p:spPr>
      </p:pic>
      <p:pic>
        <p:nvPicPr>
          <p:cNvPr id="8" name="parked ca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7874" y="3289392"/>
            <a:ext cx="4263119" cy="23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401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Case for Colliding Beams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Beam hitting a stationary proton, the “center of mass” energy is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0263229"/>
              </p:ext>
            </p:extLst>
          </p:nvPr>
        </p:nvGraphicFramePr>
        <p:xfrm>
          <a:off x="6019800" y="914400"/>
          <a:ext cx="2590800" cy="5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0" name="Equation" r:id="rId3" imgW="1409400" imgH="304560" progId="Equation.3">
                  <p:embed/>
                </p:oleObj>
              </mc:Choice>
              <mc:Fallback>
                <p:oleObj name="Equation" r:id="rId3" imgW="140940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90800" cy="5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8489525"/>
              </p:ext>
            </p:extLst>
          </p:nvPr>
        </p:nvGraphicFramePr>
        <p:xfrm>
          <a:off x="6477000" y="2286000"/>
          <a:ext cx="16500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1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86000"/>
                        <a:ext cx="1650045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7620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29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7000" y="2057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91400" y="2057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7432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19800" y="6291263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E. Prebys - CWRU Student Visit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Evolution of the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~a factor of 10 every 15 years</a:t>
            </a:r>
            <a:endParaRPr lang="en-US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791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proton mass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Fermilab: Early History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1000" y="685800"/>
            <a:ext cx="4495800" cy="5179106"/>
          </a:xfrm>
        </p:spPr>
        <p:txBody>
          <a:bodyPr/>
          <a:lstStyle/>
          <a:p>
            <a:r>
              <a:rPr lang="en-US" sz="1600" dirty="0" smtClean="0"/>
              <a:t>1963 – Committee chaired by Norman Ramsey recommends the construction of a 200 </a:t>
            </a:r>
            <a:r>
              <a:rPr lang="en-US" sz="1600" dirty="0" err="1" smtClean="0"/>
              <a:t>BeV</a:t>
            </a:r>
            <a:r>
              <a:rPr lang="en-US" sz="1600" dirty="0" smtClean="0"/>
              <a:t> </a:t>
            </a:r>
            <a:r>
              <a:rPr lang="en-US" sz="1600" dirty="0" err="1" smtClean="0"/>
              <a:t>synchrontron</a:t>
            </a:r>
            <a:endParaRPr lang="en-US" sz="1600" dirty="0"/>
          </a:p>
          <a:p>
            <a:pPr lvl="1"/>
            <a:r>
              <a:rPr lang="en-US" sz="1400" dirty="0" smtClean="0"/>
              <a:t>to be located at Berkeley (of course)</a:t>
            </a:r>
          </a:p>
          <a:p>
            <a:r>
              <a:rPr lang="en-US" sz="1600" dirty="0" smtClean="0"/>
              <a:t>1965 </a:t>
            </a:r>
            <a:r>
              <a:rPr lang="en-US" sz="1600" dirty="0"/>
              <a:t>- Joint Committee on </a:t>
            </a:r>
            <a:r>
              <a:rPr lang="en-US" sz="1600" dirty="0" smtClean="0"/>
              <a:t>Atomic Energy (</a:t>
            </a:r>
            <a:r>
              <a:rPr lang="en-US" sz="1600" dirty="0"/>
              <a:t>JCAE) and the </a:t>
            </a:r>
            <a:r>
              <a:rPr lang="en-US" sz="1600" dirty="0" smtClean="0"/>
              <a:t>National </a:t>
            </a:r>
            <a:r>
              <a:rPr lang="en-US" sz="1600" dirty="0"/>
              <a:t>Academy of </a:t>
            </a:r>
            <a:r>
              <a:rPr lang="en-US" sz="1600" dirty="0" smtClean="0"/>
              <a:t>Sciences (</a:t>
            </a:r>
            <a:r>
              <a:rPr lang="en-US" sz="1600" dirty="0"/>
              <a:t>NAS</a:t>
            </a:r>
            <a:r>
              <a:rPr lang="en-US" sz="1600" dirty="0" smtClean="0"/>
              <a:t>) endorse the Ramsey Report</a:t>
            </a:r>
          </a:p>
          <a:p>
            <a:pPr lvl="1"/>
            <a:r>
              <a:rPr lang="en-US" sz="1200" dirty="0" smtClean="0"/>
              <a:t>but as a “National Accelerator Lab”, with a nation-wide site selection.</a:t>
            </a:r>
          </a:p>
          <a:p>
            <a:r>
              <a:rPr lang="en-US" sz="1600" dirty="0" smtClean="0"/>
              <a:t>1966 – Weston, IL  chosen as the site</a:t>
            </a:r>
          </a:p>
          <a:p>
            <a:r>
              <a:rPr lang="en-US" sz="1600" dirty="0" smtClean="0"/>
              <a:t>1967 – Cornell physicist Robert Wilson named first director</a:t>
            </a:r>
          </a:p>
          <a:p>
            <a:r>
              <a:rPr lang="en-US" sz="1600" dirty="0" smtClean="0"/>
              <a:t>1968 – Construction of NAL begins</a:t>
            </a:r>
          </a:p>
          <a:p>
            <a:r>
              <a:rPr lang="en-US" sz="1600" dirty="0" smtClean="0"/>
              <a:t>1972 – First 200 </a:t>
            </a:r>
            <a:r>
              <a:rPr lang="en-US" sz="1600" dirty="0" err="1" smtClean="0"/>
              <a:t>GeV</a:t>
            </a:r>
            <a:r>
              <a:rPr lang="en-US" sz="1600" dirty="0" smtClean="0"/>
              <a:t> beam in the Main Ring (400 </a:t>
            </a:r>
            <a:r>
              <a:rPr lang="en-US" sz="1600" dirty="0" err="1" smtClean="0"/>
              <a:t>GeV</a:t>
            </a:r>
            <a:r>
              <a:rPr lang="en-US" sz="1600" dirty="0" smtClean="0"/>
              <a:t> later that year)</a:t>
            </a:r>
          </a:p>
          <a:p>
            <a:pPr lvl="1"/>
            <a:r>
              <a:rPr lang="en-US" sz="1400" dirty="0" smtClean="0"/>
              <a:t>Extracted to three fixed target, experimental beam lines: Meson, Neutrino, and Proton</a:t>
            </a:r>
          </a:p>
          <a:p>
            <a:r>
              <a:rPr lang="en-US" sz="1600" dirty="0" smtClean="0"/>
              <a:t>1974 – Iconic “High Rise” completed.  Lab dedicated to Enrico Fermi, and renamed “Fermi National Accelerator Laboratory”</a:t>
            </a:r>
          </a:p>
          <a:p>
            <a:pPr lvl="1"/>
            <a:r>
              <a:rPr lang="en-US" sz="1400" dirty="0" smtClean="0"/>
              <a:t>Fermi’s widow, Laura, attended the ceremony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2" name="Picture 1" descr="aerialvie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719" y="2590800"/>
            <a:ext cx="2020956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419600"/>
            <a:ext cx="1486589" cy="191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4419600"/>
            <a:ext cx="2057400" cy="192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494" y="304800"/>
            <a:ext cx="2435506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275" y="2590800"/>
            <a:ext cx="2295815" cy="167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76200"/>
            <a:ext cx="1917700" cy="24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888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371114" cy="507274"/>
          </a:xfrm>
        </p:spPr>
        <p:txBody>
          <a:bodyPr/>
          <a:lstStyle/>
          <a:p>
            <a:r>
              <a:rPr lang="en-US" dirty="0" smtClean="0"/>
              <a:t>What Was Weston?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3200400"/>
            <a:ext cx="1730935" cy="1668452"/>
          </a:xfrm>
          <a:prstGeom prst="rect">
            <a:avLst/>
          </a:prstGeom>
        </p:spPr>
      </p:pic>
      <p:pic>
        <p:nvPicPr>
          <p:cNvPr id="12" name="Picture 11" descr="West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9600"/>
            <a:ext cx="3429000" cy="3765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4876800"/>
            <a:ext cx="3505200" cy="1749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124200"/>
            <a:ext cx="2409825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4398454"/>
            <a:ext cx="3362164" cy="2203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343400"/>
            <a:ext cx="1447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Note round thing in middle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24000" y="2209800"/>
            <a:ext cx="838200" cy="2057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05000" y="4648200"/>
            <a:ext cx="12192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4419600" y="76200"/>
            <a:ext cx="4648200" cy="3048000"/>
          </a:xfrm>
        </p:spPr>
        <p:txBody>
          <a:bodyPr/>
          <a:lstStyle/>
          <a:p>
            <a:r>
              <a:rPr lang="en-US" sz="1200" dirty="0" smtClean="0"/>
              <a:t>In 1964, developer William Riley began construction of Weston, IL, a planned community with houses, apartments, parks, churches, and shopping centers.</a:t>
            </a:r>
          </a:p>
          <a:p>
            <a:r>
              <a:rPr lang="en-US" sz="1200" dirty="0" smtClean="0"/>
              <a:t>The development went bankrupt less than a year later, after the completion of only a small portion.</a:t>
            </a:r>
          </a:p>
          <a:p>
            <a:r>
              <a:rPr lang="en-US" sz="1200" dirty="0" smtClean="0"/>
              <a:t>Local politicians convinced the state to propose the site for to the AEC for the new National Accelerator Lab </a:t>
            </a:r>
          </a:p>
          <a:p>
            <a:pPr lvl="1"/>
            <a:r>
              <a:rPr lang="en-US" sz="1100" dirty="0" smtClean="0"/>
              <a:t>Residents did not realize they would have to move!</a:t>
            </a:r>
          </a:p>
          <a:p>
            <a:r>
              <a:rPr lang="en-US" sz="1200" dirty="0" smtClean="0"/>
              <a:t>In 1996, Weston site was chosen out of 126 proposals with over 200 sites.</a:t>
            </a:r>
          </a:p>
          <a:p>
            <a:r>
              <a:rPr lang="en-US" sz="1200" dirty="0" smtClean="0"/>
              <a:t>The small completed part became the Fermilab Village.</a:t>
            </a:r>
          </a:p>
          <a:p>
            <a:r>
              <a:rPr lang="en-US" sz="1200" dirty="0" smtClean="0"/>
              <a:t>Since it was the 60s, the mob had of course been involved. Faced with bankruptcy and threats, Riley testified against them and subsequently disappeared into witness protection.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6867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Ring: First Separated Function Synchrotron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was originally implemented by building magnets with non-parallel pole faces to introduce a linear magnetic gradient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685800" y="13716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389767"/>
              </p:ext>
            </p:extLst>
          </p:nvPr>
        </p:nvGraphicFramePr>
        <p:xfrm>
          <a:off x="3541713" y="1814513"/>
          <a:ext cx="16795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1" name="Equation" r:id="rId4" imgW="1016000" imgH="228600" progId="Equation.DSMT4">
                  <p:embed/>
                </p:oleObj>
              </mc:Choice>
              <mc:Fallback>
                <p:oleObj name="Equation" r:id="rId4" imgW="1016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1814513"/>
                        <a:ext cx="16795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954826" y="20574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880" y="32990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447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867400" y="14478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102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67400" y="2514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0000" y="2514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0228" y="3619570"/>
            <a:ext cx="8628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Later synchrotrons were built with physically separate dipole and quadrupole magnets. 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first “separated function” synchrotron was the Fermilab Main Ring (1972, 400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0" y="4320580"/>
            <a:ext cx="3621985" cy="16059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757" y="4462344"/>
            <a:ext cx="1012417" cy="9989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4" t="8634" r="13946" b="8165"/>
          <a:stretch/>
        </p:blipFill>
        <p:spPr>
          <a:xfrm>
            <a:off x="4965948" y="4562481"/>
            <a:ext cx="752620" cy="8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077" y="4444668"/>
            <a:ext cx="1048293" cy="10361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14879" y="472043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92517" y="472715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4469" y="545555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2763" y="54555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02249" y="546685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Fermilab</a:t>
            </a:r>
          </a:p>
        </p:txBody>
      </p:sp>
    </p:spTree>
    <p:extLst>
      <p:ext uri="{BB962C8B-B14F-4D97-AF65-F5344CB8AC3E}">
        <p14:creationId xmlns:p14="http://schemas.microsoft.com/office/powerpoint/2010/main" val="11697962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3493742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533070"/>
              </p:ext>
            </p:extLst>
          </p:nvPr>
        </p:nvGraphicFramePr>
        <p:xfrm>
          <a:off x="990600" y="1295400"/>
          <a:ext cx="2213085" cy="110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1295400"/>
                        <a:ext cx="2213085" cy="110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20334"/>
              </p:ext>
            </p:extLst>
          </p:nvPr>
        </p:nvGraphicFramePr>
        <p:xfrm>
          <a:off x="586828" y="4224721"/>
          <a:ext cx="8338207" cy="206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/>
                <a:gridCol w="2057400"/>
                <a:gridCol w="1524000"/>
                <a:gridCol w="2067035"/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Example</a:t>
                      </a:r>
                      <a:endParaRPr lang="en-US" sz="16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Velocity/</a:t>
                      </a:r>
                    </a:p>
                    <a:p>
                      <a:r>
                        <a:rPr lang="en-US" sz="1600" b="1" dirty="0" smtClean="0"/>
                        <a:t>Speed</a:t>
                      </a:r>
                      <a:r>
                        <a:rPr lang="en-US" sz="1600" b="1" baseline="0" dirty="0" smtClean="0"/>
                        <a:t> of light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Kinetic Energy/</a:t>
                      </a:r>
                      <a:r>
                        <a:rPr lang="en-US" sz="1600" b="1" i="1" dirty="0" smtClean="0"/>
                        <a:t>(mc</a:t>
                      </a:r>
                      <a:r>
                        <a:rPr lang="en-US" sz="1600" b="1" i="1" baseline="30000" dirty="0" smtClean="0"/>
                        <a:t>2</a:t>
                      </a:r>
                      <a:r>
                        <a:rPr lang="en-US" sz="1600" b="1" i="1" baseline="0" dirty="0" smtClean="0"/>
                        <a:t>)</a:t>
                      </a:r>
                      <a:endParaRPr lang="en-US" sz="16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r>
                        <a:rPr lang="en-US" sz="1400" baseline="0" dirty="0" smtClean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men)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24,791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33400" y="5562600"/>
            <a:ext cx="8458200" cy="990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0" y="3962400"/>
            <a:ext cx="8458200" cy="1600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373869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27299" y="990600"/>
            <a:ext cx="4608601" cy="5179106"/>
          </a:xfrm>
        </p:spPr>
        <p:txBody>
          <a:bodyPr/>
          <a:lstStyle/>
          <a:p>
            <a:r>
              <a:rPr lang="en-US" sz="2000" dirty="0" smtClean="0"/>
              <a:t>1968 – Fermilab Construction Begins</a:t>
            </a:r>
          </a:p>
          <a:p>
            <a:r>
              <a:rPr lang="en-US" sz="2000" dirty="0" smtClean="0"/>
              <a:t>1972 – Beam in Main Ring </a:t>
            </a:r>
          </a:p>
          <a:p>
            <a:pPr lvl="1"/>
            <a:r>
              <a:rPr lang="en-US" sz="2000" dirty="0" smtClean="0"/>
              <a:t>(normal magnets)</a:t>
            </a:r>
          </a:p>
          <a:p>
            <a:r>
              <a:rPr lang="en-US" sz="2000" dirty="0" smtClean="0"/>
              <a:t>Plans soon began for a superconducting collider to share the ring.</a:t>
            </a:r>
          </a:p>
          <a:p>
            <a:pPr lvl="1"/>
            <a:r>
              <a:rPr lang="en-US" sz="2000" dirty="0" smtClean="0"/>
              <a:t>Dubbed “Saver </a:t>
            </a:r>
            <a:r>
              <a:rPr lang="en-US" sz="2000" dirty="0" err="1" smtClean="0"/>
              <a:t>Doubler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dirty="0" smtClean="0">
                <a:solidFill>
                  <a:srgbClr val="FF0000"/>
                </a:solidFill>
              </a:rPr>
              <a:t>(later “Tevatron”)</a:t>
            </a:r>
            <a:endParaRPr lang="en-US" dirty="0" smtClean="0"/>
          </a:p>
          <a:p>
            <a:r>
              <a:rPr lang="en-US" sz="2000" dirty="0" smtClean="0"/>
              <a:t>1985 – First proton-antiproton collisions in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Most powerful accelerator in the world </a:t>
            </a:r>
            <a:r>
              <a:rPr lang="en-US" sz="1800" i="1" dirty="0" smtClean="0"/>
              <a:t>for the next quarter century</a:t>
            </a:r>
          </a:p>
          <a:p>
            <a:r>
              <a:rPr lang="en-US" sz="2000" dirty="0" smtClean="0"/>
              <a:t>1995 – Top quark discovery</a:t>
            </a:r>
          </a:p>
          <a:p>
            <a:r>
              <a:rPr lang="en-US" sz="2000" dirty="0" smtClean="0"/>
              <a:t>2011 –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shut down after successful LHC startup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Tevatron: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779055"/>
            <a:ext cx="4608601" cy="5179106"/>
          </a:xfrm>
        </p:spPr>
        <p:txBody>
          <a:bodyPr/>
          <a:lstStyle/>
          <a:p>
            <a:r>
              <a:rPr lang="en-US" sz="1600" dirty="0" smtClean="0"/>
              <a:t>From the beginning, Wilson was making plans for a superconducting ring to share the tunnel with the Main Ring</a:t>
            </a:r>
          </a:p>
          <a:p>
            <a:pPr lvl="1"/>
            <a:r>
              <a:rPr lang="en-US" sz="1600" dirty="0" smtClean="0"/>
              <a:t>Dubbed “Saver </a:t>
            </a:r>
            <a:r>
              <a:rPr lang="en-US" sz="1600" dirty="0" err="1" smtClean="0"/>
              <a:t>Doubler</a:t>
            </a:r>
            <a:r>
              <a:rPr lang="en-US" sz="1600" dirty="0" smtClean="0"/>
              <a:t>” </a:t>
            </a:r>
            <a:r>
              <a:rPr lang="en-US" sz="1600" dirty="0" smtClean="0">
                <a:solidFill>
                  <a:srgbClr val="FF0000"/>
                </a:solidFill>
              </a:rPr>
              <a:t>(later “Tevatron”)</a:t>
            </a:r>
            <a:endParaRPr lang="en-US" sz="1600" dirty="0" smtClean="0"/>
          </a:p>
          <a:p>
            <a:r>
              <a:rPr lang="en-US" sz="1600" dirty="0" smtClean="0"/>
              <a:t>1982 – Magnet installation complete</a:t>
            </a:r>
          </a:p>
          <a:p>
            <a:r>
              <a:rPr lang="en-US" sz="1600" dirty="0" smtClean="0"/>
              <a:t>1985 – First proton-antiproton collisions observed at CDF (1.6 TeV </a:t>
            </a:r>
            <a:r>
              <a:rPr lang="en-US" sz="1600" dirty="0" err="1" smtClean="0"/>
              <a:t>CoM</a:t>
            </a:r>
            <a:r>
              <a:rPr lang="en-US" sz="1600" dirty="0" smtClean="0"/>
              <a:t>). Most powerful accelerator in the world for the next quarter century</a:t>
            </a:r>
          </a:p>
          <a:p>
            <a:pPr lvl="1"/>
            <a:r>
              <a:rPr lang="en-US" sz="1200" dirty="0" smtClean="0"/>
              <a:t>Alternated collider and fixed target program.</a:t>
            </a:r>
            <a:endParaRPr lang="en-US" sz="1100" dirty="0" smtClean="0"/>
          </a:p>
          <a:p>
            <a:r>
              <a:rPr lang="en-US" sz="1600" dirty="0" smtClean="0"/>
              <a:t>1995 – Top quark discovery</a:t>
            </a:r>
          </a:p>
          <a:p>
            <a:r>
              <a:rPr lang="en-US" sz="1600" dirty="0" smtClean="0"/>
              <a:t>Late 1990’s – major upgrades to increase luminosity, including separate ring </a:t>
            </a:r>
            <a:br>
              <a:rPr lang="en-US" sz="1600" dirty="0" smtClean="0"/>
            </a:br>
            <a:r>
              <a:rPr lang="en-US" sz="1600" dirty="0" smtClean="0"/>
              <a:t>(Main Injector) to replace Main Ring</a:t>
            </a:r>
          </a:p>
          <a:p>
            <a:pPr lvl="1"/>
            <a:r>
              <a:rPr lang="en-US" sz="1200" dirty="0" smtClean="0"/>
              <a:t>Also removed extraction hardware to eliminate Tevatron fixed target program.</a:t>
            </a:r>
          </a:p>
          <a:p>
            <a:r>
              <a:rPr lang="en-US" sz="1600" dirty="0" smtClean="0"/>
              <a:t>1999 – Tevatron Energy reaches 1.96TeV </a:t>
            </a:r>
            <a:r>
              <a:rPr lang="en-US" sz="1600" dirty="0" err="1" smtClean="0"/>
              <a:t>CoM</a:t>
            </a:r>
            <a:r>
              <a:rPr lang="en-US" sz="1600" dirty="0" smtClean="0"/>
              <a:t> energy</a:t>
            </a:r>
          </a:p>
          <a:p>
            <a:r>
              <a:rPr lang="en-US" sz="1600" dirty="0" smtClean="0"/>
              <a:t>2011 – Tevatron shut down after successful LHC startup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009442" y="2157436"/>
            <a:ext cx="3842393" cy="2572640"/>
          </a:xfrm>
          <a:custGeom>
            <a:avLst/>
            <a:gdLst>
              <a:gd name="connsiteX0" fmla="*/ 3842393 w 3842393"/>
              <a:gd name="connsiteY0" fmla="*/ 2572640 h 2572640"/>
              <a:gd name="connsiteX1" fmla="*/ 3272547 w 3842393"/>
              <a:gd name="connsiteY1" fmla="*/ 1970186 h 2572640"/>
              <a:gd name="connsiteX2" fmla="*/ 2946920 w 3842393"/>
              <a:gd name="connsiteY2" fmla="*/ 1229331 h 2572640"/>
              <a:gd name="connsiteX3" fmla="*/ 521003 w 3842393"/>
              <a:gd name="connsiteY3" fmla="*/ 1082788 h 2572640"/>
              <a:gd name="connsiteX4" fmla="*/ 0 w 3842393"/>
              <a:gd name="connsiteY4" fmla="*/ 0 h 25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2393" h="2572640">
                <a:moveTo>
                  <a:pt x="3842393" y="2572640"/>
                </a:moveTo>
                <a:cubicBezTo>
                  <a:pt x="3632092" y="2383355"/>
                  <a:pt x="3421792" y="2194071"/>
                  <a:pt x="3272547" y="1970186"/>
                </a:cubicBezTo>
                <a:cubicBezTo>
                  <a:pt x="3123302" y="1746301"/>
                  <a:pt x="3405511" y="1377231"/>
                  <a:pt x="2946920" y="1229331"/>
                </a:cubicBezTo>
                <a:cubicBezTo>
                  <a:pt x="2488329" y="1081431"/>
                  <a:pt x="1012156" y="1287676"/>
                  <a:pt x="521003" y="1082788"/>
                </a:cubicBezTo>
                <a:cubicBezTo>
                  <a:pt x="29850" y="877899"/>
                  <a:pt x="0" y="0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325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Firsts and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5553075"/>
          </a:xfrm>
        </p:spPr>
        <p:txBody>
          <a:bodyPr/>
          <a:lstStyle/>
          <a:p>
            <a:r>
              <a:rPr lang="en-US" sz="1800" dirty="0" smtClean="0"/>
              <a:t>Firsts:</a:t>
            </a:r>
          </a:p>
          <a:p>
            <a:pPr lvl="1"/>
            <a:r>
              <a:rPr lang="en-US" sz="1400" dirty="0" smtClean="0"/>
              <a:t>First separated function synchrotron:</a:t>
            </a:r>
          </a:p>
          <a:p>
            <a:pPr lvl="2"/>
            <a:r>
              <a:rPr lang="en-US" sz="1600" dirty="0" smtClean="0"/>
              <a:t>Main Ring, 1972</a:t>
            </a:r>
          </a:p>
          <a:p>
            <a:pPr lvl="1"/>
            <a:r>
              <a:rPr lang="en-US" sz="1400" dirty="0" smtClean="0"/>
              <a:t>First superconducting synchrotron/collider</a:t>
            </a:r>
          </a:p>
          <a:p>
            <a:pPr lvl="2"/>
            <a:r>
              <a:rPr lang="en-US" sz="1600" dirty="0" smtClean="0"/>
              <a:t>Tevatron, 1983 (first collisions in 1986)</a:t>
            </a:r>
          </a:p>
          <a:p>
            <a:pPr lvl="1"/>
            <a:r>
              <a:rPr lang="en-US" sz="1400" dirty="0" smtClean="0"/>
              <a:t>First permanent magnet storage ring</a:t>
            </a:r>
          </a:p>
          <a:p>
            <a:pPr lvl="2"/>
            <a:r>
              <a:rPr lang="en-US" sz="1400" dirty="0" smtClean="0"/>
              <a:t>Recycler, 2000</a:t>
            </a:r>
          </a:p>
          <a:p>
            <a:r>
              <a:rPr lang="en-US" sz="1800" dirty="0" smtClean="0"/>
              <a:t>Records:</a:t>
            </a:r>
          </a:p>
          <a:p>
            <a:pPr lvl="1"/>
            <a:r>
              <a:rPr lang="en-US" sz="1400" dirty="0" smtClean="0"/>
              <a:t>Highest energy proton beam</a:t>
            </a:r>
          </a:p>
          <a:p>
            <a:pPr lvl="2"/>
            <a:r>
              <a:rPr lang="en-US" sz="1600" dirty="0" smtClean="0"/>
              <a:t>Main Ring, 1972 (breaks AGS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1983 (broken by Tevatron)</a:t>
            </a:r>
          </a:p>
          <a:p>
            <a:pPr lvl="2"/>
            <a:r>
              <a:rPr lang="en-US" sz="1600" dirty="0" smtClean="0"/>
              <a:t>Tevatron, 1983-2008 (broken by LHC)</a:t>
            </a:r>
          </a:p>
          <a:p>
            <a:pPr lvl="1"/>
            <a:r>
              <a:rPr lang="en-US" sz="1400" dirty="0" smtClean="0"/>
              <a:t>Highest energy hadron collider</a:t>
            </a:r>
          </a:p>
          <a:p>
            <a:pPr lvl="2"/>
            <a:r>
              <a:rPr lang="en-US" sz="1600" dirty="0" smtClean="0"/>
              <a:t>Tevatron, 1986 (breaks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2009 (broken by LHC)</a:t>
            </a:r>
          </a:p>
          <a:p>
            <a:pPr lvl="1"/>
            <a:r>
              <a:rPr lang="en-US" sz="1400" dirty="0"/>
              <a:t>Highest hadronic luminosity</a:t>
            </a:r>
          </a:p>
          <a:p>
            <a:pPr lvl="2"/>
            <a:r>
              <a:rPr lang="en-US" sz="1600" dirty="0"/>
              <a:t>Tevatron, 2005 (broke ISR *p-p* record!)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/>
              <a:t> 2011 (broken by LHC</a:t>
            </a:r>
            <a:r>
              <a:rPr lang="en-US" sz="1600" dirty="0" smtClean="0"/>
              <a:t>)</a:t>
            </a:r>
            <a:endParaRPr lang="en-US" dirty="0"/>
          </a:p>
          <a:p>
            <a:pPr lvl="1"/>
            <a:r>
              <a:rPr lang="en-US" sz="1400" dirty="0" smtClean="0"/>
              <a:t> Highest energy p-</a:t>
            </a:r>
            <a:r>
              <a:rPr lang="en-US" sz="1400" dirty="0" err="1" smtClean="0"/>
              <a:t>pbar</a:t>
            </a:r>
            <a:r>
              <a:rPr lang="en-US" sz="1400" dirty="0" smtClean="0"/>
              <a:t> collider</a:t>
            </a:r>
          </a:p>
          <a:p>
            <a:pPr lvl="2"/>
            <a:r>
              <a:rPr lang="en-US" sz="1600" dirty="0" smtClean="0"/>
              <a:t>Tevatron, 1986 (breaks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present</a:t>
            </a:r>
          </a:p>
          <a:p>
            <a:pPr lvl="1"/>
            <a:r>
              <a:rPr lang="en-US" sz="1400" dirty="0" smtClean="0"/>
              <a:t>Highest p-</a:t>
            </a:r>
            <a:r>
              <a:rPr lang="en-US" sz="1400" dirty="0" err="1" smtClean="0"/>
              <a:t>pbar</a:t>
            </a:r>
            <a:r>
              <a:rPr lang="en-US" sz="1400" dirty="0" smtClean="0"/>
              <a:t> luminosity</a:t>
            </a:r>
          </a:p>
          <a:p>
            <a:pPr lvl="2"/>
            <a:r>
              <a:rPr lang="en-US" sz="1600" dirty="0" smtClean="0"/>
              <a:t>Tevatron, 1992 (broke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present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730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Fermilab </a:t>
            </a:r>
            <a:r>
              <a:rPr lang="en-US" dirty="0"/>
              <a:t>c</a:t>
            </a:r>
            <a:r>
              <a:rPr lang="en-US" dirty="0" smtClean="0"/>
              <a:t>omplex today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706321"/>
            <a:ext cx="8153400" cy="5889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5867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750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5486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400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48768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2860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438400"/>
            <a:ext cx="1371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Fixed 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ring. Manipulates Booster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562600"/>
            <a:ext cx="990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 + secondary beams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48768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Formerly for antiprotons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46482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39624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5943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2183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62072" y="193498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66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Can’t make enough antiprotons for the LHC</a:t>
            </a:r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/>
              <a:t>Each beam has only 5x10</a:t>
            </a:r>
            <a:r>
              <a:rPr lang="en-US" sz="1600" baseline="30000" dirty="0" smtClean="0"/>
              <a:t>-10 </a:t>
            </a:r>
            <a:r>
              <a:rPr lang="en-US" sz="1600" dirty="0" smtClean="0"/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27 km in circumference</a:t>
            </a:r>
          </a:p>
          <a:p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r>
              <a:rPr lang="en-US" sz="1600" dirty="0" smtClean="0"/>
              <a:t>2 “smaller” regions: ALICE and </a:t>
            </a:r>
            <a:r>
              <a:rPr lang="en-US" sz="1600" dirty="0" err="1" smtClean="0"/>
              <a:t>LHCb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796683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1524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Just the Tip of the Iceberg</a:t>
            </a: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509000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Energy frontier machines have always driven the technology, which has then been applied to many other things…</a:t>
            </a:r>
          </a:p>
        </p:txBody>
      </p:sp>
    </p:spTree>
    <p:extLst>
      <p:ext uri="{BB962C8B-B14F-4D97-AF65-F5344CB8AC3E}">
        <p14:creationId xmlns:p14="http://schemas.microsoft.com/office/powerpoint/2010/main" val="38340997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</a:t>
            </a:r>
            <a:r>
              <a:rPr lang="en-US" dirty="0" err="1" smtClean="0"/>
              <a:t>Spallation</a:t>
            </a:r>
            <a:r>
              <a:rPr lang="en-US" dirty="0" smtClean="0"/>
              <a:t> Neutron Source </a:t>
            </a:r>
            <a:br>
              <a:rPr lang="en-US" dirty="0" smtClean="0"/>
            </a:br>
            <a:r>
              <a:rPr lang="en-US" dirty="0" smtClean="0"/>
              <a:t>(Oak Ridge, TN)</a:t>
            </a:r>
            <a:endParaRPr lang="en-US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Linac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loads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15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</a:t>
            </a:r>
            <a:r>
              <a:rPr lang="en-US" dirty="0" smtClean="0"/>
              <a:t>sources</a:t>
            </a:r>
            <a:r>
              <a:rPr lang="en-US" dirty="0"/>
              <a:t>: </a:t>
            </a:r>
            <a:r>
              <a:rPr lang="en-US" dirty="0" smtClean="0"/>
              <a:t>too many to count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Put circulating electron beam through an “undulator”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Many applications in biophysics,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New proposed machines will use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very short bunches to create coherent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634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uses of accelerators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 dirty="0" smtClean="0"/>
              <a:t>Radioisotope production</a:t>
            </a:r>
          </a:p>
          <a:p>
            <a:r>
              <a:rPr lang="en-US" sz="2000" dirty="0" smtClean="0"/>
              <a:t>Medical treatment</a:t>
            </a:r>
          </a:p>
          <a:p>
            <a:r>
              <a:rPr lang="en-US" sz="2000" dirty="0" smtClean="0"/>
              <a:t>Electron welding</a:t>
            </a:r>
          </a:p>
          <a:p>
            <a:r>
              <a:rPr lang="en-US" sz="2000" dirty="0" smtClean="0"/>
              <a:t>Food sterilization</a:t>
            </a:r>
          </a:p>
          <a:p>
            <a:r>
              <a:rPr lang="en-US" sz="2000" dirty="0" smtClean="0"/>
              <a:t>Catalyzed polymerization </a:t>
            </a:r>
          </a:p>
          <a:p>
            <a:r>
              <a:rPr lang="en-US" sz="2000" dirty="0" smtClean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15130" y="3017395"/>
            <a:ext cx="3404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lucite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8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371114" cy="507274"/>
          </a:xfrm>
        </p:spPr>
        <p:txBody>
          <a:bodyPr/>
          <a:lstStyle/>
          <a:p>
            <a:r>
              <a:rPr lang="en-US" dirty="0" smtClean="0"/>
              <a:t>Units of Energy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60371" cy="1905000"/>
          </a:xfrm>
        </p:spPr>
        <p:txBody>
          <a:bodyPr/>
          <a:lstStyle/>
          <a:p>
            <a:r>
              <a:rPr lang="en-US" sz="1800" dirty="0" smtClean="0"/>
              <a:t>Energy is (force)x(distance)</a:t>
            </a:r>
          </a:p>
          <a:p>
            <a:r>
              <a:rPr lang="en-US" sz="1800" dirty="0" smtClean="0"/>
              <a:t>For example, when you drop something, gravity “work” through the change in height to convert “potential energy” to “kinetic energy”.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4800"/>
            <a:ext cx="3937946" cy="27432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"/>
          <a:stretch/>
        </p:blipFill>
        <p:spPr>
          <a:xfrm>
            <a:off x="838200" y="2971800"/>
            <a:ext cx="3000568" cy="3553568"/>
          </a:xfrm>
        </p:spPr>
      </p:pic>
      <p:sp>
        <p:nvSpPr>
          <p:cNvPr id="28" name="Content Placeholder 16"/>
          <p:cNvSpPr txBox="1">
            <a:spLocks/>
          </p:cNvSpPr>
          <p:nvPr/>
        </p:nvSpPr>
        <p:spPr bwMode="auto">
          <a:xfrm>
            <a:off x="4343400" y="3200400"/>
            <a:ext cx="4495800" cy="32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18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In the same way, when we accelerate something in an electric field, electrical potential (“voltage”) is converted to kinetic energy.</a:t>
            </a:r>
          </a:p>
          <a:p>
            <a:r>
              <a:rPr lang="en-US" sz="1800" dirty="0" smtClean="0"/>
              <a:t>For this reason, a convenient unit of energy is the </a:t>
            </a:r>
            <a:br>
              <a:rPr lang="en-US" sz="1800" dirty="0" smtClean="0"/>
            </a:br>
            <a:r>
              <a:rPr lang="en-US" sz="1800" dirty="0" smtClean="0"/>
              <a:t>            </a:t>
            </a:r>
            <a:r>
              <a:rPr lang="en-US" sz="2000" dirty="0" smtClean="0"/>
              <a:t>“electron-volt (</a:t>
            </a:r>
            <a:r>
              <a:rPr lang="en-US" sz="2000" dirty="0" err="1" smtClean="0"/>
              <a:t>eV</a:t>
            </a:r>
            <a:r>
              <a:rPr lang="en-US" sz="2000" dirty="0" smtClean="0"/>
              <a:t>)”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which is the energy you get when you accelerate a charge of one electron (or proton) over a 1 Volt potential.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2626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25964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Natural particle acceleration</a:t>
            </a:r>
            <a:endParaRPr lang="en-US" dirty="0"/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555625" y="968375"/>
            <a:ext cx="4778375" cy="5146675"/>
          </a:xfrm>
        </p:spPr>
        <p:txBody>
          <a:bodyPr/>
          <a:lstStyle/>
          <a:p>
            <a:r>
              <a:rPr lang="en-US" sz="2400" dirty="0" smtClean="0"/>
              <a:t>Radioactive sources produce maximum energies of a few million electron volts (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 smtClean="0"/>
              <a:t>Remember what I said about “luminosity”.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839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39080"/>
          </a:xfrm>
        </p:spPr>
        <p:txBody>
          <a:bodyPr/>
          <a:lstStyle/>
          <a:p>
            <a:r>
              <a:rPr lang="en-US" sz="2000" dirty="0" smtClean="0"/>
              <a:t>Cyclotrons relied on the fact that </a:t>
            </a:r>
            <a:br>
              <a:rPr lang="en-US" sz="2000" dirty="0" smtClean="0"/>
            </a:br>
            <a:r>
              <a:rPr lang="en-US" sz="2000" dirty="0" smtClean="0"/>
              <a:t>magnetic fields between two pole </a:t>
            </a:r>
            <a:br>
              <a:rPr lang="en-US" sz="2000" dirty="0" smtClean="0"/>
            </a:br>
            <a:r>
              <a:rPr lang="en-US" sz="2000" dirty="0" smtClean="0"/>
              <a:t>faces are never perfectly uniform.</a:t>
            </a:r>
          </a:p>
          <a:p>
            <a:r>
              <a:rPr lang="en-US" sz="2000" dirty="0" smtClean="0"/>
              <a:t>This prevents the particles from </a:t>
            </a:r>
            <a:br>
              <a:rPr lang="en-US" sz="2000" dirty="0" smtClean="0"/>
            </a:br>
            <a:r>
              <a:rPr lang="en-US" sz="2000" dirty="0" smtClean="0"/>
              <a:t>spiraling out of the pole gap.</a:t>
            </a:r>
          </a:p>
          <a:p>
            <a:r>
              <a:rPr lang="en-US" sz="2000" dirty="0" smtClean="0"/>
              <a:t>In early synchrotrons, radial field </a:t>
            </a:r>
            <a:br>
              <a:rPr lang="en-US" sz="2000" dirty="0" smtClean="0"/>
            </a:br>
            <a:r>
              <a:rPr lang="en-US" sz="2000" dirty="0" smtClean="0"/>
              <a:t>profiles were optimized to take advantage of this effect, but in </a:t>
            </a:r>
            <a:br>
              <a:rPr lang="en-US" sz="2000" dirty="0" smtClean="0"/>
            </a:br>
            <a:r>
              <a:rPr lang="en-US" sz="2000" dirty="0" smtClean="0"/>
              <a:t>any weak focused beams, </a:t>
            </a:r>
            <a:r>
              <a:rPr lang="en-US" sz="2000" i="1" dirty="0" smtClean="0"/>
              <a:t>the beam size grows with energy.</a:t>
            </a:r>
          </a:p>
          <a:p>
            <a:r>
              <a:rPr lang="en-US" sz="2000" dirty="0" smtClean="0"/>
              <a:t>The most famous weak </a:t>
            </a:r>
            <a:br>
              <a:rPr lang="en-US" sz="2000" dirty="0" smtClean="0"/>
            </a:br>
            <a:r>
              <a:rPr lang="en-US" sz="2000" dirty="0" smtClean="0"/>
              <a:t>focusing accelerator was the </a:t>
            </a:r>
            <a:br>
              <a:rPr lang="en-US" sz="2000" dirty="0" smtClean="0"/>
            </a:br>
            <a:r>
              <a:rPr lang="en-US" sz="2000" dirty="0" smtClean="0"/>
              <a:t>Berkeley </a:t>
            </a:r>
            <a:r>
              <a:rPr lang="en-US" sz="2000" dirty="0" err="1" smtClean="0"/>
              <a:t>Bevatron</a:t>
            </a:r>
            <a:r>
              <a:rPr lang="en-US" sz="2000" dirty="0" smtClean="0"/>
              <a:t>, which had </a:t>
            </a:r>
            <a:br>
              <a:rPr lang="en-US" sz="2000" dirty="0" smtClean="0"/>
            </a:br>
            <a:r>
              <a:rPr lang="en-US" sz="2000" dirty="0" smtClean="0"/>
              <a:t>a kinetic energy of 6.2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800" dirty="0" smtClean="0"/>
              <a:t>High enough to make antiprotons</a:t>
            </a:r>
            <a:br>
              <a:rPr lang="en-US" sz="1800" dirty="0" smtClean="0"/>
            </a:br>
            <a:r>
              <a:rPr lang="en-US" sz="1800" dirty="0" smtClean="0"/>
              <a:t>(and win a Nobel Prize)</a:t>
            </a:r>
          </a:p>
          <a:p>
            <a:pPr lvl="1"/>
            <a:r>
              <a:rPr lang="en-US" sz="1800" dirty="0" smtClean="0"/>
              <a:t>It had an aperture 12”x48”!</a:t>
            </a:r>
            <a:endParaRPr lang="en-US" sz="1800" dirty="0"/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27979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1" y="3544215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038600" y="4849986"/>
            <a:ext cx="3106535" cy="636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818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62937" cy="441325"/>
          </a:xfrm>
        </p:spPr>
        <p:txBody>
          <a:bodyPr/>
          <a:lstStyle/>
          <a:p>
            <a:r>
              <a:rPr lang="en-US" dirty="0" smtClean="0"/>
              <a:t>First Proton Collider: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1971</a:t>
            </a:r>
          </a:p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+ 31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colliding proton beams.</a:t>
            </a:r>
          </a:p>
          <a:p>
            <a:pPr lvl="1"/>
            <a:r>
              <a:rPr lang="en-US" sz="1600" dirty="0" smtClean="0"/>
              <a:t>Highest CM Energy for 10 years</a:t>
            </a:r>
          </a:p>
          <a:p>
            <a:r>
              <a:rPr lang="en-US" sz="2000" dirty="0" smtClean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54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(same beam pipe)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800" dirty="0" smtClean="0"/>
              <a:t>Nobel Prize for Rubbia and Van der Meer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352800"/>
            <a:ext cx="4184315" cy="31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05400"/>
            <a:ext cx="28194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21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05200"/>
            <a:ext cx="3505200" cy="26289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657600"/>
            <a:ext cx="3149599" cy="2362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/>
          </p:nvPr>
        </p:nvGraphicFramePr>
        <p:xfrm>
          <a:off x="6553200" y="6019800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7" name="Equation" r:id="rId5" imgW="482400" imgH="190440" progId="Equation.3">
                  <p:embed/>
                </p:oleObj>
              </mc:Choice>
              <mc:Fallback>
                <p:oleObj name="Equation" r:id="rId5" imgW="48240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019800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200" y="167640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637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r>
              <a:rPr lang="en-US" sz="2000" dirty="0" smtClean="0"/>
              <a:t>”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871711"/>
            <a:chOff x="1519080" y="1399954"/>
            <a:chExt cx="690437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556260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07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</p:spTree>
    <p:extLst>
      <p:ext uri="{BB962C8B-B14F-4D97-AF65-F5344CB8AC3E}">
        <p14:creationId xmlns:p14="http://schemas.microsoft.com/office/powerpoint/2010/main" val="1416750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Dead-end on the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647700" y="800100"/>
            <a:ext cx="8251825" cy="5553075"/>
          </a:xfrm>
        </p:spPr>
        <p:txBody>
          <a:bodyPr/>
          <a:lstStyle/>
          <a:p>
            <a:r>
              <a:rPr lang="en-US" sz="2000" dirty="0" smtClean="0"/>
              <a:t>1980’s  - US begins planning in earnest for a 20 TeV+20 </a:t>
            </a:r>
            <a:r>
              <a:rPr lang="en-US" sz="2000" dirty="0" err="1" smtClean="0"/>
              <a:t>TeV</a:t>
            </a:r>
            <a:r>
              <a:rPr lang="en-US" sz="2000" dirty="0" smtClean="0"/>
              <a:t> “Superconducting Super Collider” or (SSC).</a:t>
            </a:r>
          </a:p>
          <a:p>
            <a:pPr lvl="1"/>
            <a:r>
              <a:rPr lang="en-US" sz="1800" dirty="0" smtClean="0"/>
              <a:t>87 km in circumference!</a:t>
            </a:r>
          </a:p>
          <a:p>
            <a:pPr lvl="1"/>
            <a:r>
              <a:rPr lang="en-US" sz="1800" dirty="0" smtClean="0"/>
              <a:t>Considered superior to the </a:t>
            </a:r>
            <a:br>
              <a:rPr lang="en-US" sz="1800" dirty="0" smtClean="0"/>
            </a:br>
            <a:r>
              <a:rPr lang="en-US" sz="1800" dirty="0" smtClean="0"/>
              <a:t>“Large Hadron Collider” (LHC) </a:t>
            </a:r>
            <a:br>
              <a:rPr lang="en-US" sz="1800" dirty="0" smtClean="0"/>
            </a:br>
            <a:r>
              <a:rPr lang="en-US" sz="1800" dirty="0" smtClean="0"/>
              <a:t>then being proposed by CERN.</a:t>
            </a:r>
          </a:p>
          <a:p>
            <a:r>
              <a:rPr lang="en-US" sz="2000" dirty="0" smtClean="0"/>
              <a:t>1987 – site chosen near </a:t>
            </a:r>
            <a:br>
              <a:rPr lang="en-US" sz="2000" dirty="0" smtClean="0"/>
            </a:br>
            <a:r>
              <a:rPr lang="en-US" sz="2000" dirty="0" smtClean="0"/>
              <a:t>Dallas, TX</a:t>
            </a:r>
          </a:p>
          <a:p>
            <a:r>
              <a:rPr lang="en-US" sz="2000" dirty="0" smtClean="0"/>
              <a:t>1989 – construction begins</a:t>
            </a:r>
          </a:p>
          <a:p>
            <a:r>
              <a:rPr lang="en-US" sz="2000" dirty="0" smtClean="0"/>
              <a:t>1993 – amidst cost overruns </a:t>
            </a:r>
            <a:br>
              <a:rPr lang="en-US" sz="2000" dirty="0" smtClean="0"/>
            </a:br>
            <a:r>
              <a:rPr lang="en-US" sz="2000" dirty="0" smtClean="0"/>
              <a:t>and the end of the Cold War, </a:t>
            </a:r>
            <a:br>
              <a:rPr lang="en-US" sz="2000" dirty="0" smtClean="0"/>
            </a:br>
            <a:r>
              <a:rPr lang="en-US" sz="2000" dirty="0" smtClean="0"/>
              <a:t>the SSC is cancelled after </a:t>
            </a:r>
            <a:br>
              <a:rPr lang="en-US" sz="2000" dirty="0" smtClean="0"/>
            </a:br>
            <a:r>
              <a:rPr lang="en-US" sz="2000" dirty="0" smtClean="0"/>
              <a:t>17 shafts and 22.5 km of </a:t>
            </a:r>
            <a:br>
              <a:rPr lang="en-US" sz="2000" dirty="0" smtClean="0"/>
            </a:br>
            <a:r>
              <a:rPr lang="en-US" sz="2000" dirty="0" smtClean="0"/>
              <a:t>tunnel had been dug.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March 14, 2017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3BF709-1864-42C0-8849-CF8A68F29FE2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 - CWRU Student Visit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676400"/>
            <a:ext cx="2884068" cy="4249782"/>
          </a:xfrm>
          <a:prstGeom prst="rect">
            <a:avLst/>
          </a:prstGeo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43400" cy="43434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091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Some important early synchrotrons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Berkeley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1954 (weak focusing)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6.2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895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486274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00" y="4800600"/>
            <a:ext cx="381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33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charm quark, CP violation,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5572790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electron-volts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14400"/>
            <a:ext cx="8251825" cy="1519575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eV</a:t>
            </a:r>
            <a:r>
              <a:rPr lang="en-US" sz="2000" dirty="0" smtClean="0"/>
              <a:t> is a </a:t>
            </a:r>
            <a:r>
              <a:rPr lang="en-US" sz="2000" i="1" dirty="0" smtClean="0"/>
              <a:t>really small</a:t>
            </a:r>
            <a:r>
              <a:rPr lang="en-US" sz="2000" dirty="0" smtClean="0"/>
              <a:t> unit of energy.</a:t>
            </a:r>
          </a:p>
          <a:p>
            <a:pPr lvl="1"/>
            <a:r>
              <a:rPr lang="en-US" sz="1800" dirty="0" smtClean="0"/>
              <a:t>1.6x10</a:t>
            </a:r>
            <a:r>
              <a:rPr lang="en-US" sz="1800" baseline="30000" dirty="0" smtClean="0"/>
              <a:t>-19 </a:t>
            </a:r>
            <a:r>
              <a:rPr lang="en-US" sz="1800" dirty="0" smtClean="0"/>
              <a:t>(=.00000000000000000016) Joules</a:t>
            </a:r>
            <a:r>
              <a:rPr lang="en-US" sz="1800" dirty="0"/>
              <a:t> </a:t>
            </a:r>
            <a:r>
              <a:rPr lang="en-US" sz="1800" dirty="0" smtClean="0"/>
              <a:t>- our usual </a:t>
            </a:r>
            <a:br>
              <a:rPr lang="en-US" sz="1800" dirty="0" smtClean="0"/>
            </a:br>
            <a:r>
              <a:rPr lang="en-US" sz="1800" dirty="0" smtClean="0"/>
              <a:t>unit of energy.</a:t>
            </a:r>
          </a:p>
          <a:p>
            <a:pPr lvl="1"/>
            <a:r>
              <a:rPr lang="en-US" sz="1800" dirty="0" smtClean="0"/>
              <a:t>A 1 kg weight dropped 1m would have 6x10</a:t>
            </a:r>
            <a:r>
              <a:rPr lang="en-US" sz="1800" baseline="30000" dirty="0" smtClean="0"/>
              <a:t>18</a:t>
            </a:r>
            <a:r>
              <a:rPr lang="en-US" sz="1800" dirty="0" smtClean="0"/>
              <a:t> </a:t>
            </a:r>
            <a:r>
              <a:rPr lang="en-US" sz="1800" dirty="0" err="1" smtClean="0"/>
              <a:t>eV</a:t>
            </a:r>
            <a:r>
              <a:rPr lang="en-US" sz="1800" dirty="0" smtClean="0"/>
              <a:t> of energy!</a:t>
            </a:r>
          </a:p>
          <a:p>
            <a:endParaRPr lang="en-US" sz="2000" dirty="0" smtClean="0"/>
          </a:p>
          <a:p>
            <a:r>
              <a:rPr lang="en-US" sz="2000" dirty="0" smtClean="0"/>
              <a:t>On the other hand, it’s a very useful unit when talking about individual particles</a:t>
            </a:r>
          </a:p>
          <a:p>
            <a:pPr lvl="1"/>
            <a:r>
              <a:rPr lang="en-US" sz="1800" dirty="0" smtClean="0"/>
              <a:t>If we accelerate a proton using an electrical potential, we know exactly what the energy is.</a:t>
            </a:r>
          </a:p>
          <a:p>
            <a:pPr lvl="1"/>
            <a:r>
              <a:rPr lang="en-US" sz="1800" dirty="0" smtClean="0"/>
              <a:t>It’s also useful when thinking about mass/energy equivalence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91400" y="228600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8331004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71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393245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72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75092"/>
              </p:ext>
            </p:extLst>
          </p:nvPr>
        </p:nvGraphicFramePr>
        <p:xfrm>
          <a:off x="1752600" y="4495800"/>
          <a:ext cx="615076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3" name="Equation" r:id="rId8" imgW="3733800" imgH="647700" progId="Equation.DSMT4">
                  <p:embed/>
                </p:oleObj>
              </mc:Choice>
              <mc:Fallback>
                <p:oleObj name="Equation" r:id="rId8" imgW="37338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4495800"/>
                        <a:ext cx="6150768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7986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the LHC*…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Large Hadron R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762000"/>
            <a:ext cx="67056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6096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*Kate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McAlpine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(http://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www.youtube.com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/user/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alpinekat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40670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2000" dirty="0" smtClean="0"/>
              <a:t>1994: </a:t>
            </a:r>
          </a:p>
          <a:p>
            <a:pPr lvl="1"/>
            <a:r>
              <a:rPr lang="en-US" sz="1800" dirty="0" smtClean="0"/>
              <a:t>The CERN Council formally approves the LHC</a:t>
            </a:r>
          </a:p>
          <a:p>
            <a:r>
              <a:rPr lang="en-US" sz="2000" dirty="0" smtClean="0"/>
              <a:t>2000: </a:t>
            </a:r>
          </a:p>
          <a:p>
            <a:pPr lvl="1"/>
            <a:r>
              <a:rPr lang="en-US" sz="1800" dirty="0" smtClean="0"/>
              <a:t>LEP completes its final run</a:t>
            </a:r>
          </a:p>
          <a:p>
            <a:pPr lvl="1"/>
            <a:r>
              <a:rPr lang="en-US" sz="1800" dirty="0" smtClean="0"/>
              <a:t>First dipole magnet delivered</a:t>
            </a:r>
          </a:p>
          <a:p>
            <a:r>
              <a:rPr lang="en-US" sz="2000" dirty="0" smtClean="0"/>
              <a:t>2007</a:t>
            </a:r>
          </a:p>
          <a:p>
            <a:pPr lvl="1"/>
            <a:r>
              <a:rPr lang="en-US" sz="1800" dirty="0" smtClean="0"/>
              <a:t>Last magnet delivered</a:t>
            </a:r>
          </a:p>
          <a:p>
            <a:pPr lvl="1"/>
            <a:r>
              <a:rPr lang="en-US" sz="1800" dirty="0" smtClean="0"/>
              <a:t>First sector cold</a:t>
            </a:r>
          </a:p>
          <a:p>
            <a:pPr lvl="1"/>
            <a:r>
              <a:rPr lang="en-US" sz="1800" dirty="0" smtClean="0"/>
              <a:t>All interconnections completed</a:t>
            </a:r>
          </a:p>
          <a:p>
            <a:r>
              <a:rPr lang="en-US" sz="2000" dirty="0" smtClean="0"/>
              <a:t>2008</a:t>
            </a:r>
          </a:p>
          <a:p>
            <a:pPr lvl="1"/>
            <a:r>
              <a:rPr lang="en-US" sz="1800" dirty="0" smtClean="0"/>
              <a:t>Accelerator complete</a:t>
            </a:r>
          </a:p>
          <a:p>
            <a:pPr lvl="1"/>
            <a:r>
              <a:rPr lang="en-US" sz="1800" dirty="0" smtClean="0"/>
              <a:t>Last public access</a:t>
            </a:r>
          </a:p>
          <a:p>
            <a:pPr lvl="1"/>
            <a:r>
              <a:rPr lang="en-US" sz="1800" dirty="0" smtClean="0"/>
              <a:t>Ring cold and under vacuum</a:t>
            </a:r>
          </a:p>
          <a:p>
            <a:pPr lvl="1"/>
            <a:r>
              <a:rPr lang="en-US" sz="1800" dirty="0" smtClean="0"/>
              <a:t>September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First circulating beam</a:t>
            </a:r>
          </a:p>
          <a:p>
            <a:pPr lvl="1"/>
            <a:r>
              <a:rPr lang="en-US" sz="1800" dirty="0" smtClean="0"/>
              <a:t>September 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BAD accident brings beam down for almost 2 years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0" y="5638800"/>
            <a:ext cx="73914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92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begins…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 dirty="0" smtClean="0"/>
              <a:t>9:35 – First beam injected</a:t>
            </a:r>
          </a:p>
          <a:p>
            <a:r>
              <a:rPr lang="en-US" sz="2000" dirty="0" smtClean="0"/>
              <a:t>9:58 – beam past CMS to point 6 dump</a:t>
            </a:r>
          </a:p>
          <a:p>
            <a:r>
              <a:rPr lang="en-US" sz="2000" dirty="0" smtClean="0"/>
              <a:t>10:15 – beam to point 1 (ATLAS)</a:t>
            </a:r>
          </a:p>
          <a:p>
            <a:r>
              <a:rPr lang="en-US" sz="2000" dirty="0" smtClean="0"/>
              <a:t>10:26 – First turn!</a:t>
            </a:r>
          </a:p>
          <a:p>
            <a:r>
              <a:rPr lang="en-US" sz="2000" dirty="0" smtClean="0"/>
              <a:t>…and there was much rejoicing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52500"/>
            <a:ext cx="3200400" cy="220608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24200"/>
            <a:ext cx="3429000" cy="25717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657601"/>
            <a:ext cx="3162300" cy="210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5350" y="582930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Commissioning proceeded smoothly and rapidly until September 19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th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, when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something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very bad happened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0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Ends: “The Incident”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685800"/>
            <a:ext cx="6172200" cy="5553075"/>
          </a:xfrm>
        </p:spPr>
        <p:txBody>
          <a:bodyPr/>
          <a:lstStyle/>
          <a:p>
            <a:r>
              <a:rPr lang="en-US" sz="2000" dirty="0" smtClean="0"/>
              <a:t>A quench </a:t>
            </a:r>
            <a:r>
              <a:rPr lang="en-US" sz="2000" dirty="0"/>
              <a:t>developed into an </a:t>
            </a:r>
            <a:r>
              <a:rPr lang="en-US" sz="2000" dirty="0" smtClean="0"/>
              <a:t>arc</a:t>
            </a:r>
          </a:p>
          <a:p>
            <a:r>
              <a:rPr lang="en-US" sz="2000" dirty="0" smtClean="0"/>
              <a:t>This caused Helium </a:t>
            </a:r>
            <a:r>
              <a:rPr lang="en-US" sz="2000" dirty="0"/>
              <a:t>to boil</a:t>
            </a:r>
          </a:p>
          <a:p>
            <a:r>
              <a:rPr lang="en-US" sz="2000" dirty="0"/>
              <a:t>The resulting pressure did a great deal of damage, and kept the machine off for more than a year.</a:t>
            </a:r>
          </a:p>
          <a:p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4" name="Picture 7" descr="Trs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2200040"/>
            <a:ext cx="3456450" cy="20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267200"/>
            <a:ext cx="4058553" cy="228428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655" y="0"/>
            <a:ext cx="2613345" cy="348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QQ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175" y="3979111"/>
            <a:ext cx="3227825" cy="242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7950" y="2315255"/>
            <a:ext cx="2655731" cy="199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569060" y="6309375"/>
            <a:ext cx="192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Secondary arcs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5665" y="4305605"/>
            <a:ext cx="322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Debris in beam vacuum pipe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020" y="62258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Clean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7385" y="62258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Insulation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8370" y="6225855"/>
            <a:ext cx="122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Soot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84402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6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Incident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272175"/>
          </a:xfrm>
        </p:spPr>
        <p:txBody>
          <a:bodyPr/>
          <a:lstStyle/>
          <a:p>
            <a:r>
              <a:rPr lang="en-US" sz="2000" dirty="0" smtClean="0"/>
              <a:t>The LHC was off for almost two years to repair the damage and partially address the cause.</a:t>
            </a:r>
          </a:p>
          <a:p>
            <a:r>
              <a:rPr lang="en-US" sz="2000" dirty="0" smtClean="0"/>
              <a:t>2010:  Came up at a reduced energy: 3.5 </a:t>
            </a:r>
            <a:r>
              <a:rPr lang="en-US" sz="2000" dirty="0" err="1" smtClean="0"/>
              <a:t>TeV</a:t>
            </a:r>
            <a:r>
              <a:rPr lang="en-US" sz="2000" dirty="0" smtClean="0"/>
              <a:t> + 3.5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2012:  Increased energy to 4 </a:t>
            </a:r>
            <a:r>
              <a:rPr lang="en-US" sz="2000" dirty="0" err="1" smtClean="0"/>
              <a:t>TeV</a:t>
            </a:r>
            <a:r>
              <a:rPr lang="en-US" sz="2000" dirty="0" smtClean="0"/>
              <a:t> + 4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Announced the discovery of Higgs particle July 4, 2012</a:t>
            </a:r>
          </a:p>
          <a:p>
            <a:pPr lvl="1"/>
            <a:r>
              <a:rPr lang="en-US" sz="1600" dirty="0" smtClean="0"/>
              <a:t>Responsible to giving particles mass</a:t>
            </a:r>
          </a:p>
          <a:p>
            <a:pPr lvl="1"/>
            <a:r>
              <a:rPr lang="en-US" sz="1600" dirty="0" smtClean="0"/>
              <a:t>Last piece of the “Standard Model”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dirty="0" smtClean="0"/>
              <a:t>2013 Nobel prize to Higgs and </a:t>
            </a:r>
            <a:r>
              <a:rPr lang="en-US" dirty="0" err="1" smtClean="0"/>
              <a:t>Englert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 descr="hig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3124199"/>
            <a:ext cx="4114800" cy="2410473"/>
          </a:xfrm>
          <a:prstGeom prst="rect">
            <a:avLst/>
          </a:prstGeom>
        </p:spPr>
      </p:pic>
      <p:pic>
        <p:nvPicPr>
          <p:cNvPr id="8" name="Picture 7" descr="650px-CMS_Higgs-ev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236" y="2514600"/>
            <a:ext cx="2563322" cy="2362200"/>
          </a:xfrm>
          <a:prstGeom prst="rect">
            <a:avLst/>
          </a:prstGeom>
        </p:spPr>
      </p:pic>
      <p:pic>
        <p:nvPicPr>
          <p:cNvPr id="9" name="Picture 8" descr="engl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768" y="5029200"/>
            <a:ext cx="1034910" cy="1450152"/>
          </a:xfrm>
          <a:prstGeom prst="rect">
            <a:avLst/>
          </a:prstGeom>
        </p:spPr>
      </p:pic>
      <p:pic>
        <p:nvPicPr>
          <p:cNvPr id="10" name="Picture 9" descr="higgs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5029200"/>
            <a:ext cx="1024168" cy="14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511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will be the centerpiece of the world’s energy frontier physics program for at least the next 15-20fd years.</a:t>
            </a:r>
          </a:p>
          <a:p>
            <a:r>
              <a:rPr lang="en-US" dirty="0" smtClean="0"/>
              <a:t>The machine is currently of to fix the issue which cause “the incident”</a:t>
            </a:r>
          </a:p>
          <a:p>
            <a:r>
              <a:rPr lang="en-US" dirty="0" smtClean="0"/>
              <a:t>Accelerator will come back up in 2015 at something close to the design energy</a:t>
            </a:r>
          </a:p>
          <a:p>
            <a:pPr lvl="1"/>
            <a:r>
              <a:rPr lang="en-US" dirty="0" smtClean="0"/>
              <a:t>At least 6.5 </a:t>
            </a:r>
            <a:r>
              <a:rPr lang="en-US" dirty="0" err="1" smtClean="0"/>
              <a:t>TeV</a:t>
            </a:r>
            <a:r>
              <a:rPr lang="en-US" dirty="0" smtClean="0"/>
              <a:t>/beam</a:t>
            </a:r>
          </a:p>
          <a:p>
            <a:r>
              <a:rPr lang="en-US" dirty="0" smtClean="0"/>
              <a:t>Planning major upgrades to increase luminosity in ~2023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70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8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03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Rethinking Electrons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621712" cy="990600"/>
          </a:xfrm>
        </p:spPr>
        <p:txBody>
          <a:bodyPr/>
          <a:lstStyle/>
          <a:p>
            <a:r>
              <a:rPr lang="en-US" dirty="0" smtClean="0"/>
              <a:t>Next </a:t>
            </a:r>
            <a:r>
              <a:rPr lang="en-US" dirty="0" err="1" smtClean="0"/>
              <a:t>e+e</a:t>
            </a:r>
            <a:r>
              <a:rPr lang="en-US" dirty="0" smtClean="0"/>
              <a:t>- collider would have to be linear</a:t>
            </a:r>
          </a:p>
          <a:p>
            <a:r>
              <a:rPr lang="en-US" dirty="0" smtClean="0"/>
              <a:t>Possibly use low energy, high current electron beams to drive high energy accelerating structures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 to 1.5 x 1.5 </a:t>
            </a:r>
            <a:r>
              <a:rPr lang="en-US" dirty="0" err="1" smtClean="0"/>
              <a:t>TeV</a:t>
            </a:r>
            <a:r>
              <a:rPr lang="en-US" dirty="0" smtClean="0"/>
              <a:t>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510782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53200" y="320040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“Compact” (ha ha) Linear Collider (CLIC) proposed by CERN.</a:t>
            </a:r>
          </a:p>
        </p:txBody>
      </p:sp>
    </p:spTree>
    <p:extLst>
      <p:ext uri="{BB962C8B-B14F-4D97-AF65-F5344CB8AC3E}">
        <p14:creationId xmlns:p14="http://schemas.microsoft.com/office/powerpoint/2010/main" val="5437361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3935412" cy="4229100"/>
          </a:xfrm>
        </p:spPr>
        <p:txBody>
          <a:bodyPr/>
          <a:lstStyle/>
          <a:p>
            <a:r>
              <a:rPr lang="en-US" dirty="0" err="1" smtClean="0"/>
              <a:t>Muons</a:t>
            </a:r>
            <a:r>
              <a:rPr lang="en-US" dirty="0" smtClean="0"/>
              <a:t> are </a:t>
            </a:r>
            <a:r>
              <a:rPr lang="en-US" dirty="0" err="1" smtClean="0"/>
              <a:t>pointlike</a:t>
            </a:r>
            <a:r>
              <a:rPr lang="en-US" dirty="0" smtClean="0"/>
              <a:t>, like electrons, but because they’re heavier, synchrotron radiation is much less of a problem.</a:t>
            </a:r>
          </a:p>
          <a:p>
            <a:r>
              <a:rPr lang="en-US" dirty="0" smtClean="0"/>
              <a:t>Unfortunately, </a:t>
            </a:r>
            <a:r>
              <a:rPr lang="en-US" dirty="0" err="1" smtClean="0"/>
              <a:t>muons</a:t>
            </a:r>
            <a:r>
              <a:rPr lang="en-US" dirty="0" smtClean="0"/>
              <a:t>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15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way to look at energy…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343400" cy="663957"/>
          </a:xfrm>
        </p:spPr>
        <p:txBody>
          <a:bodyPr/>
          <a:lstStyle/>
          <a:p>
            <a:r>
              <a:rPr lang="en-US" sz="1800" dirty="0" smtClean="0"/>
              <a:t>Question: Why are “blue ray” players blue?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56773"/>
            <a:ext cx="3931620" cy="191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582" y="3537810"/>
            <a:ext cx="4988695" cy="244429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3352800"/>
            <a:ext cx="3355916" cy="6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Answer: because blue light is more energetic and has a shorter wavelengths, so the “bits” can be smaller</a:t>
            </a:r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359303"/>
              </p:ext>
            </p:extLst>
          </p:nvPr>
        </p:nvGraphicFramePr>
        <p:xfrm>
          <a:off x="2362200" y="5181600"/>
          <a:ext cx="1038226" cy="869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79" name="Equation" r:id="rId5" imgW="469900" imgH="393700" progId="Equation.DSMT4">
                  <p:embed/>
                </p:oleObj>
              </mc:Choice>
              <mc:Fallback>
                <p:oleObj name="Equation" r:id="rId5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5181600"/>
                        <a:ext cx="1038226" cy="869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926" y="5753101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wavelength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2209801" y="5768976"/>
            <a:ext cx="158750" cy="1687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916" y="4849835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51742" y="5142378"/>
            <a:ext cx="244810" cy="12239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6096000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Energy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359150" y="5943601"/>
            <a:ext cx="298450" cy="2285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3408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  <p:bldP spid="9" grpId="0"/>
      <p:bldP spid="6" grpId="0"/>
      <p:bldP spid="14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14,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CWRU Student Visit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553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Wavelengths of other particles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51825" cy="663957"/>
          </a:xfrm>
        </p:spPr>
        <p:txBody>
          <a:bodyPr/>
          <a:lstStyle/>
          <a:p>
            <a:r>
              <a:rPr lang="en-US" sz="2000" dirty="0" smtClean="0"/>
              <a:t>It turns out that all particles have a wavelength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put the high equivalent mass and the small scales together, we have…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2000" dirty="0" smtClean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632260"/>
              </p:ext>
            </p:extLst>
          </p:nvPr>
        </p:nvGraphicFramePr>
        <p:xfrm>
          <a:off x="2247900" y="1595437"/>
          <a:ext cx="473075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30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595437"/>
                        <a:ext cx="473075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7334250" cy="6210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Going to higher energies = going back in time</a:t>
            </a:r>
            <a:endParaRPr lang="en-US" sz="2000" dirty="0">
              <a:latin typeface="+mn-lt"/>
            </a:endParaRP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762000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71114" cy="507274"/>
          </a:xfrm>
        </p:spPr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1" cy="5179106"/>
          </a:xfrm>
        </p:spPr>
        <p:txBody>
          <a:bodyPr/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place where our current understanding of physics breaks down. </a:t>
            </a:r>
            <a:endParaRPr lang="en-US" sz="1800" dirty="0" smtClean="0"/>
          </a:p>
          <a:p>
            <a:r>
              <a:rPr lang="en-US" sz="2000" dirty="0" smtClean="0"/>
              <a:t>In addition to high energy, we need high </a:t>
            </a:r>
            <a:br>
              <a:rPr lang="en-US" sz="2000" dirty="0" smtClean="0"/>
            </a:br>
            <a:r>
              <a:rPr lang="en-US" sz="2000" dirty="0" smtClean="0"/>
              <a:t>        “luminosity” </a:t>
            </a:r>
            <a:br>
              <a:rPr lang="en-US" sz="2000" dirty="0" smtClean="0"/>
            </a:br>
            <a:r>
              <a:rPr lang="en-US" sz="2000" dirty="0" smtClean="0"/>
              <a:t>that is, lots of particles interacting, to see rare processes.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March 14, 2017</a:t>
            </a:r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 - CWRU Student Visit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 rot="20476670">
            <a:off x="3658647" y="664800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00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3653</TotalTime>
  <Words>3868</Words>
  <Application>Microsoft Macintosh PowerPoint</Application>
  <PresentationFormat>On-screen Show (4:3)</PresentationFormat>
  <Paragraphs>692</Paragraphs>
  <Slides>60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Arial Unicode MS</vt:lpstr>
      <vt:lpstr>Calibri</vt:lpstr>
      <vt:lpstr>Calibri Light</vt:lpstr>
      <vt:lpstr>Geneva</vt:lpstr>
      <vt:lpstr>Symbol</vt:lpstr>
      <vt:lpstr>Times New Roman</vt:lpstr>
      <vt:lpstr>Trebuchet MS</vt:lpstr>
      <vt:lpstr>Wingdings</vt:lpstr>
      <vt:lpstr>Wingdings 2</vt:lpstr>
      <vt:lpstr>Arial</vt:lpstr>
      <vt:lpstr>Opulent</vt:lpstr>
      <vt:lpstr>Equation</vt:lpstr>
      <vt:lpstr>Accelerators and High Energy Physics </vt:lpstr>
      <vt:lpstr>Understanding Energy</vt:lpstr>
      <vt:lpstr>Kinetic Energy</vt:lpstr>
      <vt:lpstr>Units of Energy</vt:lpstr>
      <vt:lpstr>Understanding electron-volts</vt:lpstr>
      <vt:lpstr>Another way to look at energy…</vt:lpstr>
      <vt:lpstr>Wavelengths of other particles</vt:lpstr>
      <vt:lpstr>PowerPoint Presentation</vt:lpstr>
      <vt:lpstr>Where we are…</vt:lpstr>
      <vt:lpstr>State of the art: Large Hadron Collider (LHC)</vt:lpstr>
      <vt:lpstr>Rewind: Some pre-history</vt:lpstr>
      <vt:lpstr>Man-made particle acceleration</vt:lpstr>
      <vt:lpstr>The Cyclotron (1930s)</vt:lpstr>
      <vt:lpstr>Round we go: the first cyclotrons</vt:lpstr>
      <vt:lpstr>Interlude: Electrons vs. Protons</vt:lpstr>
      <vt:lpstr>Examples</vt:lpstr>
      <vt:lpstr>Synchrotron Radiation</vt:lpstr>
      <vt:lpstr>Onward and Upward!</vt:lpstr>
      <vt:lpstr>Strong focusing: quadrupole magnets as lenses</vt:lpstr>
      <vt:lpstr>What about the other plane?</vt:lpstr>
      <vt:lpstr>Longitudinal motion (acceleration)</vt:lpstr>
      <vt:lpstr>Examples of accelerating RF structures</vt:lpstr>
      <vt:lpstr>How RF Cavities Accelerate*</vt:lpstr>
      <vt:lpstr>Colliding Beams</vt:lpstr>
      <vt:lpstr>The Case for Colliding Beams</vt:lpstr>
      <vt:lpstr>Evolution of the Energy Frontier</vt:lpstr>
      <vt:lpstr>Fermilab: Early History</vt:lpstr>
      <vt:lpstr>What Was Weston?</vt:lpstr>
      <vt:lpstr>Main Ring: First Separated Function Synchrotron</vt:lpstr>
      <vt:lpstr>Tevatron: First Superconducting Synchrotron</vt:lpstr>
      <vt:lpstr>Tevatron: First Superconducting Synchrotron</vt:lpstr>
      <vt:lpstr>Fermilab Firsts and Records</vt:lpstr>
      <vt:lpstr>Example: Fermilab complex today</vt:lpstr>
      <vt:lpstr>LHC: Location, Location, Location…</vt:lpstr>
      <vt:lpstr>LHC Layout and Numbers</vt:lpstr>
      <vt:lpstr>Just the Tip of the Iceberg</vt:lpstr>
      <vt:lpstr>Example: Spallation Neutron Source  (Oak Ridge, TN)</vt:lpstr>
      <vt:lpstr>Light sources: too many to count</vt:lpstr>
      <vt:lpstr>Other uses of accelerators</vt:lpstr>
      <vt:lpstr>Backups </vt:lpstr>
      <vt:lpstr>Natural particle acceleration</vt:lpstr>
      <vt:lpstr>Weak focusing</vt:lpstr>
      <vt:lpstr>First Proton Collider: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A Dead-end on the Road to Higher Energy</vt:lpstr>
      <vt:lpstr>Some important early synchrotrons</vt:lpstr>
      <vt:lpstr>Explaining the LHC*…</vt:lpstr>
      <vt:lpstr>Partial LHC Timeline </vt:lpstr>
      <vt:lpstr>It begins…</vt:lpstr>
      <vt:lpstr>It Ends: “The Incident”</vt:lpstr>
      <vt:lpstr>After the Incident</vt:lpstr>
      <vt:lpstr>Plans for LHC</vt:lpstr>
      <vt:lpstr>What next? </vt:lpstr>
      <vt:lpstr>Future Circular Collider (FCC)</vt:lpstr>
      <vt:lpstr>Rethinking Electrons</vt:lpstr>
      <vt:lpstr>Muon colliders?</vt:lpstr>
      <vt:lpstr>Wakefield accelerators?</vt:lpstr>
    </vt:vector>
  </TitlesOfParts>
  <Company>Fermilab Beams Division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J Prebys</cp:lastModifiedBy>
  <cp:revision>203</cp:revision>
  <dcterms:created xsi:type="dcterms:W3CDTF">2003-06-24T14:15:57Z</dcterms:created>
  <dcterms:modified xsi:type="dcterms:W3CDTF">2017-03-14T19:41:31Z</dcterms:modified>
</cp:coreProperties>
</file>