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notesSlides/notesSlide1.xml" ContentType="application/vnd.openxmlformats-officedocument.presentationml.notesSlide+xml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notesSlides/notesSlide2.xml" ContentType="application/vnd.openxmlformats-officedocument.presentationml.notesSlide+xml"/>
  <Override PartName="/ppt/embeddings/oleObject6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168" r:id="rId1"/>
  </p:sldMasterIdLst>
  <p:notesMasterIdLst>
    <p:notesMasterId r:id="rId66"/>
  </p:notesMasterIdLst>
  <p:handoutMasterIdLst>
    <p:handoutMasterId r:id="rId67"/>
  </p:handoutMasterIdLst>
  <p:sldIdLst>
    <p:sldId id="310" r:id="rId2"/>
    <p:sldId id="311" r:id="rId3"/>
    <p:sldId id="313" r:id="rId4"/>
    <p:sldId id="427" r:id="rId5"/>
    <p:sldId id="406" r:id="rId6"/>
    <p:sldId id="376" r:id="rId7"/>
    <p:sldId id="408" r:id="rId8"/>
    <p:sldId id="315" r:id="rId9"/>
    <p:sldId id="316" r:id="rId10"/>
    <p:sldId id="317" r:id="rId11"/>
    <p:sldId id="411" r:id="rId12"/>
    <p:sldId id="318" r:id="rId13"/>
    <p:sldId id="319" r:id="rId14"/>
    <p:sldId id="407" r:id="rId15"/>
    <p:sldId id="379" r:id="rId16"/>
    <p:sldId id="320" r:id="rId17"/>
    <p:sldId id="420" r:id="rId18"/>
    <p:sldId id="325" r:id="rId19"/>
    <p:sldId id="326" r:id="rId20"/>
    <p:sldId id="323" r:id="rId21"/>
    <p:sldId id="362" r:id="rId22"/>
    <p:sldId id="327" r:id="rId23"/>
    <p:sldId id="428" r:id="rId24"/>
    <p:sldId id="386" r:id="rId25"/>
    <p:sldId id="423" r:id="rId26"/>
    <p:sldId id="388" r:id="rId27"/>
    <p:sldId id="329" r:id="rId28"/>
    <p:sldId id="330" r:id="rId29"/>
    <p:sldId id="396" r:id="rId30"/>
    <p:sldId id="331" r:id="rId31"/>
    <p:sldId id="332" r:id="rId32"/>
    <p:sldId id="424" r:id="rId33"/>
    <p:sldId id="425" r:id="rId34"/>
    <p:sldId id="336" r:id="rId35"/>
    <p:sldId id="412" r:id="rId36"/>
    <p:sldId id="413" r:id="rId37"/>
    <p:sldId id="414" r:id="rId38"/>
    <p:sldId id="415" r:id="rId39"/>
    <p:sldId id="338" r:id="rId40"/>
    <p:sldId id="340" r:id="rId41"/>
    <p:sldId id="381" r:id="rId42"/>
    <p:sldId id="417" r:id="rId43"/>
    <p:sldId id="400" r:id="rId44"/>
    <p:sldId id="392" r:id="rId45"/>
    <p:sldId id="394" r:id="rId46"/>
    <p:sldId id="395" r:id="rId47"/>
    <p:sldId id="401" r:id="rId48"/>
    <p:sldId id="353" r:id="rId49"/>
    <p:sldId id="354" r:id="rId50"/>
    <p:sldId id="421" r:id="rId51"/>
    <p:sldId id="426" r:id="rId52"/>
    <p:sldId id="398" r:id="rId53"/>
    <p:sldId id="380" r:id="rId54"/>
    <p:sldId id="374" r:id="rId55"/>
    <p:sldId id="378" r:id="rId56"/>
    <p:sldId id="419" r:id="rId57"/>
    <p:sldId id="359" r:id="rId58"/>
    <p:sldId id="361" r:id="rId59"/>
    <p:sldId id="382" r:id="rId60"/>
    <p:sldId id="383" r:id="rId61"/>
    <p:sldId id="384" r:id="rId62"/>
    <p:sldId id="385" r:id="rId63"/>
    <p:sldId id="409" r:id="rId64"/>
    <p:sldId id="418" r:id="rId65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F1F"/>
    <a:srgbClr val="FF0000"/>
    <a:srgbClr val="33CC33"/>
    <a:srgbClr val="CC00CC"/>
    <a:srgbClr val="0033CC"/>
    <a:srgbClr val="E1F4FF"/>
    <a:srgbClr val="CCE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5" autoAdjust="0"/>
    <p:restoredTop sz="94702" autoAdjust="0"/>
  </p:normalViewPr>
  <p:slideViewPr>
    <p:cSldViewPr snapToGrid="0">
      <p:cViewPr varScale="1">
        <p:scale>
          <a:sx n="120" d="100"/>
          <a:sy n="120" d="100"/>
        </p:scale>
        <p:origin x="-272" y="-96"/>
      </p:cViewPr>
      <p:guideLst>
        <p:guide orient="horz" pos="4205"/>
        <p:guide pos="554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image" Target="../media/image73.wmf"/><Relationship Id="rId5" Type="http://schemas.openxmlformats.org/officeDocument/2006/relationships/image" Target="../media/image74.wmf"/><Relationship Id="rId6" Type="http://schemas.openxmlformats.org/officeDocument/2006/relationships/image" Target="../media/image75.wmf"/><Relationship Id="rId7" Type="http://schemas.openxmlformats.org/officeDocument/2006/relationships/image" Target="../media/image76.wmf"/><Relationship Id="rId1" Type="http://schemas.openxmlformats.org/officeDocument/2006/relationships/image" Target="../media/image70.wmf"/><Relationship Id="rId2" Type="http://schemas.openxmlformats.org/officeDocument/2006/relationships/image" Target="../media/image7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1" Type="http://schemas.openxmlformats.org/officeDocument/2006/relationships/image" Target="../media/image79.emf"/><Relationship Id="rId2" Type="http://schemas.openxmlformats.org/officeDocument/2006/relationships/image" Target="../media/image8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Relationship Id="rId2" Type="http://schemas.openxmlformats.org/officeDocument/2006/relationships/image" Target="../media/image8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Relationship Id="rId2" Type="http://schemas.openxmlformats.org/officeDocument/2006/relationships/image" Target="../media/image11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Relationship Id="rId2" Type="http://schemas.openxmlformats.org/officeDocument/2006/relationships/image" Target="../media/image12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4" Type="http://schemas.openxmlformats.org/officeDocument/2006/relationships/image" Target="../media/image25.wmf"/><Relationship Id="rId5" Type="http://schemas.openxmlformats.org/officeDocument/2006/relationships/image" Target="../media/image26.wmf"/><Relationship Id="rId6" Type="http://schemas.openxmlformats.org/officeDocument/2006/relationships/image" Target="../media/image27.wmf"/><Relationship Id="rId7" Type="http://schemas.openxmlformats.org/officeDocument/2006/relationships/image" Target="../media/image28.emf"/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31.wmf"/><Relationship Id="rId3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4" Type="http://schemas.openxmlformats.org/officeDocument/2006/relationships/image" Target="../media/image57.wmf"/><Relationship Id="rId5" Type="http://schemas.openxmlformats.org/officeDocument/2006/relationships/image" Target="../media/image58.wmf"/><Relationship Id="rId1" Type="http://schemas.openxmlformats.org/officeDocument/2006/relationships/image" Target="../media/image54.wmf"/><Relationship Id="rId2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74F1D395-84C9-498D-8979-63814D0B6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103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2150"/>
            <a:ext cx="4611688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79913"/>
            <a:ext cx="555625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A4C3B541-DDE5-43E3-AE79-6B4DEDD42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42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9A134B-6790-4410-8DF0-D3D1C37A0E3C}" type="slidenum">
              <a:rPr lang="en-GB" smtClean="0">
                <a:latin typeface="Arial" pitchFamily="34" charset="0"/>
              </a:rPr>
              <a:pPr/>
              <a:t>22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5325" y="4379913"/>
            <a:ext cx="5556250" cy="4149725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270886-050A-48E3-8E8B-C7118F59E7ED}" type="slidenum">
              <a:rPr lang="en-US" smtClean="0">
                <a:latin typeface="Arial" pitchFamily="34" charset="0"/>
              </a:rPr>
              <a:pPr/>
              <a:t>47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February 8, 2013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4491E-AD7E-4E9C-920C-1398E913B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r>
              <a:rPr lang="en-US" smtClean="0"/>
              <a:t>February 8,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13AC3F7C-8DA3-42DF-B6DB-94A47B95D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875" y="46038"/>
            <a:ext cx="7634288" cy="503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74638" y="777875"/>
            <a:ext cx="8229600" cy="57594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038" y="6537325"/>
            <a:ext cx="2133600" cy="2746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February 8,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8325" y="6537325"/>
            <a:ext cx="2895600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64363" y="6537325"/>
            <a:ext cx="2133600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812EC-776E-462B-AEFD-6FD77BB45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FB4E3-CEF4-4E8C-8855-45F0AB025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February 8,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9D19CF-D100-4D0F-9924-3CDA90F96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6" y="330925"/>
            <a:ext cx="8371114" cy="507274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172" y="968829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286" y="968829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D3291-C15C-47A1-BED7-896B8662A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1D2E7-DA04-41D4-9D5E-88DABEB6A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777" y="169727"/>
            <a:ext cx="7659667" cy="463731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531AD-3AB9-40FD-8767-8BFE0FD6F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6E063-86F0-4990-AF8F-6A5002823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F5523-9E4D-4327-99D7-BC6DDE38B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r>
              <a:rPr lang="en-US" smtClean="0"/>
              <a:t>February 8, 2013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E2AA74-D689-4DF1-92F2-46CBB8F34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39738" y="169863"/>
            <a:ext cx="75644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222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46088" y="803275"/>
            <a:ext cx="82518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 smtClean="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90ED6958-BBB7-49B1-A4E9-A5D6B2929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226" name="Picture 2" descr="Mu2e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16875" y="92075"/>
            <a:ext cx="112712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4" descr="http://home.fnal.gov/~prebys/index_files/FNAL_logo_sm.gif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366713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7" r:id="rId1"/>
    <p:sldLayoutId id="2147484800" r:id="rId2"/>
    <p:sldLayoutId id="2147484808" r:id="rId3"/>
    <p:sldLayoutId id="2147484801" r:id="rId4"/>
    <p:sldLayoutId id="2147484802" r:id="rId5"/>
    <p:sldLayoutId id="2147484803" r:id="rId6"/>
    <p:sldLayoutId id="2147484804" r:id="rId7"/>
    <p:sldLayoutId id="2147484805" r:id="rId8"/>
    <p:sldLayoutId id="2147484809" r:id="rId9"/>
    <p:sldLayoutId id="2147484806" r:id="rId10"/>
    <p:sldLayoutId id="2147484810" r:id="rId11"/>
    <p:sldLayoutId id="2147484811" r:id="rId12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wmf"/><Relationship Id="rId12" Type="http://schemas.openxmlformats.org/officeDocument/2006/relationships/image" Target="../media/image3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oleObject" Target="../embeddings/oleObject19.bin"/><Relationship Id="rId7" Type="http://schemas.openxmlformats.org/officeDocument/2006/relationships/image" Target="../media/image30.w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31.wmf"/><Relationship Id="rId10" Type="http://schemas.openxmlformats.org/officeDocument/2006/relationships/oleObject" Target="../embeddings/oleObject21.bin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4.bin"/><Relationship Id="rId20" Type="http://schemas.openxmlformats.org/officeDocument/2006/relationships/oleObject" Target="../embeddings/oleObject31.bin"/><Relationship Id="rId21" Type="http://schemas.openxmlformats.org/officeDocument/2006/relationships/oleObject" Target="../embeddings/oleObject32.bin"/><Relationship Id="rId22" Type="http://schemas.openxmlformats.org/officeDocument/2006/relationships/oleObject" Target="../embeddings/oleObject33.bin"/><Relationship Id="rId23" Type="http://schemas.openxmlformats.org/officeDocument/2006/relationships/image" Target="../media/image43.emf"/><Relationship Id="rId24" Type="http://schemas.openxmlformats.org/officeDocument/2006/relationships/image" Target="../media/image36.png"/><Relationship Id="rId10" Type="http://schemas.openxmlformats.org/officeDocument/2006/relationships/image" Target="../media/image39.emf"/><Relationship Id="rId11" Type="http://schemas.openxmlformats.org/officeDocument/2006/relationships/oleObject" Target="../embeddings/oleObject25.bin"/><Relationship Id="rId12" Type="http://schemas.openxmlformats.org/officeDocument/2006/relationships/image" Target="../media/image40.emf"/><Relationship Id="rId13" Type="http://schemas.openxmlformats.org/officeDocument/2006/relationships/oleObject" Target="../embeddings/oleObject26.bin"/><Relationship Id="rId14" Type="http://schemas.openxmlformats.org/officeDocument/2006/relationships/image" Target="../media/image41.emf"/><Relationship Id="rId15" Type="http://schemas.openxmlformats.org/officeDocument/2006/relationships/oleObject" Target="../embeddings/oleObject27.bin"/><Relationship Id="rId16" Type="http://schemas.openxmlformats.org/officeDocument/2006/relationships/oleObject" Target="../embeddings/oleObject28.bin"/><Relationship Id="rId17" Type="http://schemas.openxmlformats.org/officeDocument/2006/relationships/oleObject" Target="../embeddings/oleObject29.bin"/><Relationship Id="rId18" Type="http://schemas.openxmlformats.org/officeDocument/2006/relationships/image" Target="../media/image42.emf"/><Relationship Id="rId19" Type="http://schemas.openxmlformats.org/officeDocument/2006/relationships/oleObject" Target="../embeddings/oleObject30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4" Type="http://schemas.openxmlformats.org/officeDocument/2006/relationships/image" Target="../media/image45.w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37.e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oleObject" Target="../embeddings/oleObject34.bin"/><Relationship Id="rId5" Type="http://schemas.openxmlformats.org/officeDocument/2006/relationships/image" Target="../media/image4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6" Type="http://schemas.openxmlformats.org/officeDocument/2006/relationships/oleObject" Target="../embeddings/oleObject35.bin"/><Relationship Id="rId7" Type="http://schemas.openxmlformats.org/officeDocument/2006/relationships/image" Target="../media/image48.emf"/><Relationship Id="rId8" Type="http://schemas.openxmlformats.org/officeDocument/2006/relationships/image" Target="../media/image53.emf"/><Relationship Id="rId9" Type="http://schemas.openxmlformats.org/officeDocument/2006/relationships/oleObject" Target="../embeddings/oleObject36.bin"/><Relationship Id="rId10" Type="http://schemas.openxmlformats.org/officeDocument/2006/relationships/image" Target="../media/image49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wmf"/><Relationship Id="rId12" Type="http://schemas.openxmlformats.org/officeDocument/2006/relationships/image" Target="../media/image45.wmf"/><Relationship Id="rId13" Type="http://schemas.openxmlformats.org/officeDocument/2006/relationships/image" Target="../media/image62.wmf"/><Relationship Id="rId14" Type="http://schemas.openxmlformats.org/officeDocument/2006/relationships/oleObject" Target="../embeddings/oleObject40.bin"/><Relationship Id="rId15" Type="http://schemas.openxmlformats.org/officeDocument/2006/relationships/image" Target="../media/image57.wmf"/><Relationship Id="rId16" Type="http://schemas.openxmlformats.org/officeDocument/2006/relationships/image" Target="../media/image63.wmf"/><Relationship Id="rId17" Type="http://schemas.openxmlformats.org/officeDocument/2006/relationships/oleObject" Target="../embeddings/oleObject41.bin"/><Relationship Id="rId18" Type="http://schemas.openxmlformats.org/officeDocument/2006/relationships/image" Target="../media/image58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9.wmf"/><Relationship Id="rId4" Type="http://schemas.openxmlformats.org/officeDocument/2006/relationships/image" Target="../media/image60.wmf"/><Relationship Id="rId5" Type="http://schemas.openxmlformats.org/officeDocument/2006/relationships/oleObject" Target="../embeddings/oleObject37.bin"/><Relationship Id="rId6" Type="http://schemas.openxmlformats.org/officeDocument/2006/relationships/image" Target="../media/image54.wmf"/><Relationship Id="rId7" Type="http://schemas.openxmlformats.org/officeDocument/2006/relationships/oleObject" Target="../embeddings/oleObject38.bin"/><Relationship Id="rId8" Type="http://schemas.openxmlformats.org/officeDocument/2006/relationships/image" Target="../media/image55.wmf"/><Relationship Id="rId9" Type="http://schemas.openxmlformats.org/officeDocument/2006/relationships/image" Target="../media/image61.wmf"/><Relationship Id="rId10" Type="http://schemas.openxmlformats.org/officeDocument/2006/relationships/oleObject" Target="../embeddings/oleObject39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oleObject" Target="../embeddings/oleObject42.bin"/><Relationship Id="rId5" Type="http://schemas.openxmlformats.org/officeDocument/2006/relationships/image" Target="../media/image65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oleObject" Target="../embeddings/oleObject43.bin"/><Relationship Id="rId5" Type="http://schemas.openxmlformats.org/officeDocument/2006/relationships/image" Target="../media/image67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8.bin"/><Relationship Id="rId12" Type="http://schemas.openxmlformats.org/officeDocument/2006/relationships/image" Target="../media/image74.wmf"/><Relationship Id="rId13" Type="http://schemas.openxmlformats.org/officeDocument/2006/relationships/oleObject" Target="../embeddings/oleObject49.bin"/><Relationship Id="rId14" Type="http://schemas.openxmlformats.org/officeDocument/2006/relationships/image" Target="../media/image75.wmf"/><Relationship Id="rId15" Type="http://schemas.openxmlformats.org/officeDocument/2006/relationships/oleObject" Target="../embeddings/oleObject50.bin"/><Relationship Id="rId16" Type="http://schemas.openxmlformats.org/officeDocument/2006/relationships/oleObject" Target="../embeddings/oleObject51.bin"/><Relationship Id="rId17" Type="http://schemas.openxmlformats.org/officeDocument/2006/relationships/image" Target="../media/image76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44.bin"/><Relationship Id="rId4" Type="http://schemas.openxmlformats.org/officeDocument/2006/relationships/image" Target="../media/image70.wmf"/><Relationship Id="rId5" Type="http://schemas.openxmlformats.org/officeDocument/2006/relationships/oleObject" Target="../embeddings/oleObject45.bin"/><Relationship Id="rId6" Type="http://schemas.openxmlformats.org/officeDocument/2006/relationships/image" Target="../media/image71.wmf"/><Relationship Id="rId7" Type="http://schemas.openxmlformats.org/officeDocument/2006/relationships/oleObject" Target="../embeddings/oleObject46.bin"/><Relationship Id="rId8" Type="http://schemas.openxmlformats.org/officeDocument/2006/relationships/image" Target="../media/image72.wmf"/><Relationship Id="rId9" Type="http://schemas.openxmlformats.org/officeDocument/2006/relationships/oleObject" Target="../embeddings/oleObject47.bin"/><Relationship Id="rId10" Type="http://schemas.openxmlformats.org/officeDocument/2006/relationships/image" Target="../media/image73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52.bin"/><Relationship Id="rId5" Type="http://schemas.openxmlformats.org/officeDocument/2006/relationships/image" Target="../media/image78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8.bin"/><Relationship Id="rId12" Type="http://schemas.openxmlformats.org/officeDocument/2006/relationships/oleObject" Target="../embeddings/oleObject59.bin"/><Relationship Id="rId13" Type="http://schemas.openxmlformats.org/officeDocument/2006/relationships/oleObject" Target="../embeddings/oleObject60.bin"/><Relationship Id="rId14" Type="http://schemas.openxmlformats.org/officeDocument/2006/relationships/image" Target="../media/image82.emf"/><Relationship Id="rId15" Type="http://schemas.openxmlformats.org/officeDocument/2006/relationships/oleObject" Target="../embeddings/oleObject61.bin"/><Relationship Id="rId16" Type="http://schemas.openxmlformats.org/officeDocument/2006/relationships/image" Target="../media/image83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3.bin"/><Relationship Id="rId4" Type="http://schemas.openxmlformats.org/officeDocument/2006/relationships/image" Target="../media/image79.emf"/><Relationship Id="rId5" Type="http://schemas.openxmlformats.org/officeDocument/2006/relationships/oleObject" Target="../embeddings/oleObject54.bin"/><Relationship Id="rId6" Type="http://schemas.openxmlformats.org/officeDocument/2006/relationships/image" Target="../media/image80.emf"/><Relationship Id="rId7" Type="http://schemas.openxmlformats.org/officeDocument/2006/relationships/oleObject" Target="../embeddings/oleObject55.bin"/><Relationship Id="rId8" Type="http://schemas.openxmlformats.org/officeDocument/2006/relationships/oleObject" Target="../embeddings/oleObject56.bin"/><Relationship Id="rId9" Type="http://schemas.openxmlformats.org/officeDocument/2006/relationships/oleObject" Target="../embeddings/oleObject57.bin"/><Relationship Id="rId10" Type="http://schemas.openxmlformats.org/officeDocument/2006/relationships/image" Target="../media/image8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oleObject" Target="../embeddings/oleObject62.bin"/><Relationship Id="rId5" Type="http://schemas.openxmlformats.org/officeDocument/2006/relationships/image" Target="../media/image85.wmf"/><Relationship Id="rId6" Type="http://schemas.openxmlformats.org/officeDocument/2006/relationships/image" Target="../media/image88.jpeg"/><Relationship Id="rId7" Type="http://schemas.openxmlformats.org/officeDocument/2006/relationships/oleObject" Target="../embeddings/oleObject63.bin"/><Relationship Id="rId8" Type="http://schemas.openxmlformats.org/officeDocument/2006/relationships/image" Target="../media/image86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emf"/><Relationship Id="rId3" Type="http://schemas.openxmlformats.org/officeDocument/2006/relationships/image" Target="../media/image9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5" Type="http://schemas.openxmlformats.org/officeDocument/2006/relationships/oleObject" Target="../embeddings/oleObject64.bin"/><Relationship Id="rId6" Type="http://schemas.openxmlformats.org/officeDocument/2006/relationships/image" Target="../media/image105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6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jpeg"/><Relationship Id="rId3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4" Type="http://schemas.openxmlformats.org/officeDocument/2006/relationships/oleObject" Target="../embeddings/oleObject65.bin"/><Relationship Id="rId5" Type="http://schemas.openxmlformats.org/officeDocument/2006/relationships/image" Target="../media/image114.emf"/><Relationship Id="rId6" Type="http://schemas.openxmlformats.org/officeDocument/2006/relationships/oleObject" Target="../embeddings/oleObject66.bin"/><Relationship Id="rId7" Type="http://schemas.openxmlformats.org/officeDocument/2006/relationships/image" Target="../media/image115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7.emf"/><Relationship Id="rId3" Type="http://schemas.openxmlformats.org/officeDocument/2006/relationships/image" Target="../media/image11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oleObject" Target="../embeddings/oleObject67.bin"/><Relationship Id="rId6" Type="http://schemas.openxmlformats.org/officeDocument/2006/relationships/image" Target="../media/image119.emf"/><Relationship Id="rId7" Type="http://schemas.openxmlformats.org/officeDocument/2006/relationships/oleObject" Target="../embeddings/oleObject68.bin"/><Relationship Id="rId8" Type="http://schemas.openxmlformats.org/officeDocument/2006/relationships/image" Target="../media/image120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emf"/><Relationship Id="rId3" Type="http://schemas.openxmlformats.org/officeDocument/2006/relationships/image" Target="../media/image12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emf"/><Relationship Id="rId3" Type="http://schemas.openxmlformats.org/officeDocument/2006/relationships/image" Target="../media/image13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emf"/><Relationship Id="rId3" Type="http://schemas.openxmlformats.org/officeDocument/2006/relationships/image" Target="../media/image133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5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0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4" Type="http://schemas.openxmlformats.org/officeDocument/2006/relationships/image" Target="../media/image141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11.e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9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5.jpeg"/><Relationship Id="rId3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emf"/><Relationship Id="rId5" Type="http://schemas.openxmlformats.org/officeDocument/2006/relationships/image" Target="../media/image1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1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6.bin"/><Relationship Id="rId4" Type="http://schemas.openxmlformats.org/officeDocument/2006/relationships/image" Target="../media/image17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18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19.e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wmf"/><Relationship Id="rId12" Type="http://schemas.openxmlformats.org/officeDocument/2006/relationships/oleObject" Target="../embeddings/oleObject14.bin"/><Relationship Id="rId13" Type="http://schemas.openxmlformats.org/officeDocument/2006/relationships/image" Target="../media/image26.wmf"/><Relationship Id="rId14" Type="http://schemas.openxmlformats.org/officeDocument/2006/relationships/oleObject" Target="../embeddings/oleObject15.bin"/><Relationship Id="rId15" Type="http://schemas.openxmlformats.org/officeDocument/2006/relationships/image" Target="../media/image27.wmf"/><Relationship Id="rId16" Type="http://schemas.openxmlformats.org/officeDocument/2006/relationships/oleObject" Target="../embeddings/oleObject16.bin"/><Relationship Id="rId17" Type="http://schemas.openxmlformats.org/officeDocument/2006/relationships/image" Target="../media/image28.emf"/><Relationship Id="rId18" Type="http://schemas.openxmlformats.org/officeDocument/2006/relationships/oleObject" Target="../embeddings/oleObject17.bin"/><Relationship Id="rId19" Type="http://schemas.openxmlformats.org/officeDocument/2006/relationships/oleObject" Target="../embeddings/oleObject18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10.bin"/><Relationship Id="rId4" Type="http://schemas.openxmlformats.org/officeDocument/2006/relationships/image" Target="../media/image22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23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24.wmf"/><Relationship Id="rId9" Type="http://schemas.openxmlformats.org/officeDocument/2006/relationships/image" Target="../media/image29.jpeg"/><Relationship Id="rId10" Type="http://schemas.openxmlformats.org/officeDocument/2006/relationships/oleObject" Target="../embeddings/oleObject13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771650" y="372036"/>
            <a:ext cx="6364441" cy="286816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Mu2e: Search for Muon to Electron Conversion at Fermilab</a:t>
            </a:r>
            <a:endParaRPr lang="en-US" dirty="0"/>
          </a:p>
        </p:txBody>
      </p:sp>
      <p:sp>
        <p:nvSpPr>
          <p:cNvPr id="15363" name="Subtitle 5"/>
          <p:cNvSpPr>
            <a:spLocks noGrp="1"/>
          </p:cNvSpPr>
          <p:nvPr>
            <p:ph type="subTitle" idx="1"/>
          </p:nvPr>
        </p:nvSpPr>
        <p:spPr>
          <a:xfrm>
            <a:off x="1793875" y="3429000"/>
            <a:ext cx="6400800" cy="1752600"/>
          </a:xfrm>
        </p:spPr>
        <p:txBody>
          <a:bodyPr/>
          <a:lstStyle/>
          <a:p>
            <a:pPr eaLnBrk="1" hangingPunct="1"/>
            <a:r>
              <a:rPr lang="en-US" smtClean="0"/>
              <a:t>Eric Prebys</a:t>
            </a:r>
            <a:br>
              <a:rPr lang="en-US" smtClean="0"/>
            </a:br>
            <a:r>
              <a:rPr lang="en-US" smtClean="0"/>
              <a:t>Fermilab</a:t>
            </a:r>
          </a:p>
          <a:p>
            <a:pPr eaLnBrk="1" hangingPunct="1"/>
            <a:r>
              <a:rPr lang="en-US" smtClean="0"/>
              <a:t>For the Mu2e Collaboration</a:t>
            </a:r>
          </a:p>
          <a:p>
            <a:endParaRPr lang="en-US" smtClean="0"/>
          </a:p>
        </p:txBody>
      </p:sp>
      <p:sp>
        <p:nvSpPr>
          <p:cNvPr id="15364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8075" y="196455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Generic Beyond Standard Model CLFV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673725" y="4210050"/>
            <a:ext cx="2593975" cy="1868488"/>
            <a:chOff x="637" y="939"/>
            <a:chExt cx="1783" cy="1186"/>
          </a:xfrm>
        </p:grpSpPr>
        <p:pic>
          <p:nvPicPr>
            <p:cNvPr id="2079" name="Picture 4" descr="anapo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7" y="940"/>
              <a:ext cx="1783" cy="1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0" name="Oval 5"/>
            <p:cNvSpPr>
              <a:spLocks noChangeArrowheads="1"/>
            </p:cNvSpPr>
            <p:nvPr/>
          </p:nvSpPr>
          <p:spPr bwMode="auto">
            <a:xfrm>
              <a:off x="995" y="1395"/>
              <a:ext cx="232" cy="251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81" name="Oval 6"/>
            <p:cNvSpPr>
              <a:spLocks noChangeArrowheads="1"/>
            </p:cNvSpPr>
            <p:nvPr/>
          </p:nvSpPr>
          <p:spPr bwMode="auto">
            <a:xfrm>
              <a:off x="1854" y="1362"/>
              <a:ext cx="232" cy="251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82" name="Oval 7"/>
            <p:cNvSpPr>
              <a:spLocks noChangeArrowheads="1"/>
            </p:cNvSpPr>
            <p:nvPr/>
          </p:nvSpPr>
          <p:spPr bwMode="auto">
            <a:xfrm>
              <a:off x="1365" y="939"/>
              <a:ext cx="373" cy="260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83" name="Text Box 8"/>
            <p:cNvSpPr txBox="1">
              <a:spLocks noChangeArrowheads="1"/>
            </p:cNvSpPr>
            <p:nvPr/>
          </p:nvSpPr>
          <p:spPr bwMode="auto">
            <a:xfrm>
              <a:off x="1850" y="1359"/>
              <a:ext cx="213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84" name="Text Box 9"/>
            <p:cNvSpPr txBox="1">
              <a:spLocks noChangeArrowheads="1"/>
            </p:cNvSpPr>
            <p:nvPr/>
          </p:nvSpPr>
          <p:spPr bwMode="auto">
            <a:xfrm>
              <a:off x="1446" y="990"/>
              <a:ext cx="212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85" name="Text Box 10"/>
            <p:cNvSpPr txBox="1">
              <a:spLocks noChangeArrowheads="1"/>
            </p:cNvSpPr>
            <p:nvPr/>
          </p:nvSpPr>
          <p:spPr bwMode="auto">
            <a:xfrm>
              <a:off x="1087" y="1394"/>
              <a:ext cx="213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</p:grpSp>
      <p:pic>
        <p:nvPicPr>
          <p:cNvPr id="2057" name="Picture 16" descr="conta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2175" y="4648200"/>
            <a:ext cx="16764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TextBox 31"/>
          <p:cNvSpPr txBox="1">
            <a:spLocks noChangeArrowheads="1"/>
          </p:cNvSpPr>
          <p:nvPr/>
        </p:nvSpPr>
        <p:spPr bwMode="auto">
          <a:xfrm>
            <a:off x="411163" y="822325"/>
            <a:ext cx="32289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Flavor Changing Neutral Current</a:t>
            </a:r>
          </a:p>
        </p:txBody>
      </p:sp>
      <p:sp>
        <p:nvSpPr>
          <p:cNvPr id="2060" name="Content Placeholder 42"/>
          <p:cNvSpPr>
            <a:spLocks noGrp="1"/>
          </p:cNvSpPr>
          <p:nvPr>
            <p:ph sz="half" idx="1"/>
          </p:nvPr>
        </p:nvSpPr>
        <p:spPr>
          <a:xfrm>
            <a:off x="442913" y="3044825"/>
            <a:ext cx="4581525" cy="2771775"/>
          </a:xfrm>
        </p:spPr>
        <p:txBody>
          <a:bodyPr/>
          <a:lstStyle/>
          <a:p>
            <a:pPr marL="171450" indent="-171450"/>
            <a:r>
              <a:rPr lang="en-US" sz="1800" smtClean="0"/>
              <a:t>Mediated by massive neutral Boson, e.g.</a:t>
            </a:r>
          </a:p>
          <a:p>
            <a:pPr marL="400050" lvl="1" indent="-171450"/>
            <a:r>
              <a:rPr lang="en-US" sz="1600" smtClean="0"/>
              <a:t>Leptoquark</a:t>
            </a:r>
          </a:p>
          <a:p>
            <a:pPr marL="400050" lvl="1" indent="-171450"/>
            <a:r>
              <a:rPr lang="en-US" sz="1600" smtClean="0"/>
              <a:t>Z’</a:t>
            </a:r>
          </a:p>
          <a:p>
            <a:pPr marL="400050" lvl="1" indent="-171450"/>
            <a:r>
              <a:rPr lang="en-US" sz="1600" smtClean="0"/>
              <a:t>Composite</a:t>
            </a:r>
          </a:p>
          <a:p>
            <a:pPr marL="171450" indent="-171450"/>
            <a:r>
              <a:rPr lang="en-US" sz="1800" smtClean="0"/>
              <a:t>Approximated by “four fermi interaction”</a:t>
            </a:r>
          </a:p>
        </p:txBody>
      </p:sp>
      <p:sp>
        <p:nvSpPr>
          <p:cNvPr id="2061" name="TextBox 44"/>
          <p:cNvSpPr txBox="1">
            <a:spLocks noChangeArrowheads="1"/>
          </p:cNvSpPr>
          <p:nvPr/>
        </p:nvSpPr>
        <p:spPr bwMode="auto">
          <a:xfrm>
            <a:off x="4772025" y="933450"/>
            <a:ext cx="2447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Dipole (penguin)</a:t>
            </a:r>
          </a:p>
        </p:txBody>
      </p:sp>
      <p:sp>
        <p:nvSpPr>
          <p:cNvPr id="2063" name="Content Placeholder 43"/>
          <p:cNvSpPr>
            <a:spLocks noGrp="1"/>
          </p:cNvSpPr>
          <p:nvPr>
            <p:ph sz="half" idx="2"/>
          </p:nvPr>
        </p:nvSpPr>
        <p:spPr>
          <a:xfrm>
            <a:off x="4867275" y="1562100"/>
            <a:ext cx="3810000" cy="4648200"/>
          </a:xfrm>
        </p:spPr>
        <p:txBody>
          <a:bodyPr/>
          <a:lstStyle/>
          <a:p>
            <a:r>
              <a:rPr lang="en-US" sz="2000" smtClean="0"/>
              <a:t>Can involve a real photon</a:t>
            </a:r>
          </a:p>
          <a:p>
            <a:endParaRPr lang="en-US" sz="2000" smtClean="0"/>
          </a:p>
          <a:p>
            <a:endParaRPr lang="en-US" sz="2000" smtClean="0"/>
          </a:p>
          <a:p>
            <a:endParaRPr lang="en-US" sz="2000" smtClean="0"/>
          </a:p>
          <a:p>
            <a:endParaRPr lang="en-US" sz="2000" smtClean="0"/>
          </a:p>
          <a:p>
            <a:endParaRPr lang="en-US" sz="2000" smtClean="0"/>
          </a:p>
          <a:p>
            <a:r>
              <a:rPr lang="en-US" sz="2000" smtClean="0"/>
              <a:t>Or a virtual photon</a:t>
            </a: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5568950" y="2019300"/>
            <a:ext cx="2593975" cy="1495425"/>
            <a:chOff x="5511800" y="1828800"/>
            <a:chExt cx="2593975" cy="1495425"/>
          </a:xfrm>
        </p:grpSpPr>
        <p:pic>
          <p:nvPicPr>
            <p:cNvPr id="2067" name="Picture 4" descr="anapol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11800" y="1943100"/>
              <a:ext cx="2593975" cy="138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8" name="Oval 5"/>
            <p:cNvSpPr>
              <a:spLocks noChangeArrowheads="1"/>
            </p:cNvSpPr>
            <p:nvPr/>
          </p:nvSpPr>
          <p:spPr bwMode="auto">
            <a:xfrm>
              <a:off x="6032632" y="2547207"/>
              <a:ext cx="337522" cy="395439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69" name="Oval 6"/>
            <p:cNvSpPr>
              <a:spLocks noChangeArrowheads="1"/>
            </p:cNvSpPr>
            <p:nvPr/>
          </p:nvSpPr>
          <p:spPr bwMode="auto">
            <a:xfrm>
              <a:off x="7282337" y="2495217"/>
              <a:ext cx="337522" cy="395439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70" name="Oval 7"/>
            <p:cNvSpPr>
              <a:spLocks noChangeArrowheads="1"/>
            </p:cNvSpPr>
            <p:nvPr/>
          </p:nvSpPr>
          <p:spPr bwMode="auto">
            <a:xfrm>
              <a:off x="6570922" y="1828800"/>
              <a:ext cx="542654" cy="409618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71" name="Text Box 8"/>
            <p:cNvSpPr txBox="1">
              <a:spLocks noChangeArrowheads="1"/>
            </p:cNvSpPr>
            <p:nvPr/>
          </p:nvSpPr>
          <p:spPr bwMode="auto">
            <a:xfrm>
              <a:off x="7276518" y="2490491"/>
              <a:ext cx="309880" cy="449004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72" name="Text Box 9"/>
            <p:cNvSpPr txBox="1">
              <a:spLocks noChangeArrowheads="1"/>
            </p:cNvSpPr>
            <p:nvPr/>
          </p:nvSpPr>
          <p:spPr bwMode="auto">
            <a:xfrm>
              <a:off x="6688763" y="1909148"/>
              <a:ext cx="308426" cy="449004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73" name="Text Box 10"/>
            <p:cNvSpPr txBox="1">
              <a:spLocks noChangeArrowheads="1"/>
            </p:cNvSpPr>
            <p:nvPr/>
          </p:nvSpPr>
          <p:spPr bwMode="auto">
            <a:xfrm>
              <a:off x="6166477" y="2545631"/>
              <a:ext cx="309880" cy="449004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</p:grpSp>
      <p:sp>
        <p:nvSpPr>
          <p:cNvPr id="2064" name="Date Placeholder 4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2065" name="Slide Number Placeholder 4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03987F-952B-42A3-9812-09E20F723E10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66" name="Footer Placeholder 4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81100" y="1641475"/>
            <a:ext cx="1843088" cy="1246104"/>
            <a:chOff x="1181100" y="1641475"/>
            <a:chExt cx="1843088" cy="1246104"/>
          </a:xfrm>
        </p:grpSpPr>
        <p:cxnSp>
          <p:nvCxnSpPr>
            <p:cNvPr id="2074" name="Straight Connector 6"/>
            <p:cNvCxnSpPr>
              <a:cxnSpLocks noChangeShapeType="1"/>
            </p:cNvCxnSpPr>
            <p:nvPr/>
          </p:nvCxnSpPr>
          <p:spPr bwMode="auto">
            <a:xfrm>
              <a:off x="1362075" y="1914524"/>
              <a:ext cx="847725" cy="276226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Straight Connector 20"/>
            <p:cNvCxnSpPr/>
            <p:nvPr/>
          </p:nvCxnSpPr>
          <p:spPr bwMode="auto">
            <a:xfrm flipV="1">
              <a:off x="2219325" y="1981200"/>
              <a:ext cx="771525" cy="219075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76" name="Straight Connector 12"/>
            <p:cNvCxnSpPr>
              <a:cxnSpLocks noChangeShapeType="1"/>
            </p:cNvCxnSpPr>
            <p:nvPr/>
          </p:nvCxnSpPr>
          <p:spPr bwMode="auto">
            <a:xfrm flipH="1">
              <a:off x="2171005" y="2209802"/>
              <a:ext cx="29274" cy="677777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graphicFrame>
          <p:nvGraphicFramePr>
            <p:cNvPr id="205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0133808"/>
                </p:ext>
              </p:extLst>
            </p:nvPr>
          </p:nvGraphicFramePr>
          <p:xfrm>
            <a:off x="1181100" y="1641475"/>
            <a:ext cx="276225" cy="300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3" name="Equation" r:id="rId6" imgW="152280" imgH="164880" progId="Equation.3">
                    <p:embed/>
                  </p:oleObj>
                </mc:Choice>
                <mc:Fallback>
                  <p:oleObj name="Equation" r:id="rId6" imgW="152280" imgH="16488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1100" y="1641475"/>
                          <a:ext cx="276225" cy="3000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1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6364255"/>
                </p:ext>
              </p:extLst>
            </p:nvPr>
          </p:nvGraphicFramePr>
          <p:xfrm>
            <a:off x="2816225" y="1695450"/>
            <a:ext cx="207963" cy="252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4" name="Equation" r:id="rId8" imgW="114120" imgH="139680" progId="Equation.3">
                    <p:embed/>
                  </p:oleObj>
                </mc:Choice>
                <mc:Fallback>
                  <p:oleObj name="Equation" r:id="rId8" imgW="114120" imgH="13968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6225" y="1695450"/>
                          <a:ext cx="207963" cy="2524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2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6979780"/>
                </p:ext>
              </p:extLst>
            </p:nvPr>
          </p:nvGraphicFramePr>
          <p:xfrm>
            <a:off x="1920875" y="2430297"/>
            <a:ext cx="207963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5" name="Equation" r:id="rId10" imgW="114120" imgH="177480" progId="Equation.3">
                    <p:embed/>
                  </p:oleObj>
                </mc:Choice>
                <mc:Fallback>
                  <p:oleObj name="Equation" r:id="rId10" imgW="114120" imgH="17748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875" y="2430297"/>
                          <a:ext cx="207963" cy="3238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655" y="1895261"/>
              <a:ext cx="762002" cy="498118"/>
            </a:xfrm>
            <a:prstGeom prst="rect">
              <a:avLst/>
            </a:prstGeom>
          </p:spPr>
        </p:pic>
      </p:grp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2060" grpId="0" build="p"/>
      <p:bldP spid="2061" grpId="0"/>
      <p:bldP spid="206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1460" y="5007510"/>
            <a:ext cx="840543" cy="78079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29" name="Picture 14" descr="susyloo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88" t="57615" r="44992" b="14640"/>
          <a:stretch/>
        </p:blipFill>
        <p:spPr bwMode="auto">
          <a:xfrm>
            <a:off x="2553622" y="4573251"/>
            <a:ext cx="281075" cy="48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vs. Conversion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6088" y="803276"/>
            <a:ext cx="8251825" cy="904068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nly the “dipole”-like reactions can lead to a decay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However, if we capture a </a:t>
            </a:r>
            <a:r>
              <a:rPr lang="en-US" dirty="0" err="1" smtClean="0"/>
              <a:t>muon</a:t>
            </a:r>
            <a:r>
              <a:rPr lang="en-US" dirty="0" smtClean="0"/>
              <a:t> on a nucleus, it could exchange either a virtual photon or other (unknown) neutral boson with the nucleus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957105" y="1780218"/>
            <a:ext cx="1134704" cy="10410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660614" y="1551183"/>
            <a:ext cx="1044766" cy="204455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98467" y="1738575"/>
            <a:ext cx="607540" cy="37884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3050169" y="1717754"/>
            <a:ext cx="645428" cy="385194"/>
          </a:xfrm>
          <a:custGeom>
            <a:avLst/>
            <a:gdLst>
              <a:gd name="connsiteX0" fmla="*/ 0 w 645428"/>
              <a:gd name="connsiteY0" fmla="*/ 104107 h 500733"/>
              <a:gd name="connsiteX1" fmla="*/ 333124 w 645428"/>
              <a:gd name="connsiteY1" fmla="*/ 499711 h 500733"/>
              <a:gd name="connsiteX2" fmla="*/ 645428 w 645428"/>
              <a:gd name="connsiteY2" fmla="*/ 0 h 50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5428" h="500733">
                <a:moveTo>
                  <a:pt x="0" y="104107"/>
                </a:moveTo>
                <a:cubicBezTo>
                  <a:pt x="112776" y="310584"/>
                  <a:pt x="225553" y="517062"/>
                  <a:pt x="333124" y="499711"/>
                </a:cubicBezTo>
                <a:cubicBezTo>
                  <a:pt x="440695" y="482360"/>
                  <a:pt x="645428" y="0"/>
                  <a:pt x="645428" y="0"/>
                </a:cubicBezTo>
              </a:path>
            </a:pathLst>
          </a:cu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4" descr="susyloo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88" t="57615" r="44992" b="14640"/>
          <a:stretch/>
        </p:blipFill>
        <p:spPr bwMode="auto">
          <a:xfrm rot="17790485">
            <a:off x="3817000" y="1734909"/>
            <a:ext cx="281075" cy="91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847790"/>
              </p:ext>
            </p:extLst>
          </p:nvPr>
        </p:nvGraphicFramePr>
        <p:xfrm>
          <a:off x="1561519" y="1625668"/>
          <a:ext cx="300825" cy="35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5" name="Equation" r:id="rId5" imgW="139700" imgH="165100" progId="Equation.3">
                  <p:embed/>
                </p:oleObj>
              </mc:Choice>
              <mc:Fallback>
                <p:oleObj name="Equation" r:id="rId5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61519" y="1625668"/>
                        <a:ext cx="300825" cy="355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828088"/>
              </p:ext>
            </p:extLst>
          </p:nvPr>
        </p:nvGraphicFramePr>
        <p:xfrm>
          <a:off x="4801342" y="1398422"/>
          <a:ext cx="246062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6" name="Equation" r:id="rId7" imgW="114300" imgH="139700" progId="Equation.3">
                  <p:embed/>
                </p:oleObj>
              </mc:Choice>
              <mc:Fallback>
                <p:oleObj name="Equation" r:id="rId7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1342" y="1398422"/>
                        <a:ext cx="246062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574511"/>
              </p:ext>
            </p:extLst>
          </p:nvPr>
        </p:nvGraphicFramePr>
        <p:xfrm>
          <a:off x="4426692" y="2184235"/>
          <a:ext cx="246062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7" name="Equation" r:id="rId9" imgW="114300" imgH="165100" progId="Equation.3">
                  <p:embed/>
                </p:oleObj>
              </mc:Choice>
              <mc:Fallback>
                <p:oleObj name="Equation" r:id="rId9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26692" y="2184235"/>
                        <a:ext cx="246062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128506"/>
              </p:ext>
            </p:extLst>
          </p:nvPr>
        </p:nvGraphicFramePr>
        <p:xfrm>
          <a:off x="3197967" y="1390485"/>
          <a:ext cx="24765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8" name="Equation" r:id="rId11" imgW="114300" imgH="177800" progId="Equation.3">
                  <p:embed/>
                </p:oleObj>
              </mc:Choice>
              <mc:Fallback>
                <p:oleObj name="Equation" r:id="rId11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97967" y="1390485"/>
                        <a:ext cx="247650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115275"/>
              </p:ext>
            </p:extLst>
          </p:nvPr>
        </p:nvGraphicFramePr>
        <p:xfrm>
          <a:off x="5787179" y="1684172"/>
          <a:ext cx="1316038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9" name="Equation" r:id="rId13" imgW="609600" imgH="165100" progId="Equation.3">
                  <p:embed/>
                </p:oleObj>
              </mc:Choice>
              <mc:Fallback>
                <p:oleObj name="Equation" r:id="rId13" imgW="609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87179" y="1684172"/>
                        <a:ext cx="1316038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/>
          <p:cNvCxnSpPr/>
          <p:nvPr/>
        </p:nvCxnSpPr>
        <p:spPr>
          <a:xfrm flipV="1">
            <a:off x="1717672" y="4275009"/>
            <a:ext cx="641676" cy="3758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928153" y="4164250"/>
            <a:ext cx="642522" cy="86180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366006" y="4233366"/>
            <a:ext cx="607540" cy="37884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2317708" y="4212545"/>
            <a:ext cx="645428" cy="385194"/>
          </a:xfrm>
          <a:custGeom>
            <a:avLst/>
            <a:gdLst>
              <a:gd name="connsiteX0" fmla="*/ 0 w 645428"/>
              <a:gd name="connsiteY0" fmla="*/ 104107 h 500733"/>
              <a:gd name="connsiteX1" fmla="*/ 333124 w 645428"/>
              <a:gd name="connsiteY1" fmla="*/ 499711 h 500733"/>
              <a:gd name="connsiteX2" fmla="*/ 645428 w 645428"/>
              <a:gd name="connsiteY2" fmla="*/ 0 h 50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5428" h="500733">
                <a:moveTo>
                  <a:pt x="0" y="104107"/>
                </a:moveTo>
                <a:cubicBezTo>
                  <a:pt x="112776" y="310584"/>
                  <a:pt x="225553" y="517062"/>
                  <a:pt x="333124" y="499711"/>
                </a:cubicBezTo>
                <a:cubicBezTo>
                  <a:pt x="440695" y="482360"/>
                  <a:pt x="645428" y="0"/>
                  <a:pt x="645428" y="0"/>
                </a:cubicBezTo>
              </a:path>
            </a:pathLst>
          </a:cu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065164"/>
              </p:ext>
            </p:extLst>
          </p:nvPr>
        </p:nvGraphicFramePr>
        <p:xfrm>
          <a:off x="1412024" y="4085019"/>
          <a:ext cx="300825" cy="35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" name="Equation" r:id="rId15" imgW="139700" imgH="165100" progId="Equation.3">
                  <p:embed/>
                </p:oleObj>
              </mc:Choice>
              <mc:Fallback>
                <p:oleObj name="Equation" r:id="rId15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12024" y="4085019"/>
                        <a:ext cx="300825" cy="355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762508"/>
              </p:ext>
            </p:extLst>
          </p:nvPr>
        </p:nvGraphicFramePr>
        <p:xfrm>
          <a:off x="3621246" y="3966088"/>
          <a:ext cx="246062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1" name="Equation" r:id="rId16" imgW="114300" imgH="139700" progId="Equation.3">
                  <p:embed/>
                </p:oleObj>
              </mc:Choice>
              <mc:Fallback>
                <p:oleObj name="Equation" r:id="rId16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21246" y="3966088"/>
                        <a:ext cx="246062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494873"/>
              </p:ext>
            </p:extLst>
          </p:nvPr>
        </p:nvGraphicFramePr>
        <p:xfrm>
          <a:off x="2794731" y="4455495"/>
          <a:ext cx="3540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2" name="Equation" r:id="rId17" imgW="165100" imgH="228600" progId="Equation.3">
                  <p:embed/>
                </p:oleObj>
              </mc:Choice>
              <mc:Fallback>
                <p:oleObj name="Equation" r:id="rId17" imgW="165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94731" y="4455495"/>
                        <a:ext cx="3540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901684"/>
              </p:ext>
            </p:extLst>
          </p:nvPr>
        </p:nvGraphicFramePr>
        <p:xfrm>
          <a:off x="2465506" y="3885276"/>
          <a:ext cx="24765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3" name="Equation" r:id="rId19" imgW="114300" imgH="177800" progId="Equation.3">
                  <p:embed/>
                </p:oleObj>
              </mc:Choice>
              <mc:Fallback>
                <p:oleObj name="Equation" r:id="rId19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65506" y="3885276"/>
                        <a:ext cx="247650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3715" y="4962108"/>
            <a:ext cx="840543" cy="78079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cxnSp>
        <p:nvCxnSpPr>
          <p:cNvPr id="39" name="Straight Connector 38"/>
          <p:cNvCxnSpPr/>
          <p:nvPr/>
        </p:nvCxnSpPr>
        <p:spPr>
          <a:xfrm flipV="1">
            <a:off x="5409517" y="4156733"/>
            <a:ext cx="641676" cy="3758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619998" y="4035563"/>
            <a:ext cx="642522" cy="86180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514929"/>
              </p:ext>
            </p:extLst>
          </p:nvPr>
        </p:nvGraphicFramePr>
        <p:xfrm>
          <a:off x="5103869" y="3966743"/>
          <a:ext cx="300825" cy="35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4" name="Equation" r:id="rId20" imgW="139700" imgH="165100" progId="Equation.3">
                  <p:embed/>
                </p:oleObj>
              </mc:Choice>
              <mc:Fallback>
                <p:oleObj name="Equation" r:id="rId20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03869" y="3966743"/>
                        <a:ext cx="300825" cy="355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392375"/>
              </p:ext>
            </p:extLst>
          </p:nvPr>
        </p:nvGraphicFramePr>
        <p:xfrm>
          <a:off x="7313091" y="3837401"/>
          <a:ext cx="246062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5" name="Equation" r:id="rId21" imgW="114300" imgH="139700" progId="Equation.3">
                  <p:embed/>
                </p:oleObj>
              </mc:Choice>
              <mc:Fallback>
                <p:oleObj name="Equation" r:id="rId21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13091" y="3837401"/>
                        <a:ext cx="246062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162507"/>
              </p:ext>
            </p:extLst>
          </p:nvPr>
        </p:nvGraphicFramePr>
        <p:xfrm>
          <a:off x="6457922" y="4519026"/>
          <a:ext cx="2444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6" name="Equation" r:id="rId22" imgW="114300" imgH="177800" progId="Equation.3">
                  <p:embed/>
                </p:oleObj>
              </mc:Choice>
              <mc:Fallback>
                <p:oleObj name="Equation" r:id="rId22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457922" y="4519026"/>
                        <a:ext cx="244475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Straight Connector 46"/>
          <p:cNvCxnSpPr>
            <a:endCxn id="37" idx="0"/>
          </p:cNvCxnSpPr>
          <p:nvPr/>
        </p:nvCxnSpPr>
        <p:spPr>
          <a:xfrm>
            <a:off x="6307694" y="4246670"/>
            <a:ext cx="136293" cy="715438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999" y="3914396"/>
            <a:ext cx="762002" cy="49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6541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84627" y="183008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Experimental Signature of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>
                <a:latin typeface="Arial" charset="0"/>
              </a:rPr>
              <a:t>+N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 </a:t>
            </a:r>
            <a:r>
              <a:rPr lang="en-US" dirty="0" err="1" smtClean="0">
                <a:latin typeface="Arial" charset="0"/>
              </a:rPr>
              <a:t>e+N</a:t>
            </a:r>
            <a:endParaRPr lang="en-US" dirty="0">
              <a:latin typeface="Arial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1687" y="4272261"/>
            <a:ext cx="8558212" cy="2125714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Similar to </a:t>
            </a:r>
            <a:r>
              <a:rPr lang="en-US" sz="2000" dirty="0" err="1" smtClean="0">
                <a:latin typeface="Symbol" pitchFamily="18" charset="2"/>
              </a:rPr>
              <a:t>m</a:t>
            </a:r>
            <a:r>
              <a:rPr lang="en-US" sz="2000" dirty="0" err="1" smtClean="0">
                <a:sym typeface="Symbol" pitchFamily="18" charset="2"/>
              </a:rPr>
              <a:t>e</a:t>
            </a:r>
            <a:r>
              <a:rPr lang="en-US" sz="2000" dirty="0" err="1" smtClean="0">
                <a:latin typeface="Symbol" pitchFamily="18" charset="2"/>
                <a:sym typeface="Symbol" pitchFamily="18" charset="2"/>
              </a:rPr>
              <a:t>g</a:t>
            </a:r>
            <a:r>
              <a:rPr lang="en-US" sz="2000" dirty="0" smtClean="0">
                <a:latin typeface="Symbol" pitchFamily="18" charset="2"/>
                <a:sym typeface="Symbol" pitchFamily="18" charset="2"/>
              </a:rPr>
              <a:t></a:t>
            </a:r>
            <a:r>
              <a:rPr lang="en-US" sz="2000" dirty="0" smtClean="0"/>
              <a:t>with important advantages:</a:t>
            </a:r>
            <a:endParaRPr lang="en-US" sz="2000" dirty="0" smtClean="0">
              <a:latin typeface="Symbol" pitchFamily="18" charset="2"/>
              <a:sym typeface="Symbol" pitchFamily="18" charset="2"/>
            </a:endParaRPr>
          </a:p>
          <a:p>
            <a:pPr lvl="1" eaLnBrk="1" hangingPunct="1"/>
            <a:r>
              <a:rPr lang="en-US" sz="1800" dirty="0" smtClean="0">
                <a:sym typeface="Symbol" pitchFamily="18" charset="2"/>
              </a:rPr>
              <a:t>No combinatorial background.</a:t>
            </a:r>
          </a:p>
          <a:p>
            <a:pPr lvl="1" eaLnBrk="1" hangingPunct="1"/>
            <a:r>
              <a:rPr lang="en-US" sz="1800" dirty="0" smtClean="0">
                <a:sym typeface="Symbol" pitchFamily="18" charset="2"/>
              </a:rPr>
              <a:t>Because the virtual particle can be a photon </a:t>
            </a:r>
            <a:r>
              <a:rPr lang="en-US" sz="1800" i="1" dirty="0" smtClean="0">
                <a:sym typeface="Symbol" pitchFamily="18" charset="2"/>
              </a:rPr>
              <a:t>or</a:t>
            </a:r>
            <a:r>
              <a:rPr lang="en-US" sz="1800" dirty="0" smtClean="0">
                <a:sym typeface="Symbol" pitchFamily="18" charset="2"/>
              </a:rPr>
              <a:t> heavy neutral boson, this reaction is sensitive to a broader range of new physics.</a:t>
            </a:r>
          </a:p>
          <a:p>
            <a:pPr eaLnBrk="1" hangingPunct="1"/>
            <a:r>
              <a:rPr lang="en-US" sz="2000" dirty="0" smtClean="0">
                <a:sym typeface="Symbol" pitchFamily="18" charset="2"/>
              </a:rPr>
              <a:t>Relative rate of </a:t>
            </a:r>
            <a:r>
              <a:rPr lang="en-US" sz="2000" dirty="0" err="1" smtClean="0">
                <a:latin typeface="Symbol" pitchFamily="18" charset="2"/>
              </a:rPr>
              <a:t>m</a:t>
            </a:r>
            <a:r>
              <a:rPr lang="en-US" sz="2000" dirty="0" err="1" smtClean="0">
                <a:sym typeface="Symbol" pitchFamily="18" charset="2"/>
              </a:rPr>
              <a:t>e</a:t>
            </a:r>
            <a:r>
              <a:rPr lang="en-US" sz="2000" dirty="0" err="1" smtClean="0">
                <a:latin typeface="Symbol" pitchFamily="18" charset="2"/>
                <a:sym typeface="Symbol" pitchFamily="18" charset="2"/>
              </a:rPr>
              <a:t>g</a:t>
            </a:r>
            <a:r>
              <a:rPr lang="en-US" sz="2000" dirty="0" smtClean="0">
                <a:latin typeface="Symbol" pitchFamily="18" charset="2"/>
                <a:sym typeface="Symbol" pitchFamily="18" charset="2"/>
              </a:rPr>
              <a:t> </a:t>
            </a:r>
            <a:r>
              <a:rPr lang="en-US" sz="2000" dirty="0" smtClean="0">
                <a:sym typeface="Symbol" pitchFamily="18" charset="2"/>
              </a:rPr>
              <a:t>and </a:t>
            </a:r>
            <a:r>
              <a:rPr lang="en-US" sz="2000" dirty="0" err="1" smtClean="0">
                <a:latin typeface="Symbol" pitchFamily="18" charset="2"/>
              </a:rPr>
              <a:t>m</a:t>
            </a:r>
            <a:r>
              <a:rPr lang="en-US" sz="2000" dirty="0" err="1" smtClean="0">
                <a:sym typeface="Symbol" pitchFamily="18" charset="2"/>
              </a:rPr>
              <a:t>NeN</a:t>
            </a:r>
            <a:r>
              <a:rPr lang="en-US" sz="2000" dirty="0" smtClean="0">
                <a:latin typeface="Symbol" pitchFamily="18" charset="2"/>
                <a:sym typeface="Symbol" pitchFamily="18" charset="2"/>
              </a:rPr>
              <a:t>  </a:t>
            </a:r>
            <a:r>
              <a:rPr lang="en-US" sz="2000" dirty="0" smtClean="0">
                <a:sym typeface="Symbol" pitchFamily="18" charset="2"/>
              </a:rPr>
              <a:t>is the most important clue regarding the details of the physics</a:t>
            </a:r>
          </a:p>
        </p:txBody>
      </p:sp>
      <p:pic>
        <p:nvPicPr>
          <p:cNvPr id="225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1187" y="1453764"/>
            <a:ext cx="2289918" cy="2170919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2539" name="Oval 5"/>
          <p:cNvSpPr>
            <a:spLocks noChangeArrowheads="1"/>
          </p:cNvSpPr>
          <p:nvPr/>
        </p:nvSpPr>
        <p:spPr bwMode="auto">
          <a:xfrm>
            <a:off x="6968683" y="1939636"/>
            <a:ext cx="1300314" cy="1168161"/>
          </a:xfrm>
          <a:prstGeom prst="ellipse">
            <a:avLst/>
          </a:prstGeom>
          <a:noFill/>
          <a:ln w="0" algn="ctr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0" name="Line 6"/>
          <p:cNvSpPr>
            <a:spLocks noChangeShapeType="1"/>
          </p:cNvSpPr>
          <p:nvPr/>
        </p:nvSpPr>
        <p:spPr bwMode="auto">
          <a:xfrm flipH="1">
            <a:off x="7376378" y="2785606"/>
            <a:ext cx="138294" cy="244659"/>
          </a:xfrm>
          <a:prstGeom prst="line">
            <a:avLst/>
          </a:prstGeom>
          <a:noFill/>
          <a:ln w="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Rectangle 7"/>
          <p:cNvSpPr>
            <a:spLocks noChangeArrowheads="1"/>
          </p:cNvSpPr>
          <p:nvPr/>
        </p:nvSpPr>
        <p:spPr bwMode="auto">
          <a:xfrm>
            <a:off x="7345846" y="3026820"/>
            <a:ext cx="583704" cy="203308"/>
          </a:xfrm>
          <a:prstGeom prst="rect">
            <a:avLst/>
          </a:prstGeom>
          <a:solidFill>
            <a:schemeClr val="bg1"/>
          </a:soli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2" name="Oval 8"/>
          <p:cNvSpPr>
            <a:spLocks noChangeArrowheads="1"/>
          </p:cNvSpPr>
          <p:nvPr/>
        </p:nvSpPr>
        <p:spPr bwMode="auto">
          <a:xfrm>
            <a:off x="7308129" y="3018204"/>
            <a:ext cx="95189" cy="103377"/>
          </a:xfrm>
          <a:prstGeom prst="ellipse">
            <a:avLst/>
          </a:prstGeom>
          <a:solidFill>
            <a:srgbClr val="0033CC"/>
          </a:solidFill>
          <a:ln w="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3" name="Line 9"/>
          <p:cNvSpPr>
            <a:spLocks noChangeShapeType="1"/>
          </p:cNvSpPr>
          <p:nvPr/>
        </p:nvSpPr>
        <p:spPr bwMode="auto">
          <a:xfrm>
            <a:off x="7397930" y="3076785"/>
            <a:ext cx="522641" cy="71847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Oval 10"/>
          <p:cNvSpPr>
            <a:spLocks noChangeArrowheads="1"/>
          </p:cNvSpPr>
          <p:nvPr/>
        </p:nvSpPr>
        <p:spPr bwMode="auto">
          <a:xfrm>
            <a:off x="7972654" y="3841775"/>
            <a:ext cx="95189" cy="105101"/>
          </a:xfrm>
          <a:prstGeom prst="ellipse">
            <a:avLst/>
          </a:prstGeom>
          <a:solidFill>
            <a:srgbClr val="993300"/>
          </a:solidFill>
          <a:ln w="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5" name="Text Box 11"/>
          <p:cNvSpPr txBox="1">
            <a:spLocks noChangeArrowheads="1"/>
          </p:cNvSpPr>
          <p:nvPr/>
        </p:nvSpPr>
        <p:spPr bwMode="auto">
          <a:xfrm>
            <a:off x="7085424" y="2928611"/>
            <a:ext cx="303527" cy="49621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Symbol" pitchFamily="18" charset="2"/>
              </a:rPr>
              <a:t>m</a:t>
            </a:r>
          </a:p>
        </p:txBody>
      </p:sp>
      <p:sp>
        <p:nvSpPr>
          <p:cNvPr id="22546" name="Text Box 12"/>
          <p:cNvSpPr txBox="1">
            <a:spLocks noChangeArrowheads="1"/>
          </p:cNvSpPr>
          <p:nvPr/>
        </p:nvSpPr>
        <p:spPr bwMode="auto">
          <a:xfrm>
            <a:off x="6170852" y="3788100"/>
            <a:ext cx="1740338" cy="36933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/>
              <a:t>~105 </a:t>
            </a:r>
            <a:r>
              <a:rPr lang="en-US" dirty="0"/>
              <a:t>MeV e</a:t>
            </a:r>
            <a:r>
              <a:rPr lang="en-US" baseline="30000" dirty="0"/>
              <a:t>- </a:t>
            </a:r>
          </a:p>
        </p:txBody>
      </p:sp>
      <p:sp>
        <p:nvSpPr>
          <p:cNvPr id="18438" name="Rectangle 13"/>
          <p:cNvSpPr>
            <a:spLocks noChangeArrowheads="1"/>
          </p:cNvSpPr>
          <p:nvPr/>
        </p:nvSpPr>
        <p:spPr bwMode="auto">
          <a:xfrm>
            <a:off x="442576" y="820855"/>
            <a:ext cx="56546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When captured by a nucleus, a </a:t>
            </a:r>
            <a:r>
              <a:rPr lang="en-US" sz="2000" dirty="0" err="1">
                <a:sym typeface="Symbol" pitchFamily="18" charset="2"/>
              </a:rPr>
              <a:t>muon</a:t>
            </a:r>
            <a:r>
              <a:rPr lang="en-US" sz="2000" dirty="0">
                <a:sym typeface="Symbol" pitchFamily="18" charset="2"/>
              </a:rPr>
              <a:t> will have an enhanced probability of exchanging a virtual particle with the nucleus.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This reaction recoils against the entire nucleus, producing </a:t>
            </a:r>
            <a:r>
              <a:rPr lang="en-US" sz="2000" dirty="0" smtClean="0">
                <a:sym typeface="Symbol" pitchFamily="18" charset="2"/>
              </a:rPr>
              <a:t>a </a:t>
            </a:r>
            <a:r>
              <a:rPr lang="en-US" sz="2000" i="1" dirty="0">
                <a:sym typeface="Symbol" pitchFamily="18" charset="2"/>
              </a:rPr>
              <a:t>mono-energetic </a:t>
            </a:r>
            <a:r>
              <a:rPr lang="en-US" sz="2000" dirty="0">
                <a:sym typeface="Symbol" pitchFamily="18" charset="2"/>
              </a:rPr>
              <a:t>electron carrying most of the </a:t>
            </a:r>
            <a:r>
              <a:rPr lang="en-US" sz="2000" dirty="0" err="1">
                <a:sym typeface="Symbol" pitchFamily="18" charset="2"/>
              </a:rPr>
              <a:t>muon</a:t>
            </a:r>
            <a:r>
              <a:rPr lang="en-US" sz="2000" dirty="0">
                <a:sym typeface="Symbol" pitchFamily="18" charset="2"/>
              </a:rPr>
              <a:t> rest energy</a:t>
            </a:r>
          </a:p>
        </p:txBody>
      </p:sp>
      <p:sp>
        <p:nvSpPr>
          <p:cNvPr id="666638" name="Rectangle 14"/>
          <p:cNvSpPr>
            <a:spLocks noChangeArrowheads="1"/>
          </p:cNvSpPr>
          <p:nvPr/>
        </p:nvSpPr>
        <p:spPr bwMode="auto">
          <a:xfrm>
            <a:off x="693738" y="3006725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2535" name="Date Placeholder 2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22536" name="Slide Number Placeholder 2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FEDD81-2D00-4FF9-BDF6-0896075C8D9C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537" name="Footer Placeholder 2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089712"/>
              </p:ext>
            </p:extLst>
          </p:nvPr>
        </p:nvGraphicFramePr>
        <p:xfrm>
          <a:off x="2621263" y="3241524"/>
          <a:ext cx="2021656" cy="837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4" name="Equation" r:id="rId4" imgW="1257300" imgH="520700" progId="Equation.3">
                  <p:embed/>
                </p:oleObj>
              </mc:Choice>
              <mc:Fallback>
                <p:oleObj name="Equation" r:id="rId4" imgW="12573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1263" y="3241524"/>
                        <a:ext cx="2021656" cy="837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uild="p"/>
      <p:bldP spid="225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Content Placeholder 25"/>
          <p:cNvSpPr>
            <a:spLocks noGrp="1"/>
          </p:cNvSpPr>
          <p:nvPr>
            <p:ph sz="half" idx="1"/>
          </p:nvPr>
        </p:nvSpPr>
        <p:spPr>
          <a:xfrm>
            <a:off x="314325" y="920750"/>
            <a:ext cx="5038725" cy="1046858"/>
          </a:xfrm>
        </p:spPr>
        <p:txBody>
          <a:bodyPr/>
          <a:lstStyle/>
          <a:p>
            <a:r>
              <a:rPr lang="en-US" sz="2000" dirty="0" smtClean="0"/>
              <a:t>We can parameterize the relative strength of the dipole and four </a:t>
            </a:r>
            <a:r>
              <a:rPr lang="en-US" sz="2000" dirty="0" err="1" smtClean="0"/>
              <a:t>fermi</a:t>
            </a:r>
            <a:r>
              <a:rPr lang="en-US" sz="2000" dirty="0" smtClean="0"/>
              <a:t> interactions.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FontTx/>
              <a:buNone/>
            </a:pPr>
            <a:endParaRPr lang="en-US" sz="2000" dirty="0" smtClean="0"/>
          </a:p>
          <a:p>
            <a:pPr>
              <a:buFontTx/>
              <a:buNone/>
            </a:pPr>
            <a:endParaRPr lang="en-US" sz="2000" dirty="0" smtClean="0"/>
          </a:p>
        </p:txBody>
      </p:sp>
      <p:sp>
        <p:nvSpPr>
          <p:cNvPr id="66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57733" y="183008"/>
            <a:ext cx="8371114" cy="50727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>
                <a:sym typeface="Symbol"/>
              </a:rPr>
              <a:t>e</a:t>
            </a:r>
            <a:r>
              <a:rPr lang="en-US" dirty="0" smtClean="0">
                <a:sym typeface="Symbol"/>
              </a:rPr>
              <a:t> Conversion vs.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>
                <a:sym typeface="Symbol"/>
              </a:rPr>
              <a:t>e</a:t>
            </a:r>
            <a:r>
              <a:rPr lang="en-US" dirty="0" err="1" smtClean="0">
                <a:latin typeface="Symbol" pitchFamily="18" charset="2"/>
              </a:rPr>
              <a:t>g</a:t>
            </a:r>
            <a:r>
              <a:rPr lang="en-US" dirty="0" smtClean="0">
                <a:sym typeface="Symbol"/>
              </a:rPr>
              <a:t> </a:t>
            </a:r>
            <a:endParaRPr lang="en-US" dirty="0" smtClean="0"/>
          </a:p>
        </p:txBody>
      </p:sp>
      <p:grpSp>
        <p:nvGrpSpPr>
          <p:cNvPr id="23575" name="Group 3"/>
          <p:cNvGrpSpPr>
            <a:grpSpLocks/>
          </p:cNvGrpSpPr>
          <p:nvPr/>
        </p:nvGrpSpPr>
        <p:grpSpPr bwMode="auto">
          <a:xfrm>
            <a:off x="781281" y="3361618"/>
            <a:ext cx="1875063" cy="1270759"/>
            <a:chOff x="637" y="939"/>
            <a:chExt cx="1783" cy="1186"/>
          </a:xfrm>
        </p:grpSpPr>
        <p:pic>
          <p:nvPicPr>
            <p:cNvPr id="23583" name="Picture 4" descr="anapol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" y="940"/>
              <a:ext cx="1783" cy="1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84" name="Oval 5"/>
            <p:cNvSpPr>
              <a:spLocks noChangeArrowheads="1"/>
            </p:cNvSpPr>
            <p:nvPr/>
          </p:nvSpPr>
          <p:spPr bwMode="auto">
            <a:xfrm>
              <a:off x="995" y="1395"/>
              <a:ext cx="232" cy="251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3585" name="Oval 6"/>
            <p:cNvSpPr>
              <a:spLocks noChangeArrowheads="1"/>
            </p:cNvSpPr>
            <p:nvPr/>
          </p:nvSpPr>
          <p:spPr bwMode="auto">
            <a:xfrm>
              <a:off x="1854" y="1362"/>
              <a:ext cx="232" cy="251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3586" name="Oval 7"/>
            <p:cNvSpPr>
              <a:spLocks noChangeArrowheads="1"/>
            </p:cNvSpPr>
            <p:nvPr/>
          </p:nvSpPr>
          <p:spPr bwMode="auto">
            <a:xfrm>
              <a:off x="1365" y="939"/>
              <a:ext cx="373" cy="260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3587" name="Text Box 8"/>
            <p:cNvSpPr txBox="1">
              <a:spLocks noChangeArrowheads="1"/>
            </p:cNvSpPr>
            <p:nvPr/>
          </p:nvSpPr>
          <p:spPr bwMode="auto">
            <a:xfrm>
              <a:off x="1850" y="1359"/>
              <a:ext cx="213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3588" name="Text Box 9"/>
            <p:cNvSpPr txBox="1">
              <a:spLocks noChangeArrowheads="1"/>
            </p:cNvSpPr>
            <p:nvPr/>
          </p:nvSpPr>
          <p:spPr bwMode="auto">
            <a:xfrm>
              <a:off x="1446" y="990"/>
              <a:ext cx="212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3589" name="Text Box 10"/>
            <p:cNvSpPr txBox="1">
              <a:spLocks noChangeArrowheads="1"/>
            </p:cNvSpPr>
            <p:nvPr/>
          </p:nvSpPr>
          <p:spPr bwMode="auto">
            <a:xfrm>
              <a:off x="1087" y="1394"/>
              <a:ext cx="213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</p:grpSp>
      <p:pic>
        <p:nvPicPr>
          <p:cNvPr id="23576" name="Picture 11" descr="appendix_e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2605" y="2251869"/>
            <a:ext cx="4060874" cy="95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9" name="Picture 16" descr="conta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3210" y="3414679"/>
            <a:ext cx="1261502" cy="115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0" name="Oval 20"/>
          <p:cNvSpPr>
            <a:spLocks noChangeArrowheads="1"/>
          </p:cNvSpPr>
          <p:nvPr/>
        </p:nvSpPr>
        <p:spPr bwMode="auto">
          <a:xfrm>
            <a:off x="1341949" y="2924935"/>
            <a:ext cx="145456" cy="251243"/>
          </a:xfrm>
          <a:prstGeom prst="ellipse">
            <a:avLst/>
          </a:prstGeom>
          <a:noFill/>
          <a:ln w="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3581" name="Oval 21"/>
          <p:cNvSpPr>
            <a:spLocks noChangeArrowheads="1"/>
          </p:cNvSpPr>
          <p:nvPr/>
        </p:nvSpPr>
        <p:spPr bwMode="auto">
          <a:xfrm>
            <a:off x="1866914" y="2438318"/>
            <a:ext cx="145456" cy="251243"/>
          </a:xfrm>
          <a:prstGeom prst="ellipse">
            <a:avLst/>
          </a:prstGeom>
          <a:noFill/>
          <a:ln w="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3582" name="Oval 22"/>
          <p:cNvSpPr>
            <a:spLocks noChangeArrowheads="1"/>
          </p:cNvSpPr>
          <p:nvPr/>
        </p:nvSpPr>
        <p:spPr bwMode="auto">
          <a:xfrm>
            <a:off x="1314180" y="2719974"/>
            <a:ext cx="145456" cy="251243"/>
          </a:xfrm>
          <a:prstGeom prst="ellipse">
            <a:avLst/>
          </a:prstGeom>
          <a:noFill/>
          <a:ln w="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3560" name="Date Placeholder 3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23561" name="Slide Number Placeholder 3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EC17A2-A126-437C-8F65-A47E6045D9FF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3562" name="Footer Placeholder 3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sp>
        <p:nvSpPr>
          <p:cNvPr id="3" name="Freeform 2"/>
          <p:cNvSpPr/>
          <p:nvPr/>
        </p:nvSpPr>
        <p:spPr>
          <a:xfrm>
            <a:off x="584031" y="2279929"/>
            <a:ext cx="1103474" cy="1467898"/>
          </a:xfrm>
          <a:custGeom>
            <a:avLst/>
            <a:gdLst>
              <a:gd name="connsiteX0" fmla="*/ 1223475 w 1223475"/>
              <a:gd name="connsiteY0" fmla="*/ 43820 h 1355559"/>
              <a:gd name="connsiteX1" fmla="*/ 755019 w 1223475"/>
              <a:gd name="connsiteY1" fmla="*/ 22999 h 1355559"/>
              <a:gd name="connsiteX2" fmla="*/ 109591 w 1223475"/>
              <a:gd name="connsiteY2" fmla="*/ 324907 h 1355559"/>
              <a:gd name="connsiteX3" fmla="*/ 36720 w 1223475"/>
              <a:gd name="connsiteY3" fmla="*/ 887081 h 1355559"/>
              <a:gd name="connsiteX4" fmla="*/ 494766 w 1223475"/>
              <a:gd name="connsiteY4" fmla="*/ 1355559 h 135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475" h="1355559">
                <a:moveTo>
                  <a:pt x="1223475" y="43820"/>
                </a:moveTo>
                <a:cubicBezTo>
                  <a:pt x="1082070" y="9985"/>
                  <a:pt x="940666" y="-23849"/>
                  <a:pt x="755019" y="22999"/>
                </a:cubicBezTo>
                <a:cubicBezTo>
                  <a:pt x="569372" y="69847"/>
                  <a:pt x="229307" y="180893"/>
                  <a:pt x="109591" y="324907"/>
                </a:cubicBezTo>
                <a:cubicBezTo>
                  <a:pt x="-10126" y="468921"/>
                  <a:pt x="-27476" y="715306"/>
                  <a:pt x="36720" y="887081"/>
                </a:cubicBezTo>
                <a:cubicBezTo>
                  <a:pt x="100916" y="1058856"/>
                  <a:pt x="494766" y="1355559"/>
                  <a:pt x="494766" y="1355559"/>
                </a:cubicBezTo>
              </a:path>
            </a:pathLst>
          </a:cu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677095" y="2186232"/>
            <a:ext cx="2238179" cy="53094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975864" y="2723825"/>
            <a:ext cx="3928372" cy="53094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778878" y="3258526"/>
            <a:ext cx="10410" cy="34355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251254"/>
              </p:ext>
            </p:extLst>
          </p:nvPr>
        </p:nvGraphicFramePr>
        <p:xfrm>
          <a:off x="531572" y="4898657"/>
          <a:ext cx="4562224" cy="1358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5" name="Equation" r:id="rId6" imgW="2819400" imgH="838200" progId="Equation.3">
                  <p:embed/>
                </p:oleObj>
              </mc:Choice>
              <mc:Fallback>
                <p:oleObj name="Equation" r:id="rId6" imgW="28194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1572" y="4898657"/>
                        <a:ext cx="4562224" cy="1358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5246708" y="1000958"/>
            <a:ext cx="3810108" cy="5214188"/>
            <a:chOff x="5246708" y="1000958"/>
            <a:chExt cx="3810108" cy="5214188"/>
          </a:xfrm>
        </p:grpSpPr>
        <p:sp>
          <p:nvSpPr>
            <p:cNvPr id="23555" name="Text Box 13"/>
            <p:cNvSpPr txBox="1">
              <a:spLocks noChangeArrowheads="1"/>
            </p:cNvSpPr>
            <p:nvPr/>
          </p:nvSpPr>
          <p:spPr bwMode="auto">
            <a:xfrm>
              <a:off x="6131568" y="1000958"/>
              <a:ext cx="2040385" cy="276999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200" dirty="0"/>
                <a:t>Courtesy: A. de </a:t>
              </a:r>
              <a:r>
                <a:rPr lang="en-US" sz="1200" dirty="0" err="1"/>
                <a:t>Gouvea</a:t>
              </a:r>
              <a:endParaRPr lang="en-US" sz="12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116" t="16850" r="15139" b="11347"/>
            <a:stretch/>
          </p:blipFill>
          <p:spPr>
            <a:xfrm>
              <a:off x="5246708" y="1290918"/>
              <a:ext cx="3810108" cy="4924228"/>
            </a:xfrm>
            <a:prstGeom prst="rect">
              <a:avLst/>
            </a:prstGeom>
          </p:spPr>
        </p:pic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8485127"/>
                </p:ext>
              </p:extLst>
            </p:nvPr>
          </p:nvGraphicFramePr>
          <p:xfrm>
            <a:off x="5255740" y="2284565"/>
            <a:ext cx="293622" cy="318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86" name="Equation" r:id="rId9" imgW="152400" imgH="165100" progId="Equation.3">
                    <p:embed/>
                  </p:oleObj>
                </mc:Choice>
                <mc:Fallback>
                  <p:oleObj name="Equation" r:id="rId9" imgW="1524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255740" y="2284565"/>
                          <a:ext cx="293622" cy="31809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515938" y="171450"/>
            <a:ext cx="8077200" cy="514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Example Sensitivities*</a:t>
            </a:r>
          </a:p>
        </p:txBody>
      </p:sp>
      <p:pic>
        <p:nvPicPr>
          <p:cNvPr id="3080" name="Picture 5" descr="hig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9" b="5280"/>
          <a:stretch>
            <a:fillRect/>
          </a:stretch>
        </p:blipFill>
        <p:spPr bwMode="auto">
          <a:xfrm>
            <a:off x="4995863" y="2943225"/>
            <a:ext cx="220980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6" descr="pointlik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00" b="5280"/>
          <a:stretch>
            <a:fillRect/>
          </a:stretch>
        </p:blipFill>
        <p:spPr bwMode="auto">
          <a:xfrm>
            <a:off x="4995863" y="976313"/>
            <a:ext cx="220980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367588" y="1509713"/>
          <a:ext cx="153193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8" name="Equation" r:id="rId5" imgW="1079280" imgH="241200" progId="">
                  <p:embed/>
                </p:oleObj>
              </mc:Choice>
              <mc:Fallback>
                <p:oleObj name="Equation" r:id="rId5" imgW="1079280" imgH="241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7588" y="1509713"/>
                        <a:ext cx="1531937" cy="342900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7364413" y="3498850"/>
          <a:ext cx="170497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9" name="Equation" r:id="rId7" imgW="1180800" imgH="266400" progId="">
                  <p:embed/>
                </p:oleObj>
              </mc:Choice>
              <mc:Fallback>
                <p:oleObj name="Equation" r:id="rId7" imgW="1180800" imgH="266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4413" y="3498850"/>
                        <a:ext cx="1704975" cy="377825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Text Box 9"/>
          <p:cNvSpPr txBox="1">
            <a:spLocks noChangeArrowheads="1"/>
          </p:cNvSpPr>
          <p:nvPr/>
        </p:nvSpPr>
        <p:spPr bwMode="auto">
          <a:xfrm>
            <a:off x="7281863" y="1128713"/>
            <a:ext cx="175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Compositeness</a:t>
            </a:r>
          </a:p>
        </p:txBody>
      </p:sp>
      <p:sp>
        <p:nvSpPr>
          <p:cNvPr id="3083" name="Text Box 10"/>
          <p:cNvSpPr txBox="1">
            <a:spLocks noChangeArrowheads="1"/>
          </p:cNvSpPr>
          <p:nvPr/>
        </p:nvSpPr>
        <p:spPr bwMode="auto">
          <a:xfrm>
            <a:off x="7254875" y="2787650"/>
            <a:ext cx="1825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Second Higgs doublet </a:t>
            </a:r>
          </a:p>
        </p:txBody>
      </p:sp>
      <p:pic>
        <p:nvPicPr>
          <p:cNvPr id="3084" name="Picture 11" descr="newz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00" b="5040"/>
          <a:stretch>
            <a:fillRect/>
          </a:stretch>
        </p:blipFill>
        <p:spPr bwMode="auto">
          <a:xfrm>
            <a:off x="4995863" y="4881563"/>
            <a:ext cx="217170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7377113" y="5413375"/>
          <a:ext cx="17668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0" name="Equation" r:id="rId10" imgW="1244520" imgH="482400" progId="">
                  <p:embed/>
                </p:oleObj>
              </mc:Choice>
              <mc:Fallback>
                <p:oleObj name="Equation" r:id="rId10" imgW="1244520" imgH="482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7113" y="5413375"/>
                        <a:ext cx="1766887" cy="685800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7329488" y="4405313"/>
            <a:ext cx="1600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Heavy Z’,        Anomalous Z    coupling</a:t>
            </a:r>
          </a:p>
        </p:txBody>
      </p:sp>
      <p:pic>
        <p:nvPicPr>
          <p:cNvPr id="3086" name="Picture 14" descr="susyloo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80" b="5760"/>
          <a:stretch>
            <a:fillRect/>
          </a:stretch>
        </p:blipFill>
        <p:spPr bwMode="auto">
          <a:xfrm>
            <a:off x="2438400" y="962025"/>
            <a:ext cx="22098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246063" y="1457325"/>
            <a:ext cx="23447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93" tIns="43247" rIns="86493" bIns="43247">
            <a:spAutoFit/>
          </a:bodyPr>
          <a:lstStyle/>
          <a:p>
            <a:pPr algn="ctr" defTabSz="865188"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Predictions at 10</a:t>
            </a:r>
            <a:r>
              <a:rPr lang="en-US" baseline="30000">
                <a:solidFill>
                  <a:schemeClr val="tx2"/>
                </a:solidFill>
              </a:rPr>
              <a:t>-15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474663" y="1076325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Supersymmetry</a:t>
            </a:r>
          </a:p>
        </p:txBody>
      </p:sp>
      <p:pic>
        <p:nvPicPr>
          <p:cNvPr id="3089" name="Picture 17" descr="heavynu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60" b="5280"/>
          <a:stretch>
            <a:fillRect/>
          </a:stretch>
        </p:blipFill>
        <p:spPr bwMode="auto">
          <a:xfrm>
            <a:off x="2362200" y="2943225"/>
            <a:ext cx="22860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454025" y="3352800"/>
          <a:ext cx="1785938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1" name="Equation" r:id="rId14" imgW="1257120" imgH="317160" progId="">
                  <p:embed/>
                </p:oleObj>
              </mc:Choice>
              <mc:Fallback>
                <p:oleObj name="Equation" r:id="rId14" imgW="1257120" imgH="31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3352800"/>
                        <a:ext cx="1785938" cy="452438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0" name="Text Box 19"/>
          <p:cNvSpPr txBox="1">
            <a:spLocks noChangeArrowheads="1"/>
          </p:cNvSpPr>
          <p:nvPr/>
        </p:nvSpPr>
        <p:spPr bwMode="auto">
          <a:xfrm>
            <a:off x="457200" y="29892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Heavy Neutrinos</a:t>
            </a:r>
          </a:p>
        </p:txBody>
      </p:sp>
      <p:pic>
        <p:nvPicPr>
          <p:cNvPr id="3091" name="Picture 20" descr="leptoquar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80" b="7440"/>
          <a:stretch>
            <a:fillRect/>
          </a:stretch>
        </p:blipFill>
        <p:spPr bwMode="auto">
          <a:xfrm>
            <a:off x="2438400" y="4887913"/>
            <a:ext cx="22098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398463" y="5106988"/>
          <a:ext cx="1952625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2" name="Equation" r:id="rId17" imgW="1371600" imgH="507960" progId="">
                  <p:embed/>
                </p:oleObj>
              </mc:Choice>
              <mc:Fallback>
                <p:oleObj name="Equation" r:id="rId17" imgW="1371600" imgH="5079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3" y="5106988"/>
                        <a:ext cx="1952625" cy="725487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2" name="Text Box 22"/>
          <p:cNvSpPr txBox="1">
            <a:spLocks noChangeArrowheads="1"/>
          </p:cNvSpPr>
          <p:nvPr/>
        </p:nvSpPr>
        <p:spPr bwMode="auto">
          <a:xfrm>
            <a:off x="627063" y="475138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Leptoquarks</a:t>
            </a:r>
          </a:p>
        </p:txBody>
      </p:sp>
      <p:sp>
        <p:nvSpPr>
          <p:cNvPr id="3093" name="Text Box 23"/>
          <p:cNvSpPr txBox="1">
            <a:spLocks noChangeArrowheads="1"/>
          </p:cNvSpPr>
          <p:nvPr/>
        </p:nvSpPr>
        <p:spPr bwMode="auto">
          <a:xfrm>
            <a:off x="361950" y="6019800"/>
            <a:ext cx="2112963" cy="3381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tx2"/>
                </a:solidFill>
              </a:rPr>
              <a:t>*After W. Marciano</a:t>
            </a:r>
          </a:p>
        </p:txBody>
      </p:sp>
      <p:sp>
        <p:nvSpPr>
          <p:cNvPr id="3094" name="Date Placeholder 2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3095" name="Slide Number Placeholder 2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11BC70-4FB9-4ADF-8032-A6A26CB339A0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096" name="Footer Placeholder 2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</p:spTree>
    <p:extLst>
      <p:ext uri="{BB962C8B-B14F-4D97-AF65-F5344CB8AC3E}">
        <p14:creationId xmlns:p14="http://schemas.microsoft.com/office/powerpoint/2010/main" val="252056762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81129" y="0"/>
            <a:ext cx="7659667" cy="463731"/>
          </a:xfrm>
        </p:spPr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>
                <a:sym typeface="Symbol"/>
              </a:rPr>
              <a:t>e</a:t>
            </a:r>
            <a:r>
              <a:rPr lang="en-US" dirty="0" smtClean="0">
                <a:sym typeface="Symbol"/>
              </a:rPr>
              <a:t> in SUSY*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012" y="627797"/>
            <a:ext cx="5774763" cy="557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685735" y="6316394"/>
            <a:ext cx="4656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*from </a:t>
            </a:r>
            <a:r>
              <a:rPr lang="en-US" sz="1200" dirty="0" err="1" smtClean="0"/>
              <a:t>Altmannshofer</a:t>
            </a:r>
            <a:r>
              <a:rPr lang="en-US" sz="1200" dirty="0" smtClean="0"/>
              <a:t>, Buras, </a:t>
            </a:r>
            <a:r>
              <a:rPr lang="en-US" sz="1200" i="1" dirty="0" smtClean="0"/>
              <a:t>et al</a:t>
            </a:r>
            <a:r>
              <a:rPr lang="en-US" sz="1200" dirty="0" smtClean="0"/>
              <a:t>, </a:t>
            </a:r>
            <a:r>
              <a:rPr lang="en-US" sz="1200" b="1" dirty="0" smtClean="0"/>
              <a:t>Nucl.Phys.B830:17-94, 2010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37529" y="709684"/>
            <a:ext cx="193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SUSY Models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6387152" y="900752"/>
            <a:ext cx="35484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32513" y="4490113"/>
            <a:ext cx="5568287" cy="354842"/>
          </a:xfrm>
          <a:prstGeom prst="rect">
            <a:avLst/>
          </a:prstGeom>
          <a:noFill/>
          <a:ln>
            <a:solidFill>
              <a:srgbClr val="FF1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69038" y="4490113"/>
            <a:ext cx="244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Always a </a:t>
            </a:r>
            <a:r>
              <a:rPr lang="en-US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dirty="0" err="1" smtClean="0">
                <a:solidFill>
                  <a:srgbClr val="FF0000"/>
                </a:solidFill>
                <a:sym typeface="Symbol"/>
              </a:rPr>
              <a:t>e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 signal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Rectangle 4"/>
          <p:cNvSpPr>
            <a:spLocks noGrp="1" noChangeArrowheads="1"/>
          </p:cNvSpPr>
          <p:nvPr>
            <p:ph type="title"/>
          </p:nvPr>
        </p:nvSpPr>
        <p:spPr>
          <a:xfrm>
            <a:off x="511720" y="92103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/>
              <a:t>History of Lepton Flavor Violation Searches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14838" y="1122366"/>
            <a:ext cx="4029162" cy="1399492"/>
          </a:xfrm>
        </p:spPr>
        <p:txBody>
          <a:bodyPr/>
          <a:lstStyle/>
          <a:p>
            <a:r>
              <a:rPr lang="en-US" sz="1800" dirty="0" smtClean="0"/>
              <a:t>Best Limits</a:t>
            </a:r>
          </a:p>
          <a:p>
            <a:pPr lvl="1"/>
            <a:r>
              <a:rPr lang="en-US" sz="1600" dirty="0" err="1" smtClean="0"/>
              <a:t>R</a:t>
            </a:r>
            <a:r>
              <a:rPr lang="en-US" sz="1600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&lt;7x10</a:t>
            </a:r>
            <a:r>
              <a:rPr lang="en-US" sz="1600" baseline="30000" dirty="0" smtClean="0"/>
              <a:t>-13 </a:t>
            </a:r>
            <a:r>
              <a:rPr lang="en-US" sz="1600" dirty="0" smtClean="0"/>
              <a:t>(</a:t>
            </a:r>
            <a:r>
              <a:rPr lang="en-US" sz="1600" dirty="0" err="1" smtClean="0"/>
              <a:t>Sindrum</a:t>
            </a:r>
            <a:r>
              <a:rPr lang="en-US" sz="1600" dirty="0" smtClean="0"/>
              <a:t>-II 2006)</a:t>
            </a:r>
          </a:p>
          <a:p>
            <a:pPr lvl="1"/>
            <a:r>
              <a:rPr lang="en-US" sz="1600" dirty="0" smtClean="0"/>
              <a:t>Br(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err="1" smtClean="0">
                <a:sym typeface="Wingdings"/>
              </a:rPr>
              <a:t>e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dirty="0" smtClean="0">
                <a:sym typeface="Wingdings"/>
              </a:rPr>
              <a:t>) &lt; 2.4x10</a:t>
            </a:r>
            <a:r>
              <a:rPr lang="en-US" sz="1600" baseline="30000" dirty="0" smtClean="0">
                <a:sym typeface="Wingdings"/>
              </a:rPr>
              <a:t>-12 </a:t>
            </a:r>
            <a:r>
              <a:rPr lang="en-US" sz="1600" dirty="0" smtClean="0">
                <a:sym typeface="Wingdings"/>
              </a:rPr>
              <a:t>(MEG 2011)</a:t>
            </a:r>
          </a:p>
          <a:p>
            <a:pPr lvl="1"/>
            <a:r>
              <a:rPr lang="en-US" sz="1600" dirty="0"/>
              <a:t>Br(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ym typeface="Wingdings"/>
              </a:rPr>
              <a:t>3e) </a:t>
            </a:r>
            <a:r>
              <a:rPr lang="en-US" sz="1600" dirty="0">
                <a:sym typeface="Wingdings"/>
              </a:rPr>
              <a:t>&lt; 1</a:t>
            </a:r>
            <a:r>
              <a:rPr lang="en-US" sz="1600" dirty="0" smtClean="0">
                <a:sym typeface="Wingdings"/>
              </a:rPr>
              <a:t>x10</a:t>
            </a:r>
            <a:r>
              <a:rPr lang="en-US" sz="1600" baseline="30000" dirty="0">
                <a:sym typeface="Wingdings"/>
              </a:rPr>
              <a:t>-12 </a:t>
            </a:r>
            <a:r>
              <a:rPr lang="en-US" sz="1600" dirty="0" smtClean="0">
                <a:sym typeface="Wingdings"/>
              </a:rPr>
              <a:t>(</a:t>
            </a:r>
            <a:r>
              <a:rPr lang="en-US" sz="1600" dirty="0" err="1" smtClean="0">
                <a:sym typeface="Wingdings"/>
              </a:rPr>
              <a:t>Sindrum</a:t>
            </a:r>
            <a:r>
              <a:rPr lang="en-US" sz="1600" dirty="0" smtClean="0">
                <a:sym typeface="Wingdings"/>
              </a:rPr>
              <a:t>-I 1988)</a:t>
            </a:r>
            <a:endParaRPr lang="en-US" sz="1600" dirty="0">
              <a:sym typeface="Wingdings"/>
            </a:endParaRPr>
          </a:p>
        </p:txBody>
      </p:sp>
      <p:sp>
        <p:nvSpPr>
          <p:cNvPr id="24582" name="Date Placeholder 8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24584" name="Footer Placeholder 10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sp>
        <p:nvSpPr>
          <p:cNvPr id="24583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65A6DA-EF50-44EF-91CC-4FC01DEE8BD4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85" y="645206"/>
            <a:ext cx="4706460" cy="3319008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925532" y="4478074"/>
            <a:ext cx="3505181" cy="116569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Mu2e will measure: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42031" y="2208092"/>
            <a:ext cx="2050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quite </a:t>
            </a:r>
            <a:br>
              <a:rPr lang="en-US" dirty="0" smtClean="0"/>
            </a:br>
            <a:r>
              <a:rPr lang="en-US" dirty="0" smtClean="0"/>
              <a:t>apples-to-apples, </a:t>
            </a:r>
            <a:br>
              <a:rPr lang="en-US" dirty="0" smtClean="0"/>
            </a:br>
            <a:r>
              <a:rPr lang="en-US" dirty="0" smtClean="0"/>
              <a:t>but…</a:t>
            </a:r>
            <a:endParaRPr lang="en-US" dirty="0"/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391885"/>
              </p:ext>
            </p:extLst>
          </p:nvPr>
        </p:nvGraphicFramePr>
        <p:xfrm>
          <a:off x="4032703" y="4194401"/>
          <a:ext cx="4767759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1" name="Equation" r:id="rId4" imgW="2362200" imgH="546100" progId="Equation.3">
                  <p:embed/>
                </p:oleObj>
              </mc:Choice>
              <mc:Fallback>
                <p:oleObj name="Equation" r:id="rId4" imgW="23622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703" y="4194401"/>
                        <a:ext cx="4767759" cy="11033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70215" y="5524498"/>
            <a:ext cx="7093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Goal: single even sensitivity of </a:t>
            </a:r>
            <a:r>
              <a:rPr lang="en-US" sz="2400" dirty="0" err="1" smtClean="0"/>
              <a:t>R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=“a few”x10</a:t>
            </a:r>
            <a:r>
              <a:rPr lang="en-US" sz="2400" baseline="30000" dirty="0" smtClean="0"/>
              <a:t>-17</a:t>
            </a:r>
            <a:endParaRPr lang="en-US" sz="2400" baseline="30000" dirty="0"/>
          </a:p>
        </p:txBody>
      </p:sp>
      <p:sp>
        <p:nvSpPr>
          <p:cNvPr id="5" name="Rectangle 4"/>
          <p:cNvSpPr/>
          <p:nvPr/>
        </p:nvSpPr>
        <p:spPr>
          <a:xfrm>
            <a:off x="762000" y="4100285"/>
            <a:ext cx="8118929" cy="2140857"/>
          </a:xfrm>
          <a:prstGeom prst="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225644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Limits of Previous Experiments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45849" y="1153578"/>
            <a:ext cx="3704882" cy="17177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Most backgrounds are prompt with respect to the beam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Caused either by production or capture or muons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Previous experiments suppressed these backgrounds by vetoing all observed electrons for a period of time after the arrival of each proton.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This leads to a fundamental to a rate limitation.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 l="441" t="575" r="662" b="575"/>
          <a:stretch>
            <a:fillRect/>
          </a:stretch>
        </p:blipFill>
        <p:spPr bwMode="auto">
          <a:xfrm>
            <a:off x="453190" y="1086686"/>
            <a:ext cx="4816475" cy="36957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1023772" y="622885"/>
            <a:ext cx="4165600" cy="4572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Symbol" pitchFamily="18" charset="2"/>
              </a:rPr>
              <a:t>m-</a:t>
            </a:r>
            <a:r>
              <a:rPr lang="en-US" sz="2400" dirty="0"/>
              <a:t>&gt;e Conversion: </a:t>
            </a:r>
            <a:r>
              <a:rPr lang="en-US" sz="2400" dirty="0" err="1"/>
              <a:t>Sindrum</a:t>
            </a:r>
            <a:r>
              <a:rPr lang="en-US" sz="2400" dirty="0"/>
              <a:t> II</a:t>
            </a: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582719"/>
              </p:ext>
            </p:extLst>
          </p:nvPr>
        </p:nvGraphicFramePr>
        <p:xfrm>
          <a:off x="1202629" y="4973116"/>
          <a:ext cx="3763963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2" name="Equation" r:id="rId4" imgW="2286000" imgH="444240" progId="Equation.3">
                  <p:embed/>
                </p:oleObj>
              </mc:Choice>
              <mc:Fallback>
                <p:oleObj name="Equation" r:id="rId4" imgW="22860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2629" y="4973116"/>
                        <a:ext cx="3763963" cy="7318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 Box 11"/>
          <p:cNvSpPr txBox="1">
            <a:spLocks noChangeArrowheads="1"/>
          </p:cNvSpPr>
          <p:nvPr/>
        </p:nvSpPr>
        <p:spPr bwMode="auto">
          <a:xfrm>
            <a:off x="1122947" y="3448384"/>
            <a:ext cx="1274595" cy="36933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0033CC"/>
                </a:solidFill>
              </a:rPr>
              <a:t> DIO tail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5131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5132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019257-CA9F-4F5D-8AAD-DEE891E4E249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133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706047" y="1290483"/>
            <a:ext cx="1413853" cy="646331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33CC"/>
                </a:solidFill>
              </a:rPr>
              <a:t>Cosmic Background</a:t>
            </a:r>
            <a:endParaRPr lang="en-US" dirty="0">
              <a:solidFill>
                <a:srgbClr val="0033CC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53901" y="1918997"/>
            <a:ext cx="207073" cy="441784"/>
          </a:xfrm>
          <a:prstGeom prst="straightConnector1">
            <a:avLst/>
          </a:prstGeom>
          <a:ln w="25400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5452923" y="1421992"/>
            <a:ext cx="3313169" cy="54650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541802" y="1739523"/>
            <a:ext cx="883511" cy="15876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12863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uild="p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Mu2e (MELC) Experimental Technique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Eliminate prompt beam backgrounds by using a primary beam consisting of short proton pulses with separation on the order of a </a:t>
            </a:r>
            <a:r>
              <a:rPr lang="en-US" dirty="0" err="1" smtClean="0"/>
              <a:t>muon</a:t>
            </a:r>
            <a:r>
              <a:rPr lang="en-US" dirty="0" smtClean="0"/>
              <a:t> life time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Design a transport channel to optimize the transport of right-sign, low momentum muons from the production target to the </a:t>
            </a:r>
            <a:r>
              <a:rPr lang="en-US" dirty="0" err="1" smtClean="0"/>
              <a:t>muon</a:t>
            </a:r>
            <a:r>
              <a:rPr lang="en-US" dirty="0" smtClean="0"/>
              <a:t> capture target.</a:t>
            </a:r>
          </a:p>
          <a:p>
            <a:pPr eaLnBrk="1" hangingPunct="1"/>
            <a:r>
              <a:rPr lang="en-US" dirty="0" smtClean="0"/>
              <a:t>Design a detector which is very insensitive to electrons from ordinary </a:t>
            </a:r>
            <a:r>
              <a:rPr lang="en-US" dirty="0" err="1" smtClean="0"/>
              <a:t>muon</a:t>
            </a:r>
            <a:r>
              <a:rPr lang="en-US" dirty="0" smtClean="0"/>
              <a:t> decays 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000125" y="2024063"/>
            <a:ext cx="6551613" cy="2170112"/>
            <a:chOff x="1000125" y="2024063"/>
            <a:chExt cx="6551613" cy="2170112"/>
          </a:xfrm>
        </p:grpSpPr>
        <p:grpSp>
          <p:nvGrpSpPr>
            <p:cNvPr id="27656" name="Group 33"/>
            <p:cNvGrpSpPr>
              <a:grpSpLocks/>
            </p:cNvGrpSpPr>
            <p:nvPr/>
          </p:nvGrpSpPr>
          <p:grpSpPr bwMode="auto">
            <a:xfrm>
              <a:off x="1000125" y="2546350"/>
              <a:ext cx="6551613" cy="976313"/>
              <a:chOff x="640" y="1545"/>
              <a:chExt cx="3490" cy="615"/>
            </a:xfrm>
          </p:grpSpPr>
          <p:sp>
            <p:nvSpPr>
              <p:cNvPr id="27671" name="Line 4"/>
              <p:cNvSpPr>
                <a:spLocks noChangeShapeType="1"/>
              </p:cNvSpPr>
              <p:nvPr/>
            </p:nvSpPr>
            <p:spPr bwMode="auto">
              <a:xfrm>
                <a:off x="640" y="2160"/>
                <a:ext cx="102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2" name="Line 5"/>
              <p:cNvSpPr>
                <a:spLocks noChangeShapeType="1"/>
              </p:cNvSpPr>
              <p:nvPr/>
            </p:nvSpPr>
            <p:spPr bwMode="auto">
              <a:xfrm flipV="1">
                <a:off x="1679" y="1552"/>
                <a:ext cx="90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3" name="Line 6"/>
              <p:cNvSpPr>
                <a:spLocks noChangeShapeType="1"/>
              </p:cNvSpPr>
              <p:nvPr/>
            </p:nvSpPr>
            <p:spPr bwMode="auto">
              <a:xfrm>
                <a:off x="1769" y="1552"/>
                <a:ext cx="89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4" name="Line 8"/>
              <p:cNvSpPr>
                <a:spLocks noChangeShapeType="1"/>
              </p:cNvSpPr>
              <p:nvPr/>
            </p:nvSpPr>
            <p:spPr bwMode="auto">
              <a:xfrm>
                <a:off x="1886" y="2153"/>
                <a:ext cx="102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5" name="Line 9"/>
              <p:cNvSpPr>
                <a:spLocks noChangeShapeType="1"/>
              </p:cNvSpPr>
              <p:nvPr/>
            </p:nvSpPr>
            <p:spPr bwMode="auto">
              <a:xfrm flipV="1">
                <a:off x="2925" y="1545"/>
                <a:ext cx="89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6" name="Line 10"/>
              <p:cNvSpPr>
                <a:spLocks noChangeShapeType="1"/>
              </p:cNvSpPr>
              <p:nvPr/>
            </p:nvSpPr>
            <p:spPr bwMode="auto">
              <a:xfrm>
                <a:off x="3014" y="1545"/>
                <a:ext cx="90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7" name="Line 11"/>
              <p:cNvSpPr>
                <a:spLocks noChangeShapeType="1"/>
              </p:cNvSpPr>
              <p:nvPr/>
            </p:nvSpPr>
            <p:spPr bwMode="auto">
              <a:xfrm>
                <a:off x="3104" y="2145"/>
                <a:ext cx="102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57" name="Line 18"/>
            <p:cNvSpPr>
              <a:spLocks noChangeShapeType="1"/>
            </p:cNvSpPr>
            <p:nvPr/>
          </p:nvSpPr>
          <p:spPr bwMode="auto">
            <a:xfrm>
              <a:off x="2986088" y="2290763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8" name="Line 21"/>
            <p:cNvSpPr>
              <a:spLocks noChangeShapeType="1"/>
            </p:cNvSpPr>
            <p:nvPr/>
          </p:nvSpPr>
          <p:spPr bwMode="auto">
            <a:xfrm>
              <a:off x="3289300" y="2293938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9" name="Line 22"/>
            <p:cNvSpPr>
              <a:spLocks noChangeShapeType="1"/>
            </p:cNvSpPr>
            <p:nvPr/>
          </p:nvSpPr>
          <p:spPr bwMode="auto">
            <a:xfrm>
              <a:off x="5286375" y="2293938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0" name="Line 23"/>
            <p:cNvSpPr>
              <a:spLocks noChangeShapeType="1"/>
            </p:cNvSpPr>
            <p:nvPr/>
          </p:nvSpPr>
          <p:spPr bwMode="auto">
            <a:xfrm>
              <a:off x="2981325" y="2408238"/>
              <a:ext cx="3079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Line 24"/>
            <p:cNvSpPr>
              <a:spLocks noChangeShapeType="1"/>
            </p:cNvSpPr>
            <p:nvPr/>
          </p:nvSpPr>
          <p:spPr bwMode="auto">
            <a:xfrm>
              <a:off x="3289300" y="2408238"/>
              <a:ext cx="19970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Text Box 25"/>
            <p:cNvSpPr txBox="1">
              <a:spLocks noChangeArrowheads="1"/>
            </p:cNvSpPr>
            <p:nvPr/>
          </p:nvSpPr>
          <p:spPr bwMode="auto">
            <a:xfrm>
              <a:off x="2520950" y="2024063"/>
              <a:ext cx="1114425" cy="336550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 smtClean="0"/>
                <a:t>~200 </a:t>
              </a:r>
              <a:r>
                <a:rPr lang="en-US" sz="1600" dirty="0"/>
                <a:t>ns</a:t>
              </a:r>
            </a:p>
          </p:txBody>
        </p:sp>
        <p:sp>
          <p:nvSpPr>
            <p:cNvPr id="27663" name="Text Box 26"/>
            <p:cNvSpPr txBox="1">
              <a:spLocks noChangeArrowheads="1"/>
            </p:cNvSpPr>
            <p:nvPr/>
          </p:nvSpPr>
          <p:spPr bwMode="auto">
            <a:xfrm>
              <a:off x="3557588" y="2024063"/>
              <a:ext cx="1114425" cy="336550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/>
                <a:t>~1.5 </a:t>
              </a:r>
              <a:r>
                <a:rPr lang="en-US" sz="1600">
                  <a:latin typeface="Symbol" pitchFamily="18" charset="2"/>
                </a:rPr>
                <a:t>m</a:t>
              </a:r>
              <a:r>
                <a:rPr lang="en-US" sz="1600"/>
                <a:t>s</a:t>
              </a:r>
            </a:p>
          </p:txBody>
        </p:sp>
        <p:sp>
          <p:nvSpPr>
            <p:cNvPr id="27664" name="Line 27"/>
            <p:cNvSpPr>
              <a:spLocks noChangeShapeType="1"/>
            </p:cNvSpPr>
            <p:nvPr/>
          </p:nvSpPr>
          <p:spPr bwMode="auto">
            <a:xfrm>
              <a:off x="2947988" y="3597275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Line 28"/>
            <p:cNvSpPr>
              <a:spLocks noChangeShapeType="1"/>
            </p:cNvSpPr>
            <p:nvPr/>
          </p:nvSpPr>
          <p:spPr bwMode="auto">
            <a:xfrm>
              <a:off x="3749675" y="3598863"/>
              <a:ext cx="0" cy="21590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Line 29"/>
            <p:cNvSpPr>
              <a:spLocks noChangeShapeType="1"/>
            </p:cNvSpPr>
            <p:nvPr/>
          </p:nvSpPr>
          <p:spPr bwMode="auto">
            <a:xfrm>
              <a:off x="5286375" y="3598863"/>
              <a:ext cx="0" cy="21590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Line 30"/>
            <p:cNvSpPr>
              <a:spLocks noChangeShapeType="1"/>
            </p:cNvSpPr>
            <p:nvPr/>
          </p:nvSpPr>
          <p:spPr bwMode="auto">
            <a:xfrm>
              <a:off x="2943225" y="3714750"/>
              <a:ext cx="8064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8" name="Line 31"/>
            <p:cNvSpPr>
              <a:spLocks noChangeShapeType="1"/>
            </p:cNvSpPr>
            <p:nvPr/>
          </p:nvSpPr>
          <p:spPr bwMode="auto">
            <a:xfrm>
              <a:off x="3749675" y="3714750"/>
              <a:ext cx="1536700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9" name="Text Box 32"/>
            <p:cNvSpPr txBox="1">
              <a:spLocks noChangeArrowheads="1"/>
            </p:cNvSpPr>
            <p:nvPr/>
          </p:nvSpPr>
          <p:spPr bwMode="auto">
            <a:xfrm>
              <a:off x="2713038" y="3676650"/>
              <a:ext cx="1306512" cy="51752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Prompt backgrounds</a:t>
              </a:r>
            </a:p>
          </p:txBody>
        </p:sp>
        <p:sp>
          <p:nvSpPr>
            <p:cNvPr id="27670" name="Text Box 34"/>
            <p:cNvSpPr txBox="1">
              <a:spLocks noChangeArrowheads="1"/>
            </p:cNvSpPr>
            <p:nvPr/>
          </p:nvSpPr>
          <p:spPr bwMode="auto">
            <a:xfrm>
              <a:off x="3903663" y="3676650"/>
              <a:ext cx="1306512" cy="304800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rgbClr val="008000"/>
                  </a:solidFill>
                </a:rPr>
                <a:t>live window</a:t>
              </a:r>
            </a:p>
          </p:txBody>
        </p:sp>
      </p:grpSp>
      <p:sp>
        <p:nvSpPr>
          <p:cNvPr id="27653" name="Date Placeholder 3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27654" name="Slide Number Placeholder 3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7CA70D-7049-483D-AA75-CB2DBB586A66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5" name="Footer Placeholder 3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Signal</a:t>
            </a:r>
          </a:p>
        </p:txBody>
      </p:sp>
      <p:pic>
        <p:nvPicPr>
          <p:cNvPr id="28675" name="Picture 4" descr="mu2e_beam_thru_tg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3" y="1819275"/>
            <a:ext cx="6562725" cy="41116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4990647" y="1720888"/>
            <a:ext cx="3703638" cy="20056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lnSpc>
                <a:spcPct val="90000"/>
              </a:lnSpc>
              <a:spcBef>
                <a:spcPct val="40000"/>
              </a:spcBef>
              <a:buFontTx/>
              <a:buChar char="•"/>
            </a:pPr>
            <a:r>
              <a:rPr lang="en-US" sz="2000" dirty="0" smtClean="0"/>
              <a:t>Muons from bunch are captured on nuclei in target</a:t>
            </a:r>
          </a:p>
          <a:p>
            <a:pPr marL="231775" indent="-231775">
              <a:lnSpc>
                <a:spcPct val="90000"/>
              </a:lnSpc>
              <a:spcBef>
                <a:spcPct val="40000"/>
              </a:spcBef>
              <a:buFontTx/>
              <a:buChar char="•"/>
            </a:pPr>
            <a:r>
              <a:rPr lang="en-US" sz="2000" dirty="0" smtClean="0"/>
              <a:t>Wait for prompt backgrounds to subside</a:t>
            </a:r>
            <a:endParaRPr lang="en-US" sz="2000" dirty="0"/>
          </a:p>
          <a:p>
            <a:pPr marL="231775" indent="-231775">
              <a:lnSpc>
                <a:spcPct val="90000"/>
              </a:lnSpc>
              <a:spcBef>
                <a:spcPct val="40000"/>
              </a:spcBef>
              <a:buFontTx/>
              <a:buChar char="•"/>
            </a:pPr>
            <a:r>
              <a:rPr lang="en-US" sz="2000" dirty="0" smtClean="0"/>
              <a:t>Look for muons to decay (or convert!)</a:t>
            </a:r>
            <a:endParaRPr lang="en-US" sz="2000" dirty="0"/>
          </a:p>
        </p:txBody>
      </p:sp>
      <p:sp>
        <p:nvSpPr>
          <p:cNvPr id="814088" name="Oval 8"/>
          <p:cNvSpPr>
            <a:spLocks noChangeArrowheads="1"/>
          </p:cNvSpPr>
          <p:nvPr/>
        </p:nvSpPr>
        <p:spPr bwMode="auto">
          <a:xfrm>
            <a:off x="1644650" y="4745038"/>
            <a:ext cx="136525" cy="136525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814092" name="AutoShape 12"/>
          <p:cNvSpPr>
            <a:spLocks noChangeArrowheads="1"/>
          </p:cNvSpPr>
          <p:nvPr/>
        </p:nvSpPr>
        <p:spPr bwMode="auto">
          <a:xfrm rot="9506410">
            <a:off x="1809614" y="4033954"/>
            <a:ext cx="3163907" cy="294250"/>
          </a:xfrm>
          <a:prstGeom prst="rightArrow">
            <a:avLst>
              <a:gd name="adj1" fmla="val 56056"/>
              <a:gd name="adj2" fmla="val 27091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8680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28681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928E6E-F471-44A9-837F-5673710C3DCE}" type="slidenum">
              <a:rPr lang="en-US" smtClean="0">
                <a:latin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8682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sp>
        <p:nvSpPr>
          <p:cNvPr id="2" name="Rectangle 1"/>
          <p:cNvSpPr/>
          <p:nvPr/>
        </p:nvSpPr>
        <p:spPr>
          <a:xfrm>
            <a:off x="488476" y="4049124"/>
            <a:ext cx="7023200" cy="1954001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092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53143" y="0"/>
            <a:ext cx="8490857" cy="463731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Mu2e Collaboration</a:t>
            </a:r>
          </a:p>
        </p:txBody>
      </p:sp>
      <p:sp>
        <p:nvSpPr>
          <p:cNvPr id="16388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16389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8C1ABD-9522-4982-9CB0-548FF4597C7A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6390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8056" y="5980904"/>
            <a:ext cx="242930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~140 collaborators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37" y="840859"/>
            <a:ext cx="8414895" cy="498477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718" y="161998"/>
            <a:ext cx="7157357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Our </a:t>
            </a:r>
            <a:r>
              <a:rPr lang="en-US" dirty="0"/>
              <a:t>Biggest </a:t>
            </a:r>
            <a:r>
              <a:rPr lang="en-US" dirty="0" smtClean="0"/>
              <a:t>Issue: Decay in Orbit (DIO)</a:t>
            </a:r>
            <a:endParaRPr lang="en-US" dirty="0"/>
          </a:p>
        </p:txBody>
      </p:sp>
      <p:sp>
        <p:nvSpPr>
          <p:cNvPr id="4107" name="Content Placeholder 37"/>
          <p:cNvSpPr>
            <a:spLocks noGrp="1"/>
          </p:cNvSpPr>
          <p:nvPr>
            <p:ph sz="half" idx="1"/>
          </p:nvPr>
        </p:nvSpPr>
        <p:spPr>
          <a:xfrm>
            <a:off x="482600" y="3657600"/>
            <a:ext cx="4229100" cy="2667000"/>
          </a:xfrm>
        </p:spPr>
        <p:txBody>
          <a:bodyPr/>
          <a:lstStyle/>
          <a:p>
            <a:r>
              <a:rPr lang="en-US" sz="2000" dirty="0" smtClean="0">
                <a:solidFill>
                  <a:srgbClr val="0033CC"/>
                </a:solidFill>
              </a:rPr>
              <a:t>Very high rate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Peak energy 52 MeV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Must design detector to be very </a:t>
            </a:r>
            <a:r>
              <a:rPr lang="en-US" sz="2000" i="1" dirty="0" smtClean="0">
                <a:solidFill>
                  <a:srgbClr val="0033CC"/>
                </a:solidFill>
              </a:rPr>
              <a:t>insensitive</a:t>
            </a:r>
            <a:r>
              <a:rPr lang="en-US" sz="2000" dirty="0" smtClean="0">
                <a:solidFill>
                  <a:srgbClr val="0033CC"/>
                </a:solidFill>
              </a:rPr>
              <a:t> to these.</a:t>
            </a:r>
          </a:p>
        </p:txBody>
      </p:sp>
      <p:sp>
        <p:nvSpPr>
          <p:cNvPr id="4108" name="Content Placeholder 38"/>
          <p:cNvSpPr>
            <a:spLocks noGrp="1"/>
          </p:cNvSpPr>
          <p:nvPr>
            <p:ph sz="half" idx="2"/>
          </p:nvPr>
        </p:nvSpPr>
        <p:spPr>
          <a:xfrm>
            <a:off x="4940300" y="3619500"/>
            <a:ext cx="3810000" cy="2438400"/>
          </a:xfrm>
        </p:spPr>
        <p:txBody>
          <a:bodyPr/>
          <a:lstStyle/>
          <a:p>
            <a:r>
              <a:rPr lang="en-US" sz="2000" dirty="0" smtClean="0">
                <a:solidFill>
                  <a:srgbClr val="0033CC"/>
                </a:solidFill>
              </a:rPr>
              <a:t>Nucleus coherently balances momentum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Rate approaches conversion (endpoint) energy as </a:t>
            </a:r>
            <a:br>
              <a:rPr lang="en-US" sz="2000" dirty="0" smtClean="0">
                <a:solidFill>
                  <a:srgbClr val="0033CC"/>
                </a:solidFill>
              </a:rPr>
            </a:br>
            <a:r>
              <a:rPr lang="en-US" sz="2000" dirty="0" smtClean="0">
                <a:solidFill>
                  <a:srgbClr val="0033CC"/>
                </a:solidFill>
              </a:rPr>
              <a:t>(</a:t>
            </a:r>
            <a:r>
              <a:rPr lang="en-US" sz="2000" dirty="0" err="1" smtClean="0">
                <a:solidFill>
                  <a:srgbClr val="0033CC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0033CC"/>
                </a:solidFill>
              </a:rPr>
              <a:t>conversion</a:t>
            </a:r>
            <a:r>
              <a:rPr lang="en-US" sz="2000" dirty="0" smtClean="0">
                <a:solidFill>
                  <a:srgbClr val="0033CC"/>
                </a:solidFill>
              </a:rPr>
              <a:t>-E)</a:t>
            </a:r>
            <a:r>
              <a:rPr lang="en-US" sz="2000" baseline="30000" dirty="0" smtClean="0">
                <a:solidFill>
                  <a:srgbClr val="0033CC"/>
                </a:solidFill>
              </a:rPr>
              <a:t>5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Drives resolution requirement. </a:t>
            </a: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5016500" y="1333500"/>
            <a:ext cx="3962400" cy="2209800"/>
            <a:chOff x="4572000" y="1249363"/>
            <a:chExt cx="4359593" cy="2370137"/>
          </a:xfrm>
        </p:grpSpPr>
        <p:cxnSp>
          <p:nvCxnSpPr>
            <p:cNvPr id="4123" name="Straight Connector 6"/>
            <p:cNvCxnSpPr>
              <a:cxnSpLocks noChangeShapeType="1"/>
            </p:cNvCxnSpPr>
            <p:nvPr/>
          </p:nvCxnSpPr>
          <p:spPr bwMode="auto">
            <a:xfrm>
              <a:off x="5219700" y="2057400"/>
              <a:ext cx="723900" cy="762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4" name="Straight Connector 7"/>
            <p:cNvCxnSpPr>
              <a:cxnSpLocks noChangeShapeType="1"/>
            </p:cNvCxnSpPr>
            <p:nvPr/>
          </p:nvCxnSpPr>
          <p:spPr bwMode="auto">
            <a:xfrm flipV="1">
              <a:off x="5981700" y="1524000"/>
              <a:ext cx="2057400" cy="6096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5" name="Straight Connector 9"/>
            <p:cNvCxnSpPr>
              <a:cxnSpLocks noChangeShapeType="1"/>
            </p:cNvCxnSpPr>
            <p:nvPr/>
          </p:nvCxnSpPr>
          <p:spPr bwMode="auto">
            <a:xfrm flipV="1">
              <a:off x="6400800" y="1943100"/>
              <a:ext cx="1943100" cy="3810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6" name="Straight Connector 10"/>
            <p:cNvCxnSpPr>
              <a:cxnSpLocks noChangeShapeType="1"/>
            </p:cNvCxnSpPr>
            <p:nvPr/>
          </p:nvCxnSpPr>
          <p:spPr bwMode="auto">
            <a:xfrm>
              <a:off x="6400800" y="2324100"/>
              <a:ext cx="1866900" cy="3048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7" name="Straight Connector 12"/>
            <p:cNvCxnSpPr>
              <a:cxnSpLocks noChangeShapeType="1"/>
            </p:cNvCxnSpPr>
            <p:nvPr/>
          </p:nvCxnSpPr>
          <p:spPr bwMode="auto">
            <a:xfrm>
              <a:off x="5943600" y="2133600"/>
              <a:ext cx="495300" cy="1905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prstDash val="sysDash"/>
              <a:round/>
              <a:headEnd/>
              <a:tailEnd/>
            </a:ln>
          </p:spPr>
        </p:cxnSp>
        <p:sp>
          <p:nvSpPr>
            <p:cNvPr id="4128" name="Oval 14"/>
            <p:cNvSpPr>
              <a:spLocks noChangeArrowheads="1"/>
            </p:cNvSpPr>
            <p:nvPr/>
          </p:nvSpPr>
          <p:spPr bwMode="auto">
            <a:xfrm>
              <a:off x="5829300" y="3086100"/>
              <a:ext cx="647700" cy="533400"/>
            </a:xfrm>
            <a:prstGeom prst="ellips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129" name="TextBox 15"/>
            <p:cNvSpPr txBox="1">
              <a:spLocks noChangeArrowheads="1"/>
            </p:cNvSpPr>
            <p:nvPr/>
          </p:nvSpPr>
          <p:spPr bwMode="auto">
            <a:xfrm>
              <a:off x="5981700" y="3162300"/>
              <a:ext cx="381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N</a:t>
              </a:r>
            </a:p>
          </p:txBody>
        </p:sp>
        <p:sp>
          <p:nvSpPr>
            <p:cNvPr id="4130" name="Freeform 16"/>
            <p:cNvSpPr>
              <a:spLocks noChangeArrowheads="1"/>
            </p:cNvSpPr>
            <p:nvPr/>
          </p:nvSpPr>
          <p:spPr bwMode="auto">
            <a:xfrm rot="-2525350">
              <a:off x="6223399" y="2760195"/>
              <a:ext cx="1124079" cy="130532"/>
            </a:xfrm>
            <a:custGeom>
              <a:avLst/>
              <a:gdLst>
                <a:gd name="T0" fmla="*/ 0 w 4523316"/>
                <a:gd name="T1" fmla="*/ 0 h 618067"/>
                <a:gd name="T2" fmla="*/ 0 w 4523316"/>
                <a:gd name="T3" fmla="*/ 0 h 618067"/>
                <a:gd name="T4" fmla="*/ 0 w 4523316"/>
                <a:gd name="T5" fmla="*/ 0 h 618067"/>
                <a:gd name="T6" fmla="*/ 0 w 4523316"/>
                <a:gd name="T7" fmla="*/ 0 h 618067"/>
                <a:gd name="T8" fmla="*/ 0 w 4523316"/>
                <a:gd name="T9" fmla="*/ 0 h 618067"/>
                <a:gd name="T10" fmla="*/ 0 w 4523316"/>
                <a:gd name="T11" fmla="*/ 0 h 618067"/>
                <a:gd name="T12" fmla="*/ 0 w 4523316"/>
                <a:gd name="T13" fmla="*/ 0 h 618067"/>
                <a:gd name="T14" fmla="*/ 0 w 4523316"/>
                <a:gd name="T15" fmla="*/ 0 h 618067"/>
                <a:gd name="T16" fmla="*/ 0 w 4523316"/>
                <a:gd name="T17" fmla="*/ 0 h 618067"/>
                <a:gd name="T18" fmla="*/ 0 w 4523316"/>
                <a:gd name="T19" fmla="*/ 0 h 618067"/>
                <a:gd name="T20" fmla="*/ 0 w 4523316"/>
                <a:gd name="T21" fmla="*/ 0 h 618067"/>
                <a:gd name="T22" fmla="*/ 0 w 4523316"/>
                <a:gd name="T23" fmla="*/ 0 h 618067"/>
                <a:gd name="T24" fmla="*/ 0 w 4523316"/>
                <a:gd name="T25" fmla="*/ 0 h 618067"/>
                <a:gd name="T26" fmla="*/ 0 w 4523316"/>
                <a:gd name="T27" fmla="*/ 0 h 6180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23316"/>
                <a:gd name="T43" fmla="*/ 0 h 618067"/>
                <a:gd name="T44" fmla="*/ 4523316 w 4523316"/>
                <a:gd name="T45" fmla="*/ 618067 h 6180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23316" h="618067">
                  <a:moveTo>
                    <a:pt x="179916" y="313267"/>
                  </a:moveTo>
                  <a:cubicBezTo>
                    <a:pt x="182033" y="313267"/>
                    <a:pt x="0" y="311150"/>
                    <a:pt x="40217" y="313267"/>
                  </a:cubicBezTo>
                  <a:cubicBezTo>
                    <a:pt x="80434" y="315384"/>
                    <a:pt x="353484" y="323850"/>
                    <a:pt x="421217" y="325967"/>
                  </a:cubicBezTo>
                  <a:cubicBezTo>
                    <a:pt x="488950" y="328084"/>
                    <a:pt x="340784" y="283634"/>
                    <a:pt x="446617" y="325967"/>
                  </a:cubicBezTo>
                  <a:cubicBezTo>
                    <a:pt x="501650" y="279400"/>
                    <a:pt x="624416" y="0"/>
                    <a:pt x="751416" y="46567"/>
                  </a:cubicBezTo>
                  <a:cubicBezTo>
                    <a:pt x="878416" y="93134"/>
                    <a:pt x="1054099" y="603250"/>
                    <a:pt x="1208616" y="605367"/>
                  </a:cubicBezTo>
                  <a:cubicBezTo>
                    <a:pt x="1363133" y="607484"/>
                    <a:pt x="1528233" y="59267"/>
                    <a:pt x="1678516" y="59267"/>
                  </a:cubicBezTo>
                  <a:cubicBezTo>
                    <a:pt x="1828799" y="59267"/>
                    <a:pt x="1960033" y="605367"/>
                    <a:pt x="2110316" y="605367"/>
                  </a:cubicBezTo>
                  <a:cubicBezTo>
                    <a:pt x="2260599" y="605367"/>
                    <a:pt x="2419349" y="67734"/>
                    <a:pt x="2580216" y="59267"/>
                  </a:cubicBezTo>
                  <a:cubicBezTo>
                    <a:pt x="2741083" y="50800"/>
                    <a:pt x="2925233" y="554567"/>
                    <a:pt x="3075516" y="554567"/>
                  </a:cubicBezTo>
                  <a:cubicBezTo>
                    <a:pt x="3225799" y="554567"/>
                    <a:pt x="3346449" y="57150"/>
                    <a:pt x="3481916" y="59267"/>
                  </a:cubicBezTo>
                  <a:cubicBezTo>
                    <a:pt x="3617383" y="61384"/>
                    <a:pt x="3774016" y="516467"/>
                    <a:pt x="3888316" y="567267"/>
                  </a:cubicBezTo>
                  <a:cubicBezTo>
                    <a:pt x="4002616" y="618067"/>
                    <a:pt x="4061883" y="402167"/>
                    <a:pt x="4167716" y="364067"/>
                  </a:cubicBezTo>
                  <a:cubicBezTo>
                    <a:pt x="4273549" y="325967"/>
                    <a:pt x="4398432" y="332317"/>
                    <a:pt x="4523316" y="338667"/>
                  </a:cubicBezTo>
                </a:path>
              </a:pathLst>
            </a:cu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aphicFrame>
          <p:nvGraphicFramePr>
            <p:cNvPr id="4102" name="Object 2"/>
            <p:cNvGraphicFramePr>
              <a:graphicFrameLocks noChangeAspect="1"/>
            </p:cNvGraphicFramePr>
            <p:nvPr/>
          </p:nvGraphicFramePr>
          <p:xfrm>
            <a:off x="8229601" y="2324100"/>
            <a:ext cx="566738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27" name="Equation" r:id="rId3" imgW="177480" imgH="203040" progId="Equation.3">
                    <p:embed/>
                  </p:oleObj>
                </mc:Choice>
                <mc:Fallback>
                  <p:oleObj name="Equation" r:id="rId3" imgW="177480" imgH="2030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29601" y="2324100"/>
                          <a:ext cx="566738" cy="647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3" name="Object 3"/>
            <p:cNvGraphicFramePr>
              <a:graphicFrameLocks noChangeAspect="1"/>
            </p:cNvGraphicFramePr>
            <p:nvPr/>
          </p:nvGraphicFramePr>
          <p:xfrm>
            <a:off x="4572000" y="1790700"/>
            <a:ext cx="548922" cy="617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28" name="Equation" r:id="rId5" imgW="203040" imgH="228600" progId="Equation.3">
                    <p:embed/>
                  </p:oleObj>
                </mc:Choice>
                <mc:Fallback>
                  <p:oleObj name="Equation" r:id="rId5" imgW="203040" imgH="2286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1790700"/>
                          <a:ext cx="548922" cy="6175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4" name="Object 4"/>
            <p:cNvGraphicFramePr>
              <a:graphicFrameLocks noChangeAspect="1"/>
            </p:cNvGraphicFramePr>
            <p:nvPr/>
          </p:nvGraphicFramePr>
          <p:xfrm>
            <a:off x="8458200" y="1600200"/>
            <a:ext cx="473393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29" name="Equation" r:id="rId7" imgW="177480" imgH="253800" progId="Equation.3">
                    <p:embed/>
                  </p:oleObj>
                </mc:Choice>
                <mc:Fallback>
                  <p:oleObj name="Equation" r:id="rId7" imgW="177480" imgH="2538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58200" y="1600200"/>
                          <a:ext cx="473393" cy="676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5" name="Object 6"/>
            <p:cNvGraphicFramePr>
              <a:graphicFrameLocks noChangeAspect="1"/>
            </p:cNvGraphicFramePr>
            <p:nvPr/>
          </p:nvGraphicFramePr>
          <p:xfrm>
            <a:off x="8016875" y="1249363"/>
            <a:ext cx="471488" cy="598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0" name="Equation" r:id="rId9" imgW="190440" imgH="241200" progId="Equation.3">
                    <p:embed/>
                  </p:oleObj>
                </mc:Choice>
                <mc:Fallback>
                  <p:oleObj name="Equation" r:id="rId9" imgW="190440" imgH="2412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16875" y="1249363"/>
                          <a:ext cx="471488" cy="5984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558800" y="1371600"/>
            <a:ext cx="3848100" cy="1714500"/>
            <a:chOff x="342900" y="1249363"/>
            <a:chExt cx="4207193" cy="1836737"/>
          </a:xfrm>
        </p:grpSpPr>
        <p:cxnSp>
          <p:nvCxnSpPr>
            <p:cNvPr id="4118" name="Straight Connector 24"/>
            <p:cNvCxnSpPr>
              <a:cxnSpLocks noChangeShapeType="1"/>
            </p:cNvCxnSpPr>
            <p:nvPr/>
          </p:nvCxnSpPr>
          <p:spPr bwMode="auto">
            <a:xfrm>
              <a:off x="838200" y="2057400"/>
              <a:ext cx="723900" cy="762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19" name="Straight Connector 25"/>
            <p:cNvCxnSpPr>
              <a:cxnSpLocks noChangeShapeType="1"/>
            </p:cNvCxnSpPr>
            <p:nvPr/>
          </p:nvCxnSpPr>
          <p:spPr bwMode="auto">
            <a:xfrm flipV="1">
              <a:off x="1600200" y="1524000"/>
              <a:ext cx="2057400" cy="6096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0" name="Straight Connector 26"/>
            <p:cNvCxnSpPr>
              <a:cxnSpLocks noChangeShapeType="1"/>
            </p:cNvCxnSpPr>
            <p:nvPr/>
          </p:nvCxnSpPr>
          <p:spPr bwMode="auto">
            <a:xfrm flipV="1">
              <a:off x="2019300" y="1943100"/>
              <a:ext cx="1943100" cy="3810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1" name="Straight Connector 27"/>
            <p:cNvCxnSpPr>
              <a:cxnSpLocks noChangeShapeType="1"/>
            </p:cNvCxnSpPr>
            <p:nvPr/>
          </p:nvCxnSpPr>
          <p:spPr bwMode="auto">
            <a:xfrm>
              <a:off x="2019300" y="2324100"/>
              <a:ext cx="1866900" cy="3048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2" name="Straight Connector 28"/>
            <p:cNvCxnSpPr>
              <a:cxnSpLocks noChangeShapeType="1"/>
            </p:cNvCxnSpPr>
            <p:nvPr/>
          </p:nvCxnSpPr>
          <p:spPr bwMode="auto">
            <a:xfrm>
              <a:off x="1562100" y="2133600"/>
              <a:ext cx="495300" cy="1905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prstDash val="sysDash"/>
              <a:round/>
              <a:headEnd/>
              <a:tailEnd/>
            </a:ln>
          </p:spPr>
        </p:cxnSp>
        <p:graphicFrame>
          <p:nvGraphicFramePr>
            <p:cNvPr id="4098" name="Object 7"/>
            <p:cNvGraphicFramePr>
              <a:graphicFrameLocks noChangeAspect="1"/>
            </p:cNvGraphicFramePr>
            <p:nvPr/>
          </p:nvGraphicFramePr>
          <p:xfrm>
            <a:off x="342900" y="1676400"/>
            <a:ext cx="548922" cy="617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1" name="Equation" r:id="rId11" imgW="203040" imgH="228600" progId="Equation.3">
                    <p:embed/>
                  </p:oleObj>
                </mc:Choice>
                <mc:Fallback>
                  <p:oleObj name="Equation" r:id="rId11" imgW="203040" imgH="2286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00" y="1676400"/>
                          <a:ext cx="548922" cy="6175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99" name="Object 8"/>
            <p:cNvGraphicFramePr>
              <a:graphicFrameLocks noChangeAspect="1"/>
            </p:cNvGraphicFramePr>
            <p:nvPr/>
          </p:nvGraphicFramePr>
          <p:xfrm>
            <a:off x="4076700" y="1600200"/>
            <a:ext cx="473393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2" name="Equation" r:id="rId13" imgW="177480" imgH="253800" progId="Equation.3">
                    <p:embed/>
                  </p:oleObj>
                </mc:Choice>
                <mc:Fallback>
                  <p:oleObj name="Equation" r:id="rId13" imgW="177480" imgH="25380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76700" y="1600200"/>
                          <a:ext cx="473393" cy="676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0" name="Object 9"/>
            <p:cNvGraphicFramePr>
              <a:graphicFrameLocks noChangeAspect="1"/>
            </p:cNvGraphicFramePr>
            <p:nvPr/>
          </p:nvGraphicFramePr>
          <p:xfrm>
            <a:off x="3635375" y="1249363"/>
            <a:ext cx="471488" cy="598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3" name="Equation" r:id="rId15" imgW="190440" imgH="241200" progId="Equation.3">
                    <p:embed/>
                  </p:oleObj>
                </mc:Choice>
                <mc:Fallback>
                  <p:oleObj name="Equation" r:id="rId15" imgW="190440" imgH="24120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5375" y="1249363"/>
                          <a:ext cx="471488" cy="5984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1" name="Object 10"/>
            <p:cNvGraphicFramePr>
              <a:graphicFrameLocks noChangeAspect="1"/>
            </p:cNvGraphicFramePr>
            <p:nvPr/>
          </p:nvGraphicFramePr>
          <p:xfrm>
            <a:off x="3771900" y="2438400"/>
            <a:ext cx="566737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4" name="Equation" r:id="rId16" imgW="177480" imgH="203040" progId="Equation.3">
                    <p:embed/>
                  </p:oleObj>
                </mc:Choice>
                <mc:Fallback>
                  <p:oleObj name="Equation" r:id="rId16" imgW="177480" imgH="20304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1900" y="2438400"/>
                          <a:ext cx="566737" cy="647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12" name="TextBox 35"/>
          <p:cNvSpPr txBox="1">
            <a:spLocks noChangeArrowheads="1"/>
          </p:cNvSpPr>
          <p:nvPr/>
        </p:nvSpPr>
        <p:spPr bwMode="auto">
          <a:xfrm>
            <a:off x="406400" y="990600"/>
            <a:ext cx="27066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In-flight Decay:</a:t>
            </a:r>
            <a:endParaRPr lang="en-US" sz="2800" dirty="0"/>
          </a:p>
        </p:txBody>
      </p:sp>
      <p:sp>
        <p:nvSpPr>
          <p:cNvPr id="4113" name="TextBox 36"/>
          <p:cNvSpPr txBox="1">
            <a:spLocks noChangeArrowheads="1"/>
          </p:cNvSpPr>
          <p:nvPr/>
        </p:nvSpPr>
        <p:spPr bwMode="auto">
          <a:xfrm>
            <a:off x="5168900" y="1028700"/>
            <a:ext cx="2788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Coherent DIO:</a:t>
            </a:r>
            <a:endParaRPr lang="en-US" sz="2800" dirty="0"/>
          </a:p>
        </p:txBody>
      </p:sp>
      <p:sp>
        <p:nvSpPr>
          <p:cNvPr id="4114" name="Rectangle 30"/>
          <p:cNvSpPr>
            <a:spLocks noChangeArrowheads="1"/>
          </p:cNvSpPr>
          <p:nvPr/>
        </p:nvSpPr>
        <p:spPr bwMode="auto">
          <a:xfrm>
            <a:off x="444500" y="4429125"/>
            <a:ext cx="4048125" cy="69532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15" name="Rectangle 31"/>
          <p:cNvSpPr>
            <a:spLocks noChangeArrowheads="1"/>
          </p:cNvSpPr>
          <p:nvPr/>
        </p:nvSpPr>
        <p:spPr bwMode="auto">
          <a:xfrm>
            <a:off x="4930775" y="5328017"/>
            <a:ext cx="2886075" cy="69532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" name="Date Placeholder 3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4116" name="Slide Number Placeholder 3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5B70DB-9FC9-447E-B594-B385A947F351}" type="slidenum">
              <a:rPr lang="en-US" smtClean="0">
                <a:latin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117" name="Footer Placeholder 3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 build="p"/>
      <p:bldP spid="4108" grpId="0" build="p"/>
      <p:bldP spid="4112" grpId="0"/>
      <p:bldP spid="4113" grpId="0"/>
      <p:bldP spid="4114" grpId="0" animBg="1"/>
      <p:bldP spid="41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DIO Spectrum</a:t>
            </a:r>
            <a:endParaRPr lang="en-US" dirty="0"/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25" y="984250"/>
            <a:ext cx="8410575" cy="53721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6628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26629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51687C-1E89-4B1A-AE96-F93CA3288FCB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6630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47700" y="4356100"/>
            <a:ext cx="8334375" cy="1906588"/>
            <a:chOff x="144" y="2976"/>
            <a:chExt cx="4991" cy="1201"/>
          </a:xfrm>
        </p:grpSpPr>
        <p:sp>
          <p:nvSpPr>
            <p:cNvPr id="6159" name="Rectangle 2"/>
            <p:cNvSpPr>
              <a:spLocks noChangeArrowheads="1"/>
            </p:cNvSpPr>
            <p:nvPr/>
          </p:nvSpPr>
          <p:spPr bwMode="auto">
            <a:xfrm>
              <a:off x="4272" y="3899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negligible</a:t>
              </a:r>
            </a:p>
          </p:txBody>
        </p:sp>
        <p:sp>
          <p:nvSpPr>
            <p:cNvPr id="6160" name="Rectangle 3"/>
            <p:cNvSpPr>
              <a:spLocks noChangeArrowheads="1"/>
            </p:cNvSpPr>
            <p:nvPr/>
          </p:nvSpPr>
          <p:spPr bwMode="auto">
            <a:xfrm>
              <a:off x="3168" y="3899"/>
              <a:ext cx="110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  95.56  MeV</a:t>
              </a:r>
            </a:p>
          </p:txBody>
        </p:sp>
        <p:sp>
          <p:nvSpPr>
            <p:cNvPr id="6161" name="Rectangle 4"/>
            <p:cNvSpPr>
              <a:spLocks noChangeArrowheads="1"/>
            </p:cNvSpPr>
            <p:nvPr/>
          </p:nvSpPr>
          <p:spPr bwMode="auto">
            <a:xfrm>
              <a:off x="2256" y="3899"/>
              <a:ext cx="912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10.08 MeV</a:t>
              </a:r>
            </a:p>
          </p:txBody>
        </p:sp>
        <p:sp>
          <p:nvSpPr>
            <p:cNvPr id="6162" name="Rectangle 5"/>
            <p:cNvSpPr>
              <a:spLocks noChangeArrowheads="1"/>
            </p:cNvSpPr>
            <p:nvPr/>
          </p:nvSpPr>
          <p:spPr bwMode="auto">
            <a:xfrm>
              <a:off x="1632" y="3899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.0726 </a:t>
              </a:r>
              <a:r>
                <a:rPr lang="en-GB" sz="16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6163" name="Rectangle 6"/>
            <p:cNvSpPr>
              <a:spLocks noChangeArrowheads="1"/>
            </p:cNvSpPr>
            <p:nvPr/>
          </p:nvSpPr>
          <p:spPr bwMode="auto">
            <a:xfrm>
              <a:off x="1008" y="3899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~0.8-1.5</a:t>
              </a:r>
            </a:p>
          </p:txBody>
        </p:sp>
        <p:sp>
          <p:nvSpPr>
            <p:cNvPr id="6164" name="Rectangle 7"/>
            <p:cNvSpPr>
              <a:spLocks noChangeArrowheads="1"/>
            </p:cNvSpPr>
            <p:nvPr/>
          </p:nvSpPr>
          <p:spPr bwMode="auto">
            <a:xfrm>
              <a:off x="144" y="3899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Au(79,~197)</a:t>
              </a:r>
            </a:p>
          </p:txBody>
        </p:sp>
        <p:sp>
          <p:nvSpPr>
            <p:cNvPr id="6165" name="Rectangle 8"/>
            <p:cNvSpPr>
              <a:spLocks noChangeArrowheads="1"/>
            </p:cNvSpPr>
            <p:nvPr/>
          </p:nvSpPr>
          <p:spPr bwMode="auto">
            <a:xfrm>
              <a:off x="4272" y="3620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0.16</a:t>
              </a:r>
            </a:p>
          </p:txBody>
        </p:sp>
        <p:sp>
          <p:nvSpPr>
            <p:cNvPr id="6166" name="Rectangle 9"/>
            <p:cNvSpPr>
              <a:spLocks noChangeArrowheads="1"/>
            </p:cNvSpPr>
            <p:nvPr/>
          </p:nvSpPr>
          <p:spPr bwMode="auto">
            <a:xfrm>
              <a:off x="4272" y="3341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0.45</a:t>
              </a:r>
            </a:p>
          </p:txBody>
        </p:sp>
        <p:sp>
          <p:nvSpPr>
            <p:cNvPr id="6167" name="Rectangle 10"/>
            <p:cNvSpPr>
              <a:spLocks noChangeArrowheads="1"/>
            </p:cNvSpPr>
            <p:nvPr/>
          </p:nvSpPr>
          <p:spPr bwMode="auto">
            <a:xfrm>
              <a:off x="4272" y="2976"/>
              <a:ext cx="86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Prob decay &gt;700 ns</a:t>
              </a:r>
            </a:p>
          </p:txBody>
        </p:sp>
        <p:sp>
          <p:nvSpPr>
            <p:cNvPr id="6168" name="Rectangle 11"/>
            <p:cNvSpPr>
              <a:spLocks noChangeArrowheads="1"/>
            </p:cNvSpPr>
            <p:nvPr/>
          </p:nvSpPr>
          <p:spPr bwMode="auto">
            <a:xfrm>
              <a:off x="3168" y="3620"/>
              <a:ext cx="110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104.18 MeV</a:t>
              </a:r>
            </a:p>
          </p:txBody>
        </p:sp>
        <p:sp>
          <p:nvSpPr>
            <p:cNvPr id="6169" name="Rectangle 12"/>
            <p:cNvSpPr>
              <a:spLocks noChangeArrowheads="1"/>
            </p:cNvSpPr>
            <p:nvPr/>
          </p:nvSpPr>
          <p:spPr bwMode="auto">
            <a:xfrm>
              <a:off x="3168" y="3341"/>
              <a:ext cx="110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104.97 MeV</a:t>
              </a:r>
            </a:p>
          </p:txBody>
        </p:sp>
        <p:sp>
          <p:nvSpPr>
            <p:cNvPr id="6170" name="Rectangle 13"/>
            <p:cNvSpPr>
              <a:spLocks noChangeArrowheads="1"/>
            </p:cNvSpPr>
            <p:nvPr/>
          </p:nvSpPr>
          <p:spPr bwMode="auto">
            <a:xfrm>
              <a:off x="3168" y="2976"/>
              <a:ext cx="110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Conversion Electron Energy</a:t>
              </a:r>
            </a:p>
          </p:txBody>
        </p:sp>
        <p:sp>
          <p:nvSpPr>
            <p:cNvPr id="6171" name="Rectangle 14"/>
            <p:cNvSpPr>
              <a:spLocks noChangeArrowheads="1"/>
            </p:cNvSpPr>
            <p:nvPr/>
          </p:nvSpPr>
          <p:spPr bwMode="auto">
            <a:xfrm>
              <a:off x="2256" y="3620"/>
              <a:ext cx="912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1.36 MeV</a:t>
              </a:r>
            </a:p>
          </p:txBody>
        </p:sp>
        <p:sp>
          <p:nvSpPr>
            <p:cNvPr id="6172" name="Rectangle 15"/>
            <p:cNvSpPr>
              <a:spLocks noChangeArrowheads="1"/>
            </p:cNvSpPr>
            <p:nvPr/>
          </p:nvSpPr>
          <p:spPr bwMode="auto">
            <a:xfrm>
              <a:off x="1632" y="3620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.328 </a:t>
              </a:r>
              <a:r>
                <a:rPr lang="en-GB" sz="16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6173" name="Rectangle 16"/>
            <p:cNvSpPr>
              <a:spLocks noChangeArrowheads="1"/>
            </p:cNvSpPr>
            <p:nvPr/>
          </p:nvSpPr>
          <p:spPr bwMode="auto">
            <a:xfrm>
              <a:off x="1008" y="3620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1.7</a:t>
              </a:r>
            </a:p>
          </p:txBody>
        </p:sp>
        <p:sp>
          <p:nvSpPr>
            <p:cNvPr id="6174" name="Rectangle 17"/>
            <p:cNvSpPr>
              <a:spLocks noChangeArrowheads="1"/>
            </p:cNvSpPr>
            <p:nvPr/>
          </p:nvSpPr>
          <p:spPr bwMode="auto">
            <a:xfrm>
              <a:off x="144" y="3620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Ti(22,~48)</a:t>
              </a:r>
            </a:p>
          </p:txBody>
        </p:sp>
        <p:sp>
          <p:nvSpPr>
            <p:cNvPr id="6175" name="Rectangle 18"/>
            <p:cNvSpPr>
              <a:spLocks noChangeArrowheads="1"/>
            </p:cNvSpPr>
            <p:nvPr/>
          </p:nvSpPr>
          <p:spPr bwMode="auto">
            <a:xfrm>
              <a:off x="2256" y="3341"/>
              <a:ext cx="912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0.47 MeV</a:t>
              </a:r>
            </a:p>
          </p:txBody>
        </p:sp>
        <p:sp>
          <p:nvSpPr>
            <p:cNvPr id="6176" name="Rectangle 19"/>
            <p:cNvSpPr>
              <a:spLocks noChangeArrowheads="1"/>
            </p:cNvSpPr>
            <p:nvPr/>
          </p:nvSpPr>
          <p:spPr bwMode="auto">
            <a:xfrm>
              <a:off x="1632" y="3341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.88 </a:t>
              </a:r>
              <a:r>
                <a:rPr lang="en-GB" sz="16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6177" name="Rectangle 20"/>
            <p:cNvSpPr>
              <a:spLocks noChangeArrowheads="1"/>
            </p:cNvSpPr>
            <p:nvPr/>
          </p:nvSpPr>
          <p:spPr bwMode="auto">
            <a:xfrm>
              <a:off x="1008" y="3341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1.0</a:t>
              </a:r>
            </a:p>
          </p:txBody>
        </p:sp>
        <p:sp>
          <p:nvSpPr>
            <p:cNvPr id="6178" name="Rectangle 21"/>
            <p:cNvSpPr>
              <a:spLocks noChangeArrowheads="1"/>
            </p:cNvSpPr>
            <p:nvPr/>
          </p:nvSpPr>
          <p:spPr bwMode="auto">
            <a:xfrm>
              <a:off x="144" y="3341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Al(13,27)</a:t>
              </a:r>
            </a:p>
          </p:txBody>
        </p:sp>
        <p:sp>
          <p:nvSpPr>
            <p:cNvPr id="6179" name="Rectangle 22"/>
            <p:cNvSpPr>
              <a:spLocks noChangeArrowheads="1"/>
            </p:cNvSpPr>
            <p:nvPr/>
          </p:nvSpPr>
          <p:spPr bwMode="auto">
            <a:xfrm>
              <a:off x="2256" y="2976"/>
              <a:ext cx="912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Atomic Bind. Energy(1s)</a:t>
              </a:r>
            </a:p>
          </p:txBody>
        </p:sp>
        <p:sp>
          <p:nvSpPr>
            <p:cNvPr id="6180" name="Rectangle 23"/>
            <p:cNvSpPr>
              <a:spLocks noChangeArrowheads="1"/>
            </p:cNvSpPr>
            <p:nvPr/>
          </p:nvSpPr>
          <p:spPr bwMode="auto">
            <a:xfrm>
              <a:off x="1632" y="2976"/>
              <a:ext cx="62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Bound lifetime</a:t>
              </a:r>
            </a:p>
          </p:txBody>
        </p:sp>
        <p:sp>
          <p:nvSpPr>
            <p:cNvPr id="6181" name="Rectangle 24"/>
            <p:cNvSpPr>
              <a:spLocks noChangeArrowheads="1"/>
            </p:cNvSpPr>
            <p:nvPr/>
          </p:nvSpPr>
          <p:spPr bwMode="auto">
            <a:xfrm>
              <a:off x="1008" y="2976"/>
              <a:ext cx="62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R</a:t>
              </a:r>
              <a:r>
                <a:rPr lang="en-GB" sz="1600" baseline="-250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 baseline="-25000">
                  <a:solidFill>
                    <a:srgbClr val="000000"/>
                  </a:solidFill>
                </a:rPr>
                <a:t>e</a:t>
              </a:r>
              <a:r>
                <a:rPr lang="en-GB" sz="1600">
                  <a:solidFill>
                    <a:srgbClr val="000000"/>
                  </a:solidFill>
                </a:rPr>
                <a:t>(Z) / R</a:t>
              </a:r>
              <a:r>
                <a:rPr lang="en-GB" sz="1600" baseline="-250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 baseline="-25000">
                  <a:solidFill>
                    <a:srgbClr val="000000"/>
                  </a:solidFill>
                </a:rPr>
                <a:t>e</a:t>
              </a:r>
              <a:r>
                <a:rPr lang="en-GB" sz="1600">
                  <a:solidFill>
                    <a:srgbClr val="000000"/>
                  </a:solidFill>
                </a:rPr>
                <a:t>(Al)</a:t>
              </a:r>
            </a:p>
          </p:txBody>
        </p:sp>
        <p:sp>
          <p:nvSpPr>
            <p:cNvPr id="6182" name="Rectangle 25"/>
            <p:cNvSpPr>
              <a:spLocks noChangeArrowheads="1"/>
            </p:cNvSpPr>
            <p:nvPr/>
          </p:nvSpPr>
          <p:spPr bwMode="auto">
            <a:xfrm>
              <a:off x="144" y="2976"/>
              <a:ext cx="86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Nucleus</a:t>
              </a:r>
            </a:p>
          </p:txBody>
        </p:sp>
        <p:sp>
          <p:nvSpPr>
            <p:cNvPr id="6183" name="Line 26"/>
            <p:cNvSpPr>
              <a:spLocks noChangeShapeType="1"/>
            </p:cNvSpPr>
            <p:nvPr/>
          </p:nvSpPr>
          <p:spPr bwMode="auto">
            <a:xfrm>
              <a:off x="144" y="2976"/>
              <a:ext cx="499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4" name="Line 27"/>
            <p:cNvSpPr>
              <a:spLocks noChangeShapeType="1"/>
            </p:cNvSpPr>
            <p:nvPr/>
          </p:nvSpPr>
          <p:spPr bwMode="auto">
            <a:xfrm>
              <a:off x="144" y="3341"/>
              <a:ext cx="499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5" name="Line 28"/>
            <p:cNvSpPr>
              <a:spLocks noChangeShapeType="1"/>
            </p:cNvSpPr>
            <p:nvPr/>
          </p:nvSpPr>
          <p:spPr bwMode="auto">
            <a:xfrm>
              <a:off x="144" y="3620"/>
              <a:ext cx="499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6" name="Line 29"/>
            <p:cNvSpPr>
              <a:spLocks noChangeShapeType="1"/>
            </p:cNvSpPr>
            <p:nvPr/>
          </p:nvSpPr>
          <p:spPr bwMode="auto">
            <a:xfrm>
              <a:off x="144" y="4178"/>
              <a:ext cx="499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7" name="Line 30"/>
            <p:cNvSpPr>
              <a:spLocks noChangeShapeType="1"/>
            </p:cNvSpPr>
            <p:nvPr/>
          </p:nvSpPr>
          <p:spPr bwMode="auto">
            <a:xfrm>
              <a:off x="144" y="2976"/>
              <a:ext cx="1" cy="1202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Line 31"/>
            <p:cNvSpPr>
              <a:spLocks noChangeShapeType="1"/>
            </p:cNvSpPr>
            <p:nvPr/>
          </p:nvSpPr>
          <p:spPr bwMode="auto">
            <a:xfrm>
              <a:off x="1008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9" name="Line 32"/>
            <p:cNvSpPr>
              <a:spLocks noChangeShapeType="1"/>
            </p:cNvSpPr>
            <p:nvPr/>
          </p:nvSpPr>
          <p:spPr bwMode="auto">
            <a:xfrm>
              <a:off x="1632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0" name="Line 33"/>
            <p:cNvSpPr>
              <a:spLocks noChangeShapeType="1"/>
            </p:cNvSpPr>
            <p:nvPr/>
          </p:nvSpPr>
          <p:spPr bwMode="auto">
            <a:xfrm>
              <a:off x="2256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1" name="Line 34"/>
            <p:cNvSpPr>
              <a:spLocks noChangeShapeType="1"/>
            </p:cNvSpPr>
            <p:nvPr/>
          </p:nvSpPr>
          <p:spPr bwMode="auto">
            <a:xfrm>
              <a:off x="5136" y="2976"/>
              <a:ext cx="1" cy="1202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2" name="Line 35"/>
            <p:cNvSpPr>
              <a:spLocks noChangeShapeType="1"/>
            </p:cNvSpPr>
            <p:nvPr/>
          </p:nvSpPr>
          <p:spPr bwMode="auto">
            <a:xfrm>
              <a:off x="3168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3" name="Line 36"/>
            <p:cNvSpPr>
              <a:spLocks noChangeShapeType="1"/>
            </p:cNvSpPr>
            <p:nvPr/>
          </p:nvSpPr>
          <p:spPr bwMode="auto">
            <a:xfrm>
              <a:off x="4272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4" name="Line 37"/>
            <p:cNvSpPr>
              <a:spLocks noChangeShapeType="1"/>
            </p:cNvSpPr>
            <p:nvPr/>
          </p:nvSpPr>
          <p:spPr bwMode="auto">
            <a:xfrm>
              <a:off x="144" y="3899"/>
              <a:ext cx="499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8" name="Text Box 43"/>
          <p:cNvSpPr txBox="1">
            <a:spLocks noChangeArrowheads="1"/>
          </p:cNvSpPr>
          <p:nvPr/>
        </p:nvSpPr>
        <p:spPr bwMode="auto">
          <a:xfrm>
            <a:off x="2428875" y="3879850"/>
            <a:ext cx="4826000" cy="401638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0000" tIns="46800" rIns="90000" bIns="46800">
            <a:spAutoFit/>
          </a:bodyPr>
          <a:lstStyle/>
          <a:p>
            <a:pPr algn="ctr">
              <a:buFont typeface="Microsoft Sans Serif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000" dirty="0">
                <a:solidFill>
                  <a:srgbClr val="FF0000"/>
                </a:solidFill>
                <a:sym typeface="Symbol"/>
              </a:rPr>
              <a:t></a:t>
            </a:r>
            <a:r>
              <a:rPr lang="en-GB" sz="2000" dirty="0" err="1">
                <a:solidFill>
                  <a:srgbClr val="FF0000"/>
                </a:solidFill>
              </a:rPr>
              <a:t>Aluminum</a:t>
            </a:r>
            <a:r>
              <a:rPr lang="en-GB" sz="2000" dirty="0">
                <a:solidFill>
                  <a:srgbClr val="FF0000"/>
                </a:solidFill>
              </a:rPr>
              <a:t> is nominal choice for Mu2e</a:t>
            </a:r>
          </a:p>
        </p:txBody>
      </p:sp>
      <p:sp>
        <p:nvSpPr>
          <p:cNvPr id="45" name="Title 44"/>
          <p:cNvSpPr>
            <a:spLocks noGrp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Choosing the Capture Target</a:t>
            </a:r>
            <a:endParaRPr lang="en-US" dirty="0"/>
          </a:p>
        </p:txBody>
      </p:sp>
      <p:sp>
        <p:nvSpPr>
          <p:cNvPr id="6150" name="Content Placeholder 45"/>
          <p:cNvSpPr>
            <a:spLocks noGrp="1"/>
          </p:cNvSpPr>
          <p:nvPr>
            <p:ph idx="1"/>
          </p:nvPr>
        </p:nvSpPr>
        <p:spPr>
          <a:xfrm>
            <a:off x="685800" y="800100"/>
            <a:ext cx="7772400" cy="1647825"/>
          </a:xfrm>
        </p:spPr>
        <p:txBody>
          <a:bodyPr/>
          <a:lstStyle/>
          <a:p>
            <a:r>
              <a:rPr lang="en-US" sz="2000" dirty="0" smtClean="0"/>
              <a:t>Determining the Z dependence is very important, but</a:t>
            </a:r>
          </a:p>
          <a:p>
            <a:r>
              <a:rPr lang="en-US" sz="2000" dirty="0" smtClean="0"/>
              <a:t>Lifetime is </a:t>
            </a:r>
            <a:r>
              <a:rPr lang="en-US" sz="2000" i="1" dirty="0" smtClean="0"/>
              <a:t>shorter</a:t>
            </a:r>
            <a:r>
              <a:rPr lang="en-US" sz="2000" dirty="0" smtClean="0"/>
              <a:t>  for high-Z</a:t>
            </a:r>
          </a:p>
          <a:p>
            <a:pPr lvl="1"/>
            <a:r>
              <a:rPr lang="en-US" sz="1800" dirty="0" smtClean="0"/>
              <a:t>Decreases useful live window</a:t>
            </a:r>
          </a:p>
          <a:p>
            <a:r>
              <a:rPr lang="en-US" sz="2000" dirty="0" smtClean="0"/>
              <a:t>Also, need to avoid background from </a:t>
            </a:r>
            <a:r>
              <a:rPr lang="en-US" sz="2000" dirty="0" err="1" smtClean="0"/>
              <a:t>radiative</a:t>
            </a:r>
            <a:r>
              <a:rPr lang="en-US" sz="2000" dirty="0" smtClean="0"/>
              <a:t> </a:t>
            </a:r>
            <a:r>
              <a:rPr lang="en-US" sz="2000" dirty="0" err="1" smtClean="0"/>
              <a:t>muon</a:t>
            </a:r>
            <a:r>
              <a:rPr lang="en-US" sz="2000" dirty="0" smtClean="0"/>
              <a:t> capture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>
              <a:buFont typeface="Wingdings" pitchFamily="2" charset="2"/>
              <a:buNone/>
            </a:pPr>
            <a:r>
              <a:rPr lang="en-GB" sz="1800" dirty="0" smtClean="0">
                <a:solidFill>
                  <a:srgbClr val="000000"/>
                </a:solidFill>
                <a:sym typeface="Symbol" pitchFamily="18" charset="2"/>
              </a:rPr>
              <a:t>     </a:t>
            </a:r>
          </a:p>
          <a:p>
            <a:pPr lvl="1">
              <a:buFont typeface="Wingdings" pitchFamily="2" charset="2"/>
              <a:buNone/>
            </a:pPr>
            <a:r>
              <a:rPr lang="en-GB" sz="1800" dirty="0" smtClean="0">
                <a:solidFill>
                  <a:srgbClr val="000000"/>
                </a:solidFill>
                <a:sym typeface="Symbol" pitchFamily="18" charset="2"/>
              </a:rPr>
              <a:t> </a:t>
            </a:r>
            <a:endParaRPr lang="en-US" sz="1800" dirty="0" smtClean="0"/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2919413" y="2436813"/>
            <a:ext cx="2636837" cy="935037"/>
            <a:chOff x="2919413" y="2436813"/>
            <a:chExt cx="2637489" cy="935037"/>
          </a:xfrm>
        </p:grpSpPr>
        <p:graphicFrame>
          <p:nvGraphicFramePr>
            <p:cNvPr id="6146" name="Object 51"/>
            <p:cNvGraphicFramePr>
              <a:graphicFrameLocks noChangeAspect="1"/>
            </p:cNvGraphicFramePr>
            <p:nvPr/>
          </p:nvGraphicFramePr>
          <p:xfrm>
            <a:off x="2919413" y="2436813"/>
            <a:ext cx="2637489" cy="906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2" name="Equation" r:id="rId4" imgW="1257120" imgH="431640" progId="Equation.3">
                    <p:embed/>
                  </p:oleObj>
                </mc:Choice>
                <mc:Fallback>
                  <p:oleObj name="Equation" r:id="rId4" imgW="1257120" imgH="431640" progId="Equation.3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9413" y="2436813"/>
                          <a:ext cx="2637489" cy="906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157" name="Elbow Connector 67"/>
            <p:cNvCxnSpPr>
              <a:cxnSpLocks noChangeShapeType="1"/>
            </p:cNvCxnSpPr>
            <p:nvPr/>
          </p:nvCxnSpPr>
          <p:spPr bwMode="auto">
            <a:xfrm>
              <a:off x="4514677" y="2867025"/>
              <a:ext cx="352382" cy="295275"/>
            </a:xfrm>
            <a:prstGeom prst="bentConnector3">
              <a:avLst>
                <a:gd name="adj1" fmla="val -1352"/>
              </a:avLst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6158" name="Oval 77"/>
            <p:cNvSpPr>
              <a:spLocks noChangeArrowheads="1"/>
            </p:cNvSpPr>
            <p:nvPr/>
          </p:nvSpPr>
          <p:spPr bwMode="auto">
            <a:xfrm>
              <a:off x="5143500" y="2933700"/>
              <a:ext cx="371128" cy="438150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80" name="Text Box 43"/>
          <p:cNvSpPr txBox="1">
            <a:spLocks noChangeArrowheads="1"/>
          </p:cNvSpPr>
          <p:nvPr/>
        </p:nvSpPr>
        <p:spPr bwMode="auto">
          <a:xfrm>
            <a:off x="5867400" y="2486025"/>
            <a:ext cx="2500313" cy="64928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0000" tIns="46800" rIns="90000" bIns="46800">
            <a:spAutoFit/>
          </a:bodyPr>
          <a:lstStyle/>
          <a:p>
            <a:pPr algn="r">
              <a:buFont typeface="Microsoft Sans Serif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>
                <a:solidFill>
                  <a:srgbClr val="0033CC"/>
                </a:solidFill>
                <a:sym typeface="Symbol"/>
              </a:rPr>
              <a:t></a:t>
            </a:r>
            <a:r>
              <a:rPr lang="en-GB" dirty="0">
                <a:solidFill>
                  <a:srgbClr val="0033CC"/>
                </a:solidFill>
              </a:rPr>
              <a:t>Want M(Z)-M(Z-1) </a:t>
            </a:r>
            <a:br>
              <a:rPr lang="en-GB" dirty="0">
                <a:solidFill>
                  <a:srgbClr val="0033CC"/>
                </a:solidFill>
              </a:rPr>
            </a:br>
            <a:r>
              <a:rPr lang="en-GB" dirty="0">
                <a:solidFill>
                  <a:srgbClr val="0033CC"/>
                </a:solidFill>
              </a:rPr>
              <a:t>&lt; signal energy</a:t>
            </a:r>
            <a:endParaRPr lang="en-GB" baseline="30000" dirty="0">
              <a:solidFill>
                <a:srgbClr val="0033CC"/>
              </a:solidFill>
            </a:endParaRPr>
          </a:p>
        </p:txBody>
      </p:sp>
      <p:sp>
        <p:nvSpPr>
          <p:cNvPr id="6153" name="Rectangle 80"/>
          <p:cNvSpPr>
            <a:spLocks noChangeArrowheads="1"/>
          </p:cNvSpPr>
          <p:nvPr/>
        </p:nvSpPr>
        <p:spPr bwMode="auto">
          <a:xfrm>
            <a:off x="561975" y="4908550"/>
            <a:ext cx="8582025" cy="51435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154" name="Date Placeholder 5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6155" name="Slide Number Placeholder 5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B6981A-E247-4556-B55D-AEE266CFA26B}" type="slidenum">
              <a:rPr lang="en-US" smtClean="0">
                <a:latin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156" name="Footer Placeholder 5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 animBg="1"/>
      <p:bldP spid="6150" grpId="0" build="p"/>
      <p:bldP spid="80" grpId="0" animBg="1"/>
      <p:bldP spid="61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make muons?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97263" y="2472362"/>
            <a:ext cx="1933037" cy="528187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7" idx="1"/>
          </p:cNvCxnSpPr>
          <p:nvPr/>
        </p:nvCxnSpPr>
        <p:spPr>
          <a:xfrm>
            <a:off x="1056428" y="2730837"/>
            <a:ext cx="1640835" cy="561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652778" y="2123984"/>
            <a:ext cx="842894" cy="4719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591644" y="2393696"/>
            <a:ext cx="1038891" cy="35468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31659" y="2708361"/>
            <a:ext cx="1100023" cy="16994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615480" y="2940800"/>
            <a:ext cx="880192" cy="1608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633017" y="2393696"/>
            <a:ext cx="1525732" cy="44102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992668"/>
              </p:ext>
            </p:extLst>
          </p:nvPr>
        </p:nvGraphicFramePr>
        <p:xfrm>
          <a:off x="624834" y="2267599"/>
          <a:ext cx="487785" cy="576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6" name="Equation" r:id="rId3" imgW="139700" imgH="165100" progId="Equation.3">
                  <p:embed/>
                </p:oleObj>
              </mc:Choice>
              <mc:Fallback>
                <p:oleObj name="Equation" r:id="rId3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4834" y="2267599"/>
                        <a:ext cx="487785" cy="576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006542"/>
              </p:ext>
            </p:extLst>
          </p:nvPr>
        </p:nvGraphicFramePr>
        <p:xfrm>
          <a:off x="4913300" y="1820557"/>
          <a:ext cx="473665" cy="43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7" name="Equation" r:id="rId5" imgW="152400" imgH="139700" progId="Equation.3">
                  <p:embed/>
                </p:oleObj>
              </mc:Choice>
              <mc:Fallback>
                <p:oleObj name="Equation" r:id="rId5" imgW="1524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13300" y="1820557"/>
                        <a:ext cx="473665" cy="43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537626"/>
              </p:ext>
            </p:extLst>
          </p:nvPr>
        </p:nvGraphicFramePr>
        <p:xfrm>
          <a:off x="5796210" y="2422477"/>
          <a:ext cx="473665" cy="43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8" name="Equation" r:id="rId7" imgW="152400" imgH="139700" progId="Equation.3">
                  <p:embed/>
                </p:oleObj>
              </mc:Choice>
              <mc:Fallback>
                <p:oleObj name="Equation" r:id="rId7" imgW="1524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96210" y="2422477"/>
                        <a:ext cx="473665" cy="43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479730"/>
              </p:ext>
            </p:extLst>
          </p:nvPr>
        </p:nvGraphicFramePr>
        <p:xfrm>
          <a:off x="5330487" y="2709734"/>
          <a:ext cx="473665" cy="43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9" name="Equation" r:id="rId8" imgW="152400" imgH="139700" progId="Equation.3">
                  <p:embed/>
                </p:oleObj>
              </mc:Choice>
              <mc:Fallback>
                <p:oleObj name="Equation" r:id="rId8" imgW="1524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0487" y="2709734"/>
                        <a:ext cx="473665" cy="43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>
          <a:xfrm>
            <a:off x="6169988" y="2404935"/>
            <a:ext cx="1359870" cy="1011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501971" y="2944360"/>
            <a:ext cx="1724445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474553" y="2157699"/>
            <a:ext cx="1942919" cy="137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196539"/>
              </p:ext>
            </p:extLst>
          </p:nvPr>
        </p:nvGraphicFramePr>
        <p:xfrm>
          <a:off x="6939031" y="1709995"/>
          <a:ext cx="43338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0" name="Equation" r:id="rId9" imgW="139700" imgH="165100" progId="Equation.3">
                  <p:embed/>
                </p:oleObj>
              </mc:Choice>
              <mc:Fallback>
                <p:oleObj name="Equation" r:id="rId9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39031" y="1709995"/>
                        <a:ext cx="433388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906876"/>
              </p:ext>
            </p:extLst>
          </p:nvPr>
        </p:nvGraphicFramePr>
        <p:xfrm>
          <a:off x="7521643" y="2300678"/>
          <a:ext cx="43338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1" name="Equation" r:id="rId11" imgW="139700" imgH="165100" progId="Equation.3">
                  <p:embed/>
                </p:oleObj>
              </mc:Choice>
              <mc:Fallback>
                <p:oleObj name="Equation" r:id="rId11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21643" y="2300678"/>
                        <a:ext cx="433388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397592"/>
              </p:ext>
            </p:extLst>
          </p:nvPr>
        </p:nvGraphicFramePr>
        <p:xfrm>
          <a:off x="7260010" y="2738960"/>
          <a:ext cx="43338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2" name="Equation" r:id="rId12" imgW="139700" imgH="165100" progId="Equation.3">
                  <p:embed/>
                </p:oleObj>
              </mc:Choice>
              <mc:Fallback>
                <p:oleObj name="Equation" r:id="rId12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60010" y="2738960"/>
                        <a:ext cx="433388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854133" y="1123802"/>
            <a:ext cx="2011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Hit a target with protons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23416" y="961537"/>
            <a:ext cx="2130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This produces mostly </a:t>
            </a:r>
            <a:r>
              <a:rPr lang="en-US" sz="2400" dirty="0" err="1">
                <a:solidFill>
                  <a:srgbClr val="0000FF"/>
                </a:solidFill>
              </a:rPr>
              <a:t>pions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18384" y="855462"/>
            <a:ext cx="2405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These quickly decay to muons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344171"/>
              </p:ext>
            </p:extLst>
          </p:nvPr>
        </p:nvGraphicFramePr>
        <p:xfrm>
          <a:off x="1955025" y="3651884"/>
          <a:ext cx="2296340" cy="1405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3" name="Equation" r:id="rId13" imgW="850900" imgH="520700" progId="Equation.3">
                  <p:embed/>
                </p:oleObj>
              </mc:Choice>
              <mc:Fallback>
                <p:oleObj name="Equation" r:id="rId13" imgW="8509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55025" y="3651884"/>
                        <a:ext cx="2296340" cy="1405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502136"/>
              </p:ext>
            </p:extLst>
          </p:nvPr>
        </p:nvGraphicFramePr>
        <p:xfrm>
          <a:off x="4974268" y="3675772"/>
          <a:ext cx="2157413" cy="137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4" name="Equation" r:id="rId15" imgW="800100" imgH="508000" progId="Equation.3">
                  <p:embed/>
                </p:oleObj>
              </mc:Choice>
              <mc:Fallback>
                <p:oleObj name="Equation" r:id="rId15" imgW="8001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74268" y="3675772"/>
                        <a:ext cx="2157413" cy="1370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944981" y="5135773"/>
            <a:ext cx="385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Muons go much further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4355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/>
      <p:bldP spid="34" grpId="0"/>
      <p:bldP spid="35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Beam Line and Mu2e Detector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09600" y="3200401"/>
            <a:ext cx="8251825" cy="3200400"/>
          </a:xfrm>
        </p:spPr>
        <p:txBody>
          <a:bodyPr/>
          <a:lstStyle/>
          <a:p>
            <a:r>
              <a:rPr lang="en-US" sz="1800" dirty="0" smtClean="0"/>
              <a:t>Production Target</a:t>
            </a:r>
          </a:p>
          <a:p>
            <a:pPr lvl="1"/>
            <a:r>
              <a:rPr lang="en-US" sz="1600" dirty="0" smtClean="0"/>
              <a:t>Proton beam strikes target, producing mostly pions</a:t>
            </a:r>
          </a:p>
          <a:p>
            <a:r>
              <a:rPr lang="en-US" sz="1800" dirty="0" smtClean="0"/>
              <a:t>Production Solenoid</a:t>
            </a:r>
          </a:p>
          <a:p>
            <a:pPr lvl="1"/>
            <a:r>
              <a:rPr lang="en-US" sz="1600" dirty="0" smtClean="0"/>
              <a:t>Contains backwards pions/muons and reflects slow forward pions/muons</a:t>
            </a:r>
          </a:p>
          <a:p>
            <a:r>
              <a:rPr lang="en-US" sz="1800" dirty="0" smtClean="0"/>
              <a:t>Transport Solenoid</a:t>
            </a:r>
          </a:p>
          <a:p>
            <a:pPr lvl="1"/>
            <a:r>
              <a:rPr lang="en-US" sz="1600" dirty="0" smtClean="0"/>
              <a:t>Selects low momentum, negative muons</a:t>
            </a:r>
          </a:p>
          <a:p>
            <a:r>
              <a:rPr lang="en-US" sz="1800" dirty="0" smtClean="0"/>
              <a:t>Capture Target, Detector, and Detector Solenoid</a:t>
            </a:r>
          </a:p>
          <a:p>
            <a:pPr lvl="1"/>
            <a:r>
              <a:rPr lang="en-US" sz="1600" dirty="0" smtClean="0"/>
              <a:t>Capture muons on Aluminum target and wait for them to decay</a:t>
            </a:r>
          </a:p>
          <a:p>
            <a:pPr lvl="1"/>
            <a:r>
              <a:rPr lang="en-US" sz="1600" dirty="0" smtClean="0"/>
              <a:t>Detector blind to ordinary (Michel) decays, with E ≤ ½m</a:t>
            </a:r>
            <a:r>
              <a:rPr lang="en-US" sz="1600" baseline="-25000" dirty="0" smtClean="0">
                <a:latin typeface="Symbol"/>
              </a:rPr>
              <a:t>m</a:t>
            </a:r>
            <a:r>
              <a:rPr lang="en-US" sz="1600" dirty="0" smtClean="0"/>
              <a:t>c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pPr lvl="1"/>
            <a:r>
              <a:rPr lang="en-US" sz="1600" dirty="0" smtClean="0"/>
              <a:t>Optimized for E ~ m</a:t>
            </a:r>
            <a:r>
              <a:rPr lang="en-US" sz="1600" baseline="-25000" dirty="0" smtClean="0">
                <a:latin typeface="Symbol"/>
              </a:rPr>
              <a:t>m</a:t>
            </a:r>
            <a:r>
              <a:rPr lang="en-US" sz="1600" dirty="0" smtClean="0"/>
              <a:t>c</a:t>
            </a:r>
            <a:r>
              <a:rPr lang="en-US" sz="1600" baseline="30000" dirty="0" smtClean="0"/>
              <a:t>2</a:t>
            </a:r>
          </a:p>
          <a:p>
            <a:pPr lvl="1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8" name="Picture 7" descr="::Screen shot 2012-01-23 at 11.05.48 AM   Jan 2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762000"/>
            <a:ext cx="779327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spect="1"/>
          </p:cNvSpPr>
          <p:nvPr/>
        </p:nvSpPr>
        <p:spPr>
          <a:xfrm>
            <a:off x="1371600" y="1981200"/>
            <a:ext cx="109728" cy="1097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5562600" y="2209800"/>
            <a:ext cx="109728" cy="10972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733800" y="1143000"/>
            <a:ext cx="109728" cy="109728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7215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00324 L -0.25833 0.1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5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375 -0.01134 0.0875 -0.02268 0.11718 -0.02685 C 0.14687 -0.03102 0.16111 -0.02963 0.17829 -0.02569 C 0.19548 -0.02176 0.20538 -0.01481 0.21996 -0.00324 C 0.23454 0.00834 0.24913 0.03311 0.26614 0.04422 C 0.28316 0.05533 0.29913 0.06273 0.3217 0.06366 C 0.34427 0.06459 0.37864 0.05463 0.40191 0.04931 C 0.42517 0.04398 0.44323 0.03773 0.46145 0.03172 " pathEditMode="relative" ptsTypes="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26 -0.00092 0.00104 -0.00185 0.00278 -0.00347 C 0.00365 -0.00787 0.00521 -0.00856 0.00781 -0.01042 C 0.01198 -0.00926 0.01025 -0.00995 0.01285 -0.0088 C 0.01372 -0.00694 0.01459 -0.00509 0.01563 -0.00301 C 0.01632 0.0007 0.01736 0.00047 0.02032 0.00116 C 0.02153 0.00209 0.02257 0.00324 0.02136 0.00579 C 0.02084 0.00649 0.01945 0.00741 0.01945 0.00741 C 0.0158 0.00139 0.02014 -0.01204 0.02292 -0.01806 C 0.02362 -0.01991 0.02501 -0.02385 0.02692 -0.02385 C 0.03074 -0.02408 0.03456 -0.02431 0.03855 -0.02431 C 0.04272 -0.02385 0.0415 -0.02408 0.04411 -0.0213 C 0.04515 -0.01898 0.04515 -0.01759 0.04671 -0.01505 C 0.04619 -0.00926 0.04567 -0.00602 0.04133 -0.00463 C 0.04063 -0.0088 0.03976 -0.01366 0.0422 -0.01667 C 0.04341 -0.02315 0.04619 -0.02755 0.05105 -0.02917 C 0.05383 -0.03241 0.06095 -0.02871 0.06442 -0.02709 C 0.06651 -0.025 0.06876 -0.02408 0.07102 -0.02176 C 0.07224 -0.01852 0.07241 -0.01574 0.0738 -0.0125 C 0.07345 -0.01065 0.0738 -0.0081 0.07224 -0.00717 C 0.07119 -0.00671 0.06911 -0.00625 0.06911 -0.00625 C 0.06789 -0.00555 0.06668 -0.00509 0.06546 -0.00416 C 0.06303 -0.00046 0.06182 -0.00486 0.06043 -0.00671 C 0.05904 -0.01134 0.05852 -0.01736 0.0613 -0.02084 C 0.06216 -0.02454 0.0639 -0.02662 0.06598 -0.02917 C 0.06685 -0.03287 0.06842 -0.03403 0.07102 -0.03542 C 0.07849 -0.03496 0.08439 -0.03357 0.09168 -0.03125 C 0.09359 -0.02801 0.09568 -0.02547 0.09759 -0.02176 C 0.09828 -0.01806 0.09707 -0.02246 0.0995 -0.01875 C 0.10002 -0.01806 0.10002 -0.01667 0.10071 -0.01551 C 0.09984 -0.01319 0.0988 -0.01273 0.09707 -0.01181 C 0.09273 -0.01505 0.0955 -0.01227 0.09602 -0.025 C 0.09602 -0.02639 0.09585 -0.03588 0.09707 -0.03889 C 0.10002 -0.04746 0.10748 -0.04978 0.11391 -0.05093 C 0.11773 -0.0507 0.12294 -0.0514 0.12676 -0.04839 C 0.12797 -0.04607 0.12954 -0.04422 0.13075 -0.04167 C 0.13127 -0.04052 0.13179 -0.03936 0.13266 -0.03797 C 0.13318 -0.03727 0.13423 -0.03542 0.13423 -0.03542 C 0.13457 -0.03241 0.13492 -0.02963 0.13336 -0.02709 C 0.13284 -0.02454 0.13284 -0.02292 0.13075 -0.02176 C 0.12728 -0.02408 0.12398 -0.02686 0.12294 -0.03172 C 0.12329 -0.04515 0.12363 -0.05719 0.13544 -0.05927 C 0.13909 -0.05927 0.1436 -0.06135 0.14673 -0.05811 C 0.15107 -0.05394 0.14013 -0.05811 0.1509 -0.0551 C 0.15159 -0.05348 0.15402 -0.05093 0.15402 -0.05093 C 0.15228 -0.04075 0.15489 -0.05418 0.1502 -0.04167 C 0.14968 -0.04075 0.15072 -0.03982 0.15142 -0.03889 C 0.1535 -0.03565 0.15558 -0.03172 0.15801 -0.02848 C 0.1594 -0.02408 0.1561 -0.02662 0.15454 -0.02801 C 0.15333 -0.0301 0.15298 -0.03195 0.15246 -0.03426 C 0.15437 -0.04468 0.1568 -0.04561 0.1634 -0.05394 C 0.16791 -0.05996 0.17677 -0.07177 0.17677 -0.07177 C 0.17781 -0.07525 0.17972 -0.0771 0.1818 -0.07965 C 0.18476 -0.07918 0.1851 -0.07965 0.18684 -0.07687 C 0.18892 -0.0683 0.1917 -0.06043 0.19899 -0.05765 C 0.19986 -0.05348 0.20056 -0.04978 0.20056 -0.04515 " pathEditMode="relative" ptsTypes="fffffffffffffffffffffffffffffffffffffffffffffffffffffff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3" grpId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Particle Motion in a </a:t>
            </a:r>
            <a:r>
              <a:rPr lang="en-US" dirty="0" err="1" smtClean="0"/>
              <a:t>Solenoidal</a:t>
            </a:r>
            <a:r>
              <a:rPr lang="en-US" dirty="0" smtClean="0"/>
              <a:t>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1428135"/>
          </a:xfrm>
        </p:spPr>
        <p:txBody>
          <a:bodyPr/>
          <a:lstStyle/>
          <a:p>
            <a:r>
              <a:rPr lang="en-US" dirty="0" smtClean="0"/>
              <a:t>Generally, particles move in a</a:t>
            </a:r>
            <a:br>
              <a:rPr lang="en-US" dirty="0" smtClean="0"/>
            </a:br>
            <a:r>
              <a:rPr lang="en-US" dirty="0" smtClean="0"/>
              <a:t>helical trajectory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For high momentum particles, the curvature is used to measure the momentum</a:t>
            </a:r>
          </a:p>
          <a:p>
            <a:r>
              <a:rPr lang="en-US" dirty="0" smtClean="0"/>
              <a:t>Low momentum particles are</a:t>
            </a:r>
            <a:br>
              <a:rPr lang="en-US" dirty="0" smtClean="0"/>
            </a:br>
            <a:r>
              <a:rPr lang="en-US" dirty="0" smtClean="0"/>
              <a:t>effectively “trapped” along</a:t>
            </a:r>
            <a:br>
              <a:rPr lang="en-US" dirty="0" smtClean="0"/>
            </a:br>
            <a:r>
              <a:rPr lang="en-US" dirty="0" smtClean="0"/>
              <a:t>the field lines</a:t>
            </a:r>
          </a:p>
          <a:p>
            <a:r>
              <a:rPr lang="en-US" dirty="0" smtClean="0"/>
              <a:t>A particle trapped along a </a:t>
            </a:r>
            <a:r>
              <a:rPr lang="en-US" i="1" dirty="0" smtClean="0"/>
              <a:t>curved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solenoidal</a:t>
            </a:r>
            <a:r>
              <a:rPr lang="en-US" dirty="0" smtClean="0"/>
              <a:t> field will drift out of the plane of curvature with a velocity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30050" name="Picture 2" descr="http://web.ncf.ca/ch865/graphics/HelicInBFl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0363" y="725054"/>
            <a:ext cx="2148993" cy="1611745"/>
          </a:xfrm>
          <a:prstGeom prst="rect">
            <a:avLst/>
          </a:prstGeom>
          <a:noFill/>
        </p:spPr>
      </p:pic>
      <p:graphicFrame>
        <p:nvGraphicFramePr>
          <p:cNvPr id="161793" name="Object 1"/>
          <p:cNvGraphicFramePr>
            <a:graphicFrameLocks noChangeAspect="1"/>
          </p:cNvGraphicFramePr>
          <p:nvPr/>
        </p:nvGraphicFramePr>
        <p:xfrm>
          <a:off x="1229159" y="1567690"/>
          <a:ext cx="3601460" cy="741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9" name="Equation" r:id="rId4" imgW="2031840" imgH="419040" progId="Equation.3">
                  <p:embed/>
                </p:oleObj>
              </mc:Choice>
              <mc:Fallback>
                <p:oleObj name="Equation" r:id="rId4" imgW="20318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9159" y="1567690"/>
                        <a:ext cx="3601460" cy="7418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5640916" y="2942168"/>
            <a:ext cx="2095501" cy="1449916"/>
            <a:chOff x="5418667" y="3100917"/>
            <a:chExt cx="2455334" cy="1738993"/>
          </a:xfrm>
        </p:grpSpPr>
        <p:pic>
          <p:nvPicPr>
            <p:cNvPr id="13" name="Picture 5" descr="http://www.iopblog.org/wp-content/uploads/2010/07/New-Picture1-430x285.jp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469" t="-355" r="2458"/>
            <a:stretch/>
          </p:blipFill>
          <p:spPr bwMode="auto">
            <a:xfrm>
              <a:off x="5418667" y="3122083"/>
              <a:ext cx="2455334" cy="1717827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6477000" y="3100917"/>
              <a:ext cx="275167" cy="15875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826250" y="3746500"/>
            <a:ext cx="2317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rgbClr val="FF0000"/>
                </a:solidFill>
              </a:rPr>
              <a:t>10 MeV/c particle will have a </a:t>
            </a:r>
            <a:r>
              <a:rPr lang="en-US" dirty="0" smtClean="0">
                <a:solidFill>
                  <a:srgbClr val="FF0000"/>
                </a:solidFill>
              </a:rPr>
              <a:t>radius </a:t>
            </a:r>
            <a:r>
              <a:rPr lang="en-US" dirty="0">
                <a:solidFill>
                  <a:srgbClr val="FF0000"/>
                </a:solidFill>
              </a:rPr>
              <a:t>of 3 cm in a 1 T field</a:t>
            </a:r>
          </a:p>
          <a:p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784156"/>
              </p:ext>
            </p:extLst>
          </p:nvPr>
        </p:nvGraphicFramePr>
        <p:xfrm>
          <a:off x="3217863" y="5227638"/>
          <a:ext cx="3773487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0" name="Equation" r:id="rId7" imgW="1612900" imgH="457200" progId="Equation.3">
                  <p:embed/>
                </p:oleObj>
              </mc:Choice>
              <mc:Fallback>
                <p:oleObj name="Equation" r:id="rId7" imgW="1612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7863" y="5227638"/>
                        <a:ext cx="3773487" cy="1069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9166" y="5672667"/>
            <a:ext cx="2275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Can be used to resolve charge and momentum!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0" idx="3"/>
          </p:cNvCxnSpPr>
          <p:nvPr/>
        </p:nvCxnSpPr>
        <p:spPr>
          <a:xfrm flipV="1">
            <a:off x="2804583" y="5916084"/>
            <a:ext cx="465667" cy="2182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73323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and Heat Shield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5"/>
            <a:ext cx="3363912" cy="1426801"/>
          </a:xfrm>
        </p:spPr>
        <p:txBody>
          <a:bodyPr/>
          <a:lstStyle/>
          <a:p>
            <a:r>
              <a:rPr lang="en-US" sz="2000" dirty="0" smtClean="0"/>
              <a:t>Produces </a:t>
            </a:r>
            <a:r>
              <a:rPr lang="en-US" sz="2000" dirty="0" err="1" smtClean="0"/>
              <a:t>pions</a:t>
            </a:r>
            <a:r>
              <a:rPr lang="en-US" sz="2000" dirty="0" smtClean="0"/>
              <a:t> which decay into muons</a:t>
            </a:r>
          </a:p>
          <a:p>
            <a:r>
              <a:rPr lang="en-US" sz="2000" dirty="0" smtClean="0"/>
              <a:t>Tungsten Target</a:t>
            </a:r>
          </a:p>
          <a:p>
            <a:pPr lvl="1"/>
            <a:r>
              <a:rPr lang="en-US" sz="1800" dirty="0" smtClean="0"/>
              <a:t>8 kW beam</a:t>
            </a:r>
          </a:p>
          <a:p>
            <a:pPr lvl="1"/>
            <a:r>
              <a:rPr lang="en-US" sz="1800" dirty="0" smtClean="0"/>
              <a:t>700 W in target</a:t>
            </a:r>
          </a:p>
          <a:p>
            <a:pPr lvl="1"/>
            <a:r>
              <a:rPr lang="en-US" sz="1800" dirty="0" err="1" smtClean="0"/>
              <a:t>Radiatively</a:t>
            </a:r>
            <a:r>
              <a:rPr lang="en-US" sz="1800" dirty="0" smtClean="0"/>
              <a:t> cooled</a:t>
            </a:r>
          </a:p>
          <a:p>
            <a:r>
              <a:rPr lang="en-US" sz="2000" dirty="0" smtClean="0"/>
              <a:t>Heat Shield</a:t>
            </a:r>
          </a:p>
          <a:p>
            <a:pPr lvl="1"/>
            <a:r>
              <a:rPr lang="en-US" sz="1800" dirty="0" smtClean="0"/>
              <a:t>Bronze insert</a:t>
            </a:r>
          </a:p>
          <a:p>
            <a:pPr lvl="1"/>
            <a:r>
              <a:rPr lang="en-US" sz="1800" dirty="0" smtClean="0"/>
              <a:t>3.3 kW average heat load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32" y="4101750"/>
            <a:ext cx="3744392" cy="2311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821" y="3463367"/>
            <a:ext cx="3956503" cy="2941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579" y="344106"/>
            <a:ext cx="3911950" cy="291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1843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Date Placeholder 2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30729" name="Footer Placeholder 2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sp>
        <p:nvSpPr>
          <p:cNvPr id="30728" name="Slide Number Placeholder 2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A22DCE-32E9-40FB-9A37-738CE27D5CA2}" type="slidenum">
              <a:rPr lang="en-US" smtClean="0">
                <a:latin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387628" y="665359"/>
            <a:ext cx="8544121" cy="72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4625" indent="-174625">
              <a:spcBef>
                <a:spcPct val="50000"/>
              </a:spcBef>
              <a:buFontTx/>
              <a:buChar char="•"/>
            </a:pPr>
            <a:r>
              <a:rPr lang="en-US" altLang="ja-JP" sz="2000" dirty="0">
                <a:ea typeface="MS PGothic"/>
                <a:cs typeface="MS PGothic"/>
              </a:rPr>
              <a:t>Axially graded </a:t>
            </a:r>
            <a:r>
              <a:rPr lang="en-US" altLang="ja-JP" sz="2000" dirty="0" smtClean="0">
                <a:ea typeface="MS PGothic"/>
                <a:cs typeface="MS PGothic"/>
              </a:rPr>
              <a:t>~5 </a:t>
            </a:r>
            <a:r>
              <a:rPr lang="en-US" altLang="ja-JP" sz="2000" dirty="0">
                <a:ea typeface="MS PGothic"/>
                <a:cs typeface="MS PGothic"/>
              </a:rPr>
              <a:t>T solenoid captures low energy backward and </a:t>
            </a:r>
            <a:r>
              <a:rPr lang="en-US" altLang="ja-JP" sz="2000" i="1" dirty="0">
                <a:ea typeface="MS PGothic"/>
                <a:cs typeface="MS PGothic"/>
              </a:rPr>
              <a:t>reflected</a:t>
            </a:r>
            <a:r>
              <a:rPr lang="en-US" altLang="ja-JP" sz="2000" dirty="0">
                <a:ea typeface="MS PGothic"/>
                <a:cs typeface="MS PGothic"/>
              </a:rPr>
              <a:t> </a:t>
            </a:r>
            <a:r>
              <a:rPr lang="en-US" altLang="ja-JP" sz="2000" dirty="0" err="1">
                <a:ea typeface="MS PGothic"/>
                <a:cs typeface="MS PGothic"/>
              </a:rPr>
              <a:t>pions</a:t>
            </a:r>
            <a:r>
              <a:rPr lang="en-US" altLang="ja-JP" sz="2000" dirty="0">
                <a:ea typeface="MS PGothic"/>
                <a:cs typeface="MS PGothic"/>
              </a:rPr>
              <a:t> and muons, transporting them toward the stopping </a:t>
            </a:r>
            <a:r>
              <a:rPr lang="en-US" altLang="ja-JP" sz="2000" dirty="0" smtClean="0">
                <a:ea typeface="MS PGothic"/>
                <a:cs typeface="MS PGothic"/>
              </a:rPr>
              <a:t>target</a:t>
            </a:r>
            <a:endParaRPr lang="en-US" altLang="ja-JP" sz="2000" dirty="0">
              <a:ea typeface="MS PGothic"/>
              <a:cs typeface="MS P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3" y="1569313"/>
            <a:ext cx="5595735" cy="3810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826" y="1889981"/>
            <a:ext cx="2906238" cy="2227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5118" y="1463408"/>
            <a:ext cx="245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Magnetic Gradient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316" t="6912" r="4532" b="8643"/>
          <a:stretch/>
        </p:blipFill>
        <p:spPr>
          <a:xfrm>
            <a:off x="5328679" y="4176598"/>
            <a:ext cx="3815321" cy="24988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0973" y="114504"/>
            <a:ext cx="5965902" cy="463731"/>
          </a:xfrm>
        </p:spPr>
        <p:txBody>
          <a:bodyPr/>
          <a:lstStyle/>
          <a:p>
            <a:r>
              <a:rPr lang="en-US" dirty="0" smtClean="0"/>
              <a:t>Production Solenoid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70389" y="5660352"/>
            <a:ext cx="3603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M</a:t>
            </a:r>
            <a:r>
              <a:rPr lang="en-US" sz="2400" dirty="0" smtClean="0">
                <a:solidFill>
                  <a:srgbClr val="FF0000"/>
                </a:solidFill>
              </a:rPr>
              <a:t>agnetic reflection </a:t>
            </a:r>
          </a:p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(pinch confinement)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328679" y="5729381"/>
            <a:ext cx="635024" cy="11044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33400" y="4419600"/>
            <a:ext cx="81407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6676" y="137644"/>
            <a:ext cx="8371114" cy="507274"/>
          </a:xfrm>
        </p:spPr>
        <p:txBody>
          <a:bodyPr/>
          <a:lstStyle/>
          <a:p>
            <a:r>
              <a:rPr lang="en-US" dirty="0" smtClean="0"/>
              <a:t>Transport Solenoid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21481" y="816966"/>
            <a:ext cx="4420932" cy="5506062"/>
          </a:xfrm>
        </p:spPr>
        <p:txBody>
          <a:bodyPr/>
          <a:lstStyle/>
          <a:p>
            <a:r>
              <a:rPr lang="en-US" sz="2000" dirty="0" smtClean="0"/>
              <a:t>Transports muons from production target to capture target</a:t>
            </a:r>
          </a:p>
          <a:p>
            <a:r>
              <a:rPr lang="en-US" sz="2000" dirty="0" smtClean="0"/>
              <a:t>Curved solenoid eliminates line-of-sight backgrounds</a:t>
            </a:r>
          </a:p>
          <a:p>
            <a:r>
              <a:rPr lang="en-US" sz="2000" dirty="0" smtClean="0"/>
              <a:t>Collimator in center selects low momentum negative muons</a:t>
            </a:r>
          </a:p>
          <a:p>
            <a:pPr lvl="1"/>
            <a:r>
              <a:rPr lang="en-US" sz="1800" i="1" dirty="0" err="1" smtClean="0"/>
              <a:t>RxB</a:t>
            </a:r>
            <a:r>
              <a:rPr lang="en-US" sz="1800" dirty="0" smtClean="0"/>
              <a:t> drift causes sign/momentum dependent </a:t>
            </a:r>
            <a:r>
              <a:rPr lang="en-US" sz="1800" i="1" dirty="0" smtClean="0"/>
              <a:t>vertical</a:t>
            </a:r>
            <a:r>
              <a:rPr lang="en-US" sz="1800" dirty="0" smtClean="0"/>
              <a:t> displacement</a:t>
            </a:r>
            <a:endParaRPr lang="en-US" sz="1800" dirty="0"/>
          </a:p>
        </p:txBody>
      </p:sp>
      <p:sp>
        <p:nvSpPr>
          <p:cNvPr id="31756" name="Date Placeholder 17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31758" name="Footer Placeholder 1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sp>
        <p:nvSpPr>
          <p:cNvPr id="31757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940F54-AE21-4F99-9C77-2E3BF7454FC1}" type="slidenum">
              <a:rPr lang="en-US" smtClean="0">
                <a:latin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99" y="805218"/>
            <a:ext cx="3863251" cy="5715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039" y="3561880"/>
            <a:ext cx="4304009" cy="29611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Stopping (capture) Target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55172" y="968830"/>
            <a:ext cx="4756741" cy="2476736"/>
          </a:xfrm>
        </p:spPr>
        <p:txBody>
          <a:bodyPr/>
          <a:lstStyle/>
          <a:p>
            <a:r>
              <a:rPr lang="en-US" sz="2400" dirty="0" smtClean="0"/>
              <a:t>Multiple layers to allow decay or conversion electrons to exit with minimal scattering</a:t>
            </a:r>
          </a:p>
          <a:p>
            <a:pPr lvl="1"/>
            <a:r>
              <a:rPr lang="en-US" sz="2000" dirty="0" smtClean="0"/>
              <a:t>17 Aluminum foils</a:t>
            </a:r>
          </a:p>
          <a:p>
            <a:pPr lvl="1"/>
            <a:r>
              <a:rPr lang="en-US" sz="2000" dirty="0" smtClean="0"/>
              <a:t>200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m thick</a:t>
            </a:r>
          </a:p>
          <a:p>
            <a:r>
              <a:rPr lang="en-US" sz="2400" dirty="0" smtClean="0"/>
              <a:t>Stops 49% of arriving muons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525" y="902805"/>
            <a:ext cx="3517900" cy="2654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337" y="3911041"/>
            <a:ext cx="3869587" cy="2605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795" y="3633857"/>
            <a:ext cx="2705100" cy="2616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0191" y="3699937"/>
            <a:ext cx="3575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Conversion electron spectrum: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2838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Outline</a:t>
            </a:r>
          </a:p>
        </p:txBody>
      </p:sp>
      <p:sp>
        <p:nvSpPr>
          <p:cNvPr id="1843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Theoretical Motivation</a:t>
            </a:r>
          </a:p>
          <a:p>
            <a:pPr eaLnBrk="1" hangingPunct="1"/>
            <a:r>
              <a:rPr lang="en-US" dirty="0" smtClean="0"/>
              <a:t>Experimental Technique</a:t>
            </a:r>
          </a:p>
          <a:p>
            <a:pPr eaLnBrk="1" hangingPunct="1"/>
            <a:r>
              <a:rPr lang="en-US" dirty="0" smtClean="0"/>
              <a:t>Making Mu2e work at Fermilab</a:t>
            </a:r>
          </a:p>
          <a:p>
            <a:pPr eaLnBrk="1" hangingPunct="1"/>
            <a:r>
              <a:rPr lang="en-US" dirty="0" smtClean="0"/>
              <a:t>Sensitivities</a:t>
            </a:r>
          </a:p>
          <a:p>
            <a:pPr eaLnBrk="1" hangingPunct="1"/>
            <a:r>
              <a:rPr lang="en-US" dirty="0" smtClean="0"/>
              <a:t>Future Upgrades</a:t>
            </a:r>
          </a:p>
          <a:p>
            <a:pPr eaLnBrk="1" hangingPunct="1"/>
            <a:r>
              <a:rPr lang="en-US" dirty="0" smtClean="0"/>
              <a:t>Conclusion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5067300" y="1721613"/>
            <a:ext cx="771525" cy="180975"/>
          </a:xfrm>
          <a:prstGeom prst="straightConnector1">
            <a:avLst/>
          </a:prstGeom>
          <a:ln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00750" y="1426338"/>
            <a:ext cx="2457450" cy="646113"/>
          </a:xfrm>
          <a:prstGeom prst="rect">
            <a:avLst/>
          </a:prstGeom>
          <a:noFill/>
          <a:ln w="25400">
            <a:solidFill>
              <a:srgbClr val="CC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CC00CC"/>
                </a:solidFill>
              </a:rPr>
              <a:t>Will spend quite a bit of time on this</a:t>
            </a:r>
          </a:p>
        </p:txBody>
      </p:sp>
      <p:sp>
        <p:nvSpPr>
          <p:cNvPr id="18438" name="Date Placeholder 1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18439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F0D704-5614-4E71-9208-3B68E5019FFD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8440" name="Footer Placeholder 1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and Detector Solenoid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6088" y="748052"/>
            <a:ext cx="8251825" cy="5553075"/>
          </a:xfrm>
        </p:spPr>
        <p:txBody>
          <a:bodyPr/>
          <a:lstStyle/>
          <a:p>
            <a:r>
              <a:rPr lang="en-US" sz="2000" dirty="0" smtClean="0"/>
              <a:t>Graded field around stopping target to increase acceptance </a:t>
            </a:r>
          </a:p>
          <a:p>
            <a:pPr lvl="1"/>
            <a:r>
              <a:rPr lang="en-US" sz="1800" dirty="0" smtClean="0"/>
              <a:t>Magnetic reflection again</a:t>
            </a:r>
          </a:p>
          <a:p>
            <a:r>
              <a:rPr lang="en-US" sz="2000" dirty="0" smtClean="0"/>
              <a:t>Uniform field in tracking volume</a:t>
            </a:r>
          </a:p>
          <a:p>
            <a:r>
              <a:rPr lang="en-US" sz="2000" dirty="0" smtClean="0"/>
              <a:t>Electromagnetic calorimeter to identify electrons.</a:t>
            </a:r>
            <a:endParaRPr lang="en-US" sz="2000" dirty="0"/>
          </a:p>
        </p:txBody>
      </p:sp>
      <p:sp>
        <p:nvSpPr>
          <p:cNvPr id="32779" name="Date Placeholder 16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32781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sp>
        <p:nvSpPr>
          <p:cNvPr id="32780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9B550E-8ABF-49C7-ACFF-91995CC81DA3}" type="slidenum">
              <a:rPr lang="en-US" smtClean="0">
                <a:latin typeface="Arial" pitchFamily="34" charset="0"/>
              </a:rPr>
              <a:pPr/>
              <a:t>30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84" t="46725" r="7063" b="23079"/>
          <a:stretch/>
        </p:blipFill>
        <p:spPr>
          <a:xfrm>
            <a:off x="635023" y="2968642"/>
            <a:ext cx="7971167" cy="1256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7667" y="4360334"/>
            <a:ext cx="134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 Stopping Target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50583" y="3725335"/>
            <a:ext cx="698500" cy="7725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93901" y="5295901"/>
            <a:ext cx="134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Proton Absorber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931583" y="3803653"/>
            <a:ext cx="850900" cy="143509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06234" y="5084234"/>
            <a:ext cx="134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Tracker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332817" y="3937001"/>
            <a:ext cx="482600" cy="11260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868332" y="4950885"/>
            <a:ext cx="178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EM Calorimeter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778500" y="3877736"/>
            <a:ext cx="438151" cy="100118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009341" y="4722285"/>
            <a:ext cx="178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+mn-lt"/>
                <a:cs typeface="Symbol" charset="2"/>
              </a:rPr>
              <a:t>Muon</a:t>
            </a:r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 Absorber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7395634" y="3850219"/>
            <a:ext cx="129116" cy="83819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Magnetic Field Gradient</a:t>
            </a:r>
            <a:endParaRPr lang="en-US" dirty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550" y="904875"/>
            <a:ext cx="8267700" cy="561022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cxnSp>
        <p:nvCxnSpPr>
          <p:cNvPr id="33796" name="Straight Connector 5"/>
          <p:cNvCxnSpPr>
            <a:cxnSpLocks noChangeShapeType="1"/>
          </p:cNvCxnSpPr>
          <p:nvPr/>
        </p:nvCxnSpPr>
        <p:spPr bwMode="auto">
          <a:xfrm rot="5400000">
            <a:off x="-171449" y="3359150"/>
            <a:ext cx="4724400" cy="3175"/>
          </a:xfrm>
          <a:prstGeom prst="line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</p:cxnSp>
      <p:cxnSp>
        <p:nvCxnSpPr>
          <p:cNvPr id="33797" name="Straight Connector 6"/>
          <p:cNvCxnSpPr>
            <a:cxnSpLocks noChangeShapeType="1"/>
          </p:cNvCxnSpPr>
          <p:nvPr/>
        </p:nvCxnSpPr>
        <p:spPr bwMode="auto">
          <a:xfrm rot="5400000">
            <a:off x="2857501" y="3359151"/>
            <a:ext cx="4800600" cy="3175"/>
          </a:xfrm>
          <a:prstGeom prst="line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</p:cxnSp>
      <p:sp>
        <p:nvSpPr>
          <p:cNvPr id="11" name="TextBox 10"/>
          <p:cNvSpPr txBox="1"/>
          <p:nvPr/>
        </p:nvSpPr>
        <p:spPr>
          <a:xfrm>
            <a:off x="762000" y="5008033"/>
            <a:ext cx="1219200" cy="58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/>
              <a:t>Production Solenoid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71284" y="5029200"/>
            <a:ext cx="1219200" cy="58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/>
              <a:t>Transport Solenoid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43084" y="5046133"/>
            <a:ext cx="1219200" cy="58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/>
              <a:t>Detector Solenoid</a:t>
            </a:r>
          </a:p>
        </p:txBody>
      </p:sp>
      <p:sp>
        <p:nvSpPr>
          <p:cNvPr id="33801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33802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C5E9DD-0676-434C-A62D-45EAC5A072B4}" type="slidenum">
              <a:rPr lang="en-US" smtClean="0">
                <a:latin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3803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78498" y="1460500"/>
            <a:ext cx="263525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Decreasing field prevents particle trapping and excessive straggling</a:t>
            </a:r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17" y="1395021"/>
            <a:ext cx="5763683" cy="1879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73" y="3596547"/>
            <a:ext cx="2746946" cy="2780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083" y="984251"/>
            <a:ext cx="2243667" cy="21857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082" y="5683250"/>
            <a:ext cx="3407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Most decays (</a:t>
            </a:r>
            <a:r>
              <a:rPr lang="en-US" dirty="0" err="1" smtClean="0">
                <a:solidFill>
                  <a:srgbClr val="0000FF"/>
                </a:solidFill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&lt;53 MeV/c) go down the middle (vacuum)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349500" y="5238750"/>
            <a:ext cx="889000" cy="518583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15732" y="3454401"/>
            <a:ext cx="213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Conversions hit </a:t>
            </a:r>
            <a:r>
              <a:rPr lang="en-US" dirty="0" smtClean="0">
                <a:solidFill>
                  <a:srgbClr val="0000FF"/>
                </a:solidFill>
              </a:rPr>
              <a:t>multiple planes.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677584" y="3915833"/>
            <a:ext cx="402166" cy="24341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2299" y="918634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Helical trajectory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025650" y="1263650"/>
            <a:ext cx="524933" cy="101176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58882" y="3998384"/>
            <a:ext cx="2133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</a:rPr>
              <a:t>Electromagnetic Calorimeter to tag electrons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084483" y="3238500"/>
            <a:ext cx="292100" cy="78740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60050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Tracking Technology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803276"/>
            <a:ext cx="8444176" cy="837142"/>
          </a:xfrm>
        </p:spPr>
        <p:txBody>
          <a:bodyPr/>
          <a:lstStyle/>
          <a:p>
            <a:r>
              <a:rPr lang="en-US" sz="2000" dirty="0" smtClean="0"/>
              <a:t>To achieve the required resolution, must keep mass as low as possible to minimize scattering</a:t>
            </a:r>
          </a:p>
          <a:p>
            <a:r>
              <a:rPr lang="en-US" sz="2000" dirty="0" smtClean="0"/>
              <a:t>We’ve chosen transverse planes of “straw chambers” (21,600 straws)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Advantages</a:t>
            </a:r>
          </a:p>
          <a:p>
            <a:pPr lvl="1"/>
            <a:r>
              <a:rPr lang="en-US" sz="1800" dirty="0" smtClean="0"/>
              <a:t>Established technology</a:t>
            </a:r>
          </a:p>
          <a:p>
            <a:pPr lvl="1"/>
            <a:r>
              <a:rPr lang="en-US" sz="1800" dirty="0" smtClean="0"/>
              <a:t>Modular: </a:t>
            </a:r>
            <a:r>
              <a:rPr lang="en-US" sz="1800" dirty="0"/>
              <a:t>support, gas, and electronic connections at the ends, outside of tracking </a:t>
            </a:r>
            <a:r>
              <a:rPr lang="en-US" sz="1800" dirty="0" smtClean="0"/>
              <a:t>volume</a:t>
            </a:r>
          </a:p>
          <a:p>
            <a:pPr lvl="1"/>
            <a:r>
              <a:rPr lang="en-US" sz="1800" dirty="0" smtClean="0"/>
              <a:t>Broken wires isolated</a:t>
            </a:r>
          </a:p>
          <a:p>
            <a:r>
              <a:rPr lang="en-US" sz="2000" dirty="0" smtClean="0"/>
              <a:t>Challenges</a:t>
            </a:r>
          </a:p>
          <a:p>
            <a:pPr lvl="1"/>
            <a:r>
              <a:rPr lang="en-US" sz="1800" dirty="0" smtClean="0"/>
              <a:t>Our specified wall thickness (15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m) has never been done</a:t>
            </a:r>
          </a:p>
          <a:p>
            <a:pPr lvl="1"/>
            <a:r>
              <a:rPr lang="en-US" sz="1800" dirty="0" smtClean="0"/>
              <a:t>Operating in a vacuum may be problematic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791" r="10587"/>
          <a:stretch/>
        </p:blipFill>
        <p:spPr>
          <a:xfrm>
            <a:off x="529166" y="2026871"/>
            <a:ext cx="3810000" cy="1486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746" r="53623"/>
          <a:stretch/>
        </p:blipFill>
        <p:spPr>
          <a:xfrm>
            <a:off x="4765355" y="1865204"/>
            <a:ext cx="2333829" cy="136948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5698155" y="1996438"/>
            <a:ext cx="402166" cy="14287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096873"/>
              </p:ext>
            </p:extLst>
          </p:nvPr>
        </p:nvGraphicFramePr>
        <p:xfrm>
          <a:off x="5325285" y="3001731"/>
          <a:ext cx="417021" cy="513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9" name="Equation" r:id="rId5" imgW="165100" imgH="203200" progId="Equation.3">
                  <p:embed/>
                </p:oleObj>
              </mc:Choice>
              <mc:Fallback>
                <p:oleObj name="Equation" r:id="rId5" imgW="165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25285" y="3001731"/>
                        <a:ext cx="417021" cy="513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082885" y="2974424"/>
            <a:ext cx="28942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Track ionizes gas in tube</a:t>
            </a:r>
          </a:p>
          <a:p>
            <a:pPr marL="119063" indent="-119063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Charge drifts to sense wire at center</a:t>
            </a:r>
          </a:p>
          <a:p>
            <a:pPr marL="119063" indent="-119063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Drift time gives precision position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9101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 long time coming</a:t>
            </a:r>
            <a:endParaRPr lang="en-US" dirty="0"/>
          </a:p>
        </p:txBody>
      </p:sp>
      <p:graphicFrame>
        <p:nvGraphicFramePr>
          <p:cNvPr id="832627" name="Group 1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9540472"/>
              </p:ext>
            </p:extLst>
          </p:nvPr>
        </p:nvGraphicFramePr>
        <p:xfrm>
          <a:off x="457200" y="839788"/>
          <a:ext cx="8686800" cy="4539299"/>
        </p:xfrm>
        <a:graphic>
          <a:graphicData uri="http://schemas.openxmlformats.org/drawingml/2006/table">
            <a:tbl>
              <a:tblPr/>
              <a:tblGrid>
                <a:gridCol w="1919287"/>
                <a:gridCol w="6767513"/>
              </a:tblGrid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1992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Proposed as “MELC” at Moscow Meson Factory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1997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Proposed as “MECO” at Brookhaven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(at this time, experiment incompatible with Fermilab)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1998-2005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Intensive work on MECO technical design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July 2005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Entire rare-decay program canceled at Brookhaven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2006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MECO subgroup +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Fermilab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physicists work out means to mount experiment at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Fermilab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October 2007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Mu2e letter of intent submitted to Fermilab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Fall 2008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Mu2e Proposal submitted to Fermilab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November 2008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Stage 1 approval. Formal Project Planning begins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November 2009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DOE Grants CD-0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36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38937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BF92DA-07EF-4288-BB47-4E5DC079FA8C}" type="slidenum">
              <a:rPr lang="en-US" smtClean="0">
                <a:latin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8938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01277" y="5278188"/>
            <a:ext cx="3758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DOE project-speak, this is the first “Critical Decision”: Statement of mission need = official existence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4216105" y="5226135"/>
            <a:ext cx="385173" cy="2498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Context (evolving slide)</a:t>
            </a:r>
            <a:endParaRPr lang="en-US" dirty="0"/>
          </a:p>
        </p:txBody>
      </p:sp>
      <p:pic>
        <p:nvPicPr>
          <p:cNvPr id="3993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141" y="1571770"/>
            <a:ext cx="4057571" cy="385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8"/>
          <p:cNvSpPr>
            <a:spLocks noChangeArrowheads="1"/>
          </p:cNvSpPr>
          <p:nvPr/>
        </p:nvSpPr>
        <p:spPr bwMode="auto">
          <a:xfrm>
            <a:off x="4229100" y="1100138"/>
            <a:ext cx="49149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dirty="0" err="1">
                <a:latin typeface="+mn-lt"/>
              </a:rPr>
              <a:t>Fermilab</a:t>
            </a:r>
            <a:endParaRPr lang="en-US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Built ~1970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200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proton beams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Eventually 400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endParaRPr lang="en-US" sz="160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Upgraded in 1985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900GeV x 900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p-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pBar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collisions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Most energetic in the world ever since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Upgraded in 1997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Main Injector-&gt; more intensity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980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x 980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p-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pBar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collisions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Intense neutrino program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Soon the </a:t>
            </a:r>
            <a:r>
              <a:rPr lang="en-US" sz="1600" i="1" dirty="0">
                <a:solidFill>
                  <a:schemeClr val="accent2"/>
                </a:solidFill>
                <a:latin typeface="+mn-lt"/>
              </a:rPr>
              <a:t>second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most powerful collider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What next???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1600" dirty="0" smtClean="0">
              <a:solidFill>
                <a:srgbClr val="FF0000"/>
              </a:solidFill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With the LHC now the highest energy collider, Fermilab must focus on different types of physics. </a:t>
            </a:r>
            <a:endParaRPr lang="en-US" sz="2000" dirty="0">
              <a:solidFill>
                <a:schemeClr val="accent2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153400" y="2876550"/>
            <a:ext cx="9906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153400" y="2847975"/>
            <a:ext cx="990600" cy="428625"/>
          </a:xfrm>
          <a:prstGeom prst="line">
            <a:avLst/>
          </a:prstGeom>
          <a:ln w="38100">
            <a:solidFill>
              <a:srgbClr val="FF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467600" y="3248025"/>
            <a:ext cx="167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</a:t>
            </a:r>
            <a:r>
              <a:rPr lang="en-US" dirty="0" smtClean="0">
                <a:solidFill>
                  <a:srgbClr val="FF0000"/>
                </a:solidFill>
              </a:rPr>
              <a:t>ntil </a:t>
            </a:r>
            <a:r>
              <a:rPr lang="en-US" dirty="0">
                <a:solidFill>
                  <a:srgbClr val="FF0000"/>
                </a:solidFill>
              </a:rPr>
              <a:t>recently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105400" y="4486275"/>
            <a:ext cx="466725" cy="219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67300" y="4476750"/>
            <a:ext cx="428625" cy="161925"/>
          </a:xfrm>
          <a:prstGeom prst="line">
            <a:avLst/>
          </a:prstGeom>
          <a:ln w="38100">
            <a:solidFill>
              <a:srgbClr val="FF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 rot="-2004349">
            <a:off x="4341271" y="3799955"/>
            <a:ext cx="8858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For awhile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947" name="Date Placeholder 2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39948" name="Slide Number Placeholder 2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1C5BF4-783E-4226-B6E7-35CFD135553B}" type="slidenum">
              <a:rPr lang="en-US" smtClean="0">
                <a:latin typeface="Arial" pitchFamily="34" charset="0"/>
              </a:rPr>
              <a:pPr/>
              <a:t>35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9949" name="Footer Placeholder 2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542825" y="4421437"/>
            <a:ext cx="3158319" cy="212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587389" y="4411400"/>
            <a:ext cx="3035768" cy="1994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96430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94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179" y="101831"/>
            <a:ext cx="7564437" cy="441325"/>
          </a:xfrm>
        </p:spPr>
        <p:txBody>
          <a:bodyPr/>
          <a:lstStyle/>
          <a:p>
            <a:r>
              <a:rPr lang="en-US" dirty="0" smtClean="0"/>
              <a:t>New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07" y="591621"/>
            <a:ext cx="8251825" cy="1872648"/>
          </a:xfrm>
        </p:spPr>
        <p:txBody>
          <a:bodyPr/>
          <a:lstStyle/>
          <a:p>
            <a:r>
              <a:rPr lang="en-US" sz="2000" dirty="0" smtClean="0"/>
              <a:t>To address the changing situation, the DOE’s High Energy Physics Advisory Panel (HEPAP) convened the Particle Physics Prioritization Panel (P5)</a:t>
            </a:r>
          </a:p>
          <a:p>
            <a:r>
              <a:rPr lang="en-US" sz="2000" dirty="0" smtClean="0"/>
              <a:t>In 2008, this panel released a report outlining a strategic plan for US particle physics focused on three “frontiers”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8695" y="2388659"/>
            <a:ext cx="4376873" cy="415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rved Up Arrow 7"/>
          <p:cNvSpPr/>
          <p:nvPr/>
        </p:nvSpPr>
        <p:spPr>
          <a:xfrm rot="7026657">
            <a:off x="2598564" y="3308550"/>
            <a:ext cx="1355795" cy="4905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8776380">
            <a:off x="828247" y="2978344"/>
            <a:ext cx="2427485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Now that the LHC has taken over the energy frontier,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Fermilab’s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 focus is shifting</a:t>
            </a:r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30713" y="3333566"/>
            <a:ext cx="989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Tevatron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0713" y="2873679"/>
            <a:ext cx="989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LHC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7071" y="4771014"/>
            <a:ext cx="989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Mu2e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430713" y="3363803"/>
            <a:ext cx="1042269" cy="294805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430713" y="3424276"/>
            <a:ext cx="996913" cy="205314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65164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85" y="172216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The Intensity Frontier at Fermilab</a:t>
            </a:r>
            <a:endParaRPr lang="en-US" dirty="0">
              <a:ea typeface="+mj-ea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528189" y="668923"/>
            <a:ext cx="8251825" cy="5381493"/>
          </a:xfrm>
        </p:spPr>
        <p:txBody>
          <a:bodyPr/>
          <a:lstStyle/>
          <a:p>
            <a:r>
              <a:rPr lang="en-US" dirty="0">
                <a:latin typeface="Trebuchet MS" charset="0"/>
              </a:rPr>
              <a:t>Neutrino </a:t>
            </a:r>
            <a:r>
              <a:rPr lang="en-US" dirty="0" smtClean="0">
                <a:latin typeface="Trebuchet MS" charset="0"/>
              </a:rPr>
              <a:t>Physics</a:t>
            </a:r>
          </a:p>
          <a:p>
            <a:pPr lvl="1"/>
            <a:r>
              <a:rPr lang="en-US" dirty="0" smtClean="0">
                <a:latin typeface="Trebuchet MS" charset="0"/>
              </a:rPr>
              <a:t>Increasing the power of 120 </a:t>
            </a:r>
            <a:r>
              <a:rPr lang="en-US" dirty="0" err="1" smtClean="0">
                <a:latin typeface="Trebuchet MS" charset="0"/>
              </a:rPr>
              <a:t>GeV</a:t>
            </a:r>
            <a:r>
              <a:rPr lang="en-US" dirty="0" smtClean="0">
                <a:latin typeface="Trebuchet MS" charset="0"/>
              </a:rPr>
              <a:t> beam from </a:t>
            </a:r>
            <a:r>
              <a:rPr lang="en-US" dirty="0" err="1" smtClean="0">
                <a:latin typeface="Trebuchet MS" charset="0"/>
              </a:rPr>
              <a:t>Fermilab’s</a:t>
            </a:r>
            <a:r>
              <a:rPr lang="en-US" dirty="0" smtClean="0">
                <a:latin typeface="Trebuchet MS" charset="0"/>
              </a:rPr>
              <a:t> Main Injector to 700 kW for</a:t>
            </a:r>
            <a:endParaRPr lang="en-US" dirty="0">
              <a:latin typeface="Trebuchet MS" charset="0"/>
            </a:endParaRPr>
          </a:p>
          <a:p>
            <a:pPr lvl="2"/>
            <a:r>
              <a:rPr lang="en-US" dirty="0" err="1">
                <a:latin typeface="Trebuchet MS" charset="0"/>
              </a:rPr>
              <a:t>NOvA</a:t>
            </a:r>
            <a:r>
              <a:rPr lang="en-US" dirty="0">
                <a:latin typeface="Trebuchet MS" charset="0"/>
              </a:rPr>
              <a:t> – </a:t>
            </a:r>
            <a:r>
              <a:rPr lang="en-US" dirty="0" smtClean="0">
                <a:latin typeface="Trebuchet MS" charset="0"/>
              </a:rPr>
              <a:t>neutrino beam to an off-axis detector near Canadian border</a:t>
            </a:r>
            <a:endParaRPr lang="en-US" dirty="0">
              <a:latin typeface="Trebuchet MS" charset="0"/>
            </a:endParaRPr>
          </a:p>
          <a:p>
            <a:pPr lvl="2"/>
            <a:r>
              <a:rPr lang="en-US" dirty="0" smtClean="0">
                <a:latin typeface="Trebuchet MS" charset="0"/>
              </a:rPr>
              <a:t>“Long Baseline Neutrino Experiment” (LBNE) </a:t>
            </a:r>
            <a:r>
              <a:rPr lang="en-US" dirty="0">
                <a:latin typeface="Trebuchet MS" charset="0"/>
              </a:rPr>
              <a:t>– </a:t>
            </a:r>
            <a:r>
              <a:rPr lang="en-US" dirty="0" smtClean="0">
                <a:latin typeface="Trebuchet MS" charset="0"/>
              </a:rPr>
              <a:t>eventually an intense beam pointed at the Deep Underground Science and Engineering Laboratory, to be built at the </a:t>
            </a:r>
            <a:r>
              <a:rPr lang="en-US" dirty="0" err="1" smtClean="0">
                <a:latin typeface="Trebuchet MS" charset="0"/>
              </a:rPr>
              <a:t>Homestake</a:t>
            </a:r>
            <a:r>
              <a:rPr lang="en-US" dirty="0" smtClean="0">
                <a:latin typeface="Trebuchet MS" charset="0"/>
              </a:rPr>
              <a:t> Mine, SD</a:t>
            </a:r>
            <a:endParaRPr lang="en-US" dirty="0">
              <a:latin typeface="Trebuchet MS" charset="0"/>
            </a:endParaRPr>
          </a:p>
          <a:p>
            <a:r>
              <a:rPr lang="en-US" dirty="0">
                <a:latin typeface="Trebuchet MS" charset="0"/>
              </a:rPr>
              <a:t>Precision measurements</a:t>
            </a:r>
          </a:p>
          <a:p>
            <a:pPr lvl="1"/>
            <a:r>
              <a:rPr lang="en-US" dirty="0" err="1">
                <a:latin typeface="Trebuchet MS" charset="0"/>
              </a:rPr>
              <a:t>Muon</a:t>
            </a:r>
            <a:r>
              <a:rPr lang="en-US" dirty="0">
                <a:latin typeface="Trebuchet MS" charset="0"/>
              </a:rPr>
              <a:t> to </a:t>
            </a:r>
            <a:r>
              <a:rPr lang="en-US" dirty="0" smtClean="0">
                <a:latin typeface="Trebuchet MS" charset="0"/>
              </a:rPr>
              <a:t>electron conversion</a:t>
            </a:r>
            <a:endParaRPr lang="en-US" dirty="0">
              <a:latin typeface="Trebuchet MS" charset="0"/>
            </a:endParaRPr>
          </a:p>
          <a:p>
            <a:pPr lvl="1"/>
            <a:r>
              <a:rPr lang="en-US" dirty="0">
                <a:latin typeface="Trebuchet MS" charset="0"/>
              </a:rPr>
              <a:t>Anomalous </a:t>
            </a:r>
            <a:r>
              <a:rPr lang="en-US" dirty="0" err="1">
                <a:latin typeface="Trebuchet MS" charset="0"/>
              </a:rPr>
              <a:t>muon</a:t>
            </a:r>
            <a:r>
              <a:rPr lang="en-US" dirty="0">
                <a:latin typeface="Trebuchet MS" charset="0"/>
              </a:rPr>
              <a:t> magnetic moment (g-2). </a:t>
            </a:r>
          </a:p>
          <a:p>
            <a:pPr lvl="1"/>
            <a:r>
              <a:rPr lang="en-US" dirty="0">
                <a:latin typeface="Trebuchet MS" charset="0"/>
              </a:rPr>
              <a:t>Precision </a:t>
            </a:r>
            <a:r>
              <a:rPr lang="en-US" dirty="0" err="1">
                <a:latin typeface="Trebuchet MS" charset="0"/>
              </a:rPr>
              <a:t>kaon</a:t>
            </a:r>
            <a:r>
              <a:rPr lang="en-US" dirty="0">
                <a:latin typeface="Trebuchet MS" charset="0"/>
              </a:rPr>
              <a:t> physics</a:t>
            </a:r>
          </a:p>
          <a:p>
            <a:r>
              <a:rPr lang="en-US" dirty="0">
                <a:latin typeface="Trebuchet MS" charset="0"/>
              </a:rPr>
              <a:t>Advanced R&amp;D</a:t>
            </a:r>
          </a:p>
          <a:p>
            <a:pPr lvl="1"/>
            <a:r>
              <a:rPr lang="en-US" dirty="0" err="1">
                <a:latin typeface="Trebuchet MS" charset="0"/>
              </a:rPr>
              <a:t>Muon</a:t>
            </a:r>
            <a:r>
              <a:rPr lang="en-US" dirty="0">
                <a:latin typeface="Trebuchet MS" charset="0"/>
              </a:rPr>
              <a:t> based neutrino factory</a:t>
            </a:r>
          </a:p>
          <a:p>
            <a:pPr lvl="1"/>
            <a:r>
              <a:rPr lang="en-US" dirty="0" err="1">
                <a:latin typeface="Trebuchet MS" charset="0"/>
              </a:rPr>
              <a:t>Muon</a:t>
            </a:r>
            <a:r>
              <a:rPr lang="en-US" dirty="0">
                <a:latin typeface="Trebuchet MS" charset="0"/>
              </a:rPr>
              <a:t> collider</a:t>
            </a:r>
          </a:p>
          <a:p>
            <a:pPr lvl="1"/>
            <a:r>
              <a:rPr lang="en-US" dirty="0">
                <a:latin typeface="Trebuchet MS" charset="0"/>
              </a:rPr>
              <a:t>Accelerator-driven sub-critical nuclear reactors</a:t>
            </a:r>
          </a:p>
        </p:txBody>
      </p:sp>
      <p:sp>
        <p:nvSpPr>
          <p:cNvPr id="1434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February 8, 2013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4F0B04-3DC2-AB46-A240-646BFB49EB89}" type="slidenum">
              <a:rPr lang="en-US">
                <a:solidFill>
                  <a:schemeClr val="tx2"/>
                </a:solidFill>
              </a:rPr>
              <a:pPr eaLnBrk="1" hangingPunct="1"/>
              <a:t>37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4342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mtClean="0">
                <a:solidFill>
                  <a:schemeClr val="tx2"/>
                </a:solidFill>
              </a:rPr>
              <a:t>Virginia Tech Colloquium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1768" y="3885381"/>
            <a:ext cx="3688971" cy="36283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10132" y="3431835"/>
            <a:ext cx="156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588536" y="3734199"/>
            <a:ext cx="521596" cy="2418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01081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Our Role in the Big Picture</a:t>
            </a:r>
            <a:endParaRPr lang="en-US" dirty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46088" y="1111250"/>
            <a:ext cx="8251825" cy="2832100"/>
          </a:xfrm>
        </p:spPr>
        <p:txBody>
          <a:bodyPr/>
          <a:lstStyle/>
          <a:p>
            <a:r>
              <a:rPr lang="en-US" dirty="0" smtClean="0"/>
              <a:t>As part of their charge, the P5 evaluated specific proposals under various funding scenarios. With regard to Mu2e, they recommended:</a:t>
            </a:r>
          </a:p>
          <a:p>
            <a:pPr lvl="1">
              <a:buFont typeface="Wingdings 2" pitchFamily="18" charset="2"/>
              <a:buNone/>
            </a:pPr>
            <a:r>
              <a:rPr lang="en-US" dirty="0" smtClean="0"/>
              <a:t>   </a:t>
            </a:r>
            <a:r>
              <a:rPr lang="en-US" i="1" dirty="0" smtClean="0"/>
              <a:t>“The experiment could go forward in the next decade with a modest evolution of the Fermilab accelerator complex. Such an experiment could be the first step in a world-leading </a:t>
            </a:r>
            <a:r>
              <a:rPr lang="en-US" i="1" dirty="0" err="1" smtClean="0"/>
              <a:t>muon</a:t>
            </a:r>
            <a:r>
              <a:rPr lang="en-US" i="1" dirty="0" smtClean="0"/>
              <a:t>-decay program eventually driven by a next-generation </a:t>
            </a:r>
            <a:r>
              <a:rPr lang="en-US" i="1" dirty="0" err="1" smtClean="0"/>
              <a:t>highintensity</a:t>
            </a:r>
            <a:r>
              <a:rPr lang="en-US" i="1" dirty="0" smtClean="0"/>
              <a:t> proton source. </a:t>
            </a:r>
            <a:r>
              <a:rPr lang="en-US" b="1" i="1" dirty="0" smtClean="0">
                <a:solidFill>
                  <a:srgbClr val="FF0000"/>
                </a:solidFill>
              </a:rPr>
              <a:t>The panel recommends pursuing the </a:t>
            </a:r>
            <a:r>
              <a:rPr lang="en-US" b="1" i="1" dirty="0" err="1" smtClean="0">
                <a:solidFill>
                  <a:srgbClr val="FF0000"/>
                </a:solidFill>
              </a:rPr>
              <a:t>muon</a:t>
            </a:r>
            <a:r>
              <a:rPr lang="en-US" b="1" i="1" dirty="0" smtClean="0">
                <a:solidFill>
                  <a:srgbClr val="FF0000"/>
                </a:solidFill>
              </a:rPr>
              <a:t>-to-electron conversion experiment... under all budget scenarios considered by the panel</a:t>
            </a:r>
            <a:r>
              <a:rPr lang="en-US" b="1" i="1" dirty="0" smtClean="0"/>
              <a:t>”</a:t>
            </a:r>
          </a:p>
          <a:p>
            <a:pPr>
              <a:buFont typeface="Wingdings 2" pitchFamily="18" charset="2"/>
              <a:buNone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610631" y="4577050"/>
            <a:ext cx="610393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Mu2e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will play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 central role in the US HEP program</a:t>
            </a:r>
          </a:p>
        </p:txBody>
      </p:sp>
      <p:sp>
        <p:nvSpPr>
          <p:cNvPr id="21509" name="Date Placeholder 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21510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E840AF-AE09-4A77-908C-A77BC7D2A4EA}" type="slidenum">
              <a:rPr lang="en-US" smtClean="0">
                <a:latin typeface="Arial" pitchFamily="34" charset="0"/>
              </a:rPr>
              <a:pPr/>
              <a:t>38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1511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41676" y="5903663"/>
            <a:ext cx="4051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Now on with the show…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185635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142875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dirty="0"/>
              <a:t>The Fermilab Accelerator Complex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039" y="744070"/>
            <a:ext cx="75946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Freeform 4"/>
          <p:cNvSpPr>
            <a:spLocks/>
          </p:cNvSpPr>
          <p:nvPr/>
        </p:nvSpPr>
        <p:spPr bwMode="auto">
          <a:xfrm>
            <a:off x="3993014" y="1369310"/>
            <a:ext cx="338138" cy="1203325"/>
          </a:xfrm>
          <a:custGeom>
            <a:avLst/>
            <a:gdLst>
              <a:gd name="T0" fmla="*/ 2147483647 w 117"/>
              <a:gd name="T1" fmla="*/ 2147483647 h 494"/>
              <a:gd name="T2" fmla="*/ 2147483647 w 117"/>
              <a:gd name="T3" fmla="*/ 2147483647 h 494"/>
              <a:gd name="T4" fmla="*/ 2147483647 w 117"/>
              <a:gd name="T5" fmla="*/ 2147483647 h 494"/>
              <a:gd name="T6" fmla="*/ 2147483647 w 117"/>
              <a:gd name="T7" fmla="*/ 2147483647 h 494"/>
              <a:gd name="T8" fmla="*/ 2147483647 w 117"/>
              <a:gd name="T9" fmla="*/ 0 h 4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7"/>
              <a:gd name="T16" fmla="*/ 0 h 494"/>
              <a:gd name="T17" fmla="*/ 117 w 117"/>
              <a:gd name="T18" fmla="*/ 494 h 4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7" h="494">
                <a:moveTo>
                  <a:pt x="60" y="494"/>
                </a:moveTo>
                <a:cubicBezTo>
                  <a:pt x="41" y="465"/>
                  <a:pt x="23" y="436"/>
                  <a:pt x="15" y="387"/>
                </a:cubicBezTo>
                <a:cubicBezTo>
                  <a:pt x="7" y="338"/>
                  <a:pt x="0" y="254"/>
                  <a:pt x="9" y="199"/>
                </a:cubicBezTo>
                <a:cubicBezTo>
                  <a:pt x="18" y="144"/>
                  <a:pt x="53" y="89"/>
                  <a:pt x="71" y="56"/>
                </a:cubicBezTo>
                <a:cubicBezTo>
                  <a:pt x="89" y="23"/>
                  <a:pt x="103" y="11"/>
                  <a:pt x="117" y="0"/>
                </a:cubicBezTo>
              </a:path>
            </a:pathLst>
          </a:custGeom>
          <a:noFill/>
          <a:ln w="9525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4374014" y="1445510"/>
            <a:ext cx="266700" cy="2390775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 rot="-3300000">
            <a:off x="3295308" y="1363754"/>
            <a:ext cx="1541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>
                <a:latin typeface="Arial Unicode MS" pitchFamily="34" charset="-128"/>
              </a:rPr>
              <a:t>MiniBooNE/BNB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 rot="-4854802">
            <a:off x="4035877" y="1651885"/>
            <a:ext cx="841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latin typeface="Arial Unicode MS" pitchFamily="34" charset="-128"/>
              </a:rPr>
              <a:t>NUMI</a:t>
            </a:r>
          </a:p>
        </p:txBody>
      </p:sp>
      <p:sp>
        <p:nvSpPr>
          <p:cNvPr id="40968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40969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975753-7295-4747-90BA-E4DFA853C60F}" type="slidenum">
              <a:rPr lang="en-US" smtClean="0">
                <a:latin typeface="Arial" pitchFamily="34" charset="0"/>
              </a:rPr>
              <a:pPr/>
              <a:t>39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0970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sp>
        <p:nvSpPr>
          <p:cNvPr id="11" name="Freeform 10"/>
          <p:cNvSpPr/>
          <p:nvPr/>
        </p:nvSpPr>
        <p:spPr>
          <a:xfrm>
            <a:off x="882567" y="1633730"/>
            <a:ext cx="7564510" cy="4690456"/>
          </a:xfrm>
          <a:custGeom>
            <a:avLst/>
            <a:gdLst>
              <a:gd name="connsiteX0" fmla="*/ 425356 w 7970293"/>
              <a:gd name="connsiteY0" fmla="*/ 2454323 h 4945039"/>
              <a:gd name="connsiteX1" fmla="*/ 1380699 w 7970293"/>
              <a:gd name="connsiteY1" fmla="*/ 529988 h 4945039"/>
              <a:gd name="connsiteX2" fmla="*/ 2745475 w 7970293"/>
              <a:gd name="connsiteY2" fmla="*/ 257033 h 4945039"/>
              <a:gd name="connsiteX3" fmla="*/ 4042012 w 7970293"/>
              <a:gd name="connsiteY3" fmla="*/ 830239 h 4945039"/>
              <a:gd name="connsiteX4" fmla="*/ 4669809 w 7970293"/>
              <a:gd name="connsiteY4" fmla="*/ 475397 h 4945039"/>
              <a:gd name="connsiteX5" fmla="*/ 6321189 w 7970293"/>
              <a:gd name="connsiteY5" fmla="*/ 38669 h 4945039"/>
              <a:gd name="connsiteX6" fmla="*/ 7522191 w 7970293"/>
              <a:gd name="connsiteY6" fmla="*/ 243385 h 4945039"/>
              <a:gd name="connsiteX7" fmla="*/ 7399362 w 7970293"/>
              <a:gd name="connsiteY7" fmla="*/ 1021308 h 4945039"/>
              <a:gd name="connsiteX8" fmla="*/ 4096603 w 7970293"/>
              <a:gd name="connsiteY8" fmla="*/ 1963003 h 4945039"/>
              <a:gd name="connsiteX9" fmla="*/ 2827362 w 7970293"/>
              <a:gd name="connsiteY9" fmla="*/ 4597021 h 4945039"/>
              <a:gd name="connsiteX10" fmla="*/ 398060 w 7970293"/>
              <a:gd name="connsiteY10" fmla="*/ 4051111 h 4945039"/>
              <a:gd name="connsiteX11" fmla="*/ 425356 w 7970293"/>
              <a:gd name="connsiteY11" fmla="*/ 2454323 h 4945039"/>
              <a:gd name="connsiteX0" fmla="*/ 400335 w 7945272"/>
              <a:gd name="connsiteY0" fmla="*/ 2454323 h 4699379"/>
              <a:gd name="connsiteX1" fmla="*/ 1355678 w 7945272"/>
              <a:gd name="connsiteY1" fmla="*/ 529988 h 4699379"/>
              <a:gd name="connsiteX2" fmla="*/ 2720454 w 7945272"/>
              <a:gd name="connsiteY2" fmla="*/ 257033 h 4699379"/>
              <a:gd name="connsiteX3" fmla="*/ 4016991 w 7945272"/>
              <a:gd name="connsiteY3" fmla="*/ 830239 h 4699379"/>
              <a:gd name="connsiteX4" fmla="*/ 4644788 w 7945272"/>
              <a:gd name="connsiteY4" fmla="*/ 475397 h 4699379"/>
              <a:gd name="connsiteX5" fmla="*/ 6296168 w 7945272"/>
              <a:gd name="connsiteY5" fmla="*/ 38669 h 4699379"/>
              <a:gd name="connsiteX6" fmla="*/ 7497170 w 7945272"/>
              <a:gd name="connsiteY6" fmla="*/ 243385 h 4699379"/>
              <a:gd name="connsiteX7" fmla="*/ 7374341 w 7945272"/>
              <a:gd name="connsiteY7" fmla="*/ 1021308 h 4699379"/>
              <a:gd name="connsiteX8" fmla="*/ 4071582 w 7945272"/>
              <a:gd name="connsiteY8" fmla="*/ 1963003 h 4699379"/>
              <a:gd name="connsiteX9" fmla="*/ 2638568 w 7945272"/>
              <a:gd name="connsiteY9" fmla="*/ 4351361 h 4699379"/>
              <a:gd name="connsiteX10" fmla="*/ 373039 w 7945272"/>
              <a:gd name="connsiteY10" fmla="*/ 4051111 h 4699379"/>
              <a:gd name="connsiteX11" fmla="*/ 400335 w 7945272"/>
              <a:gd name="connsiteY11" fmla="*/ 2454323 h 4699379"/>
              <a:gd name="connsiteX0" fmla="*/ 400335 w 7940723"/>
              <a:gd name="connsiteY0" fmla="*/ 2454323 h 4692555"/>
              <a:gd name="connsiteX1" fmla="*/ 1355678 w 7940723"/>
              <a:gd name="connsiteY1" fmla="*/ 529988 h 4692555"/>
              <a:gd name="connsiteX2" fmla="*/ 2720454 w 7940723"/>
              <a:gd name="connsiteY2" fmla="*/ 257033 h 4692555"/>
              <a:gd name="connsiteX3" fmla="*/ 4016991 w 7940723"/>
              <a:gd name="connsiteY3" fmla="*/ 830239 h 4692555"/>
              <a:gd name="connsiteX4" fmla="*/ 4644788 w 7940723"/>
              <a:gd name="connsiteY4" fmla="*/ 475397 h 4692555"/>
              <a:gd name="connsiteX5" fmla="*/ 6296168 w 7940723"/>
              <a:gd name="connsiteY5" fmla="*/ 38669 h 4692555"/>
              <a:gd name="connsiteX6" fmla="*/ 7497170 w 7940723"/>
              <a:gd name="connsiteY6" fmla="*/ 243385 h 4692555"/>
              <a:gd name="connsiteX7" fmla="*/ 7374341 w 7940723"/>
              <a:gd name="connsiteY7" fmla="*/ 1021308 h 4692555"/>
              <a:gd name="connsiteX8" fmla="*/ 4098878 w 7940723"/>
              <a:gd name="connsiteY8" fmla="*/ 2003946 h 4692555"/>
              <a:gd name="connsiteX9" fmla="*/ 2638568 w 7940723"/>
              <a:gd name="connsiteY9" fmla="*/ 4351361 h 4692555"/>
              <a:gd name="connsiteX10" fmla="*/ 373039 w 7940723"/>
              <a:gd name="connsiteY10" fmla="*/ 4051111 h 4692555"/>
              <a:gd name="connsiteX11" fmla="*/ 400335 w 7940723"/>
              <a:gd name="connsiteY11" fmla="*/ 2454323 h 4692555"/>
              <a:gd name="connsiteX0" fmla="*/ 359391 w 7899779"/>
              <a:gd name="connsiteY0" fmla="*/ 2454323 h 4665260"/>
              <a:gd name="connsiteX1" fmla="*/ 1314734 w 7899779"/>
              <a:gd name="connsiteY1" fmla="*/ 529988 h 4665260"/>
              <a:gd name="connsiteX2" fmla="*/ 2679510 w 7899779"/>
              <a:gd name="connsiteY2" fmla="*/ 257033 h 4665260"/>
              <a:gd name="connsiteX3" fmla="*/ 3976047 w 7899779"/>
              <a:gd name="connsiteY3" fmla="*/ 830239 h 4665260"/>
              <a:gd name="connsiteX4" fmla="*/ 4603844 w 7899779"/>
              <a:gd name="connsiteY4" fmla="*/ 475397 h 4665260"/>
              <a:gd name="connsiteX5" fmla="*/ 6255224 w 7899779"/>
              <a:gd name="connsiteY5" fmla="*/ 38669 h 4665260"/>
              <a:gd name="connsiteX6" fmla="*/ 7456226 w 7899779"/>
              <a:gd name="connsiteY6" fmla="*/ 243385 h 4665260"/>
              <a:gd name="connsiteX7" fmla="*/ 7333397 w 7899779"/>
              <a:gd name="connsiteY7" fmla="*/ 1021308 h 4665260"/>
              <a:gd name="connsiteX8" fmla="*/ 4057934 w 7899779"/>
              <a:gd name="connsiteY8" fmla="*/ 2003946 h 4665260"/>
              <a:gd name="connsiteX9" fmla="*/ 2597624 w 7899779"/>
              <a:gd name="connsiteY9" fmla="*/ 4351361 h 4665260"/>
              <a:gd name="connsiteX10" fmla="*/ 373039 w 7899779"/>
              <a:gd name="connsiteY10" fmla="*/ 3887338 h 4665260"/>
              <a:gd name="connsiteX11" fmla="*/ 359391 w 7899779"/>
              <a:gd name="connsiteY11" fmla="*/ 2454323 h 4665260"/>
              <a:gd name="connsiteX0" fmla="*/ 197845 w 7528590"/>
              <a:gd name="connsiteY0" fmla="*/ 2429735 h 4431520"/>
              <a:gd name="connsiteX1" fmla="*/ 1153188 w 7528590"/>
              <a:gd name="connsiteY1" fmla="*/ 505400 h 4431520"/>
              <a:gd name="connsiteX2" fmla="*/ 2517964 w 7528590"/>
              <a:gd name="connsiteY2" fmla="*/ 232445 h 4431520"/>
              <a:gd name="connsiteX3" fmla="*/ 3814501 w 7528590"/>
              <a:gd name="connsiteY3" fmla="*/ 805651 h 4431520"/>
              <a:gd name="connsiteX4" fmla="*/ 4442298 w 7528590"/>
              <a:gd name="connsiteY4" fmla="*/ 450809 h 4431520"/>
              <a:gd name="connsiteX5" fmla="*/ 6093678 w 7528590"/>
              <a:gd name="connsiteY5" fmla="*/ 14081 h 4431520"/>
              <a:gd name="connsiteX6" fmla="*/ 7294680 w 7528590"/>
              <a:gd name="connsiteY6" fmla="*/ 218797 h 4431520"/>
              <a:gd name="connsiteX7" fmla="*/ 7192671 w 7528590"/>
              <a:gd name="connsiteY7" fmla="*/ 1279259 h 4431520"/>
              <a:gd name="connsiteX8" fmla="*/ 3896388 w 7528590"/>
              <a:gd name="connsiteY8" fmla="*/ 1979358 h 4431520"/>
              <a:gd name="connsiteX9" fmla="*/ 2436078 w 7528590"/>
              <a:gd name="connsiteY9" fmla="*/ 4326773 h 4431520"/>
              <a:gd name="connsiteX10" fmla="*/ 211493 w 7528590"/>
              <a:gd name="connsiteY10" fmla="*/ 3862750 h 4431520"/>
              <a:gd name="connsiteX11" fmla="*/ 197845 w 7528590"/>
              <a:gd name="connsiteY11" fmla="*/ 2429735 h 4431520"/>
              <a:gd name="connsiteX0" fmla="*/ 197845 w 7527450"/>
              <a:gd name="connsiteY0" fmla="*/ 2387393 h 4389179"/>
              <a:gd name="connsiteX1" fmla="*/ 1153188 w 7527450"/>
              <a:gd name="connsiteY1" fmla="*/ 463058 h 4389179"/>
              <a:gd name="connsiteX2" fmla="*/ 2517964 w 7527450"/>
              <a:gd name="connsiteY2" fmla="*/ 190103 h 4389179"/>
              <a:gd name="connsiteX3" fmla="*/ 3814501 w 7527450"/>
              <a:gd name="connsiteY3" fmla="*/ 763309 h 4389179"/>
              <a:gd name="connsiteX4" fmla="*/ 4442298 w 7527450"/>
              <a:gd name="connsiteY4" fmla="*/ 408467 h 4389179"/>
              <a:gd name="connsiteX5" fmla="*/ 6114498 w 7527450"/>
              <a:gd name="connsiteY5" fmla="*/ 22192 h 4389179"/>
              <a:gd name="connsiteX6" fmla="*/ 7294680 w 7527450"/>
              <a:gd name="connsiteY6" fmla="*/ 176455 h 4389179"/>
              <a:gd name="connsiteX7" fmla="*/ 7192671 w 7527450"/>
              <a:gd name="connsiteY7" fmla="*/ 1236917 h 4389179"/>
              <a:gd name="connsiteX8" fmla="*/ 3896388 w 7527450"/>
              <a:gd name="connsiteY8" fmla="*/ 1937016 h 4389179"/>
              <a:gd name="connsiteX9" fmla="*/ 2436078 w 7527450"/>
              <a:gd name="connsiteY9" fmla="*/ 4284431 h 4389179"/>
              <a:gd name="connsiteX10" fmla="*/ 211493 w 7527450"/>
              <a:gd name="connsiteY10" fmla="*/ 3820408 h 4389179"/>
              <a:gd name="connsiteX11" fmla="*/ 197845 w 7527450"/>
              <a:gd name="connsiteY11" fmla="*/ 2387393 h 4389179"/>
              <a:gd name="connsiteX0" fmla="*/ 197845 w 7527450"/>
              <a:gd name="connsiteY0" fmla="*/ 2391129 h 4392915"/>
              <a:gd name="connsiteX1" fmla="*/ 1153188 w 7527450"/>
              <a:gd name="connsiteY1" fmla="*/ 466794 h 4392915"/>
              <a:gd name="connsiteX2" fmla="*/ 2517964 w 7527450"/>
              <a:gd name="connsiteY2" fmla="*/ 193839 h 4392915"/>
              <a:gd name="connsiteX3" fmla="*/ 3814501 w 7527450"/>
              <a:gd name="connsiteY3" fmla="*/ 767045 h 4392915"/>
              <a:gd name="connsiteX4" fmla="*/ 4494349 w 7527450"/>
              <a:gd name="connsiteY4" fmla="*/ 462656 h 4392915"/>
              <a:gd name="connsiteX5" fmla="*/ 6114498 w 7527450"/>
              <a:gd name="connsiteY5" fmla="*/ 25928 h 4392915"/>
              <a:gd name="connsiteX6" fmla="*/ 7294680 w 7527450"/>
              <a:gd name="connsiteY6" fmla="*/ 180191 h 4392915"/>
              <a:gd name="connsiteX7" fmla="*/ 7192671 w 7527450"/>
              <a:gd name="connsiteY7" fmla="*/ 1240653 h 4392915"/>
              <a:gd name="connsiteX8" fmla="*/ 3896388 w 7527450"/>
              <a:gd name="connsiteY8" fmla="*/ 1940752 h 4392915"/>
              <a:gd name="connsiteX9" fmla="*/ 2436078 w 7527450"/>
              <a:gd name="connsiteY9" fmla="*/ 4288167 h 4392915"/>
              <a:gd name="connsiteX10" fmla="*/ 211493 w 7527450"/>
              <a:gd name="connsiteY10" fmla="*/ 3824144 h 4392915"/>
              <a:gd name="connsiteX11" fmla="*/ 197845 w 7527450"/>
              <a:gd name="connsiteY11" fmla="*/ 2391129 h 4392915"/>
              <a:gd name="connsiteX0" fmla="*/ 197845 w 7489650"/>
              <a:gd name="connsiteY0" fmla="*/ 2391129 h 4392915"/>
              <a:gd name="connsiteX1" fmla="*/ 1153188 w 7489650"/>
              <a:gd name="connsiteY1" fmla="*/ 466794 h 4392915"/>
              <a:gd name="connsiteX2" fmla="*/ 2517964 w 7489650"/>
              <a:gd name="connsiteY2" fmla="*/ 193839 h 4392915"/>
              <a:gd name="connsiteX3" fmla="*/ 3814501 w 7489650"/>
              <a:gd name="connsiteY3" fmla="*/ 767045 h 4392915"/>
              <a:gd name="connsiteX4" fmla="*/ 4494349 w 7489650"/>
              <a:gd name="connsiteY4" fmla="*/ 462656 h 4392915"/>
              <a:gd name="connsiteX5" fmla="*/ 6114498 w 7489650"/>
              <a:gd name="connsiteY5" fmla="*/ 25928 h 4392915"/>
              <a:gd name="connsiteX6" fmla="*/ 7294680 w 7489650"/>
              <a:gd name="connsiteY6" fmla="*/ 180191 h 4392915"/>
              <a:gd name="connsiteX7" fmla="*/ 7192671 w 7489650"/>
              <a:gd name="connsiteY7" fmla="*/ 1240653 h 4392915"/>
              <a:gd name="connsiteX8" fmla="*/ 4455246 w 7489650"/>
              <a:gd name="connsiteY8" fmla="*/ 2416141 h 4392915"/>
              <a:gd name="connsiteX9" fmla="*/ 2436078 w 7489650"/>
              <a:gd name="connsiteY9" fmla="*/ 4288167 h 4392915"/>
              <a:gd name="connsiteX10" fmla="*/ 211493 w 7489650"/>
              <a:gd name="connsiteY10" fmla="*/ 3824144 h 4392915"/>
              <a:gd name="connsiteX11" fmla="*/ 197845 w 7489650"/>
              <a:gd name="connsiteY11" fmla="*/ 2391129 h 4392915"/>
              <a:gd name="connsiteX0" fmla="*/ 254912 w 7546717"/>
              <a:gd name="connsiteY0" fmla="*/ 2391129 h 4560566"/>
              <a:gd name="connsiteX1" fmla="*/ 1210255 w 7546717"/>
              <a:gd name="connsiteY1" fmla="*/ 466794 h 4560566"/>
              <a:gd name="connsiteX2" fmla="*/ 2575031 w 7546717"/>
              <a:gd name="connsiteY2" fmla="*/ 193839 h 4560566"/>
              <a:gd name="connsiteX3" fmla="*/ 3871568 w 7546717"/>
              <a:gd name="connsiteY3" fmla="*/ 767045 h 4560566"/>
              <a:gd name="connsiteX4" fmla="*/ 4551416 w 7546717"/>
              <a:gd name="connsiteY4" fmla="*/ 462656 h 4560566"/>
              <a:gd name="connsiteX5" fmla="*/ 6171565 w 7546717"/>
              <a:gd name="connsiteY5" fmla="*/ 25928 h 4560566"/>
              <a:gd name="connsiteX6" fmla="*/ 7351747 w 7546717"/>
              <a:gd name="connsiteY6" fmla="*/ 180191 h 4560566"/>
              <a:gd name="connsiteX7" fmla="*/ 7249738 w 7546717"/>
              <a:gd name="connsiteY7" fmla="*/ 1240653 h 4560566"/>
              <a:gd name="connsiteX8" fmla="*/ 4512313 w 7546717"/>
              <a:gd name="connsiteY8" fmla="*/ 2416141 h 4560566"/>
              <a:gd name="connsiteX9" fmla="*/ 3290035 w 7546717"/>
              <a:gd name="connsiteY9" fmla="*/ 4474189 h 4560566"/>
              <a:gd name="connsiteX10" fmla="*/ 268560 w 7546717"/>
              <a:gd name="connsiteY10" fmla="*/ 3824144 h 4560566"/>
              <a:gd name="connsiteX11" fmla="*/ 254912 w 7546717"/>
              <a:gd name="connsiteY11" fmla="*/ 2391129 h 4560566"/>
              <a:gd name="connsiteX0" fmla="*/ 254912 w 7519786"/>
              <a:gd name="connsiteY0" fmla="*/ 2391129 h 4560566"/>
              <a:gd name="connsiteX1" fmla="*/ 1210255 w 7519786"/>
              <a:gd name="connsiteY1" fmla="*/ 466794 h 4560566"/>
              <a:gd name="connsiteX2" fmla="*/ 2575031 w 7519786"/>
              <a:gd name="connsiteY2" fmla="*/ 193839 h 4560566"/>
              <a:gd name="connsiteX3" fmla="*/ 3871568 w 7519786"/>
              <a:gd name="connsiteY3" fmla="*/ 767045 h 4560566"/>
              <a:gd name="connsiteX4" fmla="*/ 4551416 w 7519786"/>
              <a:gd name="connsiteY4" fmla="*/ 462656 h 4560566"/>
              <a:gd name="connsiteX5" fmla="*/ 6171565 w 7519786"/>
              <a:gd name="connsiteY5" fmla="*/ 25928 h 4560566"/>
              <a:gd name="connsiteX6" fmla="*/ 7351747 w 7519786"/>
              <a:gd name="connsiteY6" fmla="*/ 180191 h 4560566"/>
              <a:gd name="connsiteX7" fmla="*/ 7249738 w 7519786"/>
              <a:gd name="connsiteY7" fmla="*/ 1240653 h 4560566"/>
              <a:gd name="connsiteX8" fmla="*/ 4926282 w 7519786"/>
              <a:gd name="connsiteY8" fmla="*/ 2819189 h 4560566"/>
              <a:gd name="connsiteX9" fmla="*/ 3290035 w 7519786"/>
              <a:gd name="connsiteY9" fmla="*/ 4474189 h 4560566"/>
              <a:gd name="connsiteX10" fmla="*/ 268560 w 7519786"/>
              <a:gd name="connsiteY10" fmla="*/ 3824144 h 4560566"/>
              <a:gd name="connsiteX11" fmla="*/ 254912 w 7519786"/>
              <a:gd name="connsiteY11" fmla="*/ 2391129 h 4560566"/>
              <a:gd name="connsiteX0" fmla="*/ 258653 w 7523527"/>
              <a:gd name="connsiteY0" fmla="*/ 2391129 h 4656177"/>
              <a:gd name="connsiteX1" fmla="*/ 1213996 w 7523527"/>
              <a:gd name="connsiteY1" fmla="*/ 466794 h 4656177"/>
              <a:gd name="connsiteX2" fmla="*/ 2578772 w 7523527"/>
              <a:gd name="connsiteY2" fmla="*/ 193839 h 4656177"/>
              <a:gd name="connsiteX3" fmla="*/ 3875309 w 7523527"/>
              <a:gd name="connsiteY3" fmla="*/ 767045 h 4656177"/>
              <a:gd name="connsiteX4" fmla="*/ 4555157 w 7523527"/>
              <a:gd name="connsiteY4" fmla="*/ 462656 h 4656177"/>
              <a:gd name="connsiteX5" fmla="*/ 6175306 w 7523527"/>
              <a:gd name="connsiteY5" fmla="*/ 25928 h 4656177"/>
              <a:gd name="connsiteX6" fmla="*/ 7355488 w 7523527"/>
              <a:gd name="connsiteY6" fmla="*/ 180191 h 4656177"/>
              <a:gd name="connsiteX7" fmla="*/ 7253479 w 7523527"/>
              <a:gd name="connsiteY7" fmla="*/ 1240653 h 4656177"/>
              <a:gd name="connsiteX8" fmla="*/ 4930023 w 7523527"/>
              <a:gd name="connsiteY8" fmla="*/ 2819189 h 4656177"/>
              <a:gd name="connsiteX9" fmla="*/ 3345523 w 7523527"/>
              <a:gd name="connsiteY9" fmla="*/ 4577534 h 4656177"/>
              <a:gd name="connsiteX10" fmla="*/ 272301 w 7523527"/>
              <a:gd name="connsiteY10" fmla="*/ 3824144 h 4656177"/>
              <a:gd name="connsiteX11" fmla="*/ 258653 w 7523527"/>
              <a:gd name="connsiteY11" fmla="*/ 2391129 h 4656177"/>
              <a:gd name="connsiteX0" fmla="*/ 258653 w 7520249"/>
              <a:gd name="connsiteY0" fmla="*/ 2391129 h 4656177"/>
              <a:gd name="connsiteX1" fmla="*/ 1213996 w 7520249"/>
              <a:gd name="connsiteY1" fmla="*/ 466794 h 4656177"/>
              <a:gd name="connsiteX2" fmla="*/ 2578772 w 7520249"/>
              <a:gd name="connsiteY2" fmla="*/ 193839 h 4656177"/>
              <a:gd name="connsiteX3" fmla="*/ 3875309 w 7520249"/>
              <a:gd name="connsiteY3" fmla="*/ 767045 h 4656177"/>
              <a:gd name="connsiteX4" fmla="*/ 4555157 w 7520249"/>
              <a:gd name="connsiteY4" fmla="*/ 462656 h 4656177"/>
              <a:gd name="connsiteX5" fmla="*/ 6175306 w 7520249"/>
              <a:gd name="connsiteY5" fmla="*/ 25928 h 4656177"/>
              <a:gd name="connsiteX6" fmla="*/ 7355488 w 7520249"/>
              <a:gd name="connsiteY6" fmla="*/ 180191 h 4656177"/>
              <a:gd name="connsiteX7" fmla="*/ 7253479 w 7520249"/>
              <a:gd name="connsiteY7" fmla="*/ 1240653 h 4656177"/>
              <a:gd name="connsiteX8" fmla="*/ 4981770 w 7520249"/>
              <a:gd name="connsiteY8" fmla="*/ 2643501 h 4656177"/>
              <a:gd name="connsiteX9" fmla="*/ 3345523 w 7520249"/>
              <a:gd name="connsiteY9" fmla="*/ 4577534 h 4656177"/>
              <a:gd name="connsiteX10" fmla="*/ 272301 w 7520249"/>
              <a:gd name="connsiteY10" fmla="*/ 3824144 h 4656177"/>
              <a:gd name="connsiteX11" fmla="*/ 258653 w 7520249"/>
              <a:gd name="connsiteY11" fmla="*/ 2391129 h 465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20249" h="4656177">
                <a:moveTo>
                  <a:pt x="258653" y="2391129"/>
                </a:moveTo>
                <a:cubicBezTo>
                  <a:pt x="415602" y="1831571"/>
                  <a:pt x="827310" y="833009"/>
                  <a:pt x="1213996" y="466794"/>
                </a:cubicBezTo>
                <a:cubicBezTo>
                  <a:pt x="1600682" y="100579"/>
                  <a:pt x="2135220" y="143797"/>
                  <a:pt x="2578772" y="193839"/>
                </a:cubicBezTo>
                <a:cubicBezTo>
                  <a:pt x="3022324" y="243881"/>
                  <a:pt x="3545912" y="722242"/>
                  <a:pt x="3875309" y="767045"/>
                </a:cubicBezTo>
                <a:cubicBezTo>
                  <a:pt x="4204706" y="811848"/>
                  <a:pt x="4171824" y="586175"/>
                  <a:pt x="4555157" y="462656"/>
                </a:cubicBezTo>
                <a:cubicBezTo>
                  <a:pt x="4938490" y="339137"/>
                  <a:pt x="5708584" y="73006"/>
                  <a:pt x="6175306" y="25928"/>
                </a:cubicBezTo>
                <a:cubicBezTo>
                  <a:pt x="6642028" y="-21150"/>
                  <a:pt x="7175793" y="-22263"/>
                  <a:pt x="7355488" y="180191"/>
                </a:cubicBezTo>
                <a:cubicBezTo>
                  <a:pt x="7535183" y="382645"/>
                  <a:pt x="7649099" y="830101"/>
                  <a:pt x="7253479" y="1240653"/>
                </a:cubicBezTo>
                <a:cubicBezTo>
                  <a:pt x="6857859" y="1651205"/>
                  <a:pt x="5633096" y="2087354"/>
                  <a:pt x="4981770" y="2643501"/>
                </a:cubicBezTo>
                <a:cubicBezTo>
                  <a:pt x="4330444" y="3199648"/>
                  <a:pt x="3959672" y="4263635"/>
                  <a:pt x="3345523" y="4577534"/>
                </a:cubicBezTo>
                <a:cubicBezTo>
                  <a:pt x="2731374" y="4891433"/>
                  <a:pt x="786779" y="4188545"/>
                  <a:pt x="272301" y="3824144"/>
                </a:cubicBezTo>
                <a:cubicBezTo>
                  <a:pt x="-242177" y="3459743"/>
                  <a:pt x="101704" y="2950687"/>
                  <a:pt x="258653" y="2391129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752717">
            <a:off x="354843" y="1337481"/>
            <a:ext cx="3370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CC33"/>
                </a:solidFill>
              </a:rPr>
              <a:t>We will use all of this</a:t>
            </a:r>
            <a:endParaRPr lang="en-US" sz="2400" b="1" dirty="0">
              <a:solidFill>
                <a:srgbClr val="33CC3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Ancient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5"/>
            <a:ext cx="4634063" cy="2703071"/>
          </a:xfrm>
        </p:spPr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muon</a:t>
            </a:r>
            <a:r>
              <a:rPr lang="en-US" sz="2000" dirty="0" smtClean="0"/>
              <a:t> was originally discovered 1936 Anderson and </a:t>
            </a:r>
            <a:r>
              <a:rPr lang="en-US" sz="2000" dirty="0" err="1" smtClean="0"/>
              <a:t>Neddermeyer</a:t>
            </a:r>
            <a:r>
              <a:rPr lang="en-US" sz="2000" dirty="0" smtClean="0"/>
              <a:t> while studying cosmic ray data</a:t>
            </a:r>
          </a:p>
          <a:p>
            <a:r>
              <a:rPr lang="en-US" sz="2000" dirty="0" smtClean="0"/>
              <a:t>Hypothesized to be Yukawa’s proposed mediator of the nuclear binding force, but did not interact strongly</a:t>
            </a:r>
          </a:p>
          <a:p>
            <a:pPr lvl="1"/>
            <a:r>
              <a:rPr lang="en-US" dirty="0" smtClean="0"/>
              <a:t>Yukawa’s particle was the pion</a:t>
            </a:r>
          </a:p>
          <a:p>
            <a:r>
              <a:rPr lang="en-US" sz="2000" dirty="0" smtClean="0"/>
              <a:t>Excited electron?</a:t>
            </a:r>
          </a:p>
          <a:p>
            <a:pPr lvl="1"/>
            <a:r>
              <a:rPr lang="en-US" dirty="0" smtClean="0"/>
              <a:t>If so, expect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Not seen!</a:t>
            </a:r>
          </a:p>
          <a:p>
            <a:r>
              <a:rPr lang="en-US" sz="2000" dirty="0" smtClean="0"/>
              <a:t>The </a:t>
            </a:r>
            <a:r>
              <a:rPr lang="en-US" sz="2000" dirty="0" err="1" smtClean="0"/>
              <a:t>muon</a:t>
            </a:r>
            <a:r>
              <a:rPr lang="en-US" sz="2000" dirty="0" smtClean="0"/>
              <a:t> was observed to decay to </a:t>
            </a:r>
            <a:r>
              <a:rPr lang="en-US" sz="2000" dirty="0" err="1" smtClean="0"/>
              <a:t>electron+”something</a:t>
            </a:r>
            <a:r>
              <a:rPr lang="en-US" sz="2000" dirty="0" smtClean="0"/>
              <a:t> invisible” with a spectrum consistent with a three body decay</a:t>
            </a:r>
          </a:p>
          <a:p>
            <a:pPr lvl="1"/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426" y="869987"/>
            <a:ext cx="4009574" cy="2671378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837402"/>
              </p:ext>
            </p:extLst>
          </p:nvPr>
        </p:nvGraphicFramePr>
        <p:xfrm>
          <a:off x="2648841" y="3809687"/>
          <a:ext cx="1284665" cy="415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8" name="Equation" r:id="rId4" imgW="609600" imgH="165100" progId="Equation.3">
                  <p:embed/>
                </p:oleObj>
              </mc:Choice>
              <mc:Fallback>
                <p:oleObj name="Equation" r:id="rId4" imgW="609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48841" y="3809687"/>
                        <a:ext cx="1284665" cy="415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342" y="3643422"/>
            <a:ext cx="2719740" cy="22559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6062" y="6091005"/>
            <a:ext cx="6462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Fast forwarding (and skipping a bunch of stuff)…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6401632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5128" y="141152"/>
            <a:ext cx="4543948" cy="463731"/>
          </a:xfrm>
        </p:spPr>
        <p:txBody>
          <a:bodyPr/>
          <a:lstStyle/>
          <a:p>
            <a:pPr>
              <a:defRPr/>
            </a:pPr>
            <a:r>
              <a:rPr lang="en-US" dirty="0"/>
              <a:t>Booster</a:t>
            </a:r>
          </a:p>
        </p:txBody>
      </p:sp>
      <p:pic>
        <p:nvPicPr>
          <p:cNvPr id="43011" name="Picture 3" descr="BoosterR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6525" y="1299709"/>
            <a:ext cx="39274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00075" y="1787525"/>
            <a:ext cx="8425996" cy="423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6688" indent="-166688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latin typeface="+mn-lt"/>
              </a:rPr>
              <a:t>Accelerates </a:t>
            </a:r>
            <a:r>
              <a:rPr lang="en-US" dirty="0">
                <a:latin typeface="+mn-lt"/>
              </a:rPr>
              <a:t>the 400 MeV beam from 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the </a:t>
            </a:r>
            <a:r>
              <a:rPr lang="en-US" dirty="0" err="1">
                <a:latin typeface="+mn-lt"/>
              </a:rPr>
              <a:t>Linac</a:t>
            </a:r>
            <a:r>
              <a:rPr lang="en-US" dirty="0">
                <a:latin typeface="+mn-lt"/>
              </a:rPr>
              <a:t> to 8 </a:t>
            </a:r>
            <a:r>
              <a:rPr lang="en-US" dirty="0" err="1">
                <a:latin typeface="+mn-lt"/>
              </a:rPr>
              <a:t>GeV</a:t>
            </a:r>
            <a:endParaRPr lang="en-US" dirty="0">
              <a:latin typeface="+mn-lt"/>
            </a:endParaRPr>
          </a:p>
          <a:p>
            <a:pPr marL="342900" lvl="2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400" dirty="0">
                <a:solidFill>
                  <a:schemeClr val="accent2"/>
                </a:solidFill>
                <a:latin typeface="+mn-lt"/>
              </a:rPr>
              <a:t>Operates in a 15 Hz offset resonant circuit</a:t>
            </a:r>
          </a:p>
          <a:p>
            <a:pPr marL="800100" lvl="3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Cannot make required beam structure</a:t>
            </a:r>
          </a:p>
          <a:p>
            <a:pPr marL="800100" lvl="3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That’s why MECO wasn’t proposed there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  <a:p>
            <a:pPr marL="342900" lvl="2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400" dirty="0">
                <a:solidFill>
                  <a:schemeClr val="accent2"/>
                </a:solidFill>
                <a:latin typeface="+mn-lt"/>
              </a:rPr>
              <a:t>Sets fundamental clock of accelerator </a:t>
            </a:r>
            <a:r>
              <a:rPr lang="en-US" sz="1400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en-US" sz="1400" dirty="0" smtClean="0">
                <a:solidFill>
                  <a:schemeClr val="accent2"/>
                </a:solidFill>
                <a:latin typeface="+mn-lt"/>
              </a:rPr>
            </a:br>
            <a:r>
              <a:rPr lang="en-US" sz="1400" dirty="0" smtClean="0">
                <a:solidFill>
                  <a:schemeClr val="accent2"/>
                </a:solidFill>
                <a:latin typeface="+mn-lt"/>
              </a:rPr>
              <a:t>complex</a:t>
            </a:r>
            <a:endParaRPr lang="en-US" sz="1400" dirty="0">
              <a:solidFill>
                <a:schemeClr val="accent2"/>
              </a:solidFill>
              <a:latin typeface="+mn-lt"/>
            </a:endParaRP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latin typeface="+mn-lt"/>
              </a:rPr>
              <a:t> More </a:t>
            </a:r>
            <a:r>
              <a:rPr lang="en-US" dirty="0">
                <a:latin typeface="+mn-lt"/>
              </a:rPr>
              <a:t>or less original </a:t>
            </a:r>
            <a:r>
              <a:rPr lang="en-US" dirty="0" smtClean="0">
                <a:latin typeface="+mn-lt"/>
              </a:rPr>
              <a:t>equipment</a:t>
            </a:r>
          </a:p>
          <a:p>
            <a:pPr marL="571500" lvl="1" indent="-114300">
              <a:spcBef>
                <a:spcPct val="50000"/>
              </a:spcBef>
              <a:buFontTx/>
              <a:buChar char="•"/>
              <a:defRPr/>
            </a:pP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40+ years old</a:t>
            </a: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Supplying beam to neutrino program and Mu2e will require ~doubling output</a:t>
            </a:r>
          </a:p>
          <a:p>
            <a:pPr marL="688975" lvl="1" indent="-231775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latin typeface="+mn-lt"/>
              </a:rPr>
              <a:t>Hardware limits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latin typeface="+mn-lt"/>
                <a:sym typeface="Wingdings"/>
              </a:rPr>
              <a:t> </a:t>
            </a:r>
            <a:r>
              <a:rPr lang="en-US" dirty="0" smtClean="0">
                <a:latin typeface="+mn-lt"/>
                <a:sym typeface="Wingdings"/>
              </a:rPr>
              <a:t>Improve RF system</a:t>
            </a:r>
          </a:p>
          <a:p>
            <a:pPr marL="688975" lvl="1" indent="-231775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latin typeface="+mn-lt"/>
              </a:rPr>
              <a:t>Radiation limits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latin typeface="+mn-lt"/>
                <a:sym typeface="Wingdings"/>
              </a:rPr>
              <a:t> </a:t>
            </a:r>
            <a:r>
              <a:rPr lang="en-US" dirty="0" smtClean="0">
                <a:latin typeface="+mn-lt"/>
                <a:sym typeface="Wingdings"/>
              </a:rPr>
              <a:t>Improve acceleration efficiency</a:t>
            </a:r>
            <a:endParaRPr lang="en-US" dirty="0">
              <a:latin typeface="+mn-lt"/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609600" y="127000"/>
            <a:ext cx="2011363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Freeform 6"/>
          <p:cNvSpPr>
            <a:spLocks/>
          </p:cNvSpPr>
          <p:nvPr/>
        </p:nvSpPr>
        <p:spPr bwMode="auto">
          <a:xfrm>
            <a:off x="1966913" y="266700"/>
            <a:ext cx="1309687" cy="128588"/>
          </a:xfrm>
          <a:custGeom>
            <a:avLst/>
            <a:gdLst>
              <a:gd name="T0" fmla="*/ 2147483647 w 1413"/>
              <a:gd name="T1" fmla="*/ 2147483647 h 124"/>
              <a:gd name="T2" fmla="*/ 2147483647 w 1413"/>
              <a:gd name="T3" fmla="*/ 2147483647 h 124"/>
              <a:gd name="T4" fmla="*/ 0 w 1413"/>
              <a:gd name="T5" fmla="*/ 2147483647 h 124"/>
              <a:gd name="T6" fmla="*/ 0 60000 65536"/>
              <a:gd name="T7" fmla="*/ 0 60000 65536"/>
              <a:gd name="T8" fmla="*/ 0 60000 65536"/>
              <a:gd name="T9" fmla="*/ 0 w 1413"/>
              <a:gd name="T10" fmla="*/ 0 h 124"/>
              <a:gd name="T11" fmla="*/ 1413 w 1413"/>
              <a:gd name="T12" fmla="*/ 124 h 1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3" h="124">
                <a:moveTo>
                  <a:pt x="1413" y="92"/>
                </a:moveTo>
                <a:cubicBezTo>
                  <a:pt x="1199" y="46"/>
                  <a:pt x="985" y="0"/>
                  <a:pt x="750" y="5"/>
                </a:cubicBezTo>
                <a:cubicBezTo>
                  <a:pt x="515" y="10"/>
                  <a:pt x="134" y="102"/>
                  <a:pt x="0" y="124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54353" y="2787197"/>
            <a:ext cx="3533287" cy="584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6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43017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5FC269-A968-410D-8E7D-3BE078982CEB}" type="slidenum">
              <a:rPr lang="en-US" smtClean="0">
                <a:latin typeface="Arial" pitchFamily="34" charset="0"/>
              </a:rPr>
              <a:pPr/>
              <a:t>40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3018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41500" y="6128094"/>
            <a:ext cx="572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3366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“Proton Improvement Plan” (whole separate talk)</a:t>
            </a:r>
            <a:endParaRPr lang="en-US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Proton Delivery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Tech Colloquium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C5AB-734A-40FE-A18E-DF52F52AAF4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8, 2013</a:t>
            </a:r>
            <a:endParaRPr lang="en-US"/>
          </a:p>
        </p:txBody>
      </p:sp>
      <p:pic>
        <p:nvPicPr>
          <p:cNvPr id="7" name="Content Placeholder 7" descr="FNAL_Aerial_Pbar-MI_99-0912-0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447800"/>
            <a:ext cx="4992951" cy="4572000"/>
          </a:xfrm>
        </p:spPr>
      </p:pic>
      <p:sp>
        <p:nvSpPr>
          <p:cNvPr id="3" name="TextBox 2"/>
          <p:cNvSpPr txBox="1"/>
          <p:nvPr/>
        </p:nvSpPr>
        <p:spPr>
          <a:xfrm>
            <a:off x="1600200" y="60198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Booster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0" y="1905000"/>
            <a:ext cx="1219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Main Injector/Recycler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764929" y="3798762"/>
            <a:ext cx="22060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Delivery Ring </a:t>
            </a:r>
            <a:br>
              <a:rPr lang="en-US" sz="1200" dirty="0" smtClean="0"/>
            </a:br>
            <a:r>
              <a:rPr lang="en-US" sz="1200" dirty="0" smtClean="0"/>
              <a:t>(formerly </a:t>
            </a:r>
            <a:r>
              <a:rPr lang="en-US" sz="1200" dirty="0" err="1" smtClean="0"/>
              <a:t>pBar</a:t>
            </a:r>
            <a:r>
              <a:rPr lang="en-US" sz="1200" dirty="0" smtClean="0"/>
              <a:t> </a:t>
            </a:r>
            <a:r>
              <a:rPr lang="en-US" sz="1200" dirty="0" err="1" smtClean="0"/>
              <a:t>Debuncher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657600" y="4267200"/>
            <a:ext cx="152400" cy="228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657600" y="5715000"/>
            <a:ext cx="685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Mu2e</a:t>
            </a:r>
            <a:endParaRPr lang="en-US" sz="1200" dirty="0"/>
          </a:p>
        </p:txBody>
      </p:sp>
      <p:sp>
        <p:nvSpPr>
          <p:cNvPr id="18" name="Freeform 17"/>
          <p:cNvSpPr/>
          <p:nvPr/>
        </p:nvSpPr>
        <p:spPr>
          <a:xfrm>
            <a:off x="2469437" y="4408673"/>
            <a:ext cx="232860" cy="1605201"/>
          </a:xfrm>
          <a:custGeom>
            <a:avLst/>
            <a:gdLst>
              <a:gd name="connsiteX0" fmla="*/ 218492 w 232860"/>
              <a:gd name="connsiteY0" fmla="*/ 1605201 h 1605201"/>
              <a:gd name="connsiteX1" fmla="*/ 211773 w 232860"/>
              <a:gd name="connsiteY1" fmla="*/ 1181878 h 1605201"/>
              <a:gd name="connsiteX2" fmla="*/ 16898 w 232860"/>
              <a:gd name="connsiteY2" fmla="*/ 630886 h 1605201"/>
              <a:gd name="connsiteX3" fmla="*/ 10178 w 232860"/>
              <a:gd name="connsiteY3" fmla="*/ 39578 h 1605201"/>
              <a:gd name="connsiteX4" fmla="*/ 16898 w 232860"/>
              <a:gd name="connsiteY4" fmla="*/ 53017 h 160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60" h="1605201">
                <a:moveTo>
                  <a:pt x="218492" y="1605201"/>
                </a:moveTo>
                <a:cubicBezTo>
                  <a:pt x="231932" y="1474732"/>
                  <a:pt x="245372" y="1344264"/>
                  <a:pt x="211773" y="1181878"/>
                </a:cubicBezTo>
                <a:cubicBezTo>
                  <a:pt x="178174" y="1019492"/>
                  <a:pt x="50497" y="821269"/>
                  <a:pt x="16898" y="630886"/>
                </a:cubicBezTo>
                <a:cubicBezTo>
                  <a:pt x="-16701" y="440503"/>
                  <a:pt x="10178" y="135889"/>
                  <a:pt x="10178" y="39578"/>
                </a:cubicBezTo>
                <a:cubicBezTo>
                  <a:pt x="10178" y="-56733"/>
                  <a:pt x="16898" y="53017"/>
                  <a:pt x="16898" y="53017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580412" y="3422919"/>
            <a:ext cx="1042398" cy="790152"/>
          </a:xfrm>
          <a:custGeom>
            <a:avLst/>
            <a:gdLst>
              <a:gd name="connsiteX0" fmla="*/ 0 w 1042398"/>
              <a:gd name="connsiteY0" fmla="*/ 790152 h 790152"/>
              <a:gd name="connsiteX1" fmla="*/ 477108 w 1042398"/>
              <a:gd name="connsiteY1" fmla="*/ 252599 h 790152"/>
              <a:gd name="connsiteX2" fmla="*/ 1001254 w 1042398"/>
              <a:gd name="connsiteY2" fmla="*/ 17420 h 790152"/>
              <a:gd name="connsiteX3" fmla="*/ 1007974 w 1042398"/>
              <a:gd name="connsiteY3" fmla="*/ 17420 h 79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398" h="790152">
                <a:moveTo>
                  <a:pt x="0" y="790152"/>
                </a:moveTo>
                <a:cubicBezTo>
                  <a:pt x="155116" y="585770"/>
                  <a:pt x="310232" y="381388"/>
                  <a:pt x="477108" y="252599"/>
                </a:cubicBezTo>
                <a:cubicBezTo>
                  <a:pt x="643984" y="123810"/>
                  <a:pt x="912776" y="56616"/>
                  <a:pt x="1001254" y="17420"/>
                </a:cubicBezTo>
                <a:cubicBezTo>
                  <a:pt x="1089732" y="-21776"/>
                  <a:pt x="1007974" y="17420"/>
                  <a:pt x="1007974" y="1742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354446" y="2842311"/>
            <a:ext cx="1142370" cy="557712"/>
          </a:xfrm>
          <a:custGeom>
            <a:avLst/>
            <a:gdLst>
              <a:gd name="connsiteX0" fmla="*/ 0 w 1142370"/>
              <a:gd name="connsiteY0" fmla="*/ 557712 h 557712"/>
              <a:gd name="connsiteX1" fmla="*/ 671982 w 1142370"/>
              <a:gd name="connsiteY1" fmla="*/ 450201 h 557712"/>
              <a:gd name="connsiteX2" fmla="*/ 1142370 w 1142370"/>
              <a:gd name="connsiteY2" fmla="*/ 0 h 557712"/>
              <a:gd name="connsiteX0" fmla="*/ 0 w 1142370"/>
              <a:gd name="connsiteY0" fmla="*/ 557712 h 557712"/>
              <a:gd name="connsiteX1" fmla="*/ 846697 w 1142370"/>
              <a:gd name="connsiteY1" fmla="*/ 383007 h 557712"/>
              <a:gd name="connsiteX2" fmla="*/ 1142370 w 1142370"/>
              <a:gd name="connsiteY2" fmla="*/ 0 h 55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370" h="557712">
                <a:moveTo>
                  <a:pt x="0" y="557712"/>
                </a:moveTo>
                <a:cubicBezTo>
                  <a:pt x="240793" y="550432"/>
                  <a:pt x="656302" y="475959"/>
                  <a:pt x="846697" y="383007"/>
                </a:cubicBezTo>
                <a:cubicBezTo>
                  <a:pt x="1037092" y="290055"/>
                  <a:pt x="1142370" y="0"/>
                  <a:pt x="1142370" y="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136904" y="1594498"/>
            <a:ext cx="1438042" cy="280218"/>
          </a:xfrm>
          <a:custGeom>
            <a:avLst/>
            <a:gdLst>
              <a:gd name="connsiteX0" fmla="*/ 1438042 w 1438042"/>
              <a:gd name="connsiteY0" fmla="*/ 11441 h 280218"/>
              <a:gd name="connsiteX1" fmla="*/ 530866 w 1438042"/>
              <a:gd name="connsiteY1" fmla="*/ 31600 h 280218"/>
              <a:gd name="connsiteX2" fmla="*/ 0 w 1438042"/>
              <a:gd name="connsiteY2" fmla="*/ 280218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8042" h="280218">
                <a:moveTo>
                  <a:pt x="1438042" y="11441"/>
                </a:moveTo>
                <a:cubicBezTo>
                  <a:pt x="1104291" y="-878"/>
                  <a:pt x="770540" y="-13196"/>
                  <a:pt x="530866" y="31600"/>
                </a:cubicBezTo>
                <a:cubicBezTo>
                  <a:pt x="291192" y="76396"/>
                  <a:pt x="0" y="280218"/>
                  <a:pt x="0" y="280218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4419600" y="2895600"/>
            <a:ext cx="1066800" cy="609600"/>
            <a:chOff x="4419600" y="2895600"/>
            <a:chExt cx="1066800" cy="609600"/>
          </a:xfrm>
        </p:grpSpPr>
        <p:sp>
          <p:nvSpPr>
            <p:cNvPr id="23" name="Oval 22"/>
            <p:cNvSpPr/>
            <p:nvPr/>
          </p:nvSpPr>
          <p:spPr>
            <a:xfrm>
              <a:off x="4419600" y="33528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410200" y="28956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5181600" y="31242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800600" y="32766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33600" y="1524000"/>
            <a:ext cx="1371600" cy="381000"/>
            <a:chOff x="2133600" y="1524000"/>
            <a:chExt cx="1371600" cy="381000"/>
          </a:xfrm>
        </p:grpSpPr>
        <p:sp>
          <p:nvSpPr>
            <p:cNvPr id="27" name="Oval 26"/>
            <p:cNvSpPr/>
            <p:nvPr/>
          </p:nvSpPr>
          <p:spPr>
            <a:xfrm>
              <a:off x="2133600" y="17526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514600" y="16002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895600" y="15240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429000" y="15240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Oval 37"/>
          <p:cNvSpPr/>
          <p:nvPr/>
        </p:nvSpPr>
        <p:spPr>
          <a:xfrm>
            <a:off x="1981200" y="2438400"/>
            <a:ext cx="76200" cy="152400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19400" y="4876800"/>
            <a:ext cx="76200" cy="1524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4419600" y="3124200"/>
            <a:ext cx="838200" cy="381000"/>
            <a:chOff x="6477000" y="3630536"/>
            <a:chExt cx="838200" cy="381000"/>
          </a:xfrm>
        </p:grpSpPr>
        <p:sp>
          <p:nvSpPr>
            <p:cNvPr id="42" name="Oval 41"/>
            <p:cNvSpPr/>
            <p:nvPr/>
          </p:nvSpPr>
          <p:spPr>
            <a:xfrm>
              <a:off x="6477000" y="385913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239000" y="363053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858000" y="378293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7" name="Oval 46"/>
          <p:cNvSpPr/>
          <p:nvPr/>
        </p:nvSpPr>
        <p:spPr>
          <a:xfrm flipH="1">
            <a:off x="2807208" y="4846320"/>
            <a:ext cx="76200" cy="1524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Content Placeholder 3"/>
          <p:cNvSpPr txBox="1">
            <a:spLocks/>
          </p:cNvSpPr>
          <p:nvPr/>
        </p:nvSpPr>
        <p:spPr>
          <a:xfrm>
            <a:off x="6096000" y="1146278"/>
            <a:ext cx="2971800" cy="5225678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Arial" pitchFamily="34" charset="0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600" dirty="0" smtClean="0"/>
              <a:t>One Booster “batch” is injected into the Recycler (8 </a:t>
            </a:r>
            <a:r>
              <a:rPr lang="en-US" sz="1600" dirty="0" err="1" smtClean="0"/>
              <a:t>GeV</a:t>
            </a:r>
            <a:r>
              <a:rPr lang="en-US" sz="1600" dirty="0" smtClean="0"/>
              <a:t> storage ring).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4x10</a:t>
            </a:r>
            <a:r>
              <a:rPr lang="en-US" sz="1600" baseline="30000" dirty="0" smtClean="0">
                <a:solidFill>
                  <a:srgbClr val="0000FF"/>
                </a:solidFill>
              </a:rPr>
              <a:t>12</a:t>
            </a:r>
            <a:r>
              <a:rPr lang="en-US" sz="1600" dirty="0" smtClean="0">
                <a:solidFill>
                  <a:srgbClr val="0000FF"/>
                </a:solidFill>
              </a:rPr>
              <a:t> protons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1.7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solidFill>
                  <a:srgbClr val="0000FF"/>
                </a:solidFill>
              </a:rPr>
              <a:t>sec</a:t>
            </a:r>
            <a:r>
              <a:rPr lang="en-US" sz="1600" dirty="0" smtClean="0">
                <a:solidFill>
                  <a:srgbClr val="0000FF"/>
                </a:solidFill>
              </a:rPr>
              <a:t> long</a:t>
            </a:r>
          </a:p>
          <a:p>
            <a:r>
              <a:rPr lang="en-US" sz="1600" dirty="0" smtClean="0"/>
              <a:t>It is divided into 4 bunches of 10</a:t>
            </a:r>
            <a:r>
              <a:rPr lang="en-US" sz="1600" baseline="30000" dirty="0" smtClean="0"/>
              <a:t>12</a:t>
            </a:r>
            <a:r>
              <a:rPr lang="en-US" sz="1600" dirty="0" smtClean="0"/>
              <a:t> each</a:t>
            </a:r>
          </a:p>
          <a:p>
            <a:r>
              <a:rPr lang="en-US" sz="1600" dirty="0" smtClean="0"/>
              <a:t>These are extracted one at a time to the Delivery Ring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Period = 1.7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solidFill>
                  <a:srgbClr val="0000FF"/>
                </a:solidFill>
              </a:rPr>
              <a:t>sec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 smtClean="0"/>
              <a:t>As a bunch circulates, it is resonantly extracted to produce the desired beam structure.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Bunches of ~3x10</a:t>
            </a:r>
            <a:r>
              <a:rPr lang="en-US" sz="1600" baseline="30000" dirty="0" smtClean="0">
                <a:solidFill>
                  <a:srgbClr val="0000FF"/>
                </a:solidFill>
              </a:rPr>
              <a:t>7</a:t>
            </a:r>
            <a:r>
              <a:rPr lang="en-US" sz="1600" dirty="0" smtClean="0">
                <a:solidFill>
                  <a:srgbClr val="0000FF"/>
                </a:solidFill>
              </a:rPr>
              <a:t> protons each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Separated by 1.7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solidFill>
                  <a:srgbClr val="0000FF"/>
                </a:solidFill>
              </a:rPr>
              <a:t>sec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0983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111 0.01897 0.02239 0.03794 0.03611 0.07751 C 0.04982 0.11707 0.07273 0.19898 0.08228 0.23808 C 0.09183 0.27718 0.09061 0.28968 0.09339 0.31258 C 0.09617 0.33549 0.09235 0.36302 0.09929 0.37529 C 0.10623 0.38755 0.12186 0.39102 0.13522 0.38685 C 0.14859 0.38269 0.17115 0.36349 0.18 0.35076 C 0.18886 0.33803 0.19077 0.32253 0.18816 0.3105 C 0.18556 0.29847 0.17723 0.28459 0.16456 0.27834 C 0.15188 0.27209 0.12272 0.26885 0.11179 0.27232 C 0.10085 0.27579 0.10068 0.28459 0.09842 0.2987 C 0.09617 0.31281 0.09495 0.34243 0.09842 0.35654 C 0.10189 0.37066 0.10832 0.382 0.11977 0.38292 C 0.13123 0.38385 0.15692 0.37529 0.16751 0.36256 C 0.1781 0.34983 0.18643 0.32068 0.18365 0.30657 C 0.18087 0.29245 0.16247 0.28227 0.15067 0.27718 C 0.13887 0.27209 0.12186 0.26723 0.11248 0.27533 C 0.10311 0.28343 0.09495 0.30842 0.09408 0.32531 C 0.09321 0.3422 0.09617 0.36973 0.10727 0.37714 C 0.11838 0.38454 0.14737 0.37945 0.16091 0.36927 C 0.17445 0.35909 0.18973 0.33225 0.18816 0.31652 C 0.1866 0.30078 0.16438 0.2825 0.15136 0.27533 C 0.13835 0.26816 0.1196 0.26399 0.10953 0.27325 C 0.09946 0.2825 0.09061 0.31212 0.09113 0.33017 C 0.09165 0.34822 0.09929 0.37691 0.11248 0.382 C 0.12567 0.38709 0.14807 0.37413 0.17046 0.3614 " pathEditMode="relative" ptsTypes="aaaaaaaaaaaaaaaaaaaaaaaaaA">
                                      <p:cBhvr>
                                        <p:cTn id="80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2291 0.00694 0.04604 0.02048 0.06872 C 0.03402 0.09139 0.0578 0.11384 0.08158 0.13628 " pathEditMode="relative" ptsTypes="aaA">
                                      <p:cBhvr>
                                        <p:cTn id="9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2291 0.00694 0.04604 0.02048 0.06872 C 0.03402 0.09139 0.0578 0.11384 0.08158 0.13628 " pathEditMode="relative" ptsTypes="aaA">
                                      <p:cBhvr>
                                        <p:cTn id="10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38" grpId="0" animBg="1"/>
      <p:bldP spid="38" grpId="1" animBg="1"/>
      <p:bldP spid="40" grpId="0" animBg="1"/>
      <p:bldP spid="40" grpId="1" animBg="1"/>
      <p:bldP spid="47" grpId="0" animBg="1"/>
      <p:bldP spid="47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Resonant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367" y="815152"/>
            <a:ext cx="5159335" cy="986175"/>
          </a:xfrm>
        </p:spPr>
        <p:txBody>
          <a:bodyPr/>
          <a:lstStyle/>
          <a:p>
            <a:r>
              <a:rPr lang="en-US" sz="1800" dirty="0" smtClean="0"/>
              <a:t>Extracting all the beam at once is easy, but we want to extract it slowly over ~60 </a:t>
            </a:r>
            <a:r>
              <a:rPr lang="en-US" sz="1800" dirty="0" err="1" smtClean="0"/>
              <a:t>ms</a:t>
            </a:r>
            <a:r>
              <a:rPr lang="en-US" sz="1800" dirty="0" smtClean="0"/>
              <a:t> (~35,000 revolutions)</a:t>
            </a:r>
          </a:p>
          <a:p>
            <a:r>
              <a:rPr lang="en-US" sz="1800" dirty="0" smtClean="0"/>
              <a:t>Use nonlinear (</a:t>
            </a:r>
            <a:r>
              <a:rPr lang="en-US" sz="1800" dirty="0" err="1" smtClean="0"/>
              <a:t>sextupole</a:t>
            </a:r>
            <a:r>
              <a:rPr lang="en-US" sz="1800" dirty="0" smtClean="0"/>
              <a:t>) magnets to drive a harmonic instability</a:t>
            </a:r>
          </a:p>
          <a:p>
            <a:r>
              <a:rPr lang="en-US" sz="1800" dirty="0" smtClean="0"/>
              <a:t>Extract unstable beam as it propagates outward</a:t>
            </a:r>
          </a:p>
          <a:p>
            <a:pPr lvl="1"/>
            <a:r>
              <a:rPr lang="en-US" sz="1600" dirty="0" smtClean="0"/>
              <a:t>Standard technique in accelerator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3415684" y="4416708"/>
            <a:ext cx="22860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3428384" y="5178708"/>
            <a:ext cx="2197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H="1">
            <a:off x="2806084" y="4480208"/>
            <a:ext cx="393700" cy="18415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733184" y="4569108"/>
            <a:ext cx="19939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Extraction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Field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618884" y="5318408"/>
            <a:ext cx="1320800" cy="36933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Septum</a:t>
            </a: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4749184" y="5242208"/>
            <a:ext cx="165100" cy="177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H="1">
            <a:off x="5549284" y="5178708"/>
            <a:ext cx="304800" cy="11430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H="1">
            <a:off x="5930284" y="3959508"/>
            <a:ext cx="190500" cy="8890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auto">
          <a:xfrm>
            <a:off x="3491884" y="5940708"/>
            <a:ext cx="1371600" cy="342900"/>
          </a:xfrm>
          <a:prstGeom prst="rightArrow">
            <a:avLst>
              <a:gd name="adj1" fmla="val 50000"/>
              <a:gd name="adj2" fmla="val 65556"/>
            </a:avLst>
          </a:prstGeom>
          <a:solidFill>
            <a:srgbClr val="FF0000"/>
          </a:solidFill>
          <a:ln w="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 rot="20006097">
            <a:off x="6188793" y="4136624"/>
            <a:ext cx="1009650" cy="430117"/>
          </a:xfrm>
          <a:prstGeom prst="rightArrow">
            <a:avLst>
              <a:gd name="adj1" fmla="val 50000"/>
              <a:gd name="adj2" fmla="val 44167"/>
            </a:avLst>
          </a:prstGeom>
          <a:solidFill>
            <a:srgbClr val="FF0000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15"/>
          <p:cNvSpPr>
            <a:spLocks/>
          </p:cNvSpPr>
          <p:nvPr/>
        </p:nvSpPr>
        <p:spPr bwMode="auto">
          <a:xfrm rot="600000">
            <a:off x="2742584" y="4404008"/>
            <a:ext cx="228600" cy="762000"/>
          </a:xfrm>
          <a:prstGeom prst="leftBrace">
            <a:avLst>
              <a:gd name="adj1" fmla="val 22222"/>
              <a:gd name="adj2" fmla="val 48333"/>
            </a:avLst>
          </a:prstGeom>
          <a:noFill/>
          <a:ln w="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596284" y="4315108"/>
            <a:ext cx="2120900" cy="52322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en-US" sz="1400" dirty="0">
                <a:latin typeface="+mn-lt"/>
              </a:rPr>
              <a:t>Unstable beam motion in N(order) turns</a:t>
            </a: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V="1">
            <a:off x="5903296" y="5024720"/>
            <a:ext cx="723900" cy="1651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 flipV="1">
            <a:off x="5930284" y="5102508"/>
            <a:ext cx="723900" cy="889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V="1">
            <a:off x="5931871" y="5167595"/>
            <a:ext cx="723900" cy="508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6311284" y="5178708"/>
            <a:ext cx="12573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1600" dirty="0">
                <a:latin typeface="+mn-lt"/>
              </a:rPr>
              <a:t>Lost beam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6768484" y="4492908"/>
            <a:ext cx="16764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Extracted beam</a:t>
            </a:r>
            <a:endParaRPr lang="en-US" sz="1600" dirty="0">
              <a:latin typeface="+mn-lt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899" y="972611"/>
            <a:ext cx="3666101" cy="2222754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V="1">
            <a:off x="5377317" y="4496042"/>
            <a:ext cx="0" cy="604251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778248" y="4484577"/>
            <a:ext cx="0" cy="604251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215973"/>
              </p:ext>
            </p:extLst>
          </p:nvPr>
        </p:nvGraphicFramePr>
        <p:xfrm>
          <a:off x="8734425" y="3041661"/>
          <a:ext cx="289226" cy="318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8" name="Equation" r:id="rId4" imgW="127000" imgH="139700" progId="Equation.3">
                  <p:embed/>
                </p:oleObj>
              </mc:Choice>
              <mc:Fallback>
                <p:oleObj name="Equation" r:id="rId4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34425" y="3041661"/>
                        <a:ext cx="289226" cy="318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395253"/>
              </p:ext>
            </p:extLst>
          </p:nvPr>
        </p:nvGraphicFramePr>
        <p:xfrm>
          <a:off x="5262563" y="1133475"/>
          <a:ext cx="347662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9" name="Equation" r:id="rId6" imgW="152400" imgH="177800" progId="Equation.3">
                  <p:embed/>
                </p:oleObj>
              </mc:Choice>
              <mc:Fallback>
                <p:oleObj name="Equation" r:id="rId6" imgW="1524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3" y="1133475"/>
                        <a:ext cx="347662" cy="404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365446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 animBg="1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9" grpId="0" animBg="1"/>
      <p:bldP spid="30" grpId="0"/>
      <p:bldP spid="3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69" y="0"/>
            <a:ext cx="8371114" cy="507274"/>
          </a:xfrm>
        </p:spPr>
        <p:txBody>
          <a:bodyPr/>
          <a:lstStyle/>
          <a:p>
            <a:r>
              <a:rPr lang="en-US" dirty="0" smtClean="0"/>
              <a:t>Mu2e Spill Structure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430713" y="630953"/>
            <a:ext cx="4172275" cy="5179106"/>
          </a:xfrm>
        </p:spPr>
        <p:txBody>
          <a:bodyPr/>
          <a:lstStyle/>
          <a:p>
            <a:r>
              <a:rPr lang="en-US" sz="2000" dirty="0" smtClean="0"/>
              <a:t>Detail:</a:t>
            </a:r>
          </a:p>
          <a:p>
            <a:pPr lvl="1"/>
            <a:r>
              <a:rPr lang="en-US" sz="1800" dirty="0" smtClean="0"/>
              <a:t>3x10</a:t>
            </a:r>
            <a:r>
              <a:rPr lang="en-US" sz="1800" baseline="30000" dirty="0" smtClean="0"/>
              <a:t>7</a:t>
            </a:r>
            <a:r>
              <a:rPr lang="en-US" sz="1800" dirty="0" smtClean="0"/>
              <a:t> p/bunch</a:t>
            </a:r>
          </a:p>
          <a:p>
            <a:pPr lvl="1"/>
            <a:r>
              <a:rPr lang="en-US" sz="1800" dirty="0" smtClean="0"/>
              <a:t>1.7 </a:t>
            </a:r>
            <a:r>
              <a:rPr lang="en-US" sz="1800" dirty="0" err="1" smtClean="0">
                <a:latin typeface="Symbol" charset="2"/>
                <a:cs typeface="Symbol" charset="2"/>
              </a:rPr>
              <a:t>m</a:t>
            </a:r>
            <a:r>
              <a:rPr lang="en-US" sz="1800" dirty="0" err="1" smtClean="0"/>
              <a:t>sec</a:t>
            </a:r>
            <a:r>
              <a:rPr lang="en-US" sz="1800" dirty="0" smtClean="0"/>
              <a:t> bunch spacing</a:t>
            </a:r>
          </a:p>
          <a:p>
            <a:pPr lvl="1"/>
            <a:r>
              <a:rPr lang="en-US" sz="1800" dirty="0" smtClean="0"/>
              <a:t>~30% duty factor</a:t>
            </a:r>
          </a:p>
          <a:p>
            <a:pPr lvl="1"/>
            <a:r>
              <a:rPr lang="en-US" sz="1800" dirty="0" smtClean="0"/>
              <a:t>~1.2x10</a:t>
            </a:r>
            <a:r>
              <a:rPr lang="en-US" sz="1800" baseline="30000" dirty="0" smtClean="0"/>
              <a:t>20</a:t>
            </a:r>
            <a:r>
              <a:rPr lang="en-US" sz="1800" dirty="0" smtClean="0"/>
              <a:t> protons year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326" y="2366232"/>
            <a:ext cx="4635500" cy="4279900"/>
          </a:xfrm>
          <a:prstGeom prst="rect">
            <a:avLst/>
          </a:prstGeom>
        </p:spPr>
      </p:pic>
      <p:sp>
        <p:nvSpPr>
          <p:cNvPr id="9" name="Bent Arrow 8"/>
          <p:cNvSpPr/>
          <p:nvPr/>
        </p:nvSpPr>
        <p:spPr>
          <a:xfrm flipV="1">
            <a:off x="660263" y="3010698"/>
            <a:ext cx="3316408" cy="2330177"/>
          </a:xfrm>
          <a:prstGeom prst="bentArrow">
            <a:avLst>
              <a:gd name="adj1" fmla="val 33917"/>
              <a:gd name="adj2" fmla="val 34750"/>
              <a:gd name="adj3" fmla="val 25000"/>
              <a:gd name="adj4" fmla="val 6518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524" y="618248"/>
            <a:ext cx="3337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1.33 sec Main Injector cycle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14" y="1054231"/>
            <a:ext cx="3894101" cy="183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5212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line extinction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set of resonant dipoles in the beam deflects beam such that only in-time beam is transmitted through a system or collimators:</a:t>
            </a:r>
          </a:p>
          <a:p>
            <a:pPr lvl="1"/>
            <a:r>
              <a:rPr lang="en-US" sz="2400" dirty="0"/>
              <a:t>Think miniature golf!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Use resonant dipoles at two frequencies</a:t>
            </a:r>
          </a:p>
          <a:p>
            <a:pPr lvl="1"/>
            <a:r>
              <a:rPr lang="en-US" dirty="0" smtClean="0"/>
              <a:t>½ bunch frequency to sweep out of time beam into collimators</a:t>
            </a:r>
          </a:p>
          <a:p>
            <a:pPr lvl="1"/>
            <a:r>
              <a:rPr lang="en-US" dirty="0" smtClean="0"/>
              <a:t>High harmonic to reduce motion during transmission window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 dirty="0">
              <a:latin typeface="+mn-l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4" name="Picture 5" descr="collimator_fig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8296" y="3020122"/>
            <a:ext cx="3259269" cy="160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892020" y="2507705"/>
            <a:ext cx="2368550" cy="46166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latin typeface="+mn-lt"/>
              </a:rPr>
              <a:t>At collimator:</a:t>
            </a:r>
          </a:p>
        </p:txBody>
      </p:sp>
      <p:pic>
        <p:nvPicPr>
          <p:cNvPr id="14" name="Picture 5" descr="phase_space_figure"/>
          <p:cNvPicPr>
            <a:picLocks noChangeAspect="1" noChangeArrowheads="1"/>
          </p:cNvPicPr>
          <p:nvPr/>
        </p:nvPicPr>
        <p:blipFill rotWithShape="1">
          <a:blip r:embed="rId4" cstate="print"/>
          <a:srcRect l="26238" t="18457"/>
          <a:stretch/>
        </p:blipFill>
        <p:spPr bwMode="auto">
          <a:xfrm>
            <a:off x="1040548" y="2930471"/>
            <a:ext cx="2905173" cy="162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18871" y="2546564"/>
            <a:ext cx="2368550" cy="46166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 smtClean="0">
                <a:latin typeface="+mn-lt"/>
              </a:rPr>
              <a:t>At dipole:</a:t>
            </a:r>
            <a:endParaRPr lang="en-US" sz="24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220" y="4522035"/>
            <a:ext cx="107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In time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9754" y="2819132"/>
            <a:ext cx="107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Out of time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498872" y="4499948"/>
            <a:ext cx="242957" cy="154608"/>
          </a:xfrm>
          <a:prstGeom prst="straightConnector1">
            <a:avLst/>
          </a:prstGeom>
          <a:ln w="254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372438" y="4422645"/>
            <a:ext cx="342347" cy="198781"/>
          </a:xfrm>
          <a:prstGeom prst="straightConnector1">
            <a:avLst/>
          </a:prstGeom>
          <a:ln w="254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083100" y="3406643"/>
            <a:ext cx="554381" cy="3401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198491" y="3316086"/>
            <a:ext cx="466033" cy="2893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397879"/>
              </p:ext>
            </p:extLst>
          </p:nvPr>
        </p:nvGraphicFramePr>
        <p:xfrm>
          <a:off x="3823098" y="3879687"/>
          <a:ext cx="343696" cy="378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8" name="Equation" r:id="rId5" imgW="127000" imgH="139700" progId="Equation.3">
                  <p:embed/>
                </p:oleObj>
              </mc:Choice>
              <mc:Fallback>
                <p:oleObj name="Equation" r:id="rId5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3098" y="3879687"/>
                        <a:ext cx="343696" cy="378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471351"/>
              </p:ext>
            </p:extLst>
          </p:nvPr>
        </p:nvGraphicFramePr>
        <p:xfrm>
          <a:off x="2444246" y="2765639"/>
          <a:ext cx="411163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9" name="Equation" r:id="rId7" imgW="152400" imgH="177800" progId="Equation.3">
                  <p:embed/>
                </p:oleObj>
              </mc:Choice>
              <mc:Fallback>
                <p:oleObj name="Equation" r:id="rId7" imgW="1524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44246" y="2765639"/>
                        <a:ext cx="411163" cy="481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513826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Extinction Monitor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Must measure extinction to 10</a:t>
            </a:r>
            <a:r>
              <a:rPr lang="en-US" baseline="30000" dirty="0" smtClean="0"/>
              <a:t>-10 </a:t>
            </a:r>
            <a:r>
              <a:rPr lang="en-US" dirty="0" smtClean="0"/>
              <a:t>precision</a:t>
            </a:r>
          </a:p>
          <a:p>
            <a:pPr lvl="1"/>
            <a:r>
              <a:rPr lang="en-US" dirty="0" smtClean="0"/>
              <a:t>Roughly 1 proton every 300 bunches!</a:t>
            </a:r>
          </a:p>
          <a:p>
            <a:r>
              <a:rPr lang="en-US" dirty="0" smtClean="0"/>
              <a:t>Monitor sensitive to single particles not feasible</a:t>
            </a:r>
          </a:p>
          <a:p>
            <a:pPr lvl="1"/>
            <a:r>
              <a:rPr lang="en-US" dirty="0" smtClean="0"/>
              <a:t>Would have to be blind to the 3x10</a:t>
            </a:r>
            <a:r>
              <a:rPr lang="en-US" baseline="30000" dirty="0" smtClean="0"/>
              <a:t>7</a:t>
            </a:r>
            <a:r>
              <a:rPr lang="en-US" dirty="0" smtClean="0"/>
              <a:t> particles in the bunch.</a:t>
            </a:r>
          </a:p>
          <a:p>
            <a:r>
              <a:rPr lang="en-US" dirty="0" smtClean="0"/>
              <a:t>Focus on statistical technique</a:t>
            </a:r>
          </a:p>
          <a:p>
            <a:pPr lvl="1"/>
            <a:r>
              <a:rPr lang="en-US" dirty="0" smtClean="0"/>
              <a:t>Design a monitor to detect a small fraction of scattered particles from target</a:t>
            </a:r>
          </a:p>
          <a:p>
            <a:pPr lvl="2"/>
            <a:r>
              <a:rPr lang="en-US" dirty="0" smtClean="0"/>
              <a:t>10-50 per in-time bunch</a:t>
            </a:r>
          </a:p>
          <a:p>
            <a:pPr lvl="1"/>
            <a:r>
              <a:rPr lang="en-US" dirty="0" smtClean="0"/>
              <a:t>Good timing resolution</a:t>
            </a:r>
          </a:p>
          <a:p>
            <a:pPr lvl="1"/>
            <a:r>
              <a:rPr lang="en-US" dirty="0" smtClean="0"/>
              <a:t>Statistically build up precision profile for in time and out of time beam.</a:t>
            </a:r>
          </a:p>
          <a:p>
            <a:r>
              <a:rPr lang="en-US" dirty="0" smtClean="0"/>
              <a:t>Goal</a:t>
            </a:r>
          </a:p>
          <a:p>
            <a:pPr lvl="1"/>
            <a:r>
              <a:rPr lang="en-US" dirty="0" smtClean="0"/>
              <a:t>Measure extinction to 10</a:t>
            </a:r>
            <a:r>
              <a:rPr lang="en-US" baseline="30000" dirty="0" smtClean="0"/>
              <a:t>-10 </a:t>
            </a:r>
            <a:r>
              <a:rPr lang="en-US" dirty="0" smtClean="0"/>
              <a:t>precision in one hour.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4285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Extinction Monitor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1" y="882373"/>
            <a:ext cx="5917846" cy="31264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47565" y="1684338"/>
            <a:ext cx="1833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Selection channel built into target dump channel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452" y="4135782"/>
            <a:ext cx="5338417" cy="20361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095" y="4597609"/>
            <a:ext cx="23544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Spectrometer based on ATLAS pixels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Optimized for few </a:t>
            </a:r>
            <a:r>
              <a:rPr lang="en-US" dirty="0" err="1" smtClean="0"/>
              <a:t>GeV</a:t>
            </a:r>
            <a:r>
              <a:rPr lang="en-US" dirty="0" smtClean="0"/>
              <a:t>/c particles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19365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End Product</a:t>
            </a:r>
            <a:endParaRPr lang="en-US" dirty="0"/>
          </a:p>
        </p:txBody>
      </p:sp>
      <p:sp>
        <p:nvSpPr>
          <p:cNvPr id="9" name="Content Placeholder 9"/>
          <p:cNvSpPr txBox="1">
            <a:spLocks/>
          </p:cNvSpPr>
          <p:nvPr/>
        </p:nvSpPr>
        <p:spPr bwMode="auto">
          <a:xfrm>
            <a:off x="504825" y="3995738"/>
            <a:ext cx="822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err="1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μ</a:t>
            </a:r>
            <a:r>
              <a:rPr lang="en-US" sz="2400" kern="0" baseline="3000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-</a:t>
            </a: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are accompanied by </a:t>
            </a:r>
            <a:r>
              <a:rPr lang="en-US" sz="2400" kern="0" dirty="0" err="1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e</a:t>
            </a:r>
            <a:r>
              <a:rPr lang="en-US" sz="2400" kern="0" baseline="3000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-</a:t>
            </a: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en-US" sz="2400" kern="0" dirty="0" err="1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π</a:t>
            </a:r>
            <a:r>
              <a:rPr lang="en-US" sz="2400" kern="0" baseline="3000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-</a:t>
            </a: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, …	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Extinction </a:t>
            </a:r>
            <a:r>
              <a:rPr lang="en-US" sz="2400" kern="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system makes </a:t>
            </a: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prompt background ~equal to all other backgrounds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1 out of time proton per </a:t>
            </a:r>
            <a:r>
              <a:rPr lang="en-US" sz="2400" kern="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10</a:t>
            </a:r>
            <a:r>
              <a:rPr lang="en-US" sz="2400" kern="0" baseline="3000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10</a:t>
            </a:r>
            <a:r>
              <a:rPr lang="en-US" sz="2400" kern="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in time protons.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Lifetime of </a:t>
            </a:r>
            <a:r>
              <a:rPr lang="en-US" sz="2400" kern="0" dirty="0" err="1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muonic</a:t>
            </a: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Al: 864 ns.</a:t>
            </a:r>
          </a:p>
        </p:txBody>
      </p:sp>
      <p:sp>
        <p:nvSpPr>
          <p:cNvPr id="35845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35846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100F12-F405-4804-95EF-2711EC958668}" type="slidenum">
              <a:rPr lang="en-US" smtClean="0">
                <a:latin typeface="Arial" pitchFamily="34" charset="0"/>
              </a:rPr>
              <a:pPr/>
              <a:t>47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5847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0" y="704515"/>
            <a:ext cx="7566526" cy="343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4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5" descr="muon_dk_enunu_cohe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2633" y="1022983"/>
            <a:ext cx="2741613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Major Backgrounds</a:t>
            </a:r>
            <a:endParaRPr lang="en-US" dirty="0"/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563" y="1225550"/>
            <a:ext cx="4525962" cy="5165725"/>
          </a:xfrm>
        </p:spPr>
        <p:txBody>
          <a:bodyPr/>
          <a:lstStyle/>
          <a:p>
            <a:pPr marL="149225" indent="-149225">
              <a:buFontTx/>
              <a:buNone/>
              <a:defRPr/>
            </a:pPr>
            <a:r>
              <a:rPr lang="en-US" sz="1800" dirty="0" smtClean="0">
                <a:latin typeface="Symbol" pitchFamily="18" charset="2"/>
              </a:rPr>
              <a:t>	m</a:t>
            </a:r>
            <a:r>
              <a:rPr lang="en-US" sz="1800" baseline="30000" dirty="0" smtClean="0">
                <a:latin typeface="Symbol" pitchFamily="18" charset="2"/>
              </a:rPr>
              <a:t>-</a:t>
            </a:r>
            <a:r>
              <a:rPr lang="en-US" sz="1800" baseline="30000" dirty="0" smtClean="0"/>
              <a:t> </a:t>
            </a:r>
            <a:r>
              <a:rPr lang="en-US" sz="1800" dirty="0" smtClean="0">
                <a:latin typeface="Century Gothic" pitchFamily="34" charset="0"/>
                <a:sym typeface="Wingdings" pitchFamily="2" charset="2"/>
              </a:rPr>
              <a:t>→ </a:t>
            </a:r>
            <a:r>
              <a:rPr lang="en-US" sz="1800" dirty="0" smtClean="0">
                <a:latin typeface="Arial Unicode MS" pitchFamily="34" charset="-128"/>
                <a:sym typeface="Wingdings" pitchFamily="2" charset="2"/>
              </a:rPr>
              <a:t>e</a:t>
            </a:r>
            <a:r>
              <a:rPr lang="en-US" sz="1800" baseline="30000" dirty="0" smtClean="0">
                <a:latin typeface="Symbol" pitchFamily="18" charset="2"/>
                <a:sym typeface="Wingdings" pitchFamily="2" charset="2"/>
              </a:rPr>
              <a:t>-</a:t>
            </a:r>
            <a:r>
              <a:rPr lang="en-US" sz="1800" dirty="0" err="1" smtClean="0">
                <a:latin typeface="Symbol" pitchFamily="18" charset="2"/>
                <a:sym typeface="Wingdings" pitchFamily="2" charset="2"/>
              </a:rPr>
              <a:t>nn</a:t>
            </a:r>
            <a:endParaRPr lang="en-US" sz="1800" dirty="0" smtClean="0">
              <a:latin typeface="Symbol" pitchFamily="18" charset="2"/>
              <a:sym typeface="Wingdings" pitchFamily="2" charset="2"/>
            </a:endParaRPr>
          </a:p>
          <a:p>
            <a:pPr marL="444500" lvl="1" indent="-180975">
              <a:buFontTx/>
              <a:buChar char="•"/>
              <a:defRPr/>
            </a:pPr>
            <a:r>
              <a:rPr lang="en-US" sz="1800" dirty="0" err="1" smtClean="0"/>
              <a:t>E</a:t>
            </a:r>
            <a:r>
              <a:rPr lang="en-US" sz="1800" baseline="-25000" dirty="0" err="1" smtClean="0"/>
              <a:t>e</a:t>
            </a:r>
            <a:r>
              <a:rPr lang="en-US" sz="1800" dirty="0" smtClean="0"/>
              <a:t> &lt; m</a:t>
            </a:r>
            <a:r>
              <a:rPr lang="en-US" sz="1800" baseline="-25000" dirty="0" smtClean="0">
                <a:latin typeface="Symbol" pitchFamily="18" charset="2"/>
              </a:rPr>
              <a:t>m</a:t>
            </a:r>
            <a:r>
              <a:rPr lang="en-US" sz="1800" dirty="0" smtClean="0"/>
              <a:t>c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– E</a:t>
            </a:r>
            <a:r>
              <a:rPr lang="en-US" sz="1800" baseline="-25000" dirty="0" smtClean="0"/>
              <a:t>NR</a:t>
            </a:r>
            <a:r>
              <a:rPr lang="en-US" sz="1800" dirty="0" smtClean="0"/>
              <a:t> – E</a:t>
            </a:r>
            <a:r>
              <a:rPr lang="en-US" sz="1800" baseline="-25000" dirty="0" smtClean="0"/>
              <a:t>B</a:t>
            </a:r>
          </a:p>
          <a:p>
            <a:pPr marL="444500" lvl="1" indent="-180975">
              <a:buFontTx/>
              <a:buChar char="•"/>
              <a:defRPr/>
            </a:pPr>
            <a:r>
              <a:rPr lang="en-US" sz="1800" dirty="0" smtClean="0"/>
              <a:t>N </a:t>
            </a:r>
            <a:r>
              <a:rPr lang="en-US" sz="1800" dirty="0" smtClean="0">
                <a:sym typeface="Symbol" pitchFamily="18" charset="2"/>
              </a:rPr>
              <a:t> (</a:t>
            </a:r>
            <a:r>
              <a:rPr lang="en-US" sz="1800" dirty="0" err="1" smtClean="0">
                <a:sym typeface="Symbol" pitchFamily="18" charset="2"/>
              </a:rPr>
              <a:t>E</a:t>
            </a:r>
            <a:r>
              <a:rPr lang="en-US" sz="1800" baseline="-25000" dirty="0" err="1" smtClean="0">
                <a:sym typeface="Symbol" pitchFamily="18" charset="2"/>
              </a:rPr>
              <a:t>conversion</a:t>
            </a:r>
            <a:r>
              <a:rPr lang="en-US" sz="1800" dirty="0" smtClean="0">
                <a:sym typeface="Symbol" pitchFamily="18" charset="2"/>
              </a:rPr>
              <a:t>  - </a:t>
            </a:r>
            <a:r>
              <a:rPr lang="en-US" sz="1800" dirty="0" err="1" smtClean="0">
                <a:sym typeface="Symbol" pitchFamily="18" charset="2"/>
              </a:rPr>
              <a:t>E</a:t>
            </a:r>
            <a:r>
              <a:rPr lang="en-US" sz="1800" baseline="-25000" dirty="0" err="1" smtClean="0">
                <a:sym typeface="Symbol" pitchFamily="18" charset="2"/>
              </a:rPr>
              <a:t>e</a:t>
            </a:r>
            <a:r>
              <a:rPr lang="en-US" sz="1800" dirty="0" smtClean="0">
                <a:sym typeface="Symbol" pitchFamily="18" charset="2"/>
              </a:rPr>
              <a:t>)</a:t>
            </a:r>
            <a:r>
              <a:rPr lang="en-US" sz="1800" baseline="30000" dirty="0" smtClean="0">
                <a:sym typeface="Symbol" pitchFamily="18" charset="2"/>
              </a:rPr>
              <a:t>5</a:t>
            </a:r>
            <a:endParaRPr lang="en-US" sz="1800" dirty="0" smtClean="0">
              <a:sym typeface="Symbol" pitchFamily="18" charset="2"/>
            </a:endParaRPr>
          </a:p>
          <a:p>
            <a:pPr marL="444500" lvl="1" indent="-180975">
              <a:buFontTx/>
              <a:buChar char="•"/>
              <a:defRPr/>
            </a:pPr>
            <a:r>
              <a:rPr lang="en-US" sz="1800" dirty="0" smtClean="0">
                <a:sym typeface="Symbol" pitchFamily="18" charset="2"/>
              </a:rPr>
              <a:t>Fraction within 3 </a:t>
            </a:r>
            <a:r>
              <a:rPr lang="en-US" sz="1800" dirty="0" err="1" smtClean="0">
                <a:sym typeface="Symbol" pitchFamily="18" charset="2"/>
              </a:rPr>
              <a:t>MeV</a:t>
            </a:r>
            <a:r>
              <a:rPr lang="en-US" sz="1800" dirty="0" smtClean="0">
                <a:sym typeface="Symbol" pitchFamily="18" charset="2"/>
              </a:rPr>
              <a:t> of endpoint  5x10</a:t>
            </a:r>
            <a:r>
              <a:rPr lang="en-US" sz="1800" baseline="30000" dirty="0" smtClean="0">
                <a:sym typeface="Symbol" pitchFamily="18" charset="2"/>
              </a:rPr>
              <a:t>-15</a:t>
            </a:r>
            <a:endParaRPr lang="en-US" sz="1800" dirty="0" smtClean="0">
              <a:sym typeface="Symbol" pitchFamily="18" charset="2"/>
            </a:endParaRPr>
          </a:p>
          <a:p>
            <a:pPr marL="444500" lvl="1" indent="-180975">
              <a:buFontTx/>
              <a:buChar char="•"/>
              <a:defRPr/>
            </a:pPr>
            <a:r>
              <a:rPr lang="en-US" sz="1800" dirty="0" smtClean="0">
                <a:sym typeface="Symbol" pitchFamily="18" charset="2"/>
              </a:rPr>
              <a:t>Defeated by good energy resolution</a:t>
            </a:r>
          </a:p>
          <a:p>
            <a:pPr marL="444500" lvl="1" indent="-180975">
              <a:buFontTx/>
              <a:buNone/>
              <a:defRPr/>
            </a:pPr>
            <a:endParaRPr lang="en-US" sz="1800" dirty="0" smtClean="0">
              <a:sym typeface="Symbol" pitchFamily="18" charset="2"/>
            </a:endParaRPr>
          </a:p>
          <a:p>
            <a:pPr marL="444500" lvl="1" indent="-180975">
              <a:buFontTx/>
              <a:buNone/>
              <a:defRPr/>
            </a:pPr>
            <a:endParaRPr lang="en-US" sz="1800" dirty="0" smtClean="0">
              <a:sym typeface="Symbol" pitchFamily="18" charset="2"/>
            </a:endParaRPr>
          </a:p>
          <a:p>
            <a:pPr marL="444500" lvl="1" indent="-180975">
              <a:buFontTx/>
              <a:buNone/>
              <a:defRPr/>
            </a:pPr>
            <a:endParaRPr lang="en-US" sz="1800" dirty="0" smtClean="0">
              <a:sym typeface="Symbol" pitchFamily="18" charset="2"/>
            </a:endParaRPr>
          </a:p>
        </p:txBody>
      </p:sp>
      <p:sp>
        <p:nvSpPr>
          <p:cNvPr id="40970" name="Text Box 8"/>
          <p:cNvSpPr txBox="1">
            <a:spLocks noChangeArrowheads="1"/>
          </p:cNvSpPr>
          <p:nvPr/>
        </p:nvSpPr>
        <p:spPr bwMode="auto">
          <a:xfrm>
            <a:off x="301625" y="736600"/>
            <a:ext cx="49831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49225" indent="-149225">
              <a:defRPr/>
            </a:pPr>
            <a:r>
              <a:rPr lang="en-US" sz="2000" dirty="0"/>
              <a:t>1. </a:t>
            </a:r>
            <a:r>
              <a:rPr lang="en-US" sz="2000" dirty="0" err="1"/>
              <a:t>Muon</a:t>
            </a:r>
            <a:r>
              <a:rPr lang="en-US" sz="2000" dirty="0"/>
              <a:t> decay in </a:t>
            </a:r>
            <a:r>
              <a:rPr lang="en-US" sz="2000" dirty="0" smtClean="0"/>
              <a:t>orbit</a:t>
            </a:r>
            <a:r>
              <a:rPr lang="en-US" sz="2000" dirty="0"/>
              <a:t> </a:t>
            </a:r>
            <a:r>
              <a:rPr lang="en-US" sz="2000" dirty="0" smtClean="0"/>
              <a:t>(DIO)</a:t>
            </a:r>
            <a:endParaRPr lang="en-US" sz="2000" dirty="0"/>
          </a:p>
        </p:txBody>
      </p:sp>
      <p:sp>
        <p:nvSpPr>
          <p:cNvPr id="57352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57353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30A735-15D2-4B5B-9B05-FAAB85944CBB}" type="slidenum">
              <a:rPr lang="en-US" smtClean="0">
                <a:latin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7354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433" y="2958773"/>
            <a:ext cx="4055468" cy="288151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9527" y="0"/>
            <a:ext cx="765966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Backgrounds (cont’d)</a:t>
            </a:r>
            <a:endParaRPr lang="en-US" dirty="0"/>
          </a:p>
        </p:txBody>
      </p:sp>
      <p:sp>
        <p:nvSpPr>
          <p:cNvPr id="41990" name="Text Box 4"/>
          <p:cNvSpPr txBox="1">
            <a:spLocks noChangeArrowheads="1"/>
          </p:cNvSpPr>
          <p:nvPr/>
        </p:nvSpPr>
        <p:spPr bwMode="auto">
          <a:xfrm>
            <a:off x="458788" y="746125"/>
            <a:ext cx="39782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2. Beam Related Backgrounds</a:t>
            </a:r>
          </a:p>
        </p:txBody>
      </p:sp>
      <p:sp>
        <p:nvSpPr>
          <p:cNvPr id="41991" name="Rectangle 5"/>
          <p:cNvSpPr>
            <a:spLocks noChangeArrowheads="1"/>
          </p:cNvSpPr>
          <p:nvPr/>
        </p:nvSpPr>
        <p:spPr bwMode="auto">
          <a:xfrm>
            <a:off x="615950" y="1168400"/>
            <a:ext cx="4159250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 err="1"/>
              <a:t>Radiative</a:t>
            </a:r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/>
              <a:t> capture:</a:t>
            </a:r>
          </a:p>
          <a:p>
            <a:pPr marL="149225" indent="-149225">
              <a:lnSpc>
                <a:spcPct val="90000"/>
              </a:lnSpc>
              <a:spcBef>
                <a:spcPct val="25000"/>
              </a:spcBef>
            </a:pPr>
            <a:r>
              <a:rPr lang="en-US" dirty="0"/>
              <a:t>	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>
                <a:latin typeface="Arial Unicode MS" pitchFamily="34" charset="-128"/>
              </a:rPr>
              <a:t>N</a:t>
            </a:r>
            <a:r>
              <a:rPr lang="en-US" dirty="0"/>
              <a:t> </a:t>
            </a:r>
            <a:r>
              <a:rPr lang="en-US" dirty="0">
                <a:latin typeface="Century Gothic" pitchFamily="34" charset="0"/>
              </a:rPr>
              <a:t>→</a:t>
            </a:r>
            <a:r>
              <a:rPr lang="en-US" dirty="0">
                <a:latin typeface="Arial Unicode MS" pitchFamily="34" charset="-128"/>
              </a:rPr>
              <a:t>N*</a:t>
            </a:r>
            <a:r>
              <a:rPr lang="en-US" dirty="0">
                <a:latin typeface="Symbol" pitchFamily="18" charset="2"/>
              </a:rPr>
              <a:t>g</a:t>
            </a:r>
            <a:r>
              <a:rPr lang="en-US" dirty="0">
                <a:latin typeface="Century Gothic" pitchFamily="34" charset="0"/>
              </a:rPr>
              <a:t>,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dirty="0" err="1">
                <a:latin typeface="Arial Unicode MS" pitchFamily="34" charset="-128"/>
              </a:rPr>
              <a:t>Z</a:t>
            </a:r>
            <a:r>
              <a:rPr lang="en-US" dirty="0">
                <a:latin typeface="Century Gothic" pitchFamily="34" charset="0"/>
              </a:rPr>
              <a:t> → </a:t>
            </a:r>
            <a:r>
              <a:rPr lang="en-US" dirty="0" err="1">
                <a:latin typeface="Arial Unicode MS" pitchFamily="34" charset="-128"/>
              </a:rPr>
              <a:t>e</a:t>
            </a:r>
            <a:r>
              <a:rPr lang="en-US" baseline="30000" dirty="0" err="1">
                <a:latin typeface="Symbol" pitchFamily="18" charset="2"/>
              </a:rPr>
              <a:t>+</a:t>
            </a:r>
            <a:r>
              <a:rPr lang="en-US" dirty="0" err="1">
                <a:latin typeface="Arial Unicode MS" pitchFamily="34" charset="-128"/>
              </a:rPr>
              <a:t>e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>
                <a:latin typeface="Century Gothic" pitchFamily="34" charset="0"/>
              </a:rPr>
              <a:t> </a:t>
            </a:r>
            <a:endParaRPr lang="en-US" dirty="0" smtClean="0"/>
          </a:p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/>
              <a:t>decay in flight: </a:t>
            </a:r>
          </a:p>
          <a:p>
            <a:pPr marL="149225" indent="-149225">
              <a:lnSpc>
                <a:spcPct val="90000"/>
              </a:lnSpc>
              <a:spcBef>
                <a:spcPct val="25000"/>
              </a:spcBef>
            </a:pPr>
            <a:r>
              <a:rPr lang="en-US" dirty="0">
                <a:latin typeface="Symbol" pitchFamily="18" charset="2"/>
              </a:rPr>
              <a:t>	m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baseline="30000" dirty="0"/>
              <a:t> </a:t>
            </a:r>
            <a:r>
              <a:rPr lang="en-US" dirty="0">
                <a:latin typeface="Century Gothic" pitchFamily="34" charset="0"/>
                <a:sym typeface="Wingdings" pitchFamily="2" charset="2"/>
              </a:rPr>
              <a:t>→ </a:t>
            </a:r>
            <a:r>
              <a:rPr lang="en-US" dirty="0">
                <a:latin typeface="Arial Unicode MS" pitchFamily="34" charset="-128"/>
                <a:sym typeface="Wingdings" pitchFamily="2" charset="2"/>
              </a:rPr>
              <a:t>e</a:t>
            </a:r>
            <a:r>
              <a:rPr lang="en-US" baseline="30000" dirty="0">
                <a:latin typeface="Symbol" pitchFamily="18" charset="2"/>
                <a:sym typeface="Wingdings" pitchFamily="2" charset="2"/>
              </a:rPr>
              <a:t>-</a:t>
            </a:r>
            <a:r>
              <a:rPr lang="en-US" dirty="0" err="1">
                <a:latin typeface="Symbol" pitchFamily="18" charset="2"/>
                <a:sym typeface="Wingdings" pitchFamily="2" charset="2"/>
              </a:rPr>
              <a:t>nn</a:t>
            </a:r>
            <a:endParaRPr lang="en-US" dirty="0"/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/>
              <a:t>Since </a:t>
            </a:r>
            <a:r>
              <a:rPr lang="en-US" dirty="0" err="1"/>
              <a:t>E</a:t>
            </a:r>
            <a:r>
              <a:rPr lang="en-US" baseline="-25000" dirty="0" err="1"/>
              <a:t>e</a:t>
            </a:r>
            <a:r>
              <a:rPr lang="en-US" dirty="0"/>
              <a:t> &lt; m</a:t>
            </a:r>
            <a:r>
              <a:rPr lang="en-US" baseline="-25000" dirty="0">
                <a:latin typeface="Symbol" pitchFamily="18" charset="2"/>
              </a:rPr>
              <a:t>m</a:t>
            </a:r>
            <a:r>
              <a:rPr lang="en-US" dirty="0"/>
              <a:t>c</a:t>
            </a:r>
            <a:r>
              <a:rPr lang="en-US" baseline="30000" dirty="0"/>
              <a:t>2</a:t>
            </a:r>
            <a:r>
              <a:rPr lang="en-US" dirty="0"/>
              <a:t>/2, p</a:t>
            </a:r>
            <a:r>
              <a:rPr lang="en-US" baseline="-25000" dirty="0">
                <a:latin typeface="Symbol" pitchFamily="18" charset="2"/>
              </a:rPr>
              <a:t>m</a:t>
            </a:r>
            <a:r>
              <a:rPr lang="en-US" dirty="0"/>
              <a:t> &gt; 77 </a:t>
            </a:r>
            <a:r>
              <a:rPr lang="en-US" dirty="0" err="1"/>
              <a:t>GeV</a:t>
            </a:r>
            <a:r>
              <a:rPr lang="en-US" dirty="0"/>
              <a:t>/c</a:t>
            </a:r>
          </a:p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 smtClean="0"/>
              <a:t>Beam </a:t>
            </a:r>
            <a:r>
              <a:rPr lang="en-US" dirty="0"/>
              <a:t>electrons</a:t>
            </a:r>
          </a:p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/>
              <a:t>Pion decay in flight:</a:t>
            </a:r>
          </a:p>
          <a:p>
            <a:pPr marL="149225" indent="-149225">
              <a:lnSpc>
                <a:spcPct val="90000"/>
              </a:lnSpc>
              <a:spcBef>
                <a:spcPct val="25000"/>
              </a:spcBef>
            </a:pPr>
            <a:r>
              <a:rPr lang="en-US" dirty="0">
                <a:latin typeface="Symbol" pitchFamily="18" charset="2"/>
              </a:rPr>
              <a:t>      p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/>
              <a:t> </a:t>
            </a:r>
            <a:r>
              <a:rPr lang="en-US" dirty="0">
                <a:latin typeface="Century Gothic" pitchFamily="34" charset="0"/>
              </a:rPr>
              <a:t>→ </a:t>
            </a:r>
            <a:r>
              <a:rPr lang="en-US" dirty="0">
                <a:latin typeface="Arial Unicode MS" pitchFamily="34" charset="-128"/>
              </a:rPr>
              <a:t>e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>
                <a:latin typeface="Arial Unicode MS" pitchFamily="34" charset="-128"/>
              </a:rPr>
              <a:t>e</a:t>
            </a:r>
            <a:endParaRPr lang="en-US" dirty="0">
              <a:solidFill>
                <a:srgbClr val="6600FF"/>
              </a:solidFill>
            </a:endParaRPr>
          </a:p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 smtClean="0">
                <a:solidFill>
                  <a:srgbClr val="6600FF"/>
                </a:solidFill>
              </a:rPr>
              <a:t>Suppressed </a:t>
            </a:r>
            <a:r>
              <a:rPr lang="en-US" dirty="0">
                <a:solidFill>
                  <a:srgbClr val="6600FF"/>
                </a:solidFill>
              </a:rPr>
              <a:t>by minimizing beam between </a:t>
            </a:r>
            <a:r>
              <a:rPr lang="en-US" dirty="0" smtClean="0">
                <a:solidFill>
                  <a:srgbClr val="6600FF"/>
                </a:solidFill>
              </a:rPr>
              <a:t>bunches and waiting</a:t>
            </a:r>
            <a:endParaRPr lang="en-US" dirty="0">
              <a:solidFill>
                <a:srgbClr val="6600FF"/>
              </a:solidFill>
            </a:endParaRPr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Char char="–"/>
            </a:pPr>
            <a:r>
              <a:rPr lang="en-US" dirty="0">
                <a:solidFill>
                  <a:srgbClr val="6600FF"/>
                </a:solidFill>
              </a:rPr>
              <a:t>Need </a:t>
            </a:r>
            <a:r>
              <a:rPr lang="en-US" dirty="0">
                <a:solidFill>
                  <a:srgbClr val="66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≲ </a:t>
            </a:r>
            <a:r>
              <a:rPr lang="en-US" dirty="0">
                <a:solidFill>
                  <a:srgbClr val="6600FF"/>
                </a:solidFill>
              </a:rPr>
              <a:t>10</a:t>
            </a:r>
            <a:r>
              <a:rPr lang="en-US" baseline="30000" dirty="0" smtClean="0">
                <a:solidFill>
                  <a:srgbClr val="6600FF"/>
                </a:solidFill>
              </a:rPr>
              <a:t>-10</a:t>
            </a:r>
            <a:r>
              <a:rPr lang="en-US" dirty="0" smtClean="0">
                <a:solidFill>
                  <a:srgbClr val="6600FF"/>
                </a:solidFill>
              </a:rPr>
              <a:t> </a:t>
            </a:r>
            <a:r>
              <a:rPr lang="en-US" dirty="0">
                <a:solidFill>
                  <a:srgbClr val="6600FF"/>
                </a:solidFill>
              </a:rPr>
              <a:t>extinction</a:t>
            </a:r>
            <a:r>
              <a:rPr lang="en-US" baseline="30000" dirty="0">
                <a:solidFill>
                  <a:srgbClr val="6600FF"/>
                </a:solidFill>
              </a:rPr>
              <a:t> </a:t>
            </a:r>
            <a:r>
              <a:rPr lang="en-US" dirty="0">
                <a:solidFill>
                  <a:srgbClr val="6600FF"/>
                </a:solidFill>
              </a:rPr>
              <a:t>(see previous discussion)</a:t>
            </a:r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Char char="–"/>
            </a:pPr>
            <a:endParaRPr lang="en-US" dirty="0">
              <a:solidFill>
                <a:srgbClr val="6600FF"/>
              </a:solidFill>
            </a:endParaRPr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</a:pPr>
            <a:endParaRPr lang="en-US" dirty="0">
              <a:solidFill>
                <a:srgbClr val="6600FF"/>
              </a:solidFill>
            </a:endParaRPr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Char char="–"/>
            </a:pPr>
            <a:endParaRPr lang="en-US" dirty="0">
              <a:solidFill>
                <a:srgbClr val="6600FF"/>
              </a:solidFill>
            </a:endParaRPr>
          </a:p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endParaRPr lang="en-US" dirty="0"/>
          </a:p>
          <a:p>
            <a:pPr marL="149225" indent="-149225">
              <a:lnSpc>
                <a:spcPct val="90000"/>
              </a:lnSpc>
              <a:spcBef>
                <a:spcPct val="25000"/>
              </a:spcBef>
            </a:pPr>
            <a:r>
              <a:rPr lang="en-US" dirty="0"/>
              <a:t>	</a:t>
            </a:r>
            <a:endParaRPr lang="en-US" baseline="-25000" dirty="0">
              <a:latin typeface="Arial Unicode MS" pitchFamily="34" charset="-128"/>
            </a:endParaRPr>
          </a:p>
          <a:p>
            <a:pPr marL="149225" indent="-149225">
              <a:lnSpc>
                <a:spcPct val="90000"/>
              </a:lnSpc>
              <a:spcBef>
                <a:spcPct val="25000"/>
              </a:spcBef>
            </a:pPr>
            <a:endParaRPr lang="en-US" dirty="0"/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AutoNum type="arabicPeriod"/>
            </a:pPr>
            <a:endParaRPr lang="en-US" dirty="0"/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</a:pPr>
            <a:endParaRPr lang="en-US" dirty="0"/>
          </a:p>
        </p:txBody>
      </p:sp>
      <p:pic>
        <p:nvPicPr>
          <p:cNvPr id="41992" name="Picture 6" descr="muon_dk_en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41475"/>
            <a:ext cx="2741612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Text Box 8"/>
          <p:cNvSpPr txBox="1">
            <a:spLocks noChangeArrowheads="1"/>
          </p:cNvSpPr>
          <p:nvPr/>
        </p:nvSpPr>
        <p:spPr bwMode="auto">
          <a:xfrm>
            <a:off x="484188" y="4957763"/>
            <a:ext cx="39782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3. Asynchronous Backgrounds</a:t>
            </a:r>
          </a:p>
        </p:txBody>
      </p:sp>
      <p:sp>
        <p:nvSpPr>
          <p:cNvPr id="41995" name="Text Box 9"/>
          <p:cNvSpPr txBox="1">
            <a:spLocks noChangeArrowheads="1"/>
          </p:cNvSpPr>
          <p:nvPr/>
        </p:nvSpPr>
        <p:spPr bwMode="auto">
          <a:xfrm>
            <a:off x="484188" y="5400675"/>
            <a:ext cx="3932237" cy="89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Cosmic rays</a:t>
            </a:r>
          </a:p>
          <a:p>
            <a:pPr marL="563563" lvl="1" indent="-217488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suppressed by active and passive shielding</a:t>
            </a:r>
          </a:p>
        </p:txBody>
      </p:sp>
      <p:pic>
        <p:nvPicPr>
          <p:cNvPr id="41996" name="Picture 10" descr="CRS_DetSolenoid_End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9838" y="4457700"/>
            <a:ext cx="2811462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05400" y="742950"/>
            <a:ext cx="3733800" cy="646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Goal: Prompt background ~equal to all other backgrounds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10800000">
            <a:off x="4095750" y="962025"/>
            <a:ext cx="1000125" cy="85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80" name="Date Placeholder 2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58381" name="Slide Number Placeholder 2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81625A-9394-4419-B070-7F22B487AF53}" type="slidenum">
              <a:rPr lang="en-US" smtClean="0">
                <a:latin typeface="Arial" pitchFamily="34" charset="0"/>
              </a:rPr>
              <a:pPr/>
              <a:t>49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8382" name="Footer Placeholder 2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pic>
        <p:nvPicPr>
          <p:cNvPr id="23" name="Picture 5" descr="collimator_figu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55859" y="2937805"/>
            <a:ext cx="2651881" cy="130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83866" y="1194112"/>
            <a:ext cx="2409816" cy="64047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9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9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9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9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9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9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9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9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9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  <p:bldP spid="41994" grpId="0"/>
      <p:bldP spid="22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777" y="79018"/>
            <a:ext cx="7659667" cy="463731"/>
          </a:xfrm>
        </p:spPr>
        <p:txBody>
          <a:bodyPr/>
          <a:lstStyle/>
          <a:p>
            <a:r>
              <a:rPr lang="en-US" dirty="0" smtClean="0"/>
              <a:t>The Standard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8116" y="1226785"/>
            <a:ext cx="5760261" cy="5017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173" y="1776392"/>
            <a:ext cx="1262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Combine to form hadrons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02587" y="2177025"/>
            <a:ext cx="340172" cy="755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1767" y="4529125"/>
            <a:ext cx="102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Free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889841" y="4815151"/>
            <a:ext cx="212878" cy="919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88575" y="2496943"/>
            <a:ext cx="135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Mediate interactions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690305" y="3137031"/>
            <a:ext cx="209234" cy="2065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79473" y="2305529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74419" y="2284069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07678" y="2284070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95805" y="4808812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90751" y="4787352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024010" y="4787353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99907" y="2299188"/>
            <a:ext cx="384315" cy="361619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713813" y="2275293"/>
            <a:ext cx="340172" cy="400632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457057" y="2292847"/>
            <a:ext cx="384315" cy="361619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470963" y="2268952"/>
            <a:ext cx="340172" cy="400632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835831" y="3666167"/>
            <a:ext cx="786175" cy="854179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87892" y="5303514"/>
            <a:ext cx="355290" cy="1"/>
          </a:xfrm>
          <a:prstGeom prst="line">
            <a:avLst/>
          </a:prstGeom>
          <a:ln w="25400"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699906" y="5306243"/>
            <a:ext cx="355290" cy="1"/>
          </a:xfrm>
          <a:prstGeom prst="line">
            <a:avLst/>
          </a:prstGeom>
          <a:ln w="25400"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607681" y="5587765"/>
            <a:ext cx="1253642" cy="8777"/>
          </a:xfrm>
          <a:prstGeom prst="line">
            <a:avLst/>
          </a:prstGeom>
          <a:ln w="25400"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087454" y="4543025"/>
            <a:ext cx="2494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Weak charged current interactions “flip” fundamental fermions (analogous to spin flip)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30013" y="748351"/>
            <a:ext cx="159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Fermions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48060" y="764687"/>
            <a:ext cx="159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Bosons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34570" y="5673967"/>
            <a:ext cx="1957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Neutrino mixing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1762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35" grpId="0" animBg="1"/>
      <p:bldP spid="48" grpId="0"/>
      <p:bldP spid="5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Recognition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46088" y="617436"/>
            <a:ext cx="8251825" cy="435655"/>
          </a:xfrm>
        </p:spPr>
        <p:txBody>
          <a:bodyPr/>
          <a:lstStyle/>
          <a:p>
            <a:r>
              <a:rPr lang="en-US" dirty="0" smtClean="0"/>
              <a:t>All hits from 500-1694 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Hits within ±50 ns conversion electron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10" y="1068907"/>
            <a:ext cx="7904057" cy="20387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44" y="3911323"/>
            <a:ext cx="7715422" cy="22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5567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46088" y="803276"/>
            <a:ext cx="3515995" cy="521102"/>
          </a:xfrm>
        </p:spPr>
        <p:txBody>
          <a:bodyPr/>
          <a:lstStyle/>
          <a:p>
            <a:r>
              <a:rPr lang="en-US" sz="2000" dirty="0" smtClean="0"/>
              <a:t>Cuts chosen to maximize </a:t>
            </a:r>
            <a:r>
              <a:rPr lang="en-US" sz="2000" dirty="0" err="1" smtClean="0"/>
              <a:t>signficance</a:t>
            </a:r>
            <a:endParaRPr lang="en-US" sz="2000" dirty="0" smtClean="0"/>
          </a:p>
          <a:p>
            <a:r>
              <a:rPr lang="en-US" sz="2000" dirty="0" smtClean="0"/>
              <a:t>3.6x10</a:t>
            </a:r>
            <a:r>
              <a:rPr lang="en-US" sz="2000" baseline="30000" dirty="0" smtClean="0"/>
              <a:t>20 </a:t>
            </a:r>
            <a:r>
              <a:rPr lang="en-US" sz="2000" dirty="0" smtClean="0"/>
              <a:t>protons on target</a:t>
            </a:r>
          </a:p>
          <a:p>
            <a:pPr lvl="1"/>
            <a:r>
              <a:rPr lang="en-US" sz="1600" dirty="0" smtClean="0"/>
              <a:t>3 years nominal running 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5289"/>
          <a:stretch/>
        </p:blipFill>
        <p:spPr>
          <a:xfrm>
            <a:off x="1074647" y="2976333"/>
            <a:ext cx="6928399" cy="2758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570" y="138145"/>
            <a:ext cx="3835580" cy="27168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1077" y="5916280"/>
            <a:ext cx="576401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400" dirty="0" smtClean="0">
                <a:solidFill>
                  <a:srgbClr val="FF0000"/>
                </a:solidFill>
              </a:rPr>
              <a:t>Single Event Sensitivity: </a:t>
            </a:r>
            <a:r>
              <a:rPr lang="en-US" sz="2400" dirty="0" err="1" smtClean="0">
                <a:solidFill>
                  <a:srgbClr val="FF000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2400" dirty="0">
                <a:solidFill>
                  <a:srgbClr val="FF0000"/>
                </a:solidFill>
              </a:rPr>
              <a:t>=2x10</a:t>
            </a:r>
            <a:r>
              <a:rPr lang="en-US" sz="2400" baseline="30000" dirty="0">
                <a:solidFill>
                  <a:srgbClr val="FF0000"/>
                </a:solidFill>
              </a:rPr>
              <a:t>-</a:t>
            </a:r>
            <a:r>
              <a:rPr lang="en-US" sz="2400" baseline="30000" dirty="0" smtClean="0">
                <a:solidFill>
                  <a:srgbClr val="FF0000"/>
                </a:solidFill>
              </a:rPr>
              <a:t>17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1264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Bottom line: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Single event sensitivity: 	</a:t>
            </a:r>
            <a:r>
              <a:rPr lang="en-US" dirty="0" err="1" smtClean="0">
                <a:solidFill>
                  <a:schemeClr val="tx1"/>
                </a:solidFill>
              </a:rPr>
              <a:t>R</a:t>
            </a:r>
            <a:r>
              <a:rPr lang="en-US" baseline="-25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=2x10</a:t>
            </a:r>
            <a:r>
              <a:rPr lang="en-US" baseline="30000" dirty="0" smtClean="0">
                <a:solidFill>
                  <a:schemeClr val="tx1"/>
                </a:solidFill>
              </a:rPr>
              <a:t>-17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90% C.L. (if no signal)  :   	</a:t>
            </a:r>
            <a:r>
              <a:rPr lang="en-US" dirty="0" err="1" smtClean="0">
                <a:solidFill>
                  <a:schemeClr val="tx1"/>
                </a:solidFill>
              </a:rPr>
              <a:t>R</a:t>
            </a:r>
            <a:r>
              <a:rPr lang="en-US" baseline="-25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&lt;6x10</a:t>
            </a:r>
            <a:r>
              <a:rPr lang="en-US" baseline="30000" dirty="0">
                <a:solidFill>
                  <a:schemeClr val="tx1"/>
                </a:solidFill>
              </a:rPr>
              <a:t>-</a:t>
            </a:r>
            <a:r>
              <a:rPr lang="en-US" baseline="30000" dirty="0" smtClean="0">
                <a:solidFill>
                  <a:schemeClr val="tx1"/>
                </a:solidFill>
              </a:rPr>
              <a:t>17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Typical SUSY Signal:	~50 events or more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209" y="1186531"/>
            <a:ext cx="4873906" cy="32202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6430" y="4819868"/>
            <a:ext cx="5915988" cy="108555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42603" y="4287945"/>
            <a:ext cx="1563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 order of magnitude improvement!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536061" y="4852435"/>
            <a:ext cx="1519704" cy="45593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48471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8" name="Picture 7" descr="PastedGraphic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90600"/>
            <a:ext cx="870287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067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Looking toward the future: Project X</a:t>
            </a:r>
            <a:endParaRPr lang="en-US" dirty="0"/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46088" y="803276"/>
            <a:ext cx="8251825" cy="2103697"/>
          </a:xfrm>
        </p:spPr>
        <p:txBody>
          <a:bodyPr/>
          <a:lstStyle/>
          <a:p>
            <a:r>
              <a:rPr lang="en-US" sz="2000" dirty="0" smtClean="0"/>
              <a:t>Maximizing the intensity of the Main Injector will require replacing </a:t>
            </a:r>
            <a:r>
              <a:rPr lang="en-US" sz="2000" dirty="0" err="1" smtClean="0"/>
              <a:t>Fermilab’s</a:t>
            </a:r>
            <a:r>
              <a:rPr lang="en-US" sz="2000" dirty="0" smtClean="0"/>
              <a:t> aging proton source.</a:t>
            </a:r>
          </a:p>
          <a:p>
            <a:r>
              <a:rPr lang="en-US" sz="2000" dirty="0" smtClean="0"/>
              <a:t>In 2007 the Fermilab Long Range Steering committee endorsed a design based on a </a:t>
            </a:r>
            <a:r>
              <a:rPr lang="en-US" sz="2000" dirty="0" err="1" smtClean="0"/>
              <a:t>linac</a:t>
            </a:r>
            <a:r>
              <a:rPr lang="en-US" sz="2000" dirty="0" smtClean="0"/>
              <a:t> incorporating ILC RF technology</a:t>
            </a:r>
          </a:p>
          <a:p>
            <a:pPr lvl="1"/>
            <a:r>
              <a:rPr lang="en-US" sz="1800" i="1" dirty="0" smtClean="0"/>
              <a:t>Temporarily</a:t>
            </a:r>
            <a:r>
              <a:rPr lang="en-US" sz="1800" dirty="0" smtClean="0"/>
              <a:t> named “Project X”</a:t>
            </a:r>
          </a:p>
          <a:p>
            <a:r>
              <a:rPr lang="en-US" sz="2000" dirty="0" smtClean="0"/>
              <a:t>Specification has undergone many iterations.  Current incarnation</a:t>
            </a:r>
          </a:p>
        </p:txBody>
      </p:sp>
      <p:sp>
        <p:nvSpPr>
          <p:cNvPr id="63496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63497" name="Slide Number Placeholder 1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0C1BF3-EEF3-41A9-9ED8-02E174F1CD6D}" type="slidenum">
              <a:rPr lang="en-US" smtClean="0">
                <a:latin typeface="Arial" pitchFamily="34" charset="0"/>
              </a:rPr>
              <a:pPr/>
              <a:t>54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3498" name="Footer Placeholder 1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792" y="3000731"/>
            <a:ext cx="6036612" cy="341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4380931" y="5581934"/>
            <a:ext cx="627797" cy="5868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076967" y="5513696"/>
            <a:ext cx="3275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Muon program driven by 3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GeV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CW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linac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beam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48" y="176180"/>
            <a:ext cx="8371114" cy="507274"/>
          </a:xfrm>
        </p:spPr>
        <p:txBody>
          <a:bodyPr/>
          <a:lstStyle/>
          <a:p>
            <a:r>
              <a:rPr lang="en-US" dirty="0" smtClean="0"/>
              <a:t>Upgrade scenarios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half" idx="1"/>
          </p:nvPr>
        </p:nvSpPr>
        <p:spPr>
          <a:xfrm>
            <a:off x="574967" y="3211499"/>
            <a:ext cx="4060371" cy="3071827"/>
          </a:xfrm>
        </p:spPr>
        <p:txBody>
          <a:bodyPr/>
          <a:lstStyle/>
          <a:p>
            <a:r>
              <a:rPr lang="en-US" sz="2400" dirty="0" smtClean="0"/>
              <a:t>Both prompt and DIO backgrounds must be lowered to measure</a:t>
            </a:r>
          </a:p>
          <a:p>
            <a:endParaRPr lang="en-US" sz="2400" dirty="0" smtClean="0"/>
          </a:p>
          <a:p>
            <a:r>
              <a:rPr lang="en-US" sz="2400" dirty="0" smtClean="0"/>
              <a:t>Must upgrade all aspects of production, transport and detection.</a:t>
            </a:r>
            <a:endParaRPr lang="en-US" sz="2400" dirty="0"/>
          </a:p>
        </p:txBody>
      </p:sp>
      <p:sp>
        <p:nvSpPr>
          <p:cNvPr id="27" name="Content Placeholder 26"/>
          <p:cNvSpPr>
            <a:spLocks noGrp="1"/>
          </p:cNvSpPr>
          <p:nvPr>
            <p:ph sz="half" idx="2"/>
          </p:nvPr>
        </p:nvSpPr>
        <p:spPr>
          <a:xfrm>
            <a:off x="4971725" y="3221124"/>
            <a:ext cx="4172275" cy="2927922"/>
          </a:xfrm>
        </p:spPr>
        <p:txBody>
          <a:bodyPr/>
          <a:lstStyle/>
          <a:p>
            <a:r>
              <a:rPr lang="en-US" sz="2400" dirty="0" smtClean="0"/>
              <a:t>Must compare different targets.</a:t>
            </a:r>
          </a:p>
          <a:p>
            <a:r>
              <a:rPr lang="en-US" sz="2400" dirty="0" smtClean="0"/>
              <a:t>Optimize muon transport and detector for short bound muon lifetimes.</a:t>
            </a:r>
          </a:p>
          <a:p>
            <a:r>
              <a:rPr lang="en-US" sz="2400" dirty="0" smtClean="0"/>
              <a:t>Backgrounds might not be as important.</a:t>
            </a:r>
            <a:endParaRPr lang="en-US" sz="2400" dirty="0"/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543834" y="692015"/>
            <a:ext cx="2733831" cy="2077939"/>
            <a:chOff x="0" y="0"/>
            <a:chExt cx="1579" cy="1168"/>
          </a:xfrm>
        </p:grpSpPr>
        <p:sp>
          <p:nvSpPr>
            <p:cNvPr id="8" name="Rectangle 2"/>
            <p:cNvSpPr>
              <a:spLocks/>
            </p:cNvSpPr>
            <p:nvPr/>
          </p:nvSpPr>
          <p:spPr bwMode="auto">
            <a:xfrm>
              <a:off x="0" y="0"/>
              <a:ext cx="1506" cy="1168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" y="46"/>
              <a:ext cx="1556" cy="1076"/>
            </a:xfrm>
            <a:prstGeom prst="rect">
              <a:avLst/>
            </a:prstGeom>
            <a:noFill/>
            <a:ln w="25400" cap="flat">
              <a:noFill/>
              <a:miter lim="800000"/>
              <a:headEnd/>
              <a:tailEnd/>
            </a:ln>
          </p:spPr>
        </p:pic>
      </p:grpSp>
      <p:sp>
        <p:nvSpPr>
          <p:cNvPr id="11" name="Rectangle 10"/>
          <p:cNvSpPr>
            <a:spLocks/>
          </p:cNvSpPr>
          <p:nvPr/>
        </p:nvSpPr>
        <p:spPr bwMode="auto">
          <a:xfrm>
            <a:off x="5114345" y="2602243"/>
            <a:ext cx="531236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253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r">
              <a:tabLst>
                <a:tab pos="279400" algn="l"/>
                <a:tab pos="558800" algn="l"/>
                <a:tab pos="838200" algn="l"/>
                <a:tab pos="11176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</a:tabLst>
            </a:pPr>
            <a:r>
              <a:rPr lang="en-US" sz="2400" b="1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Yes</a:t>
            </a:r>
          </a:p>
        </p:txBody>
      </p:sp>
      <p:sp>
        <p:nvSpPr>
          <p:cNvPr id="16" name="Rectangle 15"/>
          <p:cNvSpPr>
            <a:spLocks/>
          </p:cNvSpPr>
          <p:nvPr/>
        </p:nvSpPr>
        <p:spPr bwMode="auto">
          <a:xfrm>
            <a:off x="3698779" y="2591271"/>
            <a:ext cx="568325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25399" dir="2700000" algn="ctr" rotWithShape="0">
              <a:schemeClr val="bg2">
                <a:alpha val="75000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tabLst>
                <a:tab pos="279400" algn="l"/>
                <a:tab pos="558800" algn="l"/>
                <a:tab pos="838200" algn="l"/>
                <a:tab pos="11176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</a:tabLst>
            </a:pPr>
            <a:r>
              <a:rPr lang="en-US" sz="2400" b="1" dirty="0" smtClean="0">
                <a:latin typeface="Arial" charset="0"/>
                <a:cs typeface="Arial" charset="0"/>
                <a:sym typeface="Arial" charset="0"/>
              </a:rPr>
              <a:t>No</a:t>
            </a:r>
            <a:endParaRPr lang="en-US" sz="2400" b="1" dirty="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0" name="AutoShape 19"/>
          <p:cNvSpPr>
            <a:spLocks/>
          </p:cNvSpPr>
          <p:nvPr/>
        </p:nvSpPr>
        <p:spPr bwMode="auto">
          <a:xfrm rot="18900000">
            <a:off x="3914496" y="987381"/>
            <a:ext cx="1402819" cy="1402964"/>
          </a:xfrm>
          <a:custGeom>
            <a:avLst/>
            <a:gdLst>
              <a:gd name="T0" fmla="*/ 10800 w 20299"/>
              <a:gd name="T1" fmla="*/ 10800 h 20299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0299" h="20299">
                <a:moveTo>
                  <a:pt x="1301" y="20299"/>
                </a:moveTo>
                <a:lnTo>
                  <a:pt x="21600" y="21600"/>
                </a:lnTo>
                <a:lnTo>
                  <a:pt x="20299" y="1301"/>
                </a:lnTo>
                <a:lnTo>
                  <a:pt x="0" y="0"/>
                </a:lnTo>
                <a:close/>
                <a:moveTo>
                  <a:pt x="1301" y="20299"/>
                </a:move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Rectangle 20"/>
          <p:cNvSpPr>
            <a:spLocks/>
          </p:cNvSpPr>
          <p:nvPr/>
        </p:nvSpPr>
        <p:spPr bwMode="auto">
          <a:xfrm>
            <a:off x="3942960" y="1353145"/>
            <a:ext cx="1528326" cy="37466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253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algn="ctr">
              <a:tabLst>
                <a:tab pos="279400" algn="l"/>
                <a:tab pos="558800" algn="l"/>
                <a:tab pos="838200" algn="l"/>
                <a:tab pos="11176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</a:tabLst>
            </a:pPr>
            <a:r>
              <a:rPr lang="en-US" sz="2400" b="1" dirty="0" smtClean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Mu2e Signal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?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0794" y="1088671"/>
            <a:ext cx="1455737" cy="317500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3833" y="867092"/>
            <a:ext cx="2869466" cy="195246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1783226" y="4410143"/>
            <a:ext cx="1678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R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μe</a:t>
            </a:r>
            <a:r>
              <a:rPr lang="en-US" sz="2400" b="1" dirty="0" smtClean="0">
                <a:solidFill>
                  <a:srgbClr val="FF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 Italic" charset="0"/>
                <a:cs typeface="Arial Italic" charset="0"/>
                <a:sym typeface="Arial Italic" charset="0"/>
              </a:rPr>
              <a:t>~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10</a:t>
            </a:r>
            <a:r>
              <a:rPr lang="en-US" sz="2400" b="1" baseline="32000" dirty="0" smtClean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-18</a:t>
            </a:r>
            <a:endParaRPr lang="en-US" sz="24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168444" y="2187152"/>
            <a:ext cx="784968" cy="7231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333911" y="2187152"/>
            <a:ext cx="837890" cy="7937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27" grpId="0" build="p"/>
      <p:bldP spid="11" grpId="0"/>
      <p:bldP spid="16" grpId="0"/>
      <p:bldP spid="2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Dependence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33260" r="6799" b="5889"/>
          <a:stretch/>
        </p:blipFill>
        <p:spPr>
          <a:xfrm>
            <a:off x="479669" y="1010880"/>
            <a:ext cx="8496743" cy="43545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74243" y="5106240"/>
            <a:ext cx="151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Now we know this!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477544" y="4250880"/>
            <a:ext cx="1218192" cy="941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66605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Experimental Challenges for Increased Flux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723900"/>
            <a:ext cx="8553450" cy="5394325"/>
          </a:xfrm>
        </p:spPr>
        <p:txBody>
          <a:bodyPr/>
          <a:lstStyle/>
          <a:p>
            <a:pPr eaLnBrk="1" hangingPunct="1"/>
            <a:r>
              <a:rPr lang="en-US" sz="1800" dirty="0" smtClean="0"/>
              <a:t>At our level of sensitivity, we hit fundamental limits with this technique</a:t>
            </a:r>
          </a:p>
          <a:p>
            <a:pPr lvl="1" eaLnBrk="1" hangingPunct="1"/>
            <a:r>
              <a:rPr lang="en-US" sz="1400" dirty="0" smtClean="0"/>
              <a:t>Simply increasing the proton flux will not improve the limit dramatically</a:t>
            </a:r>
          </a:p>
          <a:p>
            <a:pPr eaLnBrk="1" hangingPunct="1"/>
            <a:r>
              <a:rPr lang="en-US" sz="1800" dirty="0"/>
              <a:t>Improve momentum resolution for the ~100 MeV electrons to reject high energy tails from ordinary DIO electrons</a:t>
            </a:r>
            <a:r>
              <a:rPr lang="en-US" sz="1800" dirty="0" smtClean="0"/>
              <a:t>.</a:t>
            </a:r>
          </a:p>
          <a:p>
            <a:pPr lvl="1" eaLnBrk="1" hangingPunct="1"/>
            <a:r>
              <a:rPr lang="en-US" sz="1400" dirty="0"/>
              <a:t>Limited by multiple scattering in target and detector </a:t>
            </a:r>
            <a:r>
              <a:rPr lang="en-US" sz="1400" dirty="0" smtClean="0"/>
              <a:t>plane</a:t>
            </a:r>
          </a:p>
          <a:p>
            <a:pPr marL="292100" lvl="1" indent="0" eaLnBrk="1" hangingPunct="1">
              <a:buNone/>
            </a:pPr>
            <a:r>
              <a:rPr lang="en-US" sz="1400" dirty="0"/>
              <a:t>	</a:t>
            </a: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ea typeface="Wingdings"/>
                <a:cs typeface="Wingdings"/>
                <a:sym typeface="Wingdings"/>
              </a:rPr>
              <a:t> go to bunched, mono-energetic </a:t>
            </a:r>
            <a:r>
              <a:rPr lang="en-US" sz="1400" dirty="0" err="1" smtClean="0">
                <a:ea typeface="Wingdings"/>
                <a:cs typeface="Wingdings"/>
                <a:sym typeface="Wingdings"/>
              </a:rPr>
              <a:t>muon</a:t>
            </a:r>
            <a:r>
              <a:rPr lang="en-US" sz="1400" dirty="0" smtClean="0">
                <a:ea typeface="Wingdings"/>
                <a:cs typeface="Wingdings"/>
                <a:sym typeface="Wingdings"/>
              </a:rPr>
              <a:t> beam, allowing for thinner target</a:t>
            </a:r>
          </a:p>
          <a:p>
            <a:pPr eaLnBrk="1" hangingPunct="1"/>
            <a:r>
              <a:rPr lang="en-US" sz="1800" dirty="0" smtClean="0"/>
              <a:t>Allow longer decay time for </a:t>
            </a:r>
            <a:r>
              <a:rPr lang="en-US" sz="1800" dirty="0" err="1" smtClean="0"/>
              <a:t>pions</a:t>
            </a:r>
            <a:r>
              <a:rPr lang="en-US" sz="1800" dirty="0" smtClean="0"/>
              <a:t> to decay</a:t>
            </a:r>
          </a:p>
          <a:p>
            <a:pPr eaLnBrk="1" hangingPunct="1"/>
            <a:r>
              <a:rPr lang="en-US" sz="1800" dirty="0" smtClean="0"/>
              <a:t>Both of these lead to a decay/compressor ring</a:t>
            </a:r>
          </a:p>
          <a:p>
            <a:pPr eaLnBrk="1" hangingPunct="1"/>
            <a:r>
              <a:rPr lang="en-US" sz="1800" dirty="0" smtClean="0"/>
              <a:t>Other issues with increased flux</a:t>
            </a:r>
          </a:p>
          <a:p>
            <a:pPr lvl="1" eaLnBrk="1" hangingPunct="1"/>
            <a:r>
              <a:rPr lang="en-US" sz="1400" dirty="0" smtClean="0"/>
              <a:t>Upgrade target and capture solenoid to handle higher proton rate</a:t>
            </a:r>
          </a:p>
          <a:p>
            <a:pPr lvl="2" eaLnBrk="1" hangingPunct="1"/>
            <a:r>
              <a:rPr lang="en-US" sz="1400" dirty="0" smtClean="0"/>
              <a:t>Target heating</a:t>
            </a:r>
          </a:p>
          <a:p>
            <a:pPr lvl="2" eaLnBrk="1" hangingPunct="1"/>
            <a:r>
              <a:rPr lang="en-US" sz="1400" dirty="0" smtClean="0"/>
              <a:t>Quenching or radiation damage to production solenoid</a:t>
            </a:r>
          </a:p>
          <a:p>
            <a:pPr lvl="1" eaLnBrk="1" hangingPunct="1"/>
            <a:r>
              <a:rPr lang="en-US" sz="1400" dirty="0" smtClean="0"/>
              <a:t>High rate detector</a:t>
            </a:r>
          </a:p>
          <a:p>
            <a:pPr eaLnBrk="1" hangingPunct="1"/>
            <a:r>
              <a:rPr lang="en-US" sz="1800" dirty="0" smtClean="0"/>
              <a:t>All of these efforts will benefit immensely from the knowledge and experience gained during the initial phase of the experiment.</a:t>
            </a:r>
          </a:p>
          <a:p>
            <a:pPr eaLnBrk="1" hangingPunct="1"/>
            <a:r>
              <a:rPr lang="en-US" sz="1800" dirty="0" smtClean="0"/>
              <a:t>If we see a signal a lower flux, can use increased flux to study in detail</a:t>
            </a:r>
          </a:p>
          <a:p>
            <a:pPr lvl="1" eaLnBrk="1" hangingPunct="1"/>
            <a:r>
              <a:rPr lang="en-US" sz="1600" dirty="0" smtClean="0"/>
              <a:t>Precise measurement of </a:t>
            </a:r>
            <a:r>
              <a:rPr lang="en-US" sz="1600" dirty="0" err="1" smtClean="0"/>
              <a:t>R</a:t>
            </a:r>
            <a:r>
              <a:rPr lang="en-US" sz="1600" baseline="-25000" dirty="0" err="1" smtClean="0">
                <a:latin typeface="Symbol" pitchFamily="18" charset="2"/>
              </a:rPr>
              <a:t>m</a:t>
            </a:r>
            <a:r>
              <a:rPr lang="en-US" sz="1600" baseline="-25000" dirty="0" err="1" smtClean="0"/>
              <a:t>e</a:t>
            </a:r>
            <a:endParaRPr lang="en-US" sz="1600" baseline="-25000" dirty="0" smtClean="0"/>
          </a:p>
          <a:p>
            <a:pPr lvl="1" eaLnBrk="1" hangingPunct="1"/>
            <a:r>
              <a:rPr lang="en-US" sz="1600" dirty="0" smtClean="0"/>
              <a:t>Target dependence</a:t>
            </a:r>
          </a:p>
          <a:p>
            <a:pPr lvl="1" eaLnBrk="1" hangingPunct="1"/>
            <a:r>
              <a:rPr lang="en-US" sz="1600" dirty="0" smtClean="0"/>
              <a:t>Comparison with </a:t>
            </a:r>
            <a:r>
              <a:rPr lang="en-US" sz="1600" dirty="0" err="1" smtClean="0">
                <a:latin typeface="Symbol" pitchFamily="18" charset="2"/>
              </a:rPr>
              <a:t>m</a:t>
            </a:r>
            <a:r>
              <a:rPr lang="en-US" sz="1600" dirty="0" err="1" smtClean="0">
                <a:sym typeface="Symbol" pitchFamily="18" charset="2"/>
              </a:rPr>
              <a:t>e</a:t>
            </a:r>
            <a:r>
              <a:rPr lang="en-US" sz="1600" dirty="0" err="1" smtClean="0">
                <a:latin typeface="Symbol" pitchFamily="18" charset="2"/>
                <a:sym typeface="Symbol" pitchFamily="18" charset="2"/>
              </a:rPr>
              <a:t>g</a:t>
            </a:r>
            <a:r>
              <a:rPr lang="en-US" sz="1600" dirty="0" smtClean="0">
                <a:sym typeface="Symbol" pitchFamily="18" charset="2"/>
              </a:rPr>
              <a:t> rate</a:t>
            </a:r>
            <a:endParaRPr lang="en-US" sz="1600" dirty="0" smtClean="0"/>
          </a:p>
        </p:txBody>
      </p:sp>
      <p:sp>
        <p:nvSpPr>
          <p:cNvPr id="66564" name="Rectangle 7"/>
          <p:cNvSpPr>
            <a:spLocks noChangeArrowheads="1"/>
          </p:cNvSpPr>
          <p:nvPr/>
        </p:nvSpPr>
        <p:spPr bwMode="auto">
          <a:xfrm>
            <a:off x="769938" y="5272088"/>
            <a:ext cx="7772400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>
              <a:sym typeface="Symbol" pitchFamily="18" charset="2"/>
            </a:endParaRPr>
          </a:p>
        </p:txBody>
      </p:sp>
      <p:sp>
        <p:nvSpPr>
          <p:cNvPr id="66565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66566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B5FF79-E887-45E2-AA15-A38177EF60D9}" type="slidenum">
              <a:rPr lang="en-US" smtClean="0">
                <a:latin typeface="Arial" pitchFamily="34" charset="0"/>
              </a:rPr>
              <a:pPr/>
              <a:t>57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6567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2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2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2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2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2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Conclusions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000" dirty="0" smtClean="0"/>
              <a:t>We have proposed a realistic experiment to measure</a:t>
            </a:r>
          </a:p>
          <a:p>
            <a:pPr lvl="2" eaLnBrk="1" hangingPunct="1"/>
            <a:endParaRPr lang="en-US" sz="1800" dirty="0" smtClean="0"/>
          </a:p>
          <a:p>
            <a:pPr lvl="2" eaLnBrk="1" hangingPunct="1"/>
            <a:endParaRPr lang="en-US" sz="1800" dirty="0" smtClean="0"/>
          </a:p>
          <a:p>
            <a:pPr lvl="2" eaLnBrk="1" hangingPunct="1"/>
            <a:endParaRPr lang="en-US" sz="1800" dirty="0" smtClean="0"/>
          </a:p>
          <a:p>
            <a:pPr lvl="2" eaLnBrk="1" hangingPunct="1"/>
            <a:r>
              <a:rPr lang="en-US" sz="1600" dirty="0" smtClean="0"/>
              <a:t>Initial single event sensitivity of </a:t>
            </a:r>
            <a:r>
              <a:rPr lang="en-US" sz="1600" dirty="0" err="1" smtClean="0"/>
              <a:t>R</a:t>
            </a:r>
            <a:r>
              <a:rPr lang="en-US" sz="1600" baseline="-25000" dirty="0" err="1" smtClean="0">
                <a:latin typeface="Symbol" pitchFamily="18" charset="2"/>
              </a:rPr>
              <a:t>m</a:t>
            </a:r>
            <a:r>
              <a:rPr lang="en-US" sz="1600" baseline="-25000" dirty="0" err="1" smtClean="0"/>
              <a:t>e</a:t>
            </a:r>
            <a:r>
              <a:rPr lang="en-US" sz="1600" smtClean="0"/>
              <a:t>=2x10</a:t>
            </a:r>
            <a:r>
              <a:rPr lang="en-US" sz="1600" baseline="30000" dirty="0" smtClean="0"/>
              <a:t>-17</a:t>
            </a:r>
          </a:p>
          <a:p>
            <a:pPr lvl="2" eaLnBrk="1" hangingPunct="1"/>
            <a:r>
              <a:rPr lang="en-US" sz="1600" dirty="0" smtClean="0"/>
              <a:t>This represents an improvement of </a:t>
            </a:r>
            <a:r>
              <a:rPr lang="en-US" sz="1600" i="1" dirty="0" smtClean="0"/>
              <a:t>four orders of magnitude</a:t>
            </a:r>
            <a:r>
              <a:rPr lang="en-US" sz="1600" dirty="0" smtClean="0"/>
              <a:t> compared to the existing limit, or over a </a:t>
            </a:r>
            <a:r>
              <a:rPr lang="en-US" sz="1600" i="1" dirty="0" smtClean="0"/>
              <a:t>factor of ten </a:t>
            </a:r>
            <a:r>
              <a:rPr lang="en-US" sz="1600" dirty="0" smtClean="0"/>
              <a:t>in effective mass reach. For comparison</a:t>
            </a:r>
            <a:endParaRPr lang="en-US" sz="900" dirty="0" smtClean="0"/>
          </a:p>
          <a:p>
            <a:pPr lvl="3" eaLnBrk="1" hangingPunct="1"/>
            <a:r>
              <a:rPr lang="en-US" sz="1400" dirty="0" err="1" smtClean="0"/>
              <a:t>TeV</a:t>
            </a:r>
            <a:r>
              <a:rPr lang="en-US" sz="1400" dirty="0" smtClean="0"/>
              <a:t> -&gt; LHC = factor of 7</a:t>
            </a:r>
          </a:p>
          <a:p>
            <a:pPr lvl="3" eaLnBrk="1" hangingPunct="1"/>
            <a:r>
              <a:rPr lang="en-US" sz="1400" dirty="0" smtClean="0"/>
              <a:t>LEP 200 -&gt; ILC = factor of 2.5</a:t>
            </a:r>
          </a:p>
          <a:p>
            <a:pPr eaLnBrk="1" hangingPunct="1"/>
            <a:r>
              <a:rPr lang="en-US" sz="2000" dirty="0" smtClean="0"/>
              <a:t>ANY signal would be unambiguous proof of physics beyond the Standard Model</a:t>
            </a:r>
          </a:p>
          <a:p>
            <a:pPr eaLnBrk="1" hangingPunct="1"/>
            <a:r>
              <a:rPr lang="en-US" sz="2000" dirty="0" smtClean="0"/>
              <a:t>The absence of a signal would be a very important constraint on proposed new models.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041992"/>
              </p:ext>
            </p:extLst>
          </p:nvPr>
        </p:nvGraphicFramePr>
        <p:xfrm>
          <a:off x="2598738" y="1222375"/>
          <a:ext cx="3665537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1" name="Equation" r:id="rId3" imgW="2070100" imgH="546100" progId="Equation.3">
                  <p:embed/>
                </p:oleObj>
              </mc:Choice>
              <mc:Fallback>
                <p:oleObj name="Equation" r:id="rId3" imgW="2070100" imgH="546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8738" y="1222375"/>
                        <a:ext cx="3665537" cy="96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8198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69605F-498C-4E9E-914D-3654F955712D}" type="slidenum">
              <a:rPr lang="en-US" smtClean="0">
                <a:latin typeface="Arial" pitchFamily="34" charset="0"/>
              </a:rPr>
              <a:pPr/>
              <a:t>58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199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4905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Interactions in the Standard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941" y="1183106"/>
            <a:ext cx="2735386" cy="1846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178" y="1145170"/>
            <a:ext cx="3492732" cy="16761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610" y="4018503"/>
            <a:ext cx="3683388" cy="22878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807" y="4198098"/>
            <a:ext cx="3018939" cy="1962751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650447"/>
              </p:ext>
            </p:extLst>
          </p:nvPr>
        </p:nvGraphicFramePr>
        <p:xfrm>
          <a:off x="1541207" y="899434"/>
          <a:ext cx="1737828" cy="422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2" name="Equation" r:id="rId7" imgW="939800" imgH="228600" progId="Equation.3">
                  <p:embed/>
                </p:oleObj>
              </mc:Choice>
              <mc:Fallback>
                <p:oleObj name="Equation" r:id="rId7" imgW="939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41207" y="899434"/>
                        <a:ext cx="1737828" cy="422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6024275"/>
              </p:ext>
            </p:extLst>
          </p:nvPr>
        </p:nvGraphicFramePr>
        <p:xfrm>
          <a:off x="5851525" y="865188"/>
          <a:ext cx="14795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3" name="Equation" r:id="rId9" imgW="800100" imgH="228600" progId="Equation.3">
                  <p:embed/>
                </p:oleObj>
              </mc:Choice>
              <mc:Fallback>
                <p:oleObj name="Equation" r:id="rId9" imgW="800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51525" y="865188"/>
                        <a:ext cx="1479550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161639"/>
              </p:ext>
            </p:extLst>
          </p:nvPr>
        </p:nvGraphicFramePr>
        <p:xfrm>
          <a:off x="898719" y="3634405"/>
          <a:ext cx="204470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4" name="Equation" r:id="rId11" imgW="1104900" imgH="558800" progId="Equation.3">
                  <p:embed/>
                </p:oleObj>
              </mc:Choice>
              <mc:Fallback>
                <p:oleObj name="Equation" r:id="rId11" imgW="11049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98719" y="3634405"/>
                        <a:ext cx="2044700" cy="103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961175"/>
              </p:ext>
            </p:extLst>
          </p:nvPr>
        </p:nvGraphicFramePr>
        <p:xfrm>
          <a:off x="5053435" y="3175241"/>
          <a:ext cx="3369263" cy="130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5" name="Equation" r:id="rId13" imgW="2070100" imgH="800100" progId="Equation.3">
                  <p:embed/>
                </p:oleObj>
              </mc:Choice>
              <mc:Fallback>
                <p:oleObj name="Equation" r:id="rId13" imgW="2070100" imgH="800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053435" y="3175241"/>
                        <a:ext cx="3369263" cy="1302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5502" y="303077"/>
            <a:ext cx="4820173" cy="463731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Preac</a:t>
            </a:r>
            <a:r>
              <a:rPr lang="en-US" dirty="0"/>
              <a:t>(</a:t>
            </a:r>
            <a:r>
              <a:rPr lang="en-US" dirty="0" err="1"/>
              <a:t>cellerator</a:t>
            </a:r>
            <a:r>
              <a:rPr lang="en-US" dirty="0"/>
              <a:t>) and </a:t>
            </a:r>
            <a:r>
              <a:rPr lang="en-US" dirty="0" err="1"/>
              <a:t>Linac</a:t>
            </a:r>
            <a:endParaRPr lang="en-US" dirty="0"/>
          </a:p>
        </p:txBody>
      </p:sp>
      <p:pic>
        <p:nvPicPr>
          <p:cNvPr id="41987" name="Picture 3" descr="c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8" y="1895475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28625" y="4594225"/>
            <a:ext cx="25050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latin typeface="+mn-lt"/>
              </a:rPr>
              <a:t>“</a:t>
            </a:r>
            <a:r>
              <a:rPr lang="en-US" sz="1600" b="1" dirty="0" err="1">
                <a:latin typeface="+mn-lt"/>
              </a:rPr>
              <a:t>Preac</a:t>
            </a:r>
            <a:r>
              <a:rPr lang="en-US" sz="1600" b="1" dirty="0">
                <a:latin typeface="+mn-lt"/>
              </a:rPr>
              <a:t>” - </a:t>
            </a:r>
            <a:r>
              <a:rPr lang="en-US" sz="1600" dirty="0">
                <a:latin typeface="+mn-lt"/>
              </a:rPr>
              <a:t>Static </a:t>
            </a:r>
            <a:r>
              <a:rPr lang="en-US" sz="1600" dirty="0" err="1">
                <a:latin typeface="+mn-lt"/>
              </a:rPr>
              <a:t>Cockroft</a:t>
            </a:r>
            <a:r>
              <a:rPr lang="en-US" sz="1600" dirty="0">
                <a:latin typeface="+mn-lt"/>
              </a:rPr>
              <a:t>-Walton generator accelerates H- ions from 0 to 750 </a:t>
            </a:r>
            <a:r>
              <a:rPr lang="en-US" sz="1600" dirty="0" err="1">
                <a:latin typeface="+mn-lt"/>
              </a:rPr>
              <a:t>KeV</a:t>
            </a:r>
            <a:r>
              <a:rPr lang="en-US" sz="1600" dirty="0">
                <a:latin typeface="+mn-lt"/>
              </a:rPr>
              <a:t>.</a:t>
            </a:r>
            <a:r>
              <a:rPr lang="en-US" sz="1400" dirty="0">
                <a:latin typeface="+mn-lt"/>
              </a:rPr>
              <a:t>  </a:t>
            </a:r>
          </a:p>
        </p:txBody>
      </p:sp>
      <p:pic>
        <p:nvPicPr>
          <p:cNvPr id="41989" name="Picture 5" descr="old lin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295400"/>
            <a:ext cx="2940050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060700" y="5154613"/>
            <a:ext cx="2921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latin typeface="+mn-lt"/>
              </a:rPr>
              <a:t>“Old </a:t>
            </a:r>
            <a:r>
              <a:rPr lang="en-US" sz="1600" b="1" dirty="0" err="1">
                <a:latin typeface="+mn-lt"/>
              </a:rPr>
              <a:t>linac</a:t>
            </a:r>
            <a:r>
              <a:rPr lang="en-US" sz="1600" b="1" dirty="0">
                <a:latin typeface="+mn-lt"/>
              </a:rPr>
              <a:t>”(LEL)-</a:t>
            </a:r>
            <a:r>
              <a:rPr lang="en-US" sz="1600" dirty="0">
                <a:latin typeface="+mn-lt"/>
              </a:rPr>
              <a:t> accelerate H- ions from 750 </a:t>
            </a:r>
            <a:r>
              <a:rPr lang="en-US" sz="1600" dirty="0" err="1">
                <a:latin typeface="+mn-lt"/>
              </a:rPr>
              <a:t>keV</a:t>
            </a:r>
            <a:r>
              <a:rPr lang="en-US" sz="1600" dirty="0">
                <a:latin typeface="+mn-lt"/>
              </a:rPr>
              <a:t> to 116 </a:t>
            </a:r>
            <a:r>
              <a:rPr lang="en-US" sz="1600" dirty="0" err="1">
                <a:latin typeface="+mn-lt"/>
              </a:rPr>
              <a:t>MeV</a:t>
            </a:r>
            <a:endParaRPr lang="en-US" sz="1600" dirty="0">
              <a:latin typeface="+mn-lt"/>
            </a:endParaRPr>
          </a:p>
        </p:txBody>
      </p:sp>
      <p:pic>
        <p:nvPicPr>
          <p:cNvPr id="41991" name="Picture 7" descr="lina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8063" y="1981200"/>
            <a:ext cx="3087687" cy="380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6327775" y="1136650"/>
            <a:ext cx="25781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latin typeface="+mn-lt"/>
              </a:rPr>
              <a:t>“New </a:t>
            </a:r>
            <a:r>
              <a:rPr lang="en-US" sz="1600" b="1" dirty="0" err="1">
                <a:latin typeface="+mn-lt"/>
              </a:rPr>
              <a:t>linac</a:t>
            </a:r>
            <a:r>
              <a:rPr lang="en-US" sz="1600" b="1" dirty="0">
                <a:latin typeface="+mn-lt"/>
              </a:rPr>
              <a:t>” (HEL)-</a:t>
            </a:r>
            <a:r>
              <a:rPr lang="en-US" sz="1600" dirty="0">
                <a:latin typeface="+mn-lt"/>
              </a:rPr>
              <a:t> Accelerate H- ions from 116 </a:t>
            </a:r>
            <a:r>
              <a:rPr lang="en-US" sz="1600" dirty="0" err="1">
                <a:latin typeface="+mn-lt"/>
              </a:rPr>
              <a:t>MeV</a:t>
            </a:r>
            <a:r>
              <a:rPr lang="en-US" sz="1600" dirty="0">
                <a:latin typeface="+mn-lt"/>
              </a:rPr>
              <a:t> to 400 </a:t>
            </a:r>
            <a:r>
              <a:rPr lang="en-US" sz="1600" dirty="0" err="1">
                <a:latin typeface="+mn-lt"/>
              </a:rPr>
              <a:t>MeV</a:t>
            </a:r>
            <a:endParaRPr lang="en-US" sz="1600" dirty="0">
              <a:latin typeface="+mn-lt"/>
            </a:endParaRPr>
          </a:p>
        </p:txBody>
      </p:sp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419100" y="0"/>
            <a:ext cx="2011363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Freeform 10"/>
          <p:cNvSpPr>
            <a:spLocks/>
          </p:cNvSpPr>
          <p:nvPr/>
        </p:nvSpPr>
        <p:spPr bwMode="auto">
          <a:xfrm>
            <a:off x="1884363" y="0"/>
            <a:ext cx="1111250" cy="400050"/>
          </a:xfrm>
          <a:custGeom>
            <a:avLst/>
            <a:gdLst>
              <a:gd name="T0" fmla="*/ 1111221 w 16509"/>
              <a:gd name="T1" fmla="*/ 400050 h 18819"/>
              <a:gd name="T2" fmla="*/ 558808 w 16509"/>
              <a:gd name="T3" fmla="*/ 31398 h 18819"/>
              <a:gd name="T4" fmla="*/ 0 w 16509"/>
              <a:gd name="T5" fmla="*/ 211685 h 18819"/>
              <a:gd name="T6" fmla="*/ 0 60000 65536"/>
              <a:gd name="T7" fmla="*/ 0 60000 65536"/>
              <a:gd name="T8" fmla="*/ 0 60000 65536"/>
              <a:gd name="T9" fmla="*/ 0 w 16509"/>
              <a:gd name="T10" fmla="*/ 0 h 18819"/>
              <a:gd name="T11" fmla="*/ 16509 w 16509"/>
              <a:gd name="T12" fmla="*/ 18819 h 18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09" h="18819">
                <a:moveTo>
                  <a:pt x="16509" y="18819"/>
                </a:moveTo>
                <a:cubicBezTo>
                  <a:pt x="16485" y="14009"/>
                  <a:pt x="11053" y="2954"/>
                  <a:pt x="8302" y="1477"/>
                </a:cubicBezTo>
                <a:cubicBezTo>
                  <a:pt x="5551" y="0"/>
                  <a:pt x="3302" y="5528"/>
                  <a:pt x="0" y="9958"/>
                </a:cubicBezTo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1995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41996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BD9EF8-D276-4464-8B7A-540F27270E07}" type="slidenum">
              <a:rPr lang="en-US" smtClean="0">
                <a:latin typeface="Arial" pitchFamily="34" charset="0"/>
              </a:rPr>
              <a:pPr/>
              <a:t>60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1997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</p:spTree>
    <p:extLst>
      <p:ext uri="{BB962C8B-B14F-4D97-AF65-F5344CB8AC3E}">
        <p14:creationId xmlns:p14="http://schemas.microsoft.com/office/powerpoint/2010/main" val="123318576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63" y="2435225"/>
            <a:ext cx="4200525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>
          <a:xfrm>
            <a:off x="3037393" y="217352"/>
            <a:ext cx="4105798" cy="463731"/>
          </a:xfrm>
        </p:spPr>
        <p:txBody>
          <a:bodyPr/>
          <a:lstStyle/>
          <a:p>
            <a:pPr>
              <a:defRPr/>
            </a:pPr>
            <a:r>
              <a:rPr lang="en-US" dirty="0"/>
              <a:t>Main </a:t>
            </a:r>
            <a:r>
              <a:rPr lang="en-US" dirty="0" smtClean="0"/>
              <a:t>Injector/Recycler</a:t>
            </a:r>
            <a:endParaRPr lang="en-US" dirty="0"/>
          </a:p>
        </p:txBody>
      </p:sp>
      <p:sp>
        <p:nvSpPr>
          <p:cNvPr id="437252" name="Text Box 4"/>
          <p:cNvSpPr txBox="1">
            <a:spLocks noChangeArrowheads="1"/>
          </p:cNvSpPr>
          <p:nvPr/>
        </p:nvSpPr>
        <p:spPr bwMode="auto">
          <a:xfrm>
            <a:off x="4822825" y="1236663"/>
            <a:ext cx="419100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The Main Injector can accept 8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protons OR antiprotons from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Booster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anti-proton accumulator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8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Recycler (which shares the same tunnel and stores antiprotons)</a:t>
            </a: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It can accelerate </a:t>
            </a:r>
            <a:r>
              <a:rPr lang="en-US" sz="1600" dirty="0">
                <a:solidFill>
                  <a:srgbClr val="009900"/>
                </a:solidFill>
                <a:latin typeface="+mn-lt"/>
              </a:rPr>
              <a:t>protons</a:t>
            </a:r>
            <a:r>
              <a:rPr lang="en-US" sz="1600" dirty="0">
                <a:latin typeface="+mn-lt"/>
              </a:rPr>
              <a:t> to 120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(in a minimum of 1.4 s) and deliver them to 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The antiproton production target.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fixed target area.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NUMI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beamline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.</a:t>
            </a: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It can accelerate </a:t>
            </a:r>
            <a:r>
              <a:rPr lang="en-US" sz="1600" dirty="0">
                <a:solidFill>
                  <a:srgbClr val="009900"/>
                </a:solidFill>
                <a:latin typeface="+mn-lt"/>
              </a:rPr>
              <a:t>protons OR antiprotons</a:t>
            </a:r>
            <a:r>
              <a:rPr lang="en-US" sz="1600" dirty="0">
                <a:latin typeface="+mn-lt"/>
              </a:rPr>
              <a:t> to 150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and inject them into the </a:t>
            </a:r>
            <a:r>
              <a:rPr lang="en-US" sz="1600" dirty="0" err="1">
                <a:latin typeface="+mn-lt"/>
              </a:rPr>
              <a:t>Tevatron</a:t>
            </a:r>
            <a:r>
              <a:rPr lang="en-US" sz="1600" dirty="0">
                <a:latin typeface="+mn-lt"/>
              </a:rPr>
              <a:t>.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456238" y="1238250"/>
            <a:ext cx="1268412" cy="323850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2233613" y="922338"/>
            <a:ext cx="3205162" cy="3719512"/>
          </a:xfrm>
          <a:custGeom>
            <a:avLst/>
            <a:gdLst>
              <a:gd name="T0" fmla="*/ 3205023 w 10212"/>
              <a:gd name="T1" fmla="*/ 332217 h 9954"/>
              <a:gd name="T2" fmla="*/ 2563516 w 10212"/>
              <a:gd name="T3" fmla="*/ 147237 h 9954"/>
              <a:gd name="T4" fmla="*/ 1556062 w 10212"/>
              <a:gd name="T5" fmla="*/ 1214890 h 9954"/>
              <a:gd name="T6" fmla="*/ 0 w 10212"/>
              <a:gd name="T7" fmla="*/ 3719785 h 9954"/>
              <a:gd name="T8" fmla="*/ 0 60000 65536"/>
              <a:gd name="T9" fmla="*/ 0 60000 65536"/>
              <a:gd name="T10" fmla="*/ 0 60000 65536"/>
              <a:gd name="T11" fmla="*/ 0 60000 65536"/>
              <a:gd name="T12" fmla="*/ 0 w 10212"/>
              <a:gd name="T13" fmla="*/ 0 h 9954"/>
              <a:gd name="T14" fmla="*/ 10212 w 10212"/>
              <a:gd name="T15" fmla="*/ 9954 h 99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12" h="9954">
                <a:moveTo>
                  <a:pt x="10212" y="889"/>
                </a:moveTo>
                <a:cubicBezTo>
                  <a:pt x="9712" y="561"/>
                  <a:pt x="9044" y="0"/>
                  <a:pt x="8168" y="394"/>
                </a:cubicBezTo>
                <a:cubicBezTo>
                  <a:pt x="7292" y="788"/>
                  <a:pt x="6318" y="1657"/>
                  <a:pt x="4958" y="3251"/>
                </a:cubicBezTo>
                <a:cubicBezTo>
                  <a:pt x="3598" y="4846"/>
                  <a:pt x="1034" y="8560"/>
                  <a:pt x="0" y="9954"/>
                </a:cubicBezTo>
              </a:path>
            </a:pathLst>
          </a:cu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5819775" y="2619375"/>
            <a:ext cx="1495425" cy="285750"/>
          </a:xfrm>
          <a:prstGeom prst="rect">
            <a:avLst/>
          </a:prstGeom>
          <a:noFill/>
          <a:ln w="254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2316163" y="2262188"/>
            <a:ext cx="3475037" cy="869950"/>
          </a:xfrm>
          <a:custGeom>
            <a:avLst/>
            <a:gdLst>
              <a:gd name="T0" fmla="*/ 2147483647 w 2281"/>
              <a:gd name="T1" fmla="*/ 2147483647 h 548"/>
              <a:gd name="T2" fmla="*/ 2147483647 w 2281"/>
              <a:gd name="T3" fmla="*/ 2147483647 h 548"/>
              <a:gd name="T4" fmla="*/ 0 w 2281"/>
              <a:gd name="T5" fmla="*/ 2147483647 h 548"/>
              <a:gd name="T6" fmla="*/ 0 60000 65536"/>
              <a:gd name="T7" fmla="*/ 0 60000 65536"/>
              <a:gd name="T8" fmla="*/ 0 60000 65536"/>
              <a:gd name="T9" fmla="*/ 0 w 2281"/>
              <a:gd name="T10" fmla="*/ 0 h 548"/>
              <a:gd name="T11" fmla="*/ 2281 w 2281"/>
              <a:gd name="T12" fmla="*/ 548 h 5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81" h="548">
                <a:moveTo>
                  <a:pt x="2281" y="241"/>
                </a:moveTo>
                <a:cubicBezTo>
                  <a:pt x="2163" y="209"/>
                  <a:pt x="1945" y="0"/>
                  <a:pt x="1565" y="51"/>
                </a:cubicBezTo>
                <a:cubicBezTo>
                  <a:pt x="1185" y="102"/>
                  <a:pt x="326" y="444"/>
                  <a:pt x="0" y="548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404813" y="203200"/>
            <a:ext cx="23749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Freeform 10"/>
          <p:cNvSpPr>
            <a:spLocks/>
          </p:cNvSpPr>
          <p:nvPr/>
        </p:nvSpPr>
        <p:spPr bwMode="auto">
          <a:xfrm>
            <a:off x="819150" y="303213"/>
            <a:ext cx="2200275" cy="182562"/>
          </a:xfrm>
          <a:custGeom>
            <a:avLst/>
            <a:gdLst>
              <a:gd name="T0" fmla="*/ 2147483647 w 1567"/>
              <a:gd name="T1" fmla="*/ 2147483647 h 158"/>
              <a:gd name="T2" fmla="*/ 2147483647 w 1567"/>
              <a:gd name="T3" fmla="*/ 2147483647 h 158"/>
              <a:gd name="T4" fmla="*/ 2147483647 w 1567"/>
              <a:gd name="T5" fmla="*/ 0 h 158"/>
              <a:gd name="T6" fmla="*/ 2147483647 w 1567"/>
              <a:gd name="T7" fmla="*/ 2147483647 h 158"/>
              <a:gd name="T8" fmla="*/ 2147483647 w 1567"/>
              <a:gd name="T9" fmla="*/ 2147483647 h 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7"/>
              <a:gd name="T16" fmla="*/ 0 h 158"/>
              <a:gd name="T17" fmla="*/ 1567 w 1567"/>
              <a:gd name="T18" fmla="*/ 158 h 1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7" h="158">
                <a:moveTo>
                  <a:pt x="1567" y="112"/>
                </a:moveTo>
                <a:cubicBezTo>
                  <a:pt x="1320" y="83"/>
                  <a:pt x="1074" y="55"/>
                  <a:pt x="874" y="36"/>
                </a:cubicBezTo>
                <a:cubicBezTo>
                  <a:pt x="674" y="17"/>
                  <a:pt x="505" y="0"/>
                  <a:pt x="369" y="0"/>
                </a:cubicBezTo>
                <a:cubicBezTo>
                  <a:pt x="233" y="0"/>
                  <a:pt x="116" y="10"/>
                  <a:pt x="58" y="36"/>
                </a:cubicBezTo>
                <a:cubicBezTo>
                  <a:pt x="0" y="62"/>
                  <a:pt x="11" y="110"/>
                  <a:pt x="22" y="158"/>
                </a:cubicBezTo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4043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44044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47F9A5-7614-4487-BD23-32200D1CEF2A}" type="slidenum">
              <a:rPr lang="en-US" smtClean="0">
                <a:latin typeface="Arial" pitchFamily="34" charset="0"/>
              </a:rPr>
              <a:pPr/>
              <a:t>61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4045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</p:spTree>
    <p:extLst>
      <p:ext uri="{BB962C8B-B14F-4D97-AF65-F5344CB8AC3E}">
        <p14:creationId xmlns:p14="http://schemas.microsoft.com/office/powerpoint/2010/main" val="189632459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006" y="461155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Present Operation of </a:t>
            </a:r>
            <a:r>
              <a:rPr lang="en-US" dirty="0" err="1" smtClean="0"/>
              <a:t>Debuncher</a:t>
            </a:r>
            <a:r>
              <a:rPr lang="en-US" dirty="0" smtClean="0"/>
              <a:t>/Accumulator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942975"/>
            <a:ext cx="3652838" cy="5257800"/>
          </a:xfrm>
        </p:spPr>
        <p:txBody>
          <a:bodyPr/>
          <a:lstStyle/>
          <a:p>
            <a:pPr eaLnBrk="1" hangingPunct="1"/>
            <a:r>
              <a:rPr lang="en-US" smtClean="0"/>
              <a:t>Protons are accelerated to 120 GeV in Main Injector and extracted to pBar target</a:t>
            </a:r>
          </a:p>
          <a:p>
            <a:pPr eaLnBrk="1" hangingPunct="1"/>
            <a:r>
              <a:rPr lang="en-US" smtClean="0"/>
              <a:t>pBars are collected and phase rotated in the “Debuncher”</a:t>
            </a:r>
          </a:p>
          <a:p>
            <a:pPr eaLnBrk="1" hangingPunct="1"/>
            <a:r>
              <a:rPr lang="en-US" smtClean="0"/>
              <a:t>Transferred to the “Accumulator”, where they are cooled and stacked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pBars not used after collider.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1525" y="942975"/>
            <a:ext cx="381000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Pbar Tunn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4067175"/>
            <a:ext cx="281940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Freeform 6"/>
          <p:cNvSpPr>
            <a:spLocks/>
          </p:cNvSpPr>
          <p:nvPr/>
        </p:nvSpPr>
        <p:spPr bwMode="auto">
          <a:xfrm>
            <a:off x="3465513" y="2314575"/>
            <a:ext cx="1725612" cy="1525588"/>
          </a:xfrm>
          <a:custGeom>
            <a:avLst/>
            <a:gdLst>
              <a:gd name="T0" fmla="*/ 0 w 934"/>
              <a:gd name="T1" fmla="*/ 2147483647 h 961"/>
              <a:gd name="T2" fmla="*/ 2147483647 w 934"/>
              <a:gd name="T3" fmla="*/ 2147483647 h 961"/>
              <a:gd name="T4" fmla="*/ 2147483647 w 934"/>
              <a:gd name="T5" fmla="*/ 2147483647 h 961"/>
              <a:gd name="T6" fmla="*/ 2147483647 w 934"/>
              <a:gd name="T7" fmla="*/ 0 h 961"/>
              <a:gd name="T8" fmla="*/ 0 60000 65536"/>
              <a:gd name="T9" fmla="*/ 0 60000 65536"/>
              <a:gd name="T10" fmla="*/ 0 60000 65536"/>
              <a:gd name="T11" fmla="*/ 0 60000 65536"/>
              <a:gd name="T12" fmla="*/ 0 w 934"/>
              <a:gd name="T13" fmla="*/ 0 h 961"/>
              <a:gd name="T14" fmla="*/ 934 w 934"/>
              <a:gd name="T15" fmla="*/ 961 h 9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4" h="961">
                <a:moveTo>
                  <a:pt x="0" y="935"/>
                </a:moveTo>
                <a:cubicBezTo>
                  <a:pt x="48" y="921"/>
                  <a:pt x="216" y="961"/>
                  <a:pt x="299" y="848"/>
                </a:cubicBezTo>
                <a:cubicBezTo>
                  <a:pt x="382" y="735"/>
                  <a:pt x="391" y="397"/>
                  <a:pt x="497" y="256"/>
                </a:cubicBezTo>
                <a:cubicBezTo>
                  <a:pt x="603" y="115"/>
                  <a:pt x="843" y="53"/>
                  <a:pt x="934" y="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946525" y="3786188"/>
            <a:ext cx="1901825" cy="1060450"/>
          </a:xfrm>
          <a:custGeom>
            <a:avLst/>
            <a:gdLst>
              <a:gd name="T0" fmla="*/ 0 w 1198"/>
              <a:gd name="T1" fmla="*/ 0 h 668"/>
              <a:gd name="T2" fmla="*/ 2147483647 w 1198"/>
              <a:gd name="T3" fmla="*/ 2147483647 h 668"/>
              <a:gd name="T4" fmla="*/ 2147483647 w 1198"/>
              <a:gd name="T5" fmla="*/ 2147483647 h 668"/>
              <a:gd name="T6" fmla="*/ 0 60000 65536"/>
              <a:gd name="T7" fmla="*/ 0 60000 65536"/>
              <a:gd name="T8" fmla="*/ 0 60000 65536"/>
              <a:gd name="T9" fmla="*/ 0 w 1198"/>
              <a:gd name="T10" fmla="*/ 0 h 668"/>
              <a:gd name="T11" fmla="*/ 1198 w 1198"/>
              <a:gd name="T12" fmla="*/ 668 h 6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98" h="668">
                <a:moveTo>
                  <a:pt x="0" y="0"/>
                </a:moveTo>
                <a:cubicBezTo>
                  <a:pt x="95" y="24"/>
                  <a:pt x="368" y="31"/>
                  <a:pt x="568" y="142"/>
                </a:cubicBezTo>
                <a:cubicBezTo>
                  <a:pt x="768" y="253"/>
                  <a:pt x="1067" y="559"/>
                  <a:pt x="1198" y="668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4" name="Oval 8"/>
          <p:cNvSpPr>
            <a:spLocks noChangeArrowheads="1"/>
          </p:cNvSpPr>
          <p:nvPr/>
        </p:nvSpPr>
        <p:spPr bwMode="auto">
          <a:xfrm>
            <a:off x="1354138" y="3495675"/>
            <a:ext cx="2073275" cy="5381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5065" name="Oval 9"/>
          <p:cNvSpPr>
            <a:spLocks noChangeArrowheads="1"/>
          </p:cNvSpPr>
          <p:nvPr/>
        </p:nvSpPr>
        <p:spPr bwMode="auto">
          <a:xfrm>
            <a:off x="739775" y="4302125"/>
            <a:ext cx="2243138" cy="533400"/>
          </a:xfrm>
          <a:prstGeom prst="ellipse">
            <a:avLst/>
          </a:prstGeom>
          <a:noFill/>
          <a:ln w="25400">
            <a:solidFill>
              <a:srgbClr val="66CC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5066" name="Freeform 10"/>
          <p:cNvSpPr>
            <a:spLocks/>
          </p:cNvSpPr>
          <p:nvPr/>
        </p:nvSpPr>
        <p:spPr bwMode="auto">
          <a:xfrm>
            <a:off x="3106738" y="2751138"/>
            <a:ext cx="3844925" cy="3148012"/>
          </a:xfrm>
          <a:custGeom>
            <a:avLst/>
            <a:gdLst>
              <a:gd name="T0" fmla="*/ 0 w 2422"/>
              <a:gd name="T1" fmla="*/ 2147483647 h 1951"/>
              <a:gd name="T2" fmla="*/ 2147483647 w 2422"/>
              <a:gd name="T3" fmla="*/ 2147483647 h 1951"/>
              <a:gd name="T4" fmla="*/ 2147483647 w 2422"/>
              <a:gd name="T5" fmla="*/ 2147483647 h 1951"/>
              <a:gd name="T6" fmla="*/ 2147483647 w 2422"/>
              <a:gd name="T7" fmla="*/ 2147483647 h 1951"/>
              <a:gd name="T8" fmla="*/ 2147483647 w 2422"/>
              <a:gd name="T9" fmla="*/ 0 h 19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22"/>
              <a:gd name="T16" fmla="*/ 0 h 1951"/>
              <a:gd name="T17" fmla="*/ 2422 w 2422"/>
              <a:gd name="T18" fmla="*/ 1951 h 19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22" h="1951">
                <a:moveTo>
                  <a:pt x="0" y="1101"/>
                </a:moveTo>
                <a:cubicBezTo>
                  <a:pt x="108" y="1126"/>
                  <a:pt x="422" y="1116"/>
                  <a:pt x="655" y="1251"/>
                </a:cubicBezTo>
                <a:cubicBezTo>
                  <a:pt x="888" y="1386"/>
                  <a:pt x="1116" y="1869"/>
                  <a:pt x="1398" y="1910"/>
                </a:cubicBezTo>
                <a:cubicBezTo>
                  <a:pt x="1680" y="1951"/>
                  <a:pt x="2273" y="1813"/>
                  <a:pt x="2347" y="1495"/>
                </a:cubicBezTo>
                <a:cubicBezTo>
                  <a:pt x="2422" y="1177"/>
                  <a:pt x="1949" y="312"/>
                  <a:pt x="1845" y="0"/>
                </a:cubicBezTo>
              </a:path>
            </a:pathLst>
          </a:custGeom>
          <a:noFill/>
          <a:ln w="25400">
            <a:solidFill>
              <a:srgbClr val="66CC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6486525" y="5210175"/>
            <a:ext cx="762000" cy="304800"/>
          </a:xfrm>
          <a:custGeom>
            <a:avLst/>
            <a:gdLst>
              <a:gd name="T0" fmla="*/ 0 w 480"/>
              <a:gd name="T1" fmla="*/ 2147483647 h 192"/>
              <a:gd name="T2" fmla="*/ 2147483647 w 480"/>
              <a:gd name="T3" fmla="*/ 0 h 192"/>
              <a:gd name="T4" fmla="*/ 0 60000 65536"/>
              <a:gd name="T5" fmla="*/ 0 60000 65536"/>
              <a:gd name="T6" fmla="*/ 0 w 480"/>
              <a:gd name="T7" fmla="*/ 0 h 192"/>
              <a:gd name="T8" fmla="*/ 480 w 480"/>
              <a:gd name="T9" fmla="*/ 192 h 1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0" h="192">
                <a:moveTo>
                  <a:pt x="0" y="192"/>
                </a:moveTo>
                <a:cubicBezTo>
                  <a:pt x="0" y="192"/>
                  <a:pt x="240" y="96"/>
                  <a:pt x="480" y="0"/>
                </a:cubicBezTo>
              </a:path>
            </a:pathLst>
          </a:custGeom>
          <a:noFill/>
          <a:ln w="25400">
            <a:solidFill>
              <a:srgbClr val="66CC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8" name="Date Placeholder 1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45069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F6C723-7D04-4191-AB5C-F4E52249CDCE}" type="slidenum">
              <a:rPr lang="en-US" smtClean="0">
                <a:latin typeface="Arial" pitchFamily="34" charset="0"/>
              </a:rPr>
              <a:pPr/>
              <a:t>62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5070" name="Footer Placeholder 1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</p:spTree>
    <p:extLst>
      <p:ext uri="{BB962C8B-B14F-4D97-AF65-F5344CB8AC3E}">
        <p14:creationId xmlns:p14="http://schemas.microsoft.com/office/powerpoint/2010/main" val="189394439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in the </a:t>
            </a:r>
            <a:r>
              <a:rPr lang="en-US" dirty="0" err="1" smtClean="0"/>
              <a:t>NOvA</a:t>
            </a:r>
            <a:r>
              <a:rPr lang="en-US" dirty="0" smtClean="0"/>
              <a:t> 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6"/>
            <a:ext cx="8251825" cy="656052"/>
          </a:xfrm>
        </p:spPr>
        <p:txBody>
          <a:bodyPr/>
          <a:lstStyle/>
          <a:p>
            <a:r>
              <a:rPr lang="en-US" sz="2000" dirty="0" smtClean="0"/>
              <a:t>Beam Delivered in 15 Hz “batches” from the Fermilab Booster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05" y="1707163"/>
            <a:ext cx="8613795" cy="405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0857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Extinction Performance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5479" y="6129130"/>
            <a:ext cx="8251825" cy="596348"/>
          </a:xfrm>
        </p:spPr>
        <p:txBody>
          <a:bodyPr/>
          <a:lstStyle/>
          <a:p>
            <a:r>
              <a:rPr lang="en-US" sz="2000" dirty="0" smtClean="0"/>
              <a:t>Additional 10</a:t>
            </a:r>
            <a:r>
              <a:rPr lang="en-US" sz="2000" baseline="30000" dirty="0" smtClean="0"/>
              <a:t>-5</a:t>
            </a:r>
            <a:r>
              <a:rPr lang="en-US" sz="2000" dirty="0" smtClean="0"/>
              <a:t> extinction from beam delivery system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265" y="798444"/>
            <a:ext cx="2287191" cy="2286000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465" y="3084444"/>
            <a:ext cx="2514600" cy="182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38560" y="708335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CC33"/>
                </a:solidFill>
                <a:latin typeface="+mn-lt"/>
              </a:rPr>
              <a:t>Beam motion in Collimato</a:t>
            </a:r>
            <a:r>
              <a:rPr lang="en-US" sz="1400" dirty="0" smtClean="0">
                <a:solidFill>
                  <a:srgbClr val="008000"/>
                </a:solidFill>
                <a:latin typeface="+mn-lt"/>
              </a:rPr>
              <a:t>r</a:t>
            </a:r>
            <a:endParaRPr lang="en-US" sz="1400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716700" y="1181652"/>
            <a:ext cx="541126" cy="332410"/>
          </a:xfrm>
          <a:prstGeom prst="straightConnector1">
            <a:avLst/>
          </a:prstGeom>
          <a:ln w="25400">
            <a:solidFill>
              <a:srgbClr val="33CC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2178" y="5186018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Transmission Window</a:t>
            </a:r>
            <a:endParaRPr lang="en-US" sz="1600" dirty="0"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927652" y="4748696"/>
            <a:ext cx="353391" cy="39756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10865" y="4151244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Bunch</a:t>
            </a:r>
            <a:endParaRPr lang="en-US" sz="1600" dirty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783" y="2355639"/>
            <a:ext cx="5532782" cy="35428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434" y="1366078"/>
            <a:ext cx="5223565" cy="7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2284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Lepton Number and Lepton Flavor Number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8,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Virginia Tech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966674"/>
              </p:ext>
            </p:extLst>
          </p:nvPr>
        </p:nvGraphicFramePr>
        <p:xfrm>
          <a:off x="550440" y="1656498"/>
          <a:ext cx="2081212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98" name="Equation" r:id="rId3" imgW="1155700" imgH="774700" progId="Equation.3">
                  <p:embed/>
                </p:oleObj>
              </mc:Choice>
              <mc:Fallback>
                <p:oleObj name="Equation" r:id="rId3" imgW="1155700" imgH="774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0440" y="1656498"/>
                        <a:ext cx="2081212" cy="139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819857"/>
              </p:ext>
            </p:extLst>
          </p:nvPr>
        </p:nvGraphicFramePr>
        <p:xfrm>
          <a:off x="6855373" y="1043741"/>
          <a:ext cx="2149391" cy="2335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99" name="Equation" r:id="rId5" imgW="1308100" imgH="1422400" progId="Equation.3">
                  <p:embed/>
                </p:oleObj>
              </mc:Choice>
              <mc:Fallback>
                <p:oleObj name="Equation" r:id="rId5" imgW="1308100" imgH="142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5373" y="1043741"/>
                        <a:ext cx="2149391" cy="2335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551403"/>
              </p:ext>
            </p:extLst>
          </p:nvPr>
        </p:nvGraphicFramePr>
        <p:xfrm>
          <a:off x="566103" y="4498340"/>
          <a:ext cx="2127250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0" name="Equation" r:id="rId7" imgW="1181100" imgH="1003300" progId="Equation.3">
                  <p:embed/>
                </p:oleObj>
              </mc:Choice>
              <mc:Fallback>
                <p:oleObj name="Equation" r:id="rId7" imgW="11811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6103" y="4498340"/>
                        <a:ext cx="2127250" cy="180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421878"/>
              </p:ext>
            </p:extLst>
          </p:nvPr>
        </p:nvGraphicFramePr>
        <p:xfrm>
          <a:off x="6787612" y="4360646"/>
          <a:ext cx="2127250" cy="176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1" name="Equation" r:id="rId9" imgW="1181100" imgH="977900" progId="Equation.3">
                  <p:embed/>
                </p:oleObj>
              </mc:Choice>
              <mc:Fallback>
                <p:oleObj name="Equation" r:id="rId9" imgW="1181100" imgH="977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87612" y="4360646"/>
                        <a:ext cx="2127250" cy="176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4518" y="1494753"/>
            <a:ext cx="3542635" cy="17459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1652" y="4260562"/>
            <a:ext cx="3018939" cy="196275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03786" y="1655288"/>
            <a:ext cx="2050797" cy="143666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908574" y="1006069"/>
            <a:ext cx="2050797" cy="214835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41676" y="4389523"/>
            <a:ext cx="2050797" cy="188808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846113" y="4368702"/>
            <a:ext cx="2050797" cy="171110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268782" y="1436667"/>
            <a:ext cx="231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</a:rPr>
              <a:t>uon</a:t>
            </a:r>
            <a:r>
              <a:rPr lang="en-US" sz="2400" dirty="0" smtClean="0">
                <a:solidFill>
                  <a:srgbClr val="FF0000"/>
                </a:solidFill>
              </a:rPr>
              <a:t> decay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69132" y="3825230"/>
            <a:ext cx="231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CCQE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838" y="718333"/>
            <a:ext cx="5475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lepton number and lepton “flavor” (generation) number are individually conserved*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058697" y="6204734"/>
            <a:ext cx="288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*except in neutrino mixing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19741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9203" y="88011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Charged Lepton Flavor Violation </a:t>
            </a:r>
            <a:endParaRPr lang="en-US" dirty="0">
              <a:latin typeface="+mn-lt"/>
            </a:endParaRPr>
          </a:p>
        </p:txBody>
      </p:sp>
      <p:sp>
        <p:nvSpPr>
          <p:cNvPr id="43" name="Content Placeholder 42"/>
          <p:cNvSpPr>
            <a:spLocks noGrp="1"/>
          </p:cNvSpPr>
          <p:nvPr>
            <p:ph sz="half" idx="1"/>
          </p:nvPr>
        </p:nvSpPr>
        <p:spPr>
          <a:xfrm>
            <a:off x="586547" y="5905646"/>
            <a:ext cx="3810000" cy="444836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Forbidden in Standard Model</a:t>
            </a:r>
            <a:endParaRPr lang="en-US" sz="1800" dirty="0" smtClean="0"/>
          </a:p>
        </p:txBody>
      </p:sp>
      <p:sp>
        <p:nvSpPr>
          <p:cNvPr id="44" name="Content Placeholder 43"/>
          <p:cNvSpPr>
            <a:spLocks noGrp="1"/>
          </p:cNvSpPr>
          <p:nvPr>
            <p:ph sz="half" idx="2"/>
          </p:nvPr>
        </p:nvSpPr>
        <p:spPr>
          <a:xfrm>
            <a:off x="4333875" y="4057650"/>
            <a:ext cx="4514850" cy="1800225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Observation of neutrino mixing shows this can occur at a </a:t>
            </a:r>
            <a:r>
              <a:rPr lang="en-US" sz="1800" i="1" dirty="0" smtClean="0">
                <a:solidFill>
                  <a:srgbClr val="FF0000"/>
                </a:solidFill>
              </a:rPr>
              <a:t>very small </a:t>
            </a:r>
            <a:r>
              <a:rPr lang="en-US" sz="1800" dirty="0" smtClean="0">
                <a:solidFill>
                  <a:srgbClr val="FF0000"/>
                </a:solidFill>
              </a:rPr>
              <a:t>rate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Photon can be real (</a:t>
            </a:r>
            <a:r>
              <a:rPr lang="en-US" sz="18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800" dirty="0" smtClean="0">
                <a:solidFill>
                  <a:srgbClr val="FF0000"/>
                </a:solidFill>
              </a:rPr>
              <a:t>-&gt;</a:t>
            </a:r>
            <a:r>
              <a:rPr lang="en-US" sz="1800" dirty="0" err="1" smtClean="0">
                <a:solidFill>
                  <a:srgbClr val="FF0000"/>
                </a:solidFill>
              </a:rPr>
              <a:t>e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 smtClean="0">
                <a:solidFill>
                  <a:srgbClr val="FF0000"/>
                </a:solidFill>
              </a:rPr>
              <a:t>) or virtual (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800" dirty="0" err="1" smtClean="0">
                <a:solidFill>
                  <a:srgbClr val="FF0000"/>
                </a:solidFill>
              </a:rPr>
              <a:t>N</a:t>
            </a:r>
            <a:r>
              <a:rPr lang="en-US" sz="1800" dirty="0" smtClean="0">
                <a:solidFill>
                  <a:srgbClr val="FF0000"/>
                </a:solidFill>
              </a:rPr>
              <a:t>-&gt;</a:t>
            </a:r>
            <a:r>
              <a:rPr lang="en-US" sz="1800" dirty="0" err="1" smtClean="0">
                <a:solidFill>
                  <a:srgbClr val="FF0000"/>
                </a:solidFill>
              </a:rPr>
              <a:t>eN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Standard model branching ration 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~</a:t>
            </a:r>
            <a:r>
              <a:rPr lang="en-US" sz="1800" dirty="0" smtClean="0">
                <a:solidFill>
                  <a:srgbClr val="FF0000"/>
                </a:solidFill>
                <a:latin typeface="Lucida Handwriting" pitchFamily="66" charset="0"/>
              </a:rPr>
              <a:t>O</a:t>
            </a:r>
            <a:r>
              <a:rPr lang="en-US" sz="1800" dirty="0" smtClean="0">
                <a:solidFill>
                  <a:srgbClr val="FF0000"/>
                </a:solidFill>
              </a:rPr>
              <a:t>(10</a:t>
            </a:r>
            <a:r>
              <a:rPr lang="en-US" sz="1800" baseline="30000" dirty="0" smtClean="0">
                <a:solidFill>
                  <a:srgbClr val="FF0000"/>
                </a:solidFill>
              </a:rPr>
              <a:t>-52</a:t>
            </a:r>
            <a:r>
              <a:rPr lang="en-US" sz="1800" dirty="0" smtClean="0">
                <a:solidFill>
                  <a:srgbClr val="FF0000"/>
                </a:solidFill>
              </a:rPr>
              <a:t>)  (effectively zero)</a:t>
            </a:r>
            <a:endParaRPr lang="en-US" sz="1800" dirty="0" smtClean="0"/>
          </a:p>
          <a:p>
            <a:endParaRPr lang="en-US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999182" y="4056063"/>
            <a:ext cx="2646603" cy="1533943"/>
            <a:chOff x="999182" y="4056063"/>
            <a:chExt cx="2646603" cy="1533943"/>
          </a:xfrm>
        </p:grpSpPr>
        <p:cxnSp>
          <p:nvCxnSpPr>
            <p:cNvPr id="1054" name="Straight Connector 6"/>
            <p:cNvCxnSpPr>
              <a:cxnSpLocks noChangeShapeType="1"/>
            </p:cNvCxnSpPr>
            <p:nvPr/>
          </p:nvCxnSpPr>
          <p:spPr bwMode="auto">
            <a:xfrm>
              <a:off x="1271954" y="4408133"/>
              <a:ext cx="1019175" cy="36195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0654" y="4465283"/>
              <a:ext cx="1123950" cy="314325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56" name="Straight Connector 12"/>
            <p:cNvCxnSpPr>
              <a:cxnSpLocks noChangeShapeType="1"/>
            </p:cNvCxnSpPr>
            <p:nvPr/>
          </p:nvCxnSpPr>
          <p:spPr bwMode="auto">
            <a:xfrm flipH="1">
              <a:off x="2258999" y="4789133"/>
              <a:ext cx="22606" cy="800873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graphicFrame>
          <p:nvGraphicFramePr>
            <p:cNvPr id="102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0768642"/>
                </p:ext>
              </p:extLst>
            </p:nvPr>
          </p:nvGraphicFramePr>
          <p:xfrm>
            <a:off x="999182" y="4056063"/>
            <a:ext cx="34607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9" name="Equation" r:id="rId3" imgW="190500" imgH="228600" progId="Equation.3">
                    <p:embed/>
                  </p:oleObj>
                </mc:Choice>
                <mc:Fallback>
                  <p:oleObj name="Equation" r:id="rId3" imgW="190500" imgH="2286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9182" y="4056063"/>
                          <a:ext cx="346075" cy="415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0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1361199"/>
                </p:ext>
              </p:extLst>
            </p:nvPr>
          </p:nvGraphicFramePr>
          <p:xfrm>
            <a:off x="3345748" y="4105276"/>
            <a:ext cx="300037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0" name="Equation" r:id="rId5" imgW="165100" imgH="203200" progId="Equation.3">
                    <p:embed/>
                  </p:oleObj>
                </mc:Choice>
                <mc:Fallback>
                  <p:oleObj name="Equation" r:id="rId5" imgW="165100" imgH="2032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5748" y="4105276"/>
                          <a:ext cx="300037" cy="3667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3878975"/>
                </p:ext>
              </p:extLst>
            </p:nvPr>
          </p:nvGraphicFramePr>
          <p:xfrm>
            <a:off x="1885613" y="5238179"/>
            <a:ext cx="3683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1" name="Equation" r:id="rId7" imgW="203040" imgH="190440" progId="Equation.3">
                    <p:embed/>
                  </p:oleObj>
                </mc:Choice>
                <mc:Fallback>
                  <p:oleObj name="Equation" r:id="rId7" imgW="203040" imgH="1904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5613" y="5238179"/>
                          <a:ext cx="368300" cy="346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38" name="TextBox 16"/>
          <p:cNvSpPr txBox="1">
            <a:spLocks noChangeArrowheads="1"/>
          </p:cNvSpPr>
          <p:nvPr/>
        </p:nvSpPr>
        <p:spPr bwMode="auto">
          <a:xfrm>
            <a:off x="623368" y="3228033"/>
            <a:ext cx="29889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Flavor Changing Neutral Current (FCNC):</a:t>
            </a:r>
            <a:endParaRPr lang="en-US" dirty="0"/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1551110" y="4132519"/>
            <a:ext cx="1453297" cy="1405434"/>
            <a:chOff x="962025" y="2438400"/>
            <a:chExt cx="1724025" cy="1781175"/>
          </a:xfrm>
        </p:grpSpPr>
        <p:cxnSp>
          <p:nvCxnSpPr>
            <p:cNvPr id="1052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1009650" y="2628900"/>
              <a:ext cx="1714500" cy="1447800"/>
            </a:xfrm>
            <a:prstGeom prst="line">
              <a:avLst/>
            </a:prstGeom>
            <a:noFill/>
            <a:ln w="508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53" name="Straight Connector 20"/>
            <p:cNvCxnSpPr>
              <a:cxnSpLocks noChangeShapeType="1"/>
            </p:cNvCxnSpPr>
            <p:nvPr/>
          </p:nvCxnSpPr>
          <p:spPr bwMode="auto">
            <a:xfrm rot="5400000" flipH="1" flipV="1">
              <a:off x="933450" y="2466975"/>
              <a:ext cx="1781175" cy="1724025"/>
            </a:xfrm>
            <a:prstGeom prst="line">
              <a:avLst/>
            </a:prstGeom>
            <a:noFill/>
            <a:ln w="508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042" name="TextBox 22"/>
          <p:cNvSpPr txBox="1">
            <a:spLocks noChangeArrowheads="1"/>
          </p:cNvSpPr>
          <p:nvPr/>
        </p:nvSpPr>
        <p:spPr bwMode="auto">
          <a:xfrm>
            <a:off x="4391025" y="971550"/>
            <a:ext cx="346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Higher order dipole “penguin”: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954588" y="1476375"/>
            <a:ext cx="3598862" cy="2457450"/>
            <a:chOff x="4954588" y="1476375"/>
            <a:chExt cx="3598862" cy="2457450"/>
          </a:xfrm>
        </p:grpSpPr>
        <p:grpSp>
          <p:nvGrpSpPr>
            <p:cNvPr id="1043" name="Group 3"/>
            <p:cNvGrpSpPr>
              <a:grpSpLocks/>
            </p:cNvGrpSpPr>
            <p:nvPr/>
          </p:nvGrpSpPr>
          <p:grpSpPr bwMode="auto">
            <a:xfrm>
              <a:off x="4954588" y="1638300"/>
              <a:ext cx="2960813" cy="2295525"/>
              <a:chOff x="844" y="939"/>
              <a:chExt cx="1384" cy="960"/>
            </a:xfrm>
          </p:grpSpPr>
          <p:pic>
            <p:nvPicPr>
              <p:cNvPr id="1048" name="Picture 4" descr="anapole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844" y="1063"/>
                <a:ext cx="1384" cy="8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49" name="Oval 5"/>
              <p:cNvSpPr>
                <a:spLocks noChangeArrowheads="1"/>
              </p:cNvSpPr>
              <p:nvPr/>
            </p:nvSpPr>
            <p:spPr bwMode="auto">
              <a:xfrm>
                <a:off x="995" y="1395"/>
                <a:ext cx="232" cy="251"/>
              </a:xfrm>
              <a:prstGeom prst="ellipse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050" name="Oval 6"/>
              <p:cNvSpPr>
                <a:spLocks noChangeArrowheads="1"/>
              </p:cNvSpPr>
              <p:nvPr/>
            </p:nvSpPr>
            <p:spPr bwMode="auto">
              <a:xfrm>
                <a:off x="1854" y="1362"/>
                <a:ext cx="232" cy="251"/>
              </a:xfrm>
              <a:prstGeom prst="ellipse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051" name="Oval 7"/>
              <p:cNvSpPr>
                <a:spLocks noChangeArrowheads="1"/>
              </p:cNvSpPr>
              <p:nvPr/>
            </p:nvSpPr>
            <p:spPr bwMode="auto">
              <a:xfrm>
                <a:off x="1365" y="939"/>
                <a:ext cx="373" cy="260"/>
              </a:xfrm>
              <a:prstGeom prst="ellipse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aphicFrame>
          <p:nvGraphicFramePr>
            <p:cNvPr id="1026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8677766"/>
                </p:ext>
              </p:extLst>
            </p:nvPr>
          </p:nvGraphicFramePr>
          <p:xfrm>
            <a:off x="5582238" y="1908175"/>
            <a:ext cx="395210" cy="439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2" name="Equation" r:id="rId10" imgW="190440" imgH="241200" progId="Equation.3">
                    <p:embed/>
                  </p:oleObj>
                </mc:Choice>
                <mc:Fallback>
                  <p:oleObj name="Equation" r:id="rId10" imgW="190440" imgH="2412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2238" y="1908175"/>
                          <a:ext cx="395210" cy="4397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2248400"/>
                </p:ext>
              </p:extLst>
            </p:nvPr>
          </p:nvGraphicFramePr>
          <p:xfrm>
            <a:off x="6924997" y="1920875"/>
            <a:ext cx="341245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3" name="Equation" r:id="rId12" imgW="164880" imgH="228600" progId="Equation.3">
                    <p:embed/>
                  </p:oleObj>
                </mc:Choice>
                <mc:Fallback>
                  <p:oleObj name="Equation" r:id="rId12" imgW="164880" imgH="22860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24997" y="1920875"/>
                          <a:ext cx="341245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44" name="Straight Connector 38"/>
            <p:cNvCxnSpPr>
              <a:cxnSpLocks noChangeShapeType="1"/>
            </p:cNvCxnSpPr>
            <p:nvPr/>
          </p:nvCxnSpPr>
          <p:spPr bwMode="auto">
            <a:xfrm>
              <a:off x="6363133" y="2247900"/>
              <a:ext cx="190462" cy="17145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45" name="Straight Connector 40"/>
            <p:cNvCxnSpPr>
              <a:cxnSpLocks noChangeShapeType="1"/>
            </p:cNvCxnSpPr>
            <p:nvPr/>
          </p:nvCxnSpPr>
          <p:spPr bwMode="auto">
            <a:xfrm flipV="1">
              <a:off x="6363133" y="2238375"/>
              <a:ext cx="180939" cy="180975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46" name="TextBox 47"/>
            <p:cNvSpPr txBox="1">
              <a:spLocks noChangeArrowheads="1"/>
            </p:cNvSpPr>
            <p:nvPr/>
          </p:nvSpPr>
          <p:spPr bwMode="auto">
            <a:xfrm>
              <a:off x="6896428" y="1476375"/>
              <a:ext cx="165702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Virtual </a:t>
              </a:r>
              <a:r>
                <a:rPr lang="en-US" sz="140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r>
                <a:rPr lang="en-US" sz="1400">
                  <a:solidFill>
                    <a:srgbClr val="FF0000"/>
                  </a:solidFill>
                </a:rPr>
                <a:t> mixing</a:t>
              </a:r>
            </a:p>
          </p:txBody>
        </p:sp>
        <p:cxnSp>
          <p:nvCxnSpPr>
            <p:cNvPr id="1047" name="Straight Arrow Connector 49"/>
            <p:cNvCxnSpPr>
              <a:cxnSpLocks noChangeShapeType="1"/>
            </p:cNvCxnSpPr>
            <p:nvPr/>
          </p:nvCxnSpPr>
          <p:spPr bwMode="auto">
            <a:xfrm rot="5400000">
              <a:off x="6458319" y="1809797"/>
              <a:ext cx="466724" cy="447585"/>
            </a:xfrm>
            <a:prstGeom prst="straightConnector1">
              <a:avLst/>
            </a:prstGeom>
            <a:noFill/>
            <a:ln w="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graphicFrame>
          <p:nvGraphicFramePr>
            <p:cNvPr id="1028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2228619"/>
                </p:ext>
              </p:extLst>
            </p:nvPr>
          </p:nvGraphicFramePr>
          <p:xfrm>
            <a:off x="5510213" y="2833688"/>
            <a:ext cx="368300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4" name="Equation" r:id="rId14" imgW="177480" imgH="177480" progId="Equation.3">
                    <p:embed/>
                  </p:oleObj>
                </mc:Choice>
                <mc:Fallback>
                  <p:oleObj name="Equation" r:id="rId14" imgW="177480" imgH="177480" progId="Equation.3">
                    <p:embed/>
                    <p:pic>
                      <p:nvPicPr>
                        <p:cNvPr id="0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10213" y="2833688"/>
                          <a:ext cx="368300" cy="3238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40" name="Date Placeholder 3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1041" name="Slide Number Placeholder 3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E19AB3-7003-4B15-A0BD-63028EEEB2FC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" name="Footer Placeholder 3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1456" y="1181835"/>
            <a:ext cx="2882394" cy="1316715"/>
            <a:chOff x="671456" y="1181835"/>
            <a:chExt cx="2882394" cy="1316715"/>
          </a:xfrm>
        </p:grpSpPr>
        <p:cxnSp>
          <p:nvCxnSpPr>
            <p:cNvPr id="33" name="Straight Connector 6"/>
            <p:cNvCxnSpPr>
              <a:cxnSpLocks noChangeShapeType="1"/>
            </p:cNvCxnSpPr>
            <p:nvPr/>
          </p:nvCxnSpPr>
          <p:spPr bwMode="auto">
            <a:xfrm>
              <a:off x="1018359" y="1437845"/>
              <a:ext cx="1019175" cy="36195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2047059" y="1494995"/>
              <a:ext cx="1123950" cy="314325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12"/>
            <p:cNvCxnSpPr>
              <a:cxnSpLocks noChangeShapeType="1"/>
            </p:cNvCxnSpPr>
            <p:nvPr/>
          </p:nvCxnSpPr>
          <p:spPr bwMode="auto">
            <a:xfrm>
              <a:off x="2028010" y="1818845"/>
              <a:ext cx="1966" cy="679705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graphicFrame>
          <p:nvGraphicFramePr>
            <p:cNvPr id="3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83444925"/>
                </p:ext>
              </p:extLst>
            </p:nvPr>
          </p:nvGraphicFramePr>
          <p:xfrm>
            <a:off x="671456" y="1181835"/>
            <a:ext cx="34607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5" name="Equation" r:id="rId16" imgW="190500" imgH="228600" progId="Equation.3">
                    <p:embed/>
                  </p:oleObj>
                </mc:Choice>
                <mc:Fallback>
                  <p:oleObj name="Equation" r:id="rId16" imgW="1905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1456" y="1181835"/>
                          <a:ext cx="346075" cy="415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8092045"/>
                </p:ext>
              </p:extLst>
            </p:nvPr>
          </p:nvGraphicFramePr>
          <p:xfrm>
            <a:off x="1600789" y="1945162"/>
            <a:ext cx="3683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6" name="Equation" r:id="rId18" imgW="203040" imgH="190440" progId="Equation.3">
                    <p:embed/>
                  </p:oleObj>
                </mc:Choice>
                <mc:Fallback>
                  <p:oleObj name="Equation" r:id="rId18" imgW="203040" imgH="1904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0789" y="1945162"/>
                          <a:ext cx="368300" cy="346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0617310"/>
                </p:ext>
              </p:extLst>
            </p:nvPr>
          </p:nvGraphicFramePr>
          <p:xfrm>
            <a:off x="3207775" y="1209308"/>
            <a:ext cx="34607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7" name="Equation" r:id="rId19" imgW="190500" imgH="228600" progId="Equation.3">
                    <p:embed/>
                  </p:oleObj>
                </mc:Choice>
                <mc:Fallback>
                  <p:oleObj name="Equation" r:id="rId19" imgW="1905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7775" y="1209308"/>
                          <a:ext cx="346075" cy="415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" name="TextBox 16"/>
          <p:cNvSpPr txBox="1">
            <a:spLocks noChangeArrowheads="1"/>
          </p:cNvSpPr>
          <p:nvPr/>
        </p:nvSpPr>
        <p:spPr bwMode="auto">
          <a:xfrm>
            <a:off x="546745" y="767365"/>
            <a:ext cx="2988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Neutral Current Scattering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06928" y="1915556"/>
            <a:ext cx="874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OK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p"/>
      <p:bldP spid="44" grpId="0" build="p"/>
      <p:bldP spid="1038" grpId="0"/>
      <p:bldP spid="1042" grpId="0"/>
      <p:bldP spid="41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Beyond the Standard Model</a:t>
            </a:r>
            <a:endParaRPr lang="en-US" dirty="0"/>
          </a:p>
        </p:txBody>
      </p:sp>
      <p:sp>
        <p:nvSpPr>
          <p:cNvPr id="17411" name="Content Placeholder 6"/>
          <p:cNvSpPr>
            <a:spLocks noGrp="1"/>
          </p:cNvSpPr>
          <p:nvPr>
            <p:ph idx="1"/>
          </p:nvPr>
        </p:nvSpPr>
        <p:spPr>
          <a:xfrm>
            <a:off x="446088" y="903288"/>
            <a:ext cx="8251825" cy="5553075"/>
          </a:xfrm>
        </p:spPr>
        <p:txBody>
          <a:bodyPr/>
          <a:lstStyle/>
          <a:p>
            <a:r>
              <a:rPr lang="en-US" dirty="0" smtClean="0"/>
              <a:t>Because extensions to the Standard Model couple the lepton and quark sectors, </a:t>
            </a:r>
            <a:r>
              <a:rPr lang="en-US" dirty="0"/>
              <a:t>Charged Lepton Flavor Violation (CLFV) is a nearly universal feature of such </a:t>
            </a:r>
            <a:r>
              <a:rPr lang="en-US" dirty="0" smtClean="0"/>
              <a:t>models.</a:t>
            </a:r>
          </a:p>
          <a:p>
            <a:r>
              <a:rPr lang="en-US" dirty="0" smtClean="0"/>
              <a:t>The fact that it has not yet been observed already places strong constraints on these models.</a:t>
            </a:r>
          </a:p>
          <a:p>
            <a:r>
              <a:rPr lang="en-US" dirty="0" smtClean="0"/>
              <a:t>CLFV is a powerful probe of multi-</a:t>
            </a:r>
            <a:r>
              <a:rPr lang="en-US" dirty="0" err="1" smtClean="0"/>
              <a:t>TeV</a:t>
            </a:r>
            <a:r>
              <a:rPr lang="en-US" dirty="0" smtClean="0"/>
              <a:t> scale dynamics: complementary to direct collider searches</a:t>
            </a:r>
          </a:p>
          <a:p>
            <a:r>
              <a:rPr lang="en-US" dirty="0" smtClean="0">
                <a:sym typeface="Symbol" pitchFamily="18" charset="2"/>
              </a:rPr>
              <a:t>Among various possible CLFV modes, rare </a:t>
            </a:r>
            <a:r>
              <a:rPr lang="en-US" dirty="0" err="1" smtClean="0">
                <a:sym typeface="Symbol" pitchFamily="18" charset="2"/>
              </a:rPr>
              <a:t>muon</a:t>
            </a:r>
            <a:r>
              <a:rPr lang="en-US" dirty="0" smtClean="0">
                <a:sym typeface="Symbol" pitchFamily="18" charset="2"/>
              </a:rPr>
              <a:t> processes offer the best combination of new physics reach and experimental sensitivity</a:t>
            </a:r>
          </a:p>
        </p:txBody>
      </p:sp>
      <p:sp>
        <p:nvSpPr>
          <p:cNvPr id="20484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8, 2013</a:t>
            </a:r>
            <a:endParaRPr lang="en-US">
              <a:latin typeface="Arial" pitchFamily="34" charset="0"/>
            </a:endParaRPr>
          </a:p>
        </p:txBody>
      </p:sp>
      <p:sp>
        <p:nvSpPr>
          <p:cNvPr id="20485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972C83-C2D4-4D14-A173-D02F90442BD8}" type="slidenum">
              <a:rPr lang="en-US" smtClean="0">
                <a:latin typeface="Arial" pitchFamily="34" charset="0"/>
              </a:rPr>
              <a:pPr/>
              <a:t>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6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Virginia Tech Colloquium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  <a:ln w="25400"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18133</TotalTime>
  <Words>3540</Words>
  <Application>Microsoft Macintosh PowerPoint</Application>
  <PresentationFormat>On-screen Show (4:3)</PresentationFormat>
  <Paragraphs>762</Paragraphs>
  <Slides>64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Opulent</vt:lpstr>
      <vt:lpstr>Equation</vt:lpstr>
      <vt:lpstr>Mu2e: Search for Muon to Electron Conversion at Fermilab</vt:lpstr>
      <vt:lpstr>Mu2e Collaboration</vt:lpstr>
      <vt:lpstr>Outline</vt:lpstr>
      <vt:lpstr>Ancient History</vt:lpstr>
      <vt:lpstr>The Standard Model</vt:lpstr>
      <vt:lpstr>Interactions in the Standard Model</vt:lpstr>
      <vt:lpstr>Lepton Number and Lepton Flavor Number</vt:lpstr>
      <vt:lpstr>Charged Lepton Flavor Violation </vt:lpstr>
      <vt:lpstr>Beyond the Standard Model</vt:lpstr>
      <vt:lpstr>Generic Beyond Standard Model CLFV</vt:lpstr>
      <vt:lpstr>Decay vs. Conversion</vt:lpstr>
      <vt:lpstr>Experimental Signature of m+N  e+N</vt:lpstr>
      <vt:lpstr>me Conversion vs. meg </vt:lpstr>
      <vt:lpstr>PowerPoint Presentation</vt:lpstr>
      <vt:lpstr>Example: me in SUSY*</vt:lpstr>
      <vt:lpstr>History of Lepton Flavor Violation Searches</vt:lpstr>
      <vt:lpstr>Limits of Previous Experiments</vt:lpstr>
      <vt:lpstr>Mu2e (MELC) Experimental Technique</vt:lpstr>
      <vt:lpstr>Signal</vt:lpstr>
      <vt:lpstr>Our Biggest Issue: Decay in Orbit (DIO)</vt:lpstr>
      <vt:lpstr>DIO Spectrum</vt:lpstr>
      <vt:lpstr>Choosing the Capture Target</vt:lpstr>
      <vt:lpstr>How do we make muons?</vt:lpstr>
      <vt:lpstr>Muon Beam Line and Mu2e Detector</vt:lpstr>
      <vt:lpstr>Review: Particle Motion in a Solenoidal Field</vt:lpstr>
      <vt:lpstr>Target and Heat Shield</vt:lpstr>
      <vt:lpstr>Production Solenoid</vt:lpstr>
      <vt:lpstr>Transport Solenoid</vt:lpstr>
      <vt:lpstr>Stopping (capture) Target</vt:lpstr>
      <vt:lpstr>Detector and Detector Solenoid</vt:lpstr>
      <vt:lpstr>Magnetic Field Gradient</vt:lpstr>
      <vt:lpstr>Particle Detector</vt:lpstr>
      <vt:lpstr>Particle Tracking Technology</vt:lpstr>
      <vt:lpstr>A long time coming</vt:lpstr>
      <vt:lpstr>Context (evolving slide)</vt:lpstr>
      <vt:lpstr>New Directions</vt:lpstr>
      <vt:lpstr>The Intensity Frontier at Fermilab</vt:lpstr>
      <vt:lpstr>Our Role in the Big Picture</vt:lpstr>
      <vt:lpstr>The Fermilab Accelerator Complex</vt:lpstr>
      <vt:lpstr>Booster</vt:lpstr>
      <vt:lpstr>Mu2e Proton Delivery</vt:lpstr>
      <vt:lpstr>Resonant Extraction</vt:lpstr>
      <vt:lpstr>Mu2e Spill Structure</vt:lpstr>
      <vt:lpstr>Beam line extinction</vt:lpstr>
      <vt:lpstr>Extinction Monitor</vt:lpstr>
      <vt:lpstr>Extinction Monitor Design</vt:lpstr>
      <vt:lpstr>End Product</vt:lpstr>
      <vt:lpstr>Major Backgrounds</vt:lpstr>
      <vt:lpstr>Backgrounds (cont’d)</vt:lpstr>
      <vt:lpstr>Pattern Recognition</vt:lpstr>
      <vt:lpstr>Sensitivity</vt:lpstr>
      <vt:lpstr>Significance</vt:lpstr>
      <vt:lpstr>Mu2e Schedule</vt:lpstr>
      <vt:lpstr>Looking toward the future: Project X</vt:lpstr>
      <vt:lpstr>Upgrade scenarios</vt:lpstr>
      <vt:lpstr>Target Dependence</vt:lpstr>
      <vt:lpstr>Experimental Challenges for Increased Flux</vt:lpstr>
      <vt:lpstr>Conclusions</vt:lpstr>
      <vt:lpstr>Backup Slides</vt:lpstr>
      <vt:lpstr>Preac(cellerator) and Linac</vt:lpstr>
      <vt:lpstr>Main Injector/Recycler</vt:lpstr>
      <vt:lpstr>Present Operation of Debuncher/Accumulator</vt:lpstr>
      <vt:lpstr>Mu2e in the NOvA era</vt:lpstr>
      <vt:lpstr>Extinction Performance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PMG Slides</dc:title>
  <dc:creator>Pushpa Bhat</dc:creator>
  <cp:lastModifiedBy>Accelerator Division</cp:lastModifiedBy>
  <cp:revision>1173</cp:revision>
  <dcterms:created xsi:type="dcterms:W3CDTF">2003-09-15T21:58:19Z</dcterms:created>
  <dcterms:modified xsi:type="dcterms:W3CDTF">2013-02-09T14:42:53Z</dcterms:modified>
</cp:coreProperties>
</file>