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62"/>
  </p:notesMasterIdLst>
  <p:handoutMasterIdLst>
    <p:handoutMasterId r:id="rId63"/>
  </p:handoutMasterIdLst>
  <p:sldIdLst>
    <p:sldId id="310" r:id="rId2"/>
    <p:sldId id="311" r:id="rId3"/>
    <p:sldId id="312" r:id="rId4"/>
    <p:sldId id="313" r:id="rId5"/>
    <p:sldId id="314" r:id="rId6"/>
    <p:sldId id="376" r:id="rId7"/>
    <p:sldId id="315" r:id="rId8"/>
    <p:sldId id="316" r:id="rId9"/>
    <p:sldId id="371" r:id="rId10"/>
    <p:sldId id="317" r:id="rId11"/>
    <p:sldId id="318" r:id="rId12"/>
    <p:sldId id="319" r:id="rId13"/>
    <p:sldId id="320" r:id="rId14"/>
    <p:sldId id="321" r:id="rId15"/>
    <p:sldId id="322" r:id="rId16"/>
    <p:sldId id="379" r:id="rId17"/>
    <p:sldId id="323" r:id="rId18"/>
    <p:sldId id="362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72" r:id="rId30"/>
    <p:sldId id="334" r:id="rId31"/>
    <p:sldId id="373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4" r:id="rId40"/>
    <p:sldId id="364" r:id="rId41"/>
    <p:sldId id="343" r:id="rId42"/>
    <p:sldId id="366" r:id="rId43"/>
    <p:sldId id="345" r:id="rId44"/>
    <p:sldId id="367" r:id="rId45"/>
    <p:sldId id="348" r:id="rId46"/>
    <p:sldId id="368" r:id="rId47"/>
    <p:sldId id="349" r:id="rId48"/>
    <p:sldId id="350" r:id="rId49"/>
    <p:sldId id="353" r:id="rId50"/>
    <p:sldId id="354" r:id="rId51"/>
    <p:sldId id="352" r:id="rId52"/>
    <p:sldId id="355" r:id="rId53"/>
    <p:sldId id="369" r:id="rId54"/>
    <p:sldId id="370" r:id="rId55"/>
    <p:sldId id="356" r:id="rId56"/>
    <p:sldId id="374" r:id="rId57"/>
    <p:sldId id="377" r:id="rId58"/>
    <p:sldId id="378" r:id="rId59"/>
    <p:sldId id="359" r:id="rId60"/>
    <p:sldId id="361" r:id="rId61"/>
  </p:sldIdLst>
  <p:sldSz cx="9144000" cy="6858000" type="screen4x3"/>
  <p:notesSz cx="6946900" cy="9220200"/>
  <p:embeddedFontLst>
    <p:embeddedFont>
      <p:font typeface="Trebuchet MS" pitchFamily="34" charset="0"/>
      <p:regular r:id="rId64"/>
      <p:bold r:id="rId65"/>
      <p:italic r:id="rId66"/>
      <p:boldItalic r:id="rId67"/>
    </p:embeddedFont>
    <p:embeddedFont>
      <p:font typeface="Wingdings 2" pitchFamily="18" charset="2"/>
      <p:regular r:id="rId68"/>
    </p:embeddedFont>
    <p:embeddedFont>
      <p:font typeface="Lucida Handwriting" pitchFamily="66" charset="0"/>
      <p:regular r:id="rId69"/>
    </p:embeddedFont>
    <p:embeddedFont>
      <p:font typeface="Arial Unicode MS" pitchFamily="34" charset="-128"/>
      <p:regular r:id="rId70"/>
    </p:embeddedFont>
    <p:embeddedFont>
      <p:font typeface="Microsoft Sans Serif" pitchFamily="34" charset="0"/>
      <p:regular r:id="rId71"/>
    </p:embeddedFont>
    <p:embeddedFont>
      <p:font typeface="Calibri" pitchFamily="34" charset="0"/>
      <p:regular r:id="rId72"/>
      <p:bold r:id="rId73"/>
      <p:italic r:id="rId74"/>
      <p:boldItalic r:id="rId75"/>
    </p:embeddedFont>
    <p:embeddedFont>
      <p:font typeface="Comic Sans MS" pitchFamily="66" charset="0"/>
      <p:regular r:id="rId76"/>
      <p:bold r:id="rId77"/>
    </p:embeddedFont>
    <p:embeddedFont>
      <p:font typeface="Century Gothic" pitchFamily="34" charset="0"/>
      <p:regular r:id="rId78"/>
      <p:bold r:id="rId79"/>
      <p:italic r:id="rId80"/>
      <p:boldItalic r:id="rId81"/>
    </p:embeddedFont>
    <p:embeddedFont>
      <p:font typeface="Gill Sans MT" pitchFamily="34" charset="0"/>
      <p:regular r:id="rId82"/>
      <p:bold r:id="rId83"/>
      <p:italic r:id="rId84"/>
      <p:boldItalic r:id="rId85"/>
    </p:embeddedFont>
    <p:embeddedFont>
      <p:font typeface="Times New Roman Italic" pitchFamily="18" charset="0"/>
      <p:italic r:id="rId86"/>
    </p:embeddedFont>
    <p:embeddedFont>
      <p:font typeface="Arial Italic" pitchFamily="34" charset="0"/>
      <p:italic r:id="rId8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1F"/>
    <a:srgbClr val="FF0000"/>
    <a:srgbClr val="33CC33"/>
    <a:srgbClr val="CC00CC"/>
    <a:srgbClr val="0033CC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5" autoAdjust="0"/>
    <p:restoredTop sz="94702" autoAdjust="0"/>
  </p:normalViewPr>
  <p:slideViewPr>
    <p:cSldViewPr snapToGrid="0">
      <p:cViewPr varScale="1">
        <p:scale>
          <a:sx n="70" d="100"/>
          <a:sy n="70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font" Target="fonts/font21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87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9.fntdata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74F1D395-84C9-498D-8979-63814D0B6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A4C3B541-DDE5-43E3-AE79-6B4DEDD42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A134B-6790-4410-8DF0-D3D1C37A0E3C}" type="slidenum">
              <a:rPr lang="en-GB" smtClean="0">
                <a:latin typeface="Arial" pitchFamily="34" charset="0"/>
              </a:rPr>
              <a:pPr/>
              <a:t>22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56250" cy="4149725"/>
          </a:xfrm>
          <a:noFill/>
          <a:ln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70886-050A-48E3-8E8B-C7118F59E7ED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1E87F-97C4-4504-B119-3C3A8F62AFD0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27E4A-EA53-4A9B-A760-6FEC8D4E9CDD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November 16, 2010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491E-AD7E-4E9C-920C-1398E913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November 16,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3AC3F7C-8DA3-42DF-B6DB-94A47B95D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46038"/>
            <a:ext cx="7634288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777875"/>
            <a:ext cx="8229600" cy="57594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38" y="6537325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November 16,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325" y="6537325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37325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12EC-776E-462B-AEFD-6FD77BB45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B4E3-CEF4-4E8C-8855-45F0AB02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November 16,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9D19CF-D100-4D0F-9924-3CDA90F96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30925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3291-C15C-47A1-BED7-896B8662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D2E7-DA04-41D4-9D5E-88DABEB6A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77" y="169727"/>
            <a:ext cx="765966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31AD-3AB9-40FD-8767-8BFE0FD6F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E063-86F0-4990-AF8F-6A5002823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5523-9E4D-4327-99D7-BC6DDE38B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November 16, 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2AA74-D689-4DF1-92F2-46CBB8F34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69863"/>
            <a:ext cx="75644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22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327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90ED6958-BBB7-49B1-A4E9-A5D6B292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6" name="Picture 2" descr="Mu2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16875" y="92075"/>
            <a:ext cx="11271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" descr="http://home.fnal.gov/~prebys/index_files/FNAL_logo_sm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3667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0" r:id="rId2"/>
    <p:sldLayoutId id="2147484808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9" r:id="rId9"/>
    <p:sldLayoutId id="2147484806" r:id="rId10"/>
    <p:sldLayoutId id="2147484810" r:id="rId11"/>
    <p:sldLayoutId id="2147484811" r:id="rId12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4.xml"/><Relationship Id="rId1" Type="http://schemas.openxmlformats.org/officeDocument/2006/relationships/video" Target="\Users\rhbob\Desktop\SyphersMu2eReport.key\LeakyAp-18.mov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71650" y="372036"/>
            <a:ext cx="6364441" cy="286816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Mu2e: Search for Muon to Electron Conversion at Fermilab</a:t>
            </a:r>
            <a:endParaRPr lang="en-US" dirty="0"/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1793875" y="34290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Eric Prebys</a:t>
            </a:r>
            <a:br>
              <a:rPr lang="en-US" smtClean="0"/>
            </a:br>
            <a:r>
              <a:rPr lang="en-US" smtClean="0"/>
              <a:t>Fermilab</a:t>
            </a:r>
          </a:p>
          <a:p>
            <a:pPr eaLnBrk="1" hangingPunct="1"/>
            <a:r>
              <a:rPr lang="en-US" smtClean="0"/>
              <a:t>For the Mu2e Collaboration</a:t>
            </a:r>
          </a:p>
          <a:p>
            <a:endParaRPr lang="en-US" smtClean="0"/>
          </a:p>
        </p:txBody>
      </p:sp>
      <p:sp>
        <p:nvSpPr>
          <p:cNvPr id="15364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8075" y="196455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Generic Beyond Standard Model Physics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73725" y="4210050"/>
            <a:ext cx="2593975" cy="1868488"/>
            <a:chOff x="637" y="939"/>
            <a:chExt cx="1783" cy="1186"/>
          </a:xfrm>
        </p:grpSpPr>
        <p:pic>
          <p:nvPicPr>
            <p:cNvPr id="2079" name="Picture 4" descr="anapo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" y="940"/>
              <a:ext cx="1783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0" name="Oval 5"/>
            <p:cNvSpPr>
              <a:spLocks noChangeArrowheads="1"/>
            </p:cNvSpPr>
            <p:nvPr/>
          </p:nvSpPr>
          <p:spPr bwMode="auto">
            <a:xfrm>
              <a:off x="995" y="1395"/>
              <a:ext cx="232" cy="251"/>
            </a:xfrm>
            <a:prstGeom prst="ellipse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81" name="Oval 6"/>
            <p:cNvSpPr>
              <a:spLocks noChangeArrowheads="1"/>
            </p:cNvSpPr>
            <p:nvPr/>
          </p:nvSpPr>
          <p:spPr bwMode="auto">
            <a:xfrm>
              <a:off x="1854" y="1362"/>
              <a:ext cx="232" cy="251"/>
            </a:xfrm>
            <a:prstGeom prst="ellipse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82" name="Oval 7"/>
            <p:cNvSpPr>
              <a:spLocks noChangeArrowheads="1"/>
            </p:cNvSpPr>
            <p:nvPr/>
          </p:nvSpPr>
          <p:spPr bwMode="auto">
            <a:xfrm>
              <a:off x="1365" y="939"/>
              <a:ext cx="373" cy="260"/>
            </a:xfrm>
            <a:prstGeom prst="ellipse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83" name="Text Box 8"/>
            <p:cNvSpPr txBox="1">
              <a:spLocks noChangeArrowheads="1"/>
            </p:cNvSpPr>
            <p:nvPr/>
          </p:nvSpPr>
          <p:spPr bwMode="auto">
            <a:xfrm>
              <a:off x="1850" y="1359"/>
              <a:ext cx="213" cy="28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  <p:sp>
          <p:nvSpPr>
            <p:cNvPr id="2084" name="Text Box 9"/>
            <p:cNvSpPr txBox="1">
              <a:spLocks noChangeArrowheads="1"/>
            </p:cNvSpPr>
            <p:nvPr/>
          </p:nvSpPr>
          <p:spPr bwMode="auto">
            <a:xfrm>
              <a:off x="1446" y="990"/>
              <a:ext cx="212" cy="28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  <p:sp>
          <p:nvSpPr>
            <p:cNvPr id="2085" name="Text Box 10"/>
            <p:cNvSpPr txBox="1">
              <a:spLocks noChangeArrowheads="1"/>
            </p:cNvSpPr>
            <p:nvPr/>
          </p:nvSpPr>
          <p:spPr bwMode="auto">
            <a:xfrm>
              <a:off x="1087" y="1394"/>
              <a:ext cx="213" cy="28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</p:grpSp>
      <p:pic>
        <p:nvPicPr>
          <p:cNvPr id="2057" name="Picture 16" descr="cont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175" y="4648200"/>
            <a:ext cx="1676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31"/>
          <p:cNvSpPr txBox="1">
            <a:spLocks noChangeArrowheads="1"/>
          </p:cNvSpPr>
          <p:nvPr/>
        </p:nvSpPr>
        <p:spPr bwMode="auto">
          <a:xfrm>
            <a:off x="411163" y="822325"/>
            <a:ext cx="3228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Flavor Changing Neutral Current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181100" y="1641475"/>
            <a:ext cx="1951038" cy="1320800"/>
            <a:chOff x="1057275" y="1955801"/>
            <a:chExt cx="1951038" cy="1320799"/>
          </a:xfrm>
        </p:grpSpPr>
        <p:cxnSp>
          <p:nvCxnSpPr>
            <p:cNvPr id="2074" name="Straight Connector 6"/>
            <p:cNvCxnSpPr>
              <a:cxnSpLocks noChangeShapeType="1"/>
            </p:cNvCxnSpPr>
            <p:nvPr/>
          </p:nvCxnSpPr>
          <p:spPr bwMode="auto">
            <a:xfrm>
              <a:off x="1238250" y="2228850"/>
              <a:ext cx="847725" cy="276226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095500" y="2295526"/>
              <a:ext cx="771525" cy="21907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6" name="Straight Connector 12"/>
            <p:cNvCxnSpPr>
              <a:cxnSpLocks noChangeShapeType="1"/>
            </p:cNvCxnSpPr>
            <p:nvPr/>
          </p:nvCxnSpPr>
          <p:spPr bwMode="auto">
            <a:xfrm rot="5400000">
              <a:off x="1847852" y="2743201"/>
              <a:ext cx="447675" cy="952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057275" y="1955801"/>
            <a:ext cx="276225" cy="300038"/>
          </p:xfrm>
          <a:graphic>
            <a:graphicData uri="http://schemas.openxmlformats.org/presentationml/2006/ole">
              <p:oleObj spid="_x0000_s2050" name="Equation" r:id="rId5" imgW="152280" imgH="164880" progId="Equation.3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692400" y="2009776"/>
            <a:ext cx="207963" cy="252413"/>
          </p:xfrm>
          <a:graphic>
            <a:graphicData uri="http://schemas.openxmlformats.org/presentationml/2006/ole">
              <p:oleObj spid="_x0000_s2051" name="Equation" r:id="rId6" imgW="114120" imgH="139680" progId="Equation.3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797050" y="2603501"/>
            <a:ext cx="207963" cy="323850"/>
          </p:xfrm>
          <a:graphic>
            <a:graphicData uri="http://schemas.openxmlformats.org/presentationml/2006/ole">
              <p:oleObj spid="_x0000_s2052" name="Equation" r:id="rId7" imgW="114120" imgH="177480" progId="Equation.3">
                <p:embed/>
              </p:oleObj>
            </a:graphicData>
          </a:graphic>
        </p:graphicFrame>
        <p:cxnSp>
          <p:nvCxnSpPr>
            <p:cNvPr id="2077" name="Straight Connector 6"/>
            <p:cNvCxnSpPr>
              <a:cxnSpLocks noChangeShapeType="1"/>
            </p:cNvCxnSpPr>
            <p:nvPr/>
          </p:nvCxnSpPr>
          <p:spPr bwMode="auto">
            <a:xfrm flipV="1">
              <a:off x="1209675" y="2990851"/>
              <a:ext cx="876300" cy="285749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066925" y="2990850"/>
              <a:ext cx="809625" cy="24765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084263" y="2930526"/>
            <a:ext cx="323850" cy="320675"/>
          </p:xfrm>
          <a:graphic>
            <a:graphicData uri="http://schemas.openxmlformats.org/presentationml/2006/ole">
              <p:oleObj spid="_x0000_s2053" name="Equation" r:id="rId8" imgW="177480" imgH="177480" progId="Equation.3">
                <p:embed/>
              </p:oleObj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2684463" y="2890839"/>
            <a:ext cx="323850" cy="322262"/>
          </p:xfrm>
          <a:graphic>
            <a:graphicData uri="http://schemas.openxmlformats.org/presentationml/2006/ole">
              <p:oleObj spid="_x0000_s2054" name="Equation" r:id="rId9" imgW="177480" imgH="177480" progId="Equation.3">
                <p:embed/>
              </p:oleObj>
            </a:graphicData>
          </a:graphic>
        </p:graphicFrame>
      </p:grpSp>
      <p:sp>
        <p:nvSpPr>
          <p:cNvPr id="2060" name="Content Placeholder 42"/>
          <p:cNvSpPr>
            <a:spLocks noGrp="1"/>
          </p:cNvSpPr>
          <p:nvPr>
            <p:ph sz="half" idx="1"/>
          </p:nvPr>
        </p:nvSpPr>
        <p:spPr>
          <a:xfrm>
            <a:off x="442913" y="3044825"/>
            <a:ext cx="4581525" cy="2771775"/>
          </a:xfrm>
        </p:spPr>
        <p:txBody>
          <a:bodyPr/>
          <a:lstStyle/>
          <a:p>
            <a:pPr marL="171450" indent="-171450"/>
            <a:r>
              <a:rPr lang="en-US" sz="1800" smtClean="0"/>
              <a:t>Mediated by massive neutral Boson, e.g.</a:t>
            </a:r>
          </a:p>
          <a:p>
            <a:pPr marL="400050" lvl="1" indent="-171450"/>
            <a:r>
              <a:rPr lang="en-US" sz="1600" smtClean="0"/>
              <a:t>Leptoquark</a:t>
            </a:r>
          </a:p>
          <a:p>
            <a:pPr marL="400050" lvl="1" indent="-171450"/>
            <a:r>
              <a:rPr lang="en-US" sz="1600" smtClean="0"/>
              <a:t>Z’</a:t>
            </a:r>
          </a:p>
          <a:p>
            <a:pPr marL="400050" lvl="1" indent="-171450"/>
            <a:r>
              <a:rPr lang="en-US" sz="1600" smtClean="0"/>
              <a:t>Composite</a:t>
            </a:r>
          </a:p>
          <a:p>
            <a:pPr marL="171450" indent="-171450"/>
            <a:r>
              <a:rPr lang="en-US" sz="1800" smtClean="0"/>
              <a:t>Approximated by “four fermi interaction”</a:t>
            </a:r>
          </a:p>
        </p:txBody>
      </p:sp>
      <p:sp>
        <p:nvSpPr>
          <p:cNvPr id="2061" name="TextBox 44"/>
          <p:cNvSpPr txBox="1">
            <a:spLocks noChangeArrowheads="1"/>
          </p:cNvSpPr>
          <p:nvPr/>
        </p:nvSpPr>
        <p:spPr bwMode="auto">
          <a:xfrm>
            <a:off x="4772025" y="933450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Dipole (penguin)</a:t>
            </a:r>
          </a:p>
        </p:txBody>
      </p:sp>
      <p:sp>
        <p:nvSpPr>
          <p:cNvPr id="2063" name="Content Placeholder 43"/>
          <p:cNvSpPr>
            <a:spLocks noGrp="1"/>
          </p:cNvSpPr>
          <p:nvPr>
            <p:ph sz="half" idx="2"/>
          </p:nvPr>
        </p:nvSpPr>
        <p:spPr>
          <a:xfrm>
            <a:off x="4867275" y="1562100"/>
            <a:ext cx="3810000" cy="4648200"/>
          </a:xfrm>
        </p:spPr>
        <p:txBody>
          <a:bodyPr/>
          <a:lstStyle/>
          <a:p>
            <a:r>
              <a:rPr lang="en-US" sz="2000" smtClean="0"/>
              <a:t>Can involve a real photon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Or a virtual photon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568950" y="2019300"/>
            <a:ext cx="2593975" cy="1495425"/>
            <a:chOff x="5511800" y="1828800"/>
            <a:chExt cx="2593975" cy="1495425"/>
          </a:xfrm>
        </p:grpSpPr>
        <p:pic>
          <p:nvPicPr>
            <p:cNvPr id="2067" name="Picture 4" descr="anapo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11800" y="1943100"/>
              <a:ext cx="259397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Oval 5"/>
            <p:cNvSpPr>
              <a:spLocks noChangeArrowheads="1"/>
            </p:cNvSpPr>
            <p:nvPr/>
          </p:nvSpPr>
          <p:spPr bwMode="auto">
            <a:xfrm>
              <a:off x="6032632" y="2547207"/>
              <a:ext cx="337522" cy="395439"/>
            </a:xfrm>
            <a:prstGeom prst="ellipse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9" name="Oval 6"/>
            <p:cNvSpPr>
              <a:spLocks noChangeArrowheads="1"/>
            </p:cNvSpPr>
            <p:nvPr/>
          </p:nvSpPr>
          <p:spPr bwMode="auto">
            <a:xfrm>
              <a:off x="7282337" y="2495217"/>
              <a:ext cx="337522" cy="395439"/>
            </a:xfrm>
            <a:prstGeom prst="ellipse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70" name="Oval 7"/>
            <p:cNvSpPr>
              <a:spLocks noChangeArrowheads="1"/>
            </p:cNvSpPr>
            <p:nvPr/>
          </p:nvSpPr>
          <p:spPr bwMode="auto">
            <a:xfrm>
              <a:off x="6570922" y="1828800"/>
              <a:ext cx="542654" cy="409618"/>
            </a:xfrm>
            <a:prstGeom prst="ellipse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71" name="Text Box 8"/>
            <p:cNvSpPr txBox="1">
              <a:spLocks noChangeArrowheads="1"/>
            </p:cNvSpPr>
            <p:nvPr/>
          </p:nvSpPr>
          <p:spPr bwMode="auto">
            <a:xfrm>
              <a:off x="7276518" y="2490491"/>
              <a:ext cx="309880" cy="449004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  <p:sp>
          <p:nvSpPr>
            <p:cNvPr id="2072" name="Text Box 9"/>
            <p:cNvSpPr txBox="1">
              <a:spLocks noChangeArrowheads="1"/>
            </p:cNvSpPr>
            <p:nvPr/>
          </p:nvSpPr>
          <p:spPr bwMode="auto">
            <a:xfrm>
              <a:off x="6688763" y="1909148"/>
              <a:ext cx="308426" cy="449004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  <p:sp>
          <p:nvSpPr>
            <p:cNvPr id="2073" name="Text Box 10"/>
            <p:cNvSpPr txBox="1">
              <a:spLocks noChangeArrowheads="1"/>
            </p:cNvSpPr>
            <p:nvPr/>
          </p:nvSpPr>
          <p:spPr bwMode="auto">
            <a:xfrm>
              <a:off x="6166477" y="2545631"/>
              <a:ext cx="309880" cy="449004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?</a:t>
              </a:r>
            </a:p>
          </p:txBody>
        </p:sp>
      </p:grpSp>
      <p:sp>
        <p:nvSpPr>
          <p:cNvPr id="2064" name="Date Placeholder 4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065" name="Slide Number Placeholder 4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03987F-952B-42A3-9812-09E20F723E10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66" name="Footer Placeholder 4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60" grpId="0" build="p"/>
      <p:bldP spid="2061" grpId="0"/>
      <p:bldP spid="20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4627" y="183008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Muon-to-Electron Conversion: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>
                <a:latin typeface="Arial" charset="0"/>
              </a:rPr>
              <a:t>+N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err="1" smtClean="0">
                <a:latin typeface="Arial" charset="0"/>
              </a:rPr>
              <a:t>e+N</a:t>
            </a:r>
            <a:endParaRPr lang="en-US" dirty="0">
              <a:latin typeface="Arial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5788" y="3429000"/>
            <a:ext cx="8558212" cy="2746375"/>
          </a:xfrm>
        </p:spPr>
        <p:txBody>
          <a:bodyPr/>
          <a:lstStyle/>
          <a:p>
            <a:pPr eaLnBrk="1" hangingPunct="1"/>
            <a:r>
              <a:rPr lang="en-US" sz="2000" smtClean="0"/>
              <a:t>Similar to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>
                <a:sym typeface="Symbol" pitchFamily="18" charset="2"/>
              </a:rPr>
              <a:t>e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g</a:t>
            </a:r>
            <a:r>
              <a:rPr lang="en-US" sz="2000" smtClean="0"/>
              <a:t>with important advantages:</a:t>
            </a:r>
            <a:endParaRPr lang="en-US" sz="2000" smtClean="0">
              <a:latin typeface="Symbol" pitchFamily="18" charset="2"/>
              <a:sym typeface="Symbol" pitchFamily="18" charset="2"/>
            </a:endParaRPr>
          </a:p>
          <a:p>
            <a:pPr lvl="1" eaLnBrk="1" hangingPunct="1"/>
            <a:r>
              <a:rPr lang="en-US" sz="1800" smtClean="0">
                <a:sym typeface="Symbol" pitchFamily="18" charset="2"/>
              </a:rPr>
              <a:t>No combinatorial background</a:t>
            </a:r>
          </a:p>
          <a:p>
            <a:pPr lvl="1" eaLnBrk="1" hangingPunct="1"/>
            <a:r>
              <a:rPr lang="en-US" sz="1800" smtClean="0">
                <a:sym typeface="Symbol" pitchFamily="18" charset="2"/>
              </a:rPr>
              <a:t>Because the virtual particle can be a photon </a:t>
            </a:r>
            <a:r>
              <a:rPr lang="en-US" sz="1800" i="1" smtClean="0">
                <a:sym typeface="Symbol" pitchFamily="18" charset="2"/>
              </a:rPr>
              <a:t>or</a:t>
            </a:r>
            <a:r>
              <a:rPr lang="en-US" sz="1800" smtClean="0">
                <a:sym typeface="Symbol" pitchFamily="18" charset="2"/>
              </a:rPr>
              <a:t> heavy neutral boson, this reaction is sensitive to a broader range of BSM physics</a:t>
            </a:r>
          </a:p>
          <a:p>
            <a:pPr eaLnBrk="1" hangingPunct="1"/>
            <a:r>
              <a:rPr lang="en-US" sz="2000" smtClean="0">
                <a:sym typeface="Symbol" pitchFamily="18" charset="2"/>
              </a:rPr>
              <a:t>Relative rate of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>
                <a:sym typeface="Symbol" pitchFamily="18" charset="2"/>
              </a:rPr>
              <a:t>e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g </a:t>
            </a:r>
            <a:r>
              <a:rPr lang="en-US" sz="2000" smtClean="0">
                <a:sym typeface="Symbol" pitchFamily="18" charset="2"/>
              </a:rPr>
              <a:t>and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>
                <a:sym typeface="Symbol" pitchFamily="18" charset="2"/>
              </a:rPr>
              <a:t>NeN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  </a:t>
            </a:r>
            <a:r>
              <a:rPr lang="en-US" sz="2000" smtClean="0">
                <a:sym typeface="Symbol" pitchFamily="18" charset="2"/>
              </a:rPr>
              <a:t>is the most important clue regarding the details of the physics</a:t>
            </a:r>
          </a:p>
        </p:txBody>
      </p:sp>
      <p:grpSp>
        <p:nvGrpSpPr>
          <p:cNvPr id="22532" name="Group 15"/>
          <p:cNvGrpSpPr>
            <a:grpSpLocks/>
          </p:cNvGrpSpPr>
          <p:nvPr/>
        </p:nvGrpSpPr>
        <p:grpSpPr bwMode="auto">
          <a:xfrm>
            <a:off x="5962650" y="1047750"/>
            <a:ext cx="2652713" cy="2524125"/>
            <a:chOff x="384175" y="3790950"/>
            <a:chExt cx="2344738" cy="2325688"/>
          </a:xfrm>
        </p:grpSpPr>
        <p:pic>
          <p:nvPicPr>
            <p:cNvPr id="2253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850" y="3790950"/>
              <a:ext cx="2024063" cy="20002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sp>
          <p:nvSpPr>
            <p:cNvPr id="22539" name="Oval 5"/>
            <p:cNvSpPr>
              <a:spLocks noChangeArrowheads="1"/>
            </p:cNvSpPr>
            <p:nvPr/>
          </p:nvSpPr>
          <p:spPr bwMode="auto">
            <a:xfrm>
              <a:off x="1144588" y="4238625"/>
              <a:ext cx="1149350" cy="1076325"/>
            </a:xfrm>
            <a:prstGeom prst="ellipse">
              <a:avLst/>
            </a:prstGeom>
            <a:noFill/>
            <a:ln w="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40" name="Line 6"/>
            <p:cNvSpPr>
              <a:spLocks noChangeShapeType="1"/>
            </p:cNvSpPr>
            <p:nvPr/>
          </p:nvSpPr>
          <p:spPr bwMode="auto">
            <a:xfrm flipH="1">
              <a:off x="1504950" y="5018088"/>
              <a:ext cx="122238" cy="225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Rectangle 7"/>
            <p:cNvSpPr>
              <a:spLocks noChangeArrowheads="1"/>
            </p:cNvSpPr>
            <p:nvPr/>
          </p:nvSpPr>
          <p:spPr bwMode="auto">
            <a:xfrm>
              <a:off x="1477963" y="5240338"/>
              <a:ext cx="515937" cy="187325"/>
            </a:xfrm>
            <a:prstGeom prst="rect">
              <a:avLst/>
            </a:prstGeom>
            <a:solidFill>
              <a:schemeClr val="bg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42" name="Oval 8"/>
            <p:cNvSpPr>
              <a:spLocks noChangeArrowheads="1"/>
            </p:cNvSpPr>
            <p:nvPr/>
          </p:nvSpPr>
          <p:spPr bwMode="auto">
            <a:xfrm>
              <a:off x="1444625" y="5232400"/>
              <a:ext cx="84138" cy="95250"/>
            </a:xfrm>
            <a:prstGeom prst="ellipse">
              <a:avLst/>
            </a:prstGeom>
            <a:solidFill>
              <a:srgbClr val="0033CC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>
              <a:off x="1524000" y="5286375"/>
              <a:ext cx="461963" cy="661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Oval 10"/>
            <p:cNvSpPr>
              <a:spLocks noChangeArrowheads="1"/>
            </p:cNvSpPr>
            <p:nvPr/>
          </p:nvSpPr>
          <p:spPr bwMode="auto">
            <a:xfrm>
              <a:off x="2032000" y="5991225"/>
              <a:ext cx="84138" cy="96838"/>
            </a:xfrm>
            <a:prstGeom prst="ellipse">
              <a:avLst/>
            </a:prstGeom>
            <a:solidFill>
              <a:srgbClr val="9933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45" name="Text Box 11"/>
            <p:cNvSpPr txBox="1">
              <a:spLocks noChangeArrowheads="1"/>
            </p:cNvSpPr>
            <p:nvPr/>
          </p:nvSpPr>
          <p:spPr bwMode="auto">
            <a:xfrm>
              <a:off x="1247775" y="5149850"/>
              <a:ext cx="268288" cy="4572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</a:rPr>
                <a:t>m</a:t>
              </a:r>
            </a:p>
          </p:txBody>
        </p:sp>
        <p:sp>
          <p:nvSpPr>
            <p:cNvPr id="22546" name="Text Box 12"/>
            <p:cNvSpPr txBox="1">
              <a:spLocks noChangeArrowheads="1"/>
            </p:cNvSpPr>
            <p:nvPr/>
          </p:nvSpPr>
          <p:spPr bwMode="auto">
            <a:xfrm>
              <a:off x="384175" y="5749925"/>
              <a:ext cx="1538288" cy="3667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/>
                <a:t>105 MeV e</a:t>
              </a:r>
              <a:r>
                <a:rPr lang="en-US" baseline="30000"/>
                <a:t>- </a:t>
              </a:r>
            </a:p>
          </p:txBody>
        </p:sp>
      </p:grp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390525" y="987425"/>
            <a:ext cx="5654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ym typeface="Symbol" pitchFamily="18" charset="2"/>
              </a:rPr>
              <a:t>When captured by a nucleus, a muon will have an enhanced probability of exchanging a virtual particle with the nucleus.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ym typeface="Symbol" pitchFamily="18" charset="2"/>
              </a:rPr>
              <a:t>This reaction recoils against the entire nucleus, producing the striking signature of a </a:t>
            </a:r>
            <a:r>
              <a:rPr lang="en-US" sz="2000" i="1">
                <a:sym typeface="Symbol" pitchFamily="18" charset="2"/>
              </a:rPr>
              <a:t>mono-energetic electron</a:t>
            </a:r>
            <a:r>
              <a:rPr lang="en-US" sz="2000">
                <a:sym typeface="Symbol" pitchFamily="18" charset="2"/>
              </a:rPr>
              <a:t> carrying most of the muon rest energy</a:t>
            </a:r>
          </a:p>
        </p:txBody>
      </p:sp>
      <p:sp>
        <p:nvSpPr>
          <p:cNvPr id="666638" name="Rectangle 14"/>
          <p:cNvSpPr>
            <a:spLocks noChangeArrowheads="1"/>
          </p:cNvSpPr>
          <p:nvPr/>
        </p:nvSpPr>
        <p:spPr bwMode="auto">
          <a:xfrm>
            <a:off x="693738" y="300672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35" name="Date Placeholder 2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253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EDD81-2D00-4FF9-BDF6-0896075C8D9C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7" name="Footer Placeholder 2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733" y="183008"/>
            <a:ext cx="8371114" cy="5072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>
                <a:sym typeface="Symbol"/>
              </a:rPr>
              <a:t>e</a:t>
            </a:r>
            <a:r>
              <a:rPr lang="en-US" dirty="0" smtClean="0">
                <a:sym typeface="Symbol"/>
              </a:rPr>
              <a:t> Conversion vs.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>
                <a:sym typeface="Symbol"/>
              </a:rPr>
              <a:t>e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6113463" y="1041400"/>
            <a:ext cx="1808162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/>
              <a:t>Courtesy: A. de Gouvea</a:t>
            </a:r>
          </a:p>
        </p:txBody>
      </p:sp>
      <p:grpSp>
        <p:nvGrpSpPr>
          <p:cNvPr id="23556" name="Group 25"/>
          <p:cNvGrpSpPr>
            <a:grpSpLocks/>
          </p:cNvGrpSpPr>
          <p:nvPr/>
        </p:nvGrpSpPr>
        <p:grpSpPr bwMode="auto">
          <a:xfrm>
            <a:off x="331788" y="2203450"/>
            <a:ext cx="5200650" cy="2782888"/>
            <a:chOff x="144463" y="2962275"/>
            <a:chExt cx="5200650" cy="2782888"/>
          </a:xfrm>
        </p:grpSpPr>
        <p:grpSp>
          <p:nvGrpSpPr>
            <p:cNvPr id="23575" name="Group 3"/>
            <p:cNvGrpSpPr>
              <a:grpSpLocks/>
            </p:cNvGrpSpPr>
            <p:nvPr/>
          </p:nvGrpSpPr>
          <p:grpSpPr bwMode="auto">
            <a:xfrm>
              <a:off x="276225" y="4219575"/>
              <a:ext cx="2251075" cy="1525588"/>
              <a:chOff x="637" y="939"/>
              <a:chExt cx="1783" cy="1186"/>
            </a:xfrm>
          </p:grpSpPr>
          <p:pic>
            <p:nvPicPr>
              <p:cNvPr id="23583" name="Picture 4" descr="anapo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7" y="940"/>
                <a:ext cx="1783" cy="1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4" name="Oval 5"/>
              <p:cNvSpPr>
                <a:spLocks noChangeArrowheads="1"/>
              </p:cNvSpPr>
              <p:nvPr/>
            </p:nvSpPr>
            <p:spPr bwMode="auto">
              <a:xfrm>
                <a:off x="995" y="1395"/>
                <a:ext cx="232" cy="251"/>
              </a:xfrm>
              <a:prstGeom prst="ellipse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85" name="Oval 6"/>
              <p:cNvSpPr>
                <a:spLocks noChangeArrowheads="1"/>
              </p:cNvSpPr>
              <p:nvPr/>
            </p:nvSpPr>
            <p:spPr bwMode="auto">
              <a:xfrm>
                <a:off x="1854" y="1362"/>
                <a:ext cx="232" cy="251"/>
              </a:xfrm>
              <a:prstGeom prst="ellipse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86" name="Oval 7"/>
              <p:cNvSpPr>
                <a:spLocks noChangeArrowheads="1"/>
              </p:cNvSpPr>
              <p:nvPr/>
            </p:nvSpPr>
            <p:spPr bwMode="auto">
              <a:xfrm>
                <a:off x="1365" y="939"/>
                <a:ext cx="373" cy="260"/>
              </a:xfrm>
              <a:prstGeom prst="ellipse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87" name="Text Box 8"/>
              <p:cNvSpPr txBox="1">
                <a:spLocks noChangeArrowheads="1"/>
              </p:cNvSpPr>
              <p:nvPr/>
            </p:nvSpPr>
            <p:spPr bwMode="auto">
              <a:xfrm>
                <a:off x="1850" y="1359"/>
                <a:ext cx="213" cy="285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?</a:t>
                </a:r>
              </a:p>
            </p:txBody>
          </p:sp>
          <p:sp>
            <p:nvSpPr>
              <p:cNvPr id="23588" name="Text Box 9"/>
              <p:cNvSpPr txBox="1">
                <a:spLocks noChangeArrowheads="1"/>
              </p:cNvSpPr>
              <p:nvPr/>
            </p:nvSpPr>
            <p:spPr bwMode="auto">
              <a:xfrm>
                <a:off x="1446" y="990"/>
                <a:ext cx="212" cy="285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?</a:t>
                </a:r>
              </a:p>
            </p:txBody>
          </p:sp>
          <p:sp>
            <p:nvSpPr>
              <p:cNvPr id="23589" name="Text Box 10"/>
              <p:cNvSpPr txBox="1">
                <a:spLocks noChangeArrowheads="1"/>
              </p:cNvSpPr>
              <p:nvPr/>
            </p:nvSpPr>
            <p:spPr bwMode="auto">
              <a:xfrm>
                <a:off x="1087" y="1394"/>
                <a:ext cx="213" cy="285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?</a:t>
                </a:r>
              </a:p>
            </p:txBody>
          </p:sp>
        </p:grpSp>
        <p:pic>
          <p:nvPicPr>
            <p:cNvPr id="23576" name="Picture 11" descr="appendix_e_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900" y="2962275"/>
              <a:ext cx="4875213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7" name="AutoShape 14"/>
            <p:cNvSpPr>
              <a:spLocks noChangeArrowheads="1"/>
            </p:cNvSpPr>
            <p:nvPr/>
          </p:nvSpPr>
          <p:spPr bwMode="auto">
            <a:xfrm rot="16094734" flipH="1">
              <a:off x="-196850" y="3430588"/>
              <a:ext cx="1300163" cy="6175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23578" name="AutoShape 15"/>
            <p:cNvSpPr>
              <a:spLocks noChangeArrowheads="1"/>
            </p:cNvSpPr>
            <p:nvPr/>
          </p:nvSpPr>
          <p:spPr bwMode="auto">
            <a:xfrm rot="10675920">
              <a:off x="4900613" y="4052888"/>
              <a:ext cx="284162" cy="7572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3579" name="Picture 16" descr="contac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1825" y="4295775"/>
              <a:ext cx="1514475" cy="138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Oval 20"/>
            <p:cNvSpPr>
              <a:spLocks noChangeArrowheads="1"/>
            </p:cNvSpPr>
            <p:nvPr/>
          </p:nvSpPr>
          <p:spPr bwMode="auto">
            <a:xfrm>
              <a:off x="949325" y="3770313"/>
              <a:ext cx="174625" cy="301625"/>
            </a:xfrm>
            <a:prstGeom prst="ellipse">
              <a:avLst/>
            </a:prstGeom>
            <a:noFill/>
            <a:ln w="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1" name="Oval 21"/>
            <p:cNvSpPr>
              <a:spLocks noChangeArrowheads="1"/>
            </p:cNvSpPr>
            <p:nvPr/>
          </p:nvSpPr>
          <p:spPr bwMode="auto">
            <a:xfrm>
              <a:off x="1579563" y="3186113"/>
              <a:ext cx="174625" cy="301625"/>
            </a:xfrm>
            <a:prstGeom prst="ellipse">
              <a:avLst/>
            </a:prstGeom>
            <a:noFill/>
            <a:ln w="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2" name="Oval 22"/>
            <p:cNvSpPr>
              <a:spLocks noChangeArrowheads="1"/>
            </p:cNvSpPr>
            <p:nvPr/>
          </p:nvSpPr>
          <p:spPr bwMode="auto">
            <a:xfrm>
              <a:off x="915988" y="3524250"/>
              <a:ext cx="174625" cy="301625"/>
            </a:xfrm>
            <a:prstGeom prst="ellipse">
              <a:avLst/>
            </a:prstGeom>
            <a:noFill/>
            <a:ln w="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3557" name="Oval 23"/>
          <p:cNvSpPr>
            <a:spLocks noChangeArrowheads="1"/>
          </p:cNvSpPr>
          <p:nvPr/>
        </p:nvSpPr>
        <p:spPr bwMode="auto">
          <a:xfrm>
            <a:off x="7292975" y="5132388"/>
            <a:ext cx="457200" cy="381000"/>
          </a:xfrm>
          <a:prstGeom prst="ellipse">
            <a:avLst/>
          </a:prstGeom>
          <a:noFill/>
          <a:ln w="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8" name="Content Placeholder 25"/>
          <p:cNvSpPr>
            <a:spLocks noGrp="1"/>
          </p:cNvSpPr>
          <p:nvPr>
            <p:ph sz="half" idx="1"/>
          </p:nvPr>
        </p:nvSpPr>
        <p:spPr>
          <a:xfrm>
            <a:off x="314325" y="920750"/>
            <a:ext cx="5038725" cy="5524500"/>
          </a:xfrm>
        </p:spPr>
        <p:txBody>
          <a:bodyPr/>
          <a:lstStyle/>
          <a:p>
            <a:r>
              <a:rPr lang="en-US" sz="2000" smtClean="0"/>
              <a:t>We can parameterize the relative strength of the dipole and four fermi interactions.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z="2000" smtClean="0"/>
              <a:t>This is useful for comparing relative rates for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N</a:t>
            </a:r>
            <a:r>
              <a:rPr lang="en-US" sz="2000" smtClean="0">
                <a:sym typeface="Symbol" pitchFamily="18" charset="2"/>
              </a:rPr>
              <a:t>eN and 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m</a:t>
            </a:r>
            <a:r>
              <a:rPr lang="en-US" sz="2000" smtClean="0">
                <a:sym typeface="Symbol" pitchFamily="18" charset="2"/>
              </a:rPr>
              <a:t>e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000" smtClean="0">
                <a:sym typeface="Symbol" pitchFamily="18" charset="2"/>
              </a:rPr>
              <a:t> </a:t>
            </a:r>
            <a:endParaRPr lang="en-US" sz="2000" smtClean="0"/>
          </a:p>
        </p:txBody>
      </p:sp>
      <p:grpSp>
        <p:nvGrpSpPr>
          <p:cNvPr id="23559" name="Group 23"/>
          <p:cNvGrpSpPr>
            <a:grpSpLocks/>
          </p:cNvGrpSpPr>
          <p:nvPr/>
        </p:nvGrpSpPr>
        <p:grpSpPr bwMode="auto">
          <a:xfrm>
            <a:off x="5589588" y="1303338"/>
            <a:ext cx="3554412" cy="4251325"/>
            <a:chOff x="1680" y="768"/>
            <a:chExt cx="2487" cy="2880"/>
          </a:xfrm>
        </p:grpSpPr>
        <p:grpSp>
          <p:nvGrpSpPr>
            <p:cNvPr id="23563" name="Group 13"/>
            <p:cNvGrpSpPr>
              <a:grpSpLocks/>
            </p:cNvGrpSpPr>
            <p:nvPr/>
          </p:nvGrpSpPr>
          <p:grpSpPr bwMode="auto">
            <a:xfrm>
              <a:off x="1680" y="768"/>
              <a:ext cx="2487" cy="2880"/>
              <a:chOff x="1737" y="672"/>
              <a:chExt cx="2487" cy="2880"/>
            </a:xfrm>
          </p:grpSpPr>
          <p:pic>
            <p:nvPicPr>
              <p:cNvPr id="23570" name="Picture 52" descr="MuE_MuEGamma_EnergyReach_03.gif"/>
              <p:cNvPicPr>
                <a:picLocks noChangeAspect="1"/>
              </p:cNvPicPr>
              <p:nvPr/>
            </p:nvPicPr>
            <p:blipFill>
              <a:blip r:embed="rId5" cstate="print"/>
              <a:srcRect l="4163" b="3334"/>
              <a:stretch>
                <a:fillRect/>
              </a:stretch>
            </p:blipFill>
            <p:spPr bwMode="auto">
              <a:xfrm>
                <a:off x="1968" y="672"/>
                <a:ext cx="2064" cy="2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1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1547" y="1780"/>
                <a:ext cx="6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Symbol" pitchFamily="18" charset="2"/>
                    <a:sym typeface="Symbol" pitchFamily="18" charset="2"/>
                  </a:rPr>
                  <a:t></a:t>
                </a:r>
                <a:r>
                  <a:rPr lang="en-US"/>
                  <a:t>TeV)</a:t>
                </a:r>
                <a:endParaRPr lang="en-US">
                  <a:latin typeface="Symbol" pitchFamily="18" charset="2"/>
                  <a:sym typeface="Symbol" pitchFamily="18" charset="2"/>
                </a:endParaRPr>
              </a:p>
            </p:txBody>
          </p:sp>
          <p:sp>
            <p:nvSpPr>
              <p:cNvPr id="23572" name="Text Box 10"/>
              <p:cNvSpPr txBox="1">
                <a:spLocks noChangeArrowheads="1"/>
              </p:cNvSpPr>
              <p:nvPr/>
            </p:nvSpPr>
            <p:spPr bwMode="auto">
              <a:xfrm>
                <a:off x="2937" y="3216"/>
                <a:ext cx="23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Symbol" pitchFamily="18" charset="2"/>
                    <a:sym typeface="Symbol" pitchFamily="18" charset="2"/>
                  </a:rPr>
                  <a:t></a:t>
                </a:r>
              </a:p>
            </p:txBody>
          </p:sp>
          <p:sp>
            <p:nvSpPr>
              <p:cNvPr id="23573" name="Text Box 11"/>
              <p:cNvSpPr txBox="1">
                <a:spLocks noChangeArrowheads="1"/>
              </p:cNvSpPr>
              <p:nvPr/>
            </p:nvSpPr>
            <p:spPr bwMode="auto">
              <a:xfrm>
                <a:off x="1872" y="3241"/>
                <a:ext cx="564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Loop</a:t>
                </a:r>
              </a:p>
              <a:p>
                <a:pPr algn="ctr"/>
                <a:r>
                  <a:rPr lang="en-US" sz="1200"/>
                  <a:t>dominated</a:t>
                </a:r>
              </a:p>
            </p:txBody>
          </p:sp>
          <p:sp>
            <p:nvSpPr>
              <p:cNvPr id="23574" name="Text Box 12"/>
              <p:cNvSpPr txBox="1">
                <a:spLocks noChangeArrowheads="1"/>
              </p:cNvSpPr>
              <p:nvPr/>
            </p:nvSpPr>
            <p:spPr bwMode="auto">
              <a:xfrm>
                <a:off x="3660" y="3241"/>
                <a:ext cx="564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Contact</a:t>
                </a:r>
              </a:p>
              <a:p>
                <a:pPr algn="ctr"/>
                <a:r>
                  <a:rPr lang="en-US" sz="1200"/>
                  <a:t>dominated</a:t>
                </a:r>
              </a:p>
            </p:txBody>
          </p:sp>
        </p:grpSp>
        <p:sp>
          <p:nvSpPr>
            <p:cNvPr id="23564" name="Text Box 14"/>
            <p:cNvSpPr txBox="1">
              <a:spLocks noChangeArrowheads="1"/>
            </p:cNvSpPr>
            <p:nvPr/>
          </p:nvSpPr>
          <p:spPr bwMode="auto">
            <a:xfrm>
              <a:off x="3235" y="931"/>
              <a:ext cx="7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9900"/>
                  </a:solidFill>
                </a:rPr>
                <a:t>Mu2e Phase-II</a:t>
              </a:r>
            </a:p>
          </p:txBody>
        </p:sp>
        <p:sp>
          <p:nvSpPr>
            <p:cNvPr id="23565" name="Text Box 15"/>
            <p:cNvSpPr txBox="1">
              <a:spLocks noChangeArrowheads="1"/>
            </p:cNvSpPr>
            <p:nvPr/>
          </p:nvSpPr>
          <p:spPr bwMode="auto">
            <a:xfrm>
              <a:off x="3256" y="1411"/>
              <a:ext cx="7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9900"/>
                  </a:solidFill>
                </a:rPr>
                <a:t>Mu2e Phase-I</a:t>
              </a:r>
            </a:p>
          </p:txBody>
        </p:sp>
        <p:sp>
          <p:nvSpPr>
            <p:cNvPr id="23566" name="Text Box 16"/>
            <p:cNvSpPr txBox="1">
              <a:spLocks noChangeArrowheads="1"/>
            </p:cNvSpPr>
            <p:nvPr/>
          </p:nvSpPr>
          <p:spPr bwMode="auto">
            <a:xfrm>
              <a:off x="2126" y="2256"/>
              <a:ext cx="7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3399"/>
                  </a:solidFill>
                </a:rPr>
                <a:t>MEG Projected</a:t>
              </a:r>
            </a:p>
          </p:txBody>
        </p:sp>
        <p:sp>
          <p:nvSpPr>
            <p:cNvPr id="23567" name="Text Box 17"/>
            <p:cNvSpPr txBox="1">
              <a:spLocks noChangeArrowheads="1"/>
            </p:cNvSpPr>
            <p:nvPr/>
          </p:nvSpPr>
          <p:spPr bwMode="auto">
            <a:xfrm>
              <a:off x="2152" y="2016"/>
              <a:ext cx="7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3399"/>
                  </a:solidFill>
                </a:rPr>
                <a:t>MEG Upgrade</a:t>
              </a:r>
            </a:p>
          </p:txBody>
        </p:sp>
        <p:sp>
          <p:nvSpPr>
            <p:cNvPr id="23568" name="Text Box 18"/>
            <p:cNvSpPr txBox="1">
              <a:spLocks noChangeArrowheads="1"/>
            </p:cNvSpPr>
            <p:nvPr/>
          </p:nvSpPr>
          <p:spPr bwMode="auto">
            <a:xfrm>
              <a:off x="2111" y="3000"/>
              <a:ext cx="3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hlink"/>
                  </a:solidFill>
                </a:rPr>
                <a:t>MEGA</a:t>
              </a:r>
            </a:p>
          </p:txBody>
        </p:sp>
        <p:sp>
          <p:nvSpPr>
            <p:cNvPr id="23569" name="Text Box 19"/>
            <p:cNvSpPr txBox="1">
              <a:spLocks noChangeArrowheads="1"/>
            </p:cNvSpPr>
            <p:nvPr/>
          </p:nvSpPr>
          <p:spPr bwMode="auto">
            <a:xfrm>
              <a:off x="3326" y="2659"/>
              <a:ext cx="5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CC0000"/>
                  </a:solidFill>
                </a:rPr>
                <a:t>Sindrum II</a:t>
              </a:r>
            </a:p>
          </p:txBody>
        </p:sp>
      </p:grpSp>
      <p:sp>
        <p:nvSpPr>
          <p:cNvPr id="23560" name="Date Placeholder 3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3561" name="Slide Number Placeholder 3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EC17A2-A126-437C-8F65-A47E6045D9FF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62" name="Footer Placeholder 3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00050" y="333375"/>
            <a:ext cx="8229600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History of Lepton Flavor Violation Searches</a:t>
            </a:r>
          </a:p>
        </p:txBody>
      </p:sp>
      <p:sp>
        <p:nvSpPr>
          <p:cNvPr id="24579" name="Text Box 182"/>
          <p:cNvSpPr txBox="1">
            <a:spLocks noChangeArrowheads="1"/>
          </p:cNvSpPr>
          <p:nvPr/>
        </p:nvSpPr>
        <p:spPr bwMode="auto">
          <a:xfrm>
            <a:off x="1114425" y="647700"/>
            <a:ext cx="279400" cy="31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860425"/>
            <a:ext cx="828675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" name="Rectangle 224"/>
          <p:cNvSpPr/>
          <p:nvPr/>
        </p:nvSpPr>
        <p:spPr>
          <a:xfrm>
            <a:off x="7496175" y="787400"/>
            <a:ext cx="1263650" cy="1089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2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458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65A6DA-EF50-44EF-91CC-4FC01DEE8BD4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8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515938" y="171450"/>
            <a:ext cx="8077200" cy="514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Example Sensitivities*</a:t>
            </a:r>
          </a:p>
        </p:txBody>
      </p:sp>
      <p:pic>
        <p:nvPicPr>
          <p:cNvPr id="3080" name="Picture 5" descr="higgs"/>
          <p:cNvPicPr>
            <a:picLocks noChangeAspect="1" noChangeArrowheads="1"/>
          </p:cNvPicPr>
          <p:nvPr/>
        </p:nvPicPr>
        <p:blipFill>
          <a:blip r:embed="rId3" cstate="print"/>
          <a:srcRect t="11279" b="5280"/>
          <a:stretch>
            <a:fillRect/>
          </a:stretch>
        </p:blipFill>
        <p:spPr bwMode="auto">
          <a:xfrm>
            <a:off x="4995863" y="2943225"/>
            <a:ext cx="22098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pointlike"/>
          <p:cNvPicPr>
            <a:picLocks noChangeAspect="1" noChangeArrowheads="1"/>
          </p:cNvPicPr>
          <p:nvPr/>
        </p:nvPicPr>
        <p:blipFill>
          <a:blip r:embed="rId4" cstate="print"/>
          <a:srcRect t="19200" b="5280"/>
          <a:stretch>
            <a:fillRect/>
          </a:stretch>
        </p:blipFill>
        <p:spPr bwMode="auto">
          <a:xfrm>
            <a:off x="4995863" y="976313"/>
            <a:ext cx="22098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67588" y="1509713"/>
          <a:ext cx="1531937" cy="342900"/>
        </p:xfrm>
        <a:graphic>
          <a:graphicData uri="http://schemas.openxmlformats.org/presentationml/2006/ole">
            <p:oleObj spid="_x0000_s3074" name="Equation" r:id="rId5" imgW="1079280" imgH="24120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364413" y="3498850"/>
          <a:ext cx="1704975" cy="377825"/>
        </p:xfrm>
        <a:graphic>
          <a:graphicData uri="http://schemas.openxmlformats.org/presentationml/2006/ole">
            <p:oleObj spid="_x0000_s3075" name="Equation" r:id="rId6" imgW="1180800" imgH="266400" progId="">
              <p:embed/>
            </p:oleObj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281863" y="11287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Compositeness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7254875" y="2787650"/>
            <a:ext cx="182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Second Higgs doublet </a:t>
            </a:r>
          </a:p>
        </p:txBody>
      </p:sp>
      <p:pic>
        <p:nvPicPr>
          <p:cNvPr id="3084" name="Picture 11" descr="newz"/>
          <p:cNvPicPr>
            <a:picLocks noChangeAspect="1" noChangeArrowheads="1"/>
          </p:cNvPicPr>
          <p:nvPr/>
        </p:nvPicPr>
        <p:blipFill>
          <a:blip r:embed="rId7" cstate="print"/>
          <a:srcRect t="19200" b="5040"/>
          <a:stretch>
            <a:fillRect/>
          </a:stretch>
        </p:blipFill>
        <p:spPr bwMode="auto">
          <a:xfrm>
            <a:off x="4995863" y="4881563"/>
            <a:ext cx="21717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377113" y="5413375"/>
          <a:ext cx="1766887" cy="685800"/>
        </p:xfrm>
        <a:graphic>
          <a:graphicData uri="http://schemas.openxmlformats.org/presentationml/2006/ole">
            <p:oleObj spid="_x0000_s3076" name="Equation" r:id="rId8" imgW="1244520" imgH="482400" progId="">
              <p:embed/>
            </p:oleObj>
          </a:graphicData>
        </a:graphic>
      </p:graphicFrame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329488" y="4405313"/>
            <a:ext cx="1600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Heavy Z’,        Anomalous Z    coupling</a:t>
            </a:r>
          </a:p>
        </p:txBody>
      </p:sp>
      <p:pic>
        <p:nvPicPr>
          <p:cNvPr id="3086" name="Picture 14" descr="susyloop"/>
          <p:cNvPicPr>
            <a:picLocks noChangeAspect="1" noChangeArrowheads="1"/>
          </p:cNvPicPr>
          <p:nvPr/>
        </p:nvPicPr>
        <p:blipFill>
          <a:blip r:embed="rId9" cstate="print"/>
          <a:srcRect t="7680" b="5760"/>
          <a:stretch>
            <a:fillRect/>
          </a:stretch>
        </p:blipFill>
        <p:spPr bwMode="auto">
          <a:xfrm>
            <a:off x="2438400" y="962025"/>
            <a:ext cx="2209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46063" y="1457325"/>
            <a:ext cx="23447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ctr" defTabSz="865188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Predictions at 10</a:t>
            </a:r>
            <a:r>
              <a:rPr lang="en-US" baseline="30000">
                <a:solidFill>
                  <a:schemeClr val="tx2"/>
                </a:solidFill>
              </a:rPr>
              <a:t>-15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74663" y="1076325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Supersymmetry</a:t>
            </a:r>
          </a:p>
        </p:txBody>
      </p:sp>
      <p:pic>
        <p:nvPicPr>
          <p:cNvPr id="3089" name="Picture 17" descr="heavynu"/>
          <p:cNvPicPr>
            <a:picLocks noChangeAspect="1" noChangeArrowheads="1"/>
          </p:cNvPicPr>
          <p:nvPr/>
        </p:nvPicPr>
        <p:blipFill>
          <a:blip r:embed="rId10" cstate="print"/>
          <a:srcRect t="11760" b="5280"/>
          <a:stretch>
            <a:fillRect/>
          </a:stretch>
        </p:blipFill>
        <p:spPr bwMode="auto">
          <a:xfrm>
            <a:off x="2362200" y="2943225"/>
            <a:ext cx="2286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54025" y="3352800"/>
          <a:ext cx="1785938" cy="452438"/>
        </p:xfrm>
        <a:graphic>
          <a:graphicData uri="http://schemas.openxmlformats.org/presentationml/2006/ole">
            <p:oleObj spid="_x0000_s3077" name="Equation" r:id="rId11" imgW="1257120" imgH="317160" progId="">
              <p:embed/>
            </p:oleObj>
          </a:graphicData>
        </a:graphic>
      </p:graphicFrame>
      <p:sp>
        <p:nvSpPr>
          <p:cNvPr id="3090" name="Text Box 19"/>
          <p:cNvSpPr txBox="1">
            <a:spLocks noChangeArrowheads="1"/>
          </p:cNvSpPr>
          <p:nvPr/>
        </p:nvSpPr>
        <p:spPr bwMode="auto">
          <a:xfrm>
            <a:off x="457200" y="298926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Heavy Neutrinos</a:t>
            </a:r>
          </a:p>
        </p:txBody>
      </p:sp>
      <p:pic>
        <p:nvPicPr>
          <p:cNvPr id="3091" name="Picture 20" descr="leptoquark"/>
          <p:cNvPicPr>
            <a:picLocks noChangeAspect="1" noChangeArrowheads="1"/>
          </p:cNvPicPr>
          <p:nvPr/>
        </p:nvPicPr>
        <p:blipFill>
          <a:blip r:embed="rId12" cstate="print"/>
          <a:srcRect t="18480" b="7440"/>
          <a:stretch>
            <a:fillRect/>
          </a:stretch>
        </p:blipFill>
        <p:spPr bwMode="auto">
          <a:xfrm>
            <a:off x="2438400" y="4887913"/>
            <a:ext cx="22098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98463" y="5106988"/>
          <a:ext cx="1952625" cy="725487"/>
        </p:xfrm>
        <a:graphic>
          <a:graphicData uri="http://schemas.openxmlformats.org/presentationml/2006/ole">
            <p:oleObj spid="_x0000_s3078" name="Equation" r:id="rId13" imgW="1371600" imgH="507960" progId="">
              <p:embed/>
            </p:oleObj>
          </a:graphicData>
        </a:graphic>
      </p:graphicFrame>
      <p:sp>
        <p:nvSpPr>
          <p:cNvPr id="3092" name="Text Box 22"/>
          <p:cNvSpPr txBox="1">
            <a:spLocks noChangeArrowheads="1"/>
          </p:cNvSpPr>
          <p:nvPr/>
        </p:nvSpPr>
        <p:spPr bwMode="auto">
          <a:xfrm>
            <a:off x="627063" y="47513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Leptoquarks</a:t>
            </a:r>
          </a:p>
        </p:txBody>
      </p:sp>
      <p:sp>
        <p:nvSpPr>
          <p:cNvPr id="3093" name="Text Box 23"/>
          <p:cNvSpPr txBox="1">
            <a:spLocks noChangeArrowheads="1"/>
          </p:cNvSpPr>
          <p:nvPr/>
        </p:nvSpPr>
        <p:spPr bwMode="auto">
          <a:xfrm>
            <a:off x="361950" y="6019800"/>
            <a:ext cx="2112963" cy="338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*After W. Marciano</a:t>
            </a:r>
          </a:p>
        </p:txBody>
      </p:sp>
      <p:sp>
        <p:nvSpPr>
          <p:cNvPr id="3094" name="Date Placeholder 2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095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1BC70-4FB9-4ADF-8032-A6A26CB339A0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96" name="Footer Placeholder 2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mue_conversion_bu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4291013"/>
            <a:ext cx="332898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Sensitivity (cont’d)</a:t>
            </a:r>
          </a:p>
        </p:txBody>
      </p:sp>
      <p:sp>
        <p:nvSpPr>
          <p:cNvPr id="2560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492875" y="4068763"/>
            <a:ext cx="2651125" cy="2160587"/>
          </a:xfrm>
        </p:spPr>
        <p:txBody>
          <a:bodyPr/>
          <a:lstStyle/>
          <a:p>
            <a:pPr marL="176213" indent="-176213" eaLnBrk="1" hangingPunct="1"/>
            <a:r>
              <a:rPr lang="en-US" sz="2000" smtClean="0"/>
              <a:t>Examples with </a:t>
            </a:r>
            <a:r>
              <a:rPr lang="en-US" sz="2000" smtClean="0">
                <a:latin typeface="Symbol" pitchFamily="18" charset="2"/>
              </a:rPr>
              <a:t>k</a:t>
            </a:r>
            <a:r>
              <a:rPr lang="en-US" sz="2000" smtClean="0"/>
              <a:t>&gt;&gt;1 (no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>
                <a:sym typeface="Symbol" pitchFamily="18" charset="2"/>
              </a:rPr>
              <a:t>e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000" smtClean="0">
                <a:sym typeface="Symbol" pitchFamily="18" charset="2"/>
              </a:rPr>
              <a:t> signal):</a:t>
            </a:r>
          </a:p>
          <a:p>
            <a:pPr marL="457200" lvl="1" indent="-166688" eaLnBrk="1" hangingPunct="1"/>
            <a:r>
              <a:rPr lang="en-US" sz="1800" smtClean="0"/>
              <a:t>Leptoquarks</a:t>
            </a:r>
          </a:p>
          <a:p>
            <a:pPr marL="457200" lvl="1" indent="-166688" eaLnBrk="1" hangingPunct="1"/>
            <a:r>
              <a:rPr lang="en-US" sz="1800" smtClean="0"/>
              <a:t>Z-prime</a:t>
            </a:r>
          </a:p>
          <a:p>
            <a:pPr marL="457200" lvl="1" indent="-166688" eaLnBrk="1" hangingPunct="1"/>
            <a:r>
              <a:rPr lang="en-US" sz="1800" smtClean="0"/>
              <a:t>Compositeness</a:t>
            </a:r>
          </a:p>
        </p:txBody>
      </p:sp>
      <p:pic>
        <p:nvPicPr>
          <p:cNvPr id="25605" name="Picture 3" descr="mu2esusymodel"/>
          <p:cNvPicPr>
            <a:picLocks noChangeAspect="1" noChangeArrowheads="1"/>
          </p:cNvPicPr>
          <p:nvPr/>
        </p:nvPicPr>
        <p:blipFill>
          <a:blip r:embed="rId3" cstate="print"/>
          <a:srcRect b="3996"/>
          <a:stretch>
            <a:fillRect/>
          </a:stretch>
        </p:blipFill>
        <p:spPr bwMode="auto">
          <a:xfrm>
            <a:off x="1220788" y="990600"/>
            <a:ext cx="66579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2709863" y="720725"/>
            <a:ext cx="3763962" cy="3667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SU(5) GUT Supersymmetry: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 &lt;&lt;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49350" y="3621088"/>
            <a:ext cx="2124075" cy="3667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Littlest Higgs: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  1</a:t>
            </a: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3673475" y="5807075"/>
            <a:ext cx="585788" cy="141288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2711450" y="6064250"/>
            <a:ext cx="1031875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Br(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>
                <a:sym typeface="Symbol" pitchFamily="18" charset="2"/>
              </a:rPr>
              <a:t>e</a:t>
            </a:r>
            <a:r>
              <a:rPr lang="en-US" sz="1400">
                <a:latin typeface="Symbol" pitchFamily="18" charset="2"/>
                <a:sym typeface="Symbol" pitchFamily="18" charset="2"/>
              </a:rPr>
              <a:t>g</a:t>
            </a:r>
            <a:r>
              <a:rPr lang="en-US" sz="1400">
                <a:sym typeface="Symbol" pitchFamily="18" charset="2"/>
              </a:rPr>
              <a:t>)</a:t>
            </a:r>
          </a:p>
        </p:txBody>
      </p:sp>
      <p:pic>
        <p:nvPicPr>
          <p:cNvPr id="25610" name="Picture 5" descr="A5_meg_mue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613" y="4019550"/>
            <a:ext cx="249713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4089400" y="3648075"/>
            <a:ext cx="2593975" cy="3667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Randall-Sundrum: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  1</a:t>
            </a: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V="1">
            <a:off x="2513013" y="4056063"/>
            <a:ext cx="11112" cy="1851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524125" y="4217988"/>
            <a:ext cx="1360488" cy="274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MEG</a:t>
            </a:r>
          </a:p>
        </p:txBody>
      </p:sp>
      <p:sp>
        <p:nvSpPr>
          <p:cNvPr id="25614" name="Line 17"/>
          <p:cNvSpPr>
            <a:spLocks noChangeShapeType="1"/>
          </p:cNvSpPr>
          <p:nvPr/>
        </p:nvSpPr>
        <p:spPr bwMode="auto">
          <a:xfrm>
            <a:off x="1022350" y="5700713"/>
            <a:ext cx="25908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969963" y="5688013"/>
            <a:ext cx="1360487" cy="274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mu2e</a:t>
            </a:r>
          </a:p>
        </p:txBody>
      </p:sp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390525" y="4662488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-12</a:t>
            </a:r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390525" y="5095875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-14</a:t>
            </a:r>
          </a:p>
        </p:txBody>
      </p:sp>
      <p:sp>
        <p:nvSpPr>
          <p:cNvPr id="25618" name="Text Box 22"/>
          <p:cNvSpPr txBox="1">
            <a:spLocks noChangeArrowheads="1"/>
          </p:cNvSpPr>
          <p:nvPr/>
        </p:nvSpPr>
        <p:spPr bwMode="auto">
          <a:xfrm>
            <a:off x="390525" y="5514975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-16</a:t>
            </a:r>
          </a:p>
        </p:txBody>
      </p:sp>
      <p:sp>
        <p:nvSpPr>
          <p:cNvPr id="25619" name="Text Box 23"/>
          <p:cNvSpPr txBox="1">
            <a:spLocks noChangeArrowheads="1"/>
          </p:cNvSpPr>
          <p:nvPr/>
        </p:nvSpPr>
        <p:spPr bwMode="auto">
          <a:xfrm>
            <a:off x="3249613" y="5870575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-11</a:t>
            </a:r>
          </a:p>
        </p:txBody>
      </p:sp>
      <p:sp>
        <p:nvSpPr>
          <p:cNvPr id="25620" name="Text Box 24"/>
          <p:cNvSpPr txBox="1">
            <a:spLocks noChangeArrowheads="1"/>
          </p:cNvSpPr>
          <p:nvPr/>
        </p:nvSpPr>
        <p:spPr bwMode="auto">
          <a:xfrm>
            <a:off x="2195513" y="5897563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-13</a:t>
            </a:r>
          </a:p>
        </p:txBody>
      </p:sp>
      <p:sp>
        <p:nvSpPr>
          <p:cNvPr id="25621" name="Text Box 25"/>
          <p:cNvSpPr txBox="1">
            <a:spLocks noChangeArrowheads="1"/>
          </p:cNvSpPr>
          <p:nvPr/>
        </p:nvSpPr>
        <p:spPr bwMode="auto">
          <a:xfrm>
            <a:off x="1141413" y="5884863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-15</a:t>
            </a:r>
          </a:p>
        </p:txBody>
      </p:sp>
      <p:sp>
        <p:nvSpPr>
          <p:cNvPr id="25622" name="Text Box 26"/>
          <p:cNvSpPr txBox="1">
            <a:spLocks noChangeArrowheads="1"/>
          </p:cNvSpPr>
          <p:nvPr/>
        </p:nvSpPr>
        <p:spPr bwMode="auto">
          <a:xfrm>
            <a:off x="390525" y="3906838"/>
            <a:ext cx="1120775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R(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/>
              <a:t>Ti</a:t>
            </a:r>
            <a:r>
              <a:rPr lang="en-US" sz="1400">
                <a:sym typeface="Symbol" pitchFamily="18" charset="2"/>
              </a:rPr>
              <a:t>eTi)</a:t>
            </a:r>
          </a:p>
        </p:txBody>
      </p:sp>
      <p:sp>
        <p:nvSpPr>
          <p:cNvPr id="25623" name="Text Box 27"/>
          <p:cNvSpPr txBox="1">
            <a:spLocks noChangeArrowheads="1"/>
          </p:cNvSpPr>
          <p:nvPr/>
        </p:nvSpPr>
        <p:spPr bwMode="auto">
          <a:xfrm>
            <a:off x="4114800" y="5886450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-13</a:t>
            </a:r>
          </a:p>
        </p:txBody>
      </p:sp>
      <p:sp>
        <p:nvSpPr>
          <p:cNvPr id="25624" name="Text Box 28"/>
          <p:cNvSpPr txBox="1">
            <a:spLocks noChangeArrowheads="1"/>
          </p:cNvSpPr>
          <p:nvPr/>
        </p:nvSpPr>
        <p:spPr bwMode="auto">
          <a:xfrm>
            <a:off x="5041900" y="5872163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-11</a:t>
            </a:r>
          </a:p>
        </p:txBody>
      </p:sp>
      <p:sp>
        <p:nvSpPr>
          <p:cNvPr id="25625" name="Text Box 29"/>
          <p:cNvSpPr txBox="1">
            <a:spLocks noChangeArrowheads="1"/>
          </p:cNvSpPr>
          <p:nvPr/>
        </p:nvSpPr>
        <p:spPr bwMode="auto">
          <a:xfrm>
            <a:off x="5905500" y="5846763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-9</a:t>
            </a:r>
          </a:p>
        </p:txBody>
      </p:sp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5786438" y="6065838"/>
            <a:ext cx="1031875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Br(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>
                <a:sym typeface="Symbol" pitchFamily="18" charset="2"/>
              </a:rPr>
              <a:t>e</a:t>
            </a:r>
            <a:r>
              <a:rPr lang="en-US" sz="1400">
                <a:latin typeface="Symbol" pitchFamily="18" charset="2"/>
                <a:sym typeface="Symbol" pitchFamily="18" charset="2"/>
              </a:rPr>
              <a:t>g</a:t>
            </a:r>
            <a:r>
              <a:rPr lang="en-US" sz="1400">
                <a:sym typeface="Symbol" pitchFamily="18" charset="2"/>
              </a:rPr>
              <a:t>)</a:t>
            </a:r>
          </a:p>
        </p:txBody>
      </p:sp>
      <p:sp>
        <p:nvSpPr>
          <p:cNvPr id="25627" name="Text Box 31"/>
          <p:cNvSpPr txBox="1">
            <a:spLocks noChangeArrowheads="1"/>
          </p:cNvSpPr>
          <p:nvPr/>
        </p:nvSpPr>
        <p:spPr bwMode="auto">
          <a:xfrm>
            <a:off x="3617913" y="5364163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-16</a:t>
            </a:r>
          </a:p>
        </p:txBody>
      </p:sp>
      <p:sp>
        <p:nvSpPr>
          <p:cNvPr id="25628" name="Text Box 32"/>
          <p:cNvSpPr txBox="1">
            <a:spLocks noChangeArrowheads="1"/>
          </p:cNvSpPr>
          <p:nvPr/>
        </p:nvSpPr>
        <p:spPr bwMode="auto">
          <a:xfrm>
            <a:off x="390525" y="4286250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-10</a:t>
            </a:r>
          </a:p>
        </p:txBody>
      </p:sp>
      <p:sp>
        <p:nvSpPr>
          <p:cNvPr id="25629" name="Text Box 33"/>
          <p:cNvSpPr txBox="1">
            <a:spLocks noChangeArrowheads="1"/>
          </p:cNvSpPr>
          <p:nvPr/>
        </p:nvSpPr>
        <p:spPr bwMode="auto">
          <a:xfrm>
            <a:off x="3592513" y="4970463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-14</a:t>
            </a:r>
          </a:p>
        </p:txBody>
      </p:sp>
      <p:sp>
        <p:nvSpPr>
          <p:cNvPr id="25630" name="Text Box 34"/>
          <p:cNvSpPr txBox="1">
            <a:spLocks noChangeArrowheads="1"/>
          </p:cNvSpPr>
          <p:nvPr/>
        </p:nvSpPr>
        <p:spPr bwMode="auto">
          <a:xfrm>
            <a:off x="3630613" y="4575175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-12</a:t>
            </a:r>
          </a:p>
        </p:txBody>
      </p:sp>
      <p:sp>
        <p:nvSpPr>
          <p:cNvPr id="25631" name="Text Box 35"/>
          <p:cNvSpPr txBox="1">
            <a:spLocks noChangeArrowheads="1"/>
          </p:cNvSpPr>
          <p:nvPr/>
        </p:nvSpPr>
        <p:spPr bwMode="auto">
          <a:xfrm>
            <a:off x="3617913" y="4211638"/>
            <a:ext cx="6604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-10</a:t>
            </a:r>
          </a:p>
        </p:txBody>
      </p:sp>
      <p:sp>
        <p:nvSpPr>
          <p:cNvPr id="25632" name="Text Box 36"/>
          <p:cNvSpPr txBox="1">
            <a:spLocks noChangeArrowheads="1"/>
          </p:cNvSpPr>
          <p:nvPr/>
        </p:nvSpPr>
        <p:spPr bwMode="auto">
          <a:xfrm>
            <a:off x="3490913" y="3933825"/>
            <a:ext cx="1120775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R(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/>
              <a:t>Ti</a:t>
            </a:r>
            <a:r>
              <a:rPr lang="en-US" sz="1400">
                <a:sym typeface="Symbol" pitchFamily="18" charset="2"/>
              </a:rPr>
              <a:t>eTi)</a:t>
            </a:r>
          </a:p>
        </p:txBody>
      </p:sp>
      <p:sp>
        <p:nvSpPr>
          <p:cNvPr id="25633" name="Date Placeholder 3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5634" name="Slide Number Placeholder 3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51849-76FA-4842-A932-195F9C512D6D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35" name="Footer Placeholder 4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1129" y="0"/>
            <a:ext cx="7659667" cy="463731"/>
          </a:xfrm>
        </p:spPr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>
                <a:sym typeface="Symbol"/>
              </a:rPr>
              <a:t>e</a:t>
            </a:r>
            <a:r>
              <a:rPr lang="en-US" dirty="0" smtClean="0">
                <a:sym typeface="Symbol"/>
              </a:rPr>
              <a:t> in SUSY*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3291-C15C-47A1-BED7-896B8662AD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012" y="627797"/>
            <a:ext cx="5774763" cy="557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85735" y="6316394"/>
            <a:ext cx="4656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*from </a:t>
            </a:r>
            <a:r>
              <a:rPr lang="en-US" sz="1200" dirty="0" err="1" smtClean="0"/>
              <a:t>Altmannshofer</a:t>
            </a:r>
            <a:r>
              <a:rPr lang="en-US" sz="1200" dirty="0" smtClean="0"/>
              <a:t>, Buras, </a:t>
            </a:r>
            <a:r>
              <a:rPr lang="en-US" sz="1200" i="1" dirty="0" smtClean="0"/>
              <a:t>et al</a:t>
            </a:r>
            <a:r>
              <a:rPr lang="en-US" sz="1200" dirty="0" smtClean="0"/>
              <a:t>, </a:t>
            </a:r>
            <a:r>
              <a:rPr lang="en-US" sz="1200" b="1" dirty="0" smtClean="0"/>
              <a:t>Nucl.Phys.B830:17-94, 2010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7529" y="709684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SUSY Models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387152" y="900752"/>
            <a:ext cx="3548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2513" y="4490113"/>
            <a:ext cx="5568287" cy="354842"/>
          </a:xfrm>
          <a:prstGeom prst="rect">
            <a:avLst/>
          </a:prstGeom>
          <a:noFill/>
          <a:ln>
            <a:solidFill>
              <a:srgbClr val="F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9038" y="4490113"/>
            <a:ext cx="24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Always a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signal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43" y="389965"/>
            <a:ext cx="7157357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Decay in Orbit (DIO) Backgrounds: </a:t>
            </a:r>
            <a:br>
              <a:rPr lang="en-US" dirty="0" smtClean="0"/>
            </a:br>
            <a:r>
              <a:rPr lang="en-US" dirty="0" smtClean="0"/>
              <a:t>Our Biggest Issue</a:t>
            </a:r>
            <a:endParaRPr lang="en-US" dirty="0"/>
          </a:p>
        </p:txBody>
      </p:sp>
      <p:sp>
        <p:nvSpPr>
          <p:cNvPr id="4107" name="Content Placeholder 37"/>
          <p:cNvSpPr>
            <a:spLocks noGrp="1"/>
          </p:cNvSpPr>
          <p:nvPr>
            <p:ph sz="half" idx="1"/>
          </p:nvPr>
        </p:nvSpPr>
        <p:spPr>
          <a:xfrm>
            <a:off x="482600" y="3657600"/>
            <a:ext cx="4229100" cy="2667000"/>
          </a:xfrm>
        </p:spPr>
        <p:txBody>
          <a:bodyPr/>
          <a:lstStyle/>
          <a:p>
            <a:r>
              <a:rPr lang="en-US" sz="2000" smtClean="0">
                <a:solidFill>
                  <a:srgbClr val="0033CC"/>
                </a:solidFill>
              </a:rPr>
              <a:t>Very high rate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Peak energy 52 MeV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Must design detector to be very </a:t>
            </a:r>
            <a:r>
              <a:rPr lang="en-US" sz="2000" i="1" smtClean="0">
                <a:solidFill>
                  <a:srgbClr val="0033CC"/>
                </a:solidFill>
              </a:rPr>
              <a:t>insensitive</a:t>
            </a:r>
            <a:r>
              <a:rPr lang="en-US" sz="2000" smtClean="0">
                <a:solidFill>
                  <a:srgbClr val="0033CC"/>
                </a:solidFill>
              </a:rPr>
              <a:t> to these.</a:t>
            </a:r>
          </a:p>
        </p:txBody>
      </p:sp>
      <p:sp>
        <p:nvSpPr>
          <p:cNvPr id="4108" name="Content Placeholder 38"/>
          <p:cNvSpPr>
            <a:spLocks noGrp="1"/>
          </p:cNvSpPr>
          <p:nvPr>
            <p:ph sz="half" idx="2"/>
          </p:nvPr>
        </p:nvSpPr>
        <p:spPr>
          <a:xfrm>
            <a:off x="4940300" y="3619500"/>
            <a:ext cx="38100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33CC"/>
                </a:solidFill>
              </a:rPr>
              <a:t>Nucleus coherently balances momentum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Rate approaches conversion (endpoint) energy as </a:t>
            </a:r>
            <a:br>
              <a:rPr lang="en-US" sz="2000" smtClean="0">
                <a:solidFill>
                  <a:srgbClr val="0033CC"/>
                </a:solidFill>
              </a:rPr>
            </a:br>
            <a:r>
              <a:rPr lang="en-US" sz="2000" smtClean="0">
                <a:solidFill>
                  <a:srgbClr val="0033CC"/>
                </a:solidFill>
              </a:rPr>
              <a:t>(E</a:t>
            </a:r>
            <a:r>
              <a:rPr lang="en-US" sz="2000" baseline="-25000" smtClean="0">
                <a:solidFill>
                  <a:srgbClr val="0033CC"/>
                </a:solidFill>
              </a:rPr>
              <a:t>s</a:t>
            </a:r>
            <a:r>
              <a:rPr lang="en-US" sz="2000" smtClean="0">
                <a:solidFill>
                  <a:srgbClr val="0033CC"/>
                </a:solidFill>
              </a:rPr>
              <a:t>-E)</a:t>
            </a:r>
            <a:r>
              <a:rPr lang="en-US" sz="2000" baseline="30000" smtClean="0">
                <a:solidFill>
                  <a:srgbClr val="0033CC"/>
                </a:solidFill>
              </a:rPr>
              <a:t>5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Drives resolution requirement. 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016500" y="1333500"/>
            <a:ext cx="3962400" cy="2209800"/>
            <a:chOff x="4572000" y="1249363"/>
            <a:chExt cx="4359593" cy="2370137"/>
          </a:xfrm>
        </p:grpSpPr>
        <p:cxnSp>
          <p:nvCxnSpPr>
            <p:cNvPr id="4123" name="Straight Connector 6"/>
            <p:cNvCxnSpPr>
              <a:cxnSpLocks noChangeShapeType="1"/>
            </p:cNvCxnSpPr>
            <p:nvPr/>
          </p:nvCxnSpPr>
          <p:spPr bwMode="auto">
            <a:xfrm>
              <a:off x="5219700" y="2057400"/>
              <a:ext cx="723900" cy="762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4" name="Straight Connector 7"/>
            <p:cNvCxnSpPr>
              <a:cxnSpLocks noChangeShapeType="1"/>
            </p:cNvCxnSpPr>
            <p:nvPr/>
          </p:nvCxnSpPr>
          <p:spPr bwMode="auto">
            <a:xfrm flipV="1">
              <a:off x="5981700" y="1524000"/>
              <a:ext cx="2057400" cy="6096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5" name="Straight Connector 9"/>
            <p:cNvCxnSpPr>
              <a:cxnSpLocks noChangeShapeType="1"/>
            </p:cNvCxnSpPr>
            <p:nvPr/>
          </p:nvCxnSpPr>
          <p:spPr bwMode="auto">
            <a:xfrm flipV="1">
              <a:off x="6400800" y="1943100"/>
              <a:ext cx="1943100" cy="3810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6" name="Straight Connector 10"/>
            <p:cNvCxnSpPr>
              <a:cxnSpLocks noChangeShapeType="1"/>
            </p:cNvCxnSpPr>
            <p:nvPr/>
          </p:nvCxnSpPr>
          <p:spPr bwMode="auto">
            <a:xfrm>
              <a:off x="6400800" y="2324100"/>
              <a:ext cx="1866900" cy="3048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7" name="Straight Connector 12"/>
            <p:cNvCxnSpPr>
              <a:cxnSpLocks noChangeShapeType="1"/>
            </p:cNvCxnSpPr>
            <p:nvPr/>
          </p:nvCxnSpPr>
          <p:spPr bwMode="auto">
            <a:xfrm>
              <a:off x="5943600" y="2133600"/>
              <a:ext cx="495300" cy="1905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sp>
          <p:nvSpPr>
            <p:cNvPr id="4128" name="Oval 14"/>
            <p:cNvSpPr>
              <a:spLocks noChangeArrowheads="1"/>
            </p:cNvSpPr>
            <p:nvPr/>
          </p:nvSpPr>
          <p:spPr bwMode="auto">
            <a:xfrm>
              <a:off x="5829300" y="3086100"/>
              <a:ext cx="647700" cy="533400"/>
            </a:xfrm>
            <a:prstGeom prst="ellips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29" name="TextBox 15"/>
            <p:cNvSpPr txBox="1">
              <a:spLocks noChangeArrowheads="1"/>
            </p:cNvSpPr>
            <p:nvPr/>
          </p:nvSpPr>
          <p:spPr bwMode="auto">
            <a:xfrm>
              <a:off x="5981700" y="31623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N</a:t>
              </a:r>
            </a:p>
          </p:txBody>
        </p:sp>
        <p:sp>
          <p:nvSpPr>
            <p:cNvPr id="4130" name="Freeform 16"/>
            <p:cNvSpPr>
              <a:spLocks noChangeArrowheads="1"/>
            </p:cNvSpPr>
            <p:nvPr/>
          </p:nvSpPr>
          <p:spPr bwMode="auto">
            <a:xfrm rot="-2525350">
              <a:off x="6223399" y="2760195"/>
              <a:ext cx="1124079" cy="130532"/>
            </a:xfrm>
            <a:custGeom>
              <a:avLst/>
              <a:gdLst>
                <a:gd name="T0" fmla="*/ 0 w 4523316"/>
                <a:gd name="T1" fmla="*/ 0 h 618067"/>
                <a:gd name="T2" fmla="*/ 0 w 4523316"/>
                <a:gd name="T3" fmla="*/ 0 h 618067"/>
                <a:gd name="T4" fmla="*/ 0 w 4523316"/>
                <a:gd name="T5" fmla="*/ 0 h 618067"/>
                <a:gd name="T6" fmla="*/ 0 w 4523316"/>
                <a:gd name="T7" fmla="*/ 0 h 618067"/>
                <a:gd name="T8" fmla="*/ 0 w 4523316"/>
                <a:gd name="T9" fmla="*/ 0 h 618067"/>
                <a:gd name="T10" fmla="*/ 0 w 4523316"/>
                <a:gd name="T11" fmla="*/ 0 h 618067"/>
                <a:gd name="T12" fmla="*/ 0 w 4523316"/>
                <a:gd name="T13" fmla="*/ 0 h 618067"/>
                <a:gd name="T14" fmla="*/ 0 w 4523316"/>
                <a:gd name="T15" fmla="*/ 0 h 618067"/>
                <a:gd name="T16" fmla="*/ 0 w 4523316"/>
                <a:gd name="T17" fmla="*/ 0 h 618067"/>
                <a:gd name="T18" fmla="*/ 0 w 4523316"/>
                <a:gd name="T19" fmla="*/ 0 h 618067"/>
                <a:gd name="T20" fmla="*/ 0 w 4523316"/>
                <a:gd name="T21" fmla="*/ 0 h 618067"/>
                <a:gd name="T22" fmla="*/ 0 w 4523316"/>
                <a:gd name="T23" fmla="*/ 0 h 618067"/>
                <a:gd name="T24" fmla="*/ 0 w 4523316"/>
                <a:gd name="T25" fmla="*/ 0 h 618067"/>
                <a:gd name="T26" fmla="*/ 0 w 4523316"/>
                <a:gd name="T27" fmla="*/ 0 h 6180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23316"/>
                <a:gd name="T43" fmla="*/ 0 h 618067"/>
                <a:gd name="T44" fmla="*/ 4523316 w 4523316"/>
                <a:gd name="T45" fmla="*/ 618067 h 6180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23316" h="618067">
                  <a:moveTo>
                    <a:pt x="179916" y="313267"/>
                  </a:moveTo>
                  <a:cubicBezTo>
                    <a:pt x="182033" y="313267"/>
                    <a:pt x="0" y="311150"/>
                    <a:pt x="40217" y="313267"/>
                  </a:cubicBezTo>
                  <a:cubicBezTo>
                    <a:pt x="80434" y="315384"/>
                    <a:pt x="353484" y="323850"/>
                    <a:pt x="421217" y="325967"/>
                  </a:cubicBezTo>
                  <a:cubicBezTo>
                    <a:pt x="488950" y="328084"/>
                    <a:pt x="340784" y="283634"/>
                    <a:pt x="446617" y="325967"/>
                  </a:cubicBezTo>
                  <a:cubicBezTo>
                    <a:pt x="501650" y="279400"/>
                    <a:pt x="624416" y="0"/>
                    <a:pt x="751416" y="46567"/>
                  </a:cubicBezTo>
                  <a:cubicBezTo>
                    <a:pt x="878416" y="93134"/>
                    <a:pt x="1054099" y="603250"/>
                    <a:pt x="1208616" y="605367"/>
                  </a:cubicBezTo>
                  <a:cubicBezTo>
                    <a:pt x="1363133" y="607484"/>
                    <a:pt x="1528233" y="59267"/>
                    <a:pt x="1678516" y="59267"/>
                  </a:cubicBezTo>
                  <a:cubicBezTo>
                    <a:pt x="1828799" y="59267"/>
                    <a:pt x="1960033" y="605367"/>
                    <a:pt x="2110316" y="605367"/>
                  </a:cubicBezTo>
                  <a:cubicBezTo>
                    <a:pt x="2260599" y="605367"/>
                    <a:pt x="2419349" y="67734"/>
                    <a:pt x="2580216" y="59267"/>
                  </a:cubicBezTo>
                  <a:cubicBezTo>
                    <a:pt x="2741083" y="50800"/>
                    <a:pt x="2925233" y="554567"/>
                    <a:pt x="3075516" y="554567"/>
                  </a:cubicBezTo>
                  <a:cubicBezTo>
                    <a:pt x="3225799" y="554567"/>
                    <a:pt x="3346449" y="57150"/>
                    <a:pt x="3481916" y="59267"/>
                  </a:cubicBezTo>
                  <a:cubicBezTo>
                    <a:pt x="3617383" y="61384"/>
                    <a:pt x="3774016" y="516467"/>
                    <a:pt x="3888316" y="567267"/>
                  </a:cubicBezTo>
                  <a:cubicBezTo>
                    <a:pt x="4002616" y="618067"/>
                    <a:pt x="4061883" y="402167"/>
                    <a:pt x="4167716" y="364067"/>
                  </a:cubicBezTo>
                  <a:cubicBezTo>
                    <a:pt x="4273549" y="325967"/>
                    <a:pt x="4398432" y="332317"/>
                    <a:pt x="4523316" y="338667"/>
                  </a:cubicBezTo>
                </a:path>
              </a:pathLst>
            </a:cu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4102" name="Object 2"/>
            <p:cNvGraphicFramePr>
              <a:graphicFrameLocks noChangeAspect="1"/>
            </p:cNvGraphicFramePr>
            <p:nvPr/>
          </p:nvGraphicFramePr>
          <p:xfrm>
            <a:off x="8229601" y="2324100"/>
            <a:ext cx="566738" cy="647700"/>
          </p:xfrm>
          <a:graphic>
            <a:graphicData uri="http://schemas.openxmlformats.org/presentationml/2006/ole">
              <p:oleObj spid="_x0000_s4102" name="Equation" r:id="rId3" imgW="177480" imgH="203040" progId="Equation.3">
                <p:embed/>
              </p:oleObj>
            </a:graphicData>
          </a:graphic>
        </p:graphicFrame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4572000" y="1790700"/>
            <a:ext cx="548922" cy="617538"/>
          </p:xfrm>
          <a:graphic>
            <a:graphicData uri="http://schemas.openxmlformats.org/presentationml/2006/ole">
              <p:oleObj spid="_x0000_s4103" name="Equation" r:id="rId4" imgW="203040" imgH="228600" progId="Equation.3">
                <p:embed/>
              </p:oleObj>
            </a:graphicData>
          </a:graphic>
        </p:graphicFrame>
        <p:graphicFrame>
          <p:nvGraphicFramePr>
            <p:cNvPr id="4104" name="Object 4"/>
            <p:cNvGraphicFramePr>
              <a:graphicFrameLocks noChangeAspect="1"/>
            </p:cNvGraphicFramePr>
            <p:nvPr/>
          </p:nvGraphicFramePr>
          <p:xfrm>
            <a:off x="8458200" y="1600200"/>
            <a:ext cx="473393" cy="676275"/>
          </p:xfrm>
          <a:graphic>
            <a:graphicData uri="http://schemas.openxmlformats.org/presentationml/2006/ole">
              <p:oleObj spid="_x0000_s4104" name="Equation" r:id="rId5" imgW="177480" imgH="253800" progId="Equation.3">
                <p:embed/>
              </p:oleObj>
            </a:graphicData>
          </a:graphic>
        </p:graphicFrame>
        <p:graphicFrame>
          <p:nvGraphicFramePr>
            <p:cNvPr id="4105" name="Object 6"/>
            <p:cNvGraphicFramePr>
              <a:graphicFrameLocks noChangeAspect="1"/>
            </p:cNvGraphicFramePr>
            <p:nvPr/>
          </p:nvGraphicFramePr>
          <p:xfrm>
            <a:off x="8016875" y="1249363"/>
            <a:ext cx="471488" cy="598487"/>
          </p:xfrm>
          <a:graphic>
            <a:graphicData uri="http://schemas.openxmlformats.org/presentationml/2006/ole">
              <p:oleObj spid="_x0000_s4105" name="Equation" r:id="rId6" imgW="190440" imgH="241200" progId="Equation.3">
                <p:embed/>
              </p:oleObj>
            </a:graphicData>
          </a:graphic>
        </p:graphicFrame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58800" y="1371600"/>
            <a:ext cx="3848100" cy="1714500"/>
            <a:chOff x="342900" y="1249363"/>
            <a:chExt cx="4207193" cy="1836737"/>
          </a:xfrm>
        </p:grpSpPr>
        <p:cxnSp>
          <p:nvCxnSpPr>
            <p:cNvPr id="4118" name="Straight Connector 24"/>
            <p:cNvCxnSpPr>
              <a:cxnSpLocks noChangeShapeType="1"/>
            </p:cNvCxnSpPr>
            <p:nvPr/>
          </p:nvCxnSpPr>
          <p:spPr bwMode="auto">
            <a:xfrm>
              <a:off x="838200" y="2057400"/>
              <a:ext cx="723900" cy="762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19" name="Straight Connector 25"/>
            <p:cNvCxnSpPr>
              <a:cxnSpLocks noChangeShapeType="1"/>
            </p:cNvCxnSpPr>
            <p:nvPr/>
          </p:nvCxnSpPr>
          <p:spPr bwMode="auto">
            <a:xfrm flipV="1">
              <a:off x="1600200" y="1524000"/>
              <a:ext cx="2057400" cy="6096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0" name="Straight Connector 26"/>
            <p:cNvCxnSpPr>
              <a:cxnSpLocks noChangeShapeType="1"/>
            </p:cNvCxnSpPr>
            <p:nvPr/>
          </p:nvCxnSpPr>
          <p:spPr bwMode="auto">
            <a:xfrm flipV="1">
              <a:off x="2019300" y="1943100"/>
              <a:ext cx="1943100" cy="3810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1" name="Straight Connector 27"/>
            <p:cNvCxnSpPr>
              <a:cxnSpLocks noChangeShapeType="1"/>
            </p:cNvCxnSpPr>
            <p:nvPr/>
          </p:nvCxnSpPr>
          <p:spPr bwMode="auto">
            <a:xfrm>
              <a:off x="2019300" y="2324100"/>
              <a:ext cx="1866900" cy="3048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2" name="Straight Connector 28"/>
            <p:cNvCxnSpPr>
              <a:cxnSpLocks noChangeShapeType="1"/>
            </p:cNvCxnSpPr>
            <p:nvPr/>
          </p:nvCxnSpPr>
          <p:spPr bwMode="auto">
            <a:xfrm>
              <a:off x="1562100" y="2133600"/>
              <a:ext cx="495300" cy="1905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graphicFrame>
          <p:nvGraphicFramePr>
            <p:cNvPr id="4098" name="Object 7"/>
            <p:cNvGraphicFramePr>
              <a:graphicFrameLocks noChangeAspect="1"/>
            </p:cNvGraphicFramePr>
            <p:nvPr/>
          </p:nvGraphicFramePr>
          <p:xfrm>
            <a:off x="342900" y="1676400"/>
            <a:ext cx="548922" cy="617538"/>
          </p:xfrm>
          <a:graphic>
            <a:graphicData uri="http://schemas.openxmlformats.org/presentationml/2006/ole">
              <p:oleObj spid="_x0000_s4098" name="Equation" r:id="rId7" imgW="203040" imgH="228600" progId="Equation.3">
                <p:embed/>
              </p:oleObj>
            </a:graphicData>
          </a:graphic>
        </p:graphicFrame>
        <p:graphicFrame>
          <p:nvGraphicFramePr>
            <p:cNvPr id="4099" name="Object 8"/>
            <p:cNvGraphicFramePr>
              <a:graphicFrameLocks noChangeAspect="1"/>
            </p:cNvGraphicFramePr>
            <p:nvPr/>
          </p:nvGraphicFramePr>
          <p:xfrm>
            <a:off x="4076700" y="1600200"/>
            <a:ext cx="473393" cy="676275"/>
          </p:xfrm>
          <a:graphic>
            <a:graphicData uri="http://schemas.openxmlformats.org/presentationml/2006/ole">
              <p:oleObj spid="_x0000_s4099" name="Equation" r:id="rId8" imgW="177480" imgH="253800" progId="Equation.3">
                <p:embed/>
              </p:oleObj>
            </a:graphicData>
          </a:graphic>
        </p:graphicFrame>
        <p:graphicFrame>
          <p:nvGraphicFramePr>
            <p:cNvPr id="4100" name="Object 9"/>
            <p:cNvGraphicFramePr>
              <a:graphicFrameLocks noChangeAspect="1"/>
            </p:cNvGraphicFramePr>
            <p:nvPr/>
          </p:nvGraphicFramePr>
          <p:xfrm>
            <a:off x="3635375" y="1249363"/>
            <a:ext cx="471488" cy="598487"/>
          </p:xfrm>
          <a:graphic>
            <a:graphicData uri="http://schemas.openxmlformats.org/presentationml/2006/ole">
              <p:oleObj spid="_x0000_s4100" name="Equation" r:id="rId9" imgW="190440" imgH="241200" progId="Equation.3">
                <p:embed/>
              </p:oleObj>
            </a:graphicData>
          </a:graphic>
        </p:graphicFrame>
        <p:graphicFrame>
          <p:nvGraphicFramePr>
            <p:cNvPr id="4101" name="Object 10"/>
            <p:cNvGraphicFramePr>
              <a:graphicFrameLocks noChangeAspect="1"/>
            </p:cNvGraphicFramePr>
            <p:nvPr/>
          </p:nvGraphicFramePr>
          <p:xfrm>
            <a:off x="3771900" y="2438400"/>
            <a:ext cx="566737" cy="647700"/>
          </p:xfrm>
          <a:graphic>
            <a:graphicData uri="http://schemas.openxmlformats.org/presentationml/2006/ole">
              <p:oleObj spid="_x0000_s4101" name="Equation" r:id="rId10" imgW="177480" imgH="203040" progId="Equation.3">
                <p:embed/>
              </p:oleObj>
            </a:graphicData>
          </a:graphic>
        </p:graphicFrame>
      </p:grpSp>
      <p:sp>
        <p:nvSpPr>
          <p:cNvPr id="4112" name="TextBox 35"/>
          <p:cNvSpPr txBox="1">
            <a:spLocks noChangeArrowheads="1"/>
          </p:cNvSpPr>
          <p:nvPr/>
        </p:nvSpPr>
        <p:spPr bwMode="auto">
          <a:xfrm>
            <a:off x="406400" y="990600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Ordinary:</a:t>
            </a:r>
          </a:p>
        </p:txBody>
      </p:sp>
      <p:sp>
        <p:nvSpPr>
          <p:cNvPr id="4113" name="TextBox 36"/>
          <p:cNvSpPr txBox="1">
            <a:spLocks noChangeArrowheads="1"/>
          </p:cNvSpPr>
          <p:nvPr/>
        </p:nvSpPr>
        <p:spPr bwMode="auto">
          <a:xfrm>
            <a:off x="5168900" y="1028700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Coherent:</a:t>
            </a:r>
          </a:p>
        </p:txBody>
      </p:sp>
      <p:sp>
        <p:nvSpPr>
          <p:cNvPr id="4114" name="Rectangle 30"/>
          <p:cNvSpPr>
            <a:spLocks noChangeArrowheads="1"/>
          </p:cNvSpPr>
          <p:nvPr/>
        </p:nvSpPr>
        <p:spPr bwMode="auto">
          <a:xfrm>
            <a:off x="444500" y="4429125"/>
            <a:ext cx="4048125" cy="69532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4930775" y="5286375"/>
            <a:ext cx="2886075" cy="69532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Date Placeholder 3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116" name="Slide Number Placeholder 3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B70DB-9FC9-447E-B594-B385A947F351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17" name="Footer Placeholder 3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build="p"/>
      <p:bldP spid="4108" grpId="0" build="p"/>
      <p:bldP spid="4112" grpId="0"/>
      <p:bldP spid="4113" grpId="0"/>
      <p:bldP spid="4114" grpId="0" animBg="1"/>
      <p:bldP spid="41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DIO Spectrum</a:t>
            </a:r>
            <a:endParaRPr lang="en-US" dirty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984250"/>
            <a:ext cx="8410575" cy="5372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26628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6629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1687C-1E89-4B1A-AE96-F93CA3288FCB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30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31" y="479644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Previous muon decay/conversion limits </a:t>
            </a:r>
            <a:br>
              <a:rPr lang="en-US" dirty="0" smtClean="0"/>
            </a:br>
            <a:r>
              <a:rPr lang="en-US" dirty="0" smtClean="0"/>
              <a:t>(90% C.L.)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5275" y="5778500"/>
            <a:ext cx="5038725" cy="301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Rate limited by need to veto prompt backgrounds!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441" t="575" r="662" b="575"/>
          <a:stretch>
            <a:fillRect/>
          </a:stretch>
        </p:blipFill>
        <p:spPr bwMode="auto">
          <a:xfrm>
            <a:off x="4089400" y="1260475"/>
            <a:ext cx="4816475" cy="36957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4646613" y="769938"/>
            <a:ext cx="4165600" cy="457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m-</a:t>
            </a:r>
            <a:r>
              <a:rPr lang="en-US" sz="2400"/>
              <a:t>&gt;e Conversion: Sindrum II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797425" y="4926013"/>
          <a:ext cx="3763963" cy="731837"/>
        </p:xfrm>
        <a:graphic>
          <a:graphicData uri="http://schemas.openxmlformats.org/presentationml/2006/ole">
            <p:oleObj spid="_x0000_s5122" name="Equation" r:id="rId4" imgW="2286000" imgH="444240" progId="Equation.3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644525" y="2200275"/>
          <a:ext cx="3165475" cy="1593850"/>
        </p:xfrm>
        <a:graphic>
          <a:graphicData uri="http://schemas.openxmlformats.org/presentationml/2006/ole">
            <p:oleObj spid="_x0000_s5123" name="Equation" r:id="rId5" imgW="1866600" imgH="939600" progId="Equation.3">
              <p:embed/>
            </p:oleObj>
          </a:graphicData>
        </a:graphic>
      </p:graphicFrame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76263" y="1357313"/>
            <a:ext cx="2262187" cy="457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 Unicode MS" pitchFamily="34" charset="-128"/>
              </a:rPr>
              <a:t>LFV</a:t>
            </a:r>
            <a:r>
              <a:rPr lang="en-US" sz="2400">
                <a:latin typeface="Symbol" pitchFamily="18" charset="2"/>
              </a:rPr>
              <a:t> m</a:t>
            </a:r>
            <a:r>
              <a:rPr lang="en-US" sz="2400"/>
              <a:t> Decay: </a:t>
            </a:r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V="1">
            <a:off x="3924300" y="3851275"/>
            <a:ext cx="993775" cy="415925"/>
          </a:xfrm>
          <a:prstGeom prst="line">
            <a:avLst/>
          </a:prstGeom>
          <a:noFill/>
          <a:ln w="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04800" y="4076700"/>
            <a:ext cx="3576638" cy="6461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High energy tail of coherent Decay-in-orbit (DIO)</a:t>
            </a:r>
          </a:p>
        </p:txBody>
      </p:sp>
      <p:sp>
        <p:nvSpPr>
          <p:cNvPr id="5131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132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019257-CA9F-4F5D-8AAD-DEE891E4E249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33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0"/>
            <a:ext cx="8490857" cy="46373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Mu2e Collaboration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/>
          <a:srcRect t="2362"/>
          <a:stretch>
            <a:fillRect/>
          </a:stretch>
        </p:blipFill>
        <p:spPr bwMode="auto">
          <a:xfrm>
            <a:off x="444500" y="793750"/>
            <a:ext cx="8699500" cy="52959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6388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1638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8C1ABD-9522-4982-9CB0-548FF4597C7A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90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7152" y="5554638"/>
            <a:ext cx="242930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~100 collaborators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Mu2e (MELC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MECO) Philosophy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Eliminate prompt beam backgrounds by using a primary beam with short proton pulses with separation on the order of a muon life time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Design a transport channel to optimize the transport of right-sign, low momentum muons from the production target to the muon capture target.</a:t>
            </a:r>
          </a:p>
          <a:p>
            <a:pPr eaLnBrk="1" hangingPunct="1"/>
            <a:r>
              <a:rPr lang="en-US" smtClean="0"/>
              <a:t>Design a detector to</a:t>
            </a:r>
            <a:r>
              <a:rPr lang="en-US" i="1" smtClean="0"/>
              <a:t> strongly</a:t>
            </a:r>
            <a:r>
              <a:rPr lang="en-US" smtClean="0"/>
              <a:t> suppress electrons from ordinary muon decays 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00125" y="2024063"/>
            <a:ext cx="6551613" cy="2170112"/>
            <a:chOff x="1000125" y="2024063"/>
            <a:chExt cx="6551613" cy="2170112"/>
          </a:xfrm>
        </p:grpSpPr>
        <p:grpSp>
          <p:nvGrpSpPr>
            <p:cNvPr id="27656" name="Group 33"/>
            <p:cNvGrpSpPr>
              <a:grpSpLocks/>
            </p:cNvGrpSpPr>
            <p:nvPr/>
          </p:nvGrpSpPr>
          <p:grpSpPr bwMode="auto">
            <a:xfrm>
              <a:off x="1000125" y="2546350"/>
              <a:ext cx="6551613" cy="976313"/>
              <a:chOff x="640" y="1545"/>
              <a:chExt cx="3490" cy="615"/>
            </a:xfrm>
          </p:grpSpPr>
          <p:sp>
            <p:nvSpPr>
              <p:cNvPr id="27671" name="Line 4"/>
              <p:cNvSpPr>
                <a:spLocks noChangeShapeType="1"/>
              </p:cNvSpPr>
              <p:nvPr/>
            </p:nvSpPr>
            <p:spPr bwMode="auto">
              <a:xfrm>
                <a:off x="640" y="2160"/>
                <a:ext cx="10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2" name="Line 5"/>
              <p:cNvSpPr>
                <a:spLocks noChangeShapeType="1"/>
              </p:cNvSpPr>
              <p:nvPr/>
            </p:nvSpPr>
            <p:spPr bwMode="auto">
              <a:xfrm flipV="1">
                <a:off x="1679" y="1552"/>
                <a:ext cx="90" cy="6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3" name="Line 6"/>
              <p:cNvSpPr>
                <a:spLocks noChangeShapeType="1"/>
              </p:cNvSpPr>
              <p:nvPr/>
            </p:nvSpPr>
            <p:spPr bwMode="auto">
              <a:xfrm>
                <a:off x="1769" y="1552"/>
                <a:ext cx="89" cy="6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4" name="Line 8"/>
              <p:cNvSpPr>
                <a:spLocks noChangeShapeType="1"/>
              </p:cNvSpPr>
              <p:nvPr/>
            </p:nvSpPr>
            <p:spPr bwMode="auto">
              <a:xfrm>
                <a:off x="1886" y="2153"/>
                <a:ext cx="10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5" name="Line 9"/>
              <p:cNvSpPr>
                <a:spLocks noChangeShapeType="1"/>
              </p:cNvSpPr>
              <p:nvPr/>
            </p:nvSpPr>
            <p:spPr bwMode="auto">
              <a:xfrm flipV="1">
                <a:off x="2925" y="1545"/>
                <a:ext cx="89" cy="6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6" name="Line 10"/>
              <p:cNvSpPr>
                <a:spLocks noChangeShapeType="1"/>
              </p:cNvSpPr>
              <p:nvPr/>
            </p:nvSpPr>
            <p:spPr bwMode="auto">
              <a:xfrm>
                <a:off x="3014" y="1545"/>
                <a:ext cx="90" cy="6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7" name="Line 11"/>
              <p:cNvSpPr>
                <a:spLocks noChangeShapeType="1"/>
              </p:cNvSpPr>
              <p:nvPr/>
            </p:nvSpPr>
            <p:spPr bwMode="auto">
              <a:xfrm>
                <a:off x="3104" y="2145"/>
                <a:ext cx="10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7" name="Line 18"/>
            <p:cNvSpPr>
              <a:spLocks noChangeShapeType="1"/>
            </p:cNvSpPr>
            <p:nvPr/>
          </p:nvSpPr>
          <p:spPr bwMode="auto">
            <a:xfrm>
              <a:off x="2986088" y="2290763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Line 21"/>
            <p:cNvSpPr>
              <a:spLocks noChangeShapeType="1"/>
            </p:cNvSpPr>
            <p:nvPr/>
          </p:nvSpPr>
          <p:spPr bwMode="auto">
            <a:xfrm>
              <a:off x="3289300" y="2293938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22"/>
            <p:cNvSpPr>
              <a:spLocks noChangeShapeType="1"/>
            </p:cNvSpPr>
            <p:nvPr/>
          </p:nvSpPr>
          <p:spPr bwMode="auto">
            <a:xfrm>
              <a:off x="5286375" y="2293938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Line 23"/>
            <p:cNvSpPr>
              <a:spLocks noChangeShapeType="1"/>
            </p:cNvSpPr>
            <p:nvPr/>
          </p:nvSpPr>
          <p:spPr bwMode="auto">
            <a:xfrm>
              <a:off x="2981325" y="2408238"/>
              <a:ext cx="307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24"/>
            <p:cNvSpPr>
              <a:spLocks noChangeShapeType="1"/>
            </p:cNvSpPr>
            <p:nvPr/>
          </p:nvSpPr>
          <p:spPr bwMode="auto">
            <a:xfrm>
              <a:off x="3289300" y="2408238"/>
              <a:ext cx="1997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Text Box 25"/>
            <p:cNvSpPr txBox="1">
              <a:spLocks noChangeArrowheads="1"/>
            </p:cNvSpPr>
            <p:nvPr/>
          </p:nvSpPr>
          <p:spPr bwMode="auto">
            <a:xfrm>
              <a:off x="2520950" y="2024063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~100 ns</a:t>
              </a:r>
            </a:p>
          </p:txBody>
        </p:sp>
        <p:sp>
          <p:nvSpPr>
            <p:cNvPr id="27663" name="Text Box 26"/>
            <p:cNvSpPr txBox="1">
              <a:spLocks noChangeArrowheads="1"/>
            </p:cNvSpPr>
            <p:nvPr/>
          </p:nvSpPr>
          <p:spPr bwMode="auto">
            <a:xfrm>
              <a:off x="3557588" y="2024063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~1.5 </a:t>
              </a:r>
              <a:r>
                <a:rPr lang="en-US" sz="1600">
                  <a:latin typeface="Symbol" pitchFamily="18" charset="2"/>
                </a:rPr>
                <a:t>m</a:t>
              </a:r>
              <a:r>
                <a:rPr lang="en-US" sz="1600"/>
                <a:t>s</a:t>
              </a:r>
            </a:p>
          </p:txBody>
        </p:sp>
        <p:sp>
          <p:nvSpPr>
            <p:cNvPr id="27664" name="Line 27"/>
            <p:cNvSpPr>
              <a:spLocks noChangeShapeType="1"/>
            </p:cNvSpPr>
            <p:nvPr/>
          </p:nvSpPr>
          <p:spPr bwMode="auto">
            <a:xfrm>
              <a:off x="2947988" y="3597275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28"/>
            <p:cNvSpPr>
              <a:spLocks noChangeShapeType="1"/>
            </p:cNvSpPr>
            <p:nvPr/>
          </p:nvSpPr>
          <p:spPr bwMode="auto">
            <a:xfrm>
              <a:off x="3749675" y="3598863"/>
              <a:ext cx="0" cy="21590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29"/>
            <p:cNvSpPr>
              <a:spLocks noChangeShapeType="1"/>
            </p:cNvSpPr>
            <p:nvPr/>
          </p:nvSpPr>
          <p:spPr bwMode="auto">
            <a:xfrm>
              <a:off x="5286375" y="3598863"/>
              <a:ext cx="0" cy="21590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30"/>
            <p:cNvSpPr>
              <a:spLocks noChangeShapeType="1"/>
            </p:cNvSpPr>
            <p:nvPr/>
          </p:nvSpPr>
          <p:spPr bwMode="auto">
            <a:xfrm>
              <a:off x="2943225" y="3714750"/>
              <a:ext cx="8064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31"/>
            <p:cNvSpPr>
              <a:spLocks noChangeShapeType="1"/>
            </p:cNvSpPr>
            <p:nvPr/>
          </p:nvSpPr>
          <p:spPr bwMode="auto">
            <a:xfrm>
              <a:off x="3749675" y="3714750"/>
              <a:ext cx="1536700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Text Box 32"/>
            <p:cNvSpPr txBox="1">
              <a:spLocks noChangeArrowheads="1"/>
            </p:cNvSpPr>
            <p:nvPr/>
          </p:nvSpPr>
          <p:spPr bwMode="auto">
            <a:xfrm>
              <a:off x="2713038" y="3676650"/>
              <a:ext cx="1306512" cy="51752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Prompt backgrounds</a:t>
              </a:r>
            </a:p>
          </p:txBody>
        </p:sp>
        <p:sp>
          <p:nvSpPr>
            <p:cNvPr id="27670" name="Text Box 34"/>
            <p:cNvSpPr txBox="1">
              <a:spLocks noChangeArrowheads="1"/>
            </p:cNvSpPr>
            <p:nvPr/>
          </p:nvSpPr>
          <p:spPr bwMode="auto">
            <a:xfrm>
              <a:off x="3903663" y="3676650"/>
              <a:ext cx="1306512" cy="3048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8000"/>
                  </a:solidFill>
                </a:rPr>
                <a:t>live window</a:t>
              </a:r>
            </a:p>
          </p:txBody>
        </p:sp>
      </p:grpSp>
      <p:sp>
        <p:nvSpPr>
          <p:cNvPr id="27653" name="Date Placeholder 3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7654" name="Slide Number Placeholder 3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CA70D-7049-483D-AA75-CB2DBB586A66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5" name="Footer Placeholder 3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Signal</a:t>
            </a:r>
          </a:p>
        </p:txBody>
      </p:sp>
      <p:pic>
        <p:nvPicPr>
          <p:cNvPr id="28675" name="Picture 4" descr="mu2e_beam_thru_t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819275"/>
            <a:ext cx="6562725" cy="4111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60438" y="822325"/>
            <a:ext cx="6813550" cy="83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/>
              <a:t>Single, monoenergetic electron with E=105 MeV, coming from the target, produced ~1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(</a:t>
            </a:r>
            <a:r>
              <a:rPr lang="en-US">
                <a:latin typeface="Symbol" pitchFamily="18" charset="2"/>
              </a:rPr>
              <a:t>t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 baseline="-25000"/>
              <a:t>Al</a:t>
            </a:r>
            <a:r>
              <a:rPr lang="en-US"/>
              <a:t> ~ 880ns) after the “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” bunch hits the target foils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889500" y="2001838"/>
            <a:ext cx="3703638" cy="179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/>
              <a:t>Need good energy resolution: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≲ 0.200 MeV</a:t>
            </a: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/>
              <a:t>Need particle ID</a:t>
            </a: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/>
              <a:t>Need a bunched beam with less than 10</a:t>
            </a:r>
            <a:r>
              <a:rPr lang="en-US" baseline="30000"/>
              <a:t>-9</a:t>
            </a:r>
            <a:r>
              <a:rPr lang="en-US"/>
              <a:t> contamination between bunches</a:t>
            </a:r>
          </a:p>
        </p:txBody>
      </p:sp>
      <p:sp>
        <p:nvSpPr>
          <p:cNvPr id="814088" name="Oval 8"/>
          <p:cNvSpPr>
            <a:spLocks noChangeArrowheads="1"/>
          </p:cNvSpPr>
          <p:nvPr/>
        </p:nvSpPr>
        <p:spPr bwMode="auto">
          <a:xfrm>
            <a:off x="1644650" y="4745038"/>
            <a:ext cx="136525" cy="136525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14092" name="AutoShape 12"/>
          <p:cNvSpPr>
            <a:spLocks noChangeArrowheads="1"/>
          </p:cNvSpPr>
          <p:nvPr/>
        </p:nvSpPr>
        <p:spPr bwMode="auto">
          <a:xfrm rot="9506410">
            <a:off x="1793875" y="3951288"/>
            <a:ext cx="3475038" cy="320675"/>
          </a:xfrm>
          <a:prstGeom prst="rightArrow">
            <a:avLst>
              <a:gd name="adj1" fmla="val 50000"/>
              <a:gd name="adj2" fmla="val 2709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80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8681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928E6E-F471-44A9-837F-5673710C3DCE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82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8" grpId="0" animBg="1"/>
      <p:bldP spid="8140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4356100"/>
            <a:ext cx="8334375" cy="1906588"/>
            <a:chOff x="144" y="2976"/>
            <a:chExt cx="4991" cy="1201"/>
          </a:xfrm>
        </p:grpSpPr>
        <p:sp>
          <p:nvSpPr>
            <p:cNvPr id="6159" name="Rectangle 2"/>
            <p:cNvSpPr>
              <a:spLocks noChangeArrowheads="1"/>
            </p:cNvSpPr>
            <p:nvPr/>
          </p:nvSpPr>
          <p:spPr bwMode="auto">
            <a:xfrm>
              <a:off x="4272" y="3899"/>
              <a:ext cx="86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negligible</a:t>
              </a:r>
            </a:p>
          </p:txBody>
        </p:sp>
        <p:sp>
          <p:nvSpPr>
            <p:cNvPr id="6160" name="Rectangle 3"/>
            <p:cNvSpPr>
              <a:spLocks noChangeArrowheads="1"/>
            </p:cNvSpPr>
            <p:nvPr/>
          </p:nvSpPr>
          <p:spPr bwMode="auto">
            <a:xfrm>
              <a:off x="3168" y="3899"/>
              <a:ext cx="110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  95.56  MeV</a:t>
              </a:r>
            </a:p>
          </p:txBody>
        </p:sp>
        <p:sp>
          <p:nvSpPr>
            <p:cNvPr id="6161" name="Rectangle 4"/>
            <p:cNvSpPr>
              <a:spLocks noChangeArrowheads="1"/>
            </p:cNvSpPr>
            <p:nvPr/>
          </p:nvSpPr>
          <p:spPr bwMode="auto">
            <a:xfrm>
              <a:off x="2256" y="3899"/>
              <a:ext cx="912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10.08 MeV</a:t>
              </a:r>
            </a:p>
          </p:txBody>
        </p:sp>
        <p:sp>
          <p:nvSpPr>
            <p:cNvPr id="6162" name="Rectangle 5"/>
            <p:cNvSpPr>
              <a:spLocks noChangeArrowheads="1"/>
            </p:cNvSpPr>
            <p:nvPr/>
          </p:nvSpPr>
          <p:spPr bwMode="auto">
            <a:xfrm>
              <a:off x="1632" y="3899"/>
              <a:ext cx="62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.0726 </a:t>
              </a: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lang="en-GB" sz="16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6163" name="Rectangle 6"/>
            <p:cNvSpPr>
              <a:spLocks noChangeArrowheads="1"/>
            </p:cNvSpPr>
            <p:nvPr/>
          </p:nvSpPr>
          <p:spPr bwMode="auto">
            <a:xfrm>
              <a:off x="1008" y="3899"/>
              <a:ext cx="62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~0.8-1.5</a:t>
              </a:r>
            </a:p>
          </p:txBody>
        </p:sp>
        <p:sp>
          <p:nvSpPr>
            <p:cNvPr id="6164" name="Rectangle 7"/>
            <p:cNvSpPr>
              <a:spLocks noChangeArrowheads="1"/>
            </p:cNvSpPr>
            <p:nvPr/>
          </p:nvSpPr>
          <p:spPr bwMode="auto">
            <a:xfrm>
              <a:off x="144" y="3899"/>
              <a:ext cx="86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Au(79,~197)</a:t>
              </a:r>
            </a:p>
          </p:txBody>
        </p:sp>
        <p:sp>
          <p:nvSpPr>
            <p:cNvPr id="6165" name="Rectangle 8"/>
            <p:cNvSpPr>
              <a:spLocks noChangeArrowheads="1"/>
            </p:cNvSpPr>
            <p:nvPr/>
          </p:nvSpPr>
          <p:spPr bwMode="auto">
            <a:xfrm>
              <a:off x="4272" y="3620"/>
              <a:ext cx="86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0.16</a:t>
              </a:r>
            </a:p>
          </p:txBody>
        </p:sp>
        <p:sp>
          <p:nvSpPr>
            <p:cNvPr id="6166" name="Rectangle 9"/>
            <p:cNvSpPr>
              <a:spLocks noChangeArrowheads="1"/>
            </p:cNvSpPr>
            <p:nvPr/>
          </p:nvSpPr>
          <p:spPr bwMode="auto">
            <a:xfrm>
              <a:off x="4272" y="3341"/>
              <a:ext cx="86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0.45</a:t>
              </a:r>
            </a:p>
          </p:txBody>
        </p:sp>
        <p:sp>
          <p:nvSpPr>
            <p:cNvPr id="6167" name="Rectangle 10"/>
            <p:cNvSpPr>
              <a:spLocks noChangeArrowheads="1"/>
            </p:cNvSpPr>
            <p:nvPr/>
          </p:nvSpPr>
          <p:spPr bwMode="auto">
            <a:xfrm>
              <a:off x="4272" y="2976"/>
              <a:ext cx="864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Prob decay &gt;700 ns</a:t>
              </a:r>
            </a:p>
          </p:txBody>
        </p:sp>
        <p:sp>
          <p:nvSpPr>
            <p:cNvPr id="6168" name="Rectangle 11"/>
            <p:cNvSpPr>
              <a:spLocks noChangeArrowheads="1"/>
            </p:cNvSpPr>
            <p:nvPr/>
          </p:nvSpPr>
          <p:spPr bwMode="auto">
            <a:xfrm>
              <a:off x="3168" y="3620"/>
              <a:ext cx="110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104.18 MeV</a:t>
              </a:r>
            </a:p>
          </p:txBody>
        </p:sp>
        <p:sp>
          <p:nvSpPr>
            <p:cNvPr id="6169" name="Rectangle 12"/>
            <p:cNvSpPr>
              <a:spLocks noChangeArrowheads="1"/>
            </p:cNvSpPr>
            <p:nvPr/>
          </p:nvSpPr>
          <p:spPr bwMode="auto">
            <a:xfrm>
              <a:off x="3168" y="3341"/>
              <a:ext cx="110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104.97 MeV</a:t>
              </a:r>
            </a:p>
          </p:txBody>
        </p:sp>
        <p:sp>
          <p:nvSpPr>
            <p:cNvPr id="6170" name="Rectangle 13"/>
            <p:cNvSpPr>
              <a:spLocks noChangeArrowheads="1"/>
            </p:cNvSpPr>
            <p:nvPr/>
          </p:nvSpPr>
          <p:spPr bwMode="auto">
            <a:xfrm>
              <a:off x="3168" y="2976"/>
              <a:ext cx="1104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Conversion Electron Energy</a:t>
              </a:r>
            </a:p>
          </p:txBody>
        </p:sp>
        <p:sp>
          <p:nvSpPr>
            <p:cNvPr id="6171" name="Rectangle 14"/>
            <p:cNvSpPr>
              <a:spLocks noChangeArrowheads="1"/>
            </p:cNvSpPr>
            <p:nvPr/>
          </p:nvSpPr>
          <p:spPr bwMode="auto">
            <a:xfrm>
              <a:off x="2256" y="3620"/>
              <a:ext cx="912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1.36 MeV</a:t>
              </a:r>
            </a:p>
          </p:txBody>
        </p:sp>
        <p:sp>
          <p:nvSpPr>
            <p:cNvPr id="6172" name="Rectangle 15"/>
            <p:cNvSpPr>
              <a:spLocks noChangeArrowheads="1"/>
            </p:cNvSpPr>
            <p:nvPr/>
          </p:nvSpPr>
          <p:spPr bwMode="auto">
            <a:xfrm>
              <a:off x="1632" y="3620"/>
              <a:ext cx="62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.328 </a:t>
              </a: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lang="en-GB" sz="16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6173" name="Rectangle 16"/>
            <p:cNvSpPr>
              <a:spLocks noChangeArrowheads="1"/>
            </p:cNvSpPr>
            <p:nvPr/>
          </p:nvSpPr>
          <p:spPr bwMode="auto">
            <a:xfrm>
              <a:off x="1008" y="3620"/>
              <a:ext cx="62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1.7</a:t>
              </a:r>
            </a:p>
          </p:txBody>
        </p:sp>
        <p:sp>
          <p:nvSpPr>
            <p:cNvPr id="6174" name="Rectangle 17"/>
            <p:cNvSpPr>
              <a:spLocks noChangeArrowheads="1"/>
            </p:cNvSpPr>
            <p:nvPr/>
          </p:nvSpPr>
          <p:spPr bwMode="auto">
            <a:xfrm>
              <a:off x="144" y="3620"/>
              <a:ext cx="86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Ti(22,~48)</a:t>
              </a:r>
            </a:p>
          </p:txBody>
        </p:sp>
        <p:sp>
          <p:nvSpPr>
            <p:cNvPr id="6175" name="Rectangle 18"/>
            <p:cNvSpPr>
              <a:spLocks noChangeArrowheads="1"/>
            </p:cNvSpPr>
            <p:nvPr/>
          </p:nvSpPr>
          <p:spPr bwMode="auto">
            <a:xfrm>
              <a:off x="2256" y="3341"/>
              <a:ext cx="912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0.47 MeV</a:t>
              </a:r>
            </a:p>
          </p:txBody>
        </p:sp>
        <p:sp>
          <p:nvSpPr>
            <p:cNvPr id="6176" name="Rectangle 19"/>
            <p:cNvSpPr>
              <a:spLocks noChangeArrowheads="1"/>
            </p:cNvSpPr>
            <p:nvPr/>
          </p:nvSpPr>
          <p:spPr bwMode="auto">
            <a:xfrm>
              <a:off x="1632" y="3341"/>
              <a:ext cx="62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.88 </a:t>
              </a: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lang="en-GB" sz="16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6177" name="Rectangle 20"/>
            <p:cNvSpPr>
              <a:spLocks noChangeArrowheads="1"/>
            </p:cNvSpPr>
            <p:nvPr/>
          </p:nvSpPr>
          <p:spPr bwMode="auto">
            <a:xfrm>
              <a:off x="1008" y="3341"/>
              <a:ext cx="62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6178" name="Rectangle 21"/>
            <p:cNvSpPr>
              <a:spLocks noChangeArrowheads="1"/>
            </p:cNvSpPr>
            <p:nvPr/>
          </p:nvSpPr>
          <p:spPr bwMode="auto">
            <a:xfrm>
              <a:off x="144" y="3341"/>
              <a:ext cx="864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Al(13,27)</a:t>
              </a:r>
            </a:p>
          </p:txBody>
        </p:sp>
        <p:sp>
          <p:nvSpPr>
            <p:cNvPr id="6179" name="Rectangle 22"/>
            <p:cNvSpPr>
              <a:spLocks noChangeArrowheads="1"/>
            </p:cNvSpPr>
            <p:nvPr/>
          </p:nvSpPr>
          <p:spPr bwMode="auto">
            <a:xfrm>
              <a:off x="2256" y="2976"/>
              <a:ext cx="912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Atomic Bind. Energy(1s)</a:t>
              </a:r>
            </a:p>
          </p:txBody>
        </p:sp>
        <p:sp>
          <p:nvSpPr>
            <p:cNvPr id="6180" name="Rectangle 23"/>
            <p:cNvSpPr>
              <a:spLocks noChangeArrowheads="1"/>
            </p:cNvSpPr>
            <p:nvPr/>
          </p:nvSpPr>
          <p:spPr bwMode="auto">
            <a:xfrm>
              <a:off x="1632" y="2976"/>
              <a:ext cx="624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Bound lifetime</a:t>
              </a:r>
            </a:p>
          </p:txBody>
        </p:sp>
        <p:sp>
          <p:nvSpPr>
            <p:cNvPr id="6181" name="Rectangle 24"/>
            <p:cNvSpPr>
              <a:spLocks noChangeArrowheads="1"/>
            </p:cNvSpPr>
            <p:nvPr/>
          </p:nvSpPr>
          <p:spPr bwMode="auto">
            <a:xfrm>
              <a:off x="1008" y="2976"/>
              <a:ext cx="624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R</a:t>
              </a:r>
              <a:r>
                <a:rPr lang="en-GB" sz="1600" baseline="-2500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lang="en-GB" sz="1600" baseline="-25000">
                  <a:solidFill>
                    <a:srgbClr val="000000"/>
                  </a:solidFill>
                </a:rPr>
                <a:t>e</a:t>
              </a:r>
              <a:r>
                <a:rPr lang="en-GB" sz="1600">
                  <a:solidFill>
                    <a:srgbClr val="000000"/>
                  </a:solidFill>
                </a:rPr>
                <a:t>(Z) / R</a:t>
              </a:r>
              <a:r>
                <a:rPr lang="en-GB" sz="1600" baseline="-25000">
                  <a:solidFill>
                    <a:srgbClr val="000000"/>
                  </a:solidFill>
                  <a:latin typeface="Symbol" pitchFamily="18" charset="2"/>
                </a:rPr>
                <a:t></a:t>
              </a:r>
              <a:r>
                <a:rPr lang="en-GB" sz="1600" baseline="-25000">
                  <a:solidFill>
                    <a:srgbClr val="000000"/>
                  </a:solidFill>
                </a:rPr>
                <a:t>e</a:t>
              </a:r>
              <a:r>
                <a:rPr lang="en-GB" sz="1600">
                  <a:solidFill>
                    <a:srgbClr val="000000"/>
                  </a:solidFill>
                </a:rPr>
                <a:t>(Al)</a:t>
              </a:r>
            </a:p>
          </p:txBody>
        </p:sp>
        <p:sp>
          <p:nvSpPr>
            <p:cNvPr id="6182" name="Rectangle 25"/>
            <p:cNvSpPr>
              <a:spLocks noChangeArrowheads="1"/>
            </p:cNvSpPr>
            <p:nvPr/>
          </p:nvSpPr>
          <p:spPr bwMode="auto">
            <a:xfrm>
              <a:off x="144" y="2976"/>
              <a:ext cx="864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spcBef>
                  <a:spcPts val="4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Nucleus</a:t>
              </a:r>
            </a:p>
          </p:txBody>
        </p:sp>
        <p:sp>
          <p:nvSpPr>
            <p:cNvPr id="6183" name="Line 26"/>
            <p:cNvSpPr>
              <a:spLocks noChangeShapeType="1"/>
            </p:cNvSpPr>
            <p:nvPr/>
          </p:nvSpPr>
          <p:spPr bwMode="auto">
            <a:xfrm>
              <a:off x="144" y="2976"/>
              <a:ext cx="49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27"/>
            <p:cNvSpPr>
              <a:spLocks noChangeShapeType="1"/>
            </p:cNvSpPr>
            <p:nvPr/>
          </p:nvSpPr>
          <p:spPr bwMode="auto">
            <a:xfrm>
              <a:off x="144" y="3341"/>
              <a:ext cx="49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28"/>
            <p:cNvSpPr>
              <a:spLocks noChangeShapeType="1"/>
            </p:cNvSpPr>
            <p:nvPr/>
          </p:nvSpPr>
          <p:spPr bwMode="auto">
            <a:xfrm>
              <a:off x="144" y="3620"/>
              <a:ext cx="49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29"/>
            <p:cNvSpPr>
              <a:spLocks noChangeShapeType="1"/>
            </p:cNvSpPr>
            <p:nvPr/>
          </p:nvSpPr>
          <p:spPr bwMode="auto">
            <a:xfrm>
              <a:off x="144" y="4178"/>
              <a:ext cx="49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30"/>
            <p:cNvSpPr>
              <a:spLocks noChangeShapeType="1"/>
            </p:cNvSpPr>
            <p:nvPr/>
          </p:nvSpPr>
          <p:spPr bwMode="auto">
            <a:xfrm>
              <a:off x="144" y="2976"/>
              <a:ext cx="1" cy="120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31"/>
            <p:cNvSpPr>
              <a:spLocks noChangeShapeType="1"/>
            </p:cNvSpPr>
            <p:nvPr/>
          </p:nvSpPr>
          <p:spPr bwMode="auto">
            <a:xfrm>
              <a:off x="1008" y="2976"/>
              <a:ext cx="1" cy="120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32"/>
            <p:cNvSpPr>
              <a:spLocks noChangeShapeType="1"/>
            </p:cNvSpPr>
            <p:nvPr/>
          </p:nvSpPr>
          <p:spPr bwMode="auto">
            <a:xfrm>
              <a:off x="1632" y="2976"/>
              <a:ext cx="1" cy="120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33"/>
            <p:cNvSpPr>
              <a:spLocks noChangeShapeType="1"/>
            </p:cNvSpPr>
            <p:nvPr/>
          </p:nvSpPr>
          <p:spPr bwMode="auto">
            <a:xfrm>
              <a:off x="2256" y="2976"/>
              <a:ext cx="1" cy="120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34"/>
            <p:cNvSpPr>
              <a:spLocks noChangeShapeType="1"/>
            </p:cNvSpPr>
            <p:nvPr/>
          </p:nvSpPr>
          <p:spPr bwMode="auto">
            <a:xfrm>
              <a:off x="5136" y="2976"/>
              <a:ext cx="1" cy="120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35"/>
            <p:cNvSpPr>
              <a:spLocks noChangeShapeType="1"/>
            </p:cNvSpPr>
            <p:nvPr/>
          </p:nvSpPr>
          <p:spPr bwMode="auto">
            <a:xfrm>
              <a:off x="3168" y="2976"/>
              <a:ext cx="1" cy="120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36"/>
            <p:cNvSpPr>
              <a:spLocks noChangeShapeType="1"/>
            </p:cNvSpPr>
            <p:nvPr/>
          </p:nvSpPr>
          <p:spPr bwMode="auto">
            <a:xfrm>
              <a:off x="4272" y="2976"/>
              <a:ext cx="1" cy="120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37"/>
            <p:cNvSpPr>
              <a:spLocks noChangeShapeType="1"/>
            </p:cNvSpPr>
            <p:nvPr/>
          </p:nvSpPr>
          <p:spPr bwMode="auto">
            <a:xfrm>
              <a:off x="144" y="3899"/>
              <a:ext cx="49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8" name="Text Box 43"/>
          <p:cNvSpPr txBox="1">
            <a:spLocks noChangeArrowheads="1"/>
          </p:cNvSpPr>
          <p:nvPr/>
        </p:nvSpPr>
        <p:spPr bwMode="auto">
          <a:xfrm>
            <a:off x="2428875" y="3879850"/>
            <a:ext cx="4826000" cy="401638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buFont typeface="Microsoft Sans Serif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sym typeface="Symbol"/>
              </a:rPr>
              <a:t></a:t>
            </a:r>
            <a:r>
              <a:rPr lang="en-GB" sz="2000" dirty="0" err="1">
                <a:solidFill>
                  <a:srgbClr val="FF0000"/>
                </a:solidFill>
              </a:rPr>
              <a:t>Aluminum</a:t>
            </a:r>
            <a:r>
              <a:rPr lang="en-GB" sz="2000" dirty="0">
                <a:solidFill>
                  <a:srgbClr val="FF0000"/>
                </a:solidFill>
              </a:rPr>
              <a:t> is nominal choice for Mu2e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Choosing the Capture Target</a:t>
            </a:r>
            <a:endParaRPr lang="en-US" dirty="0"/>
          </a:p>
        </p:txBody>
      </p:sp>
      <p:sp>
        <p:nvSpPr>
          <p:cNvPr id="6150" name="Content Placeholder 45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1647825"/>
          </a:xfrm>
        </p:spPr>
        <p:txBody>
          <a:bodyPr/>
          <a:lstStyle/>
          <a:p>
            <a:r>
              <a:rPr lang="en-US" sz="2000" smtClean="0"/>
              <a:t>Dipole rates are </a:t>
            </a:r>
            <a:r>
              <a:rPr lang="en-US" sz="2000" i="1" smtClean="0"/>
              <a:t>enhanced</a:t>
            </a:r>
            <a:r>
              <a:rPr lang="en-US" sz="2000" smtClean="0"/>
              <a:t> for high-Z, but</a:t>
            </a:r>
          </a:p>
          <a:p>
            <a:r>
              <a:rPr lang="en-US" sz="2000" smtClean="0"/>
              <a:t>Lifetime is </a:t>
            </a:r>
            <a:r>
              <a:rPr lang="en-US" sz="2000" i="1" smtClean="0"/>
              <a:t>shorter</a:t>
            </a:r>
            <a:r>
              <a:rPr lang="en-US" sz="2000" smtClean="0"/>
              <a:t>  for high-Z</a:t>
            </a:r>
          </a:p>
          <a:p>
            <a:pPr lvl="1"/>
            <a:r>
              <a:rPr lang="en-US" sz="1800" smtClean="0"/>
              <a:t>Decreases useful live window</a:t>
            </a:r>
          </a:p>
          <a:p>
            <a:r>
              <a:rPr lang="en-US" sz="2000" smtClean="0"/>
              <a:t>Also, need to avoid background from radiative muon capture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pPr lvl="1">
              <a:buFont typeface="Wingdings" pitchFamily="2" charset="2"/>
              <a:buNone/>
            </a:pPr>
            <a:r>
              <a:rPr lang="en-GB" sz="1800" smtClean="0">
                <a:solidFill>
                  <a:srgbClr val="000000"/>
                </a:solidFill>
                <a:sym typeface="Symbol" pitchFamily="18" charset="2"/>
              </a:rPr>
              <a:t>     </a:t>
            </a:r>
          </a:p>
          <a:p>
            <a:pPr lvl="1">
              <a:buFont typeface="Wingdings" pitchFamily="2" charset="2"/>
              <a:buNone/>
            </a:pPr>
            <a:r>
              <a:rPr lang="en-GB" sz="180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sz="1800" smtClean="0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919413" y="2436813"/>
            <a:ext cx="2636837" cy="935037"/>
            <a:chOff x="2919413" y="2436813"/>
            <a:chExt cx="2637489" cy="935037"/>
          </a:xfrm>
        </p:grpSpPr>
        <p:graphicFrame>
          <p:nvGraphicFramePr>
            <p:cNvPr id="6146" name="Object 51"/>
            <p:cNvGraphicFramePr>
              <a:graphicFrameLocks noChangeAspect="1"/>
            </p:cNvGraphicFramePr>
            <p:nvPr/>
          </p:nvGraphicFramePr>
          <p:xfrm>
            <a:off x="2919413" y="2436813"/>
            <a:ext cx="2637489" cy="906462"/>
          </p:xfrm>
          <a:graphic>
            <a:graphicData uri="http://schemas.openxmlformats.org/presentationml/2006/ole">
              <p:oleObj spid="_x0000_s6146" name="Equation" r:id="rId4" imgW="1257120" imgH="431640" progId="Equation.3">
                <p:embed/>
              </p:oleObj>
            </a:graphicData>
          </a:graphic>
        </p:graphicFrame>
        <p:cxnSp>
          <p:nvCxnSpPr>
            <p:cNvPr id="6157" name="Elbow Connector 67"/>
            <p:cNvCxnSpPr>
              <a:cxnSpLocks noChangeShapeType="1"/>
            </p:cNvCxnSpPr>
            <p:nvPr/>
          </p:nvCxnSpPr>
          <p:spPr bwMode="auto">
            <a:xfrm>
              <a:off x="4514677" y="2867025"/>
              <a:ext cx="352382" cy="295275"/>
            </a:xfrm>
            <a:prstGeom prst="bentConnector3">
              <a:avLst>
                <a:gd name="adj1" fmla="val -1352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6158" name="Oval 77"/>
            <p:cNvSpPr>
              <a:spLocks noChangeArrowheads="1"/>
            </p:cNvSpPr>
            <p:nvPr/>
          </p:nvSpPr>
          <p:spPr bwMode="auto">
            <a:xfrm>
              <a:off x="5143500" y="2933700"/>
              <a:ext cx="371128" cy="43815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5867400" y="2486025"/>
            <a:ext cx="2500313" cy="6492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r">
              <a:buFont typeface="Microsoft Sans Serif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0033CC"/>
                </a:solidFill>
                <a:sym typeface="Symbol"/>
              </a:rPr>
              <a:t></a:t>
            </a:r>
            <a:r>
              <a:rPr lang="en-GB" dirty="0">
                <a:solidFill>
                  <a:srgbClr val="0033CC"/>
                </a:solidFill>
              </a:rPr>
              <a:t>Want M(Z)-M(Z-1) </a:t>
            </a:r>
            <a:br>
              <a:rPr lang="en-GB" dirty="0">
                <a:solidFill>
                  <a:srgbClr val="0033CC"/>
                </a:solidFill>
              </a:rPr>
            </a:br>
            <a:r>
              <a:rPr lang="en-GB" dirty="0">
                <a:solidFill>
                  <a:srgbClr val="0033CC"/>
                </a:solidFill>
              </a:rPr>
              <a:t>&lt; signal energy</a:t>
            </a:r>
            <a:endParaRPr lang="en-GB" baseline="30000" dirty="0">
              <a:solidFill>
                <a:srgbClr val="0033CC"/>
              </a:solidFill>
            </a:endParaRPr>
          </a:p>
        </p:txBody>
      </p:sp>
      <p:sp>
        <p:nvSpPr>
          <p:cNvPr id="6153" name="Rectangle 80"/>
          <p:cNvSpPr>
            <a:spLocks noChangeArrowheads="1"/>
          </p:cNvSpPr>
          <p:nvPr/>
        </p:nvSpPr>
        <p:spPr bwMode="auto">
          <a:xfrm>
            <a:off x="561975" y="4908550"/>
            <a:ext cx="8582025" cy="5143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4" name="Date Placeholder 5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6155" name="Slide Number Placeholder 5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B6981A-E247-4556-B55D-AEE266CFA26B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56" name="Footer Placeholder 5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6150" grpId="0" build="p"/>
      <p:bldP spid="80" grpId="0" animBg="1"/>
      <p:bldP spid="61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mu2e Muon Beam and Detector</a:t>
            </a:r>
          </a:p>
        </p:txBody>
      </p:sp>
      <p:pic>
        <p:nvPicPr>
          <p:cNvPr id="29699" name="Picture 4" descr="full_meco_appara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77888"/>
            <a:ext cx="8686800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701" name="Oval 5"/>
          <p:cNvSpPr>
            <a:spLocks noChangeArrowheads="1"/>
          </p:cNvSpPr>
          <p:nvPr/>
        </p:nvSpPr>
        <p:spPr bwMode="auto">
          <a:xfrm>
            <a:off x="8094663" y="3895725"/>
            <a:ext cx="90487" cy="9048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97702" name="Oval 6"/>
          <p:cNvSpPr>
            <a:spLocks noChangeArrowheads="1"/>
          </p:cNvSpPr>
          <p:nvPr/>
        </p:nvSpPr>
        <p:spPr bwMode="auto">
          <a:xfrm>
            <a:off x="2652713" y="4627563"/>
            <a:ext cx="90487" cy="90487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97703" name="Oval 7"/>
          <p:cNvSpPr>
            <a:spLocks noChangeArrowheads="1"/>
          </p:cNvSpPr>
          <p:nvPr/>
        </p:nvSpPr>
        <p:spPr bwMode="auto">
          <a:xfrm>
            <a:off x="4343400" y="2752725"/>
            <a:ext cx="90488" cy="90488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797705" name="Picture 9" descr="mu2e_beam_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113" y="4552950"/>
            <a:ext cx="383698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706" name="Text Box 10"/>
          <p:cNvSpPr txBox="1">
            <a:spLocks noChangeArrowheads="1"/>
          </p:cNvSpPr>
          <p:nvPr/>
        </p:nvSpPr>
        <p:spPr bwMode="auto">
          <a:xfrm>
            <a:off x="723900" y="1179513"/>
            <a:ext cx="2881313" cy="12160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for every incident proton 0.0025 </a:t>
            </a:r>
            <a:r>
              <a:rPr lang="en-US">
                <a:latin typeface="Symbol" pitchFamily="18" charset="2"/>
              </a:rPr>
              <a:t>m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/>
              <a:t>’s are stopped in the 17 0.2 mm Al target foils</a:t>
            </a:r>
          </a:p>
        </p:txBody>
      </p:sp>
      <p:sp>
        <p:nvSpPr>
          <p:cNvPr id="29705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970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3DC764-721D-43B3-BD9D-E00B1DC0D8F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707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4.07407E-6 L -0.59514 0.106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16 -0.02245 C 0.00694 -0.01203 -0.01771 -0.00092 -0.00573 -0.00532 C 0.00625 -0.00972 0.0816 -0.03657 0.10399 -0.04814 C 0.12604 -0.05995 0.12344 -0.06898 0.12795 -0.07662 C 0.13247 -0.08449 0.13073 -0.0905 0.1309 -0.09513 C 0.13108 -0.1 0.13333 -0.09791 0.12899 -0.10509 C 0.12483 -0.11226 0.11406 -0.128 0.10486 -0.13796 C 0.09566 -0.14814 0.0809 -0.15625 0.07396 -0.16666 C 0.06719 -0.17685 0.06181 -0.18935 0.06337 -0.20092 C 0.06493 -0.2125 0.06962 -0.22662 0.08368 -0.23657 C 0.09774 -0.24629 0.13142 -0.25463 0.14826 -0.26064 C 0.1651 -0.26689 0.175 -0.27037 0.1849 -0.27338 " pathEditMode="relative" rAng="0" ptsTypes="aaaaaaaaaaaA">
                                      <p:cBhvr>
                                        <p:cTn id="13" dur="3000" fill="hold"/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0.00052 -0.00463 0.00035 -0.0118 0.00226 -0.01597 C 0.0033 -0.01828 0.00729 -0.02083 0.00729 -0.0206 C 0.01146 -0.0206 0.01563 -0.02106 0.01979 -0.02014 C 0.02118 -0.0199 0.02327 -0.01736 0.02327 -0.01713 C 0.02431 -0.01458 0.02604 -0.0125 0.02726 -0.00972 C 0.02917 -0.00509 0.02934 -2.59259E-6 0.03056 0.00486 C 0.03038 0.00996 0.03073 0.01505 0.03004 0.02014 C 0.02986 0.02176 0.02778 0.02431 0.02778 0.02454 C 0.01493 0.02176 0.0224 -0.01365 0.02952 -0.025 C 0.03021 -0.02754 0.03351 -0.03125 0.03351 -0.03102 C 0.03472 -0.03588 0.0349 -0.03865 0.03906 -0.04028 C 0.04392 -0.03889 0.04618 -0.03379 0.04774 -0.02847 C 0.04809 -0.01828 0.05313 0.0125 0.04306 0.01667 C 0.04045 0.01505 0.04011 0.01389 0.03906 0.01042 C 0.03958 0.00185 0.03941 -0.00509 0.0408 -0.01319 C 0.04149 -0.0169 0.04427 -0.0206 0.04601 -0.02361 C 0.04844 -0.02801 0.0507 -0.03356 0.0533 -0.0375 C 0.05452 -0.03912 0.06406 -0.0449 0.06649 -0.04653 C 0.06875 -0.04629 0.07101 -0.04653 0.07327 -0.04583 C 0.07674 -0.04467 0.07726 -0.03565 0.07778 -0.03264 C 0.07708 0.0044 0.07917 -0.0169 0.07552 -0.00347 C 0.06875 -0.00509 0.06823 -0.00602 0.06649 -0.01389 C 0.06649 -0.01551 0.06511 -0.03981 0.06875 -0.04653 C 0.07031 -0.04953 0.07257 -0.05162 0.07448 -0.05416 C 0.07552 -0.05555 0.07778 -0.05833 0.07778 -0.0581 C 0.0816 -0.0581 0.08542 -0.05856 0.08924 -0.05764 C 0.09028 -0.0574 0.09271 -0.05208 0.09375 -0.05069 C 0.09479 -0.0493 0.09722 -0.04653 0.09722 -0.04629 C 0.09827 -0.04074 0.09948 -0.03588 0.10174 -0.03055 C 0.10139 -0.01481 0.10608 -0.00717 0.09601 -0.00416 C 0.09097 -0.0169 0.09045 -0.03703 0.09774 -0.04861 C 0.09844 -0.05139 0.10156 -0.0574 0.10347 -0.05903 C 0.10486 -0.06018 0.10851 -0.0618 0.10851 -0.06157 C 0.11962 -0.06111 0.11649 -0.0625 0.12222 -0.05555 C 0.12483 -0.04583 0.12327 -0.05278 0.12396 -0.03403 C 0.12361 -0.02893 0.12761 -0.00532 0.11875 -0.0125 C 0.11632 -0.0169 0.11667 -0.02199 0.11597 -0.02708 C 0.11632 -0.03865 0.11545 -0.05509 0.12327 -0.06458 C 0.12552 -0.06736 0.12969 -0.06713 0.13247 -0.06944 C 0.14149 -0.06782 0.14115 -0.06018 0.1467 -0.05347 C 0.1474 -0.05092 0.14896 -0.04583 0.14896 -0.0456 C 0.14879 -0.04213 0.15156 -0.02315 0.14427 -0.02014 C 0.14011 -0.02176 0.14149 -0.02014 0.13976 -0.0243 C 0.13993 -0.03333 0.13507 -0.07245 0.15122 -0.07639 C 0.15799 -0.08055 0.15625 -0.08009 0.16476 -0.07847 C 0.16858 -0.07153 0.17049 -0.06458 0.17222 -0.05625 C 0.1717 -0.04977 0.17066 -0.04467 0.16823 -0.03889 C 0.16771 -0.03518 0.16754 -0.03379 0.16545 -0.03125 C 0.16094 -0.03379 0.16163 -0.03379 0.16077 -0.03958 C 0.16094 -0.0449 0.16094 -0.05023 0.16146 -0.05555 C 0.16163 -0.05856 0.16476 -0.06389 0.16476 -0.06365 C 0.16615 -0.07037 0.16424 -0.0625 0.16702 -0.07014 C 0.16892 -0.07546 0.16858 -0.0794 0.17274 -0.08333 C 0.17604 -0.09004 0.175 -0.08981 0.18247 -0.08889 C 0.18351 -0.08796 0.18594 -0.0868 0.18594 -0.08657 " pathEditMode="relative" rAng="0" ptsTypes="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1" grpId="0" animBg="1"/>
      <p:bldP spid="797702" grpId="0" animBg="1"/>
      <p:bldP spid="797703" grpId="0" animBg="1"/>
      <p:bldP spid="7977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125"/>
            <a:ext cx="73152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914400" y="111125"/>
            <a:ext cx="7315200" cy="514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Production Region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04800" y="762000"/>
            <a:ext cx="8213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altLang="ja-JP">
                <a:ea typeface="MS PGothic"/>
                <a:cs typeface="MS PGothic"/>
              </a:rPr>
              <a:t>Axially graded 5 T solenoid captures low energy backward and </a:t>
            </a:r>
            <a:r>
              <a:rPr lang="en-US" altLang="ja-JP" i="1">
                <a:ea typeface="MS PGothic"/>
                <a:cs typeface="MS PGothic"/>
              </a:rPr>
              <a:t>reflected</a:t>
            </a:r>
            <a:r>
              <a:rPr lang="en-US" altLang="ja-JP">
                <a:ea typeface="MS PGothic"/>
                <a:cs typeface="MS PGothic"/>
              </a:rPr>
              <a:t> pions and muons, transporting them toward the stopping target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altLang="ja-JP">
                <a:ea typeface="MS PGothic"/>
                <a:cs typeface="MS PGothic"/>
              </a:rPr>
              <a:t>Cu and W heat and radiation shield protects superconducting coils from effects of 50kW primary proton beam</a:t>
            </a:r>
          </a:p>
        </p:txBody>
      </p:sp>
      <p:grpSp>
        <p:nvGrpSpPr>
          <p:cNvPr id="30725" name="Group 31"/>
          <p:cNvGrpSpPr>
            <a:grpSpLocks/>
          </p:cNvGrpSpPr>
          <p:nvPr/>
        </p:nvGrpSpPr>
        <p:grpSpPr bwMode="auto">
          <a:xfrm>
            <a:off x="511175" y="1963738"/>
            <a:ext cx="7808913" cy="3952875"/>
            <a:chOff x="480" y="1593"/>
            <a:chExt cx="4722" cy="2295"/>
          </a:xfrm>
        </p:grpSpPr>
        <p:grpSp>
          <p:nvGrpSpPr>
            <p:cNvPr id="30730" name="Group 28"/>
            <p:cNvGrpSpPr>
              <a:grpSpLocks/>
            </p:cNvGrpSpPr>
            <p:nvPr/>
          </p:nvGrpSpPr>
          <p:grpSpPr bwMode="auto">
            <a:xfrm>
              <a:off x="869" y="1593"/>
              <a:ext cx="4333" cy="2295"/>
              <a:chOff x="646" y="1901"/>
              <a:chExt cx="4333" cy="2295"/>
            </a:xfrm>
          </p:grpSpPr>
          <p:pic>
            <p:nvPicPr>
              <p:cNvPr id="30733" name="Picture 17" descr="Target_Solenoid_pion_muo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781" y="1901"/>
                <a:ext cx="4198" cy="2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34" name="TextBox 29"/>
              <p:cNvSpPr txBox="1">
                <a:spLocks noChangeArrowheads="1"/>
              </p:cNvSpPr>
              <p:nvPr/>
            </p:nvSpPr>
            <p:spPr bwMode="auto">
              <a:xfrm rot="-600000">
                <a:off x="1572" y="2722"/>
                <a:ext cx="3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  <a:ea typeface="MS PGothic"/>
                    <a:cs typeface="MS PGothic"/>
                  </a:rPr>
                  <a:t>2.5T</a:t>
                </a:r>
              </a:p>
            </p:txBody>
          </p:sp>
          <p:sp>
            <p:nvSpPr>
              <p:cNvPr id="30735" name="TextBox 30"/>
              <p:cNvSpPr txBox="1">
                <a:spLocks noChangeArrowheads="1"/>
              </p:cNvSpPr>
              <p:nvPr/>
            </p:nvSpPr>
            <p:spPr bwMode="auto">
              <a:xfrm rot="-600000">
                <a:off x="4214" y="2237"/>
                <a:ext cx="2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  <a:ea typeface="MS PGothic"/>
                    <a:cs typeface="MS PGothic"/>
                  </a:rPr>
                  <a:t>5T</a:t>
                </a:r>
              </a:p>
            </p:txBody>
          </p:sp>
          <p:sp>
            <p:nvSpPr>
              <p:cNvPr id="30736" name="TextBox 31"/>
              <p:cNvSpPr txBox="1">
                <a:spLocks noChangeArrowheads="1"/>
              </p:cNvSpPr>
              <p:nvPr/>
            </p:nvSpPr>
            <p:spPr bwMode="auto">
              <a:xfrm rot="-600000">
                <a:off x="2400" y="2482"/>
                <a:ext cx="140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  <a:ea typeface="MS PGothic"/>
                    <a:cs typeface="MS PGothic"/>
                  </a:rPr>
                  <a:t>Graded Solenoid Field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rot="10200000">
                <a:off x="1875" y="2773"/>
                <a:ext cx="50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38" name="Straight Arrow Connector 39"/>
              <p:cNvCxnSpPr>
                <a:cxnSpLocks noChangeShapeType="1"/>
              </p:cNvCxnSpPr>
              <p:nvPr/>
            </p:nvCxnSpPr>
            <p:spPr bwMode="auto">
              <a:xfrm rot="10200000" flipH="1">
                <a:off x="3764" y="2429"/>
                <a:ext cx="50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0739" name="Line 26"/>
              <p:cNvSpPr>
                <a:spLocks noChangeShapeType="1"/>
              </p:cNvSpPr>
              <p:nvPr/>
            </p:nvSpPr>
            <p:spPr bwMode="auto">
              <a:xfrm flipV="1">
                <a:off x="816" y="3168"/>
                <a:ext cx="2592" cy="96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Text Box 27"/>
              <p:cNvSpPr txBox="1">
                <a:spLocks noChangeArrowheads="1"/>
              </p:cNvSpPr>
              <p:nvPr/>
            </p:nvSpPr>
            <p:spPr bwMode="auto">
              <a:xfrm>
                <a:off x="646" y="3024"/>
                <a:ext cx="91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/>
                  <a:t>Incident protons</a:t>
                </a:r>
              </a:p>
            </p:txBody>
          </p:sp>
        </p:grpSp>
        <p:sp>
          <p:nvSpPr>
            <p:cNvPr id="30731" name="Text Box 29"/>
            <p:cNvSpPr txBox="1">
              <a:spLocks noChangeArrowheads="1"/>
            </p:cNvSpPr>
            <p:nvPr/>
          </p:nvSpPr>
          <p:spPr bwMode="auto">
            <a:xfrm>
              <a:off x="676" y="3648"/>
              <a:ext cx="8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Mu2e detector</a:t>
              </a:r>
            </a:p>
          </p:txBody>
        </p:sp>
        <p:sp>
          <p:nvSpPr>
            <p:cNvPr id="30732" name="Line 30"/>
            <p:cNvSpPr>
              <a:spLocks noChangeShapeType="1"/>
            </p:cNvSpPr>
            <p:nvPr/>
          </p:nvSpPr>
          <p:spPr bwMode="auto">
            <a:xfrm flipH="1">
              <a:off x="480" y="3504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 useBgFill="1">
        <p:nvSpPr>
          <p:cNvPr id="30726" name="AutoShape 9"/>
          <p:cNvSpPr>
            <a:spLocks noChangeArrowheads="1"/>
          </p:cNvSpPr>
          <p:nvPr/>
        </p:nvSpPr>
        <p:spPr bwMode="auto">
          <a:xfrm>
            <a:off x="6337300" y="5503863"/>
            <a:ext cx="2136775" cy="395287"/>
          </a:xfrm>
          <a:prstGeom prst="wedgeRoundRectCallout">
            <a:avLst>
              <a:gd name="adj1" fmla="val -73023"/>
              <a:gd name="adj2" fmla="val -343810"/>
              <a:gd name="adj3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</a:pPr>
            <a:r>
              <a:rPr lang="en-US" b="1"/>
              <a:t>Production Target</a:t>
            </a:r>
          </a:p>
        </p:txBody>
      </p:sp>
      <p:sp>
        <p:nvSpPr>
          <p:cNvPr id="30727" name="Date Placeholder 2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0728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A22DCE-32E9-40FB-9A37-738CE27D5CA2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9" name="Footer Placeholder 2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ChangeArrowheads="1"/>
          </p:cNvSpPr>
          <p:nvPr/>
        </p:nvSpPr>
        <p:spPr bwMode="auto">
          <a:xfrm>
            <a:off x="685800" y="111125"/>
            <a:ext cx="7769225" cy="514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Transport Solenoid</a:t>
            </a:r>
          </a:p>
        </p:txBody>
      </p:sp>
      <p:pic>
        <p:nvPicPr>
          <p:cNvPr id="31747" name="Picture 3" descr="muon_in_ts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33400" y="876300"/>
            <a:ext cx="411162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6300" y="771525"/>
            <a:ext cx="4381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lnSpc>
                <a:spcPct val="90000"/>
              </a:lnSpc>
              <a:spcBef>
                <a:spcPct val="75000"/>
              </a:spcBef>
              <a:buFontTx/>
              <a:buChar char="•"/>
            </a:pPr>
            <a:r>
              <a:rPr lang="en-US" altLang="ja-JP" sz="2000">
                <a:ea typeface="MS PGothic"/>
                <a:cs typeface="MS PGothic"/>
              </a:rPr>
              <a:t>Curved solenoid eliminates                     line-of-sight transport of photons   and neutrons</a:t>
            </a:r>
          </a:p>
          <a:p>
            <a:pPr marL="174625" indent="-174625">
              <a:lnSpc>
                <a:spcPct val="90000"/>
              </a:lnSpc>
              <a:spcBef>
                <a:spcPct val="75000"/>
              </a:spcBef>
              <a:buFontTx/>
              <a:buChar char="•"/>
            </a:pPr>
            <a:r>
              <a:rPr lang="en-US" altLang="ja-JP" sz="2000">
                <a:ea typeface="MS PGothic"/>
                <a:cs typeface="MS PGothic"/>
              </a:rPr>
              <a:t>Curvature drift and collimators sign and momentum select beam</a:t>
            </a:r>
          </a:p>
          <a:p>
            <a:pPr marL="174625" indent="-174625">
              <a:lnSpc>
                <a:spcPct val="90000"/>
              </a:lnSpc>
              <a:spcBef>
                <a:spcPct val="75000"/>
              </a:spcBef>
              <a:buFontTx/>
              <a:buChar char="•"/>
            </a:pPr>
            <a:r>
              <a:rPr lang="en-US" altLang="ja-JP" sz="2000">
                <a:ea typeface="MS PGothic"/>
                <a:cs typeface="MS PGothic"/>
              </a:rPr>
              <a:t>dB/ds &lt; 0 in the straight sections to avoid trapping which would result in long transit times</a:t>
            </a:r>
          </a:p>
          <a:p>
            <a:pPr marL="174625" indent="-174625">
              <a:lnSpc>
                <a:spcPct val="90000"/>
              </a:lnSpc>
              <a:spcBef>
                <a:spcPct val="75000"/>
              </a:spcBef>
            </a:pPr>
            <a:endParaRPr lang="en-US" altLang="ja-JP" sz="2400">
              <a:ea typeface="MS PGothic"/>
              <a:cs typeface="MS PGothic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3400" y="4419600"/>
            <a:ext cx="8140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81407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946775"/>
            <a:ext cx="81407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33400" y="4419600"/>
            <a:ext cx="8140700" cy="21336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 useBgFill="1">
        <p:nvSpPr>
          <p:cNvPr id="31753" name="AutoShape 9"/>
          <p:cNvSpPr>
            <a:spLocks noChangeArrowheads="1"/>
          </p:cNvSpPr>
          <p:nvPr/>
        </p:nvSpPr>
        <p:spPr bwMode="auto">
          <a:xfrm>
            <a:off x="152400" y="1485900"/>
            <a:ext cx="1457325" cy="990600"/>
          </a:xfrm>
          <a:prstGeom prst="wedgeRoundRectCallout">
            <a:avLst>
              <a:gd name="adj1" fmla="val 100981"/>
              <a:gd name="adj2" fmla="val 49454"/>
              <a:gd name="adj3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</a:pPr>
            <a:r>
              <a:rPr lang="en-US" b="1"/>
              <a:t>Collimators and pBar Window</a:t>
            </a:r>
          </a:p>
        </p:txBody>
      </p:sp>
      <p:sp>
        <p:nvSpPr>
          <p:cNvPr id="31754" name="Oval 11"/>
          <p:cNvSpPr>
            <a:spLocks noChangeArrowheads="1"/>
          </p:cNvSpPr>
          <p:nvPr/>
        </p:nvSpPr>
        <p:spPr bwMode="auto">
          <a:xfrm>
            <a:off x="1333500" y="3009900"/>
            <a:ext cx="712788" cy="3667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ja-JP">
                <a:ea typeface="MS PGothic"/>
                <a:cs typeface="MS PGothic"/>
              </a:rPr>
              <a:t>2.5 T</a:t>
            </a:r>
          </a:p>
        </p:txBody>
      </p:sp>
      <p:sp>
        <p:nvSpPr>
          <p:cNvPr id="31755" name="Oval 12"/>
          <p:cNvSpPr>
            <a:spLocks noChangeArrowheads="1"/>
          </p:cNvSpPr>
          <p:nvPr/>
        </p:nvSpPr>
        <p:spPr bwMode="auto">
          <a:xfrm>
            <a:off x="3733800" y="1714500"/>
            <a:ext cx="712788" cy="3667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ja-JP">
                <a:ea typeface="MS PGothic"/>
                <a:cs typeface="MS PGothic"/>
              </a:rPr>
              <a:t>2.1 T</a:t>
            </a:r>
          </a:p>
        </p:txBody>
      </p:sp>
      <p:sp>
        <p:nvSpPr>
          <p:cNvPr id="31756" name="Date Placeholder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1757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940F54-AE21-4F99-9C77-2E3BF7454FC1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58" name="Footer Placeholder 1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s20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992" t="11615" b="5396"/>
          <a:stretch>
            <a:fillRect/>
          </a:stretch>
        </p:blipFill>
        <p:spPr bwMode="auto">
          <a:xfrm>
            <a:off x="457200" y="2400300"/>
            <a:ext cx="8077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455613" y="111125"/>
            <a:ext cx="8226425" cy="514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Detector Region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7353300" y="4610100"/>
            <a:ext cx="457200" cy="3667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ja-JP">
                <a:ea typeface="MS PGothic"/>
                <a:cs typeface="MS PGothic"/>
              </a:rPr>
              <a:t>1 T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572000" y="4953000"/>
            <a:ext cx="465138" cy="3762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ja-JP">
                <a:ea typeface="MS PGothic"/>
                <a:cs typeface="MS PGothic"/>
              </a:rPr>
              <a:t>1 T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562100" y="4533900"/>
            <a:ext cx="409575" cy="3667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ja-JP">
                <a:ea typeface="MS PGothic"/>
                <a:cs typeface="MS PGothic"/>
              </a:rPr>
              <a:t>2 T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44463" y="677863"/>
            <a:ext cx="88773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ja-JP" sz="2000">
                <a:ea typeface="MS PGothic"/>
                <a:cs typeface="MS PGothic"/>
              </a:rPr>
              <a:t>Axially-graded field near stopping target to sharpen acceptance cutoff.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ja-JP" sz="2000">
                <a:ea typeface="MS PGothic"/>
                <a:cs typeface="MS PGothic"/>
              </a:rPr>
              <a:t>Uniform field in spectrometer region to simplify momentum analysis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ja-JP" sz="2000">
                <a:ea typeface="MS PGothic"/>
                <a:cs typeface="MS PGothic"/>
              </a:rPr>
              <a:t>Electron detectors downstream of target to reduce rates from </a:t>
            </a:r>
            <a:r>
              <a:rPr lang="en-US" altLang="ja-JP" sz="2000">
                <a:latin typeface="Symbol" pitchFamily="18" charset="2"/>
                <a:ea typeface="MS PGothic"/>
                <a:cs typeface="MS PGothic"/>
              </a:rPr>
              <a:t>g</a:t>
            </a:r>
            <a:r>
              <a:rPr lang="en-US" altLang="ja-JP" sz="2000">
                <a:ea typeface="MS PGothic"/>
                <a:cs typeface="MS PGothic"/>
              </a:rPr>
              <a:t> and neutrons</a:t>
            </a:r>
          </a:p>
        </p:txBody>
      </p:sp>
      <p:sp useBgFill="1">
        <p:nvSpPr>
          <p:cNvPr id="32776" name="AutoShape 8"/>
          <p:cNvSpPr>
            <a:spLocks noChangeArrowheads="1"/>
          </p:cNvSpPr>
          <p:nvPr/>
        </p:nvSpPr>
        <p:spPr bwMode="auto">
          <a:xfrm>
            <a:off x="2552700" y="2438400"/>
            <a:ext cx="2590800" cy="409575"/>
          </a:xfrm>
          <a:prstGeom prst="wedgeRoundRectCallout">
            <a:avLst>
              <a:gd name="adj1" fmla="val -28861"/>
              <a:gd name="adj2" fmla="val 416282"/>
              <a:gd name="adj3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</a:pPr>
            <a:r>
              <a:rPr lang="en-US" b="1"/>
              <a:t>Stopping Target Foils</a:t>
            </a:r>
          </a:p>
        </p:txBody>
      </p:sp>
      <p:sp useBgFill="1">
        <p:nvSpPr>
          <p:cNvPr id="32777" name="AutoShape 9"/>
          <p:cNvSpPr>
            <a:spLocks noChangeArrowheads="1"/>
          </p:cNvSpPr>
          <p:nvPr/>
        </p:nvSpPr>
        <p:spPr bwMode="auto">
          <a:xfrm>
            <a:off x="6096000" y="2362200"/>
            <a:ext cx="2847975" cy="400050"/>
          </a:xfrm>
          <a:prstGeom prst="wedgeRoundRectCallout">
            <a:avLst>
              <a:gd name="adj1" fmla="val -45486"/>
              <a:gd name="adj2" fmla="val 313097"/>
              <a:gd name="adj3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</a:pPr>
            <a:r>
              <a:rPr lang="en-US" b="1"/>
              <a:t>Straw Tracking Detector</a:t>
            </a:r>
          </a:p>
        </p:txBody>
      </p:sp>
      <p:sp useBgFill="1">
        <p:nvSpPr>
          <p:cNvPr id="32778" name="AutoShape 10"/>
          <p:cNvSpPr>
            <a:spLocks noChangeArrowheads="1"/>
          </p:cNvSpPr>
          <p:nvPr/>
        </p:nvSpPr>
        <p:spPr bwMode="auto">
          <a:xfrm>
            <a:off x="7696200" y="5067300"/>
            <a:ext cx="1447800" cy="704850"/>
          </a:xfrm>
          <a:prstGeom prst="wedgeRoundRectCallout">
            <a:avLst>
              <a:gd name="adj1" fmla="val -69630"/>
              <a:gd name="adj2" fmla="val -201125"/>
              <a:gd name="adj3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</a:pPr>
            <a:r>
              <a:rPr lang="en-US" b="1"/>
              <a:t>Electron Calorimeter</a:t>
            </a:r>
          </a:p>
        </p:txBody>
      </p:sp>
      <p:sp>
        <p:nvSpPr>
          <p:cNvPr id="32779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2780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B550E-8ABF-49C7-ACFF-91995CC81DA3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81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Magnetic Field Gradient</a:t>
            </a:r>
            <a:endParaRPr lang="en-US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904875"/>
            <a:ext cx="8267700" cy="56102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cxnSp>
        <p:nvCxnSpPr>
          <p:cNvPr id="33796" name="Straight Connector 5"/>
          <p:cNvCxnSpPr>
            <a:cxnSpLocks noChangeShapeType="1"/>
          </p:cNvCxnSpPr>
          <p:nvPr/>
        </p:nvCxnSpPr>
        <p:spPr bwMode="auto">
          <a:xfrm rot="5400000">
            <a:off x="-266699" y="3200400"/>
            <a:ext cx="4724400" cy="3175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33797" name="Straight Connector 6"/>
          <p:cNvCxnSpPr>
            <a:cxnSpLocks noChangeShapeType="1"/>
          </p:cNvCxnSpPr>
          <p:nvPr/>
        </p:nvCxnSpPr>
        <p:spPr bwMode="auto">
          <a:xfrm rot="5400000">
            <a:off x="2857501" y="3200400"/>
            <a:ext cx="4800600" cy="3175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762000" y="4838700"/>
            <a:ext cx="1219200" cy="58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Production Solenoid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4838700"/>
            <a:ext cx="1219200" cy="58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Transport Solenoid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5500" y="4876800"/>
            <a:ext cx="1219200" cy="58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Detector Solenoid</a:t>
            </a:r>
          </a:p>
        </p:txBody>
      </p:sp>
      <p:sp>
        <p:nvSpPr>
          <p:cNvPr id="33801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3802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C5E9DD-0676-434C-A62D-45EAC5A072B4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803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Transported Particles</a:t>
            </a:r>
            <a:endParaRPr lang="en-US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823913"/>
            <a:ext cx="5591175" cy="546258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cxnSp>
        <p:nvCxnSpPr>
          <p:cNvPr id="34820" name="Straight Arrow Connector 5"/>
          <p:cNvCxnSpPr>
            <a:cxnSpLocks noChangeShapeType="1"/>
          </p:cNvCxnSpPr>
          <p:nvPr/>
        </p:nvCxnSpPr>
        <p:spPr bwMode="auto">
          <a:xfrm flipV="1">
            <a:off x="3381375" y="3076575"/>
            <a:ext cx="1571625" cy="95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3467100" y="3181350"/>
            <a:ext cx="149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E~3-15 MeV</a:t>
            </a: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4438650" y="942975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7030A0"/>
                </a:solidFill>
              </a:rPr>
              <a:t>Vital that e- momentum &lt; signal momentum</a:t>
            </a:r>
          </a:p>
        </p:txBody>
      </p:sp>
      <p:cxnSp>
        <p:nvCxnSpPr>
          <p:cNvPr id="34823" name="Straight Arrow Connector 11"/>
          <p:cNvCxnSpPr>
            <a:cxnSpLocks noChangeShapeType="1"/>
          </p:cNvCxnSpPr>
          <p:nvPr/>
        </p:nvCxnSpPr>
        <p:spPr bwMode="auto">
          <a:xfrm rot="5400000">
            <a:off x="4881563" y="1747837"/>
            <a:ext cx="476250" cy="257175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34824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4825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FF3402-40E6-4D79-A442-54D395041FD8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26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Cycle of the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endParaRPr lang="en-US" dirty="0"/>
          </a:p>
        </p:txBody>
      </p:sp>
      <p:pic>
        <p:nvPicPr>
          <p:cNvPr id="35843" name="Picture 7" descr="timing_1.png"/>
          <p:cNvPicPr>
            <a:picLocks noChangeAspect="1"/>
          </p:cNvPicPr>
          <p:nvPr/>
        </p:nvPicPr>
        <p:blipFill>
          <a:blip r:embed="rId3" cstate="print"/>
          <a:srcRect l="3333" t="15947" r="8333"/>
          <a:stretch>
            <a:fillRect/>
          </a:stretch>
        </p:blipFill>
        <p:spPr bwMode="auto">
          <a:xfrm>
            <a:off x="981075" y="795338"/>
            <a:ext cx="7496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504825" y="3995738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μ</a:t>
            </a:r>
            <a:r>
              <a:rPr lang="en-US" sz="2400" kern="0" baseline="3000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-</a:t>
            </a:r>
            <a:r>
              <a:rPr lang="en-US" sz="2400" kern="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 are accompanied by </a:t>
            </a:r>
            <a:r>
              <a:rPr lang="en-US" sz="2400" kern="0" dirty="0" err="1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e</a:t>
            </a:r>
            <a:r>
              <a:rPr lang="en-US" sz="2400" kern="0" baseline="3000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-</a:t>
            </a:r>
            <a:r>
              <a:rPr lang="en-US" sz="2400" kern="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2400" kern="0" dirty="0" err="1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π</a:t>
            </a:r>
            <a:r>
              <a:rPr lang="en-US" sz="2400" kern="0" baseline="3000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-</a:t>
            </a:r>
            <a:r>
              <a:rPr lang="en-US" sz="2400" kern="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, …	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Extinction required to make prompt background ~equal to all other backgrounds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1 out of time proton per 10</a:t>
            </a:r>
            <a:r>
              <a:rPr lang="en-US" sz="2400" kern="0" baseline="3000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9</a:t>
            </a:r>
            <a:r>
              <a:rPr lang="en-US" sz="2400" kern="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 in time protons.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Lifetime of </a:t>
            </a:r>
            <a:r>
              <a:rPr lang="en-US" sz="2400" kern="0" dirty="0" err="1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muonic</a:t>
            </a:r>
            <a:r>
              <a:rPr lang="en-US" sz="2400" kern="0" dirty="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 Al: 864 ns.</a:t>
            </a:r>
          </a:p>
        </p:txBody>
      </p:sp>
      <p:sp>
        <p:nvSpPr>
          <p:cNvPr id="35845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584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00F12-F405-4804-95EF-2711EC958668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7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685800" y="900113"/>
            <a:ext cx="7772400" cy="1722437"/>
          </a:xfrm>
        </p:spPr>
        <p:txBody>
          <a:bodyPr/>
          <a:lstStyle/>
          <a:p>
            <a:r>
              <a:rPr lang="en-US" smtClean="0"/>
              <a:t>This effort has benefited greatly from over a decade of voluminous work done by the MECO collaboration, not all of whom have chosen to join the current collaboration.</a:t>
            </a:r>
          </a:p>
          <a:p>
            <a:endParaRPr lang="en-US" smtClean="0"/>
          </a:p>
        </p:txBody>
      </p:sp>
      <p:sp>
        <p:nvSpPr>
          <p:cNvPr id="17412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1741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C7E7C-CB51-44E6-B6F4-C7017ADAE3C6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4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13335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Tracking Detector/Calorimeter (“L-Tracker”)</a:t>
            </a:r>
            <a:endParaRPr lang="en-US" dirty="0"/>
          </a:p>
        </p:txBody>
      </p:sp>
      <p:sp>
        <p:nvSpPr>
          <p:cNvPr id="36867" name="Content Placeholder 23"/>
          <p:cNvSpPr>
            <a:spLocks noGrp="1"/>
          </p:cNvSpPr>
          <p:nvPr>
            <p:ph sz="half" idx="2"/>
          </p:nvPr>
        </p:nvSpPr>
        <p:spPr>
          <a:xfrm>
            <a:off x="528638" y="3429000"/>
            <a:ext cx="4552950" cy="1866900"/>
          </a:xfrm>
        </p:spPr>
        <p:txBody>
          <a:bodyPr/>
          <a:lstStyle/>
          <a:p>
            <a:r>
              <a:rPr lang="en-US" sz="2000" smtClean="0"/>
              <a:t>3000 2.6 m straws</a:t>
            </a:r>
          </a:p>
          <a:p>
            <a:pPr lvl="1"/>
            <a:r>
              <a:rPr lang="en-US" sz="1800" smtClean="0">
                <a:latin typeface="Symbol" pitchFamily="18" charset="2"/>
              </a:rPr>
              <a:t>s</a:t>
            </a:r>
            <a:r>
              <a:rPr lang="en-US" sz="1800" smtClean="0"/>
              <a:t>(r,</a:t>
            </a:r>
            <a:r>
              <a:rPr lang="en-US" sz="1800" smtClean="0">
                <a:latin typeface="Symbol" pitchFamily="18" charset="2"/>
              </a:rPr>
              <a:t>f</a:t>
            </a:r>
            <a:r>
              <a:rPr lang="en-US" sz="1800" smtClean="0"/>
              <a:t>) ~ 0.2 mm</a:t>
            </a:r>
          </a:p>
          <a:p>
            <a:r>
              <a:rPr lang="en-US" sz="2000" smtClean="0"/>
              <a:t>17000 Cathode strips</a:t>
            </a:r>
          </a:p>
          <a:p>
            <a:pPr lvl="1"/>
            <a:r>
              <a:rPr lang="en-US" sz="1800" smtClean="0">
                <a:latin typeface="Symbol" pitchFamily="18" charset="2"/>
              </a:rPr>
              <a:t>s(</a:t>
            </a:r>
            <a:r>
              <a:rPr lang="en-US" sz="1800" smtClean="0"/>
              <a:t>z) ~ 1.5 mm</a:t>
            </a:r>
          </a:p>
          <a:p>
            <a:r>
              <a:rPr lang="en-US" sz="2000" smtClean="0"/>
              <a:t>1200 PBOW4 cyrstals in electron calorimeter</a:t>
            </a:r>
          </a:p>
          <a:p>
            <a:pPr lvl="1"/>
            <a:r>
              <a:rPr lang="en-US" sz="1800" smtClean="0">
                <a:latin typeface="Symbol" pitchFamily="18" charset="2"/>
              </a:rPr>
              <a:t>s</a:t>
            </a:r>
            <a:r>
              <a:rPr lang="en-US" sz="1800" smtClean="0"/>
              <a:t>E/E ~ 3.5%</a:t>
            </a:r>
          </a:p>
          <a:p>
            <a:r>
              <a:rPr lang="en-US" sz="2000" smtClean="0"/>
              <a:t>Resolution: .19 MeV/c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36868" name="Picture 3" descr="electron_tr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066800"/>
            <a:ext cx="477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5210175" y="3962400"/>
            <a:ext cx="3200400" cy="2224088"/>
            <a:chOff x="1260" y="0"/>
            <a:chExt cx="5299" cy="3864"/>
          </a:xfrm>
        </p:grpSpPr>
        <p:sp>
          <p:nvSpPr>
            <p:cNvPr id="36874" name="AutoShape 5"/>
            <p:cNvSpPr>
              <a:spLocks noChangeAspect="1" noChangeArrowheads="1"/>
            </p:cNvSpPr>
            <p:nvPr/>
          </p:nvSpPr>
          <p:spPr bwMode="auto">
            <a:xfrm>
              <a:off x="1260" y="0"/>
              <a:ext cx="5299" cy="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grpSp>
          <p:nvGrpSpPr>
            <p:cNvPr id="36875" name="Group 6"/>
            <p:cNvGrpSpPr>
              <a:grpSpLocks/>
            </p:cNvGrpSpPr>
            <p:nvPr/>
          </p:nvGrpSpPr>
          <p:grpSpPr bwMode="auto">
            <a:xfrm>
              <a:off x="2791" y="135"/>
              <a:ext cx="3678" cy="3729"/>
              <a:chOff x="3866" y="675"/>
              <a:chExt cx="1894" cy="1894"/>
            </a:xfrm>
          </p:grpSpPr>
          <p:pic>
            <p:nvPicPr>
              <p:cNvPr id="36884" name="Picture 7" descr="Ltracker_prev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66" y="675"/>
                <a:ext cx="1894" cy="1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85" name="Oval 8"/>
              <p:cNvSpPr>
                <a:spLocks noChangeAspect="1" noChangeArrowheads="1"/>
              </p:cNvSpPr>
              <p:nvPr/>
            </p:nvSpPr>
            <p:spPr bwMode="auto">
              <a:xfrm>
                <a:off x="4705" y="1504"/>
                <a:ext cx="215" cy="215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876" name="Line 9"/>
            <p:cNvSpPr>
              <a:spLocks noChangeShapeType="1"/>
            </p:cNvSpPr>
            <p:nvPr/>
          </p:nvSpPr>
          <p:spPr bwMode="auto">
            <a:xfrm flipH="1">
              <a:off x="1592" y="822"/>
              <a:ext cx="1999" cy="1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0"/>
            <p:cNvSpPr>
              <a:spLocks noChangeShapeType="1"/>
            </p:cNvSpPr>
            <p:nvPr/>
          </p:nvSpPr>
          <p:spPr bwMode="auto">
            <a:xfrm flipH="1">
              <a:off x="3061" y="890"/>
              <a:ext cx="625" cy="2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78" name="Group 11"/>
            <p:cNvGrpSpPr>
              <a:grpSpLocks/>
            </p:cNvGrpSpPr>
            <p:nvPr/>
          </p:nvGrpSpPr>
          <p:grpSpPr bwMode="auto">
            <a:xfrm>
              <a:off x="1260" y="1867"/>
              <a:ext cx="1868" cy="1869"/>
              <a:chOff x="2331" y="1659"/>
              <a:chExt cx="996" cy="996"/>
            </a:xfrm>
          </p:grpSpPr>
          <p:sp>
            <p:nvSpPr>
              <p:cNvPr id="36881" name="Oval 12"/>
              <p:cNvSpPr>
                <a:spLocks noChangeAspect="1" noChangeArrowheads="1"/>
              </p:cNvSpPr>
              <p:nvPr/>
            </p:nvSpPr>
            <p:spPr bwMode="auto">
              <a:xfrm>
                <a:off x="2331" y="1665"/>
                <a:ext cx="990" cy="99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pic>
            <p:nvPicPr>
              <p:cNvPr id="36882" name="Picture 13" descr="straw_zoom_tran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1" y="1683"/>
                <a:ext cx="996" cy="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83" name="Oval 14"/>
              <p:cNvSpPr>
                <a:spLocks noChangeAspect="1" noChangeArrowheads="1"/>
              </p:cNvSpPr>
              <p:nvPr/>
            </p:nvSpPr>
            <p:spPr bwMode="auto">
              <a:xfrm>
                <a:off x="2337" y="1659"/>
                <a:ext cx="990" cy="99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879" name="Oval 15"/>
            <p:cNvSpPr>
              <a:spLocks noChangeAspect="1" noChangeArrowheads="1"/>
            </p:cNvSpPr>
            <p:nvPr/>
          </p:nvSpPr>
          <p:spPr bwMode="auto">
            <a:xfrm>
              <a:off x="3576" y="800"/>
              <a:ext cx="118" cy="117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V="1">
              <a:off x="2046" y="1922"/>
              <a:ext cx="371" cy="17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870" name="Picture 17" descr="geom_ac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800" y="830263"/>
            <a:ext cx="336232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Date Placeholder 2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6872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018B3E-6FBE-411F-B5A1-BB35E412CD8F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73" name="Footer Placeholder 2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Alternate Tracker Design</a:t>
            </a:r>
            <a:endParaRPr 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962025"/>
            <a:ext cx="874395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789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A8457-84E9-4F4D-8D90-76472F161CDF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4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long time coming</a:t>
            </a:r>
            <a:endParaRPr lang="en-US" dirty="0"/>
          </a:p>
        </p:txBody>
      </p:sp>
      <p:graphicFrame>
        <p:nvGraphicFramePr>
          <p:cNvPr id="832627" name="Group 115"/>
          <p:cNvGraphicFramePr>
            <a:graphicFrameLocks noGrp="1"/>
          </p:cNvGraphicFramePr>
          <p:nvPr>
            <p:ph idx="1"/>
          </p:nvPr>
        </p:nvGraphicFramePr>
        <p:xfrm>
          <a:off x="457200" y="839788"/>
          <a:ext cx="8686800" cy="5160329"/>
        </p:xfrm>
        <a:graphic>
          <a:graphicData uri="http://schemas.openxmlformats.org/drawingml/2006/table">
            <a:tbl>
              <a:tblPr/>
              <a:tblGrid>
                <a:gridCol w="1919287"/>
                <a:gridCol w="6767513"/>
              </a:tblGrid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1992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MELC proposed at Moscow Meson Factory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1997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MECO proposed for the AGS at Brookhaven as part of RSVP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(at this time, experiment incompatible with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Fermilab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1998-2005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intensive work on MECO technical design:  magnet system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costed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at $58M, detector at $27M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July 2005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RSVP cancelled for financial reasons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MECO subgroup +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Fermilab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physicists work out means to mount experiment at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Fermilab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June 2007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mu2e EOI submitted to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Fermilab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October 2007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LOI submitted to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Fermilab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Fall 2008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mu2e submits proposal to Fermilab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November 2008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Stage 1 approval. Formal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Project Planning begins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November 2009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DOE Grants CD-0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6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893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F92DA-07EF-4288-BB47-4E5DC079FA8C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38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at </a:t>
            </a:r>
            <a:r>
              <a:rPr lang="en-US" dirty="0" err="1" smtClean="0"/>
              <a:t>Fermilab</a:t>
            </a:r>
            <a:endParaRPr lang="en-US" dirty="0"/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736725"/>
            <a:ext cx="39243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4229100" y="1100138"/>
            <a:ext cx="49149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 err="1">
                <a:latin typeface="+mn-lt"/>
              </a:rPr>
              <a:t>Fermilab</a:t>
            </a:r>
            <a:endParaRPr lang="en-US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Built ~1970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200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GeV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proton beams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Eventually 400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GeV</a:t>
            </a: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Upgraded in 1985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900GeV x 900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GeV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p-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pBar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collisions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Most energetic in the world ever since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Upgraded in 1997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Main Injector-&gt; more intensity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980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GeV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x 980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GeV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p-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pBar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collisions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Intense neutrino program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Soon the </a:t>
            </a:r>
            <a:r>
              <a:rPr lang="en-US" sz="1600" i="1" dirty="0">
                <a:solidFill>
                  <a:schemeClr val="accent2"/>
                </a:solidFill>
                <a:latin typeface="+mn-lt"/>
              </a:rPr>
              <a:t>second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most powerful collider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What next???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There should be enough protons to do Mu2e in the 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NOvA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era, but generating the bunch structure is very complicated...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153400" y="2876550"/>
            <a:ext cx="990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53400" y="2847975"/>
            <a:ext cx="990600" cy="428625"/>
          </a:xfrm>
          <a:prstGeom prst="line">
            <a:avLst/>
          </a:prstGeom>
          <a:ln w="381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67600" y="324802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ntil </a:t>
            </a:r>
            <a:r>
              <a:rPr lang="en-US" dirty="0">
                <a:solidFill>
                  <a:srgbClr val="FF0000"/>
                </a:solidFill>
              </a:rPr>
              <a:t>recently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105400" y="4486275"/>
            <a:ext cx="466725" cy="219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67300" y="4476750"/>
            <a:ext cx="428625" cy="161925"/>
          </a:xfrm>
          <a:prstGeom prst="line">
            <a:avLst/>
          </a:prstGeom>
          <a:ln w="381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2004349">
            <a:off x="4552950" y="4105275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Now</a:t>
            </a:r>
          </a:p>
        </p:txBody>
      </p:sp>
      <p:sp>
        <p:nvSpPr>
          <p:cNvPr id="39947" name="Date Placeholder 2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39948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C5BF4-783E-4226-B6E7-35CFD135553B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49" name="Footer Placeholder 2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42875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/>
              <a:t>The Fermilab Accelerator Complex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t="4968" r="18417" b="31851"/>
          <a:stretch>
            <a:fillRect/>
          </a:stretch>
        </p:blipFill>
        <p:spPr bwMode="auto">
          <a:xfrm>
            <a:off x="571500" y="1066800"/>
            <a:ext cx="7594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Freeform 4"/>
          <p:cNvSpPr>
            <a:spLocks/>
          </p:cNvSpPr>
          <p:nvPr/>
        </p:nvSpPr>
        <p:spPr bwMode="auto">
          <a:xfrm>
            <a:off x="3670300" y="1358900"/>
            <a:ext cx="338138" cy="1203325"/>
          </a:xfrm>
          <a:custGeom>
            <a:avLst/>
            <a:gdLst>
              <a:gd name="T0" fmla="*/ 2147483647 w 117"/>
              <a:gd name="T1" fmla="*/ 2147483647 h 494"/>
              <a:gd name="T2" fmla="*/ 2147483647 w 117"/>
              <a:gd name="T3" fmla="*/ 2147483647 h 494"/>
              <a:gd name="T4" fmla="*/ 2147483647 w 117"/>
              <a:gd name="T5" fmla="*/ 2147483647 h 494"/>
              <a:gd name="T6" fmla="*/ 2147483647 w 117"/>
              <a:gd name="T7" fmla="*/ 2147483647 h 494"/>
              <a:gd name="T8" fmla="*/ 2147483647 w 117"/>
              <a:gd name="T9" fmla="*/ 0 h 4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494"/>
              <a:gd name="T17" fmla="*/ 117 w 117"/>
              <a:gd name="T18" fmla="*/ 494 h 4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494">
                <a:moveTo>
                  <a:pt x="60" y="494"/>
                </a:moveTo>
                <a:cubicBezTo>
                  <a:pt x="41" y="465"/>
                  <a:pt x="23" y="436"/>
                  <a:pt x="15" y="387"/>
                </a:cubicBezTo>
                <a:cubicBezTo>
                  <a:pt x="7" y="338"/>
                  <a:pt x="0" y="254"/>
                  <a:pt x="9" y="199"/>
                </a:cubicBezTo>
                <a:cubicBezTo>
                  <a:pt x="18" y="144"/>
                  <a:pt x="53" y="89"/>
                  <a:pt x="71" y="56"/>
                </a:cubicBezTo>
                <a:cubicBezTo>
                  <a:pt x="89" y="23"/>
                  <a:pt x="103" y="11"/>
                  <a:pt x="117" y="0"/>
                </a:cubicBez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4051300" y="1435100"/>
            <a:ext cx="266700" cy="239077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-3300000">
            <a:off x="2972594" y="1353344"/>
            <a:ext cx="154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Arial Unicode MS" pitchFamily="34" charset="-128"/>
              </a:rPr>
              <a:t>MiniBooNE/BNB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 rot="-4854802">
            <a:off x="3713163" y="1641475"/>
            <a:ext cx="841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Arial Unicode MS" pitchFamily="34" charset="-128"/>
              </a:rPr>
              <a:t>NUMI</a:t>
            </a:r>
          </a:p>
        </p:txBody>
      </p:sp>
      <p:sp>
        <p:nvSpPr>
          <p:cNvPr id="40968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096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975753-7295-4747-90BA-E4DFA853C60F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70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9475" y="1558119"/>
            <a:ext cx="7899779" cy="4665260"/>
          </a:xfrm>
          <a:custGeom>
            <a:avLst/>
            <a:gdLst>
              <a:gd name="connsiteX0" fmla="*/ 425356 w 7970293"/>
              <a:gd name="connsiteY0" fmla="*/ 2454323 h 4945039"/>
              <a:gd name="connsiteX1" fmla="*/ 1380699 w 7970293"/>
              <a:gd name="connsiteY1" fmla="*/ 529988 h 4945039"/>
              <a:gd name="connsiteX2" fmla="*/ 2745475 w 7970293"/>
              <a:gd name="connsiteY2" fmla="*/ 257033 h 4945039"/>
              <a:gd name="connsiteX3" fmla="*/ 4042012 w 7970293"/>
              <a:gd name="connsiteY3" fmla="*/ 830239 h 4945039"/>
              <a:gd name="connsiteX4" fmla="*/ 4669809 w 7970293"/>
              <a:gd name="connsiteY4" fmla="*/ 475397 h 4945039"/>
              <a:gd name="connsiteX5" fmla="*/ 6321189 w 7970293"/>
              <a:gd name="connsiteY5" fmla="*/ 38669 h 4945039"/>
              <a:gd name="connsiteX6" fmla="*/ 7522191 w 7970293"/>
              <a:gd name="connsiteY6" fmla="*/ 243385 h 4945039"/>
              <a:gd name="connsiteX7" fmla="*/ 7399362 w 7970293"/>
              <a:gd name="connsiteY7" fmla="*/ 1021308 h 4945039"/>
              <a:gd name="connsiteX8" fmla="*/ 4096603 w 7970293"/>
              <a:gd name="connsiteY8" fmla="*/ 1963003 h 4945039"/>
              <a:gd name="connsiteX9" fmla="*/ 2827362 w 7970293"/>
              <a:gd name="connsiteY9" fmla="*/ 4597021 h 4945039"/>
              <a:gd name="connsiteX10" fmla="*/ 398060 w 7970293"/>
              <a:gd name="connsiteY10" fmla="*/ 4051111 h 4945039"/>
              <a:gd name="connsiteX11" fmla="*/ 425356 w 7970293"/>
              <a:gd name="connsiteY11" fmla="*/ 2454323 h 4945039"/>
              <a:gd name="connsiteX0" fmla="*/ 400335 w 7945272"/>
              <a:gd name="connsiteY0" fmla="*/ 2454323 h 4699379"/>
              <a:gd name="connsiteX1" fmla="*/ 1355678 w 7945272"/>
              <a:gd name="connsiteY1" fmla="*/ 529988 h 4699379"/>
              <a:gd name="connsiteX2" fmla="*/ 2720454 w 7945272"/>
              <a:gd name="connsiteY2" fmla="*/ 257033 h 4699379"/>
              <a:gd name="connsiteX3" fmla="*/ 4016991 w 7945272"/>
              <a:gd name="connsiteY3" fmla="*/ 830239 h 4699379"/>
              <a:gd name="connsiteX4" fmla="*/ 4644788 w 7945272"/>
              <a:gd name="connsiteY4" fmla="*/ 475397 h 4699379"/>
              <a:gd name="connsiteX5" fmla="*/ 6296168 w 7945272"/>
              <a:gd name="connsiteY5" fmla="*/ 38669 h 4699379"/>
              <a:gd name="connsiteX6" fmla="*/ 7497170 w 7945272"/>
              <a:gd name="connsiteY6" fmla="*/ 243385 h 4699379"/>
              <a:gd name="connsiteX7" fmla="*/ 7374341 w 7945272"/>
              <a:gd name="connsiteY7" fmla="*/ 1021308 h 4699379"/>
              <a:gd name="connsiteX8" fmla="*/ 4071582 w 7945272"/>
              <a:gd name="connsiteY8" fmla="*/ 1963003 h 4699379"/>
              <a:gd name="connsiteX9" fmla="*/ 2638568 w 7945272"/>
              <a:gd name="connsiteY9" fmla="*/ 4351361 h 4699379"/>
              <a:gd name="connsiteX10" fmla="*/ 373039 w 7945272"/>
              <a:gd name="connsiteY10" fmla="*/ 4051111 h 4699379"/>
              <a:gd name="connsiteX11" fmla="*/ 400335 w 7945272"/>
              <a:gd name="connsiteY11" fmla="*/ 2454323 h 4699379"/>
              <a:gd name="connsiteX0" fmla="*/ 400335 w 7940723"/>
              <a:gd name="connsiteY0" fmla="*/ 2454323 h 4692555"/>
              <a:gd name="connsiteX1" fmla="*/ 1355678 w 7940723"/>
              <a:gd name="connsiteY1" fmla="*/ 529988 h 4692555"/>
              <a:gd name="connsiteX2" fmla="*/ 2720454 w 7940723"/>
              <a:gd name="connsiteY2" fmla="*/ 257033 h 4692555"/>
              <a:gd name="connsiteX3" fmla="*/ 4016991 w 7940723"/>
              <a:gd name="connsiteY3" fmla="*/ 830239 h 4692555"/>
              <a:gd name="connsiteX4" fmla="*/ 4644788 w 7940723"/>
              <a:gd name="connsiteY4" fmla="*/ 475397 h 4692555"/>
              <a:gd name="connsiteX5" fmla="*/ 6296168 w 7940723"/>
              <a:gd name="connsiteY5" fmla="*/ 38669 h 4692555"/>
              <a:gd name="connsiteX6" fmla="*/ 7497170 w 7940723"/>
              <a:gd name="connsiteY6" fmla="*/ 243385 h 4692555"/>
              <a:gd name="connsiteX7" fmla="*/ 7374341 w 7940723"/>
              <a:gd name="connsiteY7" fmla="*/ 1021308 h 4692555"/>
              <a:gd name="connsiteX8" fmla="*/ 4098878 w 7940723"/>
              <a:gd name="connsiteY8" fmla="*/ 2003946 h 4692555"/>
              <a:gd name="connsiteX9" fmla="*/ 2638568 w 7940723"/>
              <a:gd name="connsiteY9" fmla="*/ 4351361 h 4692555"/>
              <a:gd name="connsiteX10" fmla="*/ 373039 w 7940723"/>
              <a:gd name="connsiteY10" fmla="*/ 4051111 h 4692555"/>
              <a:gd name="connsiteX11" fmla="*/ 400335 w 7940723"/>
              <a:gd name="connsiteY11" fmla="*/ 2454323 h 4692555"/>
              <a:gd name="connsiteX0" fmla="*/ 359391 w 7899779"/>
              <a:gd name="connsiteY0" fmla="*/ 2454323 h 4665260"/>
              <a:gd name="connsiteX1" fmla="*/ 1314734 w 7899779"/>
              <a:gd name="connsiteY1" fmla="*/ 529988 h 4665260"/>
              <a:gd name="connsiteX2" fmla="*/ 2679510 w 7899779"/>
              <a:gd name="connsiteY2" fmla="*/ 257033 h 4665260"/>
              <a:gd name="connsiteX3" fmla="*/ 3976047 w 7899779"/>
              <a:gd name="connsiteY3" fmla="*/ 830239 h 4665260"/>
              <a:gd name="connsiteX4" fmla="*/ 4603844 w 7899779"/>
              <a:gd name="connsiteY4" fmla="*/ 475397 h 4665260"/>
              <a:gd name="connsiteX5" fmla="*/ 6255224 w 7899779"/>
              <a:gd name="connsiteY5" fmla="*/ 38669 h 4665260"/>
              <a:gd name="connsiteX6" fmla="*/ 7456226 w 7899779"/>
              <a:gd name="connsiteY6" fmla="*/ 243385 h 4665260"/>
              <a:gd name="connsiteX7" fmla="*/ 7333397 w 7899779"/>
              <a:gd name="connsiteY7" fmla="*/ 1021308 h 4665260"/>
              <a:gd name="connsiteX8" fmla="*/ 4057934 w 7899779"/>
              <a:gd name="connsiteY8" fmla="*/ 2003946 h 4665260"/>
              <a:gd name="connsiteX9" fmla="*/ 2597624 w 7899779"/>
              <a:gd name="connsiteY9" fmla="*/ 4351361 h 4665260"/>
              <a:gd name="connsiteX10" fmla="*/ 373039 w 7899779"/>
              <a:gd name="connsiteY10" fmla="*/ 3887338 h 4665260"/>
              <a:gd name="connsiteX11" fmla="*/ 359391 w 7899779"/>
              <a:gd name="connsiteY11" fmla="*/ 2454323 h 466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99779" h="4665260">
                <a:moveTo>
                  <a:pt x="359391" y="2454323"/>
                </a:moveTo>
                <a:cubicBezTo>
                  <a:pt x="516340" y="1894765"/>
                  <a:pt x="928048" y="896203"/>
                  <a:pt x="1314734" y="529988"/>
                </a:cubicBezTo>
                <a:cubicBezTo>
                  <a:pt x="1701420" y="163773"/>
                  <a:pt x="2235958" y="206991"/>
                  <a:pt x="2679510" y="257033"/>
                </a:cubicBezTo>
                <a:cubicBezTo>
                  <a:pt x="3123062" y="307075"/>
                  <a:pt x="3655325" y="793845"/>
                  <a:pt x="3976047" y="830239"/>
                </a:cubicBezTo>
                <a:cubicBezTo>
                  <a:pt x="4296769" y="866633"/>
                  <a:pt x="4223981" y="607325"/>
                  <a:pt x="4603844" y="475397"/>
                </a:cubicBezTo>
                <a:cubicBezTo>
                  <a:pt x="4983707" y="343469"/>
                  <a:pt x="5779827" y="77338"/>
                  <a:pt x="6255224" y="38669"/>
                </a:cubicBezTo>
                <a:cubicBezTo>
                  <a:pt x="6730621" y="0"/>
                  <a:pt x="7276531" y="79612"/>
                  <a:pt x="7456226" y="243385"/>
                </a:cubicBezTo>
                <a:cubicBezTo>
                  <a:pt x="7635921" y="407158"/>
                  <a:pt x="7899779" y="727881"/>
                  <a:pt x="7333397" y="1021308"/>
                </a:cubicBezTo>
                <a:cubicBezTo>
                  <a:pt x="6767015" y="1314735"/>
                  <a:pt x="4847230" y="1448937"/>
                  <a:pt x="4057934" y="2003946"/>
                </a:cubicBezTo>
                <a:cubicBezTo>
                  <a:pt x="3268639" y="2558955"/>
                  <a:pt x="3211773" y="4037462"/>
                  <a:pt x="2597624" y="4351361"/>
                </a:cubicBezTo>
                <a:cubicBezTo>
                  <a:pt x="1983475" y="4665260"/>
                  <a:pt x="746078" y="4203511"/>
                  <a:pt x="373039" y="3887338"/>
                </a:cubicBezTo>
                <a:cubicBezTo>
                  <a:pt x="0" y="3571165"/>
                  <a:pt x="202442" y="3013881"/>
                  <a:pt x="359391" y="2454323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752717">
            <a:off x="354843" y="1337481"/>
            <a:ext cx="337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CC33"/>
                </a:solidFill>
              </a:rPr>
              <a:t>We will use all of this</a:t>
            </a:r>
            <a:endParaRPr lang="en-US" sz="2400" b="1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5502" y="303077"/>
            <a:ext cx="4820173" cy="46373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Preac</a:t>
            </a:r>
            <a:r>
              <a:rPr lang="en-US" dirty="0"/>
              <a:t>(</a:t>
            </a:r>
            <a:r>
              <a:rPr lang="en-US" dirty="0" err="1"/>
              <a:t>cellerator</a:t>
            </a:r>
            <a:r>
              <a:rPr lang="en-US" dirty="0"/>
              <a:t>) and </a:t>
            </a:r>
            <a:r>
              <a:rPr lang="en-US" dirty="0" err="1"/>
              <a:t>Linac</a:t>
            </a:r>
            <a:endParaRPr lang="en-US" dirty="0"/>
          </a:p>
        </p:txBody>
      </p:sp>
      <p:pic>
        <p:nvPicPr>
          <p:cNvPr id="41987" name="Picture 3" descr="c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8" y="1895475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28625" y="4594225"/>
            <a:ext cx="2505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atin typeface="+mn-lt"/>
              </a:rPr>
              <a:t>“</a:t>
            </a:r>
            <a:r>
              <a:rPr lang="en-US" sz="1600" b="1" dirty="0" err="1">
                <a:latin typeface="+mn-lt"/>
              </a:rPr>
              <a:t>Preac</a:t>
            </a:r>
            <a:r>
              <a:rPr lang="en-US" sz="1600" b="1" dirty="0">
                <a:latin typeface="+mn-lt"/>
              </a:rPr>
              <a:t>” - </a:t>
            </a:r>
            <a:r>
              <a:rPr lang="en-US" sz="1600" dirty="0">
                <a:latin typeface="+mn-lt"/>
              </a:rPr>
              <a:t>Static </a:t>
            </a:r>
            <a:r>
              <a:rPr lang="en-US" sz="1600" dirty="0" err="1">
                <a:latin typeface="+mn-lt"/>
              </a:rPr>
              <a:t>Cockroft</a:t>
            </a:r>
            <a:r>
              <a:rPr lang="en-US" sz="1600" dirty="0">
                <a:latin typeface="+mn-lt"/>
              </a:rPr>
              <a:t>-Walton generator accelerates H- ions from 0 to 750 </a:t>
            </a:r>
            <a:r>
              <a:rPr lang="en-US" sz="1600" dirty="0" err="1">
                <a:latin typeface="+mn-lt"/>
              </a:rPr>
              <a:t>KeV</a:t>
            </a:r>
            <a:r>
              <a:rPr lang="en-US" sz="1600" dirty="0">
                <a:latin typeface="+mn-lt"/>
              </a:rPr>
              <a:t>.</a:t>
            </a:r>
            <a:r>
              <a:rPr lang="en-US" sz="1400" dirty="0">
                <a:latin typeface="+mn-lt"/>
              </a:rPr>
              <a:t>  </a:t>
            </a:r>
          </a:p>
        </p:txBody>
      </p:sp>
      <p:pic>
        <p:nvPicPr>
          <p:cNvPr id="41989" name="Picture 5" descr="old lin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294005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060700" y="5154613"/>
            <a:ext cx="292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atin typeface="+mn-lt"/>
              </a:rPr>
              <a:t>“Old </a:t>
            </a:r>
            <a:r>
              <a:rPr lang="en-US" sz="1600" b="1" dirty="0" err="1">
                <a:latin typeface="+mn-lt"/>
              </a:rPr>
              <a:t>linac</a:t>
            </a:r>
            <a:r>
              <a:rPr lang="en-US" sz="1600" b="1" dirty="0">
                <a:latin typeface="+mn-lt"/>
              </a:rPr>
              <a:t>”(LEL)-</a:t>
            </a:r>
            <a:r>
              <a:rPr lang="en-US" sz="1600" dirty="0">
                <a:latin typeface="+mn-lt"/>
              </a:rPr>
              <a:t> accelerate H- ions from 750 </a:t>
            </a:r>
            <a:r>
              <a:rPr lang="en-US" sz="1600" dirty="0" err="1">
                <a:latin typeface="+mn-lt"/>
              </a:rPr>
              <a:t>keV</a:t>
            </a:r>
            <a:r>
              <a:rPr lang="en-US" sz="1600" dirty="0">
                <a:latin typeface="+mn-lt"/>
              </a:rPr>
              <a:t> to 116 </a:t>
            </a:r>
            <a:r>
              <a:rPr lang="en-US" sz="1600" dirty="0" err="1">
                <a:latin typeface="+mn-lt"/>
              </a:rPr>
              <a:t>MeV</a:t>
            </a:r>
            <a:endParaRPr lang="en-US" sz="1600" dirty="0">
              <a:latin typeface="+mn-lt"/>
            </a:endParaRPr>
          </a:p>
        </p:txBody>
      </p:sp>
      <p:pic>
        <p:nvPicPr>
          <p:cNvPr id="41991" name="Picture 7" descr="lin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63" y="1981200"/>
            <a:ext cx="308768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327775" y="1136650"/>
            <a:ext cx="2578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atin typeface="+mn-lt"/>
              </a:rPr>
              <a:t>“New </a:t>
            </a:r>
            <a:r>
              <a:rPr lang="en-US" sz="1600" b="1" dirty="0" err="1">
                <a:latin typeface="+mn-lt"/>
              </a:rPr>
              <a:t>linac</a:t>
            </a:r>
            <a:r>
              <a:rPr lang="en-US" sz="1600" b="1" dirty="0">
                <a:latin typeface="+mn-lt"/>
              </a:rPr>
              <a:t>” (HEL)-</a:t>
            </a:r>
            <a:r>
              <a:rPr lang="en-US" sz="1600" dirty="0">
                <a:latin typeface="+mn-lt"/>
              </a:rPr>
              <a:t> Accelerate H- ions from 116 </a:t>
            </a:r>
            <a:r>
              <a:rPr lang="en-US" sz="1600" dirty="0" err="1">
                <a:latin typeface="+mn-lt"/>
              </a:rPr>
              <a:t>MeV</a:t>
            </a:r>
            <a:r>
              <a:rPr lang="en-US" sz="1600" dirty="0">
                <a:latin typeface="+mn-lt"/>
              </a:rPr>
              <a:t> to 400 </a:t>
            </a:r>
            <a:r>
              <a:rPr lang="en-US" sz="1600" dirty="0" err="1">
                <a:latin typeface="+mn-lt"/>
              </a:rPr>
              <a:t>MeV</a:t>
            </a:r>
            <a:endParaRPr lang="en-US" sz="1600" dirty="0">
              <a:latin typeface="+mn-lt"/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 cstate="print"/>
          <a:srcRect t="4968"/>
          <a:stretch>
            <a:fillRect/>
          </a:stretch>
        </p:blipFill>
        <p:spPr bwMode="auto">
          <a:xfrm>
            <a:off x="419100" y="0"/>
            <a:ext cx="20113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Freeform 10"/>
          <p:cNvSpPr>
            <a:spLocks/>
          </p:cNvSpPr>
          <p:nvPr/>
        </p:nvSpPr>
        <p:spPr bwMode="auto">
          <a:xfrm>
            <a:off x="1884363" y="0"/>
            <a:ext cx="1111250" cy="400050"/>
          </a:xfrm>
          <a:custGeom>
            <a:avLst/>
            <a:gdLst>
              <a:gd name="T0" fmla="*/ 1111221 w 16509"/>
              <a:gd name="T1" fmla="*/ 400050 h 18819"/>
              <a:gd name="T2" fmla="*/ 558808 w 16509"/>
              <a:gd name="T3" fmla="*/ 31398 h 18819"/>
              <a:gd name="T4" fmla="*/ 0 w 16509"/>
              <a:gd name="T5" fmla="*/ 211685 h 18819"/>
              <a:gd name="T6" fmla="*/ 0 60000 65536"/>
              <a:gd name="T7" fmla="*/ 0 60000 65536"/>
              <a:gd name="T8" fmla="*/ 0 60000 65536"/>
              <a:gd name="T9" fmla="*/ 0 w 16509"/>
              <a:gd name="T10" fmla="*/ 0 h 18819"/>
              <a:gd name="T11" fmla="*/ 16509 w 16509"/>
              <a:gd name="T12" fmla="*/ 18819 h 18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09" h="18819">
                <a:moveTo>
                  <a:pt x="16509" y="18819"/>
                </a:moveTo>
                <a:cubicBezTo>
                  <a:pt x="16485" y="14009"/>
                  <a:pt x="11053" y="2954"/>
                  <a:pt x="8302" y="1477"/>
                </a:cubicBezTo>
                <a:cubicBezTo>
                  <a:pt x="5551" y="0"/>
                  <a:pt x="3302" y="5528"/>
                  <a:pt x="0" y="9958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1995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1996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BD9EF8-D276-4464-8B7A-540F27270E07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97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5128" y="141152"/>
            <a:ext cx="4543948" cy="463731"/>
          </a:xfrm>
        </p:spPr>
        <p:txBody>
          <a:bodyPr/>
          <a:lstStyle/>
          <a:p>
            <a:pPr>
              <a:defRPr/>
            </a:pPr>
            <a:r>
              <a:rPr lang="en-US" dirty="0"/>
              <a:t>Booster</a:t>
            </a:r>
          </a:p>
        </p:txBody>
      </p:sp>
      <p:pic>
        <p:nvPicPr>
          <p:cNvPr id="43011" name="Picture 3" descr="Booster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525" y="2052638"/>
            <a:ext cx="39274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00075" y="1787525"/>
            <a:ext cx="4703763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dirty="0"/>
              <a:t> </a:t>
            </a:r>
            <a:r>
              <a:rPr lang="en-US" sz="2000" dirty="0">
                <a:latin typeface="+mn-lt"/>
              </a:rPr>
              <a:t>Accelerates the 400 </a:t>
            </a:r>
            <a:r>
              <a:rPr lang="en-US" sz="2000" dirty="0" err="1">
                <a:latin typeface="+mn-lt"/>
              </a:rPr>
              <a:t>MeV</a:t>
            </a:r>
            <a:r>
              <a:rPr lang="en-US" sz="2000" dirty="0">
                <a:latin typeface="+mn-lt"/>
              </a:rPr>
              <a:t> beam from the </a:t>
            </a:r>
            <a:r>
              <a:rPr lang="en-US" sz="2000" dirty="0" err="1">
                <a:latin typeface="+mn-lt"/>
              </a:rPr>
              <a:t>Linac</a:t>
            </a:r>
            <a:r>
              <a:rPr lang="en-US" sz="2000" dirty="0">
                <a:latin typeface="+mn-lt"/>
              </a:rPr>
              <a:t> to 8 </a:t>
            </a:r>
            <a:r>
              <a:rPr lang="en-US" sz="2000" dirty="0" err="1">
                <a:latin typeface="+mn-lt"/>
              </a:rPr>
              <a:t>GeV</a:t>
            </a:r>
            <a:endParaRPr lang="en-US" sz="2000" dirty="0">
              <a:latin typeface="+mn-lt"/>
            </a:endParaRPr>
          </a:p>
          <a:p>
            <a:pPr marL="342900" lvl="2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Operates in a 15 Hz offset resonant circuit</a:t>
            </a:r>
          </a:p>
          <a:p>
            <a:pPr marL="800100" lvl="3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No flat top </a:t>
            </a:r>
            <a:r>
              <a:rPr lang="en-US" sz="1600" dirty="0">
                <a:solidFill>
                  <a:srgbClr val="FF0000"/>
                </a:solidFill>
                <a:latin typeface="+mn-lt"/>
                <a:sym typeface="Symbol"/>
              </a:rPr>
              <a:t> no chance to </a:t>
            </a:r>
            <a:r>
              <a:rPr lang="en-US" sz="1600" dirty="0" err="1">
                <a:solidFill>
                  <a:srgbClr val="FF0000"/>
                </a:solidFill>
                <a:latin typeface="+mn-lt"/>
                <a:sym typeface="Symbol"/>
              </a:rPr>
              <a:t>rebunch</a:t>
            </a:r>
            <a:r>
              <a:rPr lang="en-US" sz="1600" dirty="0">
                <a:solidFill>
                  <a:srgbClr val="FF0000"/>
                </a:solidFill>
                <a:latin typeface="+mn-lt"/>
                <a:sym typeface="Symbol"/>
              </a:rPr>
              <a:t>!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marL="342900" lvl="2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Sets fundamental clock of accelerator complex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From the Booster, 8 </a:t>
            </a:r>
            <a:r>
              <a:rPr lang="en-US" sz="2000" dirty="0" err="1">
                <a:latin typeface="+mn-lt"/>
              </a:rPr>
              <a:t>GeV</a:t>
            </a:r>
            <a:r>
              <a:rPr lang="en-US" sz="2000" dirty="0">
                <a:latin typeface="+mn-lt"/>
              </a:rPr>
              <a:t> beam can be directed to</a:t>
            </a:r>
          </a:p>
          <a:p>
            <a:pPr marL="342900" lvl="2" indent="-1143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The Main Injector</a:t>
            </a:r>
          </a:p>
          <a:p>
            <a:pPr marL="342900" lvl="2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 The Booster Neutrino Beam (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MiniBooNE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342900" lvl="2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 A dump.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latin typeface="+mn-lt"/>
              </a:rPr>
              <a:t>More or less original equipment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 t="4968"/>
          <a:stretch>
            <a:fillRect/>
          </a:stretch>
        </p:blipFill>
        <p:spPr bwMode="auto">
          <a:xfrm>
            <a:off x="609600" y="127000"/>
            <a:ext cx="20113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Freeform 6"/>
          <p:cNvSpPr>
            <a:spLocks/>
          </p:cNvSpPr>
          <p:nvPr/>
        </p:nvSpPr>
        <p:spPr bwMode="auto">
          <a:xfrm>
            <a:off x="1966913" y="266700"/>
            <a:ext cx="1309687" cy="128588"/>
          </a:xfrm>
          <a:custGeom>
            <a:avLst/>
            <a:gdLst>
              <a:gd name="T0" fmla="*/ 2147483647 w 1413"/>
              <a:gd name="T1" fmla="*/ 2147483647 h 124"/>
              <a:gd name="T2" fmla="*/ 2147483647 w 1413"/>
              <a:gd name="T3" fmla="*/ 2147483647 h 124"/>
              <a:gd name="T4" fmla="*/ 0 w 1413"/>
              <a:gd name="T5" fmla="*/ 2147483647 h 124"/>
              <a:gd name="T6" fmla="*/ 0 60000 65536"/>
              <a:gd name="T7" fmla="*/ 0 60000 65536"/>
              <a:gd name="T8" fmla="*/ 0 60000 65536"/>
              <a:gd name="T9" fmla="*/ 0 w 1413"/>
              <a:gd name="T10" fmla="*/ 0 h 124"/>
              <a:gd name="T11" fmla="*/ 1413 w 1413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3" h="124">
                <a:moveTo>
                  <a:pt x="1413" y="92"/>
                </a:moveTo>
                <a:cubicBezTo>
                  <a:pt x="1199" y="46"/>
                  <a:pt x="985" y="0"/>
                  <a:pt x="750" y="5"/>
                </a:cubicBezTo>
                <a:cubicBezTo>
                  <a:pt x="515" y="10"/>
                  <a:pt x="134" y="102"/>
                  <a:pt x="0" y="12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0638" y="2905125"/>
            <a:ext cx="3603625" cy="282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6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3017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5FC269-A968-410D-8E7D-3BE078982CEB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8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601" t="2092" r="1601" b="2092"/>
          <a:stretch>
            <a:fillRect/>
          </a:stretch>
        </p:blipFill>
        <p:spPr bwMode="auto">
          <a:xfrm>
            <a:off x="487363" y="2435225"/>
            <a:ext cx="420052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37393" y="217352"/>
            <a:ext cx="4105798" cy="463731"/>
          </a:xfrm>
        </p:spPr>
        <p:txBody>
          <a:bodyPr/>
          <a:lstStyle/>
          <a:p>
            <a:pPr>
              <a:defRPr/>
            </a:pPr>
            <a:r>
              <a:rPr lang="en-US" dirty="0"/>
              <a:t>Main </a:t>
            </a:r>
            <a:r>
              <a:rPr lang="en-US" dirty="0" smtClean="0"/>
              <a:t>Injector/Recycler</a:t>
            </a:r>
            <a:endParaRPr lang="en-US" dirty="0"/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4822825" y="1236663"/>
            <a:ext cx="41910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latin typeface="+mn-lt"/>
              </a:rPr>
              <a:t>The Main Injector can accept 8 </a:t>
            </a:r>
            <a:r>
              <a:rPr lang="en-US" sz="1600" dirty="0" err="1">
                <a:latin typeface="+mn-lt"/>
              </a:rPr>
              <a:t>GeV</a:t>
            </a:r>
            <a:r>
              <a:rPr lang="en-US" sz="1600" dirty="0">
                <a:latin typeface="+mn-lt"/>
              </a:rPr>
              <a:t> protons OR antiprotons from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Booster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 The anti-proton accumulator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 The 8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GeV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Recycler (which shares the same tunnel and stores antiprotons)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latin typeface="+mn-lt"/>
              </a:rPr>
              <a:t>It can accelerate </a:t>
            </a:r>
            <a:r>
              <a:rPr lang="en-US" sz="1600" dirty="0">
                <a:solidFill>
                  <a:srgbClr val="009900"/>
                </a:solidFill>
                <a:latin typeface="+mn-lt"/>
              </a:rPr>
              <a:t>protons</a:t>
            </a:r>
            <a:r>
              <a:rPr lang="en-US" sz="1600" dirty="0">
                <a:latin typeface="+mn-lt"/>
              </a:rPr>
              <a:t> to 120 </a:t>
            </a:r>
            <a:r>
              <a:rPr lang="en-US" sz="1600" dirty="0" err="1">
                <a:latin typeface="+mn-lt"/>
              </a:rPr>
              <a:t>GeV</a:t>
            </a:r>
            <a:r>
              <a:rPr lang="en-US" sz="1600" dirty="0">
                <a:latin typeface="+mn-lt"/>
              </a:rPr>
              <a:t> (in a minimum of 1.4 s) and deliver them to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The antiproton production target.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 The fixed target area.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 The NUMI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beamline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latin typeface="+mn-lt"/>
              </a:rPr>
              <a:t>It can accelerate </a:t>
            </a:r>
            <a:r>
              <a:rPr lang="en-US" sz="1600" dirty="0">
                <a:solidFill>
                  <a:srgbClr val="009900"/>
                </a:solidFill>
                <a:latin typeface="+mn-lt"/>
              </a:rPr>
              <a:t>protons OR antiprotons</a:t>
            </a:r>
            <a:r>
              <a:rPr lang="en-US" sz="1600" dirty="0">
                <a:latin typeface="+mn-lt"/>
              </a:rPr>
              <a:t> to 150 </a:t>
            </a:r>
            <a:r>
              <a:rPr lang="en-US" sz="1600" dirty="0" err="1">
                <a:latin typeface="+mn-lt"/>
              </a:rPr>
              <a:t>GeV</a:t>
            </a:r>
            <a:r>
              <a:rPr lang="en-US" sz="1600" dirty="0">
                <a:latin typeface="+mn-lt"/>
              </a:rPr>
              <a:t> and inject them into the </a:t>
            </a:r>
            <a:r>
              <a:rPr lang="en-US" sz="1600" dirty="0" err="1">
                <a:latin typeface="+mn-lt"/>
              </a:rPr>
              <a:t>Tevatron</a:t>
            </a:r>
            <a:r>
              <a:rPr lang="en-US" sz="1600" dirty="0">
                <a:latin typeface="+mn-lt"/>
              </a:rPr>
              <a:t>.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456238" y="1238250"/>
            <a:ext cx="1268412" cy="32385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>
            <a:off x="2233613" y="922338"/>
            <a:ext cx="3205162" cy="3719512"/>
          </a:xfrm>
          <a:custGeom>
            <a:avLst/>
            <a:gdLst>
              <a:gd name="T0" fmla="*/ 3205023 w 10212"/>
              <a:gd name="T1" fmla="*/ 332217 h 9954"/>
              <a:gd name="T2" fmla="*/ 2563516 w 10212"/>
              <a:gd name="T3" fmla="*/ 147237 h 9954"/>
              <a:gd name="T4" fmla="*/ 1556062 w 10212"/>
              <a:gd name="T5" fmla="*/ 1214890 h 9954"/>
              <a:gd name="T6" fmla="*/ 0 w 10212"/>
              <a:gd name="T7" fmla="*/ 3719785 h 9954"/>
              <a:gd name="T8" fmla="*/ 0 60000 65536"/>
              <a:gd name="T9" fmla="*/ 0 60000 65536"/>
              <a:gd name="T10" fmla="*/ 0 60000 65536"/>
              <a:gd name="T11" fmla="*/ 0 60000 65536"/>
              <a:gd name="T12" fmla="*/ 0 w 10212"/>
              <a:gd name="T13" fmla="*/ 0 h 9954"/>
              <a:gd name="T14" fmla="*/ 10212 w 10212"/>
              <a:gd name="T15" fmla="*/ 9954 h 99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12" h="9954">
                <a:moveTo>
                  <a:pt x="10212" y="889"/>
                </a:moveTo>
                <a:cubicBezTo>
                  <a:pt x="9712" y="561"/>
                  <a:pt x="9044" y="0"/>
                  <a:pt x="8168" y="394"/>
                </a:cubicBezTo>
                <a:cubicBezTo>
                  <a:pt x="7292" y="788"/>
                  <a:pt x="6318" y="1657"/>
                  <a:pt x="4958" y="3251"/>
                </a:cubicBezTo>
                <a:cubicBezTo>
                  <a:pt x="3598" y="4846"/>
                  <a:pt x="1034" y="8560"/>
                  <a:pt x="0" y="9954"/>
                </a:cubicBezTo>
              </a:path>
            </a:pathLst>
          </a:cu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819775" y="2619375"/>
            <a:ext cx="1495425" cy="285750"/>
          </a:xfrm>
          <a:prstGeom prst="rect">
            <a:avLst/>
          </a:prstGeom>
          <a:noFill/>
          <a:ln w="254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2316163" y="2262188"/>
            <a:ext cx="3475037" cy="869950"/>
          </a:xfrm>
          <a:custGeom>
            <a:avLst/>
            <a:gdLst>
              <a:gd name="T0" fmla="*/ 2147483647 w 2281"/>
              <a:gd name="T1" fmla="*/ 2147483647 h 548"/>
              <a:gd name="T2" fmla="*/ 2147483647 w 2281"/>
              <a:gd name="T3" fmla="*/ 2147483647 h 548"/>
              <a:gd name="T4" fmla="*/ 0 w 2281"/>
              <a:gd name="T5" fmla="*/ 2147483647 h 548"/>
              <a:gd name="T6" fmla="*/ 0 60000 65536"/>
              <a:gd name="T7" fmla="*/ 0 60000 65536"/>
              <a:gd name="T8" fmla="*/ 0 60000 65536"/>
              <a:gd name="T9" fmla="*/ 0 w 2281"/>
              <a:gd name="T10" fmla="*/ 0 h 548"/>
              <a:gd name="T11" fmla="*/ 2281 w 2281"/>
              <a:gd name="T12" fmla="*/ 548 h 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1" h="548">
                <a:moveTo>
                  <a:pt x="2281" y="241"/>
                </a:moveTo>
                <a:cubicBezTo>
                  <a:pt x="2163" y="209"/>
                  <a:pt x="1945" y="0"/>
                  <a:pt x="1565" y="51"/>
                </a:cubicBezTo>
                <a:cubicBezTo>
                  <a:pt x="1185" y="102"/>
                  <a:pt x="326" y="444"/>
                  <a:pt x="0" y="548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3" cstate="print"/>
          <a:srcRect t="4968"/>
          <a:stretch>
            <a:fillRect/>
          </a:stretch>
        </p:blipFill>
        <p:spPr bwMode="auto">
          <a:xfrm>
            <a:off x="404813" y="203200"/>
            <a:ext cx="23749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Freeform 10"/>
          <p:cNvSpPr>
            <a:spLocks/>
          </p:cNvSpPr>
          <p:nvPr/>
        </p:nvSpPr>
        <p:spPr bwMode="auto">
          <a:xfrm>
            <a:off x="819150" y="303213"/>
            <a:ext cx="2200275" cy="182562"/>
          </a:xfrm>
          <a:custGeom>
            <a:avLst/>
            <a:gdLst>
              <a:gd name="T0" fmla="*/ 2147483647 w 1567"/>
              <a:gd name="T1" fmla="*/ 2147483647 h 158"/>
              <a:gd name="T2" fmla="*/ 2147483647 w 1567"/>
              <a:gd name="T3" fmla="*/ 2147483647 h 158"/>
              <a:gd name="T4" fmla="*/ 2147483647 w 1567"/>
              <a:gd name="T5" fmla="*/ 0 h 158"/>
              <a:gd name="T6" fmla="*/ 2147483647 w 1567"/>
              <a:gd name="T7" fmla="*/ 2147483647 h 158"/>
              <a:gd name="T8" fmla="*/ 2147483647 w 1567"/>
              <a:gd name="T9" fmla="*/ 2147483647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7"/>
              <a:gd name="T16" fmla="*/ 0 h 158"/>
              <a:gd name="T17" fmla="*/ 1567 w 1567"/>
              <a:gd name="T18" fmla="*/ 158 h 1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7" h="158">
                <a:moveTo>
                  <a:pt x="1567" y="112"/>
                </a:moveTo>
                <a:cubicBezTo>
                  <a:pt x="1320" y="83"/>
                  <a:pt x="1074" y="55"/>
                  <a:pt x="874" y="36"/>
                </a:cubicBezTo>
                <a:cubicBezTo>
                  <a:pt x="674" y="17"/>
                  <a:pt x="505" y="0"/>
                  <a:pt x="369" y="0"/>
                </a:cubicBezTo>
                <a:cubicBezTo>
                  <a:pt x="233" y="0"/>
                  <a:pt x="116" y="10"/>
                  <a:pt x="58" y="36"/>
                </a:cubicBezTo>
                <a:cubicBezTo>
                  <a:pt x="0" y="62"/>
                  <a:pt x="11" y="110"/>
                  <a:pt x="22" y="158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43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4044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47F9A5-7614-4487-BD23-32200D1CEF2A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45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06" y="461155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 Operation of </a:t>
            </a:r>
            <a:r>
              <a:rPr lang="en-US" dirty="0" err="1" smtClean="0"/>
              <a:t>Debuncher</a:t>
            </a:r>
            <a:r>
              <a:rPr lang="en-US" dirty="0" smtClean="0"/>
              <a:t>/Accumulator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42975"/>
            <a:ext cx="3652838" cy="5257800"/>
          </a:xfrm>
        </p:spPr>
        <p:txBody>
          <a:bodyPr/>
          <a:lstStyle/>
          <a:p>
            <a:pPr eaLnBrk="1" hangingPunct="1"/>
            <a:r>
              <a:rPr lang="en-US" smtClean="0"/>
              <a:t>Protons are accelerated to 120 GeV in Main Injector and extracted to pBar target</a:t>
            </a:r>
          </a:p>
          <a:p>
            <a:pPr eaLnBrk="1" hangingPunct="1"/>
            <a:r>
              <a:rPr lang="en-US" smtClean="0"/>
              <a:t>pBars are collected and phase rotated in the “Debuncher”</a:t>
            </a:r>
          </a:p>
          <a:p>
            <a:pPr eaLnBrk="1" hangingPunct="1"/>
            <a:r>
              <a:rPr lang="en-US" smtClean="0"/>
              <a:t>Transferred to the “Accumulator”, where they are cooled and stacked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pBars not used after collider.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942975"/>
            <a:ext cx="3810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Pbar Tu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4067175"/>
            <a:ext cx="28194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Freeform 6"/>
          <p:cNvSpPr>
            <a:spLocks/>
          </p:cNvSpPr>
          <p:nvPr/>
        </p:nvSpPr>
        <p:spPr bwMode="auto">
          <a:xfrm>
            <a:off x="3465513" y="2314575"/>
            <a:ext cx="1725612" cy="1525588"/>
          </a:xfrm>
          <a:custGeom>
            <a:avLst/>
            <a:gdLst>
              <a:gd name="T0" fmla="*/ 0 w 934"/>
              <a:gd name="T1" fmla="*/ 2147483647 h 961"/>
              <a:gd name="T2" fmla="*/ 2147483647 w 934"/>
              <a:gd name="T3" fmla="*/ 2147483647 h 961"/>
              <a:gd name="T4" fmla="*/ 2147483647 w 934"/>
              <a:gd name="T5" fmla="*/ 2147483647 h 961"/>
              <a:gd name="T6" fmla="*/ 2147483647 w 934"/>
              <a:gd name="T7" fmla="*/ 0 h 961"/>
              <a:gd name="T8" fmla="*/ 0 60000 65536"/>
              <a:gd name="T9" fmla="*/ 0 60000 65536"/>
              <a:gd name="T10" fmla="*/ 0 60000 65536"/>
              <a:gd name="T11" fmla="*/ 0 60000 65536"/>
              <a:gd name="T12" fmla="*/ 0 w 934"/>
              <a:gd name="T13" fmla="*/ 0 h 961"/>
              <a:gd name="T14" fmla="*/ 934 w 934"/>
              <a:gd name="T15" fmla="*/ 961 h 9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4" h="961">
                <a:moveTo>
                  <a:pt x="0" y="935"/>
                </a:moveTo>
                <a:cubicBezTo>
                  <a:pt x="48" y="921"/>
                  <a:pt x="216" y="961"/>
                  <a:pt x="299" y="848"/>
                </a:cubicBezTo>
                <a:cubicBezTo>
                  <a:pt x="382" y="735"/>
                  <a:pt x="391" y="397"/>
                  <a:pt x="497" y="256"/>
                </a:cubicBezTo>
                <a:cubicBezTo>
                  <a:pt x="603" y="115"/>
                  <a:pt x="843" y="53"/>
                  <a:pt x="934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3946525" y="3786188"/>
            <a:ext cx="1901825" cy="1060450"/>
          </a:xfrm>
          <a:custGeom>
            <a:avLst/>
            <a:gdLst>
              <a:gd name="T0" fmla="*/ 0 w 1198"/>
              <a:gd name="T1" fmla="*/ 0 h 668"/>
              <a:gd name="T2" fmla="*/ 2147483647 w 1198"/>
              <a:gd name="T3" fmla="*/ 2147483647 h 668"/>
              <a:gd name="T4" fmla="*/ 2147483647 w 1198"/>
              <a:gd name="T5" fmla="*/ 2147483647 h 668"/>
              <a:gd name="T6" fmla="*/ 0 60000 65536"/>
              <a:gd name="T7" fmla="*/ 0 60000 65536"/>
              <a:gd name="T8" fmla="*/ 0 60000 65536"/>
              <a:gd name="T9" fmla="*/ 0 w 1198"/>
              <a:gd name="T10" fmla="*/ 0 h 668"/>
              <a:gd name="T11" fmla="*/ 1198 w 1198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8" h="668">
                <a:moveTo>
                  <a:pt x="0" y="0"/>
                </a:moveTo>
                <a:cubicBezTo>
                  <a:pt x="95" y="24"/>
                  <a:pt x="368" y="31"/>
                  <a:pt x="568" y="142"/>
                </a:cubicBezTo>
                <a:cubicBezTo>
                  <a:pt x="768" y="253"/>
                  <a:pt x="1067" y="559"/>
                  <a:pt x="1198" y="668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1354138" y="3495675"/>
            <a:ext cx="2073275" cy="5381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739775" y="4302125"/>
            <a:ext cx="2243138" cy="533400"/>
          </a:xfrm>
          <a:prstGeom prst="ellipse">
            <a:avLst/>
          </a:prstGeom>
          <a:noFill/>
          <a:ln w="254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3106738" y="2751138"/>
            <a:ext cx="3844925" cy="3148012"/>
          </a:xfrm>
          <a:custGeom>
            <a:avLst/>
            <a:gdLst>
              <a:gd name="T0" fmla="*/ 0 w 2422"/>
              <a:gd name="T1" fmla="*/ 2147483647 h 1951"/>
              <a:gd name="T2" fmla="*/ 2147483647 w 2422"/>
              <a:gd name="T3" fmla="*/ 2147483647 h 1951"/>
              <a:gd name="T4" fmla="*/ 2147483647 w 2422"/>
              <a:gd name="T5" fmla="*/ 2147483647 h 1951"/>
              <a:gd name="T6" fmla="*/ 2147483647 w 2422"/>
              <a:gd name="T7" fmla="*/ 2147483647 h 1951"/>
              <a:gd name="T8" fmla="*/ 2147483647 w 2422"/>
              <a:gd name="T9" fmla="*/ 0 h 19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2"/>
              <a:gd name="T16" fmla="*/ 0 h 1951"/>
              <a:gd name="T17" fmla="*/ 2422 w 2422"/>
              <a:gd name="T18" fmla="*/ 1951 h 19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2" h="1951">
                <a:moveTo>
                  <a:pt x="0" y="1101"/>
                </a:moveTo>
                <a:cubicBezTo>
                  <a:pt x="108" y="1126"/>
                  <a:pt x="422" y="1116"/>
                  <a:pt x="655" y="1251"/>
                </a:cubicBezTo>
                <a:cubicBezTo>
                  <a:pt x="888" y="1386"/>
                  <a:pt x="1116" y="1869"/>
                  <a:pt x="1398" y="1910"/>
                </a:cubicBezTo>
                <a:cubicBezTo>
                  <a:pt x="1680" y="1951"/>
                  <a:pt x="2273" y="1813"/>
                  <a:pt x="2347" y="1495"/>
                </a:cubicBezTo>
                <a:cubicBezTo>
                  <a:pt x="2422" y="1177"/>
                  <a:pt x="1949" y="312"/>
                  <a:pt x="1845" y="0"/>
                </a:cubicBezTo>
              </a:path>
            </a:pathLst>
          </a:custGeom>
          <a:noFill/>
          <a:ln w="25400">
            <a:solidFill>
              <a:srgbClr val="66CC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6486525" y="5210175"/>
            <a:ext cx="762000" cy="304800"/>
          </a:xfrm>
          <a:custGeom>
            <a:avLst/>
            <a:gdLst>
              <a:gd name="T0" fmla="*/ 0 w 480"/>
              <a:gd name="T1" fmla="*/ 2147483647 h 192"/>
              <a:gd name="T2" fmla="*/ 2147483647 w 480"/>
              <a:gd name="T3" fmla="*/ 0 h 192"/>
              <a:gd name="T4" fmla="*/ 0 60000 65536"/>
              <a:gd name="T5" fmla="*/ 0 60000 65536"/>
              <a:gd name="T6" fmla="*/ 0 w 480"/>
              <a:gd name="T7" fmla="*/ 0 h 192"/>
              <a:gd name="T8" fmla="*/ 480 w 480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92">
                <a:moveTo>
                  <a:pt x="0" y="192"/>
                </a:moveTo>
                <a:cubicBezTo>
                  <a:pt x="0" y="192"/>
                  <a:pt x="240" y="96"/>
                  <a:pt x="480" y="0"/>
                </a:cubicBezTo>
              </a:path>
            </a:pathLst>
          </a:custGeom>
          <a:noFill/>
          <a:ln w="25400">
            <a:solidFill>
              <a:srgbClr val="66CC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068" name="Date Placeholder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5069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F6C723-7D04-4191-AB5C-F4E52249CDCE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70" name="Footer Placeholder 1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35756" y="141787"/>
            <a:ext cx="7750969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Protons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Accumulator</a:t>
            </a:r>
            <a:r>
              <a:rPr lang="en-US" dirty="0" smtClean="0"/>
              <a:t>: “Boomerang” Scheme</a:t>
            </a:r>
          </a:p>
        </p:txBody>
      </p:sp>
      <p:sp>
        <p:nvSpPr>
          <p:cNvPr id="4608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92125" y="5253038"/>
            <a:ext cx="8840788" cy="1071562"/>
          </a:xfrm>
        </p:spPr>
        <p:txBody>
          <a:bodyPr/>
          <a:lstStyle/>
          <a:p>
            <a:pPr eaLnBrk="1" hangingPunct="1"/>
            <a:r>
              <a:rPr lang="en-US" smtClean="0"/>
              <a:t>Deliver beam to Accumulator/Debuncher enclosure with minimal beam line modifications and </a:t>
            </a:r>
            <a:r>
              <a:rPr lang="en-US" i="1" smtClean="0"/>
              <a:t>no civil construction</a:t>
            </a:r>
            <a:r>
              <a:rPr lang="en-US" smtClean="0"/>
              <a:t>.</a:t>
            </a: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128713"/>
            <a:ext cx="833596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8"/>
          <p:cNvSpPr>
            <a:spLocks noChangeShapeType="1"/>
          </p:cNvSpPr>
          <p:nvPr/>
        </p:nvSpPr>
        <p:spPr bwMode="auto">
          <a:xfrm>
            <a:off x="2300288" y="1577975"/>
            <a:ext cx="414337" cy="752475"/>
          </a:xfrm>
          <a:prstGeom prst="line">
            <a:avLst/>
          </a:prstGeom>
          <a:noFill/>
          <a:ln w="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1135063" y="2582863"/>
            <a:ext cx="1489075" cy="825500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Recycler</a:t>
            </a:r>
            <a:br>
              <a:rPr lang="en-US" sz="1600"/>
            </a:br>
            <a:r>
              <a:rPr lang="en-US" sz="1600"/>
              <a:t>(Main Injector Tunnel)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495300" y="884238"/>
            <a:ext cx="2438400" cy="6461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MI-8 -&gt; Recycler:</a:t>
            </a:r>
            <a:br>
              <a:rPr lang="en-US">
                <a:solidFill>
                  <a:srgbClr val="0033CC"/>
                </a:solidFill>
              </a:rPr>
            </a:br>
            <a:r>
              <a:rPr lang="en-US">
                <a:solidFill>
                  <a:srgbClr val="0033CC"/>
                </a:solidFill>
              </a:rPr>
              <a:t>Key Nova Upgrade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3063875" y="4283075"/>
            <a:ext cx="2552700" cy="3698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New extraction magnet</a:t>
            </a:r>
          </a:p>
        </p:txBody>
      </p:sp>
      <p:sp>
        <p:nvSpPr>
          <p:cNvPr id="46089" name="Line 12"/>
          <p:cNvSpPr>
            <a:spLocks noChangeShapeType="1"/>
          </p:cNvSpPr>
          <p:nvPr/>
        </p:nvSpPr>
        <p:spPr bwMode="auto">
          <a:xfrm flipH="1" flipV="1">
            <a:off x="2589213" y="3881438"/>
            <a:ext cx="442912" cy="515937"/>
          </a:xfrm>
          <a:prstGeom prst="line">
            <a:avLst/>
          </a:prstGeom>
          <a:noFill/>
          <a:ln w="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Date Placeholder 1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6091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16DF6-BA8B-4D92-8110-D1AF5C9F9051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92" name="Footer Placeholder 1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Theoretical Motivation</a:t>
            </a:r>
          </a:p>
          <a:p>
            <a:pPr eaLnBrk="1" hangingPunct="1"/>
            <a:r>
              <a:rPr lang="en-US" smtClean="0"/>
              <a:t>Experimental Technique</a:t>
            </a:r>
          </a:p>
          <a:p>
            <a:pPr eaLnBrk="1" hangingPunct="1"/>
            <a:r>
              <a:rPr lang="en-US" smtClean="0"/>
              <a:t>Making Mu2e work at Fermilab</a:t>
            </a:r>
          </a:p>
          <a:p>
            <a:pPr eaLnBrk="1" hangingPunct="1"/>
            <a:r>
              <a:rPr lang="en-US" smtClean="0"/>
              <a:t>Sensitivities</a:t>
            </a:r>
          </a:p>
          <a:p>
            <a:pPr eaLnBrk="1" hangingPunct="1"/>
            <a:r>
              <a:rPr lang="en-US" smtClean="0"/>
              <a:t>Future Upgrades</a:t>
            </a:r>
          </a:p>
          <a:p>
            <a:pPr eaLnBrk="1" hangingPunct="1"/>
            <a:r>
              <a:rPr lang="en-US" smtClean="0"/>
              <a:t>Conclusion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067300" y="1762125"/>
            <a:ext cx="771525" cy="180975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0750" y="1466850"/>
            <a:ext cx="2457450" cy="646113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Will spend quite a bit of time on this</a:t>
            </a:r>
          </a:p>
        </p:txBody>
      </p:sp>
      <p:sp>
        <p:nvSpPr>
          <p:cNvPr id="18438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1843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F0D704-5614-4E71-9208-3B68E5019FF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40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491538" cy="4635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time line improvements</a:t>
            </a:r>
            <a:endParaRPr lang="en-US" dirty="0"/>
          </a:p>
        </p:txBody>
      </p:sp>
      <p:pic>
        <p:nvPicPr>
          <p:cNvPr id="47107" name="Picture 4" descr="minos_timeline.png"/>
          <p:cNvPicPr>
            <a:picLocks noChangeAspect="1"/>
          </p:cNvPicPr>
          <p:nvPr/>
        </p:nvPicPr>
        <p:blipFill>
          <a:blip r:embed="rId2" cstate="print"/>
          <a:srcRect t="17828" b="24496"/>
          <a:stretch>
            <a:fillRect/>
          </a:stretch>
        </p:blipFill>
        <p:spPr bwMode="auto">
          <a:xfrm>
            <a:off x="2809875" y="800100"/>
            <a:ext cx="60769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nova_timeline.png"/>
          <p:cNvPicPr>
            <a:picLocks noChangeAspect="1"/>
          </p:cNvPicPr>
          <p:nvPr/>
        </p:nvPicPr>
        <p:blipFill>
          <a:blip r:embed="rId3" cstate="print"/>
          <a:srcRect l="3619" t="14828" r="7996" b="28329"/>
          <a:stretch>
            <a:fillRect/>
          </a:stretch>
        </p:blipFill>
        <p:spPr bwMode="auto">
          <a:xfrm>
            <a:off x="2976563" y="3663950"/>
            <a:ext cx="55102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921625" y="123190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300 kW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7756525" y="419735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700 kW</a:t>
            </a:r>
          </a:p>
        </p:txBody>
      </p:sp>
      <p:sp>
        <p:nvSpPr>
          <p:cNvPr id="47111" name="TextBox 12"/>
          <p:cNvSpPr txBox="1">
            <a:spLocks noChangeArrowheads="1"/>
          </p:cNvSpPr>
          <p:nvPr/>
        </p:nvSpPr>
        <p:spPr bwMode="auto">
          <a:xfrm>
            <a:off x="538163" y="1398588"/>
            <a:ext cx="22717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Present: must allow time at injection energy to load protons into Main Injector</a:t>
            </a:r>
          </a:p>
        </p:txBody>
      </p:sp>
      <p:sp>
        <p:nvSpPr>
          <p:cNvPr id="47112" name="TextBox 13"/>
          <p:cNvSpPr txBox="1">
            <a:spLocks noChangeArrowheads="1"/>
          </p:cNvSpPr>
          <p:nvPr/>
        </p:nvSpPr>
        <p:spPr bwMode="auto">
          <a:xfrm>
            <a:off x="569913" y="4549775"/>
            <a:ext cx="22717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Upgrade: a new transfer line will allow us to “prestack” in the Recycler</a:t>
            </a:r>
          </a:p>
        </p:txBody>
      </p:sp>
      <p:sp>
        <p:nvSpPr>
          <p:cNvPr id="47113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7114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3F6189-DBA8-4D08-9849-2924C74588EB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15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4"/>
          <p:cNvPicPr>
            <a:picLocks noChangeAspect="1" noChangeArrowheads="1"/>
          </p:cNvPicPr>
          <p:nvPr/>
        </p:nvPicPr>
        <p:blipFill>
          <a:blip r:embed="rId2" cstate="print"/>
          <a:srcRect t="48102"/>
          <a:stretch>
            <a:fillRect/>
          </a:stretch>
        </p:blipFill>
        <p:spPr bwMode="auto">
          <a:xfrm>
            <a:off x="230188" y="1009650"/>
            <a:ext cx="8913812" cy="24669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48131" name="Picture 12"/>
          <p:cNvPicPr>
            <a:picLocks noChangeAspect="1" noChangeArrowheads="1"/>
          </p:cNvPicPr>
          <p:nvPr/>
        </p:nvPicPr>
        <p:blipFill>
          <a:blip r:embed="rId2" cstate="print"/>
          <a:srcRect b="57722"/>
          <a:stretch>
            <a:fillRect/>
          </a:stretch>
        </p:blipFill>
        <p:spPr bwMode="auto">
          <a:xfrm>
            <a:off x="230188" y="3216275"/>
            <a:ext cx="8913812" cy="20097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66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Available Protons: </a:t>
            </a:r>
            <a:r>
              <a:rPr lang="en-US" dirty="0" err="1" smtClean="0"/>
              <a:t>NOvA</a:t>
            </a:r>
            <a:r>
              <a:rPr lang="en-US" dirty="0" smtClean="0"/>
              <a:t> Era</a:t>
            </a:r>
          </a:p>
        </p:txBody>
      </p:sp>
      <p:sp>
        <p:nvSpPr>
          <p:cNvPr id="481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5676900"/>
            <a:ext cx="9372600" cy="501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Roughly 8*(4x10</a:t>
            </a:r>
            <a:r>
              <a:rPr lang="en-US" sz="1800" baseline="30000" smtClean="0"/>
              <a:t>12</a:t>
            </a:r>
            <a:r>
              <a:rPr lang="en-US" sz="1800" smtClean="0"/>
              <a:t> batch)/(1.33 s)*(2x10</a:t>
            </a:r>
            <a:r>
              <a:rPr lang="en-US" sz="1800" baseline="30000" smtClean="0"/>
              <a:t>7</a:t>
            </a:r>
            <a:r>
              <a:rPr lang="en-US" sz="1800" smtClean="0"/>
              <a:t> s/year)=4.8x10</a:t>
            </a:r>
            <a:r>
              <a:rPr lang="en-US" sz="1800" baseline="30000" smtClean="0"/>
              <a:t>20</a:t>
            </a:r>
            <a:r>
              <a:rPr lang="en-US" sz="1800" smtClean="0"/>
              <a:t> protons/year available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7050" y="836613"/>
            <a:ext cx="7993063" cy="3968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 uses 12 of 20 available Booster Batches per 1.33 second cycle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423863" y="1296988"/>
            <a:ext cx="2479675" cy="3683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Preloading for NOvA</a:t>
            </a:r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2228850" y="1643063"/>
            <a:ext cx="500063" cy="5365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7107238" y="3467100"/>
            <a:ext cx="2036762" cy="6413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Available for 8 GeV program</a:t>
            </a: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 flipH="1" flipV="1">
            <a:off x="6991350" y="3429000"/>
            <a:ext cx="460375" cy="192088"/>
          </a:xfrm>
          <a:prstGeom prst="line">
            <a:avLst/>
          </a:prstGeom>
          <a:noFill/>
          <a:ln w="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Text Box 7"/>
          <p:cNvSpPr txBox="1">
            <a:spLocks noChangeArrowheads="1"/>
          </p:cNvSpPr>
          <p:nvPr/>
        </p:nvSpPr>
        <p:spPr bwMode="auto">
          <a:xfrm>
            <a:off x="420688" y="2427288"/>
            <a:ext cx="1577975" cy="457200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Recycler</a:t>
            </a:r>
          </a:p>
        </p:txBody>
      </p:sp>
      <p:sp>
        <p:nvSpPr>
          <p:cNvPr id="48140" name="Rectangle 16"/>
          <p:cNvSpPr>
            <a:spLocks noChangeArrowheads="1"/>
          </p:cNvSpPr>
          <p:nvPr/>
        </p:nvSpPr>
        <p:spPr bwMode="auto">
          <a:xfrm>
            <a:off x="2805113" y="4176713"/>
            <a:ext cx="1498600" cy="346075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1" name="Line 17"/>
          <p:cNvSpPr>
            <a:spLocks noChangeShapeType="1"/>
          </p:cNvSpPr>
          <p:nvPr/>
        </p:nvSpPr>
        <p:spPr bwMode="auto">
          <a:xfrm flipH="1" flipV="1">
            <a:off x="2843213" y="4329113"/>
            <a:ext cx="692150" cy="730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Oval 18"/>
          <p:cNvSpPr>
            <a:spLocks noChangeArrowheads="1"/>
          </p:cNvSpPr>
          <p:nvPr/>
        </p:nvSpPr>
        <p:spPr bwMode="auto">
          <a:xfrm>
            <a:off x="6070600" y="2986088"/>
            <a:ext cx="958850" cy="500062"/>
          </a:xfrm>
          <a:prstGeom prst="ellipse">
            <a:avLst/>
          </a:prstGeom>
          <a:noFill/>
          <a:ln w="0" algn="ctr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3" name="Line 19"/>
          <p:cNvSpPr>
            <a:spLocks noChangeShapeType="1"/>
          </p:cNvSpPr>
          <p:nvPr/>
        </p:nvSpPr>
        <p:spPr bwMode="auto">
          <a:xfrm>
            <a:off x="3573463" y="3370263"/>
            <a:ext cx="0" cy="1228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20"/>
          <p:cNvSpPr>
            <a:spLocks noChangeShapeType="1"/>
          </p:cNvSpPr>
          <p:nvPr/>
        </p:nvSpPr>
        <p:spPr bwMode="auto">
          <a:xfrm>
            <a:off x="6108700" y="3370263"/>
            <a:ext cx="0" cy="1228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Text Box 21"/>
          <p:cNvSpPr txBox="1">
            <a:spLocks noChangeArrowheads="1"/>
          </p:cNvSpPr>
          <p:nvPr/>
        </p:nvSpPr>
        <p:spPr bwMode="auto">
          <a:xfrm>
            <a:off x="1076325" y="3467100"/>
            <a:ext cx="2479675" cy="6413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Recycler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0000"/>
                </a:solidFill>
              </a:rPr>
              <a:t> MI transfer</a:t>
            </a:r>
          </a:p>
        </p:txBody>
      </p:sp>
      <p:sp>
        <p:nvSpPr>
          <p:cNvPr id="48146" name="Text Box 22"/>
          <p:cNvSpPr txBox="1">
            <a:spLocks noChangeArrowheads="1"/>
          </p:cNvSpPr>
          <p:nvPr/>
        </p:nvSpPr>
        <p:spPr bwMode="auto">
          <a:xfrm>
            <a:off x="6645275" y="5099050"/>
            <a:ext cx="2498725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15 Hz Booster cycles</a:t>
            </a:r>
          </a:p>
        </p:txBody>
      </p:sp>
      <p:sp>
        <p:nvSpPr>
          <p:cNvPr id="48147" name="Line 23"/>
          <p:cNvSpPr>
            <a:spLocks noChangeShapeType="1"/>
          </p:cNvSpPr>
          <p:nvPr/>
        </p:nvSpPr>
        <p:spPr bwMode="auto">
          <a:xfrm flipV="1">
            <a:off x="3573463" y="5175250"/>
            <a:ext cx="0" cy="268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24"/>
          <p:cNvSpPr>
            <a:spLocks noChangeShapeType="1"/>
          </p:cNvSpPr>
          <p:nvPr/>
        </p:nvSpPr>
        <p:spPr bwMode="auto">
          <a:xfrm flipV="1">
            <a:off x="6108700" y="5175250"/>
            <a:ext cx="0" cy="268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Line 25"/>
          <p:cNvSpPr>
            <a:spLocks noChangeShapeType="1"/>
          </p:cNvSpPr>
          <p:nvPr/>
        </p:nvSpPr>
        <p:spPr bwMode="auto">
          <a:xfrm>
            <a:off x="3573463" y="5329238"/>
            <a:ext cx="2535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Text Box 26"/>
          <p:cNvSpPr txBox="1">
            <a:spLocks noChangeArrowheads="1"/>
          </p:cNvSpPr>
          <p:nvPr/>
        </p:nvSpPr>
        <p:spPr bwMode="auto">
          <a:xfrm>
            <a:off x="3497263" y="5329238"/>
            <a:ext cx="2497137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MI NuMI cycle (20/15 s)</a:t>
            </a:r>
          </a:p>
        </p:txBody>
      </p:sp>
      <p:sp>
        <p:nvSpPr>
          <p:cNvPr id="48151" name="Rectangle 27"/>
          <p:cNvSpPr>
            <a:spLocks noChangeArrowheads="1"/>
          </p:cNvSpPr>
          <p:nvPr/>
        </p:nvSpPr>
        <p:spPr bwMode="auto">
          <a:xfrm>
            <a:off x="4610100" y="1700213"/>
            <a:ext cx="960438" cy="307975"/>
          </a:xfrm>
          <a:prstGeom prst="rect">
            <a:avLst/>
          </a:prstGeom>
          <a:solidFill>
            <a:schemeClr val="bg1"/>
          </a:solidFill>
          <a:ln w="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2" name="Rectangle 28"/>
          <p:cNvSpPr>
            <a:spLocks noChangeArrowheads="1"/>
          </p:cNvSpPr>
          <p:nvPr/>
        </p:nvSpPr>
        <p:spPr bwMode="auto">
          <a:xfrm>
            <a:off x="5553075" y="5676900"/>
            <a:ext cx="3389313" cy="342900"/>
          </a:xfrm>
          <a:prstGeom prst="rect">
            <a:avLst/>
          </a:prstGeom>
          <a:noFill/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3" name="Date Placeholder 3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8154" name="Slide Number Placeholder 3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94E4F-A90B-420C-A435-F5554F2EC89A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55" name="Footer Placeholder 3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Threading Mu2e through Recycler</a:t>
            </a:r>
          </a:p>
        </p:txBody>
      </p:sp>
      <p:sp>
        <p:nvSpPr>
          <p:cNvPr id="25602" name="Oval 2"/>
          <p:cNvSpPr>
            <a:spLocks/>
          </p:cNvSpPr>
          <p:nvPr/>
        </p:nvSpPr>
        <p:spPr bwMode="auto">
          <a:xfrm>
            <a:off x="2281238" y="1403350"/>
            <a:ext cx="3197225" cy="169545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" pitchFamily="-110" charset="0"/>
                <a:cs typeface="Times" pitchFamily="-110" charset="0"/>
              </a:rPr>
              <a:t>Recycler</a:t>
            </a:r>
          </a:p>
        </p:txBody>
      </p:sp>
      <p:sp>
        <p:nvSpPr>
          <p:cNvPr id="25603" name="Oval 3"/>
          <p:cNvSpPr>
            <a:spLocks/>
          </p:cNvSpPr>
          <p:nvPr/>
        </p:nvSpPr>
        <p:spPr bwMode="auto">
          <a:xfrm rot="-833433">
            <a:off x="2881313" y="1357313"/>
            <a:ext cx="625475" cy="277812"/>
          </a:xfrm>
          <a:prstGeom prst="ellipse">
            <a:avLst/>
          </a:prstGeom>
          <a:solidFill>
            <a:srgbClr val="00FF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ea typeface="Times" pitchFamily="-110" charset="0"/>
                <a:cs typeface="Times" pitchFamily="-110" charset="0"/>
              </a:rPr>
              <a:t>4</a:t>
            </a:r>
          </a:p>
        </p:txBody>
      </p:sp>
      <p:sp>
        <p:nvSpPr>
          <p:cNvPr id="25604" name="Oval 4"/>
          <p:cNvSpPr>
            <a:spLocks/>
          </p:cNvSpPr>
          <p:nvPr/>
        </p:nvSpPr>
        <p:spPr bwMode="auto">
          <a:xfrm rot="479999">
            <a:off x="3978275" y="1322388"/>
            <a:ext cx="625475" cy="276225"/>
          </a:xfrm>
          <a:prstGeom prst="ellipse">
            <a:avLst/>
          </a:prstGeom>
          <a:solidFill>
            <a:srgbClr val="00FF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ea typeface="Times" pitchFamily="-110" charset="0"/>
                <a:cs typeface="Times" pitchFamily="-110" charset="0"/>
              </a:rPr>
              <a:t>5</a:t>
            </a:r>
          </a:p>
        </p:txBody>
      </p:sp>
      <p:sp>
        <p:nvSpPr>
          <p:cNvPr id="25605" name="Oval 5"/>
          <p:cNvSpPr>
            <a:spLocks/>
          </p:cNvSpPr>
          <p:nvPr/>
        </p:nvSpPr>
        <p:spPr bwMode="auto">
          <a:xfrm rot="3542175">
            <a:off x="5006975" y="1831975"/>
            <a:ext cx="625475" cy="276225"/>
          </a:xfrm>
          <a:prstGeom prst="ellipse">
            <a:avLst/>
          </a:prstGeom>
          <a:solidFill>
            <a:srgbClr val="00FF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ea typeface="Times" pitchFamily="-110" charset="0"/>
                <a:cs typeface="Times" pitchFamily="-110" charset="0"/>
              </a:rPr>
              <a:t>6</a:t>
            </a:r>
          </a:p>
        </p:txBody>
      </p:sp>
      <p:sp>
        <p:nvSpPr>
          <p:cNvPr id="25606" name="Oval 6"/>
          <p:cNvSpPr>
            <a:spLocks/>
          </p:cNvSpPr>
          <p:nvPr/>
        </p:nvSpPr>
        <p:spPr bwMode="auto">
          <a:xfrm rot="-4461464">
            <a:off x="2032794" y="1974056"/>
            <a:ext cx="625475" cy="277813"/>
          </a:xfrm>
          <a:prstGeom prst="ellipse">
            <a:avLst/>
          </a:prstGeom>
          <a:solidFill>
            <a:srgbClr val="00FF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ea typeface="Times" pitchFamily="-110" charset="0"/>
                <a:cs typeface="Times" pitchFamily="-110" charset="0"/>
              </a:rPr>
              <a:t>3</a:t>
            </a:r>
          </a:p>
        </p:txBody>
      </p:sp>
      <p:sp>
        <p:nvSpPr>
          <p:cNvPr id="25607" name="Oval 7"/>
          <p:cNvSpPr>
            <a:spLocks/>
          </p:cNvSpPr>
          <p:nvPr/>
        </p:nvSpPr>
        <p:spPr bwMode="auto">
          <a:xfrm rot="1735653">
            <a:off x="2446338" y="2684463"/>
            <a:ext cx="625475" cy="276225"/>
          </a:xfrm>
          <a:prstGeom prst="ellipse">
            <a:avLst/>
          </a:prstGeom>
          <a:solidFill>
            <a:srgbClr val="00FF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ea typeface="Times" pitchFamily="-110" charset="0"/>
                <a:cs typeface="Times" pitchFamily="-110" charset="0"/>
              </a:rPr>
              <a:t>2</a:t>
            </a:r>
          </a:p>
        </p:txBody>
      </p:sp>
      <p:sp>
        <p:nvSpPr>
          <p:cNvPr id="25608" name="Oval 8"/>
          <p:cNvSpPr>
            <a:spLocks/>
          </p:cNvSpPr>
          <p:nvPr/>
        </p:nvSpPr>
        <p:spPr bwMode="auto">
          <a:xfrm flipH="1">
            <a:off x="3568700" y="2946400"/>
            <a:ext cx="625475" cy="276225"/>
          </a:xfrm>
          <a:prstGeom prst="ellipse">
            <a:avLst/>
          </a:prstGeom>
          <a:solidFill>
            <a:srgbClr val="00FF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FFFFFF"/>
                  </a:outerShdw>
                </a:effectLst>
                <a:ea typeface="Times" pitchFamily="-110" charset="0"/>
                <a:cs typeface="Times" pitchFamily="-110" charset="0"/>
              </a:rPr>
              <a:t>1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5324475" y="1922463"/>
            <a:ext cx="1690688" cy="161607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3" name="Line 10"/>
          <p:cNvSpPr>
            <a:spLocks noChangeShapeType="1"/>
          </p:cNvSpPr>
          <p:nvPr/>
        </p:nvSpPr>
        <p:spPr bwMode="auto">
          <a:xfrm rot="10800000" flipH="1">
            <a:off x="1176338" y="2109788"/>
            <a:ext cx="1162050" cy="17192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4" name="Rectangle 11"/>
          <p:cNvSpPr>
            <a:spLocks/>
          </p:cNvSpPr>
          <p:nvPr/>
        </p:nvSpPr>
        <p:spPr bwMode="auto">
          <a:xfrm>
            <a:off x="6645275" y="3576638"/>
            <a:ext cx="146526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>
                <a:ea typeface="Times" pitchFamily="18" charset="0"/>
                <a:cs typeface="Times" pitchFamily="18" charset="0"/>
              </a:rPr>
              <a:t>from Booster</a:t>
            </a:r>
          </a:p>
        </p:txBody>
      </p:sp>
      <p:sp>
        <p:nvSpPr>
          <p:cNvPr id="49165" name="Rectangle 12"/>
          <p:cNvSpPr>
            <a:spLocks/>
          </p:cNvSpPr>
          <p:nvPr/>
        </p:nvSpPr>
        <p:spPr bwMode="auto">
          <a:xfrm>
            <a:off x="515938" y="3724275"/>
            <a:ext cx="169386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>
                <a:ea typeface="Times" pitchFamily="18" charset="0"/>
                <a:cs typeface="Times" pitchFamily="18" charset="0"/>
              </a:rPr>
              <a:t>to Accumulator</a:t>
            </a:r>
          </a:p>
        </p:txBody>
      </p:sp>
      <p:sp>
        <p:nvSpPr>
          <p:cNvPr id="49166" name="Oval 13"/>
          <p:cNvSpPr>
            <a:spLocks/>
          </p:cNvSpPr>
          <p:nvPr/>
        </p:nvSpPr>
        <p:spPr bwMode="auto">
          <a:xfrm rot="10800000">
            <a:off x="6780213" y="1006475"/>
            <a:ext cx="625475" cy="276225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9167" name="Rectangle 14"/>
          <p:cNvSpPr>
            <a:spLocks/>
          </p:cNvSpPr>
          <p:nvPr/>
        </p:nvSpPr>
        <p:spPr bwMode="auto">
          <a:xfrm>
            <a:off x="7570788" y="952500"/>
            <a:ext cx="13668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>
                <a:ea typeface="Times" pitchFamily="18" charset="0"/>
                <a:cs typeface="Times" pitchFamily="18" charset="0"/>
              </a:rPr>
              <a:t>NOvA batch</a:t>
            </a:r>
          </a:p>
        </p:txBody>
      </p:sp>
      <p:sp>
        <p:nvSpPr>
          <p:cNvPr id="15376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11163" y="4343400"/>
            <a:ext cx="8732837" cy="1357313"/>
          </a:xfrm>
        </p:spPr>
        <p:txBody>
          <a:bodyPr/>
          <a:lstStyle/>
          <a:p>
            <a:pPr marL="579438" eaLnBrk="1" hangingPunct="1">
              <a:buFont typeface="Wingdings 2" pitchFamily="18" charset="2"/>
              <a:buBlip>
                <a:blip r:embed="rId3"/>
              </a:buBlip>
            </a:pPr>
            <a:r>
              <a:rPr lang="en-US" sz="1800" smtClean="0"/>
              <a:t>Recycler circumference is 7</a:t>
            </a:r>
            <a:r>
              <a:rPr lang="en-US" sz="150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1800" smtClean="0">
                <a:sym typeface="Symbol" pitchFamily="18" charset="2"/>
              </a:rPr>
              <a:t>times</a:t>
            </a:r>
            <a:r>
              <a:rPr lang="en-US" sz="1800" smtClean="0"/>
              <a:t> the Booster</a:t>
            </a:r>
          </a:p>
          <a:p>
            <a:pPr marL="579438" eaLnBrk="1" hangingPunct="1">
              <a:spcBef>
                <a:spcPts val="750"/>
              </a:spcBef>
              <a:buFont typeface="Wingdings 2" pitchFamily="18" charset="2"/>
              <a:buBlip>
                <a:blip r:embed="rId3"/>
              </a:buBlip>
            </a:pPr>
            <a:r>
              <a:rPr lang="en-US" sz="1800" smtClean="0"/>
              <a:t>NOvA accepts 6 “batches” from Booster, then performs “slip stacking” to a slightly different energy (and hence different orbit) in order to accept 6 more</a:t>
            </a:r>
          </a:p>
          <a:p>
            <a:pPr marL="579438" eaLnBrk="1" hangingPunct="1">
              <a:spcBef>
                <a:spcPts val="750"/>
              </a:spcBef>
              <a:buFont typeface="Wingdings 2" pitchFamily="18" charset="2"/>
              <a:buBlip>
                <a:blip r:embed="rId3"/>
              </a:buBlip>
            </a:pPr>
            <a:r>
              <a:rPr lang="en-US" sz="1800" smtClean="0"/>
              <a:t>Use the existing “gap” to thread beam through toward Mu2e</a:t>
            </a:r>
          </a:p>
          <a:p>
            <a:pPr marL="579438" eaLnBrk="1" hangingPunct="1">
              <a:spcBef>
                <a:spcPts val="750"/>
              </a:spcBef>
              <a:buFont typeface="Wingdings 2" pitchFamily="18" charset="2"/>
              <a:buBlip>
                <a:blip r:embed="rId3"/>
              </a:buBlip>
            </a:pPr>
            <a:r>
              <a:rPr lang="en-US" sz="1800" smtClean="0"/>
              <a:t>This gives us great flexibility in sending beam to the Accumulator</a:t>
            </a:r>
          </a:p>
        </p:txBody>
      </p:sp>
      <p:sp>
        <p:nvSpPr>
          <p:cNvPr id="17" name="Oval 13"/>
          <p:cNvSpPr>
            <a:spLocks/>
          </p:cNvSpPr>
          <p:nvPr/>
        </p:nvSpPr>
        <p:spPr bwMode="auto">
          <a:xfrm rot="2676154">
            <a:off x="5870575" y="2606675"/>
            <a:ext cx="625475" cy="27781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18" name="Oval 15"/>
          <p:cNvSpPr>
            <a:spLocks/>
          </p:cNvSpPr>
          <p:nvPr/>
        </p:nvSpPr>
        <p:spPr bwMode="auto">
          <a:xfrm rot="10800000">
            <a:off x="6792913" y="1493838"/>
            <a:ext cx="625475" cy="2762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7540625" y="1479550"/>
            <a:ext cx="133826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>
                <a:ea typeface="Times" pitchFamily="18" charset="0"/>
                <a:cs typeface="Times" pitchFamily="18" charset="0"/>
              </a:rPr>
              <a:t>Mu2e batch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35125" y="1308100"/>
            <a:ext cx="4598988" cy="1901825"/>
            <a:chOff x="1178719" y="2277070"/>
            <a:chExt cx="4597673" cy="1900908"/>
          </a:xfrm>
        </p:grpSpPr>
        <p:sp>
          <p:nvSpPr>
            <p:cNvPr id="21" name="Oval 4"/>
            <p:cNvSpPr>
              <a:spLocks/>
            </p:cNvSpPr>
            <p:nvPr/>
          </p:nvSpPr>
          <p:spPr bwMode="auto">
            <a:xfrm rot="-833433">
              <a:off x="2437247" y="2313565"/>
              <a:ext cx="625296" cy="276092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5</a:t>
              </a:r>
            </a:p>
          </p:txBody>
        </p:sp>
        <p:sp>
          <p:nvSpPr>
            <p:cNvPr id="22" name="Oval 5"/>
            <p:cNvSpPr>
              <a:spLocks/>
            </p:cNvSpPr>
            <p:nvPr/>
          </p:nvSpPr>
          <p:spPr bwMode="auto">
            <a:xfrm rot="479999">
              <a:off x="3535483" y="2277070"/>
              <a:ext cx="625296" cy="276092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6</a:t>
              </a:r>
            </a:p>
          </p:txBody>
        </p:sp>
        <p:sp>
          <p:nvSpPr>
            <p:cNvPr id="49216" name="Oval 6"/>
            <p:cNvSpPr>
              <a:spLocks/>
            </p:cNvSpPr>
            <p:nvPr/>
          </p:nvSpPr>
          <p:spPr bwMode="auto">
            <a:xfrm rot="3542175">
              <a:off x="4563070" y="2786063"/>
              <a:ext cx="625078" cy="27682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24" name="Oval 7"/>
            <p:cNvSpPr>
              <a:spLocks/>
            </p:cNvSpPr>
            <p:nvPr/>
          </p:nvSpPr>
          <p:spPr bwMode="auto">
            <a:xfrm rot="-4461464">
              <a:off x="1589826" y="2929191"/>
              <a:ext cx="625173" cy="276146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4</a:t>
              </a:r>
            </a:p>
          </p:txBody>
        </p:sp>
        <p:sp>
          <p:nvSpPr>
            <p:cNvPr id="25" name="Oval 8"/>
            <p:cNvSpPr>
              <a:spLocks/>
            </p:cNvSpPr>
            <p:nvPr/>
          </p:nvSpPr>
          <p:spPr bwMode="auto">
            <a:xfrm rot="1735653">
              <a:off x="2002396" y="3638488"/>
              <a:ext cx="625296" cy="277679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3</a:t>
              </a:r>
            </a:p>
          </p:txBody>
        </p:sp>
        <p:sp>
          <p:nvSpPr>
            <p:cNvPr id="26" name="Oval 9"/>
            <p:cNvSpPr>
              <a:spLocks/>
            </p:cNvSpPr>
            <p:nvPr/>
          </p:nvSpPr>
          <p:spPr bwMode="auto">
            <a:xfrm>
              <a:off x="3126025" y="3901886"/>
              <a:ext cx="623709" cy="276092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2</a:t>
              </a:r>
            </a:p>
          </p:txBody>
        </p:sp>
        <p:sp>
          <p:nvSpPr>
            <p:cNvPr id="27" name="Oval 10"/>
            <p:cNvSpPr>
              <a:spLocks/>
            </p:cNvSpPr>
            <p:nvPr/>
          </p:nvSpPr>
          <p:spPr bwMode="auto">
            <a:xfrm rot="9047058">
              <a:off x="4221087" y="3660703"/>
              <a:ext cx="623709" cy="276092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1</a:t>
              </a:r>
            </a:p>
          </p:txBody>
        </p:sp>
        <p:sp>
          <p:nvSpPr>
            <p:cNvPr id="49221" name="Freeform 19"/>
            <p:cNvSpPr>
              <a:spLocks/>
            </p:cNvSpPr>
            <p:nvPr/>
          </p:nvSpPr>
          <p:spPr bwMode="auto">
            <a:xfrm>
              <a:off x="5280794" y="2803922"/>
              <a:ext cx="495598" cy="247799"/>
            </a:xfrm>
            <a:custGeom>
              <a:avLst/>
              <a:gdLst>
                <a:gd name="T0" fmla="*/ 0 w 21600"/>
                <a:gd name="T1" fmla="*/ 4043082 h 21600"/>
                <a:gd name="T2" fmla="*/ 2788220 w 21600"/>
                <a:gd name="T3" fmla="*/ 4043082 h 21600"/>
                <a:gd name="T4" fmla="*/ 5018664 w 21600"/>
                <a:gd name="T5" fmla="*/ 138699 h 21600"/>
                <a:gd name="T6" fmla="*/ 10595861 w 21600"/>
                <a:gd name="T7" fmla="*/ 0 h 21600"/>
                <a:gd name="T8" fmla="*/ 13104828 w 21600"/>
                <a:gd name="T9" fmla="*/ 3930402 h 21600"/>
                <a:gd name="T10" fmla="*/ 16172326 w 21600"/>
                <a:gd name="T11" fmla="*/ 3930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3724" y="21600"/>
                  </a:lnTo>
                  <a:lnTo>
                    <a:pt x="6703" y="741"/>
                  </a:lnTo>
                  <a:lnTo>
                    <a:pt x="14152" y="0"/>
                  </a:lnTo>
                  <a:lnTo>
                    <a:pt x="17503" y="20998"/>
                  </a:lnTo>
                  <a:lnTo>
                    <a:pt x="21600" y="2099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49222" name="Line 20"/>
            <p:cNvSpPr>
              <a:spLocks noChangeShapeType="1"/>
            </p:cNvSpPr>
            <p:nvPr/>
          </p:nvSpPr>
          <p:spPr bwMode="auto">
            <a:xfrm rot="10800000" flipH="1">
              <a:off x="1178719" y="3045024"/>
              <a:ext cx="495598" cy="66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636713" y="1295400"/>
            <a:ext cx="4597400" cy="1900238"/>
            <a:chOff x="1178719" y="2277070"/>
            <a:chExt cx="4597673" cy="1900908"/>
          </a:xfrm>
        </p:grpSpPr>
        <p:sp>
          <p:nvSpPr>
            <p:cNvPr id="31" name="Oval 4"/>
            <p:cNvSpPr>
              <a:spLocks/>
            </p:cNvSpPr>
            <p:nvPr/>
          </p:nvSpPr>
          <p:spPr bwMode="auto">
            <a:xfrm rot="-833433">
              <a:off x="2437681" y="2312007"/>
              <a:ext cx="625512" cy="277911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6</a:t>
              </a:r>
            </a:p>
          </p:txBody>
        </p:sp>
        <p:sp>
          <p:nvSpPr>
            <p:cNvPr id="49206" name="Oval 5"/>
            <p:cNvSpPr>
              <a:spLocks/>
            </p:cNvSpPr>
            <p:nvPr/>
          </p:nvSpPr>
          <p:spPr bwMode="auto">
            <a:xfrm rot="479999">
              <a:off x="3535040" y="2277070"/>
              <a:ext cx="625078" cy="27682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33" name="Oval 6"/>
            <p:cNvSpPr>
              <a:spLocks/>
            </p:cNvSpPr>
            <p:nvPr/>
          </p:nvSpPr>
          <p:spPr bwMode="auto">
            <a:xfrm rot="3542175">
              <a:off x="4563379" y="2785290"/>
              <a:ext cx="624107" cy="277829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1</a:t>
              </a:r>
            </a:p>
          </p:txBody>
        </p:sp>
        <p:sp>
          <p:nvSpPr>
            <p:cNvPr id="34" name="Oval 7"/>
            <p:cNvSpPr>
              <a:spLocks/>
            </p:cNvSpPr>
            <p:nvPr/>
          </p:nvSpPr>
          <p:spPr bwMode="auto">
            <a:xfrm rot="-4461464">
              <a:off x="1589814" y="2928216"/>
              <a:ext cx="624107" cy="277828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5</a:t>
              </a:r>
            </a:p>
          </p:txBody>
        </p:sp>
        <p:sp>
          <p:nvSpPr>
            <p:cNvPr id="35" name="Oval 8"/>
            <p:cNvSpPr>
              <a:spLocks/>
            </p:cNvSpPr>
            <p:nvPr/>
          </p:nvSpPr>
          <p:spPr bwMode="auto">
            <a:xfrm rot="1735653">
              <a:off x="2002680" y="3639625"/>
              <a:ext cx="625512" cy="276322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4</a:t>
              </a:r>
            </a:p>
          </p:txBody>
        </p:sp>
        <p:sp>
          <p:nvSpPr>
            <p:cNvPr id="36" name="Oval 9"/>
            <p:cNvSpPr>
              <a:spLocks/>
            </p:cNvSpPr>
            <p:nvPr/>
          </p:nvSpPr>
          <p:spPr bwMode="auto">
            <a:xfrm>
              <a:off x="3125110" y="3901656"/>
              <a:ext cx="625512" cy="276322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3</a:t>
              </a:r>
            </a:p>
          </p:txBody>
        </p:sp>
        <p:sp>
          <p:nvSpPr>
            <p:cNvPr id="37" name="Oval 10"/>
            <p:cNvSpPr>
              <a:spLocks/>
            </p:cNvSpPr>
            <p:nvPr/>
          </p:nvSpPr>
          <p:spPr bwMode="auto">
            <a:xfrm rot="-1752942">
              <a:off x="4220550" y="3660271"/>
              <a:ext cx="625512" cy="276322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2</a:t>
              </a:r>
            </a:p>
          </p:txBody>
        </p:sp>
        <p:sp>
          <p:nvSpPr>
            <p:cNvPr id="49212" name="Line 19"/>
            <p:cNvSpPr>
              <a:spLocks noChangeShapeType="1"/>
            </p:cNvSpPr>
            <p:nvPr/>
          </p:nvSpPr>
          <p:spPr bwMode="auto">
            <a:xfrm rot="10800000" flipH="1">
              <a:off x="5280794" y="3045024"/>
              <a:ext cx="495598" cy="66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13" name="Line 20"/>
            <p:cNvSpPr>
              <a:spLocks noChangeShapeType="1"/>
            </p:cNvSpPr>
            <p:nvPr/>
          </p:nvSpPr>
          <p:spPr bwMode="auto">
            <a:xfrm rot="10800000" flipH="1">
              <a:off x="1178719" y="3045024"/>
              <a:ext cx="495598" cy="66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635125" y="1322388"/>
            <a:ext cx="4598988" cy="1900237"/>
            <a:chOff x="1178719" y="2277070"/>
            <a:chExt cx="4597673" cy="1900908"/>
          </a:xfrm>
        </p:grpSpPr>
        <p:sp>
          <p:nvSpPr>
            <p:cNvPr id="49196" name="Oval 3"/>
            <p:cNvSpPr>
              <a:spLocks/>
            </p:cNvSpPr>
            <p:nvPr/>
          </p:nvSpPr>
          <p:spPr bwMode="auto">
            <a:xfrm rot="-833433">
              <a:off x="2437805" y="2312789"/>
              <a:ext cx="625078" cy="27682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42" name="Oval 4"/>
            <p:cNvSpPr>
              <a:spLocks/>
            </p:cNvSpPr>
            <p:nvPr/>
          </p:nvSpPr>
          <p:spPr bwMode="auto">
            <a:xfrm rot="479999">
              <a:off x="3535483" y="2277070"/>
              <a:ext cx="625296" cy="27632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1</a:t>
              </a:r>
            </a:p>
          </p:txBody>
        </p:sp>
        <p:sp>
          <p:nvSpPr>
            <p:cNvPr id="43" name="Oval 5"/>
            <p:cNvSpPr>
              <a:spLocks/>
            </p:cNvSpPr>
            <p:nvPr/>
          </p:nvSpPr>
          <p:spPr bwMode="auto">
            <a:xfrm rot="3542175">
              <a:off x="4563689" y="2785337"/>
              <a:ext cx="624108" cy="277734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2</a:t>
              </a:r>
            </a:p>
          </p:txBody>
        </p:sp>
        <p:sp>
          <p:nvSpPr>
            <p:cNvPr id="44" name="Oval 6"/>
            <p:cNvSpPr>
              <a:spLocks/>
            </p:cNvSpPr>
            <p:nvPr/>
          </p:nvSpPr>
          <p:spPr bwMode="auto">
            <a:xfrm rot="-4461464">
              <a:off x="1590359" y="2929056"/>
              <a:ext cx="624108" cy="276146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6</a:t>
              </a:r>
            </a:p>
          </p:txBody>
        </p:sp>
        <p:sp>
          <p:nvSpPr>
            <p:cNvPr id="45" name="Oval 7"/>
            <p:cNvSpPr>
              <a:spLocks/>
            </p:cNvSpPr>
            <p:nvPr/>
          </p:nvSpPr>
          <p:spPr bwMode="auto">
            <a:xfrm rot="1735653">
              <a:off x="2002396" y="3639626"/>
              <a:ext cx="625296" cy="27632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5</a:t>
              </a:r>
            </a:p>
          </p:txBody>
        </p:sp>
        <p:sp>
          <p:nvSpPr>
            <p:cNvPr id="46" name="Oval 8"/>
            <p:cNvSpPr>
              <a:spLocks/>
            </p:cNvSpPr>
            <p:nvPr/>
          </p:nvSpPr>
          <p:spPr bwMode="auto">
            <a:xfrm>
              <a:off x="3126025" y="3901655"/>
              <a:ext cx="623709" cy="27632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4</a:t>
              </a:r>
            </a:p>
          </p:txBody>
        </p:sp>
        <p:sp>
          <p:nvSpPr>
            <p:cNvPr id="47" name="Oval 9"/>
            <p:cNvSpPr>
              <a:spLocks/>
            </p:cNvSpPr>
            <p:nvPr/>
          </p:nvSpPr>
          <p:spPr bwMode="auto">
            <a:xfrm rot="-1752942">
              <a:off x="4221087" y="3660270"/>
              <a:ext cx="623709" cy="27632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3</a:t>
              </a:r>
            </a:p>
          </p:txBody>
        </p:sp>
        <p:sp>
          <p:nvSpPr>
            <p:cNvPr id="49203" name="Line 18"/>
            <p:cNvSpPr>
              <a:spLocks noChangeShapeType="1"/>
            </p:cNvSpPr>
            <p:nvPr/>
          </p:nvSpPr>
          <p:spPr bwMode="auto">
            <a:xfrm rot="10800000" flipH="1">
              <a:off x="5280794" y="3045024"/>
              <a:ext cx="495598" cy="66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204" name="Line 19"/>
            <p:cNvSpPr>
              <a:spLocks noChangeShapeType="1"/>
            </p:cNvSpPr>
            <p:nvPr/>
          </p:nvSpPr>
          <p:spPr bwMode="auto">
            <a:xfrm rot="10800000" flipH="1">
              <a:off x="1178719" y="3045024"/>
              <a:ext cx="495598" cy="66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635125" y="1322388"/>
            <a:ext cx="4598988" cy="1900237"/>
            <a:chOff x="1178719" y="2277070"/>
            <a:chExt cx="4597673" cy="1900908"/>
          </a:xfrm>
        </p:grpSpPr>
        <p:sp>
          <p:nvSpPr>
            <p:cNvPr id="51" name="Oval 3"/>
            <p:cNvSpPr>
              <a:spLocks/>
            </p:cNvSpPr>
            <p:nvPr/>
          </p:nvSpPr>
          <p:spPr bwMode="auto">
            <a:xfrm rot="-833433">
              <a:off x="2437247" y="2312007"/>
              <a:ext cx="625296" cy="277910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1</a:t>
              </a:r>
            </a:p>
          </p:txBody>
        </p:sp>
        <p:sp>
          <p:nvSpPr>
            <p:cNvPr id="52" name="Oval 4"/>
            <p:cNvSpPr>
              <a:spLocks/>
            </p:cNvSpPr>
            <p:nvPr/>
          </p:nvSpPr>
          <p:spPr bwMode="auto">
            <a:xfrm rot="479999">
              <a:off x="3535483" y="2277070"/>
              <a:ext cx="625296" cy="27632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2</a:t>
              </a:r>
            </a:p>
          </p:txBody>
        </p:sp>
        <p:sp>
          <p:nvSpPr>
            <p:cNvPr id="53" name="Oval 5"/>
            <p:cNvSpPr>
              <a:spLocks/>
            </p:cNvSpPr>
            <p:nvPr/>
          </p:nvSpPr>
          <p:spPr bwMode="auto">
            <a:xfrm rot="3542175">
              <a:off x="4563689" y="2785337"/>
              <a:ext cx="624108" cy="277734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3</a:t>
              </a:r>
            </a:p>
          </p:txBody>
        </p:sp>
        <p:sp>
          <p:nvSpPr>
            <p:cNvPr id="49190" name="Oval 6"/>
            <p:cNvSpPr>
              <a:spLocks/>
            </p:cNvSpPr>
            <p:nvPr/>
          </p:nvSpPr>
          <p:spPr bwMode="auto">
            <a:xfrm rot="-4461464">
              <a:off x="1589484" y="2928938"/>
              <a:ext cx="625078" cy="27682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55" name="Oval 7"/>
            <p:cNvSpPr>
              <a:spLocks/>
            </p:cNvSpPr>
            <p:nvPr/>
          </p:nvSpPr>
          <p:spPr bwMode="auto">
            <a:xfrm rot="1735653">
              <a:off x="2002396" y="3639626"/>
              <a:ext cx="625296" cy="27632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6</a:t>
              </a:r>
            </a:p>
          </p:txBody>
        </p:sp>
        <p:sp>
          <p:nvSpPr>
            <p:cNvPr id="56" name="Oval 8"/>
            <p:cNvSpPr>
              <a:spLocks/>
            </p:cNvSpPr>
            <p:nvPr/>
          </p:nvSpPr>
          <p:spPr bwMode="auto">
            <a:xfrm>
              <a:off x="3126025" y="3901655"/>
              <a:ext cx="623709" cy="27632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5</a:t>
              </a:r>
            </a:p>
          </p:txBody>
        </p:sp>
        <p:sp>
          <p:nvSpPr>
            <p:cNvPr id="57" name="Oval 9"/>
            <p:cNvSpPr>
              <a:spLocks/>
            </p:cNvSpPr>
            <p:nvPr/>
          </p:nvSpPr>
          <p:spPr bwMode="auto">
            <a:xfrm rot="-1752942">
              <a:off x="4221087" y="3660270"/>
              <a:ext cx="623709" cy="27632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4</a:t>
              </a:r>
            </a:p>
          </p:txBody>
        </p:sp>
        <p:sp>
          <p:nvSpPr>
            <p:cNvPr id="49194" name="Line 18"/>
            <p:cNvSpPr>
              <a:spLocks noChangeShapeType="1"/>
            </p:cNvSpPr>
            <p:nvPr/>
          </p:nvSpPr>
          <p:spPr bwMode="auto">
            <a:xfrm rot="10800000" flipH="1">
              <a:off x="5280794" y="3045024"/>
              <a:ext cx="495598" cy="66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95" name="Freeform 19"/>
            <p:cNvSpPr>
              <a:spLocks/>
            </p:cNvSpPr>
            <p:nvPr/>
          </p:nvSpPr>
          <p:spPr bwMode="auto">
            <a:xfrm>
              <a:off x="1178719" y="2803922"/>
              <a:ext cx="495598" cy="247799"/>
            </a:xfrm>
            <a:custGeom>
              <a:avLst/>
              <a:gdLst>
                <a:gd name="T0" fmla="*/ 0 w 21600"/>
                <a:gd name="T1" fmla="*/ 4043082 h 21600"/>
                <a:gd name="T2" fmla="*/ 2788220 w 21600"/>
                <a:gd name="T3" fmla="*/ 4043082 h 21600"/>
                <a:gd name="T4" fmla="*/ 5018664 w 21600"/>
                <a:gd name="T5" fmla="*/ 138699 h 21600"/>
                <a:gd name="T6" fmla="*/ 10595861 w 21600"/>
                <a:gd name="T7" fmla="*/ 0 h 21600"/>
                <a:gd name="T8" fmla="*/ 13104828 w 21600"/>
                <a:gd name="T9" fmla="*/ 3930402 h 21600"/>
                <a:gd name="T10" fmla="*/ 16172326 w 21600"/>
                <a:gd name="T11" fmla="*/ 3930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3724" y="21600"/>
                  </a:lnTo>
                  <a:lnTo>
                    <a:pt x="6703" y="741"/>
                  </a:lnTo>
                  <a:lnTo>
                    <a:pt x="14152" y="0"/>
                  </a:lnTo>
                  <a:lnTo>
                    <a:pt x="17503" y="20998"/>
                  </a:lnTo>
                  <a:lnTo>
                    <a:pt x="21600" y="2099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1566863" y="1295400"/>
            <a:ext cx="3903662" cy="2066925"/>
            <a:chOff x="1109514" y="2277070"/>
            <a:chExt cx="3904505" cy="2067223"/>
          </a:xfrm>
        </p:grpSpPr>
        <p:sp>
          <p:nvSpPr>
            <p:cNvPr id="61" name="Oval 3"/>
            <p:cNvSpPr>
              <a:spLocks/>
            </p:cNvSpPr>
            <p:nvPr/>
          </p:nvSpPr>
          <p:spPr bwMode="auto">
            <a:xfrm rot="-833433">
              <a:off x="2438538" y="2312000"/>
              <a:ext cx="624023" cy="277853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2</a:t>
              </a:r>
            </a:p>
          </p:txBody>
        </p:sp>
        <p:sp>
          <p:nvSpPr>
            <p:cNvPr id="62" name="Oval 4"/>
            <p:cNvSpPr>
              <a:spLocks/>
            </p:cNvSpPr>
            <p:nvPr/>
          </p:nvSpPr>
          <p:spPr bwMode="auto">
            <a:xfrm rot="479999">
              <a:off x="3535738" y="2277070"/>
              <a:ext cx="624022" cy="276265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3</a:t>
              </a:r>
            </a:p>
          </p:txBody>
        </p:sp>
        <p:sp>
          <p:nvSpPr>
            <p:cNvPr id="63" name="Oval 5"/>
            <p:cNvSpPr>
              <a:spLocks/>
            </p:cNvSpPr>
            <p:nvPr/>
          </p:nvSpPr>
          <p:spPr bwMode="auto">
            <a:xfrm rot="3542175">
              <a:off x="4563094" y="2786722"/>
              <a:ext cx="625565" cy="276285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4</a:t>
              </a:r>
            </a:p>
          </p:txBody>
        </p:sp>
        <p:sp>
          <p:nvSpPr>
            <p:cNvPr id="64" name="Oval 6"/>
            <p:cNvSpPr>
              <a:spLocks/>
            </p:cNvSpPr>
            <p:nvPr/>
          </p:nvSpPr>
          <p:spPr bwMode="auto">
            <a:xfrm rot="-4461464">
              <a:off x="1589065" y="2929617"/>
              <a:ext cx="625565" cy="276285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1</a:t>
              </a:r>
            </a:p>
          </p:txBody>
        </p:sp>
        <p:sp>
          <p:nvSpPr>
            <p:cNvPr id="65" name="Oval 7"/>
            <p:cNvSpPr>
              <a:spLocks/>
            </p:cNvSpPr>
            <p:nvPr/>
          </p:nvSpPr>
          <p:spPr bwMode="auto">
            <a:xfrm>
              <a:off x="3126074" y="3901317"/>
              <a:ext cx="624022" cy="276265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6</a:t>
              </a:r>
            </a:p>
          </p:txBody>
        </p:sp>
        <p:sp>
          <p:nvSpPr>
            <p:cNvPr id="66" name="Oval 8"/>
            <p:cNvSpPr>
              <a:spLocks/>
            </p:cNvSpPr>
            <p:nvPr/>
          </p:nvSpPr>
          <p:spPr bwMode="auto">
            <a:xfrm rot="-1752942">
              <a:off x="4220098" y="3659982"/>
              <a:ext cx="625610" cy="276265"/>
            </a:xfrm>
            <a:prstGeom prst="ellipse">
              <a:avLst/>
            </a:prstGeom>
            <a:solidFill>
              <a:srgbClr val="00FF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Times" pitchFamily="-110" charset="0"/>
                  <a:cs typeface="Times" pitchFamily="-110" charset="0"/>
                </a:rPr>
                <a:t>5</a:t>
              </a:r>
            </a:p>
          </p:txBody>
        </p:sp>
        <p:sp>
          <p:nvSpPr>
            <p:cNvPr id="49186" name="Oval 12"/>
            <p:cNvSpPr>
              <a:spLocks/>
            </p:cNvSpPr>
            <p:nvPr/>
          </p:nvSpPr>
          <p:spPr bwMode="auto">
            <a:xfrm rot="-3354673">
              <a:off x="935385" y="3893344"/>
              <a:ext cx="625078" cy="27682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</p:grpSp>
      <p:sp>
        <p:nvSpPr>
          <p:cNvPr id="49177" name="Date Placeholder 6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49178" name="Slide Number Placeholder 6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AFBD01-184B-4247-AAC7-2EC1039E12C6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79" name="Footer Placeholder 7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17" grpId="0" animBg="1"/>
      <p:bldP spid="17" grpId="1" animBg="1"/>
      <p:bldP spid="17" grpId="2" animBg="1"/>
      <p:bldP spid="18" grpId="0" animBg="1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Momentum stacking in Accumulator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3146425"/>
            <a:ext cx="4267200" cy="3379788"/>
          </a:xfrm>
        </p:spPr>
        <p:txBody>
          <a:bodyPr/>
          <a:lstStyle/>
          <a:p>
            <a:pPr eaLnBrk="1" hangingPunct="1"/>
            <a:r>
              <a:rPr lang="en-US" sz="2000" smtClean="0"/>
              <a:t>Inject a newly accelerated Booster batch every 67 mS onto the low momentum orbit of the Accumulator</a:t>
            </a:r>
          </a:p>
          <a:p>
            <a:pPr eaLnBrk="1" hangingPunct="1"/>
            <a:r>
              <a:rPr lang="en-US" sz="2000" smtClean="0"/>
              <a:t>The freshly injected batch is accelerated towards the core orbit where it is merged and debunched into the core orbit</a:t>
            </a:r>
          </a:p>
          <a:p>
            <a:pPr eaLnBrk="1" hangingPunct="1"/>
            <a:r>
              <a:rPr lang="en-US" sz="2000" smtClean="0"/>
              <a:t>Momentum stack up to 3 Booster batches</a:t>
            </a:r>
          </a:p>
          <a:p>
            <a:pPr lvl="1" eaLnBrk="1" hangingPunct="1"/>
            <a:endParaRPr lang="en-US" sz="24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382000" y="4572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/>
              <a:t>T&lt;133ms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382000" y="55626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/>
              <a:t>T=134ms</a:t>
            </a: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5105400" y="762000"/>
            <a:ext cx="4038600" cy="5456238"/>
            <a:chOff x="3216" y="480"/>
            <a:chExt cx="2544" cy="3437"/>
          </a:xfrm>
        </p:grpSpPr>
        <p:sp>
          <p:nvSpPr>
            <p:cNvPr id="50193" name="Text Box 7"/>
            <p:cNvSpPr txBox="1">
              <a:spLocks noChangeArrowheads="1"/>
            </p:cNvSpPr>
            <p:nvPr/>
          </p:nvSpPr>
          <p:spPr bwMode="auto">
            <a:xfrm>
              <a:off x="5280" y="864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T=0</a:t>
              </a:r>
            </a:p>
          </p:txBody>
        </p:sp>
        <p:sp>
          <p:nvSpPr>
            <p:cNvPr id="50194" name="Rectangle 8"/>
            <p:cNvSpPr>
              <a:spLocks noChangeArrowheads="1"/>
            </p:cNvSpPr>
            <p:nvPr/>
          </p:nvSpPr>
          <p:spPr bwMode="auto">
            <a:xfrm>
              <a:off x="3216" y="672"/>
              <a:ext cx="21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195" name="Oval 9"/>
            <p:cNvSpPr>
              <a:spLocks noChangeArrowheads="1"/>
            </p:cNvSpPr>
            <p:nvPr/>
          </p:nvSpPr>
          <p:spPr bwMode="auto">
            <a:xfrm>
              <a:off x="3264" y="720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196" name="Line 10"/>
            <p:cNvSpPr>
              <a:spLocks noChangeShapeType="1"/>
            </p:cNvSpPr>
            <p:nvPr/>
          </p:nvSpPr>
          <p:spPr bwMode="auto">
            <a:xfrm>
              <a:off x="4800" y="6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Text Box 11"/>
            <p:cNvSpPr txBox="1">
              <a:spLocks noChangeArrowheads="1"/>
            </p:cNvSpPr>
            <p:nvPr/>
          </p:nvSpPr>
          <p:spPr bwMode="auto">
            <a:xfrm>
              <a:off x="4752" y="48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Energy</a:t>
              </a:r>
            </a:p>
          </p:txBody>
        </p:sp>
        <p:sp>
          <p:nvSpPr>
            <p:cNvPr id="50198" name="Text Box 12"/>
            <p:cNvSpPr txBox="1">
              <a:spLocks noChangeArrowheads="1"/>
            </p:cNvSpPr>
            <p:nvPr/>
          </p:nvSpPr>
          <p:spPr bwMode="auto">
            <a:xfrm>
              <a:off x="3264" y="1104"/>
              <a:ext cx="2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1</a:t>
              </a:r>
              <a:r>
                <a:rPr lang="en-US" sz="1200" baseline="30000"/>
                <a:t>st</a:t>
              </a:r>
              <a:r>
                <a:rPr lang="en-US" sz="1200"/>
                <a:t> batch is injected onto the injection orbit</a:t>
              </a:r>
            </a:p>
          </p:txBody>
        </p:sp>
        <p:sp>
          <p:nvSpPr>
            <p:cNvPr id="50199" name="Rectangle 13"/>
            <p:cNvSpPr>
              <a:spLocks noChangeArrowheads="1"/>
            </p:cNvSpPr>
            <p:nvPr/>
          </p:nvSpPr>
          <p:spPr bwMode="auto">
            <a:xfrm>
              <a:off x="3216" y="1344"/>
              <a:ext cx="21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00" name="Oval 14"/>
            <p:cNvSpPr>
              <a:spLocks noChangeArrowheads="1"/>
            </p:cNvSpPr>
            <p:nvPr/>
          </p:nvSpPr>
          <p:spPr bwMode="auto">
            <a:xfrm>
              <a:off x="4992" y="139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01" name="Text Box 15"/>
            <p:cNvSpPr txBox="1">
              <a:spLocks noChangeArrowheads="1"/>
            </p:cNvSpPr>
            <p:nvPr/>
          </p:nvSpPr>
          <p:spPr bwMode="auto">
            <a:xfrm>
              <a:off x="3264" y="1776"/>
              <a:ext cx="20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1</a:t>
              </a:r>
              <a:r>
                <a:rPr lang="en-US" sz="1200" baseline="30000"/>
                <a:t>st</a:t>
              </a:r>
              <a:r>
                <a:rPr lang="en-US" sz="1200"/>
                <a:t> batch is accelerated to the core orbit</a:t>
              </a:r>
            </a:p>
          </p:txBody>
        </p:sp>
        <p:sp>
          <p:nvSpPr>
            <p:cNvPr id="50202" name="Text Box 16"/>
            <p:cNvSpPr txBox="1">
              <a:spLocks noChangeArrowheads="1"/>
            </p:cNvSpPr>
            <p:nvPr/>
          </p:nvSpPr>
          <p:spPr bwMode="auto">
            <a:xfrm>
              <a:off x="5280" y="1536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T&lt;66ms</a:t>
              </a:r>
            </a:p>
          </p:txBody>
        </p:sp>
        <p:sp>
          <p:nvSpPr>
            <p:cNvPr id="50203" name="Rectangle 17"/>
            <p:cNvSpPr>
              <a:spLocks noChangeArrowheads="1"/>
            </p:cNvSpPr>
            <p:nvPr/>
          </p:nvSpPr>
          <p:spPr bwMode="auto">
            <a:xfrm>
              <a:off x="3216" y="2016"/>
              <a:ext cx="21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04" name="Oval 18"/>
            <p:cNvSpPr>
              <a:spLocks noChangeArrowheads="1"/>
            </p:cNvSpPr>
            <p:nvPr/>
          </p:nvSpPr>
          <p:spPr bwMode="auto">
            <a:xfrm>
              <a:off x="4992" y="2064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05" name="Text Box 19"/>
            <p:cNvSpPr txBox="1">
              <a:spLocks noChangeArrowheads="1"/>
            </p:cNvSpPr>
            <p:nvPr/>
          </p:nvSpPr>
          <p:spPr bwMode="auto">
            <a:xfrm>
              <a:off x="3264" y="2448"/>
              <a:ext cx="20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2nd Batch is injected</a:t>
              </a:r>
            </a:p>
          </p:txBody>
        </p:sp>
        <p:sp>
          <p:nvSpPr>
            <p:cNvPr id="50206" name="Text Box 20"/>
            <p:cNvSpPr txBox="1">
              <a:spLocks noChangeArrowheads="1"/>
            </p:cNvSpPr>
            <p:nvPr/>
          </p:nvSpPr>
          <p:spPr bwMode="auto">
            <a:xfrm>
              <a:off x="5280" y="2208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T=67ms</a:t>
              </a:r>
            </a:p>
          </p:txBody>
        </p:sp>
        <p:sp>
          <p:nvSpPr>
            <p:cNvPr id="50207" name="Oval 21"/>
            <p:cNvSpPr>
              <a:spLocks noChangeArrowheads="1"/>
            </p:cNvSpPr>
            <p:nvPr/>
          </p:nvSpPr>
          <p:spPr bwMode="auto">
            <a:xfrm>
              <a:off x="3264" y="206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08" name="Rectangle 22"/>
            <p:cNvSpPr>
              <a:spLocks noChangeArrowheads="1"/>
            </p:cNvSpPr>
            <p:nvPr/>
          </p:nvSpPr>
          <p:spPr bwMode="auto">
            <a:xfrm>
              <a:off x="3216" y="2688"/>
              <a:ext cx="21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09" name="Oval 23"/>
            <p:cNvSpPr>
              <a:spLocks noChangeArrowheads="1"/>
            </p:cNvSpPr>
            <p:nvPr/>
          </p:nvSpPr>
          <p:spPr bwMode="auto">
            <a:xfrm>
              <a:off x="4992" y="2736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0" name="Text Box 24"/>
            <p:cNvSpPr txBox="1">
              <a:spLocks noChangeArrowheads="1"/>
            </p:cNvSpPr>
            <p:nvPr/>
          </p:nvSpPr>
          <p:spPr bwMode="auto">
            <a:xfrm>
              <a:off x="3264" y="3120"/>
              <a:ext cx="20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2</a:t>
              </a:r>
              <a:r>
                <a:rPr lang="en-US" sz="1200" baseline="30000"/>
                <a:t>nd</a:t>
              </a:r>
              <a:r>
                <a:rPr lang="en-US" sz="1200"/>
                <a:t> Batch is accelerated</a:t>
              </a:r>
            </a:p>
          </p:txBody>
        </p:sp>
        <p:sp>
          <p:nvSpPr>
            <p:cNvPr id="50211" name="Oval 25"/>
            <p:cNvSpPr>
              <a:spLocks noChangeArrowheads="1"/>
            </p:cNvSpPr>
            <p:nvPr/>
          </p:nvSpPr>
          <p:spPr bwMode="auto">
            <a:xfrm>
              <a:off x="4704" y="273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2" name="Rectangle 26"/>
            <p:cNvSpPr>
              <a:spLocks noChangeArrowheads="1"/>
            </p:cNvSpPr>
            <p:nvPr/>
          </p:nvSpPr>
          <p:spPr bwMode="auto">
            <a:xfrm>
              <a:off x="3216" y="3312"/>
              <a:ext cx="21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3" name="Oval 27"/>
            <p:cNvSpPr>
              <a:spLocks noChangeArrowheads="1"/>
            </p:cNvSpPr>
            <p:nvPr/>
          </p:nvSpPr>
          <p:spPr bwMode="auto">
            <a:xfrm>
              <a:off x="4992" y="3360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4" name="Text Box 28"/>
            <p:cNvSpPr txBox="1">
              <a:spLocks noChangeArrowheads="1"/>
            </p:cNvSpPr>
            <p:nvPr/>
          </p:nvSpPr>
          <p:spPr bwMode="auto">
            <a:xfrm>
              <a:off x="3264" y="3744"/>
              <a:ext cx="20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200"/>
                <a:t>3</a:t>
              </a:r>
              <a:r>
                <a:rPr lang="en-US" sz="1200" baseline="30000"/>
                <a:t>rd</a:t>
              </a:r>
              <a:r>
                <a:rPr lang="en-US" sz="1200"/>
                <a:t> Batch is injected</a:t>
              </a:r>
            </a:p>
          </p:txBody>
        </p:sp>
        <p:sp>
          <p:nvSpPr>
            <p:cNvPr id="50215" name="Oval 29"/>
            <p:cNvSpPr>
              <a:spLocks noChangeArrowheads="1"/>
            </p:cNvSpPr>
            <p:nvPr/>
          </p:nvSpPr>
          <p:spPr bwMode="auto">
            <a:xfrm>
              <a:off x="4704" y="3360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6" name="Oval 30"/>
            <p:cNvSpPr>
              <a:spLocks noChangeArrowheads="1"/>
            </p:cNvSpPr>
            <p:nvPr/>
          </p:nvSpPr>
          <p:spPr bwMode="auto">
            <a:xfrm>
              <a:off x="3264" y="3360"/>
              <a:ext cx="288" cy="28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50183" name="Picture 4"/>
          <p:cNvPicPr>
            <a:picLocks noChangeAspect="1" noChangeArrowheads="1"/>
          </p:cNvPicPr>
          <p:nvPr/>
        </p:nvPicPr>
        <p:blipFill>
          <a:blip r:embed="rId3" cstate="print"/>
          <a:srcRect l="6104" t="-56" r="34956" b="17230"/>
          <a:stretch>
            <a:fillRect/>
          </a:stretch>
        </p:blipFill>
        <p:spPr bwMode="auto">
          <a:xfrm>
            <a:off x="1398588" y="673100"/>
            <a:ext cx="2246312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Freeform 37"/>
          <p:cNvSpPr/>
          <p:nvPr/>
        </p:nvSpPr>
        <p:spPr>
          <a:xfrm>
            <a:off x="1671638" y="1046163"/>
            <a:ext cx="1755775" cy="1581150"/>
          </a:xfrm>
          <a:custGeom>
            <a:avLst/>
            <a:gdLst>
              <a:gd name="connsiteX0" fmla="*/ 667871 w 1766048"/>
              <a:gd name="connsiteY0" fmla="*/ 1454523 h 1642782"/>
              <a:gd name="connsiteX1" fmla="*/ 869577 w 1766048"/>
              <a:gd name="connsiteY1" fmla="*/ 1467970 h 1642782"/>
              <a:gd name="connsiteX2" fmla="*/ 1662954 w 1766048"/>
              <a:gd name="connsiteY2" fmla="*/ 620805 h 1642782"/>
              <a:gd name="connsiteX3" fmla="*/ 1488142 w 1766048"/>
              <a:gd name="connsiteY3" fmla="*/ 217394 h 1642782"/>
              <a:gd name="connsiteX4" fmla="*/ 318248 w 1766048"/>
              <a:gd name="connsiteY4" fmla="*/ 29135 h 1642782"/>
              <a:gd name="connsiteX5" fmla="*/ 22412 w 1766048"/>
              <a:gd name="connsiteY5" fmla="*/ 392205 h 1642782"/>
              <a:gd name="connsiteX6" fmla="*/ 452718 w 1766048"/>
              <a:gd name="connsiteY6" fmla="*/ 1454523 h 1642782"/>
              <a:gd name="connsiteX7" fmla="*/ 654424 w 1766048"/>
              <a:gd name="connsiteY7" fmla="*/ 1521758 h 1642782"/>
              <a:gd name="connsiteX0" fmla="*/ 667871 w 1766048"/>
              <a:gd name="connsiteY0" fmla="*/ 1454523 h 1606923"/>
              <a:gd name="connsiteX1" fmla="*/ 869577 w 1766048"/>
              <a:gd name="connsiteY1" fmla="*/ 1467970 h 1606923"/>
              <a:gd name="connsiteX2" fmla="*/ 1662954 w 1766048"/>
              <a:gd name="connsiteY2" fmla="*/ 620805 h 1606923"/>
              <a:gd name="connsiteX3" fmla="*/ 1488142 w 1766048"/>
              <a:gd name="connsiteY3" fmla="*/ 217394 h 1606923"/>
              <a:gd name="connsiteX4" fmla="*/ 318248 w 1766048"/>
              <a:gd name="connsiteY4" fmla="*/ 29135 h 1606923"/>
              <a:gd name="connsiteX5" fmla="*/ 22412 w 1766048"/>
              <a:gd name="connsiteY5" fmla="*/ 392205 h 1606923"/>
              <a:gd name="connsiteX6" fmla="*/ 452718 w 1766048"/>
              <a:gd name="connsiteY6" fmla="*/ 1454523 h 1606923"/>
              <a:gd name="connsiteX0" fmla="*/ 869577 w 1766048"/>
              <a:gd name="connsiteY0" fmla="*/ 1467970 h 1467970"/>
              <a:gd name="connsiteX1" fmla="*/ 1662954 w 1766048"/>
              <a:gd name="connsiteY1" fmla="*/ 620805 h 1467970"/>
              <a:gd name="connsiteX2" fmla="*/ 1488142 w 1766048"/>
              <a:gd name="connsiteY2" fmla="*/ 217394 h 1467970"/>
              <a:gd name="connsiteX3" fmla="*/ 318248 w 1766048"/>
              <a:gd name="connsiteY3" fmla="*/ 29135 h 1467970"/>
              <a:gd name="connsiteX4" fmla="*/ 22412 w 1766048"/>
              <a:gd name="connsiteY4" fmla="*/ 392205 h 1467970"/>
              <a:gd name="connsiteX5" fmla="*/ 452718 w 1766048"/>
              <a:gd name="connsiteY5" fmla="*/ 1454523 h 1467970"/>
              <a:gd name="connsiteX0" fmla="*/ 869577 w 1714501"/>
              <a:gd name="connsiteY0" fmla="*/ 1467970 h 1467970"/>
              <a:gd name="connsiteX1" fmla="*/ 1178859 w 1714501"/>
              <a:gd name="connsiteY1" fmla="*/ 1172136 h 1467970"/>
              <a:gd name="connsiteX2" fmla="*/ 1662954 w 1714501"/>
              <a:gd name="connsiteY2" fmla="*/ 620805 h 1467970"/>
              <a:gd name="connsiteX3" fmla="*/ 1488142 w 1714501"/>
              <a:gd name="connsiteY3" fmla="*/ 217394 h 1467970"/>
              <a:gd name="connsiteX4" fmla="*/ 318248 w 1714501"/>
              <a:gd name="connsiteY4" fmla="*/ 29135 h 1467970"/>
              <a:gd name="connsiteX5" fmla="*/ 22412 w 1714501"/>
              <a:gd name="connsiteY5" fmla="*/ 392205 h 1467970"/>
              <a:gd name="connsiteX6" fmla="*/ 452718 w 1714501"/>
              <a:gd name="connsiteY6" fmla="*/ 1454523 h 1467970"/>
              <a:gd name="connsiteX0" fmla="*/ 869577 w 1714501"/>
              <a:gd name="connsiteY0" fmla="*/ 1467970 h 1503830"/>
              <a:gd name="connsiteX1" fmla="*/ 452719 w 1714501"/>
              <a:gd name="connsiteY1" fmla="*/ 1454524 h 1503830"/>
              <a:gd name="connsiteX2" fmla="*/ 1178859 w 1714501"/>
              <a:gd name="connsiteY2" fmla="*/ 1172136 h 1503830"/>
              <a:gd name="connsiteX3" fmla="*/ 1662954 w 1714501"/>
              <a:gd name="connsiteY3" fmla="*/ 620805 h 1503830"/>
              <a:gd name="connsiteX4" fmla="*/ 1488142 w 1714501"/>
              <a:gd name="connsiteY4" fmla="*/ 217394 h 1503830"/>
              <a:gd name="connsiteX5" fmla="*/ 318248 w 1714501"/>
              <a:gd name="connsiteY5" fmla="*/ 29135 h 1503830"/>
              <a:gd name="connsiteX6" fmla="*/ 22412 w 1714501"/>
              <a:gd name="connsiteY6" fmla="*/ 392205 h 1503830"/>
              <a:gd name="connsiteX7" fmla="*/ 452718 w 1714501"/>
              <a:gd name="connsiteY7" fmla="*/ 1454523 h 1503830"/>
              <a:gd name="connsiteX0" fmla="*/ 452719 w 1714501"/>
              <a:gd name="connsiteY0" fmla="*/ 1454524 h 1454524"/>
              <a:gd name="connsiteX1" fmla="*/ 1178859 w 1714501"/>
              <a:gd name="connsiteY1" fmla="*/ 1172136 h 1454524"/>
              <a:gd name="connsiteX2" fmla="*/ 1662954 w 1714501"/>
              <a:gd name="connsiteY2" fmla="*/ 620805 h 1454524"/>
              <a:gd name="connsiteX3" fmla="*/ 1488142 w 1714501"/>
              <a:gd name="connsiteY3" fmla="*/ 217394 h 1454524"/>
              <a:gd name="connsiteX4" fmla="*/ 318248 w 1714501"/>
              <a:gd name="connsiteY4" fmla="*/ 29135 h 1454524"/>
              <a:gd name="connsiteX5" fmla="*/ 22412 w 1714501"/>
              <a:gd name="connsiteY5" fmla="*/ 392205 h 1454524"/>
              <a:gd name="connsiteX6" fmla="*/ 452718 w 1714501"/>
              <a:gd name="connsiteY6" fmla="*/ 1454523 h 1454524"/>
              <a:gd name="connsiteX0" fmla="*/ 452719 w 1754842"/>
              <a:gd name="connsiteY0" fmla="*/ 1454524 h 1580030"/>
              <a:gd name="connsiteX1" fmla="*/ 936812 w 1754842"/>
              <a:gd name="connsiteY1" fmla="*/ 1441077 h 1580030"/>
              <a:gd name="connsiteX2" fmla="*/ 1662954 w 1754842"/>
              <a:gd name="connsiteY2" fmla="*/ 620805 h 1580030"/>
              <a:gd name="connsiteX3" fmla="*/ 1488142 w 1754842"/>
              <a:gd name="connsiteY3" fmla="*/ 217394 h 1580030"/>
              <a:gd name="connsiteX4" fmla="*/ 318248 w 1754842"/>
              <a:gd name="connsiteY4" fmla="*/ 29135 h 1580030"/>
              <a:gd name="connsiteX5" fmla="*/ 22412 w 1754842"/>
              <a:gd name="connsiteY5" fmla="*/ 392205 h 1580030"/>
              <a:gd name="connsiteX6" fmla="*/ 452718 w 1754842"/>
              <a:gd name="connsiteY6" fmla="*/ 1454523 h 15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842" h="1580030">
                <a:moveTo>
                  <a:pt x="452719" y="1454524"/>
                </a:moveTo>
                <a:cubicBezTo>
                  <a:pt x="504266" y="1405218"/>
                  <a:pt x="735106" y="1580030"/>
                  <a:pt x="936812" y="1441077"/>
                </a:cubicBezTo>
                <a:cubicBezTo>
                  <a:pt x="1138518" y="1302124"/>
                  <a:pt x="1571066" y="824752"/>
                  <a:pt x="1662954" y="620805"/>
                </a:cubicBezTo>
                <a:cubicBezTo>
                  <a:pt x="1754842" y="416858"/>
                  <a:pt x="1712260" y="316006"/>
                  <a:pt x="1488142" y="217394"/>
                </a:cubicBezTo>
                <a:cubicBezTo>
                  <a:pt x="1264024" y="118782"/>
                  <a:pt x="562536" y="0"/>
                  <a:pt x="318248" y="29135"/>
                </a:cubicBezTo>
                <a:cubicBezTo>
                  <a:pt x="73960" y="58270"/>
                  <a:pt x="0" y="154640"/>
                  <a:pt x="22412" y="392205"/>
                </a:cubicBezTo>
                <a:cubicBezTo>
                  <a:pt x="44824" y="629770"/>
                  <a:pt x="347383" y="1266264"/>
                  <a:pt x="452718" y="145452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720850" y="1049338"/>
            <a:ext cx="1641475" cy="1519237"/>
          </a:xfrm>
          <a:custGeom>
            <a:avLst/>
            <a:gdLst>
              <a:gd name="connsiteX0" fmla="*/ 667871 w 1766048"/>
              <a:gd name="connsiteY0" fmla="*/ 1454523 h 1642782"/>
              <a:gd name="connsiteX1" fmla="*/ 869577 w 1766048"/>
              <a:gd name="connsiteY1" fmla="*/ 1467970 h 1642782"/>
              <a:gd name="connsiteX2" fmla="*/ 1662954 w 1766048"/>
              <a:gd name="connsiteY2" fmla="*/ 620805 h 1642782"/>
              <a:gd name="connsiteX3" fmla="*/ 1488142 w 1766048"/>
              <a:gd name="connsiteY3" fmla="*/ 217394 h 1642782"/>
              <a:gd name="connsiteX4" fmla="*/ 318248 w 1766048"/>
              <a:gd name="connsiteY4" fmla="*/ 29135 h 1642782"/>
              <a:gd name="connsiteX5" fmla="*/ 22412 w 1766048"/>
              <a:gd name="connsiteY5" fmla="*/ 392205 h 1642782"/>
              <a:gd name="connsiteX6" fmla="*/ 452718 w 1766048"/>
              <a:gd name="connsiteY6" fmla="*/ 1454523 h 1642782"/>
              <a:gd name="connsiteX7" fmla="*/ 654424 w 1766048"/>
              <a:gd name="connsiteY7" fmla="*/ 1521758 h 1642782"/>
              <a:gd name="connsiteX0" fmla="*/ 667871 w 1766048"/>
              <a:gd name="connsiteY0" fmla="*/ 1454523 h 1606923"/>
              <a:gd name="connsiteX1" fmla="*/ 869577 w 1766048"/>
              <a:gd name="connsiteY1" fmla="*/ 1467970 h 1606923"/>
              <a:gd name="connsiteX2" fmla="*/ 1662954 w 1766048"/>
              <a:gd name="connsiteY2" fmla="*/ 620805 h 1606923"/>
              <a:gd name="connsiteX3" fmla="*/ 1488142 w 1766048"/>
              <a:gd name="connsiteY3" fmla="*/ 217394 h 1606923"/>
              <a:gd name="connsiteX4" fmla="*/ 318248 w 1766048"/>
              <a:gd name="connsiteY4" fmla="*/ 29135 h 1606923"/>
              <a:gd name="connsiteX5" fmla="*/ 22412 w 1766048"/>
              <a:gd name="connsiteY5" fmla="*/ 392205 h 1606923"/>
              <a:gd name="connsiteX6" fmla="*/ 452718 w 1766048"/>
              <a:gd name="connsiteY6" fmla="*/ 1454523 h 1606923"/>
              <a:gd name="connsiteX0" fmla="*/ 869577 w 1766048"/>
              <a:gd name="connsiteY0" fmla="*/ 1467970 h 1467970"/>
              <a:gd name="connsiteX1" fmla="*/ 1662954 w 1766048"/>
              <a:gd name="connsiteY1" fmla="*/ 620805 h 1467970"/>
              <a:gd name="connsiteX2" fmla="*/ 1488142 w 1766048"/>
              <a:gd name="connsiteY2" fmla="*/ 217394 h 1467970"/>
              <a:gd name="connsiteX3" fmla="*/ 318248 w 1766048"/>
              <a:gd name="connsiteY3" fmla="*/ 29135 h 1467970"/>
              <a:gd name="connsiteX4" fmla="*/ 22412 w 1766048"/>
              <a:gd name="connsiteY4" fmla="*/ 392205 h 1467970"/>
              <a:gd name="connsiteX5" fmla="*/ 452718 w 1766048"/>
              <a:gd name="connsiteY5" fmla="*/ 1454523 h 1467970"/>
              <a:gd name="connsiteX0" fmla="*/ 869577 w 1714501"/>
              <a:gd name="connsiteY0" fmla="*/ 1467970 h 1467970"/>
              <a:gd name="connsiteX1" fmla="*/ 1178859 w 1714501"/>
              <a:gd name="connsiteY1" fmla="*/ 1172136 h 1467970"/>
              <a:gd name="connsiteX2" fmla="*/ 1662954 w 1714501"/>
              <a:gd name="connsiteY2" fmla="*/ 620805 h 1467970"/>
              <a:gd name="connsiteX3" fmla="*/ 1488142 w 1714501"/>
              <a:gd name="connsiteY3" fmla="*/ 217394 h 1467970"/>
              <a:gd name="connsiteX4" fmla="*/ 318248 w 1714501"/>
              <a:gd name="connsiteY4" fmla="*/ 29135 h 1467970"/>
              <a:gd name="connsiteX5" fmla="*/ 22412 w 1714501"/>
              <a:gd name="connsiteY5" fmla="*/ 392205 h 1467970"/>
              <a:gd name="connsiteX6" fmla="*/ 452718 w 1714501"/>
              <a:gd name="connsiteY6" fmla="*/ 1454523 h 1467970"/>
              <a:gd name="connsiteX0" fmla="*/ 869577 w 1714501"/>
              <a:gd name="connsiteY0" fmla="*/ 1467970 h 1503830"/>
              <a:gd name="connsiteX1" fmla="*/ 452719 w 1714501"/>
              <a:gd name="connsiteY1" fmla="*/ 1454524 h 1503830"/>
              <a:gd name="connsiteX2" fmla="*/ 1178859 w 1714501"/>
              <a:gd name="connsiteY2" fmla="*/ 1172136 h 1503830"/>
              <a:gd name="connsiteX3" fmla="*/ 1662954 w 1714501"/>
              <a:gd name="connsiteY3" fmla="*/ 620805 h 1503830"/>
              <a:gd name="connsiteX4" fmla="*/ 1488142 w 1714501"/>
              <a:gd name="connsiteY4" fmla="*/ 217394 h 1503830"/>
              <a:gd name="connsiteX5" fmla="*/ 318248 w 1714501"/>
              <a:gd name="connsiteY5" fmla="*/ 29135 h 1503830"/>
              <a:gd name="connsiteX6" fmla="*/ 22412 w 1714501"/>
              <a:gd name="connsiteY6" fmla="*/ 392205 h 1503830"/>
              <a:gd name="connsiteX7" fmla="*/ 452718 w 1714501"/>
              <a:gd name="connsiteY7" fmla="*/ 1454523 h 1503830"/>
              <a:gd name="connsiteX0" fmla="*/ 452719 w 1714501"/>
              <a:gd name="connsiteY0" fmla="*/ 1454524 h 1454524"/>
              <a:gd name="connsiteX1" fmla="*/ 1178859 w 1714501"/>
              <a:gd name="connsiteY1" fmla="*/ 1172136 h 1454524"/>
              <a:gd name="connsiteX2" fmla="*/ 1662954 w 1714501"/>
              <a:gd name="connsiteY2" fmla="*/ 620805 h 1454524"/>
              <a:gd name="connsiteX3" fmla="*/ 1488142 w 1714501"/>
              <a:gd name="connsiteY3" fmla="*/ 217394 h 1454524"/>
              <a:gd name="connsiteX4" fmla="*/ 318248 w 1714501"/>
              <a:gd name="connsiteY4" fmla="*/ 29135 h 1454524"/>
              <a:gd name="connsiteX5" fmla="*/ 22412 w 1714501"/>
              <a:gd name="connsiteY5" fmla="*/ 392205 h 1454524"/>
              <a:gd name="connsiteX6" fmla="*/ 452718 w 1714501"/>
              <a:gd name="connsiteY6" fmla="*/ 1454523 h 1454524"/>
              <a:gd name="connsiteX0" fmla="*/ 452719 w 1754842"/>
              <a:gd name="connsiteY0" fmla="*/ 1454524 h 1580030"/>
              <a:gd name="connsiteX1" fmla="*/ 936812 w 1754842"/>
              <a:gd name="connsiteY1" fmla="*/ 1441077 h 1580030"/>
              <a:gd name="connsiteX2" fmla="*/ 1662954 w 1754842"/>
              <a:gd name="connsiteY2" fmla="*/ 620805 h 1580030"/>
              <a:gd name="connsiteX3" fmla="*/ 1488142 w 1754842"/>
              <a:gd name="connsiteY3" fmla="*/ 217394 h 1580030"/>
              <a:gd name="connsiteX4" fmla="*/ 318248 w 1754842"/>
              <a:gd name="connsiteY4" fmla="*/ 29135 h 1580030"/>
              <a:gd name="connsiteX5" fmla="*/ 22412 w 1754842"/>
              <a:gd name="connsiteY5" fmla="*/ 392205 h 1580030"/>
              <a:gd name="connsiteX6" fmla="*/ 452718 w 1754842"/>
              <a:gd name="connsiteY6" fmla="*/ 1454523 h 15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842" h="1580030">
                <a:moveTo>
                  <a:pt x="452719" y="1454524"/>
                </a:moveTo>
                <a:cubicBezTo>
                  <a:pt x="504266" y="1405218"/>
                  <a:pt x="735106" y="1580030"/>
                  <a:pt x="936812" y="1441077"/>
                </a:cubicBezTo>
                <a:cubicBezTo>
                  <a:pt x="1138518" y="1302124"/>
                  <a:pt x="1571066" y="824752"/>
                  <a:pt x="1662954" y="620805"/>
                </a:cubicBezTo>
                <a:cubicBezTo>
                  <a:pt x="1754842" y="416858"/>
                  <a:pt x="1712260" y="316006"/>
                  <a:pt x="1488142" y="217394"/>
                </a:cubicBezTo>
                <a:cubicBezTo>
                  <a:pt x="1264024" y="118782"/>
                  <a:pt x="562536" y="0"/>
                  <a:pt x="318248" y="29135"/>
                </a:cubicBezTo>
                <a:cubicBezTo>
                  <a:pt x="73960" y="58270"/>
                  <a:pt x="0" y="154640"/>
                  <a:pt x="22412" y="392205"/>
                </a:cubicBezTo>
                <a:cubicBezTo>
                  <a:pt x="44824" y="629770"/>
                  <a:pt x="347383" y="1266264"/>
                  <a:pt x="452718" y="1454523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743075" y="1104900"/>
            <a:ext cx="1550988" cy="1409700"/>
          </a:xfrm>
          <a:custGeom>
            <a:avLst/>
            <a:gdLst>
              <a:gd name="connsiteX0" fmla="*/ 667871 w 1766048"/>
              <a:gd name="connsiteY0" fmla="*/ 1454523 h 1642782"/>
              <a:gd name="connsiteX1" fmla="*/ 869577 w 1766048"/>
              <a:gd name="connsiteY1" fmla="*/ 1467970 h 1642782"/>
              <a:gd name="connsiteX2" fmla="*/ 1662954 w 1766048"/>
              <a:gd name="connsiteY2" fmla="*/ 620805 h 1642782"/>
              <a:gd name="connsiteX3" fmla="*/ 1488142 w 1766048"/>
              <a:gd name="connsiteY3" fmla="*/ 217394 h 1642782"/>
              <a:gd name="connsiteX4" fmla="*/ 318248 w 1766048"/>
              <a:gd name="connsiteY4" fmla="*/ 29135 h 1642782"/>
              <a:gd name="connsiteX5" fmla="*/ 22412 w 1766048"/>
              <a:gd name="connsiteY5" fmla="*/ 392205 h 1642782"/>
              <a:gd name="connsiteX6" fmla="*/ 452718 w 1766048"/>
              <a:gd name="connsiteY6" fmla="*/ 1454523 h 1642782"/>
              <a:gd name="connsiteX7" fmla="*/ 654424 w 1766048"/>
              <a:gd name="connsiteY7" fmla="*/ 1521758 h 1642782"/>
              <a:gd name="connsiteX0" fmla="*/ 667871 w 1766048"/>
              <a:gd name="connsiteY0" fmla="*/ 1454523 h 1606923"/>
              <a:gd name="connsiteX1" fmla="*/ 869577 w 1766048"/>
              <a:gd name="connsiteY1" fmla="*/ 1467970 h 1606923"/>
              <a:gd name="connsiteX2" fmla="*/ 1662954 w 1766048"/>
              <a:gd name="connsiteY2" fmla="*/ 620805 h 1606923"/>
              <a:gd name="connsiteX3" fmla="*/ 1488142 w 1766048"/>
              <a:gd name="connsiteY3" fmla="*/ 217394 h 1606923"/>
              <a:gd name="connsiteX4" fmla="*/ 318248 w 1766048"/>
              <a:gd name="connsiteY4" fmla="*/ 29135 h 1606923"/>
              <a:gd name="connsiteX5" fmla="*/ 22412 w 1766048"/>
              <a:gd name="connsiteY5" fmla="*/ 392205 h 1606923"/>
              <a:gd name="connsiteX6" fmla="*/ 452718 w 1766048"/>
              <a:gd name="connsiteY6" fmla="*/ 1454523 h 1606923"/>
              <a:gd name="connsiteX0" fmla="*/ 869577 w 1766048"/>
              <a:gd name="connsiteY0" fmla="*/ 1467970 h 1467970"/>
              <a:gd name="connsiteX1" fmla="*/ 1662954 w 1766048"/>
              <a:gd name="connsiteY1" fmla="*/ 620805 h 1467970"/>
              <a:gd name="connsiteX2" fmla="*/ 1488142 w 1766048"/>
              <a:gd name="connsiteY2" fmla="*/ 217394 h 1467970"/>
              <a:gd name="connsiteX3" fmla="*/ 318248 w 1766048"/>
              <a:gd name="connsiteY3" fmla="*/ 29135 h 1467970"/>
              <a:gd name="connsiteX4" fmla="*/ 22412 w 1766048"/>
              <a:gd name="connsiteY4" fmla="*/ 392205 h 1467970"/>
              <a:gd name="connsiteX5" fmla="*/ 452718 w 1766048"/>
              <a:gd name="connsiteY5" fmla="*/ 1454523 h 1467970"/>
              <a:gd name="connsiteX0" fmla="*/ 869577 w 1714501"/>
              <a:gd name="connsiteY0" fmla="*/ 1467970 h 1467970"/>
              <a:gd name="connsiteX1" fmla="*/ 1178859 w 1714501"/>
              <a:gd name="connsiteY1" fmla="*/ 1172136 h 1467970"/>
              <a:gd name="connsiteX2" fmla="*/ 1662954 w 1714501"/>
              <a:gd name="connsiteY2" fmla="*/ 620805 h 1467970"/>
              <a:gd name="connsiteX3" fmla="*/ 1488142 w 1714501"/>
              <a:gd name="connsiteY3" fmla="*/ 217394 h 1467970"/>
              <a:gd name="connsiteX4" fmla="*/ 318248 w 1714501"/>
              <a:gd name="connsiteY4" fmla="*/ 29135 h 1467970"/>
              <a:gd name="connsiteX5" fmla="*/ 22412 w 1714501"/>
              <a:gd name="connsiteY5" fmla="*/ 392205 h 1467970"/>
              <a:gd name="connsiteX6" fmla="*/ 452718 w 1714501"/>
              <a:gd name="connsiteY6" fmla="*/ 1454523 h 1467970"/>
              <a:gd name="connsiteX0" fmla="*/ 869577 w 1714501"/>
              <a:gd name="connsiteY0" fmla="*/ 1467970 h 1503830"/>
              <a:gd name="connsiteX1" fmla="*/ 452719 w 1714501"/>
              <a:gd name="connsiteY1" fmla="*/ 1454524 h 1503830"/>
              <a:gd name="connsiteX2" fmla="*/ 1178859 w 1714501"/>
              <a:gd name="connsiteY2" fmla="*/ 1172136 h 1503830"/>
              <a:gd name="connsiteX3" fmla="*/ 1662954 w 1714501"/>
              <a:gd name="connsiteY3" fmla="*/ 620805 h 1503830"/>
              <a:gd name="connsiteX4" fmla="*/ 1488142 w 1714501"/>
              <a:gd name="connsiteY4" fmla="*/ 217394 h 1503830"/>
              <a:gd name="connsiteX5" fmla="*/ 318248 w 1714501"/>
              <a:gd name="connsiteY5" fmla="*/ 29135 h 1503830"/>
              <a:gd name="connsiteX6" fmla="*/ 22412 w 1714501"/>
              <a:gd name="connsiteY6" fmla="*/ 392205 h 1503830"/>
              <a:gd name="connsiteX7" fmla="*/ 452718 w 1714501"/>
              <a:gd name="connsiteY7" fmla="*/ 1454523 h 1503830"/>
              <a:gd name="connsiteX0" fmla="*/ 452719 w 1714501"/>
              <a:gd name="connsiteY0" fmla="*/ 1454524 h 1454524"/>
              <a:gd name="connsiteX1" fmla="*/ 1178859 w 1714501"/>
              <a:gd name="connsiteY1" fmla="*/ 1172136 h 1454524"/>
              <a:gd name="connsiteX2" fmla="*/ 1662954 w 1714501"/>
              <a:gd name="connsiteY2" fmla="*/ 620805 h 1454524"/>
              <a:gd name="connsiteX3" fmla="*/ 1488142 w 1714501"/>
              <a:gd name="connsiteY3" fmla="*/ 217394 h 1454524"/>
              <a:gd name="connsiteX4" fmla="*/ 318248 w 1714501"/>
              <a:gd name="connsiteY4" fmla="*/ 29135 h 1454524"/>
              <a:gd name="connsiteX5" fmla="*/ 22412 w 1714501"/>
              <a:gd name="connsiteY5" fmla="*/ 392205 h 1454524"/>
              <a:gd name="connsiteX6" fmla="*/ 452718 w 1714501"/>
              <a:gd name="connsiteY6" fmla="*/ 1454523 h 1454524"/>
              <a:gd name="connsiteX0" fmla="*/ 452719 w 1754842"/>
              <a:gd name="connsiteY0" fmla="*/ 1454524 h 1580030"/>
              <a:gd name="connsiteX1" fmla="*/ 936812 w 1754842"/>
              <a:gd name="connsiteY1" fmla="*/ 1441077 h 1580030"/>
              <a:gd name="connsiteX2" fmla="*/ 1662954 w 1754842"/>
              <a:gd name="connsiteY2" fmla="*/ 620805 h 1580030"/>
              <a:gd name="connsiteX3" fmla="*/ 1488142 w 1754842"/>
              <a:gd name="connsiteY3" fmla="*/ 217394 h 1580030"/>
              <a:gd name="connsiteX4" fmla="*/ 318248 w 1754842"/>
              <a:gd name="connsiteY4" fmla="*/ 29135 h 1580030"/>
              <a:gd name="connsiteX5" fmla="*/ 22412 w 1754842"/>
              <a:gd name="connsiteY5" fmla="*/ 392205 h 1580030"/>
              <a:gd name="connsiteX6" fmla="*/ 452718 w 1754842"/>
              <a:gd name="connsiteY6" fmla="*/ 1454523 h 15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842" h="1580030">
                <a:moveTo>
                  <a:pt x="452719" y="1454524"/>
                </a:moveTo>
                <a:cubicBezTo>
                  <a:pt x="504266" y="1405218"/>
                  <a:pt x="735106" y="1580030"/>
                  <a:pt x="936812" y="1441077"/>
                </a:cubicBezTo>
                <a:cubicBezTo>
                  <a:pt x="1138518" y="1302124"/>
                  <a:pt x="1571066" y="824752"/>
                  <a:pt x="1662954" y="620805"/>
                </a:cubicBezTo>
                <a:cubicBezTo>
                  <a:pt x="1754842" y="416858"/>
                  <a:pt x="1712260" y="316006"/>
                  <a:pt x="1488142" y="217394"/>
                </a:cubicBezTo>
                <a:cubicBezTo>
                  <a:pt x="1264024" y="118782"/>
                  <a:pt x="562536" y="0"/>
                  <a:pt x="318248" y="29135"/>
                </a:cubicBezTo>
                <a:cubicBezTo>
                  <a:pt x="73960" y="58270"/>
                  <a:pt x="0" y="154640"/>
                  <a:pt x="22412" y="392205"/>
                </a:cubicBezTo>
                <a:cubicBezTo>
                  <a:pt x="44824" y="629770"/>
                  <a:pt x="347383" y="1266264"/>
                  <a:pt x="452718" y="145452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02213" y="5164138"/>
            <a:ext cx="4141787" cy="10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02213" y="3106738"/>
            <a:ext cx="4141787" cy="323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002213" y="825500"/>
            <a:ext cx="4141787" cy="561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90" name="Date Placeholder 4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0191" name="Slide Number Placeholder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E6BBA-D281-4F1F-8A2F-F2FDEFFC6B0F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92" name="Footer Placeholder 4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74" y="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Rebunching</a:t>
            </a:r>
            <a:r>
              <a:rPr lang="en-US" dirty="0" smtClean="0"/>
              <a:t> and transfer to </a:t>
            </a:r>
            <a:r>
              <a:rPr lang="en-US" dirty="0" err="1" smtClean="0"/>
              <a:t>Debuncher</a:t>
            </a:r>
            <a:endParaRPr lang="en-US" dirty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 cstate="print"/>
          <a:srcRect l="6104" t="-56" r="30339" b="17230"/>
          <a:stretch>
            <a:fillRect/>
          </a:stretch>
        </p:blipFill>
        <p:spPr bwMode="auto">
          <a:xfrm>
            <a:off x="752475" y="488950"/>
            <a:ext cx="555466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1412875" y="1335088"/>
            <a:ext cx="3851275" cy="3643312"/>
          </a:xfrm>
          <a:custGeom>
            <a:avLst/>
            <a:gdLst>
              <a:gd name="connsiteX0" fmla="*/ 667871 w 1766048"/>
              <a:gd name="connsiteY0" fmla="*/ 1454523 h 1642782"/>
              <a:gd name="connsiteX1" fmla="*/ 869577 w 1766048"/>
              <a:gd name="connsiteY1" fmla="*/ 1467970 h 1642782"/>
              <a:gd name="connsiteX2" fmla="*/ 1662954 w 1766048"/>
              <a:gd name="connsiteY2" fmla="*/ 620805 h 1642782"/>
              <a:gd name="connsiteX3" fmla="*/ 1488142 w 1766048"/>
              <a:gd name="connsiteY3" fmla="*/ 217394 h 1642782"/>
              <a:gd name="connsiteX4" fmla="*/ 318248 w 1766048"/>
              <a:gd name="connsiteY4" fmla="*/ 29135 h 1642782"/>
              <a:gd name="connsiteX5" fmla="*/ 22412 w 1766048"/>
              <a:gd name="connsiteY5" fmla="*/ 392205 h 1642782"/>
              <a:gd name="connsiteX6" fmla="*/ 452718 w 1766048"/>
              <a:gd name="connsiteY6" fmla="*/ 1454523 h 1642782"/>
              <a:gd name="connsiteX7" fmla="*/ 654424 w 1766048"/>
              <a:gd name="connsiteY7" fmla="*/ 1521758 h 1642782"/>
              <a:gd name="connsiteX0" fmla="*/ 667871 w 1766048"/>
              <a:gd name="connsiteY0" fmla="*/ 1454523 h 1606923"/>
              <a:gd name="connsiteX1" fmla="*/ 869577 w 1766048"/>
              <a:gd name="connsiteY1" fmla="*/ 1467970 h 1606923"/>
              <a:gd name="connsiteX2" fmla="*/ 1662954 w 1766048"/>
              <a:gd name="connsiteY2" fmla="*/ 620805 h 1606923"/>
              <a:gd name="connsiteX3" fmla="*/ 1488142 w 1766048"/>
              <a:gd name="connsiteY3" fmla="*/ 217394 h 1606923"/>
              <a:gd name="connsiteX4" fmla="*/ 318248 w 1766048"/>
              <a:gd name="connsiteY4" fmla="*/ 29135 h 1606923"/>
              <a:gd name="connsiteX5" fmla="*/ 22412 w 1766048"/>
              <a:gd name="connsiteY5" fmla="*/ 392205 h 1606923"/>
              <a:gd name="connsiteX6" fmla="*/ 452718 w 1766048"/>
              <a:gd name="connsiteY6" fmla="*/ 1454523 h 1606923"/>
              <a:gd name="connsiteX0" fmla="*/ 869577 w 1766048"/>
              <a:gd name="connsiteY0" fmla="*/ 1467970 h 1467970"/>
              <a:gd name="connsiteX1" fmla="*/ 1662954 w 1766048"/>
              <a:gd name="connsiteY1" fmla="*/ 620805 h 1467970"/>
              <a:gd name="connsiteX2" fmla="*/ 1488142 w 1766048"/>
              <a:gd name="connsiteY2" fmla="*/ 217394 h 1467970"/>
              <a:gd name="connsiteX3" fmla="*/ 318248 w 1766048"/>
              <a:gd name="connsiteY3" fmla="*/ 29135 h 1467970"/>
              <a:gd name="connsiteX4" fmla="*/ 22412 w 1766048"/>
              <a:gd name="connsiteY4" fmla="*/ 392205 h 1467970"/>
              <a:gd name="connsiteX5" fmla="*/ 452718 w 1766048"/>
              <a:gd name="connsiteY5" fmla="*/ 1454523 h 1467970"/>
              <a:gd name="connsiteX0" fmla="*/ 869577 w 1714501"/>
              <a:gd name="connsiteY0" fmla="*/ 1467970 h 1467970"/>
              <a:gd name="connsiteX1" fmla="*/ 1178859 w 1714501"/>
              <a:gd name="connsiteY1" fmla="*/ 1172136 h 1467970"/>
              <a:gd name="connsiteX2" fmla="*/ 1662954 w 1714501"/>
              <a:gd name="connsiteY2" fmla="*/ 620805 h 1467970"/>
              <a:gd name="connsiteX3" fmla="*/ 1488142 w 1714501"/>
              <a:gd name="connsiteY3" fmla="*/ 217394 h 1467970"/>
              <a:gd name="connsiteX4" fmla="*/ 318248 w 1714501"/>
              <a:gd name="connsiteY4" fmla="*/ 29135 h 1467970"/>
              <a:gd name="connsiteX5" fmla="*/ 22412 w 1714501"/>
              <a:gd name="connsiteY5" fmla="*/ 392205 h 1467970"/>
              <a:gd name="connsiteX6" fmla="*/ 452718 w 1714501"/>
              <a:gd name="connsiteY6" fmla="*/ 1454523 h 1467970"/>
              <a:gd name="connsiteX0" fmla="*/ 869577 w 1714501"/>
              <a:gd name="connsiteY0" fmla="*/ 1467970 h 1503830"/>
              <a:gd name="connsiteX1" fmla="*/ 452719 w 1714501"/>
              <a:gd name="connsiteY1" fmla="*/ 1454524 h 1503830"/>
              <a:gd name="connsiteX2" fmla="*/ 1178859 w 1714501"/>
              <a:gd name="connsiteY2" fmla="*/ 1172136 h 1503830"/>
              <a:gd name="connsiteX3" fmla="*/ 1662954 w 1714501"/>
              <a:gd name="connsiteY3" fmla="*/ 620805 h 1503830"/>
              <a:gd name="connsiteX4" fmla="*/ 1488142 w 1714501"/>
              <a:gd name="connsiteY4" fmla="*/ 217394 h 1503830"/>
              <a:gd name="connsiteX5" fmla="*/ 318248 w 1714501"/>
              <a:gd name="connsiteY5" fmla="*/ 29135 h 1503830"/>
              <a:gd name="connsiteX6" fmla="*/ 22412 w 1714501"/>
              <a:gd name="connsiteY6" fmla="*/ 392205 h 1503830"/>
              <a:gd name="connsiteX7" fmla="*/ 452718 w 1714501"/>
              <a:gd name="connsiteY7" fmla="*/ 1454523 h 1503830"/>
              <a:gd name="connsiteX0" fmla="*/ 452719 w 1714501"/>
              <a:gd name="connsiteY0" fmla="*/ 1454524 h 1454524"/>
              <a:gd name="connsiteX1" fmla="*/ 1178859 w 1714501"/>
              <a:gd name="connsiteY1" fmla="*/ 1172136 h 1454524"/>
              <a:gd name="connsiteX2" fmla="*/ 1662954 w 1714501"/>
              <a:gd name="connsiteY2" fmla="*/ 620805 h 1454524"/>
              <a:gd name="connsiteX3" fmla="*/ 1488142 w 1714501"/>
              <a:gd name="connsiteY3" fmla="*/ 217394 h 1454524"/>
              <a:gd name="connsiteX4" fmla="*/ 318248 w 1714501"/>
              <a:gd name="connsiteY4" fmla="*/ 29135 h 1454524"/>
              <a:gd name="connsiteX5" fmla="*/ 22412 w 1714501"/>
              <a:gd name="connsiteY5" fmla="*/ 392205 h 1454524"/>
              <a:gd name="connsiteX6" fmla="*/ 452718 w 1714501"/>
              <a:gd name="connsiteY6" fmla="*/ 1454523 h 1454524"/>
              <a:gd name="connsiteX0" fmla="*/ 452719 w 1754842"/>
              <a:gd name="connsiteY0" fmla="*/ 1454524 h 1580030"/>
              <a:gd name="connsiteX1" fmla="*/ 936812 w 1754842"/>
              <a:gd name="connsiteY1" fmla="*/ 1441077 h 1580030"/>
              <a:gd name="connsiteX2" fmla="*/ 1662954 w 1754842"/>
              <a:gd name="connsiteY2" fmla="*/ 620805 h 1580030"/>
              <a:gd name="connsiteX3" fmla="*/ 1488142 w 1754842"/>
              <a:gd name="connsiteY3" fmla="*/ 217394 h 1580030"/>
              <a:gd name="connsiteX4" fmla="*/ 318248 w 1754842"/>
              <a:gd name="connsiteY4" fmla="*/ 29135 h 1580030"/>
              <a:gd name="connsiteX5" fmla="*/ 22412 w 1754842"/>
              <a:gd name="connsiteY5" fmla="*/ 392205 h 1580030"/>
              <a:gd name="connsiteX6" fmla="*/ 452718 w 1754842"/>
              <a:gd name="connsiteY6" fmla="*/ 1454523 h 1580030"/>
              <a:gd name="connsiteX0" fmla="*/ 452719 w 1788884"/>
              <a:gd name="connsiteY0" fmla="*/ 1454524 h 1580030"/>
              <a:gd name="connsiteX1" fmla="*/ 936812 w 1788884"/>
              <a:gd name="connsiteY1" fmla="*/ 1441077 h 1580030"/>
              <a:gd name="connsiteX2" fmla="*/ 1662954 w 1788884"/>
              <a:gd name="connsiteY2" fmla="*/ 620805 h 1580030"/>
              <a:gd name="connsiteX3" fmla="*/ 1692392 w 1788884"/>
              <a:gd name="connsiteY3" fmla="*/ 377833 h 1580030"/>
              <a:gd name="connsiteX4" fmla="*/ 1488142 w 1788884"/>
              <a:gd name="connsiteY4" fmla="*/ 217394 h 1580030"/>
              <a:gd name="connsiteX5" fmla="*/ 318248 w 1788884"/>
              <a:gd name="connsiteY5" fmla="*/ 29135 h 1580030"/>
              <a:gd name="connsiteX6" fmla="*/ 22412 w 1788884"/>
              <a:gd name="connsiteY6" fmla="*/ 392205 h 1580030"/>
              <a:gd name="connsiteX7" fmla="*/ 452718 w 1788884"/>
              <a:gd name="connsiteY7" fmla="*/ 1454523 h 1580030"/>
              <a:gd name="connsiteX0" fmla="*/ 492229 w 1828394"/>
              <a:gd name="connsiteY0" fmla="*/ 1441585 h 1567091"/>
              <a:gd name="connsiteX1" fmla="*/ 976322 w 1828394"/>
              <a:gd name="connsiteY1" fmla="*/ 1428138 h 1567091"/>
              <a:gd name="connsiteX2" fmla="*/ 1702464 w 1828394"/>
              <a:gd name="connsiteY2" fmla="*/ 607866 h 1567091"/>
              <a:gd name="connsiteX3" fmla="*/ 1731902 w 1828394"/>
              <a:gd name="connsiteY3" fmla="*/ 364894 h 1567091"/>
              <a:gd name="connsiteX4" fmla="*/ 1527652 w 1828394"/>
              <a:gd name="connsiteY4" fmla="*/ 204455 h 1567091"/>
              <a:gd name="connsiteX5" fmla="*/ 357758 w 1828394"/>
              <a:gd name="connsiteY5" fmla="*/ 16196 h 1567091"/>
              <a:gd name="connsiteX6" fmla="*/ 120695 w 1828394"/>
              <a:gd name="connsiteY6" fmla="*/ 107281 h 1567091"/>
              <a:gd name="connsiteX7" fmla="*/ 61922 w 1828394"/>
              <a:gd name="connsiteY7" fmla="*/ 379266 h 1567091"/>
              <a:gd name="connsiteX8" fmla="*/ 492228 w 1828394"/>
              <a:gd name="connsiteY8" fmla="*/ 1441584 h 1567091"/>
              <a:gd name="connsiteX0" fmla="*/ 570463 w 1906628"/>
              <a:gd name="connsiteY0" fmla="*/ 1441585 h 1567091"/>
              <a:gd name="connsiteX1" fmla="*/ 1054556 w 1906628"/>
              <a:gd name="connsiteY1" fmla="*/ 1428138 h 1567091"/>
              <a:gd name="connsiteX2" fmla="*/ 1780698 w 1906628"/>
              <a:gd name="connsiteY2" fmla="*/ 607866 h 1567091"/>
              <a:gd name="connsiteX3" fmla="*/ 1810136 w 1906628"/>
              <a:gd name="connsiteY3" fmla="*/ 364894 h 1567091"/>
              <a:gd name="connsiteX4" fmla="*/ 1605886 w 1906628"/>
              <a:gd name="connsiteY4" fmla="*/ 204455 h 1567091"/>
              <a:gd name="connsiteX5" fmla="*/ 435992 w 1906628"/>
              <a:gd name="connsiteY5" fmla="*/ 16196 h 1567091"/>
              <a:gd name="connsiteX6" fmla="*/ 198929 w 1906628"/>
              <a:gd name="connsiteY6" fmla="*/ 107281 h 1567091"/>
              <a:gd name="connsiteX7" fmla="*/ 61922 w 1906628"/>
              <a:gd name="connsiteY7" fmla="*/ 456726 h 1567091"/>
              <a:gd name="connsiteX8" fmla="*/ 570462 w 1906628"/>
              <a:gd name="connsiteY8" fmla="*/ 1441584 h 1567091"/>
              <a:gd name="connsiteX0" fmla="*/ 570463 w 1906628"/>
              <a:gd name="connsiteY0" fmla="*/ 1519046 h 1644552"/>
              <a:gd name="connsiteX1" fmla="*/ 1054556 w 1906628"/>
              <a:gd name="connsiteY1" fmla="*/ 1505599 h 1644552"/>
              <a:gd name="connsiteX2" fmla="*/ 1780698 w 1906628"/>
              <a:gd name="connsiteY2" fmla="*/ 685327 h 1644552"/>
              <a:gd name="connsiteX3" fmla="*/ 1810136 w 1906628"/>
              <a:gd name="connsiteY3" fmla="*/ 442355 h 1644552"/>
              <a:gd name="connsiteX4" fmla="*/ 1605886 w 1906628"/>
              <a:gd name="connsiteY4" fmla="*/ 281916 h 1644552"/>
              <a:gd name="connsiteX5" fmla="*/ 579421 w 1906628"/>
              <a:gd name="connsiteY5" fmla="*/ 16196 h 1644552"/>
              <a:gd name="connsiteX6" fmla="*/ 198929 w 1906628"/>
              <a:gd name="connsiteY6" fmla="*/ 184742 h 1644552"/>
              <a:gd name="connsiteX7" fmla="*/ 61922 w 1906628"/>
              <a:gd name="connsiteY7" fmla="*/ 534187 h 1644552"/>
              <a:gd name="connsiteX8" fmla="*/ 570462 w 1906628"/>
              <a:gd name="connsiteY8" fmla="*/ 1519045 h 1644552"/>
              <a:gd name="connsiteX0" fmla="*/ 570463 w 1906628"/>
              <a:gd name="connsiteY0" fmla="*/ 1507820 h 1633326"/>
              <a:gd name="connsiteX1" fmla="*/ 1054556 w 1906628"/>
              <a:gd name="connsiteY1" fmla="*/ 1494373 h 1633326"/>
              <a:gd name="connsiteX2" fmla="*/ 1780698 w 1906628"/>
              <a:gd name="connsiteY2" fmla="*/ 674101 h 1633326"/>
              <a:gd name="connsiteX3" fmla="*/ 1810136 w 1906628"/>
              <a:gd name="connsiteY3" fmla="*/ 431129 h 1633326"/>
              <a:gd name="connsiteX4" fmla="*/ 1605886 w 1906628"/>
              <a:gd name="connsiteY4" fmla="*/ 270690 h 1633326"/>
              <a:gd name="connsiteX5" fmla="*/ 1499480 w 1906628"/>
              <a:gd name="connsiteY5" fmla="*/ 143696 h 1633326"/>
              <a:gd name="connsiteX6" fmla="*/ 579421 w 1906628"/>
              <a:gd name="connsiteY6" fmla="*/ 4970 h 1633326"/>
              <a:gd name="connsiteX7" fmla="*/ 198929 w 1906628"/>
              <a:gd name="connsiteY7" fmla="*/ 173516 h 1633326"/>
              <a:gd name="connsiteX8" fmla="*/ 61922 w 1906628"/>
              <a:gd name="connsiteY8" fmla="*/ 522961 h 1633326"/>
              <a:gd name="connsiteX9" fmla="*/ 570462 w 1906628"/>
              <a:gd name="connsiteY9" fmla="*/ 1507819 h 1633326"/>
              <a:gd name="connsiteX0" fmla="*/ 570463 w 1906628"/>
              <a:gd name="connsiteY0" fmla="*/ 1507820 h 1633326"/>
              <a:gd name="connsiteX1" fmla="*/ 1054556 w 1906628"/>
              <a:gd name="connsiteY1" fmla="*/ 1494373 h 1633326"/>
              <a:gd name="connsiteX2" fmla="*/ 1780698 w 1906628"/>
              <a:gd name="connsiteY2" fmla="*/ 674101 h 1633326"/>
              <a:gd name="connsiteX3" fmla="*/ 1810136 w 1906628"/>
              <a:gd name="connsiteY3" fmla="*/ 431129 h 1633326"/>
              <a:gd name="connsiteX4" fmla="*/ 1499480 w 1906628"/>
              <a:gd name="connsiteY4" fmla="*/ 143696 h 1633326"/>
              <a:gd name="connsiteX5" fmla="*/ 579421 w 1906628"/>
              <a:gd name="connsiteY5" fmla="*/ 4970 h 1633326"/>
              <a:gd name="connsiteX6" fmla="*/ 198929 w 1906628"/>
              <a:gd name="connsiteY6" fmla="*/ 173516 h 1633326"/>
              <a:gd name="connsiteX7" fmla="*/ 61922 w 1906628"/>
              <a:gd name="connsiteY7" fmla="*/ 522961 h 1633326"/>
              <a:gd name="connsiteX8" fmla="*/ 570462 w 1906628"/>
              <a:gd name="connsiteY8" fmla="*/ 1507819 h 1633326"/>
              <a:gd name="connsiteX0" fmla="*/ 570463 w 1906628"/>
              <a:gd name="connsiteY0" fmla="*/ 1507820 h 1614457"/>
              <a:gd name="connsiteX1" fmla="*/ 1054556 w 1906628"/>
              <a:gd name="connsiteY1" fmla="*/ 1494373 h 1614457"/>
              <a:gd name="connsiteX2" fmla="*/ 1780698 w 1906628"/>
              <a:gd name="connsiteY2" fmla="*/ 787313 h 1614457"/>
              <a:gd name="connsiteX3" fmla="*/ 1810136 w 1906628"/>
              <a:gd name="connsiteY3" fmla="*/ 431129 h 1614457"/>
              <a:gd name="connsiteX4" fmla="*/ 1499480 w 1906628"/>
              <a:gd name="connsiteY4" fmla="*/ 143696 h 1614457"/>
              <a:gd name="connsiteX5" fmla="*/ 579421 w 1906628"/>
              <a:gd name="connsiteY5" fmla="*/ 4970 h 1614457"/>
              <a:gd name="connsiteX6" fmla="*/ 198929 w 1906628"/>
              <a:gd name="connsiteY6" fmla="*/ 173516 h 1614457"/>
              <a:gd name="connsiteX7" fmla="*/ 61922 w 1906628"/>
              <a:gd name="connsiteY7" fmla="*/ 522961 h 1614457"/>
              <a:gd name="connsiteX8" fmla="*/ 570462 w 1906628"/>
              <a:gd name="connsiteY8" fmla="*/ 1507819 h 1614457"/>
              <a:gd name="connsiteX0" fmla="*/ 570463 w 1906628"/>
              <a:gd name="connsiteY0" fmla="*/ 1507820 h 1614457"/>
              <a:gd name="connsiteX1" fmla="*/ 1054556 w 1906628"/>
              <a:gd name="connsiteY1" fmla="*/ 1494373 h 1614457"/>
              <a:gd name="connsiteX2" fmla="*/ 1780698 w 1906628"/>
              <a:gd name="connsiteY2" fmla="*/ 787313 h 1614457"/>
              <a:gd name="connsiteX3" fmla="*/ 1810136 w 1906628"/>
              <a:gd name="connsiteY3" fmla="*/ 431129 h 1614457"/>
              <a:gd name="connsiteX4" fmla="*/ 1499480 w 1906628"/>
              <a:gd name="connsiteY4" fmla="*/ 143696 h 1614457"/>
              <a:gd name="connsiteX5" fmla="*/ 579421 w 1906628"/>
              <a:gd name="connsiteY5" fmla="*/ 4970 h 1614457"/>
              <a:gd name="connsiteX6" fmla="*/ 198929 w 1906628"/>
              <a:gd name="connsiteY6" fmla="*/ 173516 h 1614457"/>
              <a:gd name="connsiteX7" fmla="*/ 61922 w 1906628"/>
              <a:gd name="connsiteY7" fmla="*/ 522961 h 1614457"/>
              <a:gd name="connsiteX8" fmla="*/ 570462 w 1906628"/>
              <a:gd name="connsiteY8" fmla="*/ 1507819 h 1614457"/>
              <a:gd name="connsiteX0" fmla="*/ 548187 w 1884352"/>
              <a:gd name="connsiteY0" fmla="*/ 1507820 h 1614457"/>
              <a:gd name="connsiteX1" fmla="*/ 1032280 w 1884352"/>
              <a:gd name="connsiteY1" fmla="*/ 1494373 h 1614457"/>
              <a:gd name="connsiteX2" fmla="*/ 1758422 w 1884352"/>
              <a:gd name="connsiteY2" fmla="*/ 787313 h 1614457"/>
              <a:gd name="connsiteX3" fmla="*/ 1787860 w 1884352"/>
              <a:gd name="connsiteY3" fmla="*/ 431129 h 1614457"/>
              <a:gd name="connsiteX4" fmla="*/ 1477204 w 1884352"/>
              <a:gd name="connsiteY4" fmla="*/ 143696 h 1614457"/>
              <a:gd name="connsiteX5" fmla="*/ 557145 w 1884352"/>
              <a:gd name="connsiteY5" fmla="*/ 4970 h 1614457"/>
              <a:gd name="connsiteX6" fmla="*/ 176653 w 1884352"/>
              <a:gd name="connsiteY6" fmla="*/ 173516 h 1614457"/>
              <a:gd name="connsiteX7" fmla="*/ 39646 w 1884352"/>
              <a:gd name="connsiteY7" fmla="*/ 522961 h 1614457"/>
              <a:gd name="connsiteX8" fmla="*/ 414530 w 1884352"/>
              <a:gd name="connsiteY8" fmla="*/ 1275815 h 1614457"/>
              <a:gd name="connsiteX9" fmla="*/ 548186 w 1884352"/>
              <a:gd name="connsiteY9" fmla="*/ 1507819 h 1614457"/>
              <a:gd name="connsiteX0" fmla="*/ 530802 w 1866967"/>
              <a:gd name="connsiteY0" fmla="*/ 1507820 h 1614457"/>
              <a:gd name="connsiteX1" fmla="*/ 1014895 w 1866967"/>
              <a:gd name="connsiteY1" fmla="*/ 1494373 h 1614457"/>
              <a:gd name="connsiteX2" fmla="*/ 1741037 w 1866967"/>
              <a:gd name="connsiteY2" fmla="*/ 787313 h 1614457"/>
              <a:gd name="connsiteX3" fmla="*/ 1770475 w 1866967"/>
              <a:gd name="connsiteY3" fmla="*/ 431129 h 1614457"/>
              <a:gd name="connsiteX4" fmla="*/ 1459819 w 1866967"/>
              <a:gd name="connsiteY4" fmla="*/ 143696 h 1614457"/>
              <a:gd name="connsiteX5" fmla="*/ 539760 w 1866967"/>
              <a:gd name="connsiteY5" fmla="*/ 4970 h 1614457"/>
              <a:gd name="connsiteX6" fmla="*/ 159268 w 1866967"/>
              <a:gd name="connsiteY6" fmla="*/ 173516 h 1614457"/>
              <a:gd name="connsiteX7" fmla="*/ 22261 w 1866967"/>
              <a:gd name="connsiteY7" fmla="*/ 522961 h 1614457"/>
              <a:gd name="connsiteX8" fmla="*/ 292833 w 1866967"/>
              <a:gd name="connsiteY8" fmla="*/ 1234105 h 1614457"/>
              <a:gd name="connsiteX9" fmla="*/ 397145 w 1866967"/>
              <a:gd name="connsiteY9" fmla="*/ 1275815 h 1614457"/>
              <a:gd name="connsiteX10" fmla="*/ 530801 w 1866967"/>
              <a:gd name="connsiteY10" fmla="*/ 1507819 h 1614457"/>
              <a:gd name="connsiteX0" fmla="*/ 530802 w 1866967"/>
              <a:gd name="connsiteY0" fmla="*/ 1507820 h 1614457"/>
              <a:gd name="connsiteX1" fmla="*/ 1014895 w 1866967"/>
              <a:gd name="connsiteY1" fmla="*/ 1494373 h 1614457"/>
              <a:gd name="connsiteX2" fmla="*/ 1741037 w 1866967"/>
              <a:gd name="connsiteY2" fmla="*/ 787313 h 1614457"/>
              <a:gd name="connsiteX3" fmla="*/ 1770475 w 1866967"/>
              <a:gd name="connsiteY3" fmla="*/ 431129 h 1614457"/>
              <a:gd name="connsiteX4" fmla="*/ 1459819 w 1866967"/>
              <a:gd name="connsiteY4" fmla="*/ 143696 h 1614457"/>
              <a:gd name="connsiteX5" fmla="*/ 539760 w 1866967"/>
              <a:gd name="connsiteY5" fmla="*/ 4970 h 1614457"/>
              <a:gd name="connsiteX6" fmla="*/ 159268 w 1866967"/>
              <a:gd name="connsiteY6" fmla="*/ 173516 h 1614457"/>
              <a:gd name="connsiteX7" fmla="*/ 22261 w 1866967"/>
              <a:gd name="connsiteY7" fmla="*/ 522961 h 1614457"/>
              <a:gd name="connsiteX8" fmla="*/ 292833 w 1866967"/>
              <a:gd name="connsiteY8" fmla="*/ 1234105 h 1614457"/>
              <a:gd name="connsiteX9" fmla="*/ 530801 w 1866967"/>
              <a:gd name="connsiteY9" fmla="*/ 1507819 h 16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6967" h="1614457">
                <a:moveTo>
                  <a:pt x="530802" y="1507820"/>
                </a:moveTo>
                <a:cubicBezTo>
                  <a:pt x="582349" y="1458514"/>
                  <a:pt x="813189" y="1614457"/>
                  <a:pt x="1014895" y="1494373"/>
                </a:cubicBezTo>
                <a:cubicBezTo>
                  <a:pt x="1216601" y="1374289"/>
                  <a:pt x="1615107" y="964520"/>
                  <a:pt x="1741037" y="787313"/>
                </a:cubicBezTo>
                <a:cubicBezTo>
                  <a:pt x="1866967" y="610106"/>
                  <a:pt x="1817345" y="538398"/>
                  <a:pt x="1770475" y="431129"/>
                </a:cubicBezTo>
                <a:cubicBezTo>
                  <a:pt x="1723605" y="323860"/>
                  <a:pt x="1664938" y="214723"/>
                  <a:pt x="1459819" y="143696"/>
                </a:cubicBezTo>
                <a:cubicBezTo>
                  <a:pt x="1254700" y="72670"/>
                  <a:pt x="756519" y="0"/>
                  <a:pt x="539760" y="4970"/>
                </a:cubicBezTo>
                <a:cubicBezTo>
                  <a:pt x="323002" y="9940"/>
                  <a:pt x="245518" y="87184"/>
                  <a:pt x="159268" y="173516"/>
                </a:cubicBezTo>
                <a:cubicBezTo>
                  <a:pt x="73018" y="259848"/>
                  <a:pt x="0" y="346196"/>
                  <a:pt x="22261" y="522961"/>
                </a:cubicBezTo>
                <a:cubicBezTo>
                  <a:pt x="44522" y="699726"/>
                  <a:pt x="208076" y="1069962"/>
                  <a:pt x="292833" y="1234105"/>
                </a:cubicBezTo>
                <a:cubicBezTo>
                  <a:pt x="377590" y="1398248"/>
                  <a:pt x="481224" y="1450795"/>
                  <a:pt x="530801" y="1507819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789447">
            <a:off x="3335338" y="1412875"/>
            <a:ext cx="555625" cy="2111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rot="789447">
            <a:off x="2532063" y="4672013"/>
            <a:ext cx="555625" cy="2111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rot="7488509">
            <a:off x="4348162" y="3502026"/>
            <a:ext cx="555625" cy="209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rot="14955268">
            <a:off x="1308894" y="2826544"/>
            <a:ext cx="555625" cy="2111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rot="21279572">
            <a:off x="1912938" y="1054100"/>
            <a:ext cx="557212" cy="2111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 rot="14955268">
            <a:off x="1716881" y="3920332"/>
            <a:ext cx="555625" cy="2111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19371422">
            <a:off x="3544888" y="4300538"/>
            <a:ext cx="555625" cy="209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rot="4960989">
            <a:off x="4796631" y="2323307"/>
            <a:ext cx="555625" cy="2111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913188" y="3657600"/>
            <a:ext cx="3068637" cy="2641600"/>
          </a:xfrm>
          <a:custGeom>
            <a:avLst/>
            <a:gdLst>
              <a:gd name="connsiteX0" fmla="*/ 0 w 3069136"/>
              <a:gd name="connsiteY0" fmla="*/ 2507149 h 2641620"/>
              <a:gd name="connsiteX1" fmla="*/ 80682 w 3069136"/>
              <a:gd name="connsiteY1" fmla="*/ 2345785 h 2641620"/>
              <a:gd name="connsiteX2" fmla="*/ 349623 w 3069136"/>
              <a:gd name="connsiteY2" fmla="*/ 2049949 h 2641620"/>
              <a:gd name="connsiteX3" fmla="*/ 484094 w 3069136"/>
              <a:gd name="connsiteY3" fmla="*/ 1888585 h 2641620"/>
              <a:gd name="connsiteX4" fmla="*/ 739588 w 3069136"/>
              <a:gd name="connsiteY4" fmla="*/ 1686879 h 2641620"/>
              <a:gd name="connsiteX5" fmla="*/ 847165 w 3069136"/>
              <a:gd name="connsiteY5" fmla="*/ 1552408 h 2641620"/>
              <a:gd name="connsiteX6" fmla="*/ 1062318 w 3069136"/>
              <a:gd name="connsiteY6" fmla="*/ 1404491 h 2641620"/>
              <a:gd name="connsiteX7" fmla="*/ 1116106 w 3069136"/>
              <a:gd name="connsiteY7" fmla="*/ 1377596 h 2641620"/>
              <a:gd name="connsiteX8" fmla="*/ 1250576 w 3069136"/>
              <a:gd name="connsiteY8" fmla="*/ 1256573 h 2641620"/>
              <a:gd name="connsiteX9" fmla="*/ 1411941 w 3069136"/>
              <a:gd name="connsiteY9" fmla="*/ 1014526 h 2641620"/>
              <a:gd name="connsiteX10" fmla="*/ 1734670 w 3069136"/>
              <a:gd name="connsiteY10" fmla="*/ 745585 h 2641620"/>
              <a:gd name="connsiteX11" fmla="*/ 1801906 w 3069136"/>
              <a:gd name="connsiteY11" fmla="*/ 678349 h 2641620"/>
              <a:gd name="connsiteX12" fmla="*/ 1842247 w 3069136"/>
              <a:gd name="connsiteY12" fmla="*/ 651455 h 2641620"/>
              <a:gd name="connsiteX13" fmla="*/ 1896035 w 3069136"/>
              <a:gd name="connsiteY13" fmla="*/ 584220 h 2641620"/>
              <a:gd name="connsiteX14" fmla="*/ 2030506 w 3069136"/>
              <a:gd name="connsiteY14" fmla="*/ 463196 h 2641620"/>
              <a:gd name="connsiteX15" fmla="*/ 2097741 w 3069136"/>
              <a:gd name="connsiteY15" fmla="*/ 355620 h 2641620"/>
              <a:gd name="connsiteX16" fmla="*/ 2205318 w 3069136"/>
              <a:gd name="connsiteY16" fmla="*/ 248044 h 2641620"/>
              <a:gd name="connsiteX17" fmla="*/ 2232212 w 3069136"/>
              <a:gd name="connsiteY17" fmla="*/ 221149 h 2641620"/>
              <a:gd name="connsiteX18" fmla="*/ 2272553 w 3069136"/>
              <a:gd name="connsiteY18" fmla="*/ 180808 h 2641620"/>
              <a:gd name="connsiteX19" fmla="*/ 2299447 w 3069136"/>
              <a:gd name="connsiteY19" fmla="*/ 140467 h 2641620"/>
              <a:gd name="connsiteX20" fmla="*/ 2339788 w 3069136"/>
              <a:gd name="connsiteY20" fmla="*/ 127020 h 2641620"/>
              <a:gd name="connsiteX21" fmla="*/ 2393576 w 3069136"/>
              <a:gd name="connsiteY21" fmla="*/ 86679 h 2641620"/>
              <a:gd name="connsiteX22" fmla="*/ 2433918 w 3069136"/>
              <a:gd name="connsiteY22" fmla="*/ 73232 h 2641620"/>
              <a:gd name="connsiteX23" fmla="*/ 2460812 w 3069136"/>
              <a:gd name="connsiteY23" fmla="*/ 32891 h 2641620"/>
              <a:gd name="connsiteX24" fmla="*/ 2501153 w 3069136"/>
              <a:gd name="connsiteY24" fmla="*/ 5996 h 2641620"/>
              <a:gd name="connsiteX25" fmla="*/ 2743200 w 3069136"/>
              <a:gd name="connsiteY25" fmla="*/ 1148996 h 2641620"/>
              <a:gd name="connsiteX26" fmla="*/ 2716306 w 3069136"/>
              <a:gd name="connsiteY26" fmla="*/ 2413020 h 2641620"/>
              <a:gd name="connsiteX27" fmla="*/ 2689412 w 3069136"/>
              <a:gd name="connsiteY27" fmla="*/ 2453361 h 2641620"/>
              <a:gd name="connsiteX28" fmla="*/ 2649070 w 3069136"/>
              <a:gd name="connsiteY28" fmla="*/ 2480255 h 2641620"/>
              <a:gd name="connsiteX29" fmla="*/ 2554941 w 3069136"/>
              <a:gd name="connsiteY29" fmla="*/ 2547491 h 2641620"/>
              <a:gd name="connsiteX30" fmla="*/ 2339788 w 3069136"/>
              <a:gd name="connsiteY30" fmla="*/ 2574385 h 2641620"/>
              <a:gd name="connsiteX31" fmla="*/ 1492623 w 3069136"/>
              <a:gd name="connsiteY31" fmla="*/ 2587832 h 2641620"/>
              <a:gd name="connsiteX32" fmla="*/ 1344706 w 3069136"/>
              <a:gd name="connsiteY32" fmla="*/ 2601279 h 2641620"/>
              <a:gd name="connsiteX33" fmla="*/ 1237129 w 3069136"/>
              <a:gd name="connsiteY33" fmla="*/ 2628173 h 2641620"/>
              <a:gd name="connsiteX34" fmla="*/ 1169894 w 3069136"/>
              <a:gd name="connsiteY34" fmla="*/ 2641620 h 2641620"/>
              <a:gd name="connsiteX35" fmla="*/ 40341 w 3069136"/>
              <a:gd name="connsiteY35" fmla="*/ 2614726 h 2641620"/>
              <a:gd name="connsiteX36" fmla="*/ 13447 w 3069136"/>
              <a:gd name="connsiteY36" fmla="*/ 2574385 h 2641620"/>
              <a:gd name="connsiteX37" fmla="*/ 13447 w 3069136"/>
              <a:gd name="connsiteY37" fmla="*/ 2386126 h 2641620"/>
              <a:gd name="connsiteX38" fmla="*/ 820270 w 3069136"/>
              <a:gd name="connsiteY38" fmla="*/ 1996161 h 26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69136" h="2641620">
                <a:moveTo>
                  <a:pt x="0" y="2507149"/>
                </a:moveTo>
                <a:cubicBezTo>
                  <a:pt x="26894" y="2453361"/>
                  <a:pt x="47324" y="2395822"/>
                  <a:pt x="80682" y="2345785"/>
                </a:cubicBezTo>
                <a:cubicBezTo>
                  <a:pt x="175244" y="2203942"/>
                  <a:pt x="238516" y="2172167"/>
                  <a:pt x="349623" y="2049949"/>
                </a:cubicBezTo>
                <a:cubicBezTo>
                  <a:pt x="396721" y="1998141"/>
                  <a:pt x="432849" y="1936295"/>
                  <a:pt x="484094" y="1888585"/>
                </a:cubicBezTo>
                <a:cubicBezTo>
                  <a:pt x="563509" y="1814647"/>
                  <a:pt x="671805" y="1771608"/>
                  <a:pt x="739588" y="1686879"/>
                </a:cubicBezTo>
                <a:cubicBezTo>
                  <a:pt x="775447" y="1642055"/>
                  <a:pt x="805494" y="1591886"/>
                  <a:pt x="847165" y="1552408"/>
                </a:cubicBezTo>
                <a:cubicBezTo>
                  <a:pt x="889640" y="1512168"/>
                  <a:pt x="997069" y="1440741"/>
                  <a:pt x="1062318" y="1404491"/>
                </a:cubicBezTo>
                <a:cubicBezTo>
                  <a:pt x="1079841" y="1394756"/>
                  <a:pt x="1098177" y="1386561"/>
                  <a:pt x="1116106" y="1377596"/>
                </a:cubicBezTo>
                <a:cubicBezTo>
                  <a:pt x="1235561" y="1218323"/>
                  <a:pt x="1041900" y="1465248"/>
                  <a:pt x="1250576" y="1256573"/>
                </a:cubicBezTo>
                <a:cubicBezTo>
                  <a:pt x="1287974" y="1219175"/>
                  <a:pt x="1393823" y="1036907"/>
                  <a:pt x="1411941" y="1014526"/>
                </a:cubicBezTo>
                <a:cubicBezTo>
                  <a:pt x="1651333" y="718805"/>
                  <a:pt x="1433526" y="1046729"/>
                  <a:pt x="1734670" y="745585"/>
                </a:cubicBezTo>
                <a:cubicBezTo>
                  <a:pt x="1757082" y="723173"/>
                  <a:pt x="1778053" y="699221"/>
                  <a:pt x="1801906" y="678349"/>
                </a:cubicBezTo>
                <a:cubicBezTo>
                  <a:pt x="1814069" y="667707"/>
                  <a:pt x="1830819" y="662883"/>
                  <a:pt x="1842247" y="651455"/>
                </a:cubicBezTo>
                <a:cubicBezTo>
                  <a:pt x="1862542" y="631160"/>
                  <a:pt x="1876835" y="605553"/>
                  <a:pt x="1896035" y="584220"/>
                </a:cubicBezTo>
                <a:cubicBezTo>
                  <a:pt x="1952304" y="521699"/>
                  <a:pt x="1966829" y="514138"/>
                  <a:pt x="2030506" y="463196"/>
                </a:cubicBezTo>
                <a:cubicBezTo>
                  <a:pt x="2031910" y="460856"/>
                  <a:pt x="2085567" y="369011"/>
                  <a:pt x="2097741" y="355620"/>
                </a:cubicBezTo>
                <a:cubicBezTo>
                  <a:pt x="2131854" y="318096"/>
                  <a:pt x="2169459" y="283903"/>
                  <a:pt x="2205318" y="248044"/>
                </a:cubicBezTo>
                <a:lnTo>
                  <a:pt x="2232212" y="221149"/>
                </a:lnTo>
                <a:cubicBezTo>
                  <a:pt x="2245659" y="207702"/>
                  <a:pt x="2262004" y="196631"/>
                  <a:pt x="2272553" y="180808"/>
                </a:cubicBezTo>
                <a:cubicBezTo>
                  <a:pt x="2281518" y="167361"/>
                  <a:pt x="2286827" y="150563"/>
                  <a:pt x="2299447" y="140467"/>
                </a:cubicBezTo>
                <a:cubicBezTo>
                  <a:pt x="2310515" y="131612"/>
                  <a:pt x="2326341" y="131502"/>
                  <a:pt x="2339788" y="127020"/>
                </a:cubicBezTo>
                <a:cubicBezTo>
                  <a:pt x="2357717" y="113573"/>
                  <a:pt x="2374117" y="97798"/>
                  <a:pt x="2393576" y="86679"/>
                </a:cubicBezTo>
                <a:cubicBezTo>
                  <a:pt x="2405883" y="79646"/>
                  <a:pt x="2422849" y="82087"/>
                  <a:pt x="2433918" y="73232"/>
                </a:cubicBezTo>
                <a:cubicBezTo>
                  <a:pt x="2446538" y="63136"/>
                  <a:pt x="2449384" y="44319"/>
                  <a:pt x="2460812" y="32891"/>
                </a:cubicBezTo>
                <a:cubicBezTo>
                  <a:pt x="2472240" y="21463"/>
                  <a:pt x="2487706" y="14961"/>
                  <a:pt x="2501153" y="5996"/>
                </a:cubicBezTo>
                <a:cubicBezTo>
                  <a:pt x="3069136" y="173052"/>
                  <a:pt x="2749803" y="0"/>
                  <a:pt x="2743200" y="1148996"/>
                </a:cubicBezTo>
                <a:cubicBezTo>
                  <a:pt x="2740778" y="1570426"/>
                  <a:pt x="2733670" y="1991941"/>
                  <a:pt x="2716306" y="2413020"/>
                </a:cubicBezTo>
                <a:cubicBezTo>
                  <a:pt x="2715640" y="2429168"/>
                  <a:pt x="2700840" y="2441933"/>
                  <a:pt x="2689412" y="2453361"/>
                </a:cubicBezTo>
                <a:cubicBezTo>
                  <a:pt x="2677984" y="2464789"/>
                  <a:pt x="2661486" y="2469909"/>
                  <a:pt x="2649070" y="2480255"/>
                </a:cubicBezTo>
                <a:cubicBezTo>
                  <a:pt x="2602705" y="2518892"/>
                  <a:pt x="2617146" y="2528829"/>
                  <a:pt x="2554941" y="2547491"/>
                </a:cubicBezTo>
                <a:cubicBezTo>
                  <a:pt x="2517071" y="2558852"/>
                  <a:pt x="2357240" y="2573907"/>
                  <a:pt x="2339788" y="2574385"/>
                </a:cubicBezTo>
                <a:cubicBezTo>
                  <a:pt x="2057470" y="2582120"/>
                  <a:pt x="1775011" y="2583350"/>
                  <a:pt x="1492623" y="2587832"/>
                </a:cubicBezTo>
                <a:cubicBezTo>
                  <a:pt x="1443317" y="2592314"/>
                  <a:pt x="1393833" y="2595138"/>
                  <a:pt x="1344706" y="2601279"/>
                </a:cubicBezTo>
                <a:cubicBezTo>
                  <a:pt x="1245576" y="2613670"/>
                  <a:pt x="1310313" y="2609877"/>
                  <a:pt x="1237129" y="2628173"/>
                </a:cubicBezTo>
                <a:cubicBezTo>
                  <a:pt x="1214956" y="2633716"/>
                  <a:pt x="1192306" y="2637138"/>
                  <a:pt x="1169894" y="2641620"/>
                </a:cubicBezTo>
                <a:cubicBezTo>
                  <a:pt x="793376" y="2632655"/>
                  <a:pt x="416330" y="2636586"/>
                  <a:pt x="40341" y="2614726"/>
                </a:cubicBezTo>
                <a:cubicBezTo>
                  <a:pt x="24207" y="2613788"/>
                  <a:pt x="15335" y="2590436"/>
                  <a:pt x="13447" y="2574385"/>
                </a:cubicBezTo>
                <a:cubicBezTo>
                  <a:pt x="6115" y="2512062"/>
                  <a:pt x="13447" y="2448879"/>
                  <a:pt x="13447" y="2386126"/>
                </a:cubicBezTo>
                <a:lnTo>
                  <a:pt x="820270" y="199616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6105525" y="1654175"/>
            <a:ext cx="2876550" cy="4494213"/>
          </a:xfrm>
        </p:spPr>
        <p:txBody>
          <a:bodyPr/>
          <a:lstStyle/>
          <a:p>
            <a:r>
              <a:rPr lang="en-US" sz="2400" smtClean="0"/>
              <a:t>Beam in the Accumulator is bunched into four bunches.</a:t>
            </a:r>
          </a:p>
          <a:p>
            <a:r>
              <a:rPr lang="en-US" sz="2400" smtClean="0"/>
              <a:t>These can be transferred one at a time into the Debuncher.</a:t>
            </a:r>
          </a:p>
        </p:txBody>
      </p:sp>
      <p:sp>
        <p:nvSpPr>
          <p:cNvPr id="51215" name="Date Placeholder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1216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2785A-84D7-4BAC-A172-58FEE00E6F76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17" name="Footer Placeholder 2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8"/>
          <p:cNvGrpSpPr>
            <a:grpSpLocks/>
          </p:cNvGrpSpPr>
          <p:nvPr/>
        </p:nvGrpSpPr>
        <p:grpSpPr bwMode="auto">
          <a:xfrm>
            <a:off x="623888" y="3048000"/>
            <a:ext cx="3559175" cy="3186113"/>
            <a:chOff x="5181601" y="2424545"/>
            <a:chExt cx="3559175" cy="3185680"/>
          </a:xfrm>
        </p:grpSpPr>
        <p:pic>
          <p:nvPicPr>
            <p:cNvPr id="52254" name="Picture 345" descr="extractionfigures"/>
            <p:cNvPicPr>
              <a:picLocks noChangeAspect="1" noChangeArrowheads="1"/>
            </p:cNvPicPr>
            <p:nvPr/>
          </p:nvPicPr>
          <p:blipFill>
            <a:blip r:embed="rId2" cstate="print"/>
            <a:srcRect t="4585" r="30000" b="13333"/>
            <a:stretch>
              <a:fillRect/>
            </a:stretch>
          </p:blipFill>
          <p:spPr bwMode="auto">
            <a:xfrm>
              <a:off x="5181601" y="2479964"/>
              <a:ext cx="3559175" cy="3130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832476" y="2424545"/>
              <a:ext cx="846137" cy="166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9802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995" y="233943"/>
            <a:ext cx="8371114" cy="5072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Resonant Extraction</a:t>
            </a:r>
          </a:p>
        </p:txBody>
      </p:sp>
      <p:sp>
        <p:nvSpPr>
          <p:cNvPr id="51203" name="Rectangle 346"/>
          <p:cNvSpPr>
            <a:spLocks noGrp="1" noChangeArrowheads="1"/>
          </p:cNvSpPr>
          <p:nvPr>
            <p:ph type="body" sz="half" idx="1"/>
          </p:nvPr>
        </p:nvSpPr>
        <p:spPr>
          <a:xfrm>
            <a:off x="623888" y="954088"/>
            <a:ext cx="45720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 resonance is driven to slowly extract the single bunch which is circulating around the Debuncher.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result is a train of bunches separated by the period of the Debuncher (~1.7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s)</a:t>
            </a:r>
            <a:endParaRPr lang="en-US" sz="1800" smtClean="0"/>
          </a:p>
        </p:txBody>
      </p:sp>
      <p:sp>
        <p:nvSpPr>
          <p:cNvPr id="12" name="Oval 11"/>
          <p:cNvSpPr/>
          <p:nvPr/>
        </p:nvSpPr>
        <p:spPr>
          <a:xfrm>
            <a:off x="2851150" y="3352800"/>
            <a:ext cx="255588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4963" y="4997450"/>
            <a:ext cx="255587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074988" y="762000"/>
            <a:ext cx="4808537" cy="393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35400" y="3851275"/>
            <a:ext cx="255588" cy="2159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07000" y="2813050"/>
            <a:ext cx="255588" cy="21431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53188" y="1746250"/>
            <a:ext cx="255587" cy="21431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34275" y="873125"/>
            <a:ext cx="255588" cy="2159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48175" y="3657600"/>
            <a:ext cx="4557713" cy="1504950"/>
            <a:chOff x="3743325" y="3704945"/>
            <a:chExt cx="4558316" cy="1505230"/>
          </a:xfrm>
        </p:grpSpPr>
        <p:sp>
          <p:nvSpPr>
            <p:cNvPr id="52240" name="Line 4"/>
            <p:cNvSpPr>
              <a:spLocks noChangeShapeType="1"/>
            </p:cNvSpPr>
            <p:nvPr/>
          </p:nvSpPr>
          <p:spPr bwMode="auto">
            <a:xfrm flipV="1">
              <a:off x="3743325" y="5203543"/>
              <a:ext cx="944427" cy="663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"/>
            <p:cNvSpPr>
              <a:spLocks noChangeShapeType="1"/>
            </p:cNvSpPr>
            <p:nvPr/>
          </p:nvSpPr>
          <p:spPr bwMode="auto">
            <a:xfrm flipV="1">
              <a:off x="4712156" y="4238345"/>
              <a:ext cx="168953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6"/>
            <p:cNvSpPr>
              <a:spLocks noChangeShapeType="1"/>
            </p:cNvSpPr>
            <p:nvPr/>
          </p:nvSpPr>
          <p:spPr bwMode="auto">
            <a:xfrm>
              <a:off x="4881109" y="4238345"/>
              <a:ext cx="167076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8"/>
            <p:cNvSpPr>
              <a:spLocks noChangeShapeType="1"/>
            </p:cNvSpPr>
            <p:nvPr/>
          </p:nvSpPr>
          <p:spPr bwMode="auto">
            <a:xfrm>
              <a:off x="5100747" y="5192432"/>
              <a:ext cx="1926062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9"/>
            <p:cNvSpPr>
              <a:spLocks noChangeShapeType="1"/>
            </p:cNvSpPr>
            <p:nvPr/>
          </p:nvSpPr>
          <p:spPr bwMode="auto">
            <a:xfrm flipV="1">
              <a:off x="7051213" y="4227232"/>
              <a:ext cx="167076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Line 10"/>
            <p:cNvSpPr>
              <a:spLocks noChangeShapeType="1"/>
            </p:cNvSpPr>
            <p:nvPr/>
          </p:nvSpPr>
          <p:spPr bwMode="auto">
            <a:xfrm>
              <a:off x="7218289" y="4227232"/>
              <a:ext cx="168953" cy="952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Line 11"/>
            <p:cNvSpPr>
              <a:spLocks noChangeShapeType="1"/>
            </p:cNvSpPr>
            <p:nvPr/>
          </p:nvSpPr>
          <p:spPr bwMode="auto">
            <a:xfrm>
              <a:off x="7387241" y="5179732"/>
              <a:ext cx="9144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Line 18"/>
            <p:cNvSpPr>
              <a:spLocks noChangeShapeType="1"/>
            </p:cNvSpPr>
            <p:nvPr/>
          </p:nvSpPr>
          <p:spPr bwMode="auto">
            <a:xfrm>
              <a:off x="4747653" y="3971645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Line 21"/>
            <p:cNvSpPr>
              <a:spLocks noChangeShapeType="1"/>
            </p:cNvSpPr>
            <p:nvPr/>
          </p:nvSpPr>
          <p:spPr bwMode="auto">
            <a:xfrm>
              <a:off x="5050865" y="3974820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Line 22"/>
            <p:cNvSpPr>
              <a:spLocks noChangeShapeType="1"/>
            </p:cNvSpPr>
            <p:nvPr/>
          </p:nvSpPr>
          <p:spPr bwMode="auto">
            <a:xfrm>
              <a:off x="7047940" y="3974820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Line 23"/>
            <p:cNvSpPr>
              <a:spLocks noChangeShapeType="1"/>
            </p:cNvSpPr>
            <p:nvPr/>
          </p:nvSpPr>
          <p:spPr bwMode="auto">
            <a:xfrm>
              <a:off x="4742890" y="4089120"/>
              <a:ext cx="307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Line 24"/>
            <p:cNvSpPr>
              <a:spLocks noChangeShapeType="1"/>
            </p:cNvSpPr>
            <p:nvPr/>
          </p:nvSpPr>
          <p:spPr bwMode="auto">
            <a:xfrm>
              <a:off x="5050865" y="4089120"/>
              <a:ext cx="1997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Text Box 25"/>
            <p:cNvSpPr txBox="1">
              <a:spLocks noChangeArrowheads="1"/>
            </p:cNvSpPr>
            <p:nvPr/>
          </p:nvSpPr>
          <p:spPr bwMode="auto">
            <a:xfrm>
              <a:off x="4282515" y="3704945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~100 ns</a:t>
              </a:r>
            </a:p>
          </p:txBody>
        </p:sp>
        <p:sp>
          <p:nvSpPr>
            <p:cNvPr id="52253" name="Text Box 26"/>
            <p:cNvSpPr txBox="1">
              <a:spLocks noChangeArrowheads="1"/>
            </p:cNvSpPr>
            <p:nvPr/>
          </p:nvSpPr>
          <p:spPr bwMode="auto">
            <a:xfrm>
              <a:off x="5319153" y="3704945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~1.6 </a:t>
              </a:r>
              <a:r>
                <a:rPr lang="en-US" sz="1600">
                  <a:latin typeface="Symbol" pitchFamily="18" charset="2"/>
                </a:rPr>
                <a:t>m</a:t>
              </a:r>
              <a:r>
                <a:rPr lang="en-US" sz="1600"/>
                <a:t>s</a:t>
              </a:r>
            </a:p>
          </p:txBody>
        </p:sp>
      </p:grpSp>
      <p:sp>
        <p:nvSpPr>
          <p:cNvPr id="52237" name="Date Placeholder 3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2238" name="Slide Number Placeholder 3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9B284-757E-4751-9498-0274B06FDB96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39" name="Footer Placeholder 3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  <p:bldP spid="14" grpId="2" animBg="1"/>
      <p:bldP spid="14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Time Line</a:t>
            </a:r>
            <a:endParaRPr lang="en-US" dirty="0"/>
          </a:p>
        </p:txBody>
      </p:sp>
      <p:pic>
        <p:nvPicPr>
          <p:cNvPr id="53251" name="Picture 8"/>
          <p:cNvPicPr>
            <a:picLocks noChangeAspect="1" noChangeArrowheads="1"/>
          </p:cNvPicPr>
          <p:nvPr/>
        </p:nvPicPr>
        <p:blipFill>
          <a:blip r:embed="rId2" cstate="print"/>
          <a:srcRect t="12495" b="4050"/>
          <a:stretch>
            <a:fillRect/>
          </a:stretch>
        </p:blipFill>
        <p:spPr bwMode="auto">
          <a:xfrm>
            <a:off x="546100" y="720725"/>
            <a:ext cx="7885113" cy="578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3252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325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84F0A5-D1DF-419E-B58B-3B966F5FB294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148590"/>
            <a:ext cx="6928757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Extinction in the Rings</a:t>
            </a:r>
          </a:p>
        </p:txBody>
      </p:sp>
      <p:sp>
        <p:nvSpPr>
          <p:cNvPr id="54275" name="Content Placeholder 5"/>
          <p:cNvSpPr>
            <a:spLocks noGrp="1"/>
          </p:cNvSpPr>
          <p:nvPr>
            <p:ph sz="half" idx="1"/>
          </p:nvPr>
        </p:nvSpPr>
        <p:spPr>
          <a:xfrm>
            <a:off x="469900" y="1182688"/>
            <a:ext cx="4502150" cy="4492625"/>
          </a:xfrm>
        </p:spPr>
        <p:txBody>
          <a:bodyPr/>
          <a:lstStyle/>
          <a:p>
            <a:r>
              <a:rPr lang="en-US" sz="2000" smtClean="0"/>
              <a:t>RF noise, gas interaction, and intrabeam scattering cauase beam to “wander out” of the RF bucket.</a:t>
            </a:r>
          </a:p>
          <a:p>
            <a:pPr>
              <a:buFont typeface="Times" pitchFamily="18" charset="0"/>
              <a:buNone/>
            </a:pPr>
            <a:endParaRPr lang="en-US" sz="2000" smtClean="0"/>
          </a:p>
          <a:p>
            <a:r>
              <a:rPr lang="en-US" sz="2000" smtClean="0"/>
              <a:t>D is the dispersion function:</a:t>
            </a:r>
          </a:p>
          <a:p>
            <a:pPr lvl="1"/>
            <a:r>
              <a:rPr lang="en-US" sz="1800" smtClean="0">
                <a:ea typeface="ヒラギノ角ゴ Pro W3"/>
                <a:cs typeface="ヒラギノ角ゴ Pro W3"/>
              </a:rPr>
              <a:t> Transverse Offset = ΔE/E × D</a:t>
            </a:r>
          </a:p>
          <a:p>
            <a:pPr lvl="1"/>
            <a:endParaRPr lang="en-US" sz="1800" smtClean="0">
              <a:ea typeface="ヒラギノ角ゴ Pro W3"/>
              <a:cs typeface="ヒラギノ角ゴ Pro W3"/>
            </a:endParaRPr>
          </a:p>
          <a:p>
            <a:r>
              <a:rPr lang="en-US" sz="2000" smtClean="0"/>
              <a:t>Anticipate installation of collimator in region with dispersion, removing off-momentum particles:</a:t>
            </a:r>
          </a:p>
          <a:p>
            <a:pPr lvl="1"/>
            <a:r>
              <a:rPr lang="en-US" sz="1800" smtClean="0">
                <a:ea typeface="ヒラギノ角ゴ Pro W3"/>
                <a:cs typeface="ヒラギノ角ゴ Pro W3"/>
              </a:rPr>
              <a:t>Momentum scraping</a:t>
            </a:r>
            <a:endParaRPr lang="en-US" smtClean="0">
              <a:ea typeface="ヒラギノ角ゴ Pro W3"/>
              <a:cs typeface="ヒラギノ角ゴ Pro W3"/>
            </a:endParaRPr>
          </a:p>
          <a:p>
            <a:pPr>
              <a:buFont typeface="Times" pitchFamily="18" charset="0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47108" name="LeakyAp-18.mov" descr="/Users/rhbob/Desktop/SyphersMu2eReport.key/LeakyAp-18.mov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quickTime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8238" y="1557338"/>
            <a:ext cx="3817937" cy="3741737"/>
          </a:xfrm>
        </p:spPr>
      </p:pic>
      <p:sp>
        <p:nvSpPr>
          <p:cNvPr id="54277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4278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10AF29-EDAB-4A69-B87D-04854A30F287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9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8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External Extinction (AC-Dipole System)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743450" y="3971925"/>
            <a:ext cx="4022725" cy="1543050"/>
          </a:xfrm>
        </p:spPr>
        <p:txBody>
          <a:bodyPr/>
          <a:lstStyle/>
          <a:p>
            <a:r>
              <a:rPr lang="en-US" smtClean="0"/>
              <a:t>A system of</a:t>
            </a:r>
            <a:r>
              <a:rPr lang="en-US" smtClean="0">
                <a:sym typeface="Symbol" pitchFamily="18" charset="2"/>
              </a:rPr>
              <a:t> resonant dipoles steers out of time beam into a collimator</a:t>
            </a:r>
            <a:endParaRPr lang="en-US" smtClean="0"/>
          </a:p>
        </p:txBody>
      </p:sp>
      <p:pic>
        <p:nvPicPr>
          <p:cNvPr id="55300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895350"/>
            <a:ext cx="37147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01" name="Group 20"/>
          <p:cNvGrpSpPr>
            <a:grpSpLocks/>
          </p:cNvGrpSpPr>
          <p:nvPr/>
        </p:nvGrpSpPr>
        <p:grpSpPr bwMode="auto">
          <a:xfrm>
            <a:off x="523875" y="654050"/>
            <a:ext cx="3733800" cy="2682875"/>
            <a:chOff x="523876" y="653923"/>
            <a:chExt cx="3733798" cy="2683439"/>
          </a:xfrm>
        </p:grpSpPr>
        <p:sp>
          <p:nvSpPr>
            <p:cNvPr id="55309" name="TextBox 9"/>
            <p:cNvSpPr txBox="1">
              <a:spLocks noChangeArrowheads="1"/>
            </p:cNvSpPr>
            <p:nvPr/>
          </p:nvSpPr>
          <p:spPr bwMode="auto">
            <a:xfrm>
              <a:off x="933450" y="2667000"/>
              <a:ext cx="263525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96" tIns="41148" rIns="82296" bIns="41148">
              <a:spAutoFit/>
            </a:bodyPr>
            <a:lstStyle/>
            <a:p>
              <a:pPr algn="ctr"/>
              <a:r>
                <a:rPr lang="en-US" sz="1300"/>
                <a:t>Baseline design, single collimator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8176" y="2057568"/>
              <a:ext cx="895350" cy="295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311" name="Picture 9"/>
            <p:cNvPicPr>
              <a:picLocks noChangeAspect="1"/>
            </p:cNvPicPr>
            <p:nvPr/>
          </p:nvPicPr>
          <p:blipFill>
            <a:blip r:embed="rId3" cstate="print"/>
            <a:srcRect r="47910"/>
            <a:stretch>
              <a:fillRect/>
            </a:stretch>
          </p:blipFill>
          <p:spPr bwMode="auto">
            <a:xfrm>
              <a:off x="523876" y="653923"/>
              <a:ext cx="3686174" cy="26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089026" y="1235070"/>
              <a:ext cx="3168648" cy="26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1026" y="2670472"/>
              <a:ext cx="828675" cy="511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55302" name="Picture 5" descr="phase_space_figure"/>
          <p:cNvPicPr>
            <a:picLocks noChangeAspect="1" noChangeArrowheads="1"/>
          </p:cNvPicPr>
          <p:nvPr/>
        </p:nvPicPr>
        <p:blipFill>
          <a:blip r:embed="rId4" cstate="print"/>
          <a:srcRect l="13284" t="13335" r="26596" b="46066"/>
          <a:stretch>
            <a:fillRect/>
          </a:stretch>
        </p:blipFill>
        <p:spPr bwMode="auto">
          <a:xfrm>
            <a:off x="750888" y="3676650"/>
            <a:ext cx="39385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569913" y="3902075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At dipole:</a:t>
            </a:r>
          </a:p>
        </p:txBody>
      </p:sp>
      <p:sp>
        <p:nvSpPr>
          <p:cNvPr id="20" name="Down Arrow 19"/>
          <p:cNvSpPr/>
          <p:nvPr/>
        </p:nvSpPr>
        <p:spPr>
          <a:xfrm rot="8447399">
            <a:off x="1431925" y="2860675"/>
            <a:ext cx="530225" cy="912813"/>
          </a:xfrm>
          <a:prstGeom prst="downArrow">
            <a:avLst>
              <a:gd name="adj1" fmla="val 50000"/>
              <a:gd name="adj2" fmla="val 67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4641056" y="1470819"/>
            <a:ext cx="534988" cy="812800"/>
          </a:xfrm>
          <a:prstGeom prst="downArrow">
            <a:avLst>
              <a:gd name="adj1" fmla="val 50000"/>
              <a:gd name="adj2" fmla="val 67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6" name="Date Placeholder 2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5307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95EFB4-40D2-4011-A3E3-C44790B96899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308" name="Footer Placeholder 2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Three Classes </a:t>
            </a:r>
            <a:r>
              <a:rPr lang="en-US" dirty="0"/>
              <a:t>of Backgrounds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1225550"/>
            <a:ext cx="4525962" cy="5165725"/>
          </a:xfrm>
        </p:spPr>
        <p:txBody>
          <a:bodyPr/>
          <a:lstStyle/>
          <a:p>
            <a:pPr marL="149225" indent="-149225">
              <a:defRPr/>
            </a:pPr>
            <a:r>
              <a:rPr lang="en-US" sz="1800" dirty="0" err="1" smtClean="0"/>
              <a:t>Muon</a:t>
            </a:r>
            <a:r>
              <a:rPr lang="en-US" sz="1800" dirty="0" smtClean="0"/>
              <a:t> decay in orbit: </a:t>
            </a:r>
          </a:p>
          <a:p>
            <a:pPr marL="149225" indent="-149225">
              <a:buFontTx/>
              <a:buNone/>
              <a:defRPr/>
            </a:pPr>
            <a:r>
              <a:rPr lang="en-US" sz="1800" dirty="0" smtClean="0">
                <a:latin typeface="Symbol" pitchFamily="18" charset="2"/>
              </a:rPr>
              <a:t>	m</a:t>
            </a:r>
            <a:r>
              <a:rPr lang="en-US" sz="1800" baseline="30000" dirty="0" smtClean="0">
                <a:latin typeface="Symbol" pitchFamily="18" charset="2"/>
              </a:rPr>
              <a:t>-</a:t>
            </a:r>
            <a:r>
              <a:rPr lang="en-US" sz="1800" baseline="30000" dirty="0" smtClean="0"/>
              <a:t> </a:t>
            </a:r>
            <a:r>
              <a:rPr lang="en-US" sz="1800" dirty="0" smtClean="0">
                <a:latin typeface="Century Gothic" pitchFamily="34" charset="0"/>
                <a:sym typeface="Wingdings" pitchFamily="2" charset="2"/>
              </a:rPr>
              <a:t>→ </a:t>
            </a:r>
            <a:r>
              <a:rPr lang="en-US" sz="1800" dirty="0" smtClean="0">
                <a:latin typeface="Arial Unicode MS" pitchFamily="34" charset="-128"/>
                <a:sym typeface="Wingdings" pitchFamily="2" charset="2"/>
              </a:rPr>
              <a:t>e</a:t>
            </a:r>
            <a:r>
              <a:rPr lang="en-US" sz="1800" baseline="30000" dirty="0" smtClean="0">
                <a:latin typeface="Symbol" pitchFamily="18" charset="2"/>
                <a:sym typeface="Wingdings" pitchFamily="2" charset="2"/>
              </a:rPr>
              <a:t>-</a:t>
            </a:r>
            <a:r>
              <a:rPr lang="en-US" sz="1800" dirty="0" err="1" smtClean="0">
                <a:latin typeface="Symbol" pitchFamily="18" charset="2"/>
                <a:sym typeface="Wingdings" pitchFamily="2" charset="2"/>
              </a:rPr>
              <a:t>nn</a:t>
            </a:r>
            <a:endParaRPr lang="en-US" sz="1800" dirty="0" smtClean="0">
              <a:latin typeface="Symbol" pitchFamily="18" charset="2"/>
              <a:sym typeface="Wingdings" pitchFamily="2" charset="2"/>
            </a:endParaRPr>
          </a:p>
          <a:p>
            <a:pPr marL="444500" lvl="1" indent="-180975">
              <a:buFontTx/>
              <a:buChar char="•"/>
              <a:defRPr/>
            </a:pPr>
            <a:r>
              <a:rPr lang="en-US" sz="1800" dirty="0" err="1" smtClean="0"/>
              <a:t>E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&lt; m</a:t>
            </a:r>
            <a:r>
              <a:rPr lang="en-US" sz="1800" baseline="-25000" dirty="0" smtClean="0">
                <a:latin typeface="Symbol" pitchFamily="18" charset="2"/>
              </a:rPr>
              <a:t>m</a:t>
            </a:r>
            <a:r>
              <a:rPr lang="en-US" sz="1800" dirty="0" smtClean="0"/>
              <a:t>c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– E</a:t>
            </a:r>
            <a:r>
              <a:rPr lang="en-US" sz="1800" baseline="-25000" dirty="0" smtClean="0"/>
              <a:t>NR</a:t>
            </a:r>
            <a:r>
              <a:rPr lang="en-US" sz="1800" dirty="0" smtClean="0"/>
              <a:t> – E</a:t>
            </a:r>
            <a:r>
              <a:rPr lang="en-US" sz="1800" baseline="-25000" dirty="0" smtClean="0"/>
              <a:t>B</a:t>
            </a: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/>
              <a:t>N </a:t>
            </a:r>
            <a:r>
              <a:rPr lang="en-US" sz="1800" dirty="0" smtClean="0">
                <a:sym typeface="Symbol" pitchFamily="18" charset="2"/>
              </a:rPr>
              <a:t> (E</a:t>
            </a:r>
            <a:r>
              <a:rPr lang="en-US" sz="1800" baseline="-25000" dirty="0" smtClean="0">
                <a:sym typeface="Symbol" pitchFamily="18" charset="2"/>
              </a:rPr>
              <a:t>0</a:t>
            </a:r>
            <a:r>
              <a:rPr lang="en-US" sz="1800" dirty="0" smtClean="0">
                <a:sym typeface="Symbol" pitchFamily="18" charset="2"/>
              </a:rPr>
              <a:t>  - </a:t>
            </a:r>
            <a:r>
              <a:rPr lang="en-US" sz="1800" dirty="0" err="1" smtClean="0">
                <a:sym typeface="Symbol" pitchFamily="18" charset="2"/>
              </a:rPr>
              <a:t>E</a:t>
            </a:r>
            <a:r>
              <a:rPr lang="en-US" sz="1800" baseline="-25000" dirty="0" err="1" smtClean="0">
                <a:sym typeface="Symbol" pitchFamily="18" charset="2"/>
              </a:rPr>
              <a:t>e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baseline="30000" dirty="0" smtClean="0">
                <a:sym typeface="Symbol" pitchFamily="18" charset="2"/>
              </a:rPr>
              <a:t>5</a:t>
            </a:r>
            <a:endParaRPr lang="en-US" sz="1800" dirty="0" smtClean="0">
              <a:sym typeface="Symbol" pitchFamily="18" charset="2"/>
            </a:endParaRP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ym typeface="Symbol" pitchFamily="18" charset="2"/>
              </a:rPr>
              <a:t>Fraction within 3 </a:t>
            </a:r>
            <a:r>
              <a:rPr lang="en-US" sz="1800" dirty="0" err="1" smtClean="0">
                <a:sym typeface="Symbol" pitchFamily="18" charset="2"/>
              </a:rPr>
              <a:t>MeV</a:t>
            </a:r>
            <a:r>
              <a:rPr lang="en-US" sz="1800" dirty="0" smtClean="0">
                <a:sym typeface="Symbol" pitchFamily="18" charset="2"/>
              </a:rPr>
              <a:t> of endpoint  5x10</a:t>
            </a:r>
            <a:r>
              <a:rPr lang="en-US" sz="1800" baseline="30000" dirty="0" smtClean="0">
                <a:sym typeface="Symbol" pitchFamily="18" charset="2"/>
              </a:rPr>
              <a:t>-15</a:t>
            </a:r>
            <a:endParaRPr lang="en-US" sz="1800" dirty="0" smtClean="0">
              <a:sym typeface="Symbol" pitchFamily="18" charset="2"/>
            </a:endParaRP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ym typeface="Symbol" pitchFamily="18" charset="2"/>
              </a:rPr>
              <a:t>Defeated by good energy resolution</a:t>
            </a:r>
          </a:p>
          <a:p>
            <a:pPr marL="444500" lvl="1" indent="-180975">
              <a:buFontTx/>
              <a:buNone/>
              <a:defRPr/>
            </a:pPr>
            <a:endParaRPr lang="en-US" sz="1800" dirty="0" smtClean="0">
              <a:sym typeface="Symbol" pitchFamily="18" charset="2"/>
            </a:endParaRPr>
          </a:p>
          <a:p>
            <a:pPr marL="444500" lvl="1" indent="-180975">
              <a:buFontTx/>
              <a:buNone/>
              <a:defRPr/>
            </a:pPr>
            <a:endParaRPr lang="en-US" sz="1800" dirty="0" smtClean="0">
              <a:sym typeface="Symbol" pitchFamily="18" charset="2"/>
            </a:endParaRPr>
          </a:p>
          <a:p>
            <a:pPr marL="444500" lvl="1" indent="-180975">
              <a:buFontTx/>
              <a:buNone/>
              <a:defRPr/>
            </a:pPr>
            <a:endParaRPr lang="en-US" sz="1800" dirty="0" smtClean="0">
              <a:sym typeface="Symbol" pitchFamily="18" charset="2"/>
            </a:endParaRPr>
          </a:p>
          <a:p>
            <a:pPr marL="149225" indent="-149225">
              <a:defRPr/>
            </a:pPr>
            <a:r>
              <a:rPr lang="en-US" sz="1800" dirty="0" err="1" smtClean="0">
                <a:sym typeface="Symbol" pitchFamily="18" charset="2"/>
              </a:rPr>
              <a:t>Radiative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err="1" smtClean="0">
                <a:sym typeface="Symbol" pitchFamily="18" charset="2"/>
              </a:rPr>
              <a:t>muon</a:t>
            </a:r>
            <a:r>
              <a:rPr lang="en-US" sz="1800" dirty="0" smtClean="0">
                <a:sym typeface="Symbol" pitchFamily="18" charset="2"/>
              </a:rPr>
              <a:t> capture: </a:t>
            </a:r>
          </a:p>
          <a:p>
            <a:pPr marL="149225" indent="-149225">
              <a:buFontTx/>
              <a:buNone/>
              <a:defRPr/>
            </a:pPr>
            <a:r>
              <a:rPr lang="en-US" sz="1800" dirty="0" smtClean="0">
                <a:latin typeface="Symbol" pitchFamily="18" charset="2"/>
              </a:rPr>
              <a:t>	m</a:t>
            </a:r>
            <a:r>
              <a:rPr lang="en-US" sz="1800" baseline="30000" dirty="0" smtClean="0">
                <a:latin typeface="Symbol" pitchFamily="18" charset="2"/>
              </a:rPr>
              <a:t>-</a:t>
            </a:r>
            <a:r>
              <a:rPr lang="en-US" sz="1800" dirty="0" smtClean="0">
                <a:latin typeface="Arial Unicode MS" pitchFamily="34" charset="-128"/>
              </a:rPr>
              <a:t>Al</a:t>
            </a:r>
            <a:r>
              <a:rPr lang="en-US" sz="1800" baseline="30000" dirty="0" smtClean="0"/>
              <a:t> </a:t>
            </a:r>
            <a:r>
              <a:rPr lang="en-US" sz="1800" dirty="0" smtClean="0">
                <a:latin typeface="Century Gothic" pitchFamily="34" charset="0"/>
                <a:sym typeface="Wingdings" pitchFamily="2" charset="2"/>
              </a:rPr>
              <a:t>→ </a:t>
            </a:r>
            <a:r>
              <a:rPr lang="en-US" sz="1800" dirty="0" err="1" smtClean="0">
                <a:latin typeface="Symbol" pitchFamily="18" charset="2"/>
                <a:sym typeface="Wingdings" pitchFamily="2" charset="2"/>
              </a:rPr>
              <a:t>gn</a:t>
            </a:r>
            <a:r>
              <a:rPr lang="en-US" sz="1800" dirty="0" err="1" smtClean="0">
                <a:latin typeface="Arial Unicode MS" pitchFamily="34" charset="-128"/>
                <a:sym typeface="Wingdings" pitchFamily="2" charset="2"/>
              </a:rPr>
              <a:t>Mg</a:t>
            </a:r>
            <a:endParaRPr lang="en-US" sz="1800" dirty="0" smtClean="0">
              <a:sym typeface="Wingdings" pitchFamily="2" charset="2"/>
            </a:endParaRP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sz="1800" dirty="0" smtClean="0">
                <a:sym typeface="Wingdings" pitchFamily="2" charset="2"/>
              </a:rPr>
              <a:t> endpoint 102.5 </a:t>
            </a:r>
            <a:r>
              <a:rPr lang="en-US" sz="1800" dirty="0" err="1" smtClean="0">
                <a:sym typeface="Wingdings" pitchFamily="2" charset="2"/>
              </a:rPr>
              <a:t>MeV</a:t>
            </a:r>
            <a:endParaRPr lang="en-US" sz="1800" dirty="0" smtClean="0">
              <a:sym typeface="Wingdings" pitchFamily="2" charset="2"/>
            </a:endParaRP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ym typeface="Wingdings" pitchFamily="2" charset="2"/>
              </a:rPr>
              <a:t>10</a:t>
            </a:r>
            <a:r>
              <a:rPr lang="en-US" sz="1800" baseline="30000" dirty="0" smtClean="0">
                <a:sym typeface="Wingdings" pitchFamily="2" charset="2"/>
              </a:rPr>
              <a:t>-13</a:t>
            </a:r>
            <a:r>
              <a:rPr lang="en-US" sz="1800" dirty="0" smtClean="0">
                <a:sym typeface="Wingdings" pitchFamily="2" charset="2"/>
              </a:rPr>
              <a:t> produce e</a:t>
            </a:r>
            <a:r>
              <a:rPr lang="en-US" sz="1800" baseline="30000" dirty="0" smtClean="0">
                <a:sym typeface="Wingdings" pitchFamily="2" charset="2"/>
              </a:rPr>
              <a:t>-</a:t>
            </a:r>
            <a:r>
              <a:rPr lang="en-US" sz="1800" dirty="0" smtClean="0">
                <a:sym typeface="Wingdings" pitchFamily="2" charset="2"/>
              </a:rPr>
              <a:t> above 100 </a:t>
            </a:r>
            <a:r>
              <a:rPr lang="en-US" sz="1800" dirty="0" err="1" smtClean="0">
                <a:sym typeface="Wingdings" pitchFamily="2" charset="2"/>
              </a:rPr>
              <a:t>MeV</a:t>
            </a:r>
            <a:endParaRPr lang="en-US" sz="1800" dirty="0" smtClean="0">
              <a:sym typeface="Wingdings" pitchFamily="2" charset="2"/>
            </a:endParaRP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Defeated by good energy resolution and choice of target</a:t>
            </a:r>
          </a:p>
        </p:txBody>
      </p:sp>
      <p:pic>
        <p:nvPicPr>
          <p:cNvPr id="40967" name="Picture 5" descr="muon_dk_enunu_cohe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825" y="1250950"/>
            <a:ext cx="27416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 descr="sigbk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188" y="822325"/>
            <a:ext cx="31988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7" descr="muon_cap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657725"/>
            <a:ext cx="31988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301625" y="736600"/>
            <a:ext cx="49831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Stopped Muon Induced Backgrounds</a:t>
            </a:r>
          </a:p>
        </p:txBody>
      </p:sp>
      <p:sp>
        <p:nvSpPr>
          <p:cNvPr id="57352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7353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30A735-15D2-4B5B-9B05-FAAB85944CBB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54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/>
      <p:bldP spid="40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The study or rare particle decays allows us to probe mass scales far beyond those amenable to direct searches.</a:t>
            </a:r>
          </a:p>
          <a:p>
            <a:r>
              <a:rPr lang="en-US" sz="2000" smtClean="0"/>
              <a:t>Among these decays, rare muon decays offer the possibility of experimentally clean and unambiguous evidence of physics beyond the current Standard Model.</a:t>
            </a:r>
          </a:p>
          <a:p>
            <a:r>
              <a:rPr lang="en-US" sz="2000" smtClean="0"/>
              <a:t>Such searches are a natural part of the “Intensity Frontier”, which is being proposed for Fermilab after the end of the current collider program.</a:t>
            </a:r>
          </a:p>
          <a:p>
            <a:r>
              <a:rPr lang="en-US" sz="2000" smtClean="0"/>
              <a:t>In the case of muon conversion, we can take advantage of a great deal of work that has already been done in the planning of the Muon to Electron Conversion Experiment (MECO), which was proposed at Brookhaven.</a:t>
            </a:r>
          </a:p>
        </p:txBody>
      </p:sp>
      <p:sp>
        <p:nvSpPr>
          <p:cNvPr id="19460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1946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508383-7583-4052-86F5-6AFC4EAE3F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62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27" y="0"/>
            <a:ext cx="7659667" cy="463731"/>
          </a:xfrm>
        </p:spPr>
        <p:txBody>
          <a:bodyPr/>
          <a:lstStyle/>
          <a:p>
            <a:pPr>
              <a:defRPr/>
            </a:pPr>
            <a:r>
              <a:rPr lang="en-US" dirty="0"/>
              <a:t>Backgrounds (continued)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458788" y="746125"/>
            <a:ext cx="3978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2. Beam Related Backgrounds</a:t>
            </a: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615950" y="1168400"/>
            <a:ext cx="41592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49225" indent="-149225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/>
              <a:t>Muon decay in flight: </a:t>
            </a:r>
          </a:p>
          <a:p>
            <a:pPr marL="149225" indent="-149225">
              <a:lnSpc>
                <a:spcPct val="90000"/>
              </a:lnSpc>
              <a:spcBef>
                <a:spcPct val="25000"/>
              </a:spcBef>
            </a:pPr>
            <a:r>
              <a:rPr lang="en-US">
                <a:latin typeface="Symbol" pitchFamily="18" charset="2"/>
              </a:rPr>
              <a:t>	m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 baseline="30000"/>
              <a:t> </a:t>
            </a:r>
            <a:r>
              <a:rPr lang="en-US">
                <a:latin typeface="Century Gothic" pitchFamily="34" charset="0"/>
                <a:sym typeface="Wingdings" pitchFamily="2" charset="2"/>
              </a:rPr>
              <a:t>→ </a:t>
            </a:r>
            <a:r>
              <a:rPr lang="en-US">
                <a:latin typeface="Arial Unicode MS" pitchFamily="34" charset="-128"/>
                <a:sym typeface="Wingdings" pitchFamily="2" charset="2"/>
              </a:rPr>
              <a:t>e</a:t>
            </a:r>
            <a:r>
              <a:rPr lang="en-US" baseline="30000">
                <a:latin typeface="Symbol" pitchFamily="18" charset="2"/>
                <a:sym typeface="Wingdings" pitchFamily="2" charset="2"/>
              </a:rPr>
              <a:t>-</a:t>
            </a:r>
            <a:r>
              <a:rPr lang="en-US">
                <a:latin typeface="Symbol" pitchFamily="18" charset="2"/>
                <a:sym typeface="Wingdings" pitchFamily="2" charset="2"/>
              </a:rPr>
              <a:t>nn</a:t>
            </a:r>
            <a:endParaRPr lang="en-US"/>
          </a:p>
          <a:p>
            <a:pPr marL="444500" lvl="1" indent="-180975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/>
              <a:t>Since E</a:t>
            </a:r>
            <a:r>
              <a:rPr lang="en-US" baseline="-25000"/>
              <a:t>e</a:t>
            </a:r>
            <a:r>
              <a:rPr lang="en-US"/>
              <a:t> &lt; m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c</a:t>
            </a:r>
            <a:r>
              <a:rPr lang="en-US" baseline="30000"/>
              <a:t>2</a:t>
            </a:r>
            <a:r>
              <a:rPr lang="en-US"/>
              <a:t>/2, p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&gt; 77 GeV/c</a:t>
            </a:r>
          </a:p>
          <a:p>
            <a:pPr marL="149225" indent="-149225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/>
              <a:t>Radiative 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/>
              <a:t> capture:</a:t>
            </a:r>
          </a:p>
          <a:p>
            <a:pPr marL="149225" indent="-149225">
              <a:lnSpc>
                <a:spcPct val="90000"/>
              </a:lnSpc>
              <a:spcBef>
                <a:spcPct val="25000"/>
              </a:spcBef>
            </a:pPr>
            <a:r>
              <a:rPr lang="en-US"/>
              <a:t>	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>
                <a:latin typeface="Arial Unicode MS" pitchFamily="34" charset="-128"/>
              </a:rPr>
              <a:t>N</a:t>
            </a:r>
            <a:r>
              <a:rPr lang="en-US"/>
              <a:t> </a:t>
            </a:r>
            <a:r>
              <a:rPr lang="en-US">
                <a:latin typeface="Century Gothic" pitchFamily="34" charset="0"/>
              </a:rPr>
              <a:t>→</a:t>
            </a:r>
            <a:r>
              <a:rPr lang="en-US">
                <a:latin typeface="Arial Unicode MS" pitchFamily="34" charset="-128"/>
              </a:rPr>
              <a:t>N*</a:t>
            </a:r>
            <a:r>
              <a:rPr lang="en-US">
                <a:latin typeface="Symbol" pitchFamily="18" charset="2"/>
              </a:rPr>
              <a:t>g</a:t>
            </a:r>
            <a:r>
              <a:rPr lang="en-US">
                <a:latin typeface="Century Gothic" pitchFamily="34" charset="0"/>
              </a:rPr>
              <a:t>, </a:t>
            </a:r>
            <a:r>
              <a:rPr lang="en-US">
                <a:latin typeface="Symbol" pitchFamily="18" charset="2"/>
              </a:rPr>
              <a:t>g</a:t>
            </a:r>
            <a:r>
              <a:rPr lang="en-US">
                <a:latin typeface="Arial Unicode MS" pitchFamily="34" charset="-128"/>
              </a:rPr>
              <a:t>Z</a:t>
            </a:r>
            <a:r>
              <a:rPr lang="en-US">
                <a:latin typeface="Century Gothic" pitchFamily="34" charset="0"/>
              </a:rPr>
              <a:t> → 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 baseline="30000">
                <a:latin typeface="Symbol" pitchFamily="18" charset="2"/>
              </a:rPr>
              <a:t>+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>
                <a:latin typeface="Century Gothic" pitchFamily="34" charset="0"/>
              </a:rPr>
              <a:t> </a:t>
            </a:r>
            <a:endParaRPr lang="en-US"/>
          </a:p>
          <a:p>
            <a:pPr marL="149225" indent="-149225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/>
              <a:t>Beam electrons</a:t>
            </a:r>
          </a:p>
          <a:p>
            <a:pPr marL="149225" indent="-149225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/>
              <a:t>Pion decay in flight:</a:t>
            </a:r>
          </a:p>
          <a:p>
            <a:pPr marL="149225" indent="-149225">
              <a:lnSpc>
                <a:spcPct val="90000"/>
              </a:lnSpc>
              <a:spcBef>
                <a:spcPct val="25000"/>
              </a:spcBef>
            </a:pPr>
            <a:r>
              <a:rPr lang="en-US">
                <a:latin typeface="Symbol" pitchFamily="18" charset="2"/>
              </a:rPr>
              <a:t>      p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/>
              <a:t> </a:t>
            </a:r>
            <a:r>
              <a:rPr lang="en-US">
                <a:latin typeface="Century Gothic" pitchFamily="34" charset="0"/>
              </a:rPr>
              <a:t>→ 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Arial Unicode MS" pitchFamily="34" charset="-128"/>
              </a:rPr>
              <a:t>e</a:t>
            </a:r>
            <a:endParaRPr lang="en-US">
              <a:solidFill>
                <a:srgbClr val="6600FF"/>
              </a:solidFill>
            </a:endParaRPr>
          </a:p>
          <a:p>
            <a:pPr marL="149225" indent="-149225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>
                <a:solidFill>
                  <a:srgbClr val="6600FF"/>
                </a:solidFill>
              </a:rPr>
              <a:t>Suppressed by minimizing beam between bunches</a:t>
            </a:r>
          </a:p>
          <a:p>
            <a:pPr marL="444500" lvl="1" indent="-180975">
              <a:lnSpc>
                <a:spcPct val="90000"/>
              </a:lnSpc>
              <a:spcBef>
                <a:spcPct val="25000"/>
              </a:spcBef>
              <a:buFontTx/>
              <a:buChar char="–"/>
            </a:pPr>
            <a:r>
              <a:rPr lang="en-US">
                <a:solidFill>
                  <a:srgbClr val="6600FF"/>
                </a:solidFill>
              </a:rPr>
              <a:t>Need </a:t>
            </a:r>
            <a:r>
              <a:rPr lang="en-US">
                <a:solidFill>
                  <a:srgbClr val="66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≲ </a:t>
            </a:r>
            <a:r>
              <a:rPr lang="en-US">
                <a:solidFill>
                  <a:srgbClr val="6600FF"/>
                </a:solidFill>
              </a:rPr>
              <a:t>10</a:t>
            </a:r>
            <a:r>
              <a:rPr lang="en-US" baseline="30000">
                <a:solidFill>
                  <a:srgbClr val="6600FF"/>
                </a:solidFill>
              </a:rPr>
              <a:t>-9</a:t>
            </a:r>
            <a:r>
              <a:rPr lang="en-US">
                <a:solidFill>
                  <a:srgbClr val="6600FF"/>
                </a:solidFill>
              </a:rPr>
              <a:t> extinction</a:t>
            </a:r>
            <a:r>
              <a:rPr lang="en-US" baseline="30000">
                <a:solidFill>
                  <a:srgbClr val="6600FF"/>
                </a:solidFill>
              </a:rPr>
              <a:t> </a:t>
            </a:r>
            <a:r>
              <a:rPr lang="en-US">
                <a:solidFill>
                  <a:srgbClr val="6600FF"/>
                </a:solidFill>
              </a:rPr>
              <a:t>(see previous discussion)</a:t>
            </a:r>
          </a:p>
          <a:p>
            <a:pPr marL="444500" lvl="1" indent="-180975">
              <a:lnSpc>
                <a:spcPct val="90000"/>
              </a:lnSpc>
              <a:spcBef>
                <a:spcPct val="25000"/>
              </a:spcBef>
              <a:buFontTx/>
              <a:buChar char="–"/>
            </a:pPr>
            <a:endParaRPr lang="en-US">
              <a:solidFill>
                <a:srgbClr val="6600FF"/>
              </a:solidFill>
            </a:endParaRPr>
          </a:p>
          <a:p>
            <a:pPr marL="444500" lvl="1" indent="-180975">
              <a:lnSpc>
                <a:spcPct val="90000"/>
              </a:lnSpc>
              <a:spcBef>
                <a:spcPct val="25000"/>
              </a:spcBef>
            </a:pPr>
            <a:endParaRPr lang="en-US">
              <a:solidFill>
                <a:srgbClr val="6600FF"/>
              </a:solidFill>
            </a:endParaRPr>
          </a:p>
          <a:p>
            <a:pPr marL="444500" lvl="1" indent="-180975">
              <a:lnSpc>
                <a:spcPct val="90000"/>
              </a:lnSpc>
              <a:spcBef>
                <a:spcPct val="25000"/>
              </a:spcBef>
              <a:buFontTx/>
              <a:buChar char="–"/>
            </a:pPr>
            <a:endParaRPr lang="en-US">
              <a:solidFill>
                <a:srgbClr val="6600FF"/>
              </a:solidFill>
            </a:endParaRPr>
          </a:p>
          <a:p>
            <a:pPr marL="149225" indent="-149225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endParaRPr lang="en-US"/>
          </a:p>
          <a:p>
            <a:pPr marL="149225" indent="-149225">
              <a:lnSpc>
                <a:spcPct val="90000"/>
              </a:lnSpc>
              <a:spcBef>
                <a:spcPct val="25000"/>
              </a:spcBef>
            </a:pPr>
            <a:r>
              <a:rPr lang="en-US"/>
              <a:t>	</a:t>
            </a:r>
            <a:endParaRPr lang="en-US" baseline="-25000">
              <a:latin typeface="Arial Unicode MS" pitchFamily="34" charset="-128"/>
            </a:endParaRPr>
          </a:p>
          <a:p>
            <a:pPr marL="149225" indent="-149225">
              <a:lnSpc>
                <a:spcPct val="90000"/>
              </a:lnSpc>
              <a:spcBef>
                <a:spcPct val="25000"/>
              </a:spcBef>
            </a:pPr>
            <a:endParaRPr lang="en-US"/>
          </a:p>
          <a:p>
            <a:pPr marL="444500" lvl="1" indent="-180975">
              <a:lnSpc>
                <a:spcPct val="90000"/>
              </a:lnSpc>
              <a:spcBef>
                <a:spcPct val="25000"/>
              </a:spcBef>
              <a:buFontTx/>
              <a:buAutoNum type="arabicPeriod"/>
            </a:pPr>
            <a:endParaRPr lang="en-US"/>
          </a:p>
          <a:p>
            <a:pPr marL="444500" lvl="1" indent="-180975">
              <a:lnSpc>
                <a:spcPct val="90000"/>
              </a:lnSpc>
              <a:spcBef>
                <a:spcPct val="25000"/>
              </a:spcBef>
            </a:pPr>
            <a:endParaRPr lang="en-US"/>
          </a:p>
        </p:txBody>
      </p:sp>
      <p:pic>
        <p:nvPicPr>
          <p:cNvPr id="41992" name="Picture 6" descr="muon_dk_en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641475"/>
            <a:ext cx="274161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484188" y="4957763"/>
            <a:ext cx="3978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3. Asynchronous Backgrounds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484188" y="5400675"/>
            <a:ext cx="3932237" cy="890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Cosmic rays</a:t>
            </a:r>
          </a:p>
          <a:p>
            <a:pPr marL="563563" lvl="1" indent="-2174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suppressed by active and passive shielding</a:t>
            </a:r>
          </a:p>
        </p:txBody>
      </p:sp>
      <p:pic>
        <p:nvPicPr>
          <p:cNvPr id="41996" name="Picture 10" descr="CRS_DetSolenoid_End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38" y="4457700"/>
            <a:ext cx="28114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29150" y="2686050"/>
            <a:ext cx="2828925" cy="1565275"/>
            <a:chOff x="523876" y="653923"/>
            <a:chExt cx="3733798" cy="2683439"/>
          </a:xfrm>
        </p:grpSpPr>
        <p:sp>
          <p:nvSpPr>
            <p:cNvPr id="58383" name="TextBox 9"/>
            <p:cNvSpPr txBox="1">
              <a:spLocks noChangeArrowheads="1"/>
            </p:cNvSpPr>
            <p:nvPr/>
          </p:nvSpPr>
          <p:spPr bwMode="auto">
            <a:xfrm>
              <a:off x="933450" y="2667000"/>
              <a:ext cx="263525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96" tIns="41148" rIns="82296" bIns="41148">
              <a:spAutoFit/>
            </a:bodyPr>
            <a:lstStyle/>
            <a:p>
              <a:pPr algn="ctr"/>
              <a:r>
                <a:rPr lang="en-US" sz="1300"/>
                <a:t>Baseline design, single collimator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9117" y="2058238"/>
              <a:ext cx="894686" cy="293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385" name="Picture 9"/>
            <p:cNvPicPr>
              <a:picLocks noChangeAspect="1"/>
            </p:cNvPicPr>
            <p:nvPr/>
          </p:nvPicPr>
          <p:blipFill>
            <a:blip r:embed="rId4" cstate="print"/>
            <a:srcRect r="47910"/>
            <a:stretch>
              <a:fillRect/>
            </a:stretch>
          </p:blipFill>
          <p:spPr bwMode="auto">
            <a:xfrm>
              <a:off x="523876" y="653923"/>
              <a:ext cx="3686174" cy="268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089603" y="1233612"/>
              <a:ext cx="3168071" cy="272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0449" y="2670585"/>
              <a:ext cx="829733" cy="51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05400" y="742950"/>
            <a:ext cx="37338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Goal: Prompt background ~equal to all other backgrounds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4095750" y="962025"/>
            <a:ext cx="1000125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0" name="Date Placeholder 2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8381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81625A-9394-4419-B070-7F22B487AF53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82" name="Footer Placeholder 2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4" grpId="0"/>
      <p:bldP spid="41995" grpId="0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we Get</a:t>
            </a:r>
          </a:p>
        </p:txBody>
      </p:sp>
      <p:graphicFrame>
        <p:nvGraphicFramePr>
          <p:cNvPr id="829539" name="Group 99"/>
          <p:cNvGraphicFramePr>
            <a:graphicFrameLocks noGrp="1"/>
          </p:cNvGraphicFramePr>
          <p:nvPr>
            <p:ph idx="1"/>
          </p:nvPr>
        </p:nvGraphicFramePr>
        <p:xfrm>
          <a:off x="1417638" y="1371600"/>
          <a:ext cx="6446837" cy="4108452"/>
        </p:xfrm>
        <a:graphic>
          <a:graphicData uri="http://schemas.openxmlformats.org/drawingml/2006/table">
            <a:tbl>
              <a:tblPr/>
              <a:tblGrid>
                <a:gridCol w="4656137"/>
                <a:gridCol w="17907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Proton flux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2x10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p/s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Running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2x10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 protons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4x10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p/yr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stops/incident proton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capture probability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Time window fraction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Electron trigger efficiency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Reconstruction and selection efficiency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Detected events for 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=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9427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5942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A019C-6628-4ACF-BF8B-00A24AE72E73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429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1198563" y="4037013"/>
            <a:ext cx="7086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370513" algn="l"/>
              </a:tabLst>
            </a:pPr>
            <a:r>
              <a:rPr lang="en-US" dirty="0"/>
              <a:t>Roughly half of background is beam related, and half </a:t>
            </a:r>
            <a:r>
              <a:rPr lang="en-US" dirty="0" err="1"/>
              <a:t>interbunch</a:t>
            </a:r>
            <a:r>
              <a:rPr lang="en-US" dirty="0"/>
              <a:t> contamination related</a:t>
            </a:r>
          </a:p>
          <a:p>
            <a:pPr>
              <a:spcBef>
                <a:spcPct val="50000"/>
              </a:spcBef>
              <a:tabLst>
                <a:tab pos="5370513" algn="l"/>
              </a:tabLst>
            </a:pPr>
            <a:r>
              <a:rPr lang="en-US" dirty="0"/>
              <a:t>Total background per 4x10</a:t>
            </a:r>
            <a:r>
              <a:rPr lang="en-US" baseline="30000" dirty="0"/>
              <a:t>20</a:t>
            </a:r>
            <a:r>
              <a:rPr lang="en-US" dirty="0"/>
              <a:t> protons, 2x10</a:t>
            </a:r>
            <a:r>
              <a:rPr lang="en-US" baseline="30000" dirty="0"/>
              <a:t>7</a:t>
            </a:r>
            <a:r>
              <a:rPr lang="en-US" dirty="0"/>
              <a:t> s:	</a:t>
            </a:r>
            <a:r>
              <a:rPr lang="en-US" dirty="0" smtClean="0"/>
              <a:t>0.4 </a:t>
            </a:r>
            <a:r>
              <a:rPr lang="en-US" dirty="0"/>
              <a:t>events</a:t>
            </a:r>
          </a:p>
          <a:p>
            <a:pPr>
              <a:spcBef>
                <a:spcPct val="50000"/>
              </a:spcBef>
              <a:tabLst>
                <a:tab pos="5370513" algn="l"/>
              </a:tabLst>
            </a:pPr>
            <a:r>
              <a:rPr lang="en-US" dirty="0">
                <a:solidFill>
                  <a:srgbClr val="FF0000"/>
                </a:solidFill>
              </a:rPr>
              <a:t>Signal for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= 10</a:t>
            </a:r>
            <a:r>
              <a:rPr lang="en-US" baseline="30000" dirty="0">
                <a:solidFill>
                  <a:srgbClr val="FF0000"/>
                </a:solidFill>
              </a:rPr>
              <a:t>-16</a:t>
            </a:r>
            <a:r>
              <a:rPr lang="en-US" dirty="0">
                <a:solidFill>
                  <a:srgbClr val="FF0000"/>
                </a:solidFill>
              </a:rPr>
              <a:t>:	5 events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Single even sensitivity:  	2x10</a:t>
            </a:r>
            <a:r>
              <a:rPr lang="en-US" baseline="30000" dirty="0">
                <a:solidFill>
                  <a:srgbClr val="FF0000"/>
                </a:solidFill>
              </a:rPr>
              <a:t>-17</a:t>
            </a:r>
            <a:br>
              <a:rPr lang="en-US" baseline="300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90% C.L. upper limit if no signal:	6x10</a:t>
            </a:r>
            <a:r>
              <a:rPr lang="en-US" baseline="30000" dirty="0">
                <a:solidFill>
                  <a:srgbClr val="FF0000"/>
                </a:solidFill>
              </a:rPr>
              <a:t>-17</a:t>
            </a:r>
          </a:p>
          <a:p>
            <a:pPr>
              <a:spcBef>
                <a:spcPct val="50000"/>
              </a:spcBef>
              <a:tabLst>
                <a:tab pos="5370513" algn="l"/>
              </a:tabLst>
            </a:pPr>
            <a:endParaRPr lang="en-US" baseline="30000" dirty="0"/>
          </a:p>
        </p:txBody>
      </p:sp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5349875" y="3654425"/>
            <a:ext cx="2605088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  <a:latin typeface="Gill Sans MT" pitchFamily="34" charset="0"/>
              </a:rPr>
              <a:t>Blue text: beam related.</a:t>
            </a:r>
          </a:p>
        </p:txBody>
      </p:sp>
      <p:pic>
        <p:nvPicPr>
          <p:cNvPr id="60421" name="Picture 11" descr="backgrounds_pie_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896938"/>
            <a:ext cx="82550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5172075"/>
            <a:ext cx="6829425" cy="92392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423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60424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45AF28-A161-4930-BD7E-E0E2F3AC6004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25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5711" y="16900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7172" name="Content Placeholder 16"/>
          <p:cNvSpPr>
            <a:spLocks noGrp="1"/>
          </p:cNvSpPr>
          <p:nvPr>
            <p:ph sz="half" idx="2"/>
          </p:nvPr>
        </p:nvSpPr>
        <p:spPr>
          <a:xfrm>
            <a:off x="581025" y="4933950"/>
            <a:ext cx="5419725" cy="1281113"/>
          </a:xfrm>
        </p:spPr>
        <p:txBody>
          <a:bodyPr/>
          <a:lstStyle/>
          <a:p>
            <a:r>
              <a:rPr lang="en-US" sz="2400" smtClean="0"/>
              <a:t>For 4x10</a:t>
            </a:r>
            <a:r>
              <a:rPr lang="en-US" sz="2400" baseline="30000" smtClean="0"/>
              <a:t>20</a:t>
            </a:r>
            <a:r>
              <a:rPr lang="en-US" sz="2400" smtClean="0"/>
              <a:t> protons on target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 l="4803" t="6209" r="7533"/>
          <a:stretch>
            <a:fillRect/>
          </a:stretch>
        </p:blipFill>
        <p:spPr bwMode="auto">
          <a:xfrm>
            <a:off x="476250" y="885825"/>
            <a:ext cx="5191125" cy="38639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247775"/>
            <a:ext cx="3295650" cy="27416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376863" y="4895850"/>
          <a:ext cx="3208337" cy="904875"/>
        </p:xfrm>
        <a:graphic>
          <a:graphicData uri="http://schemas.openxmlformats.org/presentationml/2006/ole">
            <p:oleObj spid="_x0000_s7170" name="Equation" r:id="rId5" imgW="1485720" imgH="419040" progId="Equation.3">
              <p:embed/>
            </p:oleObj>
          </a:graphicData>
        </a:graphic>
      </p:graphicFrame>
      <p:sp>
        <p:nvSpPr>
          <p:cNvPr id="7175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717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54116-86EE-40BA-8AD1-D00B14A16549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7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Mu2e Status and Schedule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000" smtClean="0"/>
          </a:p>
          <a:p>
            <a:r>
              <a:rPr lang="en-US" smtClean="0"/>
              <a:t>November, 2009: DOE CD-0 approval</a:t>
            </a:r>
          </a:p>
          <a:p>
            <a:r>
              <a:rPr lang="en-US" smtClean="0"/>
              <a:t>Hope for CD-1 ~mid-2011</a:t>
            </a:r>
            <a:endParaRPr lang="en-US" sz="1000" smtClean="0"/>
          </a:p>
          <a:p>
            <a:r>
              <a:rPr lang="en-US" smtClean="0"/>
              <a:t>Current schedule </a:t>
            </a:r>
            <a:r>
              <a:rPr lang="en-US" smtClean="0">
                <a:sym typeface="Symbol" pitchFamily="18" charset="2"/>
              </a:rPr>
              <a:t> first data in ~2017</a:t>
            </a:r>
            <a:endParaRPr lang="en-US" smtClean="0"/>
          </a:p>
          <a:p>
            <a:r>
              <a:rPr lang="en-US" smtClean="0"/>
              <a:t>Cost estimated at $ 200M (fully loaded, escalated, and including contingencies)</a:t>
            </a:r>
          </a:p>
        </p:txBody>
      </p:sp>
      <p:graphicFrame>
        <p:nvGraphicFramePr>
          <p:cNvPr id="780210" name="Group 946"/>
          <p:cNvGraphicFramePr>
            <a:graphicFrameLocks noGrp="1"/>
          </p:cNvGraphicFramePr>
          <p:nvPr/>
        </p:nvGraphicFramePr>
        <p:xfrm>
          <a:off x="650875" y="3657600"/>
          <a:ext cx="7840663" cy="2144713"/>
        </p:xfrm>
        <a:graphic>
          <a:graphicData uri="http://schemas.openxmlformats.org/drawingml/2006/table">
            <a:tbl>
              <a:tblPr/>
              <a:tblGrid>
                <a:gridCol w="195263"/>
                <a:gridCol w="196850"/>
                <a:gridCol w="195262"/>
                <a:gridCol w="195263"/>
                <a:gridCol w="196850"/>
                <a:gridCol w="196850"/>
                <a:gridCol w="195262"/>
                <a:gridCol w="196850"/>
                <a:gridCol w="195263"/>
                <a:gridCol w="195262"/>
                <a:gridCol w="196850"/>
                <a:gridCol w="196850"/>
                <a:gridCol w="195263"/>
                <a:gridCol w="196850"/>
                <a:gridCol w="195262"/>
                <a:gridCol w="195263"/>
                <a:gridCol w="196850"/>
                <a:gridCol w="196850"/>
                <a:gridCol w="195262"/>
                <a:gridCol w="196850"/>
                <a:gridCol w="195263"/>
                <a:gridCol w="195262"/>
                <a:gridCol w="196850"/>
                <a:gridCol w="196850"/>
                <a:gridCol w="195263"/>
                <a:gridCol w="195262"/>
                <a:gridCol w="196850"/>
                <a:gridCol w="195263"/>
                <a:gridCol w="196850"/>
                <a:gridCol w="196850"/>
                <a:gridCol w="195262"/>
                <a:gridCol w="195263"/>
                <a:gridCol w="196850"/>
                <a:gridCol w="195262"/>
                <a:gridCol w="196850"/>
                <a:gridCol w="196850"/>
                <a:gridCol w="195263"/>
                <a:gridCol w="195262"/>
                <a:gridCol w="196850"/>
                <a:gridCol w="195263"/>
              </a:tblGrid>
              <a:tr h="250825">
                <a:tc gridSpan="40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Mu2e Experiment Technically Limited Schedule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0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Q2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1782" name="Group 957"/>
          <p:cNvGrpSpPr>
            <a:grpSpLocks/>
          </p:cNvGrpSpPr>
          <p:nvPr/>
        </p:nvGrpSpPr>
        <p:grpSpPr bwMode="auto">
          <a:xfrm>
            <a:off x="650875" y="4419600"/>
            <a:ext cx="7772400" cy="1219200"/>
            <a:chOff x="432" y="3072"/>
            <a:chExt cx="4896" cy="768"/>
          </a:xfrm>
        </p:grpSpPr>
        <p:sp>
          <p:nvSpPr>
            <p:cNvPr id="61786" name="Rectangle 947"/>
            <p:cNvSpPr>
              <a:spLocks noChangeArrowheads="1"/>
            </p:cNvSpPr>
            <p:nvPr/>
          </p:nvSpPr>
          <p:spPr bwMode="auto">
            <a:xfrm>
              <a:off x="432" y="3072"/>
              <a:ext cx="960" cy="33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R&amp;D +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Conceptual Design</a:t>
              </a:r>
            </a:p>
          </p:txBody>
        </p:sp>
        <p:sp>
          <p:nvSpPr>
            <p:cNvPr id="61787" name="Rectangle 949"/>
            <p:cNvSpPr>
              <a:spLocks noChangeArrowheads="1"/>
            </p:cNvSpPr>
            <p:nvPr/>
          </p:nvSpPr>
          <p:spPr bwMode="auto">
            <a:xfrm>
              <a:off x="1440" y="3072"/>
              <a:ext cx="960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R&amp;D +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Final Design</a:t>
              </a:r>
            </a:p>
          </p:txBody>
        </p:sp>
        <p:sp>
          <p:nvSpPr>
            <p:cNvPr id="61788" name="Rectangle 950"/>
            <p:cNvSpPr>
              <a:spLocks noChangeArrowheads="1"/>
            </p:cNvSpPr>
            <p:nvPr/>
          </p:nvSpPr>
          <p:spPr bwMode="auto">
            <a:xfrm>
              <a:off x="2448" y="3072"/>
              <a:ext cx="1968" cy="336"/>
            </a:xfrm>
            <a:prstGeom prst="rect">
              <a:avLst/>
            </a:prstGeom>
            <a:solidFill>
              <a:srgbClr val="99CC99"/>
            </a:solidFill>
            <a:ln w="9525">
              <a:solidFill>
                <a:srgbClr val="99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Construction</a:t>
              </a:r>
            </a:p>
          </p:txBody>
        </p:sp>
        <p:sp>
          <p:nvSpPr>
            <p:cNvPr id="61789" name="Rectangle 951"/>
            <p:cNvSpPr>
              <a:spLocks noChangeArrowheads="1"/>
            </p:cNvSpPr>
            <p:nvPr/>
          </p:nvSpPr>
          <p:spPr bwMode="auto">
            <a:xfrm>
              <a:off x="4464" y="3072"/>
              <a:ext cx="864" cy="336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FF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Data Taking</a:t>
              </a:r>
            </a:p>
          </p:txBody>
        </p:sp>
        <p:sp>
          <p:nvSpPr>
            <p:cNvPr id="61790" name="Rectangle 952"/>
            <p:cNvSpPr>
              <a:spLocks noChangeArrowheads="1"/>
            </p:cNvSpPr>
            <p:nvPr/>
          </p:nvSpPr>
          <p:spPr bwMode="auto">
            <a:xfrm>
              <a:off x="768" y="3504"/>
              <a:ext cx="288" cy="3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CD-0</a:t>
              </a:r>
            </a:p>
          </p:txBody>
        </p:sp>
        <p:sp>
          <p:nvSpPr>
            <p:cNvPr id="61791" name="Rectangle 953"/>
            <p:cNvSpPr>
              <a:spLocks noChangeArrowheads="1"/>
            </p:cNvSpPr>
            <p:nvPr/>
          </p:nvSpPr>
          <p:spPr bwMode="auto">
            <a:xfrm>
              <a:off x="1296" y="3504"/>
              <a:ext cx="288" cy="3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CD-1</a:t>
              </a:r>
            </a:p>
          </p:txBody>
        </p:sp>
        <p:sp>
          <p:nvSpPr>
            <p:cNvPr id="61792" name="Rectangle 954"/>
            <p:cNvSpPr>
              <a:spLocks noChangeArrowheads="1"/>
            </p:cNvSpPr>
            <p:nvPr/>
          </p:nvSpPr>
          <p:spPr bwMode="auto">
            <a:xfrm>
              <a:off x="1872" y="3504"/>
              <a:ext cx="288" cy="3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CD-2</a:t>
              </a:r>
            </a:p>
          </p:txBody>
        </p:sp>
        <p:sp>
          <p:nvSpPr>
            <p:cNvPr id="61793" name="Rectangle 955"/>
            <p:cNvSpPr>
              <a:spLocks noChangeArrowheads="1"/>
            </p:cNvSpPr>
            <p:nvPr/>
          </p:nvSpPr>
          <p:spPr bwMode="auto">
            <a:xfrm>
              <a:off x="2352" y="3504"/>
              <a:ext cx="288" cy="3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CD-3</a:t>
              </a:r>
            </a:p>
          </p:txBody>
        </p:sp>
        <p:sp>
          <p:nvSpPr>
            <p:cNvPr id="61794" name="Rectangle 956"/>
            <p:cNvSpPr>
              <a:spLocks noChangeArrowheads="1"/>
            </p:cNvSpPr>
            <p:nvPr/>
          </p:nvSpPr>
          <p:spPr bwMode="auto">
            <a:xfrm>
              <a:off x="4368" y="3504"/>
              <a:ext cx="288" cy="3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CD-4</a:t>
              </a:r>
            </a:p>
          </p:txBody>
        </p:sp>
      </p:grpSp>
      <p:sp>
        <p:nvSpPr>
          <p:cNvPr id="61783" name="Date Placeholder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61784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C08C3E-ACEC-41CF-A0F1-9FEDBF4D16CC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785" name="Footer Placeholder 1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 areas of active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666750"/>
            <a:ext cx="7772400" cy="5524500"/>
          </a:xfrm>
        </p:spPr>
        <p:txBody>
          <a:bodyPr/>
          <a:lstStyle/>
          <a:p>
            <a:r>
              <a:rPr lang="en-US" sz="1600" smtClean="0"/>
              <a:t>Proton delivery</a:t>
            </a:r>
          </a:p>
          <a:p>
            <a:pPr lvl="1"/>
            <a:r>
              <a:rPr lang="en-US" sz="1400" smtClean="0"/>
              <a:t>Accumulator/Debuncher loading schemes</a:t>
            </a:r>
          </a:p>
          <a:p>
            <a:pPr lvl="1"/>
            <a:r>
              <a:rPr lang="en-US" sz="1400" smtClean="0"/>
              <a:t>Resonant extraction</a:t>
            </a:r>
          </a:p>
          <a:p>
            <a:pPr lvl="1"/>
            <a:r>
              <a:rPr lang="en-US" sz="1400" smtClean="0"/>
              <a:t>Extinction and extinction measurement</a:t>
            </a:r>
          </a:p>
          <a:p>
            <a:r>
              <a:rPr lang="en-US" sz="1600" smtClean="0"/>
              <a:t>Optimizing magnet design</a:t>
            </a:r>
          </a:p>
          <a:p>
            <a:pPr lvl="1"/>
            <a:r>
              <a:rPr lang="en-US" sz="1400" smtClean="0"/>
              <a:t>Original design based on SSC superconductor, which has since mysteriously vanished.</a:t>
            </a:r>
          </a:p>
          <a:p>
            <a:pPr lvl="1"/>
            <a:r>
              <a:rPr lang="en-US" sz="1400" smtClean="0"/>
              <a:t>Is magnetic mirror worth it? </a:t>
            </a:r>
            <a:endParaRPr lang="en-US" sz="1600" smtClean="0"/>
          </a:p>
          <a:p>
            <a:pPr lvl="1"/>
            <a:r>
              <a:rPr lang="en-US" sz="1400" smtClean="0"/>
              <a:t>Models and data on low energy pion production have come a long way in recent years.</a:t>
            </a:r>
            <a:endParaRPr lang="en-US" sz="1600" smtClean="0"/>
          </a:p>
          <a:p>
            <a:r>
              <a:rPr lang="en-US" sz="1600" smtClean="0"/>
              <a:t>New detector options</a:t>
            </a:r>
          </a:p>
          <a:p>
            <a:pPr lvl="1"/>
            <a:r>
              <a:rPr lang="en-US" sz="1400" smtClean="0"/>
              <a:t>T-tracker</a:t>
            </a:r>
          </a:p>
          <a:p>
            <a:pPr lvl="1"/>
            <a:r>
              <a:rPr lang="en-US" sz="1400" smtClean="0"/>
              <a:t>low pressure drift chamber</a:t>
            </a:r>
          </a:p>
          <a:p>
            <a:pPr lvl="2"/>
            <a:r>
              <a:rPr lang="en-US" sz="1400" smtClean="0"/>
              <a:t>Similar mass and less probability of fakes</a:t>
            </a:r>
          </a:p>
          <a:p>
            <a:r>
              <a:rPr lang="en-US" sz="1600" smtClean="0"/>
              <a:t>Physics!!</a:t>
            </a:r>
          </a:p>
          <a:p>
            <a:pPr lvl="1"/>
            <a:r>
              <a:rPr lang="en-US" sz="1400" smtClean="0"/>
              <a:t>Rates and backgrounds</a:t>
            </a:r>
          </a:p>
          <a:p>
            <a:pPr lvl="1"/>
            <a:r>
              <a:rPr lang="en-US" sz="1400" smtClean="0"/>
              <a:t>New analysis tools (Geant4, CMS Framework)</a:t>
            </a:r>
          </a:p>
          <a:p>
            <a:r>
              <a:rPr lang="en-US" sz="1600" smtClean="0"/>
              <a:t>Calibration schemes</a:t>
            </a:r>
          </a:p>
          <a:p>
            <a:pPr lvl="1"/>
            <a:r>
              <a:rPr lang="en-US" sz="1400" smtClean="0"/>
              <a:t>How can we convince the world we can measure something at a &lt; 10</a:t>
            </a:r>
            <a:r>
              <a:rPr lang="en-US" sz="1400" baseline="30000" smtClean="0"/>
              <a:t>-16</a:t>
            </a:r>
            <a:r>
              <a:rPr lang="en-US" sz="1400" smtClean="0"/>
              <a:t> BR?</a:t>
            </a:r>
          </a:p>
          <a:p>
            <a:r>
              <a:rPr lang="en-US" sz="1600" smtClean="0"/>
              <a:t>Siting optimization and synergy with other programs</a:t>
            </a:r>
          </a:p>
          <a:p>
            <a:pPr lvl="1"/>
            <a:r>
              <a:rPr lang="en-US" sz="1400" smtClean="0"/>
              <a:t>g-2</a:t>
            </a:r>
          </a:p>
          <a:p>
            <a:pPr lvl="1"/>
            <a:r>
              <a:rPr lang="en-US" sz="1400" smtClean="0"/>
              <a:t>Muon collider R&amp;D</a:t>
            </a:r>
          </a:p>
        </p:txBody>
      </p:sp>
      <p:sp>
        <p:nvSpPr>
          <p:cNvPr id="62468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6246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C1B37C-5F06-4EFF-8C2A-6D1B1E4342AE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70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Looking toward the future: Project X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46088" y="803276"/>
            <a:ext cx="8251825" cy="2103697"/>
          </a:xfrm>
        </p:spPr>
        <p:txBody>
          <a:bodyPr/>
          <a:lstStyle/>
          <a:p>
            <a:r>
              <a:rPr lang="en-US" sz="2000" dirty="0" smtClean="0"/>
              <a:t>Maximizing the intensity of the Main Injector will require replacing </a:t>
            </a:r>
            <a:r>
              <a:rPr lang="en-US" sz="2000" dirty="0" err="1" smtClean="0"/>
              <a:t>Fermilab’s</a:t>
            </a:r>
            <a:r>
              <a:rPr lang="en-US" sz="2000" dirty="0" smtClean="0"/>
              <a:t> aging proton source.</a:t>
            </a:r>
          </a:p>
          <a:p>
            <a:r>
              <a:rPr lang="en-US" sz="2000" dirty="0" smtClean="0"/>
              <a:t>In 2007 the Long Range Steering committee endorsed a design based on a </a:t>
            </a:r>
            <a:r>
              <a:rPr lang="en-US" sz="2000" dirty="0" err="1" smtClean="0"/>
              <a:t>linac</a:t>
            </a:r>
            <a:r>
              <a:rPr lang="en-US" sz="2000" dirty="0" smtClean="0"/>
              <a:t> incorporating ILC RF technology</a:t>
            </a:r>
          </a:p>
          <a:p>
            <a:pPr lvl="1"/>
            <a:r>
              <a:rPr lang="en-US" sz="1800" i="1" dirty="0" smtClean="0"/>
              <a:t>Temporarily</a:t>
            </a:r>
            <a:r>
              <a:rPr lang="en-US" sz="1800" dirty="0" smtClean="0"/>
              <a:t> named “Project X”</a:t>
            </a:r>
          </a:p>
          <a:p>
            <a:r>
              <a:rPr lang="en-US" sz="2000" dirty="0" smtClean="0"/>
              <a:t>Specification has undergone many iterations.  Current </a:t>
            </a:r>
            <a:r>
              <a:rPr lang="en-US" sz="2000" dirty="0" err="1" smtClean="0"/>
              <a:t>encarnation</a:t>
            </a:r>
            <a:endParaRPr lang="en-US" sz="2000" dirty="0" smtClean="0"/>
          </a:p>
        </p:txBody>
      </p:sp>
      <p:sp>
        <p:nvSpPr>
          <p:cNvPr id="63496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6349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0C1BF3-EEF3-41A9-9ED8-02E174F1CD6D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8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92" y="3000731"/>
            <a:ext cx="6036612" cy="34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4380931" y="5581934"/>
            <a:ext cx="627797" cy="586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6967" y="5513696"/>
            <a:ext cx="32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Muon program driven by 3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CW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linac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beam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Project X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pressure to skip current proposal and go straight to Project X, but…</a:t>
            </a:r>
          </a:p>
          <a:p>
            <a:pPr lvl="1"/>
            <a:r>
              <a:rPr lang="en-US" dirty="0" smtClean="0"/>
              <a:t>Existing experiment will increase sensitivity 4-5 orders of magnitude over current measurement</a:t>
            </a:r>
          </a:p>
          <a:p>
            <a:pPr lvl="2"/>
            <a:r>
              <a:rPr lang="en-US" dirty="0" smtClean="0"/>
              <a:t>This will be very challenging</a:t>
            </a:r>
          </a:p>
          <a:p>
            <a:pPr lvl="1"/>
            <a:r>
              <a:rPr lang="en-US" dirty="0" smtClean="0"/>
              <a:t>Project X could potentially push limit another 2 orders of magnitude.</a:t>
            </a:r>
          </a:p>
          <a:p>
            <a:pPr lvl="1"/>
            <a:r>
              <a:rPr lang="en-US" dirty="0" smtClean="0"/>
              <a:t>Is it reasonable to try to go 6 orders of magnitude in one step?</a:t>
            </a:r>
          </a:p>
          <a:p>
            <a:pPr lvl="2"/>
            <a:r>
              <a:rPr lang="en-US" dirty="0" smtClean="0"/>
              <a:t>Hint: No</a:t>
            </a:r>
          </a:p>
          <a:p>
            <a:pPr lvl="2"/>
            <a:r>
              <a:rPr lang="en-US" dirty="0" smtClean="0"/>
              <a:t>Would have very different priorities depending on whether current proposal sees a signal</a:t>
            </a:r>
          </a:p>
          <a:p>
            <a:pPr lvl="1"/>
            <a:r>
              <a:rPr lang="en-US" dirty="0" smtClean="0"/>
              <a:t>Not realistic to think of designing a Project X experiment without input from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48" y="176180"/>
            <a:ext cx="8371114" cy="507274"/>
          </a:xfrm>
        </p:spPr>
        <p:txBody>
          <a:bodyPr/>
          <a:lstStyle/>
          <a:p>
            <a:r>
              <a:rPr lang="en-US" dirty="0" smtClean="0"/>
              <a:t>Upgrade scenarios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541104" y="3338873"/>
            <a:ext cx="4060371" cy="3071827"/>
          </a:xfrm>
        </p:spPr>
        <p:txBody>
          <a:bodyPr/>
          <a:lstStyle/>
          <a:p>
            <a:r>
              <a:rPr lang="en-US" sz="2400" dirty="0" smtClean="0"/>
              <a:t>Both prompt and DIO backgrounds must be lowered to measure</a:t>
            </a:r>
          </a:p>
          <a:p>
            <a:endParaRPr lang="en-US" sz="2400" dirty="0" smtClean="0"/>
          </a:p>
          <a:p>
            <a:r>
              <a:rPr lang="en-US" sz="2400" dirty="0" smtClean="0"/>
              <a:t>Must upgrade all aspects of production, transport and detection.</a:t>
            </a:r>
            <a:endParaRPr lang="en-US" sz="2400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4636812" y="3318134"/>
            <a:ext cx="4172275" cy="2927922"/>
          </a:xfrm>
        </p:spPr>
        <p:txBody>
          <a:bodyPr/>
          <a:lstStyle/>
          <a:p>
            <a:r>
              <a:rPr lang="en-US" sz="2400" dirty="0" smtClean="0"/>
              <a:t>Must compare different targets.</a:t>
            </a:r>
          </a:p>
          <a:p>
            <a:r>
              <a:rPr lang="en-US" sz="2400" dirty="0" smtClean="0"/>
              <a:t>Optimize muon transport and detector for short bound muon lifetimes.</a:t>
            </a:r>
          </a:p>
          <a:p>
            <a:r>
              <a:rPr lang="en-US" sz="2400" dirty="0" smtClean="0"/>
              <a:t>Backgrounds might not be as important.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020972" y="623057"/>
            <a:ext cx="2733831" cy="2077939"/>
            <a:chOff x="0" y="0"/>
            <a:chExt cx="1579" cy="1168"/>
          </a:xfrm>
        </p:grpSpPr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0" y="0"/>
              <a:ext cx="1506" cy="116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" y="46"/>
              <a:ext cx="1556" cy="1076"/>
            </a:xfrm>
            <a:prstGeom prst="rect">
              <a:avLst/>
            </a:prstGeom>
            <a:noFill/>
            <a:ln w="25400" cap="flat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>
            <a:spLocks/>
          </p:cNvSpPr>
          <p:nvPr/>
        </p:nvSpPr>
        <p:spPr bwMode="auto">
          <a:xfrm>
            <a:off x="5282165" y="2813903"/>
            <a:ext cx="531236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Yes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3592941" y="2795706"/>
            <a:ext cx="568325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</a:t>
            </a:r>
          </a:p>
        </p:txBody>
      </p:sp>
      <p:sp>
        <p:nvSpPr>
          <p:cNvPr id="20" name="AutoShape 19"/>
          <p:cNvSpPr>
            <a:spLocks/>
          </p:cNvSpPr>
          <p:nvPr/>
        </p:nvSpPr>
        <p:spPr bwMode="auto">
          <a:xfrm rot="18900000">
            <a:off x="3914496" y="987381"/>
            <a:ext cx="1402819" cy="1402964"/>
          </a:xfrm>
          <a:custGeom>
            <a:avLst/>
            <a:gdLst>
              <a:gd name="T0" fmla="*/ 10800 w 20299"/>
              <a:gd name="T1" fmla="*/ 10800 h 20299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0299" h="20299">
                <a:moveTo>
                  <a:pt x="1301" y="20299"/>
                </a:moveTo>
                <a:lnTo>
                  <a:pt x="21600" y="21600"/>
                </a:lnTo>
                <a:lnTo>
                  <a:pt x="20299" y="1301"/>
                </a:lnTo>
                <a:lnTo>
                  <a:pt x="0" y="0"/>
                </a:lnTo>
                <a:close/>
                <a:moveTo>
                  <a:pt x="1301" y="20299"/>
                </a:move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42960" y="1353145"/>
            <a:ext cx="1528326" cy="3746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Mu2e Signal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?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929" y="993254"/>
            <a:ext cx="1455737" cy="3175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/>
          </p:cNvSpPr>
          <p:nvPr/>
        </p:nvSpPr>
        <p:spPr bwMode="auto">
          <a:xfrm>
            <a:off x="408674" y="698879"/>
            <a:ext cx="2451100" cy="15621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12" y="776666"/>
            <a:ext cx="2869466" cy="195246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545088" y="4508748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R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μe</a:t>
            </a:r>
            <a:r>
              <a:rPr lang="en-US" sz="2400" b="1" dirty="0" smtClean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Italic" charset="0"/>
                <a:cs typeface="Arial Italic" charset="0"/>
                <a:sym typeface="Arial Italic" charset="0"/>
              </a:rPr>
              <a:t>~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10</a:t>
            </a:r>
            <a:r>
              <a:rPr lang="en-US" sz="2400" b="1" baseline="32000" dirty="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-18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919047" y="2145324"/>
            <a:ext cx="1153550" cy="11113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5266007" y="2142981"/>
            <a:ext cx="1099625" cy="1001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7" grpId="0" uiExpand="1" build="p"/>
      <p:bldP spid="11" grpId="0"/>
      <p:bldP spid="16" grpId="0"/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Experimental Challenges for Increased Flux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723900"/>
            <a:ext cx="8553450" cy="5394325"/>
          </a:xfrm>
        </p:spPr>
        <p:txBody>
          <a:bodyPr/>
          <a:lstStyle/>
          <a:p>
            <a:pPr eaLnBrk="1" hangingPunct="1"/>
            <a:r>
              <a:rPr lang="en-US" sz="1800" smtClean="0"/>
              <a:t>Achieve sufficient extinction of proton beam.</a:t>
            </a:r>
          </a:p>
          <a:p>
            <a:pPr lvl="1" eaLnBrk="1" hangingPunct="1"/>
            <a:r>
              <a:rPr lang="en-US" sz="1600" smtClean="0"/>
              <a:t>Current extinction goal directly driven by total protons</a:t>
            </a:r>
          </a:p>
          <a:p>
            <a:pPr eaLnBrk="1" hangingPunct="1"/>
            <a:r>
              <a:rPr lang="en-US" sz="1800" smtClean="0"/>
              <a:t>Upgrade target and capture solenoid to handle higher proton rate</a:t>
            </a:r>
          </a:p>
          <a:p>
            <a:pPr lvl="1" eaLnBrk="1" hangingPunct="1"/>
            <a:r>
              <a:rPr lang="en-US" sz="1400" smtClean="0"/>
              <a:t>Target heating</a:t>
            </a:r>
          </a:p>
          <a:p>
            <a:pPr lvl="1" eaLnBrk="1" hangingPunct="1"/>
            <a:r>
              <a:rPr lang="en-US" sz="1400" smtClean="0"/>
              <a:t>Quenching or radiation damage to production solenoid</a:t>
            </a:r>
          </a:p>
          <a:p>
            <a:pPr eaLnBrk="1" hangingPunct="1"/>
            <a:r>
              <a:rPr lang="en-US" sz="1800" smtClean="0"/>
              <a:t>Improve momentum resolution for the ~100 MeV electrons to reject high energy tails from ordinary DIO electrons.</a:t>
            </a:r>
          </a:p>
          <a:p>
            <a:pPr lvl="1" eaLnBrk="1" hangingPunct="1"/>
            <a:r>
              <a:rPr lang="en-US" sz="1400" smtClean="0"/>
              <a:t>Limited by multiple scattering in target and detector planes</a:t>
            </a:r>
          </a:p>
          <a:p>
            <a:pPr lvl="1" eaLnBrk="1" hangingPunct="1"/>
            <a:r>
              <a:rPr lang="en-US" sz="1400" smtClean="0"/>
              <a:t>Requirements at or beyond current state of the art.</a:t>
            </a:r>
          </a:p>
          <a:p>
            <a:pPr eaLnBrk="1" hangingPunct="1"/>
            <a:r>
              <a:rPr lang="en-US" sz="1800" smtClean="0"/>
              <a:t>Operate with higher background levels.</a:t>
            </a:r>
          </a:p>
          <a:p>
            <a:pPr lvl="1" eaLnBrk="1" hangingPunct="1"/>
            <a:r>
              <a:rPr lang="en-US" sz="1400" smtClean="0"/>
              <a:t>High rate detector</a:t>
            </a:r>
          </a:p>
          <a:p>
            <a:pPr eaLnBrk="1" hangingPunct="1"/>
            <a:r>
              <a:rPr lang="en-US" sz="1800" smtClean="0"/>
              <a:t>Manage high trigger rates</a:t>
            </a:r>
          </a:p>
          <a:p>
            <a:pPr eaLnBrk="1" hangingPunct="1"/>
            <a:r>
              <a:rPr lang="en-US" sz="1800" smtClean="0"/>
              <a:t>All of these efforts will benefit immensely from the knowledge and experience gained during the initial phase of the experiment.</a:t>
            </a:r>
          </a:p>
          <a:p>
            <a:pPr eaLnBrk="1" hangingPunct="1"/>
            <a:r>
              <a:rPr lang="en-US" sz="1800" smtClean="0"/>
              <a:t>If we see a signal a lower flux, can use increased flux to study in detail</a:t>
            </a:r>
          </a:p>
          <a:p>
            <a:pPr lvl="1" eaLnBrk="1" hangingPunct="1"/>
            <a:r>
              <a:rPr lang="en-US" sz="1600" smtClean="0"/>
              <a:t>Precise measurement of R</a:t>
            </a:r>
            <a:r>
              <a:rPr lang="en-US" sz="1600" baseline="-25000" smtClean="0">
                <a:latin typeface="Symbol" pitchFamily="18" charset="2"/>
              </a:rPr>
              <a:t>m</a:t>
            </a:r>
            <a:r>
              <a:rPr lang="en-US" sz="1600" baseline="-25000" smtClean="0"/>
              <a:t>e</a:t>
            </a:r>
          </a:p>
          <a:p>
            <a:pPr lvl="1" eaLnBrk="1" hangingPunct="1"/>
            <a:r>
              <a:rPr lang="en-US" sz="1600" smtClean="0"/>
              <a:t>Target dependence</a:t>
            </a:r>
          </a:p>
          <a:p>
            <a:pPr lvl="1" eaLnBrk="1" hangingPunct="1"/>
            <a:r>
              <a:rPr lang="en-US" sz="1600" smtClean="0"/>
              <a:t>Comparison with </a:t>
            </a:r>
            <a:r>
              <a:rPr lang="en-US" sz="1600" smtClean="0">
                <a:latin typeface="Symbol" pitchFamily="18" charset="2"/>
              </a:rPr>
              <a:t>m</a:t>
            </a:r>
            <a:r>
              <a:rPr lang="en-US" sz="1600" smtClean="0">
                <a:sym typeface="Symbol" pitchFamily="18" charset="2"/>
              </a:rPr>
              <a:t>e</a:t>
            </a:r>
            <a:r>
              <a:rPr lang="en-US" sz="160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1600" smtClean="0">
                <a:sym typeface="Symbol" pitchFamily="18" charset="2"/>
              </a:rPr>
              <a:t> rate</a:t>
            </a:r>
            <a:endParaRPr lang="en-US" sz="1600" smtClean="0"/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769938" y="5272088"/>
            <a:ext cx="77724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ym typeface="Symbol" pitchFamily="18" charset="2"/>
            </a:endParaRPr>
          </a:p>
        </p:txBody>
      </p:sp>
      <p:sp>
        <p:nvSpPr>
          <p:cNvPr id="66565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66566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B5FF79-E887-45E2-AA15-A38177EF60D9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7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(P5 View)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 Davis HEP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537" y="807197"/>
            <a:ext cx="6116756" cy="573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rved Up Arrow 8"/>
          <p:cNvSpPr/>
          <p:nvPr/>
        </p:nvSpPr>
        <p:spPr>
          <a:xfrm rot="7026657">
            <a:off x="1797056" y="2287818"/>
            <a:ext cx="2115403" cy="6657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776380">
            <a:off x="380126" y="1755466"/>
            <a:ext cx="293679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As the LHC takes over the energy frontier,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Fermilab’s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primary mission will shift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We have proposed a realistic experiment to measure</a:t>
            </a:r>
          </a:p>
          <a:p>
            <a:pPr lvl="2" eaLnBrk="1" hangingPunct="1"/>
            <a:endParaRPr lang="en-US" sz="1800" smtClean="0"/>
          </a:p>
          <a:p>
            <a:pPr lvl="2" eaLnBrk="1" hangingPunct="1"/>
            <a:endParaRPr lang="en-US" sz="1800" smtClean="0"/>
          </a:p>
          <a:p>
            <a:pPr lvl="2" eaLnBrk="1" hangingPunct="1"/>
            <a:endParaRPr lang="en-US" sz="1800" smtClean="0"/>
          </a:p>
          <a:p>
            <a:pPr lvl="2" eaLnBrk="1" hangingPunct="1"/>
            <a:r>
              <a:rPr lang="en-US" sz="1600" smtClean="0"/>
              <a:t>Single event sensitivity of R</a:t>
            </a:r>
            <a:r>
              <a:rPr lang="en-US" sz="1600" baseline="-25000" smtClean="0">
                <a:latin typeface="Symbol" pitchFamily="18" charset="2"/>
              </a:rPr>
              <a:t>m</a:t>
            </a:r>
            <a:r>
              <a:rPr lang="en-US" sz="1600" baseline="-25000" smtClean="0"/>
              <a:t>e</a:t>
            </a:r>
            <a:r>
              <a:rPr lang="en-US" sz="1600" smtClean="0"/>
              <a:t>=2x10</a:t>
            </a:r>
            <a:r>
              <a:rPr lang="en-US" sz="1600" baseline="30000" smtClean="0"/>
              <a:t>-17</a:t>
            </a:r>
          </a:p>
          <a:p>
            <a:pPr lvl="2" eaLnBrk="1" hangingPunct="1"/>
            <a:r>
              <a:rPr lang="en-US" sz="1600" smtClean="0"/>
              <a:t>90% C.L. limit of R</a:t>
            </a:r>
            <a:r>
              <a:rPr lang="en-US" sz="1600" baseline="-25000" smtClean="0">
                <a:latin typeface="Symbol" pitchFamily="18" charset="2"/>
              </a:rPr>
              <a:t>m</a:t>
            </a:r>
            <a:r>
              <a:rPr lang="en-US" sz="1600" baseline="-25000" smtClean="0"/>
              <a:t>e</a:t>
            </a:r>
            <a:r>
              <a:rPr lang="en-US" sz="1600" smtClean="0"/>
              <a:t>&lt;6x10</a:t>
            </a:r>
            <a:r>
              <a:rPr lang="en-US" sz="1600" baseline="30000" smtClean="0"/>
              <a:t>-17</a:t>
            </a:r>
            <a:endParaRPr lang="en-US" sz="1600" smtClean="0"/>
          </a:p>
          <a:p>
            <a:pPr lvl="2" eaLnBrk="1" hangingPunct="1"/>
            <a:r>
              <a:rPr lang="en-US" sz="1600" smtClean="0"/>
              <a:t>This represents an improvement of more than </a:t>
            </a:r>
            <a:r>
              <a:rPr lang="en-US" sz="1600" i="1" smtClean="0"/>
              <a:t>four orders of magnitude</a:t>
            </a:r>
            <a:r>
              <a:rPr lang="en-US" sz="1600" smtClean="0"/>
              <a:t> compared to the existing limit, or over a </a:t>
            </a:r>
            <a:r>
              <a:rPr lang="en-US" sz="1600" i="1" smtClean="0"/>
              <a:t>factor of ten </a:t>
            </a:r>
            <a:r>
              <a:rPr lang="en-US" sz="1600" smtClean="0"/>
              <a:t>in effective mass reach. For comparison</a:t>
            </a:r>
            <a:endParaRPr lang="en-US" sz="900" smtClean="0"/>
          </a:p>
          <a:p>
            <a:pPr lvl="3" eaLnBrk="1" hangingPunct="1"/>
            <a:r>
              <a:rPr lang="en-US" sz="1400" smtClean="0"/>
              <a:t>TeV -&gt; LHC = factor of 7</a:t>
            </a:r>
          </a:p>
          <a:p>
            <a:pPr lvl="3" eaLnBrk="1" hangingPunct="1"/>
            <a:r>
              <a:rPr lang="en-US" sz="1400" smtClean="0"/>
              <a:t>LEP 200 -&gt; ILC = factor of 2.5</a:t>
            </a:r>
          </a:p>
          <a:p>
            <a:pPr eaLnBrk="1" hangingPunct="1"/>
            <a:r>
              <a:rPr lang="en-US" sz="2000" smtClean="0"/>
              <a:t>Potential future upgrades could increase this sensitivity by one or two orders of magnitude</a:t>
            </a:r>
          </a:p>
          <a:p>
            <a:pPr eaLnBrk="1" hangingPunct="1"/>
            <a:r>
              <a:rPr lang="en-US" sz="2000" smtClean="0"/>
              <a:t>ANY signal would be unambiguous proof of physics beyond the Standard Model</a:t>
            </a:r>
          </a:p>
          <a:p>
            <a:pPr eaLnBrk="1" hangingPunct="1"/>
            <a:r>
              <a:rPr lang="en-US" sz="2000" smtClean="0"/>
              <a:t>The absence of a signal would be a very important constraint on proposed new models.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681288" y="1285875"/>
          <a:ext cx="2789237" cy="787400"/>
        </p:xfrm>
        <a:graphic>
          <a:graphicData uri="http://schemas.openxmlformats.org/presentationml/2006/ole">
            <p:oleObj spid="_x0000_s8194" name="Equation" r:id="rId3" imgW="1574640" imgH="444240" progId="Equation.3">
              <p:embed/>
            </p:oleObj>
          </a:graphicData>
        </a:graphic>
      </p:graphicFrame>
      <p:sp>
        <p:nvSpPr>
          <p:cNvPr id="8197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8198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9605F-498C-4E9E-914D-3654F955712D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9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1254" y="223349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-&gt;e CLFV in the SM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409575" y="4000500"/>
            <a:ext cx="3810000" cy="819150"/>
          </a:xfrm>
        </p:spPr>
        <p:txBody>
          <a:bodyPr/>
          <a:lstStyle/>
          <a:p>
            <a:r>
              <a:rPr lang="en-US" sz="1800" smtClean="0">
                <a:solidFill>
                  <a:srgbClr val="FF0000"/>
                </a:solidFill>
              </a:rPr>
              <a:t>Forbidden in Standard Model</a:t>
            </a:r>
            <a:endParaRPr lang="en-US" sz="1800" smtClean="0"/>
          </a:p>
        </p:txBody>
      </p:sp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>
          <a:xfrm>
            <a:off x="4333875" y="4057650"/>
            <a:ext cx="4514850" cy="1800225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Observation of neutrino mixing shows this can occur at a </a:t>
            </a:r>
            <a:r>
              <a:rPr lang="en-US" sz="1800" i="1" dirty="0" smtClean="0">
                <a:solidFill>
                  <a:srgbClr val="FF0000"/>
                </a:solidFill>
              </a:rPr>
              <a:t>very small </a:t>
            </a:r>
            <a:r>
              <a:rPr lang="en-US" sz="1800" dirty="0" smtClean="0">
                <a:solidFill>
                  <a:srgbClr val="FF0000"/>
                </a:solidFill>
              </a:rPr>
              <a:t>rate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Photon can be real (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-&gt;</a:t>
            </a:r>
            <a:r>
              <a:rPr lang="en-US" sz="18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800" dirty="0" smtClean="0">
                <a:solidFill>
                  <a:srgbClr val="FF0000"/>
                </a:solidFill>
              </a:rPr>
              <a:t>) or virtual (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-&gt;</a:t>
            </a:r>
            <a:r>
              <a:rPr lang="en-US" sz="1800" dirty="0" err="1" smtClean="0">
                <a:solidFill>
                  <a:srgbClr val="FF0000"/>
                </a:solidFill>
              </a:rPr>
              <a:t>eN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Standard model B.R.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~</a:t>
            </a:r>
            <a:r>
              <a:rPr lang="en-US" sz="1800" dirty="0" smtClean="0">
                <a:solidFill>
                  <a:srgbClr val="FF0000"/>
                </a:solidFill>
                <a:latin typeface="Lucida Handwriting" pitchFamily="66" charset="0"/>
              </a:rPr>
              <a:t>O</a:t>
            </a:r>
            <a:r>
              <a:rPr lang="en-US" sz="1800" dirty="0" smtClean="0">
                <a:solidFill>
                  <a:srgbClr val="FF0000"/>
                </a:solidFill>
              </a:rPr>
              <a:t>(10</a:t>
            </a:r>
            <a:r>
              <a:rPr lang="en-US" sz="1800" baseline="30000" dirty="0" smtClean="0">
                <a:solidFill>
                  <a:srgbClr val="FF0000"/>
                </a:solidFill>
              </a:rPr>
              <a:t>-50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 smtClean="0"/>
          </a:p>
          <a:p>
            <a:endParaRPr lang="en-US" dirty="0" smtClean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106488" y="1909763"/>
            <a:ext cx="2357437" cy="1835150"/>
            <a:chOff x="714375" y="2403475"/>
            <a:chExt cx="2357438" cy="1835150"/>
          </a:xfrm>
        </p:grpSpPr>
        <p:cxnSp>
          <p:nvCxnSpPr>
            <p:cNvPr id="1054" name="Straight Connector 6"/>
            <p:cNvCxnSpPr>
              <a:cxnSpLocks noChangeShapeType="1"/>
            </p:cNvCxnSpPr>
            <p:nvPr/>
          </p:nvCxnSpPr>
          <p:spPr bwMode="auto">
            <a:xfrm>
              <a:off x="838200" y="2686050"/>
              <a:ext cx="1019175" cy="36195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1866900" y="2743200"/>
              <a:ext cx="1123950" cy="3143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6" name="Straight Connector 12"/>
            <p:cNvCxnSpPr>
              <a:cxnSpLocks noChangeShapeType="1"/>
            </p:cNvCxnSpPr>
            <p:nvPr/>
          </p:nvCxnSpPr>
          <p:spPr bwMode="auto">
            <a:xfrm rot="5400000">
              <a:off x="1257300" y="3648075"/>
              <a:ext cx="1171575" cy="9525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graphicFrame>
          <p:nvGraphicFramePr>
            <p:cNvPr id="1029" name="Object 2"/>
            <p:cNvGraphicFramePr>
              <a:graphicFrameLocks noChangeAspect="1"/>
            </p:cNvGraphicFramePr>
            <p:nvPr/>
          </p:nvGraphicFramePr>
          <p:xfrm>
            <a:off x="714375" y="2403475"/>
            <a:ext cx="276225" cy="300038"/>
          </p:xfrm>
          <a:graphic>
            <a:graphicData uri="http://schemas.openxmlformats.org/presentationml/2006/ole">
              <p:oleObj spid="_x0000_s1029" name="Equation" r:id="rId3" imgW="152280" imgH="164880" progId="Equation.3">
                <p:embed/>
              </p:oleObj>
            </a:graphicData>
          </a:graphic>
        </p:graphicFrame>
        <p:graphicFrame>
          <p:nvGraphicFramePr>
            <p:cNvPr id="1030" name="Object 3"/>
            <p:cNvGraphicFramePr>
              <a:graphicFrameLocks noChangeAspect="1"/>
            </p:cNvGraphicFramePr>
            <p:nvPr/>
          </p:nvGraphicFramePr>
          <p:xfrm>
            <a:off x="2863850" y="2457450"/>
            <a:ext cx="207963" cy="252413"/>
          </p:xfrm>
          <a:graphic>
            <a:graphicData uri="http://schemas.openxmlformats.org/presentationml/2006/ole">
              <p:oleObj spid="_x0000_s1030" name="Equation" r:id="rId4" imgW="114120" imgH="139680" progId="Equation.3">
                <p:embed/>
              </p:oleObj>
            </a:graphicData>
          </a:graphic>
        </p:graphicFrame>
        <p:graphicFrame>
          <p:nvGraphicFramePr>
            <p:cNvPr id="1031" name="Object 4"/>
            <p:cNvGraphicFramePr>
              <a:graphicFrameLocks noChangeAspect="1"/>
            </p:cNvGraphicFramePr>
            <p:nvPr/>
          </p:nvGraphicFramePr>
          <p:xfrm>
            <a:off x="1441450" y="3630613"/>
            <a:ext cx="368300" cy="346075"/>
          </p:xfrm>
          <a:graphic>
            <a:graphicData uri="http://schemas.openxmlformats.org/presentationml/2006/ole">
              <p:oleObj spid="_x0000_s1031" name="Equation" r:id="rId5" imgW="203040" imgH="190440" progId="Equation.3">
                <p:embed/>
              </p:oleObj>
            </a:graphicData>
          </a:graphic>
        </p:graphicFrame>
      </p:grpSp>
      <p:sp>
        <p:nvSpPr>
          <p:cNvPr id="1038" name="TextBox 16"/>
          <p:cNvSpPr txBox="1">
            <a:spLocks noChangeArrowheads="1"/>
          </p:cNvSpPr>
          <p:nvPr/>
        </p:nvSpPr>
        <p:spPr bwMode="auto">
          <a:xfrm>
            <a:off x="592138" y="906463"/>
            <a:ext cx="239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First Order FCNC: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382713" y="1897063"/>
            <a:ext cx="1724025" cy="1781175"/>
            <a:chOff x="962025" y="2438400"/>
            <a:chExt cx="1724025" cy="1781175"/>
          </a:xfrm>
        </p:grpSpPr>
        <p:cxnSp>
          <p:nvCxnSpPr>
            <p:cNvPr id="1052" name="Straight Connector 18"/>
            <p:cNvCxnSpPr>
              <a:cxnSpLocks noChangeShapeType="1"/>
            </p:cNvCxnSpPr>
            <p:nvPr/>
          </p:nvCxnSpPr>
          <p:spPr bwMode="auto">
            <a:xfrm rot="16200000" flipH="1">
              <a:off x="1009650" y="2628900"/>
              <a:ext cx="1714500" cy="144780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3" name="Straight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933450" y="2466975"/>
              <a:ext cx="1781175" cy="1724025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042" name="TextBox 22"/>
          <p:cNvSpPr txBox="1">
            <a:spLocks noChangeArrowheads="1"/>
          </p:cNvSpPr>
          <p:nvPr/>
        </p:nvSpPr>
        <p:spPr bwMode="auto">
          <a:xfrm>
            <a:off x="4391025" y="971550"/>
            <a:ext cx="346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Higher order dipole “penguin”: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954588" y="1476375"/>
            <a:ext cx="3598862" cy="2457450"/>
            <a:chOff x="4926013" y="1943100"/>
            <a:chExt cx="3598862" cy="2457450"/>
          </a:xfrm>
        </p:grpSpPr>
        <p:grpSp>
          <p:nvGrpSpPr>
            <p:cNvPr id="1043" name="Group 3"/>
            <p:cNvGrpSpPr>
              <a:grpSpLocks/>
            </p:cNvGrpSpPr>
            <p:nvPr/>
          </p:nvGrpSpPr>
          <p:grpSpPr bwMode="auto">
            <a:xfrm>
              <a:off x="4926013" y="2105025"/>
              <a:ext cx="2960813" cy="2295525"/>
              <a:chOff x="844" y="939"/>
              <a:chExt cx="1384" cy="960"/>
            </a:xfrm>
          </p:grpSpPr>
          <p:pic>
            <p:nvPicPr>
              <p:cNvPr id="1048" name="Picture 4" descr="anapo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4" y="1063"/>
                <a:ext cx="1384" cy="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9" name="Oval 5"/>
              <p:cNvSpPr>
                <a:spLocks noChangeArrowheads="1"/>
              </p:cNvSpPr>
              <p:nvPr/>
            </p:nvSpPr>
            <p:spPr bwMode="auto">
              <a:xfrm>
                <a:off x="995" y="1395"/>
                <a:ext cx="232" cy="251"/>
              </a:xfrm>
              <a:prstGeom prst="ellipse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Oval 6"/>
              <p:cNvSpPr>
                <a:spLocks noChangeArrowheads="1"/>
              </p:cNvSpPr>
              <p:nvPr/>
            </p:nvSpPr>
            <p:spPr bwMode="auto">
              <a:xfrm>
                <a:off x="1854" y="1362"/>
                <a:ext cx="232" cy="251"/>
              </a:xfrm>
              <a:prstGeom prst="ellipse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Oval 7"/>
              <p:cNvSpPr>
                <a:spLocks noChangeArrowheads="1"/>
              </p:cNvSpPr>
              <p:nvPr/>
            </p:nvSpPr>
            <p:spPr bwMode="auto">
              <a:xfrm>
                <a:off x="1365" y="939"/>
                <a:ext cx="373" cy="260"/>
              </a:xfrm>
              <a:prstGeom prst="ellipse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026" name="Object 7"/>
            <p:cNvGraphicFramePr>
              <a:graphicFrameLocks noChangeAspect="1"/>
            </p:cNvGraphicFramePr>
            <p:nvPr/>
          </p:nvGraphicFramePr>
          <p:xfrm>
            <a:off x="5553663" y="2374900"/>
            <a:ext cx="395210" cy="439738"/>
          </p:xfrm>
          <a:graphic>
            <a:graphicData uri="http://schemas.openxmlformats.org/presentationml/2006/ole">
              <p:oleObj spid="_x0000_s1026" name="Equation" r:id="rId7" imgW="190440" imgH="241200" progId="Equation.3">
                <p:embed/>
              </p:oleObj>
            </a:graphicData>
          </a:graphic>
        </p:graphicFrame>
        <p:graphicFrame>
          <p:nvGraphicFramePr>
            <p:cNvPr id="1027" name="Object 8"/>
            <p:cNvGraphicFramePr>
              <a:graphicFrameLocks noChangeAspect="1"/>
            </p:cNvGraphicFramePr>
            <p:nvPr/>
          </p:nvGraphicFramePr>
          <p:xfrm>
            <a:off x="6896422" y="2387600"/>
            <a:ext cx="341245" cy="417513"/>
          </p:xfrm>
          <a:graphic>
            <a:graphicData uri="http://schemas.openxmlformats.org/presentationml/2006/ole">
              <p:oleObj spid="_x0000_s1027" name="Equation" r:id="rId8" imgW="164880" imgH="228600" progId="Equation.3">
                <p:embed/>
              </p:oleObj>
            </a:graphicData>
          </a:graphic>
        </p:graphicFrame>
        <p:cxnSp>
          <p:nvCxnSpPr>
            <p:cNvPr id="1044" name="Straight Connector 38"/>
            <p:cNvCxnSpPr>
              <a:cxnSpLocks noChangeShapeType="1"/>
            </p:cNvCxnSpPr>
            <p:nvPr/>
          </p:nvCxnSpPr>
          <p:spPr bwMode="auto">
            <a:xfrm>
              <a:off x="6334558" y="2714625"/>
              <a:ext cx="190462" cy="17145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5" name="Straight Connector 40"/>
            <p:cNvCxnSpPr>
              <a:cxnSpLocks noChangeShapeType="1"/>
            </p:cNvCxnSpPr>
            <p:nvPr/>
          </p:nvCxnSpPr>
          <p:spPr bwMode="auto">
            <a:xfrm flipV="1">
              <a:off x="6334558" y="2705100"/>
              <a:ext cx="180939" cy="180975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6" name="TextBox 47"/>
            <p:cNvSpPr txBox="1">
              <a:spLocks noChangeArrowheads="1"/>
            </p:cNvSpPr>
            <p:nvPr/>
          </p:nvSpPr>
          <p:spPr bwMode="auto">
            <a:xfrm>
              <a:off x="6867853" y="1943100"/>
              <a:ext cx="16570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Virtual </a:t>
              </a:r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1400">
                  <a:solidFill>
                    <a:srgbClr val="FF0000"/>
                  </a:solidFill>
                </a:rPr>
                <a:t> mixing</a:t>
              </a:r>
            </a:p>
          </p:txBody>
        </p:sp>
        <p:cxnSp>
          <p:nvCxnSpPr>
            <p:cNvPr id="1047" name="Straight Arrow Connector 49"/>
            <p:cNvCxnSpPr>
              <a:cxnSpLocks noChangeShapeType="1"/>
            </p:cNvCxnSpPr>
            <p:nvPr/>
          </p:nvCxnSpPr>
          <p:spPr bwMode="auto">
            <a:xfrm rot="5400000">
              <a:off x="6429744" y="2276522"/>
              <a:ext cx="466724" cy="447585"/>
            </a:xfrm>
            <a:prstGeom prst="straightConnector1">
              <a:avLst/>
            </a:prstGeom>
            <a:noFill/>
            <a:ln w="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028" name="Object 32"/>
            <p:cNvGraphicFramePr>
              <a:graphicFrameLocks noChangeAspect="1"/>
            </p:cNvGraphicFramePr>
            <p:nvPr/>
          </p:nvGraphicFramePr>
          <p:xfrm>
            <a:off x="5481638" y="3300413"/>
            <a:ext cx="368300" cy="323850"/>
          </p:xfrm>
          <a:graphic>
            <a:graphicData uri="http://schemas.openxmlformats.org/presentationml/2006/ole">
              <p:oleObj spid="_x0000_s1028" name="Equation" r:id="rId9" imgW="177480" imgH="177480" progId="Equation.3">
                <p:embed/>
              </p:oleObj>
            </a:graphicData>
          </a:graphic>
        </p:graphicFrame>
      </p:grpSp>
      <p:sp>
        <p:nvSpPr>
          <p:cNvPr id="1040" name="Date Placeholder 3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1041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E19AB3-7003-4B15-A0BD-63028EEEB2FC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Footer Placeholder 3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4" grpId="0" build="p"/>
      <p:bldP spid="1038" grpId="0"/>
      <p:bldP spid="10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0531" y="170362"/>
            <a:ext cx="7563601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Beyond the Standard Model</a:t>
            </a:r>
            <a:endParaRPr lang="en-US" dirty="0"/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446088" y="903288"/>
            <a:ext cx="8251825" cy="5553075"/>
          </a:xfrm>
        </p:spPr>
        <p:txBody>
          <a:bodyPr/>
          <a:lstStyle/>
          <a:p>
            <a:r>
              <a:rPr lang="en-US" smtClean="0"/>
              <a:t>Because extensions to the Standard Model couple the lepton and quark sectors, lepton number violation is virtually inevitable.</a:t>
            </a:r>
          </a:p>
          <a:p>
            <a:r>
              <a:rPr lang="en-US" smtClean="0"/>
              <a:t>Charged Lepton Flavor Violation (CLFV) is a nearly universal feature of such models, and the fact that it has not yet been observed already places strong constraints on these models.</a:t>
            </a:r>
          </a:p>
          <a:p>
            <a:r>
              <a:rPr lang="en-US" smtClean="0"/>
              <a:t>CLFV is a powerful probe of multi-TeV scale dynamics: complementary to direct collider searches</a:t>
            </a:r>
          </a:p>
          <a:p>
            <a:r>
              <a:rPr lang="en-US" smtClean="0">
                <a:sym typeface="Symbol" pitchFamily="18" charset="2"/>
              </a:rPr>
              <a:t>Among various possible CLFV modes, rare muon processes offer the best combination of new physics reach and experimental sensitivity</a:t>
            </a:r>
          </a:p>
        </p:txBody>
      </p:sp>
      <p:sp>
        <p:nvSpPr>
          <p:cNvPr id="20484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048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72C83-C2D4-4D14-A173-D02F90442BD8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6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Strongly Endorsed in P5 “Roadmap”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46088" y="1111250"/>
            <a:ext cx="8251825" cy="2832100"/>
          </a:xfrm>
        </p:spPr>
        <p:txBody>
          <a:bodyPr/>
          <a:lstStyle/>
          <a:p>
            <a:r>
              <a:rPr lang="en-US" i="1" smtClean="0"/>
              <a:t>From the P5 Report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   “The experiment could go forward in the next decade with a modest evolution of the Fermilab accelerator complex. Such an experiment could be the first step in a world-leading muon-decay program eventually driven by a next-generation highintensity proton source. </a:t>
            </a:r>
            <a:r>
              <a:rPr lang="en-US" b="1" smtClean="0">
                <a:solidFill>
                  <a:srgbClr val="FF0000"/>
                </a:solidFill>
              </a:rPr>
              <a:t>The panel recommends pursuing the muon-to-electron conversion experiment... under all budget scenarios considered by the panel</a:t>
            </a:r>
            <a:r>
              <a:rPr lang="en-US" b="1" smtClean="0"/>
              <a:t>”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1565275" y="4297363"/>
            <a:ext cx="6103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Mu2e stands poised to play a central role in the US HEP program</a:t>
            </a:r>
          </a:p>
        </p:txBody>
      </p:sp>
      <p:sp>
        <p:nvSpPr>
          <p:cNvPr id="21509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November 16, 2010</a:t>
            </a:r>
            <a:endParaRPr lang="en-US">
              <a:latin typeface="Arial" pitchFamily="34" charset="0"/>
            </a:endParaRPr>
          </a:p>
        </p:txBody>
      </p:sp>
      <p:sp>
        <p:nvSpPr>
          <p:cNvPr id="2151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E840AF-AE09-4A77-908C-A77BC7D2A4EA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1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UC Davis HEP Seminar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15831</TotalTime>
  <Words>3625</Words>
  <Application>Microsoft Office PowerPoint</Application>
  <PresentationFormat>On-screen Show (4:3)</PresentationFormat>
  <Paragraphs>825</Paragraphs>
  <Slides>60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80" baseType="lpstr">
      <vt:lpstr>Arial</vt:lpstr>
      <vt:lpstr>Trebuchet MS</vt:lpstr>
      <vt:lpstr>Wingdings 2</vt:lpstr>
      <vt:lpstr>Symbol</vt:lpstr>
      <vt:lpstr>Lucida Handwriting</vt:lpstr>
      <vt:lpstr>Arial Unicode MS</vt:lpstr>
      <vt:lpstr>Microsoft Sans Serif</vt:lpstr>
      <vt:lpstr>Wingdings</vt:lpstr>
      <vt:lpstr>MS PGothic</vt:lpstr>
      <vt:lpstr>Calibri</vt:lpstr>
      <vt:lpstr>Comic Sans MS</vt:lpstr>
      <vt:lpstr>Times New Roman</vt:lpstr>
      <vt:lpstr>Times</vt:lpstr>
      <vt:lpstr>ヒラギノ角ゴ Pro W3</vt:lpstr>
      <vt:lpstr>Century Gothic</vt:lpstr>
      <vt:lpstr>Gill Sans MT</vt:lpstr>
      <vt:lpstr>Times New Roman Italic</vt:lpstr>
      <vt:lpstr>Arial Italic</vt:lpstr>
      <vt:lpstr>Opulent</vt:lpstr>
      <vt:lpstr>Equation</vt:lpstr>
      <vt:lpstr>Mu2e: Search for Muon to Electron Conversion at Fermilab</vt:lpstr>
      <vt:lpstr>Mu2e Collaboration</vt:lpstr>
      <vt:lpstr>Acknowledgement</vt:lpstr>
      <vt:lpstr>Outline</vt:lpstr>
      <vt:lpstr>General</vt:lpstr>
      <vt:lpstr>The Context (P5 View)</vt:lpstr>
      <vt:lpstr>m-&gt;e CLFV in the SM</vt:lpstr>
      <vt:lpstr>Beyond the Standard Model</vt:lpstr>
      <vt:lpstr>Strongly Endorsed in P5 “Roadmap”</vt:lpstr>
      <vt:lpstr>Generic Beyond Standard Model Physics</vt:lpstr>
      <vt:lpstr>Muon-to-Electron Conversion: m+N  e+N</vt:lpstr>
      <vt:lpstr>me Conversion vs. meg </vt:lpstr>
      <vt:lpstr>History of Lepton Flavor Violation Searches</vt:lpstr>
      <vt:lpstr>Slide 14</vt:lpstr>
      <vt:lpstr>Sensitivity (cont’d)</vt:lpstr>
      <vt:lpstr>me in SUSY*</vt:lpstr>
      <vt:lpstr>Decay in Orbit (DIO) Backgrounds:  Our Biggest Issue</vt:lpstr>
      <vt:lpstr>DIO Spectrum</vt:lpstr>
      <vt:lpstr>Previous muon decay/conversion limits  (90% C.L.)</vt:lpstr>
      <vt:lpstr>Mu2e (MELCMECO) Philosophy</vt:lpstr>
      <vt:lpstr>Signal</vt:lpstr>
      <vt:lpstr>Choosing the Capture Target</vt:lpstr>
      <vt:lpstr>mu2e Muon Beam and Detector</vt:lpstr>
      <vt:lpstr> </vt:lpstr>
      <vt:lpstr>Slide 25</vt:lpstr>
      <vt:lpstr>Slide 26</vt:lpstr>
      <vt:lpstr>Magnetic Field Gradient</vt:lpstr>
      <vt:lpstr>Transported Particles</vt:lpstr>
      <vt:lpstr>One Cycle of the Muon Beamline</vt:lpstr>
      <vt:lpstr>Tracking Detector/Calorimeter (“L-Tracker”)</vt:lpstr>
      <vt:lpstr>Alternate Tracker Design</vt:lpstr>
      <vt:lpstr>A long time coming</vt:lpstr>
      <vt:lpstr>Mu2e at Fermilab</vt:lpstr>
      <vt:lpstr>The Fermilab Accelerator Complex</vt:lpstr>
      <vt:lpstr>Preac(cellerator) and Linac</vt:lpstr>
      <vt:lpstr>Booster</vt:lpstr>
      <vt:lpstr>Main Injector/Recycler</vt:lpstr>
      <vt:lpstr>Present Operation of Debuncher/Accumulator</vt:lpstr>
      <vt:lpstr>ProtonsAccumulator: “Boomerang” Scheme</vt:lpstr>
      <vt:lpstr>NOnA time line improvements</vt:lpstr>
      <vt:lpstr>Available Protons: NOvA Era</vt:lpstr>
      <vt:lpstr>Threading Mu2e through Recycler</vt:lpstr>
      <vt:lpstr>Momentum stacking in Accumulator</vt:lpstr>
      <vt:lpstr>Rebunching and transfer to Debuncher</vt:lpstr>
      <vt:lpstr>Resonant Extraction</vt:lpstr>
      <vt:lpstr>Mu2e Time Line</vt:lpstr>
      <vt:lpstr>Extinction in the Rings</vt:lpstr>
      <vt:lpstr>External Extinction (AC-Dipole System)</vt:lpstr>
      <vt:lpstr>Three Classes of Backgrounds</vt:lpstr>
      <vt:lpstr>Backgrounds (continued)</vt:lpstr>
      <vt:lpstr>What we Get</vt:lpstr>
      <vt:lpstr>The Bottom Line</vt:lpstr>
      <vt:lpstr>Significance</vt:lpstr>
      <vt:lpstr>Mu2e Status and Schedule</vt:lpstr>
      <vt:lpstr>Present areas of active research</vt:lpstr>
      <vt:lpstr>Looking toward the future: Project X</vt:lpstr>
      <vt:lpstr>Comments on Project X Era</vt:lpstr>
      <vt:lpstr>Upgrade scenarios</vt:lpstr>
      <vt:lpstr>Experimental Challenges for Increased Flux</vt:lpstr>
      <vt:lpstr>Conclusions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1053</cp:revision>
  <dcterms:created xsi:type="dcterms:W3CDTF">2003-09-15T21:58:19Z</dcterms:created>
  <dcterms:modified xsi:type="dcterms:W3CDTF">2010-11-16T19:50:52Z</dcterms:modified>
</cp:coreProperties>
</file>