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notesSlides/notesSlide1.xml" ContentType="application/vnd.openxmlformats-officedocument.presentationml.notesSlide+xml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notesSlides/notesSlide2.xml" ContentType="application/vnd.openxmlformats-officedocument.presentationml.notesSlide+xml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ppt/embeddings/oleObject95.bin" ContentType="application/vnd.openxmlformats-officedocument.oleObject"/>
  <Override PartName="/ppt/embeddings/oleObject96.bin" ContentType="application/vnd.openxmlformats-officedocument.oleObject"/>
  <Override PartName="/ppt/embeddings/oleObject97.bin" ContentType="application/vnd.openxmlformats-officedocument.oleObject"/>
  <Override PartName="/ppt/embeddings/oleObject9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168" r:id="rId1"/>
  </p:sldMasterIdLst>
  <p:notesMasterIdLst>
    <p:notesMasterId r:id="rId78"/>
  </p:notesMasterIdLst>
  <p:handoutMasterIdLst>
    <p:handoutMasterId r:id="rId79"/>
  </p:handoutMasterIdLst>
  <p:sldIdLst>
    <p:sldId id="310" r:id="rId2"/>
    <p:sldId id="311" r:id="rId3"/>
    <p:sldId id="313" r:id="rId4"/>
    <p:sldId id="429" r:id="rId5"/>
    <p:sldId id="427" r:id="rId6"/>
    <p:sldId id="458" r:id="rId7"/>
    <p:sldId id="406" r:id="rId8"/>
    <p:sldId id="376" r:id="rId9"/>
    <p:sldId id="459" r:id="rId10"/>
    <p:sldId id="408" r:id="rId11"/>
    <p:sldId id="315" r:id="rId12"/>
    <p:sldId id="316" r:id="rId13"/>
    <p:sldId id="317" r:id="rId14"/>
    <p:sldId id="411" r:id="rId15"/>
    <p:sldId id="318" r:id="rId16"/>
    <p:sldId id="438" r:id="rId17"/>
    <p:sldId id="439" r:id="rId18"/>
    <p:sldId id="452" r:id="rId19"/>
    <p:sldId id="451" r:id="rId20"/>
    <p:sldId id="437" r:id="rId21"/>
    <p:sldId id="407" r:id="rId22"/>
    <p:sldId id="379" r:id="rId23"/>
    <p:sldId id="441" r:id="rId24"/>
    <p:sldId id="440" r:id="rId25"/>
    <p:sldId id="362" r:id="rId26"/>
    <p:sldId id="442" r:id="rId27"/>
    <p:sldId id="420" r:id="rId28"/>
    <p:sldId id="325" r:id="rId29"/>
    <p:sldId id="423" r:id="rId30"/>
    <p:sldId id="386" r:id="rId31"/>
    <p:sldId id="443" r:id="rId32"/>
    <p:sldId id="388" r:id="rId33"/>
    <p:sldId id="329" r:id="rId34"/>
    <p:sldId id="330" r:id="rId35"/>
    <p:sldId id="448" r:id="rId36"/>
    <p:sldId id="396" r:id="rId37"/>
    <p:sldId id="331" r:id="rId38"/>
    <p:sldId id="424" r:id="rId39"/>
    <p:sldId id="425" r:id="rId40"/>
    <p:sldId id="445" r:id="rId41"/>
    <p:sldId id="446" r:id="rId42"/>
    <p:sldId id="431" r:id="rId43"/>
    <p:sldId id="435" r:id="rId44"/>
    <p:sldId id="447" r:id="rId45"/>
    <p:sldId id="340" r:id="rId46"/>
    <p:sldId id="449" r:id="rId47"/>
    <p:sldId id="381" r:id="rId48"/>
    <p:sldId id="392" r:id="rId49"/>
    <p:sldId id="394" r:id="rId50"/>
    <p:sldId id="395" r:id="rId51"/>
    <p:sldId id="401" r:id="rId52"/>
    <p:sldId id="353" r:id="rId53"/>
    <p:sldId id="354" r:id="rId54"/>
    <p:sldId id="453" r:id="rId55"/>
    <p:sldId id="426" r:id="rId56"/>
    <p:sldId id="398" r:id="rId57"/>
    <p:sldId id="444" r:id="rId58"/>
    <p:sldId id="455" r:id="rId59"/>
    <p:sldId id="456" r:id="rId60"/>
    <p:sldId id="457" r:id="rId61"/>
    <p:sldId id="380" r:id="rId62"/>
    <p:sldId id="454" r:id="rId63"/>
    <p:sldId id="378" r:id="rId64"/>
    <p:sldId id="419" r:id="rId65"/>
    <p:sldId id="361" r:id="rId66"/>
    <p:sldId id="382" r:id="rId67"/>
    <p:sldId id="432" r:id="rId68"/>
    <p:sldId id="383" r:id="rId69"/>
    <p:sldId id="384" r:id="rId70"/>
    <p:sldId id="385" r:id="rId71"/>
    <p:sldId id="409" r:id="rId72"/>
    <p:sldId id="418" r:id="rId73"/>
    <p:sldId id="433" r:id="rId74"/>
    <p:sldId id="434" r:id="rId75"/>
    <p:sldId id="436" r:id="rId76"/>
    <p:sldId id="450" r:id="rId77"/>
  </p:sldIdLst>
  <p:sldSz cx="9144000" cy="6858000" type="screen4x3"/>
  <p:notesSz cx="69469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F1F"/>
    <a:srgbClr val="FF0000"/>
    <a:srgbClr val="33CC33"/>
    <a:srgbClr val="CC00CC"/>
    <a:srgbClr val="0033CC"/>
    <a:srgbClr val="E1F4FF"/>
    <a:srgbClr val="CCEC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25" autoAdjust="0"/>
    <p:restoredTop sz="94702" autoAdjust="0"/>
  </p:normalViewPr>
  <p:slideViewPr>
    <p:cSldViewPr snapToGrid="0">
      <p:cViewPr varScale="1">
        <p:scale>
          <a:sx n="103" d="100"/>
          <a:sy n="103" d="100"/>
        </p:scale>
        <p:origin x="-1760" y="-112"/>
      </p:cViewPr>
      <p:guideLst>
        <p:guide orient="horz" pos="4205"/>
        <p:guide pos="554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interSettings" Target="printerSettings/printerSettings1.bin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notesMaster" Target="notesMasters/notesMaster1.xml"/><Relationship Id="rId79" Type="http://schemas.openxmlformats.org/officeDocument/2006/relationships/handoutMaster" Target="handoutMasters/handout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1" Type="http://schemas.openxmlformats.org/officeDocument/2006/relationships/image" Target="../media/image65.emf"/><Relationship Id="rId2" Type="http://schemas.openxmlformats.org/officeDocument/2006/relationships/image" Target="../media/image66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4" Type="http://schemas.openxmlformats.org/officeDocument/2006/relationships/image" Target="../media/image75.wmf"/><Relationship Id="rId5" Type="http://schemas.openxmlformats.org/officeDocument/2006/relationships/image" Target="../media/image76.wmf"/><Relationship Id="rId1" Type="http://schemas.openxmlformats.org/officeDocument/2006/relationships/image" Target="../media/image72.wmf"/><Relationship Id="rId2" Type="http://schemas.openxmlformats.org/officeDocument/2006/relationships/image" Target="../media/image73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1" Type="http://schemas.openxmlformats.org/officeDocument/2006/relationships/image" Target="../media/image82.emf"/><Relationship Id="rId2" Type="http://schemas.openxmlformats.org/officeDocument/2006/relationships/image" Target="../media/image83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4" Type="http://schemas.openxmlformats.org/officeDocument/2006/relationships/image" Target="../media/image90.wmf"/><Relationship Id="rId5" Type="http://schemas.openxmlformats.org/officeDocument/2006/relationships/image" Target="../media/image91.wmf"/><Relationship Id="rId6" Type="http://schemas.openxmlformats.org/officeDocument/2006/relationships/image" Target="../media/image92.wmf"/><Relationship Id="rId7" Type="http://schemas.openxmlformats.org/officeDocument/2006/relationships/image" Target="../media/image93.wmf"/><Relationship Id="rId1" Type="http://schemas.openxmlformats.org/officeDocument/2006/relationships/image" Target="../media/image87.wmf"/><Relationship Id="rId2" Type="http://schemas.openxmlformats.org/officeDocument/2006/relationships/image" Target="../media/image8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emf"/><Relationship Id="rId2" Type="http://schemas.openxmlformats.org/officeDocument/2006/relationships/image" Target="../media/image112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emf"/><Relationship Id="rId8" Type="http://schemas.openxmlformats.org/officeDocument/2006/relationships/image" Target="../media/image21.emf"/><Relationship Id="rId9" Type="http://schemas.openxmlformats.org/officeDocument/2006/relationships/image" Target="../media/image22.emf"/><Relationship Id="rId1" Type="http://schemas.openxmlformats.org/officeDocument/2006/relationships/image" Target="../media/image14.emf"/><Relationship Id="rId2" Type="http://schemas.openxmlformats.org/officeDocument/2006/relationships/image" Target="../media/image1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emf"/><Relationship Id="rId2" Type="http://schemas.openxmlformats.org/officeDocument/2006/relationships/image" Target="../media/image125.emf"/><Relationship Id="rId3" Type="http://schemas.openxmlformats.org/officeDocument/2006/relationships/image" Target="../media/image12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6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4" Type="http://schemas.openxmlformats.org/officeDocument/2006/relationships/image" Target="../media/image181.emf"/><Relationship Id="rId5" Type="http://schemas.openxmlformats.org/officeDocument/2006/relationships/image" Target="../media/image182.emf"/><Relationship Id="rId1" Type="http://schemas.openxmlformats.org/officeDocument/2006/relationships/image" Target="../media/image178.emf"/><Relationship Id="rId2" Type="http://schemas.openxmlformats.org/officeDocument/2006/relationships/image" Target="../media/image179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4.emf"/><Relationship Id="rId2" Type="http://schemas.openxmlformats.org/officeDocument/2006/relationships/image" Target="../media/image18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1" Type="http://schemas.openxmlformats.org/officeDocument/2006/relationships/image" Target="../media/image25.emf"/><Relationship Id="rId2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4" Type="http://schemas.openxmlformats.org/officeDocument/2006/relationships/image" Target="../media/image34.wmf"/><Relationship Id="rId5" Type="http://schemas.openxmlformats.org/officeDocument/2006/relationships/image" Target="../media/image35.wmf"/><Relationship Id="rId6" Type="http://schemas.openxmlformats.org/officeDocument/2006/relationships/image" Target="../media/image36.wmf"/><Relationship Id="rId7" Type="http://schemas.openxmlformats.org/officeDocument/2006/relationships/image" Target="../media/image37.emf"/><Relationship Id="rId1" Type="http://schemas.openxmlformats.org/officeDocument/2006/relationships/image" Target="../media/image31.emf"/><Relationship Id="rId2" Type="http://schemas.openxmlformats.org/officeDocument/2006/relationships/image" Target="../media/image32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1" Type="http://schemas.openxmlformats.org/officeDocument/2006/relationships/image" Target="../media/image39.wmf"/><Relationship Id="rId2" Type="http://schemas.openxmlformats.org/officeDocument/2006/relationships/image" Target="../media/image4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6" Type="http://schemas.openxmlformats.org/officeDocument/2006/relationships/image" Target="../media/image54.emf"/><Relationship Id="rId7" Type="http://schemas.openxmlformats.org/officeDocument/2006/relationships/image" Target="../media/image55.emf"/><Relationship Id="rId1" Type="http://schemas.openxmlformats.org/officeDocument/2006/relationships/image" Target="../media/image49.emf"/><Relationship Id="rId2" Type="http://schemas.openxmlformats.org/officeDocument/2006/relationships/image" Target="../media/image5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5413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5413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fld id="{74F1D395-84C9-498D-8979-63814D0B6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103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5413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92150"/>
            <a:ext cx="4611688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5" y="4379913"/>
            <a:ext cx="5556250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5413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fld id="{A4C3B541-DDE5-43E3-AE79-6B4DEDD42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421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9A134B-6790-4410-8DF0-D3D1C37A0E3C}" type="slidenum">
              <a:rPr lang="en-GB" smtClean="0">
                <a:latin typeface="Arial" pitchFamily="34" charset="0"/>
              </a:rPr>
              <a:pPr/>
              <a:t>35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95325" y="4379913"/>
            <a:ext cx="5556250" cy="4149725"/>
          </a:xfrm>
          <a:noFill/>
          <a:ln/>
        </p:spPr>
        <p:txBody>
          <a:bodyPr wrap="none" anchor="ctr"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270886-050A-48E3-8E8B-C7118F59E7ED}" type="slidenum">
              <a:rPr lang="en-US" smtClean="0">
                <a:latin typeface="Arial" pitchFamily="34" charset="0"/>
              </a:rPr>
              <a:pPr/>
              <a:t>51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2536825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ctr"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/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September 15, 2015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4491E-AD7E-4E9C-920C-1398E913B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 smtClean="0"/>
            </a:lvl1pPr>
            <a:extLst/>
          </a:lstStyle>
          <a:p>
            <a:pPr>
              <a:defRPr/>
            </a:pPr>
            <a:r>
              <a:rPr lang="en-US" smtClean="0"/>
              <a:t>September 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13AC3F7C-8DA3-42DF-B6DB-94A47B95D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875" y="46038"/>
            <a:ext cx="7634288" cy="5032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74638" y="777875"/>
            <a:ext cx="8229600" cy="57594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038" y="6537325"/>
            <a:ext cx="2133600" cy="2746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September 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8325" y="6537325"/>
            <a:ext cx="2895600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64363" y="6537325"/>
            <a:ext cx="2133600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812EC-776E-462B-AEFD-6FD77BB45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8373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>
                <a:latin typeface="+mj-lt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FB4E3-CEF4-4E8C-8855-45F0AB025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657065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5029" y="3145972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September 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59D19CF-D100-4D0F-9924-3CDA90F963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86" y="330925"/>
            <a:ext cx="8371114" cy="507274"/>
          </a:xfrm>
        </p:spPr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5172" y="968829"/>
            <a:ext cx="4060371" cy="51464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5286" y="968829"/>
            <a:ext cx="4172275" cy="51791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D3291-C15C-47A1-BED7-896B8662A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07274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8829"/>
            <a:ext cx="3520440" cy="48578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979714"/>
            <a:ext cx="3520440" cy="48469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1D2E7-DA04-41D4-9D5E-88DABEB6A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777" y="169727"/>
            <a:ext cx="7659667" cy="463731"/>
          </a:xfrm>
        </p:spPr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531AD-3AB9-40FD-8767-8BFE0FD6F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6E063-86F0-4990-AF8F-6A5002823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F5523-9E4D-4327-99D7-BC6DDE38B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  <a:extLst/>
          </a:lstStyle>
          <a:p>
            <a:pPr>
              <a:defRPr/>
            </a:pPr>
            <a:r>
              <a:rPr lang="en-US" smtClean="0"/>
              <a:t>September 15, 2015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8E2AA74-D689-4DF1-92F2-46CBB8F349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2" y="0"/>
            <a:ext cx="391887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39738" y="169863"/>
            <a:ext cx="7564437" cy="441325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222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46088" y="803275"/>
            <a:ext cx="825182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 smtClean="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337550" y="6534150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fld id="{90ED6958-BBB7-49B1-A4E9-A5D6B2929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226" name="Picture 2" descr="Mu2e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016875" y="92075"/>
            <a:ext cx="1127125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4" descr="http://home.fnal.gov/~prebys/index_files/FNAL_logo_sm.gif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366713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07" r:id="rId1"/>
    <p:sldLayoutId id="2147484800" r:id="rId2"/>
    <p:sldLayoutId id="2147484808" r:id="rId3"/>
    <p:sldLayoutId id="2147484801" r:id="rId4"/>
    <p:sldLayoutId id="2147484802" r:id="rId5"/>
    <p:sldLayoutId id="2147484803" r:id="rId6"/>
    <p:sldLayoutId id="2147484804" r:id="rId7"/>
    <p:sldLayoutId id="2147484805" r:id="rId8"/>
    <p:sldLayoutId id="2147484809" r:id="rId9"/>
    <p:sldLayoutId id="2147484806" r:id="rId10"/>
    <p:sldLayoutId id="2147484810" r:id="rId11"/>
    <p:sldLayoutId id="2147484811" r:id="rId12"/>
  </p:sldLayoutIdLst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16.bin"/><Relationship Id="rId4" Type="http://schemas.openxmlformats.org/officeDocument/2006/relationships/image" Target="../media/image25.emf"/><Relationship Id="rId5" Type="http://schemas.openxmlformats.org/officeDocument/2006/relationships/oleObject" Target="../embeddings/oleObject17.bin"/><Relationship Id="rId6" Type="http://schemas.openxmlformats.org/officeDocument/2006/relationships/image" Target="../media/image26.emf"/><Relationship Id="rId7" Type="http://schemas.openxmlformats.org/officeDocument/2006/relationships/oleObject" Target="../embeddings/oleObject18.bin"/><Relationship Id="rId8" Type="http://schemas.openxmlformats.org/officeDocument/2006/relationships/image" Target="../media/image27.emf"/><Relationship Id="rId9" Type="http://schemas.openxmlformats.org/officeDocument/2006/relationships/oleObject" Target="../embeddings/oleObject19.bin"/><Relationship Id="rId10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wmf"/><Relationship Id="rId12" Type="http://schemas.openxmlformats.org/officeDocument/2006/relationships/oleObject" Target="../embeddings/oleObject24.bin"/><Relationship Id="rId13" Type="http://schemas.openxmlformats.org/officeDocument/2006/relationships/image" Target="../media/image35.wmf"/><Relationship Id="rId14" Type="http://schemas.openxmlformats.org/officeDocument/2006/relationships/oleObject" Target="../embeddings/oleObject25.bin"/><Relationship Id="rId15" Type="http://schemas.openxmlformats.org/officeDocument/2006/relationships/image" Target="../media/image36.wmf"/><Relationship Id="rId16" Type="http://schemas.openxmlformats.org/officeDocument/2006/relationships/oleObject" Target="../embeddings/oleObject26.bin"/><Relationship Id="rId17" Type="http://schemas.openxmlformats.org/officeDocument/2006/relationships/image" Target="../media/image37.emf"/><Relationship Id="rId18" Type="http://schemas.openxmlformats.org/officeDocument/2006/relationships/oleObject" Target="../embeddings/oleObject27.bin"/><Relationship Id="rId19" Type="http://schemas.openxmlformats.org/officeDocument/2006/relationships/oleObject" Target="../embeddings/oleObject28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20.bin"/><Relationship Id="rId4" Type="http://schemas.openxmlformats.org/officeDocument/2006/relationships/image" Target="../media/image31.emf"/><Relationship Id="rId5" Type="http://schemas.openxmlformats.org/officeDocument/2006/relationships/oleObject" Target="../embeddings/oleObject21.bin"/><Relationship Id="rId6" Type="http://schemas.openxmlformats.org/officeDocument/2006/relationships/image" Target="../media/image32.emf"/><Relationship Id="rId7" Type="http://schemas.openxmlformats.org/officeDocument/2006/relationships/oleObject" Target="../embeddings/oleObject22.bin"/><Relationship Id="rId8" Type="http://schemas.openxmlformats.org/officeDocument/2006/relationships/image" Target="../media/image33.wmf"/><Relationship Id="rId9" Type="http://schemas.openxmlformats.org/officeDocument/2006/relationships/image" Target="../media/image38.jpeg"/><Relationship Id="rId10" Type="http://schemas.openxmlformats.org/officeDocument/2006/relationships/oleObject" Target="../embeddings/oleObject23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wmf"/><Relationship Id="rId12" Type="http://schemas.openxmlformats.org/officeDocument/2006/relationships/image" Target="../media/image47.png"/><Relationship Id="rId13" Type="http://schemas.openxmlformats.org/officeDocument/2006/relationships/image" Target="../media/image48.wmf"/><Relationship Id="rId14" Type="http://schemas.openxmlformats.org/officeDocument/2006/relationships/oleObject" Target="../embeddings/oleObject32.bin"/><Relationship Id="rId15" Type="http://schemas.openxmlformats.org/officeDocument/2006/relationships/image" Target="../media/image42.emf"/><Relationship Id="rId16" Type="http://schemas.openxmlformats.org/officeDocument/2006/relationships/oleObject" Target="../embeddings/oleObject33.bin"/><Relationship Id="rId17" Type="http://schemas.openxmlformats.org/officeDocument/2006/relationships/image" Target="../media/image4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oleObject" Target="../embeddings/oleObject29.bin"/><Relationship Id="rId7" Type="http://schemas.openxmlformats.org/officeDocument/2006/relationships/image" Target="../media/image39.wmf"/><Relationship Id="rId8" Type="http://schemas.openxmlformats.org/officeDocument/2006/relationships/oleObject" Target="../embeddings/oleObject30.bin"/><Relationship Id="rId9" Type="http://schemas.openxmlformats.org/officeDocument/2006/relationships/image" Target="../media/image40.wmf"/><Relationship Id="rId10" Type="http://schemas.openxmlformats.org/officeDocument/2006/relationships/oleObject" Target="../embeddings/oleObject31.bin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6.bin"/><Relationship Id="rId20" Type="http://schemas.openxmlformats.org/officeDocument/2006/relationships/oleObject" Target="../embeddings/oleObject43.bin"/><Relationship Id="rId21" Type="http://schemas.openxmlformats.org/officeDocument/2006/relationships/oleObject" Target="../embeddings/oleObject44.bin"/><Relationship Id="rId22" Type="http://schemas.openxmlformats.org/officeDocument/2006/relationships/oleObject" Target="../embeddings/oleObject45.bin"/><Relationship Id="rId23" Type="http://schemas.openxmlformats.org/officeDocument/2006/relationships/image" Target="../media/image55.emf"/><Relationship Id="rId24" Type="http://schemas.openxmlformats.org/officeDocument/2006/relationships/image" Target="../media/image47.png"/><Relationship Id="rId10" Type="http://schemas.openxmlformats.org/officeDocument/2006/relationships/image" Target="../media/image51.emf"/><Relationship Id="rId11" Type="http://schemas.openxmlformats.org/officeDocument/2006/relationships/oleObject" Target="../embeddings/oleObject37.bin"/><Relationship Id="rId12" Type="http://schemas.openxmlformats.org/officeDocument/2006/relationships/image" Target="../media/image52.emf"/><Relationship Id="rId13" Type="http://schemas.openxmlformats.org/officeDocument/2006/relationships/oleObject" Target="../embeddings/oleObject38.bin"/><Relationship Id="rId14" Type="http://schemas.openxmlformats.org/officeDocument/2006/relationships/image" Target="../media/image53.emf"/><Relationship Id="rId15" Type="http://schemas.openxmlformats.org/officeDocument/2006/relationships/oleObject" Target="../embeddings/oleObject39.bin"/><Relationship Id="rId16" Type="http://schemas.openxmlformats.org/officeDocument/2006/relationships/oleObject" Target="../embeddings/oleObject40.bin"/><Relationship Id="rId17" Type="http://schemas.openxmlformats.org/officeDocument/2006/relationships/oleObject" Target="../embeddings/oleObject41.bin"/><Relationship Id="rId18" Type="http://schemas.openxmlformats.org/officeDocument/2006/relationships/image" Target="../media/image54.emf"/><Relationship Id="rId19" Type="http://schemas.openxmlformats.org/officeDocument/2006/relationships/oleObject" Target="../embeddings/oleObject42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6.png"/><Relationship Id="rId4" Type="http://schemas.openxmlformats.org/officeDocument/2006/relationships/image" Target="../media/image57.wmf"/><Relationship Id="rId5" Type="http://schemas.openxmlformats.org/officeDocument/2006/relationships/oleObject" Target="../embeddings/oleObject34.bin"/><Relationship Id="rId6" Type="http://schemas.openxmlformats.org/officeDocument/2006/relationships/image" Target="../media/image49.emf"/><Relationship Id="rId7" Type="http://schemas.openxmlformats.org/officeDocument/2006/relationships/oleObject" Target="../embeddings/oleObject35.bin"/><Relationship Id="rId8" Type="http://schemas.openxmlformats.org/officeDocument/2006/relationships/image" Target="../media/image5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oleObject" Target="../embeddings/oleObject46.bin"/><Relationship Id="rId5" Type="http://schemas.openxmlformats.org/officeDocument/2006/relationships/image" Target="../media/image58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oleObject" Target="../embeddings/oleObject47.bin"/><Relationship Id="rId6" Type="http://schemas.openxmlformats.org/officeDocument/2006/relationships/image" Target="../media/image60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oleObject" Target="../embeddings/oleObject48.bin"/><Relationship Id="rId5" Type="http://schemas.openxmlformats.org/officeDocument/2006/relationships/image" Target="../media/image60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emf"/><Relationship Id="rId12" Type="http://schemas.openxmlformats.org/officeDocument/2006/relationships/oleObject" Target="../embeddings/oleObject52.bin"/><Relationship Id="rId13" Type="http://schemas.openxmlformats.org/officeDocument/2006/relationships/image" Target="../media/image68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69.png"/><Relationship Id="rId4" Type="http://schemas.openxmlformats.org/officeDocument/2006/relationships/image" Target="../media/image70.emf"/><Relationship Id="rId5" Type="http://schemas.openxmlformats.org/officeDocument/2006/relationships/image" Target="../media/image71.jpeg"/><Relationship Id="rId6" Type="http://schemas.openxmlformats.org/officeDocument/2006/relationships/oleObject" Target="../embeddings/oleObject49.bin"/><Relationship Id="rId7" Type="http://schemas.openxmlformats.org/officeDocument/2006/relationships/image" Target="../media/image65.emf"/><Relationship Id="rId8" Type="http://schemas.openxmlformats.org/officeDocument/2006/relationships/oleObject" Target="../embeddings/oleObject50.bin"/><Relationship Id="rId9" Type="http://schemas.openxmlformats.org/officeDocument/2006/relationships/image" Target="../media/image66.emf"/><Relationship Id="rId10" Type="http://schemas.openxmlformats.org/officeDocument/2006/relationships/oleObject" Target="../embeddings/oleObject51.bin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4.wmf"/><Relationship Id="rId12" Type="http://schemas.openxmlformats.org/officeDocument/2006/relationships/image" Target="../media/image57.wmf"/><Relationship Id="rId13" Type="http://schemas.openxmlformats.org/officeDocument/2006/relationships/image" Target="../media/image79.wmf"/><Relationship Id="rId14" Type="http://schemas.openxmlformats.org/officeDocument/2006/relationships/oleObject" Target="../embeddings/oleObject56.bin"/><Relationship Id="rId15" Type="http://schemas.openxmlformats.org/officeDocument/2006/relationships/image" Target="../media/image75.wmf"/><Relationship Id="rId16" Type="http://schemas.openxmlformats.org/officeDocument/2006/relationships/image" Target="../media/image80.wmf"/><Relationship Id="rId17" Type="http://schemas.openxmlformats.org/officeDocument/2006/relationships/oleObject" Target="../embeddings/oleObject57.bin"/><Relationship Id="rId18" Type="http://schemas.openxmlformats.org/officeDocument/2006/relationships/image" Target="../media/image76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77.wmf"/><Relationship Id="rId4" Type="http://schemas.openxmlformats.org/officeDocument/2006/relationships/image" Target="../media/image78.wmf"/><Relationship Id="rId5" Type="http://schemas.openxmlformats.org/officeDocument/2006/relationships/oleObject" Target="../embeddings/oleObject53.bin"/><Relationship Id="rId6" Type="http://schemas.openxmlformats.org/officeDocument/2006/relationships/image" Target="../media/image72.wmf"/><Relationship Id="rId7" Type="http://schemas.openxmlformats.org/officeDocument/2006/relationships/oleObject" Target="../embeddings/oleObject54.bin"/><Relationship Id="rId8" Type="http://schemas.openxmlformats.org/officeDocument/2006/relationships/image" Target="../media/image73.wmf"/><Relationship Id="rId9" Type="http://schemas.openxmlformats.org/officeDocument/2006/relationships/image" Target="../media/image48.wmf"/><Relationship Id="rId10" Type="http://schemas.openxmlformats.org/officeDocument/2006/relationships/oleObject" Target="../embeddings/oleObject55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3.bin"/><Relationship Id="rId12" Type="http://schemas.openxmlformats.org/officeDocument/2006/relationships/oleObject" Target="../embeddings/oleObject64.bin"/><Relationship Id="rId13" Type="http://schemas.openxmlformats.org/officeDocument/2006/relationships/oleObject" Target="../embeddings/oleObject65.bin"/><Relationship Id="rId14" Type="http://schemas.openxmlformats.org/officeDocument/2006/relationships/image" Target="../media/image85.emf"/><Relationship Id="rId15" Type="http://schemas.openxmlformats.org/officeDocument/2006/relationships/oleObject" Target="../embeddings/oleObject66.bin"/><Relationship Id="rId16" Type="http://schemas.openxmlformats.org/officeDocument/2006/relationships/image" Target="../media/image86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58.bin"/><Relationship Id="rId4" Type="http://schemas.openxmlformats.org/officeDocument/2006/relationships/image" Target="../media/image82.emf"/><Relationship Id="rId5" Type="http://schemas.openxmlformats.org/officeDocument/2006/relationships/oleObject" Target="../embeddings/oleObject59.bin"/><Relationship Id="rId6" Type="http://schemas.openxmlformats.org/officeDocument/2006/relationships/image" Target="../media/image83.emf"/><Relationship Id="rId7" Type="http://schemas.openxmlformats.org/officeDocument/2006/relationships/oleObject" Target="../embeddings/oleObject60.bin"/><Relationship Id="rId8" Type="http://schemas.openxmlformats.org/officeDocument/2006/relationships/oleObject" Target="../embeddings/oleObject61.bin"/><Relationship Id="rId9" Type="http://schemas.openxmlformats.org/officeDocument/2006/relationships/oleObject" Target="../embeddings/oleObject62.bin"/><Relationship Id="rId10" Type="http://schemas.openxmlformats.org/officeDocument/2006/relationships/image" Target="../media/image84.emf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1.bin"/><Relationship Id="rId12" Type="http://schemas.openxmlformats.org/officeDocument/2006/relationships/image" Target="../media/image91.wmf"/><Relationship Id="rId13" Type="http://schemas.openxmlformats.org/officeDocument/2006/relationships/oleObject" Target="../embeddings/oleObject72.bin"/><Relationship Id="rId14" Type="http://schemas.openxmlformats.org/officeDocument/2006/relationships/image" Target="../media/image92.wmf"/><Relationship Id="rId15" Type="http://schemas.openxmlformats.org/officeDocument/2006/relationships/oleObject" Target="../embeddings/oleObject73.bin"/><Relationship Id="rId16" Type="http://schemas.openxmlformats.org/officeDocument/2006/relationships/oleObject" Target="../embeddings/oleObject74.bin"/><Relationship Id="rId17" Type="http://schemas.openxmlformats.org/officeDocument/2006/relationships/image" Target="../media/image93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67.bin"/><Relationship Id="rId4" Type="http://schemas.openxmlformats.org/officeDocument/2006/relationships/image" Target="../media/image87.wmf"/><Relationship Id="rId5" Type="http://schemas.openxmlformats.org/officeDocument/2006/relationships/oleObject" Target="../embeddings/oleObject68.bin"/><Relationship Id="rId6" Type="http://schemas.openxmlformats.org/officeDocument/2006/relationships/image" Target="../media/image88.wmf"/><Relationship Id="rId7" Type="http://schemas.openxmlformats.org/officeDocument/2006/relationships/oleObject" Target="../embeddings/oleObject69.bin"/><Relationship Id="rId8" Type="http://schemas.openxmlformats.org/officeDocument/2006/relationships/image" Target="../media/image89.wmf"/><Relationship Id="rId9" Type="http://schemas.openxmlformats.org/officeDocument/2006/relationships/oleObject" Target="../embeddings/oleObject70.bin"/><Relationship Id="rId10" Type="http://schemas.openxmlformats.org/officeDocument/2006/relationships/image" Target="../media/image90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oleObject" Target="../embeddings/oleObject75.bin"/><Relationship Id="rId5" Type="http://schemas.openxmlformats.org/officeDocument/2006/relationships/image" Target="../media/image95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Relationship Id="rId3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oleObject" Target="../embeddings/oleObject76.bin"/><Relationship Id="rId5" Type="http://schemas.openxmlformats.org/officeDocument/2006/relationships/image" Target="../media/image101.emf"/><Relationship Id="rId6" Type="http://schemas.openxmlformats.org/officeDocument/2006/relationships/image" Target="../media/image103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4" Type="http://schemas.openxmlformats.org/officeDocument/2006/relationships/image" Target="../media/image106.emf"/><Relationship Id="rId5" Type="http://schemas.openxmlformats.org/officeDocument/2006/relationships/image" Target="../media/image107.emf"/><Relationship Id="rId6" Type="http://schemas.openxmlformats.org/officeDocument/2006/relationships/oleObject" Target="../embeddings/oleObject77.bin"/><Relationship Id="rId7" Type="http://schemas.openxmlformats.org/officeDocument/2006/relationships/image" Target="../media/image104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8.emf"/><Relationship Id="rId3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78.bin"/><Relationship Id="rId5" Type="http://schemas.openxmlformats.org/officeDocument/2006/relationships/image" Target="../media/image110.w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4" Type="http://schemas.openxmlformats.org/officeDocument/2006/relationships/image" Target="../media/image114.emf"/><Relationship Id="rId5" Type="http://schemas.openxmlformats.org/officeDocument/2006/relationships/oleObject" Target="../embeddings/oleObject79.bin"/><Relationship Id="rId6" Type="http://schemas.openxmlformats.org/officeDocument/2006/relationships/image" Target="../media/image111.emf"/><Relationship Id="rId7" Type="http://schemas.openxmlformats.org/officeDocument/2006/relationships/oleObject" Target="../embeddings/oleObject80.bin"/><Relationship Id="rId8" Type="http://schemas.openxmlformats.org/officeDocument/2006/relationships/image" Target="../media/image112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emf"/><Relationship Id="rId3" Type="http://schemas.openxmlformats.org/officeDocument/2006/relationships/image" Target="../media/image11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emf"/><Relationship Id="rId5" Type="http://schemas.openxmlformats.org/officeDocument/2006/relationships/oleObject" Target="../embeddings/oleObject81.bin"/><Relationship Id="rId6" Type="http://schemas.openxmlformats.org/officeDocument/2006/relationships/image" Target="../media/image118.emf"/><Relationship Id="rId7" Type="http://schemas.openxmlformats.org/officeDocument/2006/relationships/image" Target="../media/image121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emf"/><Relationship Id="rId3" Type="http://schemas.openxmlformats.org/officeDocument/2006/relationships/image" Target="../media/image12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4" Type="http://schemas.openxmlformats.org/officeDocument/2006/relationships/oleObject" Target="../embeddings/oleObject82.bin"/><Relationship Id="rId5" Type="http://schemas.openxmlformats.org/officeDocument/2006/relationships/image" Target="../media/image124.emf"/><Relationship Id="rId6" Type="http://schemas.openxmlformats.org/officeDocument/2006/relationships/oleObject" Target="../embeddings/oleObject83.bin"/><Relationship Id="rId7" Type="http://schemas.openxmlformats.org/officeDocument/2006/relationships/image" Target="../media/image125.emf"/><Relationship Id="rId8" Type="http://schemas.openxmlformats.org/officeDocument/2006/relationships/oleObject" Target="../embeddings/oleObject84.bin"/><Relationship Id="rId9" Type="http://schemas.openxmlformats.org/officeDocument/2006/relationships/image" Target="../media/image126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eg"/><Relationship Id="rId3" Type="http://schemas.openxmlformats.org/officeDocument/2006/relationships/image" Target="../media/image1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jpeg"/><Relationship Id="rId3" Type="http://schemas.openxmlformats.org/officeDocument/2006/relationships/image" Target="../media/image13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emf"/><Relationship Id="rId3" Type="http://schemas.openxmlformats.org/officeDocument/2006/relationships/image" Target="../media/image13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emf"/><Relationship Id="rId6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0.emf"/><Relationship Id="rId3" Type="http://schemas.openxmlformats.org/officeDocument/2006/relationships/image" Target="../media/image14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png"/><Relationship Id="rId3" Type="http://schemas.openxmlformats.org/officeDocument/2006/relationships/image" Target="../media/image14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5.png"/><Relationship Id="rId3" Type="http://schemas.openxmlformats.org/officeDocument/2006/relationships/image" Target="../media/image14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png"/><Relationship Id="rId3" Type="http://schemas.openxmlformats.org/officeDocument/2006/relationships/image" Target="../media/image14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emf"/><Relationship Id="rId3" Type="http://schemas.openxmlformats.org/officeDocument/2006/relationships/image" Target="../media/image150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png"/><Relationship Id="rId3" Type="http://schemas.openxmlformats.org/officeDocument/2006/relationships/image" Target="../media/image13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4" Type="http://schemas.openxmlformats.org/officeDocument/2006/relationships/image" Target="../media/image15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58.emf"/><Relationship Id="rId5" Type="http://schemas.openxmlformats.org/officeDocument/2006/relationships/image" Target="../media/image159.emf"/><Relationship Id="rId6" Type="http://schemas.openxmlformats.org/officeDocument/2006/relationships/image" Target="../media/image16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1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4" Type="http://schemas.openxmlformats.org/officeDocument/2006/relationships/image" Target="../media/image16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5.bin"/><Relationship Id="rId4" Type="http://schemas.openxmlformats.org/officeDocument/2006/relationships/image" Target="../media/image166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5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0.jpeg"/><Relationship Id="rId3" Type="http://schemas.openxmlformats.org/officeDocument/2006/relationships/image" Target="../media/image13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png"/><Relationship Id="rId3" Type="http://schemas.openxmlformats.org/officeDocument/2006/relationships/image" Target="../media/image17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4" Type="http://schemas.openxmlformats.org/officeDocument/2006/relationships/image" Target="../media/image176.emf"/><Relationship Id="rId5" Type="http://schemas.openxmlformats.org/officeDocument/2006/relationships/image" Target="../media/image17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png"/></Relationships>
</file>

<file path=ppt/slides/_rels/slide7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91.bin"/><Relationship Id="rId12" Type="http://schemas.openxmlformats.org/officeDocument/2006/relationships/oleObject" Target="../embeddings/oleObject92.bin"/><Relationship Id="rId13" Type="http://schemas.openxmlformats.org/officeDocument/2006/relationships/image" Target="../media/image180.emf"/><Relationship Id="rId14" Type="http://schemas.openxmlformats.org/officeDocument/2006/relationships/oleObject" Target="../embeddings/oleObject93.bin"/><Relationship Id="rId15" Type="http://schemas.openxmlformats.org/officeDocument/2006/relationships/image" Target="../media/image181.emf"/><Relationship Id="rId16" Type="http://schemas.openxmlformats.org/officeDocument/2006/relationships/oleObject" Target="../embeddings/oleObject94.bin"/><Relationship Id="rId17" Type="http://schemas.openxmlformats.org/officeDocument/2006/relationships/oleObject" Target="../embeddings/oleObject95.bin"/><Relationship Id="rId18" Type="http://schemas.openxmlformats.org/officeDocument/2006/relationships/image" Target="../media/image182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47.png"/><Relationship Id="rId4" Type="http://schemas.openxmlformats.org/officeDocument/2006/relationships/oleObject" Target="../embeddings/oleObject86.bin"/><Relationship Id="rId5" Type="http://schemas.openxmlformats.org/officeDocument/2006/relationships/image" Target="../media/image178.emf"/><Relationship Id="rId6" Type="http://schemas.openxmlformats.org/officeDocument/2006/relationships/oleObject" Target="../embeddings/oleObject87.bin"/><Relationship Id="rId7" Type="http://schemas.openxmlformats.org/officeDocument/2006/relationships/oleObject" Target="../embeddings/oleObject88.bin"/><Relationship Id="rId8" Type="http://schemas.openxmlformats.org/officeDocument/2006/relationships/oleObject" Target="../embeddings/oleObject89.bin"/><Relationship Id="rId9" Type="http://schemas.openxmlformats.org/officeDocument/2006/relationships/oleObject" Target="../embeddings/oleObject90.bin"/><Relationship Id="rId10" Type="http://schemas.openxmlformats.org/officeDocument/2006/relationships/image" Target="../media/image179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jpeg"/><Relationship Id="rId5" Type="http://schemas.openxmlformats.org/officeDocument/2006/relationships/oleObject" Target="../embeddings/oleObject96.bin"/><Relationship Id="rId6" Type="http://schemas.openxmlformats.org/officeDocument/2006/relationships/image" Target="../media/image183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emf"/><Relationship Id="rId4" Type="http://schemas.openxmlformats.org/officeDocument/2006/relationships/oleObject" Target="../embeddings/oleObject97.bin"/><Relationship Id="rId5" Type="http://schemas.openxmlformats.org/officeDocument/2006/relationships/image" Target="../media/image184.emf"/><Relationship Id="rId6" Type="http://schemas.openxmlformats.org/officeDocument/2006/relationships/oleObject" Target="../embeddings/oleObject98.bin"/><Relationship Id="rId7" Type="http://schemas.openxmlformats.org/officeDocument/2006/relationships/image" Target="../media/image185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7.png"/><Relationship Id="rId3" Type="http://schemas.openxmlformats.org/officeDocument/2006/relationships/image" Target="../media/image18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20" Type="http://schemas.openxmlformats.org/officeDocument/2006/relationships/image" Target="../media/image20.emf"/><Relationship Id="rId21" Type="http://schemas.openxmlformats.org/officeDocument/2006/relationships/oleObject" Target="../embeddings/oleObject11.bin"/><Relationship Id="rId22" Type="http://schemas.openxmlformats.org/officeDocument/2006/relationships/image" Target="../media/image21.emf"/><Relationship Id="rId23" Type="http://schemas.openxmlformats.org/officeDocument/2006/relationships/oleObject" Target="../embeddings/oleObject12.bin"/><Relationship Id="rId24" Type="http://schemas.openxmlformats.org/officeDocument/2006/relationships/oleObject" Target="../embeddings/oleObject13.bin"/><Relationship Id="rId25" Type="http://schemas.openxmlformats.org/officeDocument/2006/relationships/oleObject" Target="../embeddings/oleObject14.bin"/><Relationship Id="rId26" Type="http://schemas.openxmlformats.org/officeDocument/2006/relationships/image" Target="../media/image22.emf"/><Relationship Id="rId27" Type="http://schemas.openxmlformats.org/officeDocument/2006/relationships/oleObject" Target="../embeddings/oleObject15.bin"/><Relationship Id="rId10" Type="http://schemas.openxmlformats.org/officeDocument/2006/relationships/image" Target="../media/image16.emf"/><Relationship Id="rId11" Type="http://schemas.openxmlformats.org/officeDocument/2006/relationships/oleObject" Target="../embeddings/oleObject5.bin"/><Relationship Id="rId12" Type="http://schemas.openxmlformats.org/officeDocument/2006/relationships/image" Target="../media/image17.emf"/><Relationship Id="rId13" Type="http://schemas.openxmlformats.org/officeDocument/2006/relationships/oleObject" Target="../embeddings/oleObject6.bin"/><Relationship Id="rId14" Type="http://schemas.openxmlformats.org/officeDocument/2006/relationships/oleObject" Target="../embeddings/oleObject7.bin"/><Relationship Id="rId15" Type="http://schemas.openxmlformats.org/officeDocument/2006/relationships/image" Target="../media/image18.emf"/><Relationship Id="rId16" Type="http://schemas.openxmlformats.org/officeDocument/2006/relationships/oleObject" Target="../embeddings/oleObject8.bin"/><Relationship Id="rId17" Type="http://schemas.openxmlformats.org/officeDocument/2006/relationships/oleObject" Target="../embeddings/oleObject9.bin"/><Relationship Id="rId18" Type="http://schemas.openxmlformats.org/officeDocument/2006/relationships/image" Target="../media/image19.emf"/><Relationship Id="rId19" Type="http://schemas.openxmlformats.org/officeDocument/2006/relationships/oleObject" Target="../embeddings/oleObject10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4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771650" y="372036"/>
            <a:ext cx="6364441" cy="286816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Mu2e: Search for Muon to Electron Conversion at Fermilab</a:t>
            </a:r>
            <a:endParaRPr lang="en-US" dirty="0"/>
          </a:p>
        </p:txBody>
      </p:sp>
      <p:sp>
        <p:nvSpPr>
          <p:cNvPr id="15363" name="Subtitle 5"/>
          <p:cNvSpPr>
            <a:spLocks noGrp="1"/>
          </p:cNvSpPr>
          <p:nvPr>
            <p:ph type="subTitle" idx="1"/>
          </p:nvPr>
        </p:nvSpPr>
        <p:spPr>
          <a:xfrm>
            <a:off x="1793875" y="3429000"/>
            <a:ext cx="6400800" cy="1752600"/>
          </a:xfrm>
        </p:spPr>
        <p:txBody>
          <a:bodyPr/>
          <a:lstStyle/>
          <a:p>
            <a:pPr eaLnBrk="1" hangingPunct="1"/>
            <a:r>
              <a:rPr lang="en-US" smtClean="0"/>
              <a:t>Eric Prebys</a:t>
            </a:r>
            <a:br>
              <a:rPr lang="en-US" smtClean="0"/>
            </a:br>
            <a:r>
              <a:rPr lang="en-US" smtClean="0"/>
              <a:t>Fermilab</a:t>
            </a:r>
          </a:p>
          <a:p>
            <a:pPr eaLnBrk="1" hangingPunct="1"/>
            <a:r>
              <a:rPr lang="en-US" smtClean="0"/>
              <a:t>For the Mu2e Collaboration</a:t>
            </a:r>
          </a:p>
          <a:p>
            <a:endParaRPr lang="en-US" smtClean="0"/>
          </a:p>
        </p:txBody>
      </p:sp>
      <p:sp>
        <p:nvSpPr>
          <p:cNvPr id="15364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September 15, 2015</a:t>
            </a:r>
            <a:endParaRPr>
              <a:latin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Lepton Number and Lepton Flavor Number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966674"/>
              </p:ext>
            </p:extLst>
          </p:nvPr>
        </p:nvGraphicFramePr>
        <p:xfrm>
          <a:off x="550440" y="1656498"/>
          <a:ext cx="2081212" cy="139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71" name="Equation" r:id="rId3" imgW="1155700" imgH="774700" progId="Equation.3">
                  <p:embed/>
                </p:oleObj>
              </mc:Choice>
              <mc:Fallback>
                <p:oleObj name="Equation" r:id="rId3" imgW="1155700" imgH="774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0440" y="1656498"/>
                        <a:ext cx="2081212" cy="1393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819857"/>
              </p:ext>
            </p:extLst>
          </p:nvPr>
        </p:nvGraphicFramePr>
        <p:xfrm>
          <a:off x="6855373" y="1043741"/>
          <a:ext cx="2149391" cy="2335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72" name="Equation" r:id="rId5" imgW="1308100" imgH="1422400" progId="Equation.3">
                  <p:embed/>
                </p:oleObj>
              </mc:Choice>
              <mc:Fallback>
                <p:oleObj name="Equation" r:id="rId5" imgW="1308100" imgH="142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55373" y="1043741"/>
                        <a:ext cx="2149391" cy="23356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551403"/>
              </p:ext>
            </p:extLst>
          </p:nvPr>
        </p:nvGraphicFramePr>
        <p:xfrm>
          <a:off x="566103" y="4498340"/>
          <a:ext cx="2127250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73" name="Equation" r:id="rId7" imgW="1181100" imgH="1003300" progId="Equation.3">
                  <p:embed/>
                </p:oleObj>
              </mc:Choice>
              <mc:Fallback>
                <p:oleObj name="Equation" r:id="rId7" imgW="1181100" imgH="1003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6103" y="4498340"/>
                        <a:ext cx="2127250" cy="180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4421878"/>
              </p:ext>
            </p:extLst>
          </p:nvPr>
        </p:nvGraphicFramePr>
        <p:xfrm>
          <a:off x="6787612" y="4360646"/>
          <a:ext cx="2127250" cy="176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74" name="Equation" r:id="rId9" imgW="1181100" imgH="977900" progId="Equation.3">
                  <p:embed/>
                </p:oleObj>
              </mc:Choice>
              <mc:Fallback>
                <p:oleObj name="Equation" r:id="rId9" imgW="1181100" imgH="977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87612" y="4360646"/>
                        <a:ext cx="2127250" cy="176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84518" y="1494753"/>
            <a:ext cx="3542635" cy="17459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1652" y="4260562"/>
            <a:ext cx="3018939" cy="196275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03786" y="1655288"/>
            <a:ext cx="2050797" cy="143666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908574" y="1006069"/>
            <a:ext cx="2050797" cy="2148351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41676" y="4389523"/>
            <a:ext cx="2050797" cy="188808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846113" y="4368702"/>
            <a:ext cx="2050797" cy="171110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268782" y="1436667"/>
            <a:ext cx="231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m</a:t>
            </a:r>
            <a:r>
              <a:rPr lang="en-US" sz="2400" dirty="0" err="1" smtClean="0">
                <a:solidFill>
                  <a:srgbClr val="FF0000"/>
                </a:solidFill>
              </a:rPr>
              <a:t>uon</a:t>
            </a:r>
            <a:r>
              <a:rPr lang="en-US" sz="2400" dirty="0" smtClean="0">
                <a:solidFill>
                  <a:srgbClr val="FF0000"/>
                </a:solidFill>
              </a:rPr>
              <a:t> decay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69132" y="3825230"/>
            <a:ext cx="231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m+</a:t>
            </a:r>
            <a:r>
              <a:rPr lang="en-US" sz="2400" dirty="0" err="1" smtClean="0">
                <a:solidFill>
                  <a:srgbClr val="FF0000"/>
                </a:solidFill>
              </a:rPr>
              <a:t>p</a:t>
            </a:r>
            <a:r>
              <a:rPr lang="en-US" sz="2400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n+</a:t>
            </a:r>
            <a:r>
              <a:rPr lang="en-US" sz="2400" dirty="0" err="1" smtClean="0">
                <a:solidFill>
                  <a:srgbClr val="FF0000"/>
                </a:solidFill>
                <a:sym typeface="Wingdings"/>
              </a:rPr>
              <a:t>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5838" y="718333"/>
            <a:ext cx="5475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Both lepton number and lepton “flavor” (generation) number are individually conserved*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058697" y="6204734"/>
            <a:ext cx="288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*except in neutrino mixing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19741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9203" y="88011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Charged Lepton Flavor Violation </a:t>
            </a:r>
            <a:endParaRPr lang="en-US" dirty="0">
              <a:latin typeface="+mn-lt"/>
            </a:endParaRPr>
          </a:p>
        </p:txBody>
      </p:sp>
      <p:sp>
        <p:nvSpPr>
          <p:cNvPr id="43" name="Content Placeholder 42"/>
          <p:cNvSpPr>
            <a:spLocks noGrp="1"/>
          </p:cNvSpPr>
          <p:nvPr>
            <p:ph sz="half" idx="1"/>
          </p:nvPr>
        </p:nvSpPr>
        <p:spPr>
          <a:xfrm>
            <a:off x="586547" y="5905646"/>
            <a:ext cx="3810000" cy="444836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Forbidden in Standard Model</a:t>
            </a:r>
            <a:endParaRPr lang="en-US" sz="1800" dirty="0" smtClean="0"/>
          </a:p>
        </p:txBody>
      </p:sp>
      <p:sp>
        <p:nvSpPr>
          <p:cNvPr id="44" name="Content Placeholder 43"/>
          <p:cNvSpPr>
            <a:spLocks noGrp="1"/>
          </p:cNvSpPr>
          <p:nvPr>
            <p:ph sz="half" idx="2"/>
          </p:nvPr>
        </p:nvSpPr>
        <p:spPr>
          <a:xfrm>
            <a:off x="4333875" y="4057650"/>
            <a:ext cx="4514850" cy="1800225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Observation of neutrino mixing shows this can occur at a </a:t>
            </a:r>
            <a:r>
              <a:rPr lang="en-US" sz="1800" i="1" dirty="0" smtClean="0">
                <a:solidFill>
                  <a:srgbClr val="FF0000"/>
                </a:solidFill>
              </a:rPr>
              <a:t>very small </a:t>
            </a:r>
            <a:r>
              <a:rPr lang="en-US" sz="1800" dirty="0" smtClean="0">
                <a:solidFill>
                  <a:srgbClr val="FF0000"/>
                </a:solidFill>
              </a:rPr>
              <a:t>rate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Photon can be real (</a:t>
            </a:r>
            <a:r>
              <a:rPr lang="en-US" sz="18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1800" dirty="0" smtClean="0">
                <a:solidFill>
                  <a:srgbClr val="FF0000"/>
                </a:solidFill>
              </a:rPr>
              <a:t>-&gt;</a:t>
            </a:r>
            <a:r>
              <a:rPr lang="en-US" sz="1800" dirty="0" err="1" smtClean="0">
                <a:solidFill>
                  <a:srgbClr val="FF0000"/>
                </a:solidFill>
              </a:rPr>
              <a:t>e</a:t>
            </a:r>
            <a:r>
              <a:rPr lang="en-US" sz="1800" dirty="0" err="1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 smtClean="0">
                <a:solidFill>
                  <a:srgbClr val="FF0000"/>
                </a:solidFill>
              </a:rPr>
              <a:t>) or virtual (</a:t>
            </a:r>
            <a:r>
              <a:rPr lang="en-US" sz="1800" dirty="0" err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1800" dirty="0" err="1" smtClean="0">
                <a:solidFill>
                  <a:srgbClr val="FF0000"/>
                </a:solidFill>
              </a:rPr>
              <a:t>N</a:t>
            </a:r>
            <a:r>
              <a:rPr lang="en-US" sz="1800" dirty="0" smtClean="0">
                <a:solidFill>
                  <a:srgbClr val="FF0000"/>
                </a:solidFill>
              </a:rPr>
              <a:t>-&gt;</a:t>
            </a:r>
            <a:r>
              <a:rPr lang="en-US" sz="1800" dirty="0" err="1" smtClean="0">
                <a:solidFill>
                  <a:srgbClr val="FF0000"/>
                </a:solidFill>
              </a:rPr>
              <a:t>eN</a:t>
            </a:r>
            <a:r>
              <a:rPr lang="en-US" sz="18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Standard model branching </a:t>
            </a:r>
            <a:r>
              <a:rPr lang="en-US" sz="1800" dirty="0" smtClean="0">
                <a:solidFill>
                  <a:srgbClr val="FF0000"/>
                </a:solidFill>
              </a:rPr>
              <a:t>ratio </a:t>
            </a: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~</a:t>
            </a:r>
            <a:r>
              <a:rPr lang="en-US" sz="1800" dirty="0" smtClean="0">
                <a:solidFill>
                  <a:srgbClr val="FF0000"/>
                </a:solidFill>
                <a:latin typeface="Lucida Handwriting" pitchFamily="66" charset="0"/>
              </a:rPr>
              <a:t>O</a:t>
            </a:r>
            <a:r>
              <a:rPr lang="en-US" sz="1800" dirty="0" smtClean="0">
                <a:solidFill>
                  <a:srgbClr val="FF0000"/>
                </a:solidFill>
              </a:rPr>
              <a:t>(10</a:t>
            </a:r>
            <a:r>
              <a:rPr lang="en-US" sz="1800" baseline="30000" dirty="0" smtClean="0">
                <a:solidFill>
                  <a:srgbClr val="FF0000"/>
                </a:solidFill>
              </a:rPr>
              <a:t>-52</a:t>
            </a:r>
            <a:r>
              <a:rPr lang="en-US" sz="1800" dirty="0" smtClean="0">
                <a:solidFill>
                  <a:srgbClr val="FF0000"/>
                </a:solidFill>
              </a:rPr>
              <a:t>)  (effectively zero)</a:t>
            </a:r>
            <a:endParaRPr lang="en-US" sz="1800" dirty="0" smtClean="0"/>
          </a:p>
          <a:p>
            <a:endParaRPr lang="en-US" dirty="0" smtClean="0"/>
          </a:p>
        </p:txBody>
      </p:sp>
      <p:grpSp>
        <p:nvGrpSpPr>
          <p:cNvPr id="13" name="Group 12"/>
          <p:cNvGrpSpPr/>
          <p:nvPr/>
        </p:nvGrpSpPr>
        <p:grpSpPr>
          <a:xfrm>
            <a:off x="999182" y="4056063"/>
            <a:ext cx="2646603" cy="1533943"/>
            <a:chOff x="999182" y="4056063"/>
            <a:chExt cx="2646603" cy="1533943"/>
          </a:xfrm>
        </p:grpSpPr>
        <p:cxnSp>
          <p:nvCxnSpPr>
            <p:cNvPr id="1054" name="Straight Connector 6"/>
            <p:cNvCxnSpPr>
              <a:cxnSpLocks noChangeShapeType="1"/>
            </p:cNvCxnSpPr>
            <p:nvPr/>
          </p:nvCxnSpPr>
          <p:spPr bwMode="auto">
            <a:xfrm>
              <a:off x="1271954" y="4408133"/>
              <a:ext cx="1019175" cy="36195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2300654" y="4465283"/>
              <a:ext cx="1123950" cy="314325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56" name="Straight Connector 12"/>
            <p:cNvCxnSpPr>
              <a:cxnSpLocks noChangeShapeType="1"/>
            </p:cNvCxnSpPr>
            <p:nvPr/>
          </p:nvCxnSpPr>
          <p:spPr bwMode="auto">
            <a:xfrm flipH="1">
              <a:off x="2258999" y="4789133"/>
              <a:ext cx="22606" cy="800873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graphicFrame>
          <p:nvGraphicFramePr>
            <p:cNvPr id="1029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10768642"/>
                </p:ext>
              </p:extLst>
            </p:nvPr>
          </p:nvGraphicFramePr>
          <p:xfrm>
            <a:off x="999182" y="4056063"/>
            <a:ext cx="346075" cy="41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46" name="Equation" r:id="rId3" imgW="190500" imgH="228600" progId="Equation.3">
                    <p:embed/>
                  </p:oleObj>
                </mc:Choice>
                <mc:Fallback>
                  <p:oleObj name="Equation" r:id="rId3" imgW="190500" imgH="22860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9182" y="4056063"/>
                          <a:ext cx="346075" cy="4159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0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71361199"/>
                </p:ext>
              </p:extLst>
            </p:nvPr>
          </p:nvGraphicFramePr>
          <p:xfrm>
            <a:off x="3345748" y="4105276"/>
            <a:ext cx="300037" cy="366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47" name="Equation" r:id="rId5" imgW="165100" imgH="203200" progId="Equation.3">
                    <p:embed/>
                  </p:oleObj>
                </mc:Choice>
                <mc:Fallback>
                  <p:oleObj name="Equation" r:id="rId5" imgW="165100" imgH="20320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5748" y="4105276"/>
                          <a:ext cx="300037" cy="3667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1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63878975"/>
                </p:ext>
              </p:extLst>
            </p:nvPr>
          </p:nvGraphicFramePr>
          <p:xfrm>
            <a:off x="1885613" y="5238179"/>
            <a:ext cx="368300" cy="346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48" name="Equation" r:id="rId7" imgW="203040" imgH="190440" progId="Equation.3">
                    <p:embed/>
                  </p:oleObj>
                </mc:Choice>
                <mc:Fallback>
                  <p:oleObj name="Equation" r:id="rId7" imgW="203040" imgH="1904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5613" y="5238179"/>
                          <a:ext cx="368300" cy="3460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38" name="TextBox 16"/>
          <p:cNvSpPr txBox="1">
            <a:spLocks noChangeArrowheads="1"/>
          </p:cNvSpPr>
          <p:nvPr/>
        </p:nvSpPr>
        <p:spPr bwMode="auto">
          <a:xfrm>
            <a:off x="623368" y="3228033"/>
            <a:ext cx="29889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Flavor Changing Neutral Current (FCNC):</a:t>
            </a:r>
            <a:endParaRPr lang="en-US" dirty="0"/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1551110" y="4132519"/>
            <a:ext cx="1453297" cy="1405434"/>
            <a:chOff x="962025" y="2438400"/>
            <a:chExt cx="1724025" cy="1781175"/>
          </a:xfrm>
        </p:grpSpPr>
        <p:cxnSp>
          <p:nvCxnSpPr>
            <p:cNvPr id="1052" name="Straight Connector 18"/>
            <p:cNvCxnSpPr>
              <a:cxnSpLocks noChangeShapeType="1"/>
            </p:cNvCxnSpPr>
            <p:nvPr/>
          </p:nvCxnSpPr>
          <p:spPr bwMode="auto">
            <a:xfrm rot="16200000" flipH="1">
              <a:off x="1009650" y="2628900"/>
              <a:ext cx="1714500" cy="1447800"/>
            </a:xfrm>
            <a:prstGeom prst="line">
              <a:avLst/>
            </a:prstGeom>
            <a:noFill/>
            <a:ln w="508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053" name="Straight Connector 20"/>
            <p:cNvCxnSpPr>
              <a:cxnSpLocks noChangeShapeType="1"/>
            </p:cNvCxnSpPr>
            <p:nvPr/>
          </p:nvCxnSpPr>
          <p:spPr bwMode="auto">
            <a:xfrm rot="5400000" flipH="1" flipV="1">
              <a:off x="933450" y="2466975"/>
              <a:ext cx="1781175" cy="1724025"/>
            </a:xfrm>
            <a:prstGeom prst="line">
              <a:avLst/>
            </a:prstGeom>
            <a:noFill/>
            <a:ln w="50800" algn="ctr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1042" name="TextBox 22"/>
          <p:cNvSpPr txBox="1">
            <a:spLocks noChangeArrowheads="1"/>
          </p:cNvSpPr>
          <p:nvPr/>
        </p:nvSpPr>
        <p:spPr bwMode="auto">
          <a:xfrm>
            <a:off x="4391025" y="971550"/>
            <a:ext cx="346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Higher order dipole “penguin”: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954588" y="1476375"/>
            <a:ext cx="3598862" cy="2457450"/>
            <a:chOff x="4954588" y="1476375"/>
            <a:chExt cx="3598862" cy="2457450"/>
          </a:xfrm>
        </p:grpSpPr>
        <p:grpSp>
          <p:nvGrpSpPr>
            <p:cNvPr id="1043" name="Group 3"/>
            <p:cNvGrpSpPr>
              <a:grpSpLocks/>
            </p:cNvGrpSpPr>
            <p:nvPr/>
          </p:nvGrpSpPr>
          <p:grpSpPr bwMode="auto">
            <a:xfrm>
              <a:off x="4954588" y="1638300"/>
              <a:ext cx="2960813" cy="2295525"/>
              <a:chOff x="844" y="939"/>
              <a:chExt cx="1384" cy="960"/>
            </a:xfrm>
          </p:grpSpPr>
          <p:pic>
            <p:nvPicPr>
              <p:cNvPr id="1048" name="Picture 4" descr="anapole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844" y="1063"/>
                <a:ext cx="1384" cy="8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49" name="Oval 5"/>
              <p:cNvSpPr>
                <a:spLocks noChangeArrowheads="1"/>
              </p:cNvSpPr>
              <p:nvPr/>
            </p:nvSpPr>
            <p:spPr bwMode="auto">
              <a:xfrm>
                <a:off x="995" y="1395"/>
                <a:ext cx="232" cy="251"/>
              </a:xfrm>
              <a:prstGeom prst="ellipse">
                <a:avLst/>
              </a:prstGeom>
              <a:solidFill>
                <a:schemeClr val="bg1"/>
              </a:solidFill>
              <a:ln w="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1050" name="Oval 6"/>
              <p:cNvSpPr>
                <a:spLocks noChangeArrowheads="1"/>
              </p:cNvSpPr>
              <p:nvPr/>
            </p:nvSpPr>
            <p:spPr bwMode="auto">
              <a:xfrm>
                <a:off x="1854" y="1362"/>
                <a:ext cx="232" cy="251"/>
              </a:xfrm>
              <a:prstGeom prst="ellipse">
                <a:avLst/>
              </a:prstGeom>
              <a:solidFill>
                <a:schemeClr val="bg1"/>
              </a:solidFill>
              <a:ln w="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1051" name="Oval 7"/>
              <p:cNvSpPr>
                <a:spLocks noChangeArrowheads="1"/>
              </p:cNvSpPr>
              <p:nvPr/>
            </p:nvSpPr>
            <p:spPr bwMode="auto">
              <a:xfrm>
                <a:off x="1365" y="939"/>
                <a:ext cx="373" cy="260"/>
              </a:xfrm>
              <a:prstGeom prst="ellipse">
                <a:avLst/>
              </a:prstGeom>
              <a:solidFill>
                <a:schemeClr val="bg1"/>
              </a:solidFill>
              <a:ln w="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aphicFrame>
          <p:nvGraphicFramePr>
            <p:cNvPr id="1026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48677766"/>
                </p:ext>
              </p:extLst>
            </p:nvPr>
          </p:nvGraphicFramePr>
          <p:xfrm>
            <a:off x="5582238" y="1908175"/>
            <a:ext cx="395210" cy="4397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49" name="Equation" r:id="rId10" imgW="190440" imgH="241200" progId="Equation.3">
                    <p:embed/>
                  </p:oleObj>
                </mc:Choice>
                <mc:Fallback>
                  <p:oleObj name="Equation" r:id="rId10" imgW="190440" imgH="241200" progId="Equation.3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82238" y="1908175"/>
                          <a:ext cx="395210" cy="4397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32248400"/>
                </p:ext>
              </p:extLst>
            </p:nvPr>
          </p:nvGraphicFramePr>
          <p:xfrm>
            <a:off x="6924997" y="1920875"/>
            <a:ext cx="341245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50" name="Equation" r:id="rId12" imgW="164880" imgH="228600" progId="Equation.3">
                    <p:embed/>
                  </p:oleObj>
                </mc:Choice>
                <mc:Fallback>
                  <p:oleObj name="Equation" r:id="rId12" imgW="164880" imgH="22860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24997" y="1920875"/>
                          <a:ext cx="341245" cy="417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44" name="Straight Connector 38"/>
            <p:cNvCxnSpPr>
              <a:cxnSpLocks noChangeShapeType="1"/>
            </p:cNvCxnSpPr>
            <p:nvPr/>
          </p:nvCxnSpPr>
          <p:spPr bwMode="auto">
            <a:xfrm>
              <a:off x="6363133" y="2247900"/>
              <a:ext cx="190462" cy="17145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45" name="Straight Connector 40"/>
            <p:cNvCxnSpPr>
              <a:cxnSpLocks noChangeShapeType="1"/>
            </p:cNvCxnSpPr>
            <p:nvPr/>
          </p:nvCxnSpPr>
          <p:spPr bwMode="auto">
            <a:xfrm flipV="1">
              <a:off x="6363133" y="2238375"/>
              <a:ext cx="180939" cy="180975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046" name="TextBox 47"/>
            <p:cNvSpPr txBox="1">
              <a:spLocks noChangeArrowheads="1"/>
            </p:cNvSpPr>
            <p:nvPr/>
          </p:nvSpPr>
          <p:spPr bwMode="auto">
            <a:xfrm>
              <a:off x="6896428" y="1476375"/>
              <a:ext cx="165702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Virtual </a:t>
              </a:r>
              <a:r>
                <a:rPr lang="en-US" sz="1400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r>
                <a:rPr lang="en-US" sz="1400">
                  <a:solidFill>
                    <a:srgbClr val="FF0000"/>
                  </a:solidFill>
                </a:rPr>
                <a:t> mixing</a:t>
              </a:r>
            </a:p>
          </p:txBody>
        </p:sp>
        <p:cxnSp>
          <p:nvCxnSpPr>
            <p:cNvPr id="1047" name="Straight Arrow Connector 49"/>
            <p:cNvCxnSpPr>
              <a:cxnSpLocks noChangeShapeType="1"/>
            </p:cNvCxnSpPr>
            <p:nvPr/>
          </p:nvCxnSpPr>
          <p:spPr bwMode="auto">
            <a:xfrm rot="5400000">
              <a:off x="6458319" y="1809797"/>
              <a:ext cx="466724" cy="447585"/>
            </a:xfrm>
            <a:prstGeom prst="straightConnector1">
              <a:avLst/>
            </a:prstGeom>
            <a:noFill/>
            <a:ln w="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graphicFrame>
          <p:nvGraphicFramePr>
            <p:cNvPr id="1028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92228619"/>
                </p:ext>
              </p:extLst>
            </p:nvPr>
          </p:nvGraphicFramePr>
          <p:xfrm>
            <a:off x="5510213" y="2833688"/>
            <a:ext cx="368300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51" name="Equation" r:id="rId14" imgW="177480" imgH="177480" progId="Equation.3">
                    <p:embed/>
                  </p:oleObj>
                </mc:Choice>
                <mc:Fallback>
                  <p:oleObj name="Equation" r:id="rId14" imgW="177480" imgH="177480" progId="Equation.3">
                    <p:embed/>
                    <p:pic>
                      <p:nvPicPr>
                        <p:cNvPr id="0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10213" y="2833688"/>
                          <a:ext cx="368300" cy="3238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40" name="Date Placeholder 3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September 15, 2015</a:t>
            </a:r>
            <a:endParaRPr lang="en-US">
              <a:latin typeface="Arial" pitchFamily="34" charset="0"/>
            </a:endParaRPr>
          </a:p>
        </p:txBody>
      </p:sp>
      <p:sp>
        <p:nvSpPr>
          <p:cNvPr id="1041" name="Slide Number Placeholder 3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1E19AB3-7003-4B15-A0BD-63028EEEB2FC}" type="slidenum">
              <a:rPr lang="en-US" smtClean="0">
                <a:latin typeface="Arial" pitchFamily="34" charset="0"/>
              </a:rPr>
              <a:pPr/>
              <a:t>11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" name="Footer Placeholder 37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University of Maryland Colloquium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71456" y="1181835"/>
            <a:ext cx="2882394" cy="1316715"/>
            <a:chOff x="671456" y="1181835"/>
            <a:chExt cx="2882394" cy="1316715"/>
          </a:xfrm>
        </p:grpSpPr>
        <p:cxnSp>
          <p:nvCxnSpPr>
            <p:cNvPr id="33" name="Straight Connector 6"/>
            <p:cNvCxnSpPr>
              <a:cxnSpLocks noChangeShapeType="1"/>
            </p:cNvCxnSpPr>
            <p:nvPr/>
          </p:nvCxnSpPr>
          <p:spPr bwMode="auto">
            <a:xfrm>
              <a:off x="1018359" y="1437845"/>
              <a:ext cx="1019175" cy="36195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4" name="Straight Connector 33"/>
            <p:cNvCxnSpPr/>
            <p:nvPr/>
          </p:nvCxnSpPr>
          <p:spPr bwMode="auto">
            <a:xfrm flipV="1">
              <a:off x="2047059" y="1494995"/>
              <a:ext cx="1123950" cy="314325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12"/>
            <p:cNvCxnSpPr>
              <a:cxnSpLocks noChangeShapeType="1"/>
            </p:cNvCxnSpPr>
            <p:nvPr/>
          </p:nvCxnSpPr>
          <p:spPr bwMode="auto">
            <a:xfrm>
              <a:off x="2028010" y="1818845"/>
              <a:ext cx="1966" cy="679705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graphicFrame>
          <p:nvGraphicFramePr>
            <p:cNvPr id="36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83444925"/>
                </p:ext>
              </p:extLst>
            </p:nvPr>
          </p:nvGraphicFramePr>
          <p:xfrm>
            <a:off x="671456" y="1181835"/>
            <a:ext cx="346075" cy="41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52" name="Equation" r:id="rId16" imgW="190500" imgH="228600" progId="Equation.3">
                    <p:embed/>
                  </p:oleObj>
                </mc:Choice>
                <mc:Fallback>
                  <p:oleObj name="Equation" r:id="rId16" imgW="1905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1456" y="1181835"/>
                          <a:ext cx="346075" cy="4159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8092045"/>
                </p:ext>
              </p:extLst>
            </p:nvPr>
          </p:nvGraphicFramePr>
          <p:xfrm>
            <a:off x="1600789" y="1945162"/>
            <a:ext cx="368300" cy="346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53" name="Equation" r:id="rId18" imgW="203040" imgH="190440" progId="Equation.3">
                    <p:embed/>
                  </p:oleObj>
                </mc:Choice>
                <mc:Fallback>
                  <p:oleObj name="Equation" r:id="rId18" imgW="203040" imgH="1904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0789" y="1945162"/>
                          <a:ext cx="368300" cy="3460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90617310"/>
                </p:ext>
              </p:extLst>
            </p:nvPr>
          </p:nvGraphicFramePr>
          <p:xfrm>
            <a:off x="3207775" y="1209308"/>
            <a:ext cx="346075" cy="41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54" name="Equation" r:id="rId19" imgW="190500" imgH="228600" progId="Equation.3">
                    <p:embed/>
                  </p:oleObj>
                </mc:Choice>
                <mc:Fallback>
                  <p:oleObj name="Equation" r:id="rId19" imgW="1905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07775" y="1209308"/>
                          <a:ext cx="346075" cy="4159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" name="TextBox 16"/>
          <p:cNvSpPr txBox="1">
            <a:spLocks noChangeArrowheads="1"/>
          </p:cNvSpPr>
          <p:nvPr/>
        </p:nvSpPr>
        <p:spPr bwMode="auto">
          <a:xfrm>
            <a:off x="546745" y="767365"/>
            <a:ext cx="2988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Neutral Current Scattering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06928" y="1915556"/>
            <a:ext cx="874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OK</a:t>
            </a:r>
            <a:endParaRPr lang="en-US" sz="24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uild="p"/>
      <p:bldP spid="44" grpId="0" build="p"/>
      <p:bldP spid="1038" grpId="0"/>
      <p:bldP spid="1042" grpId="0"/>
      <p:bldP spid="41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40531" y="170362"/>
            <a:ext cx="7563601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Beyond the Standard Model</a:t>
            </a:r>
            <a:endParaRPr lang="en-US" dirty="0"/>
          </a:p>
        </p:txBody>
      </p:sp>
      <p:sp>
        <p:nvSpPr>
          <p:cNvPr id="17411" name="Content Placeholder 6"/>
          <p:cNvSpPr>
            <a:spLocks noGrp="1"/>
          </p:cNvSpPr>
          <p:nvPr>
            <p:ph idx="1"/>
          </p:nvPr>
        </p:nvSpPr>
        <p:spPr>
          <a:xfrm>
            <a:off x="446088" y="903288"/>
            <a:ext cx="8251825" cy="5553075"/>
          </a:xfrm>
        </p:spPr>
        <p:txBody>
          <a:bodyPr/>
          <a:lstStyle/>
          <a:p>
            <a:r>
              <a:rPr lang="en-US" dirty="0" smtClean="0"/>
              <a:t>Because extensions to the Standard Model couple the lepton and quark sectors, </a:t>
            </a:r>
            <a:r>
              <a:rPr lang="en-US" dirty="0"/>
              <a:t>Charged Lepton Flavor Violation (CLFV) is a nearly universal feature of such </a:t>
            </a:r>
            <a:r>
              <a:rPr lang="en-US" dirty="0" smtClean="0"/>
              <a:t>models.</a:t>
            </a:r>
          </a:p>
          <a:p>
            <a:r>
              <a:rPr lang="en-US" dirty="0" smtClean="0"/>
              <a:t>The fact that it has not yet been observed already places strong constraints on these models.</a:t>
            </a:r>
          </a:p>
          <a:p>
            <a:r>
              <a:rPr lang="en-US" dirty="0" smtClean="0"/>
              <a:t>CLFV is a powerful probe of multi-</a:t>
            </a:r>
            <a:r>
              <a:rPr lang="en-US" dirty="0" err="1" smtClean="0"/>
              <a:t>TeV</a:t>
            </a:r>
            <a:r>
              <a:rPr lang="en-US" dirty="0" smtClean="0"/>
              <a:t> scale </a:t>
            </a:r>
            <a:r>
              <a:rPr lang="en-US" dirty="0" smtClean="0"/>
              <a:t>dynamics</a:t>
            </a:r>
          </a:p>
          <a:p>
            <a:pPr lvl="1"/>
            <a:r>
              <a:rPr lang="en-US" sz="2400" dirty="0" smtClean="0"/>
              <a:t>complementary </a:t>
            </a:r>
            <a:r>
              <a:rPr lang="en-US" sz="2400" dirty="0" smtClean="0"/>
              <a:t>to direct collider searches</a:t>
            </a:r>
          </a:p>
          <a:p>
            <a:r>
              <a:rPr lang="en-US" dirty="0" smtClean="0">
                <a:sym typeface="Symbol" pitchFamily="18" charset="2"/>
              </a:rPr>
              <a:t>Among various possible CLFV modes, rare </a:t>
            </a:r>
            <a:r>
              <a:rPr lang="en-US" dirty="0" err="1" smtClean="0">
                <a:sym typeface="Symbol" pitchFamily="18" charset="2"/>
              </a:rPr>
              <a:t>muon</a:t>
            </a:r>
            <a:r>
              <a:rPr lang="en-US" dirty="0" smtClean="0">
                <a:sym typeface="Symbol" pitchFamily="18" charset="2"/>
              </a:rPr>
              <a:t> processes offer the best combination of new physics reach and experimental sensitivity</a:t>
            </a:r>
          </a:p>
        </p:txBody>
      </p:sp>
      <p:sp>
        <p:nvSpPr>
          <p:cNvPr id="20484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September 15, 2015</a:t>
            </a:r>
            <a:endParaRPr lang="en-US">
              <a:latin typeface="Arial" pitchFamily="34" charset="0"/>
            </a:endParaRPr>
          </a:p>
        </p:txBody>
      </p:sp>
      <p:sp>
        <p:nvSpPr>
          <p:cNvPr id="20485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8972C83-C2D4-4D14-A173-D02F90442BD8}" type="slidenum">
              <a:rPr lang="en-US" smtClean="0">
                <a:latin typeface="Arial" pitchFamily="34" charset="0"/>
              </a:rPr>
              <a:pPr/>
              <a:t>12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6" name="Footer Placeholder 1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University of Maryland Colloquium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1860" y="148346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Generic Beyond Standard Model CLFV</a:t>
            </a:r>
            <a:endParaRPr 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212527" y="4190806"/>
            <a:ext cx="2593975" cy="1868488"/>
            <a:chOff x="637" y="939"/>
            <a:chExt cx="1783" cy="1186"/>
          </a:xfrm>
        </p:grpSpPr>
        <p:pic>
          <p:nvPicPr>
            <p:cNvPr id="2079" name="Picture 4" descr="anapo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7" y="940"/>
              <a:ext cx="1783" cy="1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80" name="Oval 5"/>
            <p:cNvSpPr>
              <a:spLocks noChangeArrowheads="1"/>
            </p:cNvSpPr>
            <p:nvPr/>
          </p:nvSpPr>
          <p:spPr bwMode="auto">
            <a:xfrm>
              <a:off x="995" y="1395"/>
              <a:ext cx="232" cy="251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81" name="Oval 6"/>
            <p:cNvSpPr>
              <a:spLocks noChangeArrowheads="1"/>
            </p:cNvSpPr>
            <p:nvPr/>
          </p:nvSpPr>
          <p:spPr bwMode="auto">
            <a:xfrm>
              <a:off x="1854" y="1362"/>
              <a:ext cx="232" cy="251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82" name="Oval 7"/>
            <p:cNvSpPr>
              <a:spLocks noChangeArrowheads="1"/>
            </p:cNvSpPr>
            <p:nvPr/>
          </p:nvSpPr>
          <p:spPr bwMode="auto">
            <a:xfrm>
              <a:off x="1365" y="939"/>
              <a:ext cx="373" cy="260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83" name="Text Box 8"/>
            <p:cNvSpPr txBox="1">
              <a:spLocks noChangeArrowheads="1"/>
            </p:cNvSpPr>
            <p:nvPr/>
          </p:nvSpPr>
          <p:spPr bwMode="auto">
            <a:xfrm>
              <a:off x="1850" y="1359"/>
              <a:ext cx="213" cy="285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  <p:sp>
          <p:nvSpPr>
            <p:cNvPr id="2084" name="Text Box 9"/>
            <p:cNvSpPr txBox="1">
              <a:spLocks noChangeArrowheads="1"/>
            </p:cNvSpPr>
            <p:nvPr/>
          </p:nvSpPr>
          <p:spPr bwMode="auto">
            <a:xfrm>
              <a:off x="1446" y="990"/>
              <a:ext cx="212" cy="285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  <p:sp>
          <p:nvSpPr>
            <p:cNvPr id="2085" name="Text Box 10"/>
            <p:cNvSpPr txBox="1">
              <a:spLocks noChangeArrowheads="1"/>
            </p:cNvSpPr>
            <p:nvPr/>
          </p:nvSpPr>
          <p:spPr bwMode="auto">
            <a:xfrm>
              <a:off x="1087" y="1394"/>
              <a:ext cx="213" cy="285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</p:grpSp>
      <p:pic>
        <p:nvPicPr>
          <p:cNvPr id="2057" name="Picture 16" descr="contac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2356" y="4987671"/>
            <a:ext cx="1379828" cy="126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" name="TextBox 31"/>
          <p:cNvSpPr txBox="1">
            <a:spLocks noChangeArrowheads="1"/>
          </p:cNvSpPr>
          <p:nvPr/>
        </p:nvSpPr>
        <p:spPr bwMode="auto">
          <a:xfrm>
            <a:off x="411163" y="822325"/>
            <a:ext cx="32289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Flavor Changing Neutral Current</a:t>
            </a:r>
          </a:p>
        </p:txBody>
      </p:sp>
      <p:sp>
        <p:nvSpPr>
          <p:cNvPr id="2060" name="Content Placeholder 42"/>
          <p:cNvSpPr>
            <a:spLocks noGrp="1"/>
          </p:cNvSpPr>
          <p:nvPr>
            <p:ph sz="half" idx="1"/>
          </p:nvPr>
        </p:nvSpPr>
        <p:spPr>
          <a:xfrm>
            <a:off x="442913" y="3044825"/>
            <a:ext cx="4685328" cy="2771775"/>
          </a:xfrm>
        </p:spPr>
        <p:txBody>
          <a:bodyPr/>
          <a:lstStyle/>
          <a:p>
            <a:pPr marL="171450" indent="-171450"/>
            <a:r>
              <a:rPr lang="en-US" sz="1800" dirty="0" smtClean="0"/>
              <a:t>Mediated by </a:t>
            </a:r>
            <a:r>
              <a:rPr lang="en-US" sz="1800" i="1" dirty="0" smtClean="0"/>
              <a:t>virtual</a:t>
            </a:r>
            <a:r>
              <a:rPr lang="en-US" sz="1800" dirty="0" smtClean="0"/>
              <a:t>(!) massive neutral Boson, e.g.</a:t>
            </a:r>
          </a:p>
          <a:p>
            <a:pPr marL="400050" lvl="1" indent="-171450"/>
            <a:r>
              <a:rPr lang="en-US" sz="1600" dirty="0" err="1" smtClean="0"/>
              <a:t>Leptoquark</a:t>
            </a:r>
            <a:endParaRPr lang="en-US" sz="1600" dirty="0" smtClean="0"/>
          </a:p>
          <a:p>
            <a:pPr marL="400050" lvl="1" indent="-171450"/>
            <a:r>
              <a:rPr lang="en-US" sz="1600" dirty="0" smtClean="0"/>
              <a:t>Z’</a:t>
            </a:r>
          </a:p>
          <a:p>
            <a:pPr marL="400050" lvl="1" indent="-171450"/>
            <a:r>
              <a:rPr lang="en-US" sz="1600" dirty="0" smtClean="0"/>
              <a:t>Composite</a:t>
            </a:r>
          </a:p>
          <a:p>
            <a:pPr marL="171450" indent="-171450"/>
            <a:r>
              <a:rPr lang="en-US" sz="1800" dirty="0" smtClean="0"/>
              <a:t>Approximated by “four </a:t>
            </a:r>
            <a:r>
              <a:rPr lang="en-US" sz="1800" dirty="0" err="1" smtClean="0"/>
              <a:t>fermi</a:t>
            </a:r>
            <a:r>
              <a:rPr lang="en-US" sz="1800" dirty="0"/>
              <a:t> </a:t>
            </a:r>
            <a:r>
              <a:rPr lang="en-US" sz="1800" dirty="0" smtClean="0"/>
              <a:t>interaction”</a:t>
            </a:r>
          </a:p>
        </p:txBody>
      </p:sp>
      <p:sp>
        <p:nvSpPr>
          <p:cNvPr id="2061" name="TextBox 44"/>
          <p:cNvSpPr txBox="1">
            <a:spLocks noChangeArrowheads="1"/>
          </p:cNvSpPr>
          <p:nvPr/>
        </p:nvSpPr>
        <p:spPr bwMode="auto">
          <a:xfrm>
            <a:off x="5310827" y="914206"/>
            <a:ext cx="2447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Dipole (penguin)</a:t>
            </a:r>
          </a:p>
        </p:txBody>
      </p:sp>
      <p:sp>
        <p:nvSpPr>
          <p:cNvPr id="2063" name="Content Placeholder 43"/>
          <p:cNvSpPr>
            <a:spLocks noGrp="1"/>
          </p:cNvSpPr>
          <p:nvPr>
            <p:ph sz="half" idx="2"/>
          </p:nvPr>
        </p:nvSpPr>
        <p:spPr>
          <a:xfrm>
            <a:off x="5406077" y="1542856"/>
            <a:ext cx="3513021" cy="4648200"/>
          </a:xfrm>
        </p:spPr>
        <p:txBody>
          <a:bodyPr/>
          <a:lstStyle/>
          <a:p>
            <a:r>
              <a:rPr lang="en-US" sz="2000" dirty="0" smtClean="0"/>
              <a:t>Can involve a real photon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Or a virtual photon</a:t>
            </a:r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6107752" y="2000056"/>
            <a:ext cx="2593975" cy="1495425"/>
            <a:chOff x="5511800" y="1828800"/>
            <a:chExt cx="2593975" cy="1495425"/>
          </a:xfrm>
        </p:grpSpPr>
        <p:pic>
          <p:nvPicPr>
            <p:cNvPr id="2067" name="Picture 4" descr="anapol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11800" y="1943100"/>
              <a:ext cx="2593975" cy="138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68" name="Oval 5"/>
            <p:cNvSpPr>
              <a:spLocks noChangeArrowheads="1"/>
            </p:cNvSpPr>
            <p:nvPr/>
          </p:nvSpPr>
          <p:spPr bwMode="auto">
            <a:xfrm>
              <a:off x="6032632" y="2547207"/>
              <a:ext cx="337522" cy="395439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69" name="Oval 6"/>
            <p:cNvSpPr>
              <a:spLocks noChangeArrowheads="1"/>
            </p:cNvSpPr>
            <p:nvPr/>
          </p:nvSpPr>
          <p:spPr bwMode="auto">
            <a:xfrm>
              <a:off x="7282337" y="2495217"/>
              <a:ext cx="337522" cy="395439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70" name="Oval 7"/>
            <p:cNvSpPr>
              <a:spLocks noChangeArrowheads="1"/>
            </p:cNvSpPr>
            <p:nvPr/>
          </p:nvSpPr>
          <p:spPr bwMode="auto">
            <a:xfrm>
              <a:off x="6570922" y="1828800"/>
              <a:ext cx="542654" cy="409618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71" name="Text Box 8"/>
            <p:cNvSpPr txBox="1">
              <a:spLocks noChangeArrowheads="1"/>
            </p:cNvSpPr>
            <p:nvPr/>
          </p:nvSpPr>
          <p:spPr bwMode="auto">
            <a:xfrm>
              <a:off x="7276518" y="2490491"/>
              <a:ext cx="309880" cy="449004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  <p:sp>
          <p:nvSpPr>
            <p:cNvPr id="2072" name="Text Box 9"/>
            <p:cNvSpPr txBox="1">
              <a:spLocks noChangeArrowheads="1"/>
            </p:cNvSpPr>
            <p:nvPr/>
          </p:nvSpPr>
          <p:spPr bwMode="auto">
            <a:xfrm>
              <a:off x="6688763" y="1909148"/>
              <a:ext cx="308426" cy="449004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  <p:sp>
          <p:nvSpPr>
            <p:cNvPr id="2073" name="Text Box 10"/>
            <p:cNvSpPr txBox="1">
              <a:spLocks noChangeArrowheads="1"/>
            </p:cNvSpPr>
            <p:nvPr/>
          </p:nvSpPr>
          <p:spPr bwMode="auto">
            <a:xfrm>
              <a:off x="6166477" y="2545631"/>
              <a:ext cx="309880" cy="449004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</p:grpSp>
      <p:sp>
        <p:nvSpPr>
          <p:cNvPr id="2064" name="Date Placeholder 40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September 15, 2015</a:t>
            </a:r>
            <a:endParaRPr lang="en-US">
              <a:latin typeface="Arial" pitchFamily="34" charset="0"/>
            </a:endParaRPr>
          </a:p>
        </p:txBody>
      </p:sp>
      <p:sp>
        <p:nvSpPr>
          <p:cNvPr id="2065" name="Slide Number Placeholder 4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03987F-952B-42A3-9812-09E20F723E10}" type="slidenum">
              <a:rPr lang="en-US" smtClean="0">
                <a:latin typeface="Arial" pitchFamily="34" charset="0"/>
              </a:rPr>
              <a:pPr/>
              <a:t>13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66" name="Footer Placeholder 4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University of Maryland Colloquium</a:t>
            </a:r>
          </a:p>
        </p:txBody>
      </p:sp>
      <p:cxnSp>
        <p:nvCxnSpPr>
          <p:cNvPr id="2074" name="Straight Connector 6"/>
          <p:cNvCxnSpPr>
            <a:cxnSpLocks noChangeShapeType="1"/>
          </p:cNvCxnSpPr>
          <p:nvPr/>
        </p:nvCxnSpPr>
        <p:spPr bwMode="auto">
          <a:xfrm>
            <a:off x="1362075" y="1914524"/>
            <a:ext cx="847725" cy="276226"/>
          </a:xfrm>
          <a:prstGeom prst="line">
            <a:avLst/>
          </a:prstGeom>
          <a:noFill/>
          <a:ln w="0" algn="ctr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2219325" y="1981200"/>
            <a:ext cx="771525" cy="219075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76" name="Straight Connector 12"/>
          <p:cNvCxnSpPr>
            <a:cxnSpLocks noChangeShapeType="1"/>
          </p:cNvCxnSpPr>
          <p:nvPr/>
        </p:nvCxnSpPr>
        <p:spPr bwMode="auto">
          <a:xfrm flipH="1">
            <a:off x="2171005" y="2209802"/>
            <a:ext cx="29274" cy="677777"/>
          </a:xfrm>
          <a:prstGeom prst="line">
            <a:avLst/>
          </a:prstGeom>
          <a:noFill/>
          <a:ln w="0" algn="ctr">
            <a:solidFill>
              <a:srgbClr val="000000"/>
            </a:solidFill>
            <a:prstDash val="dash"/>
            <a:round/>
            <a:headEnd/>
            <a:tailEnd/>
          </a:ln>
        </p:spPr>
      </p:cxn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0133808"/>
              </p:ext>
            </p:extLst>
          </p:nvPr>
        </p:nvGraphicFramePr>
        <p:xfrm>
          <a:off x="1181100" y="1641475"/>
          <a:ext cx="276225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8" name="Equation" r:id="rId6" imgW="152280" imgH="164880" progId="Equation.3">
                  <p:embed/>
                </p:oleObj>
              </mc:Choice>
              <mc:Fallback>
                <p:oleObj name="Equation" r:id="rId6" imgW="152280" imgH="1648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1100" y="1641475"/>
                        <a:ext cx="276225" cy="300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6364255"/>
              </p:ext>
            </p:extLst>
          </p:nvPr>
        </p:nvGraphicFramePr>
        <p:xfrm>
          <a:off x="2816225" y="1695450"/>
          <a:ext cx="207963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9" name="Equation" r:id="rId8" imgW="114120" imgH="139680" progId="Equation.3">
                  <p:embed/>
                </p:oleObj>
              </mc:Choice>
              <mc:Fallback>
                <p:oleObj name="Equation" r:id="rId8" imgW="114120" imgH="1396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6225" y="1695450"/>
                        <a:ext cx="207963" cy="252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979780"/>
              </p:ext>
            </p:extLst>
          </p:nvPr>
        </p:nvGraphicFramePr>
        <p:xfrm>
          <a:off x="1920875" y="2430297"/>
          <a:ext cx="207963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0" name="Equation" r:id="rId10" imgW="114120" imgH="177480" progId="Equation.3">
                  <p:embed/>
                </p:oleObj>
              </mc:Choice>
              <mc:Fallback>
                <p:oleObj name="Equation" r:id="rId10" imgW="114120" imgH="177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875" y="2430297"/>
                        <a:ext cx="207963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655" y="1895261"/>
            <a:ext cx="762002" cy="498118"/>
          </a:xfrm>
          <a:prstGeom prst="rect">
            <a:avLst/>
          </a:prstGeom>
        </p:spPr>
      </p:pic>
      <p:pic>
        <p:nvPicPr>
          <p:cNvPr id="34" name="Picture 11" descr="newz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00" b="5040"/>
          <a:stretch>
            <a:fillRect/>
          </a:stretch>
        </p:blipFill>
        <p:spPr bwMode="auto">
          <a:xfrm>
            <a:off x="560368" y="5160598"/>
            <a:ext cx="2171700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039118" y="5522963"/>
            <a:ext cx="538802" cy="269413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8143430"/>
              </p:ext>
            </p:extLst>
          </p:nvPr>
        </p:nvGraphicFramePr>
        <p:xfrm>
          <a:off x="1363723" y="5416057"/>
          <a:ext cx="300789" cy="434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1" name="Equation" r:id="rId14" imgW="114300" imgH="165100" progId="Equation.DSMT4">
                  <p:embed/>
                </p:oleObj>
              </mc:Choice>
              <mc:Fallback>
                <p:oleObj name="Equation" r:id="rId14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363723" y="5416057"/>
                        <a:ext cx="300789" cy="4344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ight Arrow 6"/>
          <p:cNvSpPr/>
          <p:nvPr/>
        </p:nvSpPr>
        <p:spPr>
          <a:xfrm>
            <a:off x="2713253" y="5407500"/>
            <a:ext cx="1116090" cy="500339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9412657"/>
              </p:ext>
            </p:extLst>
          </p:nvPr>
        </p:nvGraphicFramePr>
        <p:xfrm>
          <a:off x="2799829" y="5499770"/>
          <a:ext cx="780283" cy="292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2" name="Equation" r:id="rId16" imgW="609600" imgH="228600" progId="Equation.DSMT4">
                  <p:embed/>
                </p:oleObj>
              </mc:Choice>
              <mc:Fallback>
                <p:oleObj name="Equation" r:id="rId16" imgW="609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799829" y="5499770"/>
                        <a:ext cx="780283" cy="2926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/>
      <p:bldP spid="2060" grpId="0" build="p"/>
      <p:bldP spid="2061" grpId="0"/>
      <p:bldP spid="2063" grpId="0" build="p"/>
      <p:bldP spid="3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21460" y="5007510"/>
            <a:ext cx="840543" cy="780797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29" name="Picture 14" descr="susyloo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288" t="57615" r="44992" b="14640"/>
          <a:stretch/>
        </p:blipFill>
        <p:spPr bwMode="auto">
          <a:xfrm>
            <a:off x="2553622" y="4573251"/>
            <a:ext cx="281075" cy="48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Decay vs. Conversion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46088" y="803276"/>
            <a:ext cx="8251825" cy="904068"/>
          </a:xfrm>
        </p:spPr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nly the “dipole”-like reactions can lead to a decay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However, if we capture a </a:t>
            </a:r>
            <a:r>
              <a:rPr lang="en-US" dirty="0" err="1" smtClean="0"/>
              <a:t>muon</a:t>
            </a:r>
            <a:r>
              <a:rPr lang="en-US" dirty="0" smtClean="0"/>
              <a:t> on a nucleus, it could exchange either a virtual photon or other </a:t>
            </a:r>
            <a:r>
              <a:rPr lang="en-US" dirty="0" smtClean="0"/>
              <a:t>(as yet unknown</a:t>
            </a:r>
            <a:r>
              <a:rPr lang="en-US" dirty="0" smtClean="0"/>
              <a:t>) neutral boson with the nucleus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957105" y="1780218"/>
            <a:ext cx="1134704" cy="10410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660614" y="1551183"/>
            <a:ext cx="1044766" cy="204455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98467" y="1738575"/>
            <a:ext cx="607540" cy="37884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3050169" y="1717754"/>
            <a:ext cx="645428" cy="385194"/>
          </a:xfrm>
          <a:custGeom>
            <a:avLst/>
            <a:gdLst>
              <a:gd name="connsiteX0" fmla="*/ 0 w 645428"/>
              <a:gd name="connsiteY0" fmla="*/ 104107 h 500733"/>
              <a:gd name="connsiteX1" fmla="*/ 333124 w 645428"/>
              <a:gd name="connsiteY1" fmla="*/ 499711 h 500733"/>
              <a:gd name="connsiteX2" fmla="*/ 645428 w 645428"/>
              <a:gd name="connsiteY2" fmla="*/ 0 h 50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5428" h="500733">
                <a:moveTo>
                  <a:pt x="0" y="104107"/>
                </a:moveTo>
                <a:cubicBezTo>
                  <a:pt x="112776" y="310584"/>
                  <a:pt x="225553" y="517062"/>
                  <a:pt x="333124" y="499711"/>
                </a:cubicBezTo>
                <a:cubicBezTo>
                  <a:pt x="440695" y="482360"/>
                  <a:pt x="645428" y="0"/>
                  <a:pt x="645428" y="0"/>
                </a:cubicBezTo>
              </a:path>
            </a:pathLst>
          </a:cu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4" descr="susyloo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288" t="57615" r="44992" b="14640"/>
          <a:stretch/>
        </p:blipFill>
        <p:spPr bwMode="auto">
          <a:xfrm rot="17790485">
            <a:off x="3817000" y="1734909"/>
            <a:ext cx="281075" cy="91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847790"/>
              </p:ext>
            </p:extLst>
          </p:nvPr>
        </p:nvGraphicFramePr>
        <p:xfrm>
          <a:off x="1561519" y="1625668"/>
          <a:ext cx="300825" cy="355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02" name="Equation" r:id="rId5" imgW="139700" imgH="165100" progId="Equation.3">
                  <p:embed/>
                </p:oleObj>
              </mc:Choice>
              <mc:Fallback>
                <p:oleObj name="Equation" r:id="rId5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61519" y="1625668"/>
                        <a:ext cx="300825" cy="355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828088"/>
              </p:ext>
            </p:extLst>
          </p:nvPr>
        </p:nvGraphicFramePr>
        <p:xfrm>
          <a:off x="4801342" y="1398422"/>
          <a:ext cx="246062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03" name="Equation" r:id="rId7" imgW="114300" imgH="139700" progId="Equation.3">
                  <p:embed/>
                </p:oleObj>
              </mc:Choice>
              <mc:Fallback>
                <p:oleObj name="Equation" r:id="rId7" imgW="1143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01342" y="1398422"/>
                        <a:ext cx="246062" cy="300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574511"/>
              </p:ext>
            </p:extLst>
          </p:nvPr>
        </p:nvGraphicFramePr>
        <p:xfrm>
          <a:off x="4426692" y="2184235"/>
          <a:ext cx="246062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04" name="Equation" r:id="rId9" imgW="114300" imgH="165100" progId="Equation.3">
                  <p:embed/>
                </p:oleObj>
              </mc:Choice>
              <mc:Fallback>
                <p:oleObj name="Equation" r:id="rId9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26692" y="2184235"/>
                        <a:ext cx="246062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1128506"/>
              </p:ext>
            </p:extLst>
          </p:nvPr>
        </p:nvGraphicFramePr>
        <p:xfrm>
          <a:off x="3197967" y="1390485"/>
          <a:ext cx="247650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05" name="Equation" r:id="rId11" imgW="114300" imgH="177800" progId="Equation.3">
                  <p:embed/>
                </p:oleObj>
              </mc:Choice>
              <mc:Fallback>
                <p:oleObj name="Equation" r:id="rId11" imgW="114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197967" y="1390485"/>
                        <a:ext cx="247650" cy="382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115275"/>
              </p:ext>
            </p:extLst>
          </p:nvPr>
        </p:nvGraphicFramePr>
        <p:xfrm>
          <a:off x="5787179" y="1684172"/>
          <a:ext cx="1316038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06" name="Equation" r:id="rId13" imgW="609600" imgH="165100" progId="Equation.3">
                  <p:embed/>
                </p:oleObj>
              </mc:Choice>
              <mc:Fallback>
                <p:oleObj name="Equation" r:id="rId13" imgW="6096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787179" y="1684172"/>
                        <a:ext cx="1316038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Connector 24"/>
          <p:cNvCxnSpPr/>
          <p:nvPr/>
        </p:nvCxnSpPr>
        <p:spPr>
          <a:xfrm flipV="1">
            <a:off x="1717672" y="4275009"/>
            <a:ext cx="641676" cy="3758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928153" y="4164250"/>
            <a:ext cx="642522" cy="86180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366006" y="4233366"/>
            <a:ext cx="607540" cy="37884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Freeform 27"/>
          <p:cNvSpPr/>
          <p:nvPr/>
        </p:nvSpPr>
        <p:spPr>
          <a:xfrm>
            <a:off x="2317708" y="4212545"/>
            <a:ext cx="645428" cy="385194"/>
          </a:xfrm>
          <a:custGeom>
            <a:avLst/>
            <a:gdLst>
              <a:gd name="connsiteX0" fmla="*/ 0 w 645428"/>
              <a:gd name="connsiteY0" fmla="*/ 104107 h 500733"/>
              <a:gd name="connsiteX1" fmla="*/ 333124 w 645428"/>
              <a:gd name="connsiteY1" fmla="*/ 499711 h 500733"/>
              <a:gd name="connsiteX2" fmla="*/ 645428 w 645428"/>
              <a:gd name="connsiteY2" fmla="*/ 0 h 50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5428" h="500733">
                <a:moveTo>
                  <a:pt x="0" y="104107"/>
                </a:moveTo>
                <a:cubicBezTo>
                  <a:pt x="112776" y="310584"/>
                  <a:pt x="225553" y="517062"/>
                  <a:pt x="333124" y="499711"/>
                </a:cubicBezTo>
                <a:cubicBezTo>
                  <a:pt x="440695" y="482360"/>
                  <a:pt x="645428" y="0"/>
                  <a:pt x="645428" y="0"/>
                </a:cubicBezTo>
              </a:path>
            </a:pathLst>
          </a:cu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2065164"/>
              </p:ext>
            </p:extLst>
          </p:nvPr>
        </p:nvGraphicFramePr>
        <p:xfrm>
          <a:off x="1412024" y="4085019"/>
          <a:ext cx="300825" cy="355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07" name="Equation" r:id="rId15" imgW="139700" imgH="165100" progId="Equation.3">
                  <p:embed/>
                </p:oleObj>
              </mc:Choice>
              <mc:Fallback>
                <p:oleObj name="Equation" r:id="rId15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12024" y="4085019"/>
                        <a:ext cx="300825" cy="355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9762508"/>
              </p:ext>
            </p:extLst>
          </p:nvPr>
        </p:nvGraphicFramePr>
        <p:xfrm>
          <a:off x="3621246" y="3966088"/>
          <a:ext cx="246062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08" name="Equation" r:id="rId16" imgW="114300" imgH="139700" progId="Equation.3">
                  <p:embed/>
                </p:oleObj>
              </mc:Choice>
              <mc:Fallback>
                <p:oleObj name="Equation" r:id="rId16" imgW="1143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21246" y="3966088"/>
                        <a:ext cx="246062" cy="300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494873"/>
              </p:ext>
            </p:extLst>
          </p:nvPr>
        </p:nvGraphicFramePr>
        <p:xfrm>
          <a:off x="2794731" y="4455495"/>
          <a:ext cx="354013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09" name="Equation" r:id="rId17" imgW="165100" imgH="228600" progId="Equation.3">
                  <p:embed/>
                </p:oleObj>
              </mc:Choice>
              <mc:Fallback>
                <p:oleObj name="Equation" r:id="rId17" imgW="165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794731" y="4455495"/>
                        <a:ext cx="354013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901684"/>
              </p:ext>
            </p:extLst>
          </p:nvPr>
        </p:nvGraphicFramePr>
        <p:xfrm>
          <a:off x="2465506" y="3885276"/>
          <a:ext cx="247650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10" name="Equation" r:id="rId19" imgW="114300" imgH="177800" progId="Equation.3">
                  <p:embed/>
                </p:oleObj>
              </mc:Choice>
              <mc:Fallback>
                <p:oleObj name="Equation" r:id="rId19" imgW="114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465506" y="3885276"/>
                        <a:ext cx="247650" cy="382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23715" y="4962108"/>
            <a:ext cx="840543" cy="780797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cxnSp>
        <p:nvCxnSpPr>
          <p:cNvPr id="39" name="Straight Connector 38"/>
          <p:cNvCxnSpPr/>
          <p:nvPr/>
        </p:nvCxnSpPr>
        <p:spPr>
          <a:xfrm flipV="1">
            <a:off x="5409517" y="4156733"/>
            <a:ext cx="641676" cy="3758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619998" y="4035563"/>
            <a:ext cx="642522" cy="86180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2514929"/>
              </p:ext>
            </p:extLst>
          </p:nvPr>
        </p:nvGraphicFramePr>
        <p:xfrm>
          <a:off x="5103869" y="3966743"/>
          <a:ext cx="300825" cy="355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11" name="Equation" r:id="rId20" imgW="139700" imgH="165100" progId="Equation.3">
                  <p:embed/>
                </p:oleObj>
              </mc:Choice>
              <mc:Fallback>
                <p:oleObj name="Equation" r:id="rId20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03869" y="3966743"/>
                        <a:ext cx="300825" cy="355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6392375"/>
              </p:ext>
            </p:extLst>
          </p:nvPr>
        </p:nvGraphicFramePr>
        <p:xfrm>
          <a:off x="7313091" y="3837401"/>
          <a:ext cx="246062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12" name="Equation" r:id="rId21" imgW="114300" imgH="139700" progId="Equation.3">
                  <p:embed/>
                </p:oleObj>
              </mc:Choice>
              <mc:Fallback>
                <p:oleObj name="Equation" r:id="rId21" imgW="1143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313091" y="3837401"/>
                        <a:ext cx="246062" cy="300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8162507"/>
              </p:ext>
            </p:extLst>
          </p:nvPr>
        </p:nvGraphicFramePr>
        <p:xfrm>
          <a:off x="6457922" y="4519026"/>
          <a:ext cx="2444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13" name="Equation" r:id="rId22" imgW="114300" imgH="177800" progId="Equation.3">
                  <p:embed/>
                </p:oleObj>
              </mc:Choice>
              <mc:Fallback>
                <p:oleObj name="Equation" r:id="rId22" imgW="114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457922" y="4519026"/>
                        <a:ext cx="244475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7" name="Straight Connector 46"/>
          <p:cNvCxnSpPr>
            <a:endCxn id="37" idx="0"/>
          </p:cNvCxnSpPr>
          <p:nvPr/>
        </p:nvCxnSpPr>
        <p:spPr>
          <a:xfrm>
            <a:off x="6307694" y="4246670"/>
            <a:ext cx="136293" cy="715438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0999" y="3914396"/>
            <a:ext cx="762002" cy="49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6541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84627" y="183008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Experimental Signature of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>
                <a:latin typeface="Arial" charset="0"/>
              </a:rPr>
              <a:t>+N</a:t>
            </a:r>
            <a:r>
              <a:rPr lang="en-US" dirty="0" smtClean="0">
                <a:latin typeface="Symbol" pitchFamily="18" charset="2"/>
              </a:rPr>
              <a:t> </a:t>
            </a:r>
            <a:r>
              <a:rPr lang="en-US" dirty="0" smtClean="0">
                <a:sym typeface="Symbol" pitchFamily="18" charset="2"/>
              </a:rPr>
              <a:t> </a:t>
            </a:r>
            <a:r>
              <a:rPr lang="en-US" dirty="0" err="1" smtClean="0">
                <a:latin typeface="Arial" charset="0"/>
              </a:rPr>
              <a:t>e+N</a:t>
            </a:r>
            <a:endParaRPr lang="en-US" dirty="0">
              <a:latin typeface="Arial" charset="0"/>
            </a:endParaRP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1687" y="4272261"/>
            <a:ext cx="8558212" cy="2125714"/>
          </a:xfrm>
        </p:spPr>
        <p:txBody>
          <a:bodyPr/>
          <a:lstStyle/>
          <a:p>
            <a:pPr eaLnBrk="1" hangingPunct="1"/>
            <a:r>
              <a:rPr lang="en-US" sz="2000" dirty="0" smtClean="0"/>
              <a:t>Similar to </a:t>
            </a:r>
            <a:r>
              <a:rPr lang="en-US" sz="2000" dirty="0" err="1" smtClean="0">
                <a:latin typeface="Symbol" pitchFamily="18" charset="2"/>
              </a:rPr>
              <a:t>m</a:t>
            </a:r>
            <a:r>
              <a:rPr lang="en-US" sz="2000" dirty="0" err="1" smtClean="0">
                <a:sym typeface="Symbol" pitchFamily="18" charset="2"/>
              </a:rPr>
              <a:t>e</a:t>
            </a:r>
            <a:r>
              <a:rPr lang="en-US" sz="2000" dirty="0" err="1" smtClean="0">
                <a:latin typeface="Symbol" pitchFamily="18" charset="2"/>
                <a:sym typeface="Symbol" pitchFamily="18" charset="2"/>
              </a:rPr>
              <a:t>g</a:t>
            </a:r>
            <a:r>
              <a:rPr lang="en-US" sz="2000" dirty="0" smtClean="0">
                <a:latin typeface="Symbol" pitchFamily="18" charset="2"/>
                <a:sym typeface="Symbol" pitchFamily="18" charset="2"/>
              </a:rPr>
              <a:t></a:t>
            </a:r>
            <a:r>
              <a:rPr lang="en-US" sz="2000" dirty="0" smtClean="0"/>
              <a:t>with important advantages:</a:t>
            </a:r>
            <a:endParaRPr lang="en-US" sz="2000" dirty="0" smtClean="0">
              <a:latin typeface="Symbol" pitchFamily="18" charset="2"/>
              <a:sym typeface="Symbol" pitchFamily="18" charset="2"/>
            </a:endParaRPr>
          </a:p>
          <a:p>
            <a:pPr lvl="1" eaLnBrk="1" hangingPunct="1"/>
            <a:r>
              <a:rPr lang="en-US" sz="1800" dirty="0" smtClean="0">
                <a:sym typeface="Symbol" pitchFamily="18" charset="2"/>
              </a:rPr>
              <a:t>No combinatorial background.</a:t>
            </a:r>
          </a:p>
          <a:p>
            <a:pPr lvl="1" eaLnBrk="1" hangingPunct="1"/>
            <a:r>
              <a:rPr lang="en-US" sz="1800" dirty="0" smtClean="0">
                <a:sym typeface="Symbol" pitchFamily="18" charset="2"/>
              </a:rPr>
              <a:t>Because the virtual particle can be a photon </a:t>
            </a:r>
            <a:r>
              <a:rPr lang="en-US" sz="1800" i="1" dirty="0" smtClean="0">
                <a:sym typeface="Symbol" pitchFamily="18" charset="2"/>
              </a:rPr>
              <a:t>or</a:t>
            </a:r>
            <a:r>
              <a:rPr lang="en-US" sz="1800" dirty="0" smtClean="0">
                <a:sym typeface="Symbol" pitchFamily="18" charset="2"/>
              </a:rPr>
              <a:t> heavy neutral boson, this reaction is sensitive to a broader range of new physics.</a:t>
            </a:r>
          </a:p>
          <a:p>
            <a:pPr eaLnBrk="1" hangingPunct="1"/>
            <a:r>
              <a:rPr lang="en-US" sz="2000" dirty="0" smtClean="0">
                <a:sym typeface="Symbol" pitchFamily="18" charset="2"/>
              </a:rPr>
              <a:t>Relative rate of </a:t>
            </a:r>
            <a:r>
              <a:rPr lang="en-US" sz="2000" dirty="0" err="1" smtClean="0">
                <a:latin typeface="Symbol" pitchFamily="18" charset="2"/>
              </a:rPr>
              <a:t>m</a:t>
            </a:r>
            <a:r>
              <a:rPr lang="en-US" sz="2000" dirty="0" err="1" smtClean="0">
                <a:sym typeface="Symbol" pitchFamily="18" charset="2"/>
              </a:rPr>
              <a:t>e</a:t>
            </a:r>
            <a:r>
              <a:rPr lang="en-US" sz="2000" dirty="0" err="1" smtClean="0">
                <a:latin typeface="Symbol" pitchFamily="18" charset="2"/>
                <a:sym typeface="Symbol" pitchFamily="18" charset="2"/>
              </a:rPr>
              <a:t>g</a:t>
            </a:r>
            <a:r>
              <a:rPr lang="en-US" sz="2000" dirty="0" smtClean="0">
                <a:latin typeface="Symbol" pitchFamily="18" charset="2"/>
                <a:sym typeface="Symbol" pitchFamily="18" charset="2"/>
              </a:rPr>
              <a:t> </a:t>
            </a:r>
            <a:r>
              <a:rPr lang="en-US" sz="2000" dirty="0" smtClean="0">
                <a:sym typeface="Symbol" pitchFamily="18" charset="2"/>
              </a:rPr>
              <a:t>and </a:t>
            </a:r>
            <a:r>
              <a:rPr lang="en-US" sz="2000" dirty="0" err="1" smtClean="0">
                <a:latin typeface="Symbol" pitchFamily="18" charset="2"/>
              </a:rPr>
              <a:t>m</a:t>
            </a:r>
            <a:r>
              <a:rPr lang="en-US" sz="2000" dirty="0" err="1" smtClean="0">
                <a:sym typeface="Symbol" pitchFamily="18" charset="2"/>
              </a:rPr>
              <a:t>NeN</a:t>
            </a:r>
            <a:r>
              <a:rPr lang="en-US" sz="2000" dirty="0" smtClean="0">
                <a:latin typeface="Symbol" pitchFamily="18" charset="2"/>
                <a:sym typeface="Symbol" pitchFamily="18" charset="2"/>
              </a:rPr>
              <a:t>  </a:t>
            </a:r>
            <a:r>
              <a:rPr lang="en-US" sz="2000" dirty="0" smtClean="0">
                <a:sym typeface="Symbol" pitchFamily="18" charset="2"/>
              </a:rPr>
              <a:t>is the most important clue regarding the details of the physics</a:t>
            </a:r>
          </a:p>
        </p:txBody>
      </p:sp>
      <p:pic>
        <p:nvPicPr>
          <p:cNvPr id="2253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1187" y="1453764"/>
            <a:ext cx="2289918" cy="2170919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22539" name="Oval 5"/>
          <p:cNvSpPr>
            <a:spLocks noChangeArrowheads="1"/>
          </p:cNvSpPr>
          <p:nvPr/>
        </p:nvSpPr>
        <p:spPr bwMode="auto">
          <a:xfrm>
            <a:off x="6968683" y="1939636"/>
            <a:ext cx="1300314" cy="1168161"/>
          </a:xfrm>
          <a:prstGeom prst="ellipse">
            <a:avLst/>
          </a:prstGeom>
          <a:noFill/>
          <a:ln w="0" algn="ctr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540" name="Line 6"/>
          <p:cNvSpPr>
            <a:spLocks noChangeShapeType="1"/>
          </p:cNvSpPr>
          <p:nvPr/>
        </p:nvSpPr>
        <p:spPr bwMode="auto">
          <a:xfrm flipH="1">
            <a:off x="7376378" y="2785606"/>
            <a:ext cx="138294" cy="244659"/>
          </a:xfrm>
          <a:prstGeom prst="line">
            <a:avLst/>
          </a:prstGeom>
          <a:noFill/>
          <a:ln w="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1" name="Rectangle 7"/>
          <p:cNvSpPr>
            <a:spLocks noChangeArrowheads="1"/>
          </p:cNvSpPr>
          <p:nvPr/>
        </p:nvSpPr>
        <p:spPr bwMode="auto">
          <a:xfrm>
            <a:off x="7345846" y="3026820"/>
            <a:ext cx="583704" cy="203308"/>
          </a:xfrm>
          <a:prstGeom prst="rect">
            <a:avLst/>
          </a:prstGeom>
          <a:solidFill>
            <a:schemeClr val="bg1"/>
          </a:solidFill>
          <a:ln w="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542" name="Oval 8"/>
          <p:cNvSpPr>
            <a:spLocks noChangeArrowheads="1"/>
          </p:cNvSpPr>
          <p:nvPr/>
        </p:nvSpPr>
        <p:spPr bwMode="auto">
          <a:xfrm>
            <a:off x="7308129" y="3018204"/>
            <a:ext cx="95189" cy="103377"/>
          </a:xfrm>
          <a:prstGeom prst="ellipse">
            <a:avLst/>
          </a:prstGeom>
          <a:solidFill>
            <a:srgbClr val="0033CC"/>
          </a:solidFill>
          <a:ln w="0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543" name="Line 9"/>
          <p:cNvSpPr>
            <a:spLocks noChangeShapeType="1"/>
          </p:cNvSpPr>
          <p:nvPr/>
        </p:nvSpPr>
        <p:spPr bwMode="auto">
          <a:xfrm>
            <a:off x="7397930" y="3076785"/>
            <a:ext cx="522641" cy="71847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4" name="Oval 10"/>
          <p:cNvSpPr>
            <a:spLocks noChangeArrowheads="1"/>
          </p:cNvSpPr>
          <p:nvPr/>
        </p:nvSpPr>
        <p:spPr bwMode="auto">
          <a:xfrm>
            <a:off x="7972654" y="3841775"/>
            <a:ext cx="95189" cy="105101"/>
          </a:xfrm>
          <a:prstGeom prst="ellipse">
            <a:avLst/>
          </a:prstGeom>
          <a:solidFill>
            <a:srgbClr val="993300"/>
          </a:solidFill>
          <a:ln w="0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545" name="Text Box 11"/>
          <p:cNvSpPr txBox="1">
            <a:spLocks noChangeArrowheads="1"/>
          </p:cNvSpPr>
          <p:nvPr/>
        </p:nvSpPr>
        <p:spPr bwMode="auto">
          <a:xfrm>
            <a:off x="7085424" y="2928611"/>
            <a:ext cx="303527" cy="49621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latin typeface="Symbol" pitchFamily="18" charset="2"/>
              </a:rPr>
              <a:t>m</a:t>
            </a:r>
          </a:p>
        </p:txBody>
      </p:sp>
      <p:sp>
        <p:nvSpPr>
          <p:cNvPr id="22546" name="Text Box 12"/>
          <p:cNvSpPr txBox="1">
            <a:spLocks noChangeArrowheads="1"/>
          </p:cNvSpPr>
          <p:nvPr/>
        </p:nvSpPr>
        <p:spPr bwMode="auto">
          <a:xfrm>
            <a:off x="6170852" y="3788100"/>
            <a:ext cx="1740338" cy="369332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/>
              <a:t>~105 </a:t>
            </a:r>
            <a:r>
              <a:rPr lang="en-US" dirty="0"/>
              <a:t>MeV e</a:t>
            </a:r>
            <a:r>
              <a:rPr lang="en-US" baseline="30000" dirty="0"/>
              <a:t>- </a:t>
            </a:r>
          </a:p>
        </p:txBody>
      </p:sp>
      <p:sp>
        <p:nvSpPr>
          <p:cNvPr id="18438" name="Rectangle 13"/>
          <p:cNvSpPr>
            <a:spLocks noChangeArrowheads="1"/>
          </p:cNvSpPr>
          <p:nvPr/>
        </p:nvSpPr>
        <p:spPr bwMode="auto">
          <a:xfrm>
            <a:off x="442576" y="820855"/>
            <a:ext cx="56546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ym typeface="Symbol" pitchFamily="18" charset="2"/>
              </a:rPr>
              <a:t>When captured by a nucleus, a </a:t>
            </a:r>
            <a:r>
              <a:rPr lang="en-US" sz="2000" dirty="0" err="1">
                <a:sym typeface="Symbol" pitchFamily="18" charset="2"/>
              </a:rPr>
              <a:t>muon</a:t>
            </a:r>
            <a:r>
              <a:rPr lang="en-US" sz="2000" dirty="0">
                <a:sym typeface="Symbol" pitchFamily="18" charset="2"/>
              </a:rPr>
              <a:t> will have an enhanced probability of exchanging a virtual particle with the nucleus.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ym typeface="Symbol" pitchFamily="18" charset="2"/>
              </a:rPr>
              <a:t>This reaction recoils against the entire nucleus, producing </a:t>
            </a:r>
            <a:r>
              <a:rPr lang="en-US" sz="2000" dirty="0" smtClean="0">
                <a:sym typeface="Symbol" pitchFamily="18" charset="2"/>
              </a:rPr>
              <a:t>a </a:t>
            </a:r>
            <a:r>
              <a:rPr lang="en-US" sz="2000" i="1" dirty="0">
                <a:sym typeface="Symbol" pitchFamily="18" charset="2"/>
              </a:rPr>
              <a:t>mono-energetic </a:t>
            </a:r>
            <a:r>
              <a:rPr lang="en-US" sz="2000" dirty="0">
                <a:sym typeface="Symbol" pitchFamily="18" charset="2"/>
              </a:rPr>
              <a:t>electron carrying most of the </a:t>
            </a:r>
            <a:r>
              <a:rPr lang="en-US" sz="2000" dirty="0" err="1">
                <a:sym typeface="Symbol" pitchFamily="18" charset="2"/>
              </a:rPr>
              <a:t>muon</a:t>
            </a:r>
            <a:r>
              <a:rPr lang="en-US" sz="2000" dirty="0">
                <a:sym typeface="Symbol" pitchFamily="18" charset="2"/>
              </a:rPr>
              <a:t> rest energy</a:t>
            </a:r>
          </a:p>
        </p:txBody>
      </p:sp>
      <p:sp>
        <p:nvSpPr>
          <p:cNvPr id="666638" name="Rectangle 14"/>
          <p:cNvSpPr>
            <a:spLocks noChangeArrowheads="1"/>
          </p:cNvSpPr>
          <p:nvPr/>
        </p:nvSpPr>
        <p:spPr bwMode="auto">
          <a:xfrm>
            <a:off x="693738" y="3006725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2535" name="Date Placeholder 2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September 15, 2015</a:t>
            </a:r>
            <a:endParaRPr lang="en-US">
              <a:latin typeface="Arial" pitchFamily="34" charset="0"/>
            </a:endParaRPr>
          </a:p>
        </p:txBody>
      </p:sp>
      <p:sp>
        <p:nvSpPr>
          <p:cNvPr id="22536" name="Slide Number Placeholder 2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FEDD81-2D00-4FF9-BDF6-0896075C8D9C}" type="slidenum">
              <a:rPr lang="en-US" smtClean="0">
                <a:latin typeface="Arial" pitchFamily="34" charset="0"/>
              </a:rPr>
              <a:pPr/>
              <a:t>15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2537" name="Footer Placeholder 2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University of Maryland Colloquium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182741"/>
              </p:ext>
            </p:extLst>
          </p:nvPr>
        </p:nvGraphicFramePr>
        <p:xfrm>
          <a:off x="2405075" y="2944305"/>
          <a:ext cx="2823927" cy="1169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0" name="Equation" r:id="rId4" imgW="1257300" imgH="520700" progId="Equation.3">
                  <p:embed/>
                </p:oleObj>
              </mc:Choice>
              <mc:Fallback>
                <p:oleObj name="Equation" r:id="rId4" imgW="12573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05075" y="2944305"/>
                        <a:ext cx="2823927" cy="1169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build="p"/>
      <p:bldP spid="225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(Plan to) Measure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will measure the rate of </a:t>
            </a:r>
            <a:br>
              <a:rPr lang="en-US" dirty="0" smtClean="0"/>
            </a:b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to </a:t>
            </a:r>
            <a:r>
              <a:rPr lang="en-US" i="1" dirty="0" smtClean="0"/>
              <a:t>e</a:t>
            </a:r>
            <a:r>
              <a:rPr lang="en-US" dirty="0" smtClean="0"/>
              <a:t> conversion…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…relative to ordinary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capture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This is defined as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962" y="760724"/>
            <a:ext cx="2512831" cy="19458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553" y="2845984"/>
            <a:ext cx="3289300" cy="2019300"/>
          </a:xfrm>
          <a:prstGeom prst="rect">
            <a:avLst/>
          </a:prstGeom>
        </p:spPr>
      </p:pic>
      <p:graphicFrame>
        <p:nvGraphicFramePr>
          <p:cNvPr id="2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7277476"/>
              </p:ext>
            </p:extLst>
          </p:nvPr>
        </p:nvGraphicFramePr>
        <p:xfrm>
          <a:off x="2568191" y="5222489"/>
          <a:ext cx="4767759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56" name="Equation" r:id="rId5" imgW="2362200" imgH="546100" progId="Equation.3">
                  <p:embed/>
                </p:oleObj>
              </mc:Choice>
              <mc:Fallback>
                <p:oleObj name="Equation" r:id="rId5" imgW="2362200" imgH="546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8191" y="5222489"/>
                        <a:ext cx="4767759" cy="11033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/>
          <p:cNvSpPr/>
          <p:nvPr/>
        </p:nvSpPr>
        <p:spPr>
          <a:xfrm>
            <a:off x="2530445" y="5522963"/>
            <a:ext cx="509938" cy="49071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406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343" y="740885"/>
            <a:ext cx="4608664" cy="3204089"/>
          </a:xfrm>
          <a:prstGeom prst="rect">
            <a:avLst/>
          </a:prstGeom>
        </p:spPr>
      </p:pic>
      <p:sp>
        <p:nvSpPr>
          <p:cNvPr id="159748" name="Rectangle 4"/>
          <p:cNvSpPr>
            <a:spLocks noGrp="1" noChangeArrowheads="1"/>
          </p:cNvSpPr>
          <p:nvPr>
            <p:ph type="title"/>
          </p:nvPr>
        </p:nvSpPr>
        <p:spPr>
          <a:xfrm>
            <a:off x="511720" y="92103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/>
              <a:t>History of Lepton Flavor Violation Searches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6352" y="1074257"/>
            <a:ext cx="4067648" cy="1399492"/>
          </a:xfrm>
        </p:spPr>
        <p:txBody>
          <a:bodyPr/>
          <a:lstStyle/>
          <a:p>
            <a:r>
              <a:rPr lang="en-US" sz="1800" dirty="0" smtClean="0"/>
              <a:t>Best Limits</a:t>
            </a:r>
          </a:p>
          <a:p>
            <a:pPr lvl="1"/>
            <a:r>
              <a:rPr lang="en-US" sz="1600" dirty="0" err="1" smtClean="0"/>
              <a:t>R</a:t>
            </a:r>
            <a:r>
              <a:rPr lang="en-US" sz="1600" baseline="-25000" dirty="0" err="1" smtClean="0">
                <a:latin typeface="Symbol" charset="2"/>
                <a:cs typeface="Symbol" charset="2"/>
              </a:rPr>
              <a:t>m</a:t>
            </a:r>
            <a:r>
              <a:rPr lang="en-US" sz="1600" baseline="-25000" dirty="0" err="1" smtClean="0"/>
              <a:t>e</a:t>
            </a:r>
            <a:r>
              <a:rPr lang="en-US" sz="1600" dirty="0" smtClean="0"/>
              <a:t>&lt;7x10</a:t>
            </a:r>
            <a:r>
              <a:rPr lang="en-US" sz="1600" baseline="30000" dirty="0" smtClean="0"/>
              <a:t>-13 </a:t>
            </a:r>
            <a:r>
              <a:rPr lang="en-US" sz="1600" dirty="0" smtClean="0"/>
              <a:t>(</a:t>
            </a:r>
            <a:r>
              <a:rPr lang="en-US" sz="1600" dirty="0" err="1" smtClean="0"/>
              <a:t>Sindrum</a:t>
            </a:r>
            <a:r>
              <a:rPr lang="en-US" sz="1600" dirty="0" smtClean="0"/>
              <a:t>-II 2006)</a:t>
            </a:r>
          </a:p>
          <a:p>
            <a:pPr lvl="1"/>
            <a:r>
              <a:rPr lang="en-US" sz="1600" dirty="0" smtClean="0"/>
              <a:t>Br(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err="1" smtClean="0">
                <a:sym typeface="Wingdings"/>
              </a:rPr>
              <a:t>e</a:t>
            </a:r>
            <a:r>
              <a:rPr lang="en-US" sz="1600" dirty="0" err="1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600" dirty="0" smtClean="0">
                <a:sym typeface="Wingdings"/>
              </a:rPr>
              <a:t>) &lt; 6x10</a:t>
            </a:r>
            <a:r>
              <a:rPr lang="en-US" sz="1600" baseline="30000" dirty="0" smtClean="0">
                <a:sym typeface="Wingdings"/>
              </a:rPr>
              <a:t>-13 </a:t>
            </a:r>
            <a:r>
              <a:rPr lang="en-US" sz="1600" dirty="0" smtClean="0">
                <a:sym typeface="Wingdings"/>
              </a:rPr>
              <a:t>(MEG 2013)</a:t>
            </a:r>
          </a:p>
          <a:p>
            <a:pPr lvl="1"/>
            <a:r>
              <a:rPr lang="en-US" sz="1600" dirty="0"/>
              <a:t>Br(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>
                <a:sym typeface="Wingdings"/>
              </a:rPr>
              <a:t>3e) </a:t>
            </a:r>
            <a:r>
              <a:rPr lang="en-US" sz="1600" dirty="0">
                <a:sym typeface="Wingdings"/>
              </a:rPr>
              <a:t>&lt; 1</a:t>
            </a:r>
            <a:r>
              <a:rPr lang="en-US" sz="1600" dirty="0" smtClean="0">
                <a:sym typeface="Wingdings"/>
              </a:rPr>
              <a:t>x10</a:t>
            </a:r>
            <a:r>
              <a:rPr lang="en-US" sz="1600" baseline="30000" dirty="0">
                <a:sym typeface="Wingdings"/>
              </a:rPr>
              <a:t>-12 </a:t>
            </a:r>
            <a:r>
              <a:rPr lang="en-US" sz="1600" dirty="0" smtClean="0">
                <a:sym typeface="Wingdings"/>
              </a:rPr>
              <a:t>(</a:t>
            </a:r>
            <a:r>
              <a:rPr lang="en-US" sz="1600" dirty="0" err="1" smtClean="0">
                <a:sym typeface="Wingdings"/>
              </a:rPr>
              <a:t>Sindrum</a:t>
            </a:r>
            <a:r>
              <a:rPr lang="en-US" sz="1600" dirty="0" smtClean="0">
                <a:sym typeface="Wingdings"/>
              </a:rPr>
              <a:t>-I 1988)</a:t>
            </a:r>
            <a:endParaRPr lang="en-US" sz="1600" dirty="0">
              <a:sym typeface="Wingdings"/>
            </a:endParaRPr>
          </a:p>
        </p:txBody>
      </p:sp>
      <p:sp>
        <p:nvSpPr>
          <p:cNvPr id="24582" name="Date Placeholder 8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September 15, 2015</a:t>
            </a:r>
            <a:endParaRPr lang="en-US">
              <a:latin typeface="Arial" pitchFamily="34" charset="0"/>
            </a:endParaRPr>
          </a:p>
        </p:txBody>
      </p:sp>
      <p:sp>
        <p:nvSpPr>
          <p:cNvPr id="24584" name="Footer Placeholder 10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University of Maryland Colloquium</a:t>
            </a:r>
          </a:p>
        </p:txBody>
      </p:sp>
      <p:sp>
        <p:nvSpPr>
          <p:cNvPr id="24583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465A6DA-EF50-44EF-91CC-4FC01DEE8BD4}" type="slidenum">
              <a:rPr lang="en-US" smtClean="0">
                <a:latin typeface="Arial" pitchFamily="34" charset="0"/>
              </a:rPr>
              <a:pPr/>
              <a:t>17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884997" y="4640193"/>
            <a:ext cx="3505181" cy="116569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Mu2e will measure: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251653" y="2605221"/>
            <a:ext cx="2050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quite </a:t>
            </a:r>
            <a:br>
              <a:rPr lang="en-US" dirty="0" smtClean="0"/>
            </a:br>
            <a:r>
              <a:rPr lang="en-US" dirty="0" smtClean="0"/>
              <a:t>apples-to-apples, </a:t>
            </a:r>
            <a:br>
              <a:rPr lang="en-US" dirty="0" smtClean="0"/>
            </a:br>
            <a:r>
              <a:rPr lang="en-US" dirty="0" smtClean="0"/>
              <a:t>but…</a:t>
            </a:r>
            <a:endParaRPr lang="en-US" dirty="0"/>
          </a:p>
        </p:txBody>
      </p:sp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421510"/>
              </p:ext>
            </p:extLst>
          </p:nvPr>
        </p:nvGraphicFramePr>
        <p:xfrm>
          <a:off x="3992168" y="4356520"/>
          <a:ext cx="4767759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81" name="Equation" r:id="rId4" imgW="2362200" imgH="546100" progId="Equation.3">
                  <p:embed/>
                </p:oleObj>
              </mc:Choice>
              <mc:Fallback>
                <p:oleObj name="Equation" r:id="rId4" imgW="2362200" imgH="546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2168" y="4356520"/>
                        <a:ext cx="4767759" cy="11033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29680" y="5686617"/>
            <a:ext cx="7093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Goal: single </a:t>
            </a:r>
            <a:r>
              <a:rPr lang="en-US" sz="2400" dirty="0" smtClean="0"/>
              <a:t>event </a:t>
            </a:r>
            <a:r>
              <a:rPr lang="en-US" sz="2400" dirty="0" smtClean="0"/>
              <a:t>sensitivity of </a:t>
            </a:r>
            <a:r>
              <a:rPr lang="en-US" sz="2400" dirty="0" err="1" smtClean="0"/>
              <a:t>R</a:t>
            </a:r>
            <a:r>
              <a:rPr lang="en-US" sz="2400" baseline="-25000" dirty="0" err="1" smtClean="0">
                <a:latin typeface="Symbol" charset="2"/>
                <a:cs typeface="Symbol" charset="2"/>
              </a:rPr>
              <a:t>m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=3x10</a:t>
            </a:r>
            <a:r>
              <a:rPr lang="en-US" sz="2400" baseline="30000" dirty="0" smtClean="0"/>
              <a:t>-17</a:t>
            </a:r>
            <a:endParaRPr lang="en-US" sz="2400" baseline="30000" dirty="0"/>
          </a:p>
        </p:txBody>
      </p:sp>
      <p:sp>
        <p:nvSpPr>
          <p:cNvPr id="5" name="Rectangle 4"/>
          <p:cNvSpPr/>
          <p:nvPr/>
        </p:nvSpPr>
        <p:spPr>
          <a:xfrm>
            <a:off x="721465" y="4262404"/>
            <a:ext cx="8118929" cy="2140857"/>
          </a:xfrm>
          <a:prstGeom prst="rect">
            <a:avLst/>
          </a:pr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18773" y="1039164"/>
            <a:ext cx="1212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90% C.L.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33283" y="3723671"/>
            <a:ext cx="2010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R. </a:t>
            </a:r>
            <a:r>
              <a:rPr lang="en-US" sz="1600" dirty="0" err="1" smtClean="0"/>
              <a:t>Berstein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8476754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4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 to be clear…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are not planning to make a measurement and </a:t>
            </a:r>
            <a:r>
              <a:rPr lang="en-US" dirty="0" smtClean="0"/>
              <a:t>compare </a:t>
            </a:r>
            <a:r>
              <a:rPr lang="en-US" dirty="0" smtClean="0"/>
              <a:t>it to a calculation.</a:t>
            </a:r>
          </a:p>
          <a:p>
            <a:r>
              <a:rPr lang="en-US" dirty="0" smtClean="0"/>
              <a:t>We are looking for something that (effectively) doesn’t exist in the Standard Model.</a:t>
            </a:r>
          </a:p>
          <a:p>
            <a:r>
              <a:rPr lang="en-US" dirty="0" smtClean="0"/>
              <a:t>Our goal is to build a experiment with negligible backgrounds, such that any observed signal would be </a:t>
            </a:r>
            <a:r>
              <a:rPr lang="en-US" i="1" dirty="0" smtClean="0">
                <a:solidFill>
                  <a:srgbClr val="FF0000"/>
                </a:solidFill>
              </a:rPr>
              <a:t>unambiguous evidence of new physics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We planning for a improvement of roughly four orders of magnitude in sensitivity over the best previous measurement.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1424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65" y="1305752"/>
            <a:ext cx="6220532" cy="45240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 How Rare is that?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7666" y="5243930"/>
            <a:ext cx="6244331" cy="58693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988792" y="4503043"/>
            <a:ext cx="2155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Single event sensitivity of Mu2e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869727" y="5118843"/>
            <a:ext cx="327130" cy="35601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25734" y="3664389"/>
            <a:ext cx="1893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~90% C.L. goal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858563" y="4050814"/>
            <a:ext cx="405643" cy="4603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872931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53143" y="0"/>
            <a:ext cx="8490857" cy="463731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Mu2e Collaboration</a:t>
            </a:r>
          </a:p>
        </p:txBody>
      </p:sp>
      <p:sp>
        <p:nvSpPr>
          <p:cNvPr id="16388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September 15, 2015</a:t>
            </a:r>
            <a:endParaRPr lang="en-US">
              <a:latin typeface="Arial" pitchFamily="34" charset="0"/>
            </a:endParaRPr>
          </a:p>
        </p:txBody>
      </p:sp>
      <p:sp>
        <p:nvSpPr>
          <p:cNvPr id="16389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18C1ABD-9522-4982-9CB0-548FF4597C7A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6390" name="Footer Placeholder 1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University of Maryland Colloquium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6405"/>
          <a:stretch/>
        </p:blipFill>
        <p:spPr>
          <a:xfrm>
            <a:off x="548435" y="752068"/>
            <a:ext cx="8472268" cy="573297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Dipole vs. Contact Reaction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8"/>
          <a:stretch/>
        </p:blipFill>
        <p:spPr>
          <a:xfrm>
            <a:off x="2299530" y="708667"/>
            <a:ext cx="4532298" cy="51221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93" t="5206" r="7097"/>
          <a:stretch/>
        </p:blipFill>
        <p:spPr>
          <a:xfrm>
            <a:off x="1202683" y="5205440"/>
            <a:ext cx="1626028" cy="1215922"/>
          </a:xfrm>
          <a:prstGeom prst="rect">
            <a:avLst/>
          </a:prstGeom>
        </p:spPr>
      </p:pic>
      <p:pic>
        <p:nvPicPr>
          <p:cNvPr id="24" name="Picture 16" descr="contac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9903" y="5213972"/>
            <a:ext cx="1261502" cy="115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0721537"/>
              </p:ext>
            </p:extLst>
          </p:nvPr>
        </p:nvGraphicFramePr>
        <p:xfrm>
          <a:off x="4747401" y="5906581"/>
          <a:ext cx="400084" cy="36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13" name="Equation" r:id="rId6" imgW="139700" imgH="127000" progId="Equation.DSMT4">
                  <p:embed/>
                </p:oleObj>
              </mc:Choice>
              <mc:Fallback>
                <p:oleObj name="Equation" r:id="rId6" imgW="139700" imgH="1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47401" y="5906581"/>
                        <a:ext cx="400084" cy="363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/>
          <p:nvPr/>
        </p:nvCxnSpPr>
        <p:spPr>
          <a:xfrm>
            <a:off x="2944168" y="5888595"/>
            <a:ext cx="3964044" cy="962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6818474"/>
              </p:ext>
            </p:extLst>
          </p:nvPr>
        </p:nvGraphicFramePr>
        <p:xfrm>
          <a:off x="433388" y="1103313"/>
          <a:ext cx="1771917" cy="1369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14" name="Equation" r:id="rId8" imgW="838200" imgH="647700" progId="Equation.DSMT4">
                  <p:embed/>
                </p:oleObj>
              </mc:Choice>
              <mc:Fallback>
                <p:oleObj name="Equation" r:id="rId8" imgW="838200" imgH="647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3388" y="1103313"/>
                        <a:ext cx="1771917" cy="1369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Straight Arrow Connector 29"/>
          <p:cNvCxnSpPr/>
          <p:nvPr/>
        </p:nvCxnSpPr>
        <p:spPr>
          <a:xfrm>
            <a:off x="2107101" y="2501691"/>
            <a:ext cx="221294" cy="2597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4012997"/>
              </p:ext>
            </p:extLst>
          </p:nvPr>
        </p:nvGraphicFramePr>
        <p:xfrm>
          <a:off x="635017" y="4737421"/>
          <a:ext cx="2073389" cy="377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15" name="Equation" r:id="rId10" imgW="1117600" imgH="203200" progId="Equation.DSMT4">
                  <p:embed/>
                </p:oleObj>
              </mc:Choice>
              <mc:Fallback>
                <p:oleObj name="Equation" r:id="rId10" imgW="11176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35017" y="4737421"/>
                        <a:ext cx="2073389" cy="3772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Arrow Connector 34"/>
          <p:cNvCxnSpPr/>
          <p:nvPr/>
        </p:nvCxnSpPr>
        <p:spPr>
          <a:xfrm flipV="1">
            <a:off x="2746892" y="4774635"/>
            <a:ext cx="354438" cy="11813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3177961"/>
              </p:ext>
            </p:extLst>
          </p:nvPr>
        </p:nvGraphicFramePr>
        <p:xfrm>
          <a:off x="6879895" y="4321623"/>
          <a:ext cx="2243792" cy="344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16" name="Equation" r:id="rId12" imgW="1320800" imgH="203200" progId="Equation.DSMT4">
                  <p:embed/>
                </p:oleObj>
              </mc:Choice>
              <mc:Fallback>
                <p:oleObj name="Equation" r:id="rId12" imgW="13208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879895" y="4321623"/>
                        <a:ext cx="2243792" cy="3449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9" name="Straight Arrow Connector 38"/>
          <p:cNvCxnSpPr/>
          <p:nvPr/>
        </p:nvCxnSpPr>
        <p:spPr>
          <a:xfrm flipH="1">
            <a:off x="6677297" y="4512665"/>
            <a:ext cx="173186" cy="769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177612" y="1683830"/>
            <a:ext cx="1462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Our goal: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10</a:t>
            </a:r>
            <a:r>
              <a:rPr lang="en-US" baseline="30000" dirty="0" smtClean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 in rate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10 in mass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6821619" y="2222656"/>
            <a:ext cx="250158" cy="4810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857576" y="6202047"/>
            <a:ext cx="4185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(different for different models)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93541" y="875592"/>
            <a:ext cx="175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A. de </a:t>
            </a:r>
            <a:r>
              <a:rPr lang="en-US" dirty="0" err="1" smtClean="0"/>
              <a:t>Gouvea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80668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515938" y="171450"/>
            <a:ext cx="8077200" cy="514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Example Sensitivities*</a:t>
            </a:r>
          </a:p>
        </p:txBody>
      </p:sp>
      <p:pic>
        <p:nvPicPr>
          <p:cNvPr id="3080" name="Picture 5" descr="higg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9" b="5280"/>
          <a:stretch>
            <a:fillRect/>
          </a:stretch>
        </p:blipFill>
        <p:spPr bwMode="auto">
          <a:xfrm>
            <a:off x="4938134" y="1172798"/>
            <a:ext cx="2209800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6" descr="pointlik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00" b="5280"/>
          <a:stretch>
            <a:fillRect/>
          </a:stretch>
        </p:blipFill>
        <p:spPr bwMode="auto">
          <a:xfrm>
            <a:off x="4995863" y="3256701"/>
            <a:ext cx="2209800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3251192"/>
              </p:ext>
            </p:extLst>
          </p:nvPr>
        </p:nvGraphicFramePr>
        <p:xfrm>
          <a:off x="7386831" y="3703503"/>
          <a:ext cx="1531937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57" name="Equation" r:id="rId5" imgW="1079280" imgH="241200" progId="">
                  <p:embed/>
                </p:oleObj>
              </mc:Choice>
              <mc:Fallback>
                <p:oleObj name="Equation" r:id="rId5" imgW="1079280" imgH="241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6831" y="3703503"/>
                        <a:ext cx="1531937" cy="342900"/>
                      </a:xfrm>
                      <a:prstGeom prst="rect">
                        <a:avLst/>
                      </a:prstGeom>
                      <a:solidFill>
                        <a:srgbClr val="0033CC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128380"/>
              </p:ext>
            </p:extLst>
          </p:nvPr>
        </p:nvGraphicFramePr>
        <p:xfrm>
          <a:off x="7325927" y="1959348"/>
          <a:ext cx="1704975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58" name="Equation" r:id="rId7" imgW="1180800" imgH="266400" progId="">
                  <p:embed/>
                </p:oleObj>
              </mc:Choice>
              <mc:Fallback>
                <p:oleObj name="Equation" r:id="rId7" imgW="1180800" imgH="266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5927" y="1959348"/>
                        <a:ext cx="1704975" cy="377825"/>
                      </a:xfrm>
                      <a:prstGeom prst="rect">
                        <a:avLst/>
                      </a:prstGeom>
                      <a:solidFill>
                        <a:srgbClr val="0033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2" name="Text Box 9"/>
          <p:cNvSpPr txBox="1">
            <a:spLocks noChangeArrowheads="1"/>
          </p:cNvSpPr>
          <p:nvPr/>
        </p:nvSpPr>
        <p:spPr bwMode="auto">
          <a:xfrm>
            <a:off x="7301106" y="3322503"/>
            <a:ext cx="1758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Compositeness</a:t>
            </a:r>
          </a:p>
        </p:txBody>
      </p:sp>
      <p:sp>
        <p:nvSpPr>
          <p:cNvPr id="3083" name="Text Box 10"/>
          <p:cNvSpPr txBox="1">
            <a:spLocks noChangeArrowheads="1"/>
          </p:cNvSpPr>
          <p:nvPr/>
        </p:nvSpPr>
        <p:spPr bwMode="auto">
          <a:xfrm>
            <a:off x="7216389" y="1248148"/>
            <a:ext cx="1825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Second Higgs doublet </a:t>
            </a:r>
          </a:p>
        </p:txBody>
      </p:sp>
      <p:pic>
        <p:nvPicPr>
          <p:cNvPr id="3084" name="Picture 11" descr="newz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00" b="5040"/>
          <a:stretch>
            <a:fillRect/>
          </a:stretch>
        </p:blipFill>
        <p:spPr bwMode="auto">
          <a:xfrm>
            <a:off x="4995863" y="4881563"/>
            <a:ext cx="2171700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7377113" y="5413375"/>
          <a:ext cx="17668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59" name="Equation" r:id="rId10" imgW="1244520" imgH="482400" progId="">
                  <p:embed/>
                </p:oleObj>
              </mc:Choice>
              <mc:Fallback>
                <p:oleObj name="Equation" r:id="rId10" imgW="1244520" imgH="482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7113" y="5413375"/>
                        <a:ext cx="1766887" cy="685800"/>
                      </a:xfrm>
                      <a:prstGeom prst="rect">
                        <a:avLst/>
                      </a:prstGeom>
                      <a:solidFill>
                        <a:srgbClr val="0033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7329488" y="4405313"/>
            <a:ext cx="16002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Heavy Z’,        Anomalous Z    coupling</a:t>
            </a:r>
          </a:p>
        </p:txBody>
      </p:sp>
      <p:pic>
        <p:nvPicPr>
          <p:cNvPr id="3086" name="Picture 14" descr="susyloo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80" b="5760"/>
          <a:stretch>
            <a:fillRect/>
          </a:stretch>
        </p:blipFill>
        <p:spPr bwMode="auto">
          <a:xfrm>
            <a:off x="2438400" y="962025"/>
            <a:ext cx="220980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246063" y="1457325"/>
            <a:ext cx="234473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493" tIns="43247" rIns="86493" bIns="43247">
            <a:spAutoFit/>
          </a:bodyPr>
          <a:lstStyle/>
          <a:p>
            <a:pPr algn="ctr" defTabSz="865188">
              <a:spcBef>
                <a:spcPct val="50000"/>
              </a:spcBef>
            </a:pPr>
            <a:r>
              <a:rPr lang="en-US">
                <a:solidFill>
                  <a:schemeClr val="tx2"/>
                </a:solidFill>
              </a:rPr>
              <a:t>Predictions at 10</a:t>
            </a:r>
            <a:r>
              <a:rPr lang="en-US" baseline="30000">
                <a:solidFill>
                  <a:schemeClr val="tx2"/>
                </a:solidFill>
              </a:rPr>
              <a:t>-15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474663" y="1076325"/>
            <a:ext cx="178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Supersymmetry</a:t>
            </a:r>
          </a:p>
        </p:txBody>
      </p:sp>
      <p:pic>
        <p:nvPicPr>
          <p:cNvPr id="3089" name="Picture 17" descr="heavynu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60" b="5280"/>
          <a:stretch>
            <a:fillRect/>
          </a:stretch>
        </p:blipFill>
        <p:spPr bwMode="auto">
          <a:xfrm>
            <a:off x="2362200" y="2943225"/>
            <a:ext cx="2286000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454025" y="3352800"/>
          <a:ext cx="1785938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60" name="Equation" r:id="rId14" imgW="1257120" imgH="317160" progId="">
                  <p:embed/>
                </p:oleObj>
              </mc:Choice>
              <mc:Fallback>
                <p:oleObj name="Equation" r:id="rId14" imgW="1257120" imgH="317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025" y="3352800"/>
                        <a:ext cx="1785938" cy="452438"/>
                      </a:xfrm>
                      <a:prstGeom prst="rect">
                        <a:avLst/>
                      </a:prstGeom>
                      <a:solidFill>
                        <a:srgbClr val="0033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0" name="Text Box 19"/>
          <p:cNvSpPr txBox="1">
            <a:spLocks noChangeArrowheads="1"/>
          </p:cNvSpPr>
          <p:nvPr/>
        </p:nvSpPr>
        <p:spPr bwMode="auto">
          <a:xfrm>
            <a:off x="457200" y="2989263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Heavy Neutrinos</a:t>
            </a:r>
          </a:p>
        </p:txBody>
      </p:sp>
      <p:pic>
        <p:nvPicPr>
          <p:cNvPr id="3091" name="Picture 20" descr="leptoquar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480" b="7440"/>
          <a:stretch>
            <a:fillRect/>
          </a:stretch>
        </p:blipFill>
        <p:spPr bwMode="auto">
          <a:xfrm>
            <a:off x="2438400" y="4887913"/>
            <a:ext cx="2209800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398463" y="5106988"/>
          <a:ext cx="1952625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61" name="Equation" r:id="rId17" imgW="1371600" imgH="507960" progId="">
                  <p:embed/>
                </p:oleObj>
              </mc:Choice>
              <mc:Fallback>
                <p:oleObj name="Equation" r:id="rId17" imgW="1371600" imgH="5079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463" y="5106988"/>
                        <a:ext cx="1952625" cy="725487"/>
                      </a:xfrm>
                      <a:prstGeom prst="rect">
                        <a:avLst/>
                      </a:prstGeom>
                      <a:solidFill>
                        <a:srgbClr val="0033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2" name="Text Box 22"/>
          <p:cNvSpPr txBox="1">
            <a:spLocks noChangeArrowheads="1"/>
          </p:cNvSpPr>
          <p:nvPr/>
        </p:nvSpPr>
        <p:spPr bwMode="auto">
          <a:xfrm>
            <a:off x="627063" y="4751388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Leptoquarks</a:t>
            </a:r>
          </a:p>
        </p:txBody>
      </p:sp>
      <p:sp>
        <p:nvSpPr>
          <p:cNvPr id="3093" name="Text Box 23"/>
          <p:cNvSpPr txBox="1">
            <a:spLocks noChangeArrowheads="1"/>
          </p:cNvSpPr>
          <p:nvPr/>
        </p:nvSpPr>
        <p:spPr bwMode="auto">
          <a:xfrm>
            <a:off x="361950" y="6019800"/>
            <a:ext cx="2112963" cy="3381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tx2"/>
                </a:solidFill>
              </a:rPr>
              <a:t>*After W. Marciano</a:t>
            </a:r>
          </a:p>
        </p:txBody>
      </p:sp>
      <p:sp>
        <p:nvSpPr>
          <p:cNvPr id="3094" name="Date Placeholder 2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September 15, 2015</a:t>
            </a:r>
            <a:endParaRPr lang="en-US">
              <a:latin typeface="Arial" pitchFamily="34" charset="0"/>
            </a:endParaRPr>
          </a:p>
        </p:txBody>
      </p:sp>
      <p:sp>
        <p:nvSpPr>
          <p:cNvPr id="3095" name="Slide Number Placeholder 2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11BC70-4FB9-4ADF-8032-A6A26CB339A0}" type="slidenum">
              <a:rPr lang="en-US" smtClean="0">
                <a:latin typeface="Arial" pitchFamily="34" charset="0"/>
              </a:rPr>
              <a:pPr/>
              <a:t>21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096" name="Footer Placeholder 2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University of Maryland Colloquium</a:t>
            </a:r>
          </a:p>
        </p:txBody>
      </p:sp>
      <p:sp>
        <p:nvSpPr>
          <p:cNvPr id="2" name="Freeform 1"/>
          <p:cNvSpPr/>
          <p:nvPr/>
        </p:nvSpPr>
        <p:spPr>
          <a:xfrm>
            <a:off x="2371675" y="2735167"/>
            <a:ext cx="4917388" cy="3449223"/>
          </a:xfrm>
          <a:custGeom>
            <a:avLst/>
            <a:gdLst>
              <a:gd name="connsiteX0" fmla="*/ 2602919 w 5280011"/>
              <a:gd name="connsiteY0" fmla="*/ 180264 h 3551261"/>
              <a:gd name="connsiteX1" fmla="*/ 4633048 w 5280011"/>
              <a:gd name="connsiteY1" fmla="*/ 151398 h 3551261"/>
              <a:gd name="connsiteX2" fmla="*/ 5046771 w 5280011"/>
              <a:gd name="connsiteY2" fmla="*/ 1190562 h 3551261"/>
              <a:gd name="connsiteX3" fmla="*/ 4902449 w 5280011"/>
              <a:gd name="connsiteY3" fmla="*/ 3365108 h 3551261"/>
              <a:gd name="connsiteX4" fmla="*/ 688247 w 5280011"/>
              <a:gd name="connsiteY4" fmla="*/ 3336243 h 3551261"/>
              <a:gd name="connsiteX5" fmla="*/ 332253 w 5280011"/>
              <a:gd name="connsiteY5" fmla="*/ 2499139 h 3551261"/>
              <a:gd name="connsiteX6" fmla="*/ 130203 w 5280011"/>
              <a:gd name="connsiteY6" fmla="*/ 1960313 h 3551261"/>
              <a:gd name="connsiteX7" fmla="*/ 2439354 w 5280011"/>
              <a:gd name="connsiteY7" fmla="*/ 1787119 h 3551261"/>
              <a:gd name="connsiteX8" fmla="*/ 2602919 w 5280011"/>
              <a:gd name="connsiteY8" fmla="*/ 180264 h 3551261"/>
              <a:gd name="connsiteX0" fmla="*/ 2602919 w 5113697"/>
              <a:gd name="connsiteY0" fmla="*/ 180264 h 3653933"/>
              <a:gd name="connsiteX1" fmla="*/ 4633048 w 5113697"/>
              <a:gd name="connsiteY1" fmla="*/ 151398 h 3653933"/>
              <a:gd name="connsiteX2" fmla="*/ 5046771 w 5113697"/>
              <a:gd name="connsiteY2" fmla="*/ 1190562 h 3653933"/>
              <a:gd name="connsiteX3" fmla="*/ 4633048 w 5113697"/>
              <a:gd name="connsiteY3" fmla="*/ 3499815 h 3653933"/>
              <a:gd name="connsiteX4" fmla="*/ 688247 w 5113697"/>
              <a:gd name="connsiteY4" fmla="*/ 3336243 h 3653933"/>
              <a:gd name="connsiteX5" fmla="*/ 332253 w 5113697"/>
              <a:gd name="connsiteY5" fmla="*/ 2499139 h 3653933"/>
              <a:gd name="connsiteX6" fmla="*/ 130203 w 5113697"/>
              <a:gd name="connsiteY6" fmla="*/ 1960313 h 3653933"/>
              <a:gd name="connsiteX7" fmla="*/ 2439354 w 5113697"/>
              <a:gd name="connsiteY7" fmla="*/ 1787119 h 3653933"/>
              <a:gd name="connsiteX8" fmla="*/ 2602919 w 5113697"/>
              <a:gd name="connsiteY8" fmla="*/ 180264 h 3653933"/>
              <a:gd name="connsiteX0" fmla="*/ 2601658 w 5115215"/>
              <a:gd name="connsiteY0" fmla="*/ 180264 h 3672789"/>
              <a:gd name="connsiteX1" fmla="*/ 4631787 w 5115215"/>
              <a:gd name="connsiteY1" fmla="*/ 151398 h 3672789"/>
              <a:gd name="connsiteX2" fmla="*/ 5045510 w 5115215"/>
              <a:gd name="connsiteY2" fmla="*/ 1190562 h 3672789"/>
              <a:gd name="connsiteX3" fmla="*/ 4631787 w 5115215"/>
              <a:gd name="connsiteY3" fmla="*/ 3499815 h 3672789"/>
              <a:gd name="connsiteX4" fmla="*/ 638879 w 5115215"/>
              <a:gd name="connsiteY4" fmla="*/ 3393974 h 3672789"/>
              <a:gd name="connsiteX5" fmla="*/ 330992 w 5115215"/>
              <a:gd name="connsiteY5" fmla="*/ 2499139 h 3672789"/>
              <a:gd name="connsiteX6" fmla="*/ 128942 w 5115215"/>
              <a:gd name="connsiteY6" fmla="*/ 1960313 h 3672789"/>
              <a:gd name="connsiteX7" fmla="*/ 2438093 w 5115215"/>
              <a:gd name="connsiteY7" fmla="*/ 1787119 h 3672789"/>
              <a:gd name="connsiteX8" fmla="*/ 2601658 w 5115215"/>
              <a:gd name="connsiteY8" fmla="*/ 180264 h 3672789"/>
              <a:gd name="connsiteX0" fmla="*/ 2614582 w 5128139"/>
              <a:gd name="connsiteY0" fmla="*/ 180264 h 3672789"/>
              <a:gd name="connsiteX1" fmla="*/ 4644711 w 5128139"/>
              <a:gd name="connsiteY1" fmla="*/ 151398 h 3672789"/>
              <a:gd name="connsiteX2" fmla="*/ 5058434 w 5128139"/>
              <a:gd name="connsiteY2" fmla="*/ 1190562 h 3672789"/>
              <a:gd name="connsiteX3" fmla="*/ 4644711 w 5128139"/>
              <a:gd name="connsiteY3" fmla="*/ 3499815 h 3672789"/>
              <a:gd name="connsiteX4" fmla="*/ 651803 w 5128139"/>
              <a:gd name="connsiteY4" fmla="*/ 3393974 h 3672789"/>
              <a:gd name="connsiteX5" fmla="*/ 276566 w 5128139"/>
              <a:gd name="connsiteY5" fmla="*/ 2499139 h 3672789"/>
              <a:gd name="connsiteX6" fmla="*/ 141866 w 5128139"/>
              <a:gd name="connsiteY6" fmla="*/ 1960313 h 3672789"/>
              <a:gd name="connsiteX7" fmla="*/ 2451017 w 5128139"/>
              <a:gd name="connsiteY7" fmla="*/ 1787119 h 3672789"/>
              <a:gd name="connsiteX8" fmla="*/ 2614582 w 5128139"/>
              <a:gd name="connsiteY8" fmla="*/ 180264 h 3672789"/>
              <a:gd name="connsiteX0" fmla="*/ 2454485 w 4968042"/>
              <a:gd name="connsiteY0" fmla="*/ 180264 h 3672789"/>
              <a:gd name="connsiteX1" fmla="*/ 4484614 w 4968042"/>
              <a:gd name="connsiteY1" fmla="*/ 151398 h 3672789"/>
              <a:gd name="connsiteX2" fmla="*/ 4898337 w 4968042"/>
              <a:gd name="connsiteY2" fmla="*/ 1190562 h 3672789"/>
              <a:gd name="connsiteX3" fmla="*/ 4484614 w 4968042"/>
              <a:gd name="connsiteY3" fmla="*/ 3499815 h 3672789"/>
              <a:gd name="connsiteX4" fmla="*/ 491706 w 4968042"/>
              <a:gd name="connsiteY4" fmla="*/ 3393974 h 3672789"/>
              <a:gd name="connsiteX5" fmla="*/ 116469 w 4968042"/>
              <a:gd name="connsiteY5" fmla="*/ 2499139 h 3672789"/>
              <a:gd name="connsiteX6" fmla="*/ 193441 w 4968042"/>
              <a:gd name="connsiteY6" fmla="*/ 1969935 h 3672789"/>
              <a:gd name="connsiteX7" fmla="*/ 2290920 w 4968042"/>
              <a:gd name="connsiteY7" fmla="*/ 1787119 h 3672789"/>
              <a:gd name="connsiteX8" fmla="*/ 2454485 w 4968042"/>
              <a:gd name="connsiteY8" fmla="*/ 180264 h 3672789"/>
              <a:gd name="connsiteX0" fmla="*/ 2454485 w 4898337"/>
              <a:gd name="connsiteY0" fmla="*/ 180264 h 3748698"/>
              <a:gd name="connsiteX1" fmla="*/ 4484614 w 4898337"/>
              <a:gd name="connsiteY1" fmla="*/ 151398 h 3748698"/>
              <a:gd name="connsiteX2" fmla="*/ 4898337 w 4898337"/>
              <a:gd name="connsiteY2" fmla="*/ 1190562 h 3748698"/>
              <a:gd name="connsiteX3" fmla="*/ 4484614 w 4898337"/>
              <a:gd name="connsiteY3" fmla="*/ 3499815 h 3748698"/>
              <a:gd name="connsiteX4" fmla="*/ 3060635 w 4898337"/>
              <a:gd name="connsiteY4" fmla="*/ 3673009 h 3748698"/>
              <a:gd name="connsiteX5" fmla="*/ 491706 w 4898337"/>
              <a:gd name="connsiteY5" fmla="*/ 3393974 h 3748698"/>
              <a:gd name="connsiteX6" fmla="*/ 116469 w 4898337"/>
              <a:gd name="connsiteY6" fmla="*/ 2499139 h 3748698"/>
              <a:gd name="connsiteX7" fmla="*/ 193441 w 4898337"/>
              <a:gd name="connsiteY7" fmla="*/ 1969935 h 3748698"/>
              <a:gd name="connsiteX8" fmla="*/ 2290920 w 4898337"/>
              <a:gd name="connsiteY8" fmla="*/ 1787119 h 3748698"/>
              <a:gd name="connsiteX9" fmla="*/ 2454485 w 4898337"/>
              <a:gd name="connsiteY9" fmla="*/ 180264 h 3748698"/>
              <a:gd name="connsiteX0" fmla="*/ 2454485 w 4898337"/>
              <a:gd name="connsiteY0" fmla="*/ 180264 h 3699938"/>
              <a:gd name="connsiteX1" fmla="*/ 4484614 w 4898337"/>
              <a:gd name="connsiteY1" fmla="*/ 151398 h 3699938"/>
              <a:gd name="connsiteX2" fmla="*/ 4898337 w 4898337"/>
              <a:gd name="connsiteY2" fmla="*/ 1190562 h 3699938"/>
              <a:gd name="connsiteX3" fmla="*/ 4484614 w 4898337"/>
              <a:gd name="connsiteY3" fmla="*/ 3499815 h 3699938"/>
              <a:gd name="connsiteX4" fmla="*/ 3031771 w 4898337"/>
              <a:gd name="connsiteY4" fmla="*/ 3567168 h 3699938"/>
              <a:gd name="connsiteX5" fmla="*/ 491706 w 4898337"/>
              <a:gd name="connsiteY5" fmla="*/ 3393974 h 3699938"/>
              <a:gd name="connsiteX6" fmla="*/ 116469 w 4898337"/>
              <a:gd name="connsiteY6" fmla="*/ 2499139 h 3699938"/>
              <a:gd name="connsiteX7" fmla="*/ 193441 w 4898337"/>
              <a:gd name="connsiteY7" fmla="*/ 1969935 h 3699938"/>
              <a:gd name="connsiteX8" fmla="*/ 2290920 w 4898337"/>
              <a:gd name="connsiteY8" fmla="*/ 1787119 h 3699938"/>
              <a:gd name="connsiteX9" fmla="*/ 2454485 w 4898337"/>
              <a:gd name="connsiteY9" fmla="*/ 180264 h 3699938"/>
              <a:gd name="connsiteX0" fmla="*/ 2454485 w 4908046"/>
              <a:gd name="connsiteY0" fmla="*/ 180264 h 3641109"/>
              <a:gd name="connsiteX1" fmla="*/ 4484614 w 4908046"/>
              <a:gd name="connsiteY1" fmla="*/ 151398 h 3641109"/>
              <a:gd name="connsiteX2" fmla="*/ 4898337 w 4908046"/>
              <a:gd name="connsiteY2" fmla="*/ 1190562 h 3641109"/>
              <a:gd name="connsiteX3" fmla="*/ 4619315 w 4908046"/>
              <a:gd name="connsiteY3" fmla="*/ 3403596 h 3641109"/>
              <a:gd name="connsiteX4" fmla="*/ 3031771 w 4908046"/>
              <a:gd name="connsiteY4" fmla="*/ 3567168 h 3641109"/>
              <a:gd name="connsiteX5" fmla="*/ 491706 w 4908046"/>
              <a:gd name="connsiteY5" fmla="*/ 3393974 h 3641109"/>
              <a:gd name="connsiteX6" fmla="*/ 116469 w 4908046"/>
              <a:gd name="connsiteY6" fmla="*/ 2499139 h 3641109"/>
              <a:gd name="connsiteX7" fmla="*/ 193441 w 4908046"/>
              <a:gd name="connsiteY7" fmla="*/ 1969935 h 3641109"/>
              <a:gd name="connsiteX8" fmla="*/ 2290920 w 4908046"/>
              <a:gd name="connsiteY8" fmla="*/ 1787119 h 3641109"/>
              <a:gd name="connsiteX9" fmla="*/ 2454485 w 4908046"/>
              <a:gd name="connsiteY9" fmla="*/ 180264 h 3641109"/>
              <a:gd name="connsiteX0" fmla="*/ 2454485 w 4924547"/>
              <a:gd name="connsiteY0" fmla="*/ 180264 h 3612646"/>
              <a:gd name="connsiteX1" fmla="*/ 4484614 w 4924547"/>
              <a:gd name="connsiteY1" fmla="*/ 151398 h 3612646"/>
              <a:gd name="connsiteX2" fmla="*/ 4898337 w 4924547"/>
              <a:gd name="connsiteY2" fmla="*/ 1190562 h 3612646"/>
              <a:gd name="connsiteX3" fmla="*/ 4677044 w 4924547"/>
              <a:gd name="connsiteY3" fmla="*/ 3345865 h 3612646"/>
              <a:gd name="connsiteX4" fmla="*/ 3031771 w 4924547"/>
              <a:gd name="connsiteY4" fmla="*/ 3567168 h 3612646"/>
              <a:gd name="connsiteX5" fmla="*/ 491706 w 4924547"/>
              <a:gd name="connsiteY5" fmla="*/ 3393974 h 3612646"/>
              <a:gd name="connsiteX6" fmla="*/ 116469 w 4924547"/>
              <a:gd name="connsiteY6" fmla="*/ 2499139 h 3612646"/>
              <a:gd name="connsiteX7" fmla="*/ 193441 w 4924547"/>
              <a:gd name="connsiteY7" fmla="*/ 1969935 h 3612646"/>
              <a:gd name="connsiteX8" fmla="*/ 2290920 w 4924547"/>
              <a:gd name="connsiteY8" fmla="*/ 1787119 h 3612646"/>
              <a:gd name="connsiteX9" fmla="*/ 2454485 w 4924547"/>
              <a:gd name="connsiteY9" fmla="*/ 180264 h 3612646"/>
              <a:gd name="connsiteX0" fmla="*/ 2454485 w 4954699"/>
              <a:gd name="connsiteY0" fmla="*/ 180264 h 3573943"/>
              <a:gd name="connsiteX1" fmla="*/ 4484614 w 4954699"/>
              <a:gd name="connsiteY1" fmla="*/ 151398 h 3573943"/>
              <a:gd name="connsiteX2" fmla="*/ 4898337 w 4954699"/>
              <a:gd name="connsiteY2" fmla="*/ 1190562 h 3573943"/>
              <a:gd name="connsiteX3" fmla="*/ 4744394 w 4954699"/>
              <a:gd name="connsiteY3" fmla="*/ 3201536 h 3573943"/>
              <a:gd name="connsiteX4" fmla="*/ 3031771 w 4954699"/>
              <a:gd name="connsiteY4" fmla="*/ 3567168 h 3573943"/>
              <a:gd name="connsiteX5" fmla="*/ 491706 w 4954699"/>
              <a:gd name="connsiteY5" fmla="*/ 3393974 h 3573943"/>
              <a:gd name="connsiteX6" fmla="*/ 116469 w 4954699"/>
              <a:gd name="connsiteY6" fmla="*/ 2499139 h 3573943"/>
              <a:gd name="connsiteX7" fmla="*/ 193441 w 4954699"/>
              <a:gd name="connsiteY7" fmla="*/ 1969935 h 3573943"/>
              <a:gd name="connsiteX8" fmla="*/ 2290920 w 4954699"/>
              <a:gd name="connsiteY8" fmla="*/ 1787119 h 3573943"/>
              <a:gd name="connsiteX9" fmla="*/ 2454485 w 4954699"/>
              <a:gd name="connsiteY9" fmla="*/ 180264 h 3573943"/>
              <a:gd name="connsiteX0" fmla="*/ 2454485 w 4993831"/>
              <a:gd name="connsiteY0" fmla="*/ 180264 h 3573943"/>
              <a:gd name="connsiteX1" fmla="*/ 4484614 w 4993831"/>
              <a:gd name="connsiteY1" fmla="*/ 151398 h 3573943"/>
              <a:gd name="connsiteX2" fmla="*/ 4898337 w 4993831"/>
              <a:gd name="connsiteY2" fmla="*/ 1190562 h 3573943"/>
              <a:gd name="connsiteX3" fmla="*/ 4811744 w 4993831"/>
              <a:gd name="connsiteY3" fmla="*/ 3201536 h 3573943"/>
              <a:gd name="connsiteX4" fmla="*/ 3031771 w 4993831"/>
              <a:gd name="connsiteY4" fmla="*/ 3567168 h 3573943"/>
              <a:gd name="connsiteX5" fmla="*/ 491706 w 4993831"/>
              <a:gd name="connsiteY5" fmla="*/ 3393974 h 3573943"/>
              <a:gd name="connsiteX6" fmla="*/ 116469 w 4993831"/>
              <a:gd name="connsiteY6" fmla="*/ 2499139 h 3573943"/>
              <a:gd name="connsiteX7" fmla="*/ 193441 w 4993831"/>
              <a:gd name="connsiteY7" fmla="*/ 1969935 h 3573943"/>
              <a:gd name="connsiteX8" fmla="*/ 2290920 w 4993831"/>
              <a:gd name="connsiteY8" fmla="*/ 1787119 h 3573943"/>
              <a:gd name="connsiteX9" fmla="*/ 2454485 w 4993831"/>
              <a:gd name="connsiteY9" fmla="*/ 180264 h 3573943"/>
              <a:gd name="connsiteX0" fmla="*/ 2448682 w 4988028"/>
              <a:gd name="connsiteY0" fmla="*/ 180264 h 3573943"/>
              <a:gd name="connsiteX1" fmla="*/ 4478811 w 4988028"/>
              <a:gd name="connsiteY1" fmla="*/ 151398 h 3573943"/>
              <a:gd name="connsiteX2" fmla="*/ 4892534 w 4988028"/>
              <a:gd name="connsiteY2" fmla="*/ 1190562 h 3573943"/>
              <a:gd name="connsiteX3" fmla="*/ 4805941 w 4988028"/>
              <a:gd name="connsiteY3" fmla="*/ 3201536 h 3573943"/>
              <a:gd name="connsiteX4" fmla="*/ 3025968 w 4988028"/>
              <a:gd name="connsiteY4" fmla="*/ 3567168 h 3573943"/>
              <a:gd name="connsiteX5" fmla="*/ 370446 w 4988028"/>
              <a:gd name="connsiteY5" fmla="*/ 3384352 h 3573943"/>
              <a:gd name="connsiteX6" fmla="*/ 110666 w 4988028"/>
              <a:gd name="connsiteY6" fmla="*/ 2499139 h 3573943"/>
              <a:gd name="connsiteX7" fmla="*/ 187638 w 4988028"/>
              <a:gd name="connsiteY7" fmla="*/ 1969935 h 3573943"/>
              <a:gd name="connsiteX8" fmla="*/ 2285117 w 4988028"/>
              <a:gd name="connsiteY8" fmla="*/ 1787119 h 3573943"/>
              <a:gd name="connsiteX9" fmla="*/ 2448682 w 4988028"/>
              <a:gd name="connsiteY9" fmla="*/ 180264 h 3573943"/>
              <a:gd name="connsiteX0" fmla="*/ 2448682 w 5003964"/>
              <a:gd name="connsiteY0" fmla="*/ 180264 h 3449223"/>
              <a:gd name="connsiteX1" fmla="*/ 4478811 w 5003964"/>
              <a:gd name="connsiteY1" fmla="*/ 151398 h 3449223"/>
              <a:gd name="connsiteX2" fmla="*/ 4892534 w 5003964"/>
              <a:gd name="connsiteY2" fmla="*/ 1190562 h 3449223"/>
              <a:gd name="connsiteX3" fmla="*/ 4805941 w 5003964"/>
              <a:gd name="connsiteY3" fmla="*/ 3201536 h 3449223"/>
              <a:gd name="connsiteX4" fmla="*/ 2795053 w 5003964"/>
              <a:gd name="connsiteY4" fmla="*/ 3393974 h 3449223"/>
              <a:gd name="connsiteX5" fmla="*/ 370446 w 5003964"/>
              <a:gd name="connsiteY5" fmla="*/ 3384352 h 3449223"/>
              <a:gd name="connsiteX6" fmla="*/ 110666 w 5003964"/>
              <a:gd name="connsiteY6" fmla="*/ 2499139 h 3449223"/>
              <a:gd name="connsiteX7" fmla="*/ 187638 w 5003964"/>
              <a:gd name="connsiteY7" fmla="*/ 1969935 h 3449223"/>
              <a:gd name="connsiteX8" fmla="*/ 2285117 w 5003964"/>
              <a:gd name="connsiteY8" fmla="*/ 1787119 h 3449223"/>
              <a:gd name="connsiteX9" fmla="*/ 2448682 w 5003964"/>
              <a:gd name="connsiteY9" fmla="*/ 180264 h 3449223"/>
              <a:gd name="connsiteX0" fmla="*/ 2448682 w 5034451"/>
              <a:gd name="connsiteY0" fmla="*/ 180264 h 3449223"/>
              <a:gd name="connsiteX1" fmla="*/ 4478811 w 5034451"/>
              <a:gd name="connsiteY1" fmla="*/ 151398 h 3449223"/>
              <a:gd name="connsiteX2" fmla="*/ 4892534 w 5034451"/>
              <a:gd name="connsiteY2" fmla="*/ 1190562 h 3449223"/>
              <a:gd name="connsiteX3" fmla="*/ 4998367 w 5034451"/>
              <a:gd name="connsiteY3" fmla="*/ 2364433 h 3449223"/>
              <a:gd name="connsiteX4" fmla="*/ 4805941 w 5034451"/>
              <a:gd name="connsiteY4" fmla="*/ 3201536 h 3449223"/>
              <a:gd name="connsiteX5" fmla="*/ 2795053 w 5034451"/>
              <a:gd name="connsiteY5" fmla="*/ 3393974 h 3449223"/>
              <a:gd name="connsiteX6" fmla="*/ 370446 w 5034451"/>
              <a:gd name="connsiteY6" fmla="*/ 3384352 h 3449223"/>
              <a:gd name="connsiteX7" fmla="*/ 110666 w 5034451"/>
              <a:gd name="connsiteY7" fmla="*/ 2499139 h 3449223"/>
              <a:gd name="connsiteX8" fmla="*/ 187638 w 5034451"/>
              <a:gd name="connsiteY8" fmla="*/ 1969935 h 3449223"/>
              <a:gd name="connsiteX9" fmla="*/ 2285117 w 5034451"/>
              <a:gd name="connsiteY9" fmla="*/ 1787119 h 3449223"/>
              <a:gd name="connsiteX10" fmla="*/ 2448682 w 5034451"/>
              <a:gd name="connsiteY10" fmla="*/ 180264 h 3449223"/>
              <a:gd name="connsiteX0" fmla="*/ 2448682 w 4971965"/>
              <a:gd name="connsiteY0" fmla="*/ 180264 h 3449223"/>
              <a:gd name="connsiteX1" fmla="*/ 4478811 w 4971965"/>
              <a:gd name="connsiteY1" fmla="*/ 151398 h 3449223"/>
              <a:gd name="connsiteX2" fmla="*/ 4892534 w 4971965"/>
              <a:gd name="connsiteY2" fmla="*/ 1190562 h 3449223"/>
              <a:gd name="connsiteX3" fmla="*/ 4863666 w 4971965"/>
              <a:gd name="connsiteY3" fmla="*/ 2297080 h 3449223"/>
              <a:gd name="connsiteX4" fmla="*/ 4805941 w 4971965"/>
              <a:gd name="connsiteY4" fmla="*/ 3201536 h 3449223"/>
              <a:gd name="connsiteX5" fmla="*/ 2795053 w 4971965"/>
              <a:gd name="connsiteY5" fmla="*/ 3393974 h 3449223"/>
              <a:gd name="connsiteX6" fmla="*/ 370446 w 4971965"/>
              <a:gd name="connsiteY6" fmla="*/ 3384352 h 3449223"/>
              <a:gd name="connsiteX7" fmla="*/ 110666 w 4971965"/>
              <a:gd name="connsiteY7" fmla="*/ 2499139 h 3449223"/>
              <a:gd name="connsiteX8" fmla="*/ 187638 w 4971965"/>
              <a:gd name="connsiteY8" fmla="*/ 1969935 h 3449223"/>
              <a:gd name="connsiteX9" fmla="*/ 2285117 w 4971965"/>
              <a:gd name="connsiteY9" fmla="*/ 1787119 h 3449223"/>
              <a:gd name="connsiteX10" fmla="*/ 2448682 w 4971965"/>
              <a:gd name="connsiteY10" fmla="*/ 180264 h 3449223"/>
              <a:gd name="connsiteX0" fmla="*/ 2448682 w 4917388"/>
              <a:gd name="connsiteY0" fmla="*/ 180264 h 3449223"/>
              <a:gd name="connsiteX1" fmla="*/ 4478811 w 4917388"/>
              <a:gd name="connsiteY1" fmla="*/ 151398 h 3449223"/>
              <a:gd name="connsiteX2" fmla="*/ 4892534 w 4917388"/>
              <a:gd name="connsiteY2" fmla="*/ 1190562 h 3449223"/>
              <a:gd name="connsiteX3" fmla="*/ 4863666 w 4917388"/>
              <a:gd name="connsiteY3" fmla="*/ 2297080 h 3449223"/>
              <a:gd name="connsiteX4" fmla="*/ 4661619 w 4917388"/>
              <a:gd name="connsiteY4" fmla="*/ 3278511 h 3449223"/>
              <a:gd name="connsiteX5" fmla="*/ 2795053 w 4917388"/>
              <a:gd name="connsiteY5" fmla="*/ 3393974 h 3449223"/>
              <a:gd name="connsiteX6" fmla="*/ 370446 w 4917388"/>
              <a:gd name="connsiteY6" fmla="*/ 3384352 h 3449223"/>
              <a:gd name="connsiteX7" fmla="*/ 110666 w 4917388"/>
              <a:gd name="connsiteY7" fmla="*/ 2499139 h 3449223"/>
              <a:gd name="connsiteX8" fmla="*/ 187638 w 4917388"/>
              <a:gd name="connsiteY8" fmla="*/ 1969935 h 3449223"/>
              <a:gd name="connsiteX9" fmla="*/ 2285117 w 4917388"/>
              <a:gd name="connsiteY9" fmla="*/ 1787119 h 3449223"/>
              <a:gd name="connsiteX10" fmla="*/ 2448682 w 4917388"/>
              <a:gd name="connsiteY10" fmla="*/ 180264 h 3449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17388" h="3449223">
                <a:moveTo>
                  <a:pt x="2448682" y="180264"/>
                </a:moveTo>
                <a:cubicBezTo>
                  <a:pt x="2814298" y="-92356"/>
                  <a:pt x="4071502" y="-16985"/>
                  <a:pt x="4478811" y="151398"/>
                </a:cubicBezTo>
                <a:cubicBezTo>
                  <a:pt x="4886120" y="319781"/>
                  <a:pt x="4828392" y="832948"/>
                  <a:pt x="4892534" y="1190562"/>
                </a:cubicBezTo>
                <a:cubicBezTo>
                  <a:pt x="4956677" y="1548176"/>
                  <a:pt x="4878098" y="1961918"/>
                  <a:pt x="4863666" y="2297080"/>
                </a:cubicBezTo>
                <a:cubicBezTo>
                  <a:pt x="4849234" y="2632242"/>
                  <a:pt x="5006388" y="3095695"/>
                  <a:pt x="4661619" y="3278511"/>
                </a:cubicBezTo>
                <a:cubicBezTo>
                  <a:pt x="4316850" y="3461327"/>
                  <a:pt x="3460538" y="3411614"/>
                  <a:pt x="2795053" y="3393974"/>
                </a:cubicBezTo>
                <a:cubicBezTo>
                  <a:pt x="2129568" y="3376334"/>
                  <a:pt x="817844" y="3533491"/>
                  <a:pt x="370446" y="3384352"/>
                </a:cubicBezTo>
                <a:cubicBezTo>
                  <a:pt x="-76952" y="3235213"/>
                  <a:pt x="141134" y="2734875"/>
                  <a:pt x="110666" y="2499139"/>
                </a:cubicBezTo>
                <a:cubicBezTo>
                  <a:pt x="80198" y="2263403"/>
                  <a:pt x="-163545" y="2088605"/>
                  <a:pt x="187638" y="1969935"/>
                </a:cubicBezTo>
                <a:cubicBezTo>
                  <a:pt x="538821" y="1851265"/>
                  <a:pt x="1908276" y="2085397"/>
                  <a:pt x="2285117" y="1787119"/>
                </a:cubicBezTo>
                <a:cubicBezTo>
                  <a:pt x="2661958" y="1488841"/>
                  <a:pt x="2083066" y="452884"/>
                  <a:pt x="2448682" y="180264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62308" y="6148386"/>
            <a:ext cx="2876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No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e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+mn-lt"/>
                <a:cs typeface="Symbol" charset="2"/>
                <a:sym typeface="Wingdings"/>
              </a:rPr>
              <a:t>signal</a:t>
            </a:r>
            <a:endParaRPr lang="en-US" dirty="0">
              <a:solidFill>
                <a:srgbClr val="FF0000"/>
              </a:solidFill>
              <a:latin typeface="+mn-lt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2056762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81129" y="0"/>
            <a:ext cx="7659667" cy="463731"/>
          </a:xfrm>
        </p:spPr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>
                <a:sym typeface="Symbol"/>
              </a:rPr>
              <a:t>e</a:t>
            </a:r>
            <a:r>
              <a:rPr lang="en-US" dirty="0" smtClean="0">
                <a:sym typeface="Symbol"/>
              </a:rPr>
              <a:t> in </a:t>
            </a:r>
            <a:r>
              <a:rPr lang="en-US" dirty="0" err="1" smtClean="0">
                <a:sym typeface="Symbol"/>
              </a:rPr>
              <a:t>Supersymmetry</a:t>
            </a:r>
            <a:r>
              <a:rPr lang="en-US" dirty="0" smtClean="0">
                <a:sym typeface="Symbol"/>
              </a:rPr>
              <a:t>*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337" y="695347"/>
            <a:ext cx="5774763" cy="5575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74462" y="6201080"/>
            <a:ext cx="5269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*from </a:t>
            </a:r>
            <a:r>
              <a:rPr lang="en-US" sz="1400" dirty="0" err="1" smtClean="0"/>
              <a:t>Altmannshofer</a:t>
            </a:r>
            <a:r>
              <a:rPr lang="en-US" sz="1400" dirty="0" smtClean="0"/>
              <a:t>, Buras, </a:t>
            </a:r>
            <a:r>
              <a:rPr lang="en-US" sz="1400" i="1" dirty="0" smtClean="0"/>
              <a:t>et al</a:t>
            </a:r>
            <a:r>
              <a:rPr lang="en-US" sz="1400" dirty="0" smtClean="0"/>
              <a:t>, </a:t>
            </a:r>
            <a:r>
              <a:rPr lang="en-US" sz="1400" b="1" dirty="0" smtClean="0"/>
              <a:t>Nucl.Phys.B830:17-94, 2010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634854" y="777234"/>
            <a:ext cx="193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SUSY Models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10800000">
            <a:off x="6184477" y="968302"/>
            <a:ext cx="354842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29838" y="4557663"/>
            <a:ext cx="5568287" cy="354842"/>
          </a:xfrm>
          <a:prstGeom prst="rect">
            <a:avLst/>
          </a:prstGeom>
          <a:noFill/>
          <a:ln>
            <a:solidFill>
              <a:srgbClr val="FF1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651222" y="4008822"/>
            <a:ext cx="2277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All SUSY models predict both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e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and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N</a:t>
            </a:r>
            <a:r>
              <a:rPr lang="en-US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eN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6234710" y="4204766"/>
            <a:ext cx="384858" cy="14432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310139" y="4580018"/>
            <a:ext cx="290186" cy="85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make muons?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97263" y="2472362"/>
            <a:ext cx="1933037" cy="528187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endCxn id="7" idx="1"/>
          </p:cNvCxnSpPr>
          <p:nvPr/>
        </p:nvCxnSpPr>
        <p:spPr>
          <a:xfrm>
            <a:off x="1056428" y="2730837"/>
            <a:ext cx="1640835" cy="561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652778" y="2123984"/>
            <a:ext cx="842894" cy="47199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591644" y="2393696"/>
            <a:ext cx="1038891" cy="35468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631659" y="2708361"/>
            <a:ext cx="1100023" cy="16994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615480" y="2940800"/>
            <a:ext cx="880192" cy="1608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633017" y="2393696"/>
            <a:ext cx="1525732" cy="44102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305498"/>
              </p:ext>
            </p:extLst>
          </p:nvPr>
        </p:nvGraphicFramePr>
        <p:xfrm>
          <a:off x="624834" y="2267599"/>
          <a:ext cx="487785" cy="576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50" name="Equation" r:id="rId3" imgW="139700" imgH="165100" progId="Equation.3">
                  <p:embed/>
                </p:oleObj>
              </mc:Choice>
              <mc:Fallback>
                <p:oleObj name="Equation" r:id="rId3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4834" y="2267599"/>
                        <a:ext cx="487785" cy="5764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3779769"/>
              </p:ext>
            </p:extLst>
          </p:nvPr>
        </p:nvGraphicFramePr>
        <p:xfrm>
          <a:off x="4913300" y="1820557"/>
          <a:ext cx="473665" cy="43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51" name="Equation" r:id="rId5" imgW="152400" imgH="139700" progId="Equation.3">
                  <p:embed/>
                </p:oleObj>
              </mc:Choice>
              <mc:Fallback>
                <p:oleObj name="Equation" r:id="rId5" imgW="1524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13300" y="1820557"/>
                        <a:ext cx="473665" cy="43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9857043"/>
              </p:ext>
            </p:extLst>
          </p:nvPr>
        </p:nvGraphicFramePr>
        <p:xfrm>
          <a:off x="5796210" y="2422477"/>
          <a:ext cx="473665" cy="43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52" name="Equation" r:id="rId7" imgW="152400" imgH="139700" progId="Equation.3">
                  <p:embed/>
                </p:oleObj>
              </mc:Choice>
              <mc:Fallback>
                <p:oleObj name="Equation" r:id="rId7" imgW="1524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96210" y="2422477"/>
                        <a:ext cx="473665" cy="43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924644"/>
              </p:ext>
            </p:extLst>
          </p:nvPr>
        </p:nvGraphicFramePr>
        <p:xfrm>
          <a:off x="5330487" y="2709734"/>
          <a:ext cx="473665" cy="43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53" name="Equation" r:id="rId8" imgW="152400" imgH="139700" progId="Equation.3">
                  <p:embed/>
                </p:oleObj>
              </mc:Choice>
              <mc:Fallback>
                <p:oleObj name="Equation" r:id="rId8" imgW="1524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0487" y="2709734"/>
                        <a:ext cx="473665" cy="43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Arrow Connector 24"/>
          <p:cNvCxnSpPr/>
          <p:nvPr/>
        </p:nvCxnSpPr>
        <p:spPr>
          <a:xfrm>
            <a:off x="6169988" y="2404935"/>
            <a:ext cx="1359870" cy="10114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501971" y="2944360"/>
            <a:ext cx="1724445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5474553" y="2157699"/>
            <a:ext cx="1942919" cy="137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610373"/>
              </p:ext>
            </p:extLst>
          </p:nvPr>
        </p:nvGraphicFramePr>
        <p:xfrm>
          <a:off x="6939031" y="1709995"/>
          <a:ext cx="43338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54" name="Equation" r:id="rId9" imgW="139700" imgH="165100" progId="Equation.3">
                  <p:embed/>
                </p:oleObj>
              </mc:Choice>
              <mc:Fallback>
                <p:oleObj name="Equation" r:id="rId9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39031" y="1709995"/>
                        <a:ext cx="433388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474867"/>
              </p:ext>
            </p:extLst>
          </p:nvPr>
        </p:nvGraphicFramePr>
        <p:xfrm>
          <a:off x="7521643" y="2300678"/>
          <a:ext cx="43338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55" name="Equation" r:id="rId11" imgW="139700" imgH="165100" progId="Equation.3">
                  <p:embed/>
                </p:oleObj>
              </mc:Choice>
              <mc:Fallback>
                <p:oleObj name="Equation" r:id="rId11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21643" y="2300678"/>
                        <a:ext cx="433388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818151"/>
              </p:ext>
            </p:extLst>
          </p:nvPr>
        </p:nvGraphicFramePr>
        <p:xfrm>
          <a:off x="7260010" y="2738960"/>
          <a:ext cx="43338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56" name="Equation" r:id="rId12" imgW="139700" imgH="165100" progId="Equation.3">
                  <p:embed/>
                </p:oleObj>
              </mc:Choice>
              <mc:Fallback>
                <p:oleObj name="Equation" r:id="rId12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60010" y="2738960"/>
                        <a:ext cx="433388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854133" y="1123802"/>
            <a:ext cx="2011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Hit a target with protons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23416" y="961537"/>
            <a:ext cx="2130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This produces mostly </a:t>
            </a:r>
            <a:r>
              <a:rPr lang="en-US" sz="2400" dirty="0" err="1">
                <a:solidFill>
                  <a:srgbClr val="0000FF"/>
                </a:solidFill>
              </a:rPr>
              <a:t>pions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18384" y="855462"/>
            <a:ext cx="2405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These quickly decay to muons</a:t>
            </a:r>
            <a:endParaRPr lang="en-US" sz="2400" dirty="0">
              <a:solidFill>
                <a:srgbClr val="0000FF"/>
              </a:solidFill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4561109"/>
              </p:ext>
            </p:extLst>
          </p:nvPr>
        </p:nvGraphicFramePr>
        <p:xfrm>
          <a:off x="1955025" y="3651884"/>
          <a:ext cx="2296340" cy="1405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57" name="Equation" r:id="rId13" imgW="850900" imgH="520700" progId="Equation.3">
                  <p:embed/>
                </p:oleObj>
              </mc:Choice>
              <mc:Fallback>
                <p:oleObj name="Equation" r:id="rId13" imgW="8509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955025" y="3651884"/>
                        <a:ext cx="2296340" cy="14052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9235813"/>
              </p:ext>
            </p:extLst>
          </p:nvPr>
        </p:nvGraphicFramePr>
        <p:xfrm>
          <a:off x="4819650" y="3675063"/>
          <a:ext cx="2465388" cy="1370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58" name="Equation" r:id="rId15" imgW="914400" imgH="508000" progId="Equation.DSMT4">
                  <p:embed/>
                </p:oleObj>
              </mc:Choice>
              <mc:Fallback>
                <p:oleObj name="Equation" r:id="rId15" imgW="914400" imgH="508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819650" y="3675063"/>
                        <a:ext cx="2465388" cy="1370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4944981" y="5135773"/>
            <a:ext cx="3852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Muons go much further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74674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3" grpId="0"/>
      <p:bldP spid="34" grpId="0"/>
      <p:bldP spid="35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718" y="161998"/>
            <a:ext cx="7157357" cy="50727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Our </a:t>
            </a:r>
            <a:r>
              <a:rPr lang="en-US" dirty="0"/>
              <a:t>Biggest </a:t>
            </a:r>
            <a:r>
              <a:rPr lang="en-US" dirty="0" smtClean="0"/>
              <a:t>Issue: Decay in Orbit (DIO)</a:t>
            </a:r>
            <a:endParaRPr lang="en-US" dirty="0"/>
          </a:p>
        </p:txBody>
      </p:sp>
      <p:sp>
        <p:nvSpPr>
          <p:cNvPr id="4107" name="Content Placeholder 37"/>
          <p:cNvSpPr>
            <a:spLocks noGrp="1"/>
          </p:cNvSpPr>
          <p:nvPr>
            <p:ph sz="half" idx="1"/>
          </p:nvPr>
        </p:nvSpPr>
        <p:spPr>
          <a:xfrm>
            <a:off x="482600" y="3657600"/>
            <a:ext cx="4229100" cy="2667000"/>
          </a:xfrm>
        </p:spPr>
        <p:txBody>
          <a:bodyPr/>
          <a:lstStyle/>
          <a:p>
            <a:r>
              <a:rPr lang="en-US" sz="2000" dirty="0" smtClean="0">
                <a:solidFill>
                  <a:srgbClr val="0033CC"/>
                </a:solidFill>
              </a:rPr>
              <a:t>Very high rate</a:t>
            </a:r>
          </a:p>
          <a:p>
            <a:r>
              <a:rPr lang="en-US" sz="2000" dirty="0" smtClean="0">
                <a:solidFill>
                  <a:srgbClr val="0033CC"/>
                </a:solidFill>
              </a:rPr>
              <a:t>Peak energy ~53 MeV</a:t>
            </a:r>
          </a:p>
          <a:p>
            <a:r>
              <a:rPr lang="en-US" sz="2000" dirty="0" smtClean="0">
                <a:solidFill>
                  <a:srgbClr val="0033CC"/>
                </a:solidFill>
              </a:rPr>
              <a:t>Must design detector to be very </a:t>
            </a:r>
            <a:r>
              <a:rPr lang="en-US" sz="2000" i="1" dirty="0" smtClean="0">
                <a:solidFill>
                  <a:srgbClr val="0033CC"/>
                </a:solidFill>
              </a:rPr>
              <a:t>insensitive</a:t>
            </a:r>
            <a:r>
              <a:rPr lang="en-US" sz="2000" dirty="0" smtClean="0">
                <a:solidFill>
                  <a:srgbClr val="0033CC"/>
                </a:solidFill>
              </a:rPr>
              <a:t> to these.</a:t>
            </a:r>
          </a:p>
        </p:txBody>
      </p:sp>
      <p:sp>
        <p:nvSpPr>
          <p:cNvPr id="4108" name="Content Placeholder 38"/>
          <p:cNvSpPr>
            <a:spLocks noGrp="1"/>
          </p:cNvSpPr>
          <p:nvPr>
            <p:ph sz="half" idx="2"/>
          </p:nvPr>
        </p:nvSpPr>
        <p:spPr>
          <a:xfrm>
            <a:off x="4940300" y="3619500"/>
            <a:ext cx="3810000" cy="2438400"/>
          </a:xfrm>
        </p:spPr>
        <p:txBody>
          <a:bodyPr/>
          <a:lstStyle/>
          <a:p>
            <a:r>
              <a:rPr lang="en-US" sz="2000" dirty="0" smtClean="0">
                <a:solidFill>
                  <a:srgbClr val="0033CC"/>
                </a:solidFill>
              </a:rPr>
              <a:t>Nucleus coherently balances momentum</a:t>
            </a:r>
          </a:p>
          <a:p>
            <a:r>
              <a:rPr lang="en-US" sz="2000" dirty="0" smtClean="0">
                <a:solidFill>
                  <a:srgbClr val="0033CC"/>
                </a:solidFill>
              </a:rPr>
              <a:t>Rate approaches conversion (endpoint) energy as </a:t>
            </a:r>
            <a:br>
              <a:rPr lang="en-US" sz="2000" dirty="0" smtClean="0">
                <a:solidFill>
                  <a:srgbClr val="0033CC"/>
                </a:solidFill>
              </a:rPr>
            </a:br>
            <a:r>
              <a:rPr lang="en-US" sz="2000" dirty="0" smtClean="0">
                <a:solidFill>
                  <a:srgbClr val="0033CC"/>
                </a:solidFill>
              </a:rPr>
              <a:t>~(</a:t>
            </a:r>
            <a:r>
              <a:rPr lang="en-US" sz="2000" dirty="0" err="1" smtClean="0">
                <a:solidFill>
                  <a:srgbClr val="0033CC"/>
                </a:solidFill>
              </a:rPr>
              <a:t>E</a:t>
            </a:r>
            <a:r>
              <a:rPr lang="en-US" sz="2000" baseline="-25000" dirty="0" err="1" smtClean="0">
                <a:solidFill>
                  <a:srgbClr val="0033CC"/>
                </a:solidFill>
              </a:rPr>
              <a:t>conversion</a:t>
            </a:r>
            <a:r>
              <a:rPr lang="en-US" sz="2000" dirty="0" smtClean="0">
                <a:solidFill>
                  <a:srgbClr val="0033CC"/>
                </a:solidFill>
              </a:rPr>
              <a:t>-E)</a:t>
            </a:r>
            <a:r>
              <a:rPr lang="en-US" sz="2000" baseline="30000" dirty="0" smtClean="0">
                <a:solidFill>
                  <a:srgbClr val="0033CC"/>
                </a:solidFill>
              </a:rPr>
              <a:t>5</a:t>
            </a:r>
          </a:p>
          <a:p>
            <a:r>
              <a:rPr lang="en-US" sz="2000" dirty="0" smtClean="0">
                <a:solidFill>
                  <a:srgbClr val="0033CC"/>
                </a:solidFill>
              </a:rPr>
              <a:t>Drives resolution requirement. </a:t>
            </a:r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5016500" y="1333500"/>
            <a:ext cx="3962400" cy="2209800"/>
            <a:chOff x="4572000" y="1249363"/>
            <a:chExt cx="4359593" cy="2370137"/>
          </a:xfrm>
        </p:grpSpPr>
        <p:cxnSp>
          <p:nvCxnSpPr>
            <p:cNvPr id="4123" name="Straight Connector 6"/>
            <p:cNvCxnSpPr>
              <a:cxnSpLocks noChangeShapeType="1"/>
            </p:cNvCxnSpPr>
            <p:nvPr/>
          </p:nvCxnSpPr>
          <p:spPr bwMode="auto">
            <a:xfrm>
              <a:off x="5219700" y="2057400"/>
              <a:ext cx="723900" cy="762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24" name="Straight Connector 7"/>
            <p:cNvCxnSpPr>
              <a:cxnSpLocks noChangeShapeType="1"/>
            </p:cNvCxnSpPr>
            <p:nvPr/>
          </p:nvCxnSpPr>
          <p:spPr bwMode="auto">
            <a:xfrm flipV="1">
              <a:off x="5981700" y="1524000"/>
              <a:ext cx="2057400" cy="6096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25" name="Straight Connector 9"/>
            <p:cNvCxnSpPr>
              <a:cxnSpLocks noChangeShapeType="1"/>
            </p:cNvCxnSpPr>
            <p:nvPr/>
          </p:nvCxnSpPr>
          <p:spPr bwMode="auto">
            <a:xfrm flipV="1">
              <a:off x="6400800" y="1943100"/>
              <a:ext cx="1943100" cy="3810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26" name="Straight Connector 10"/>
            <p:cNvCxnSpPr>
              <a:cxnSpLocks noChangeShapeType="1"/>
            </p:cNvCxnSpPr>
            <p:nvPr/>
          </p:nvCxnSpPr>
          <p:spPr bwMode="auto">
            <a:xfrm>
              <a:off x="6400800" y="2324100"/>
              <a:ext cx="1866900" cy="3048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27" name="Straight Connector 12"/>
            <p:cNvCxnSpPr>
              <a:cxnSpLocks noChangeShapeType="1"/>
            </p:cNvCxnSpPr>
            <p:nvPr/>
          </p:nvCxnSpPr>
          <p:spPr bwMode="auto">
            <a:xfrm>
              <a:off x="5943600" y="2133600"/>
              <a:ext cx="495300" cy="1905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prstDash val="sysDash"/>
              <a:round/>
              <a:headEnd/>
              <a:tailEnd/>
            </a:ln>
          </p:spPr>
        </p:cxnSp>
        <p:sp>
          <p:nvSpPr>
            <p:cNvPr id="4128" name="Oval 14"/>
            <p:cNvSpPr>
              <a:spLocks noChangeArrowheads="1"/>
            </p:cNvSpPr>
            <p:nvPr/>
          </p:nvSpPr>
          <p:spPr bwMode="auto">
            <a:xfrm>
              <a:off x="5829300" y="3086100"/>
              <a:ext cx="647700" cy="533400"/>
            </a:xfrm>
            <a:prstGeom prst="ellips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4129" name="TextBox 15"/>
            <p:cNvSpPr txBox="1">
              <a:spLocks noChangeArrowheads="1"/>
            </p:cNvSpPr>
            <p:nvPr/>
          </p:nvSpPr>
          <p:spPr bwMode="auto">
            <a:xfrm>
              <a:off x="5981700" y="3162300"/>
              <a:ext cx="381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/>
                <a:t>N</a:t>
              </a:r>
            </a:p>
          </p:txBody>
        </p:sp>
        <p:sp>
          <p:nvSpPr>
            <p:cNvPr id="4130" name="Freeform 16"/>
            <p:cNvSpPr>
              <a:spLocks noChangeArrowheads="1"/>
            </p:cNvSpPr>
            <p:nvPr/>
          </p:nvSpPr>
          <p:spPr bwMode="auto">
            <a:xfrm rot="-2525350">
              <a:off x="6223399" y="2760195"/>
              <a:ext cx="1124079" cy="130532"/>
            </a:xfrm>
            <a:custGeom>
              <a:avLst/>
              <a:gdLst>
                <a:gd name="T0" fmla="*/ 0 w 4523316"/>
                <a:gd name="T1" fmla="*/ 0 h 618067"/>
                <a:gd name="T2" fmla="*/ 0 w 4523316"/>
                <a:gd name="T3" fmla="*/ 0 h 618067"/>
                <a:gd name="T4" fmla="*/ 0 w 4523316"/>
                <a:gd name="T5" fmla="*/ 0 h 618067"/>
                <a:gd name="T6" fmla="*/ 0 w 4523316"/>
                <a:gd name="T7" fmla="*/ 0 h 618067"/>
                <a:gd name="T8" fmla="*/ 0 w 4523316"/>
                <a:gd name="T9" fmla="*/ 0 h 618067"/>
                <a:gd name="T10" fmla="*/ 0 w 4523316"/>
                <a:gd name="T11" fmla="*/ 0 h 618067"/>
                <a:gd name="T12" fmla="*/ 0 w 4523316"/>
                <a:gd name="T13" fmla="*/ 0 h 618067"/>
                <a:gd name="T14" fmla="*/ 0 w 4523316"/>
                <a:gd name="T15" fmla="*/ 0 h 618067"/>
                <a:gd name="T16" fmla="*/ 0 w 4523316"/>
                <a:gd name="T17" fmla="*/ 0 h 618067"/>
                <a:gd name="T18" fmla="*/ 0 w 4523316"/>
                <a:gd name="T19" fmla="*/ 0 h 618067"/>
                <a:gd name="T20" fmla="*/ 0 w 4523316"/>
                <a:gd name="T21" fmla="*/ 0 h 618067"/>
                <a:gd name="T22" fmla="*/ 0 w 4523316"/>
                <a:gd name="T23" fmla="*/ 0 h 618067"/>
                <a:gd name="T24" fmla="*/ 0 w 4523316"/>
                <a:gd name="T25" fmla="*/ 0 h 618067"/>
                <a:gd name="T26" fmla="*/ 0 w 4523316"/>
                <a:gd name="T27" fmla="*/ 0 h 6180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523316"/>
                <a:gd name="T43" fmla="*/ 0 h 618067"/>
                <a:gd name="T44" fmla="*/ 4523316 w 4523316"/>
                <a:gd name="T45" fmla="*/ 618067 h 6180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523316" h="618067">
                  <a:moveTo>
                    <a:pt x="179916" y="313267"/>
                  </a:moveTo>
                  <a:cubicBezTo>
                    <a:pt x="182033" y="313267"/>
                    <a:pt x="0" y="311150"/>
                    <a:pt x="40217" y="313267"/>
                  </a:cubicBezTo>
                  <a:cubicBezTo>
                    <a:pt x="80434" y="315384"/>
                    <a:pt x="353484" y="323850"/>
                    <a:pt x="421217" y="325967"/>
                  </a:cubicBezTo>
                  <a:cubicBezTo>
                    <a:pt x="488950" y="328084"/>
                    <a:pt x="340784" y="283634"/>
                    <a:pt x="446617" y="325967"/>
                  </a:cubicBezTo>
                  <a:cubicBezTo>
                    <a:pt x="501650" y="279400"/>
                    <a:pt x="624416" y="0"/>
                    <a:pt x="751416" y="46567"/>
                  </a:cubicBezTo>
                  <a:cubicBezTo>
                    <a:pt x="878416" y="93134"/>
                    <a:pt x="1054099" y="603250"/>
                    <a:pt x="1208616" y="605367"/>
                  </a:cubicBezTo>
                  <a:cubicBezTo>
                    <a:pt x="1363133" y="607484"/>
                    <a:pt x="1528233" y="59267"/>
                    <a:pt x="1678516" y="59267"/>
                  </a:cubicBezTo>
                  <a:cubicBezTo>
                    <a:pt x="1828799" y="59267"/>
                    <a:pt x="1960033" y="605367"/>
                    <a:pt x="2110316" y="605367"/>
                  </a:cubicBezTo>
                  <a:cubicBezTo>
                    <a:pt x="2260599" y="605367"/>
                    <a:pt x="2419349" y="67734"/>
                    <a:pt x="2580216" y="59267"/>
                  </a:cubicBezTo>
                  <a:cubicBezTo>
                    <a:pt x="2741083" y="50800"/>
                    <a:pt x="2925233" y="554567"/>
                    <a:pt x="3075516" y="554567"/>
                  </a:cubicBezTo>
                  <a:cubicBezTo>
                    <a:pt x="3225799" y="554567"/>
                    <a:pt x="3346449" y="57150"/>
                    <a:pt x="3481916" y="59267"/>
                  </a:cubicBezTo>
                  <a:cubicBezTo>
                    <a:pt x="3617383" y="61384"/>
                    <a:pt x="3774016" y="516467"/>
                    <a:pt x="3888316" y="567267"/>
                  </a:cubicBezTo>
                  <a:cubicBezTo>
                    <a:pt x="4002616" y="618067"/>
                    <a:pt x="4061883" y="402167"/>
                    <a:pt x="4167716" y="364067"/>
                  </a:cubicBezTo>
                  <a:cubicBezTo>
                    <a:pt x="4273549" y="325967"/>
                    <a:pt x="4398432" y="332317"/>
                    <a:pt x="4523316" y="338667"/>
                  </a:cubicBezTo>
                </a:path>
              </a:pathLst>
            </a:cu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graphicFrame>
          <p:nvGraphicFramePr>
            <p:cNvPr id="4102" name="Object 2"/>
            <p:cNvGraphicFramePr>
              <a:graphicFrameLocks noChangeAspect="1"/>
            </p:cNvGraphicFramePr>
            <p:nvPr/>
          </p:nvGraphicFramePr>
          <p:xfrm>
            <a:off x="8229601" y="2324100"/>
            <a:ext cx="566738" cy="647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789" name="Equation" r:id="rId3" imgW="177480" imgH="203040" progId="Equation.3">
                    <p:embed/>
                  </p:oleObj>
                </mc:Choice>
                <mc:Fallback>
                  <p:oleObj name="Equation" r:id="rId3" imgW="1774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29601" y="2324100"/>
                          <a:ext cx="566738" cy="647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03" name="Object 3"/>
            <p:cNvGraphicFramePr>
              <a:graphicFrameLocks noChangeAspect="1"/>
            </p:cNvGraphicFramePr>
            <p:nvPr/>
          </p:nvGraphicFramePr>
          <p:xfrm>
            <a:off x="4572000" y="1790700"/>
            <a:ext cx="548922" cy="617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790" name="Equation" r:id="rId5" imgW="203040" imgH="228600" progId="Equation.3">
                    <p:embed/>
                  </p:oleObj>
                </mc:Choice>
                <mc:Fallback>
                  <p:oleObj name="Equation" r:id="rId5" imgW="20304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1790700"/>
                          <a:ext cx="548922" cy="6175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04" name="Object 4"/>
            <p:cNvGraphicFramePr>
              <a:graphicFrameLocks noChangeAspect="1"/>
            </p:cNvGraphicFramePr>
            <p:nvPr/>
          </p:nvGraphicFramePr>
          <p:xfrm>
            <a:off x="8458200" y="1600200"/>
            <a:ext cx="473393" cy="676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791" name="Equation" r:id="rId7" imgW="177480" imgH="253800" progId="Equation.3">
                    <p:embed/>
                  </p:oleObj>
                </mc:Choice>
                <mc:Fallback>
                  <p:oleObj name="Equation" r:id="rId7" imgW="17748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458200" y="1600200"/>
                          <a:ext cx="473393" cy="6762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05" name="Object 6"/>
            <p:cNvGraphicFramePr>
              <a:graphicFrameLocks noChangeAspect="1"/>
            </p:cNvGraphicFramePr>
            <p:nvPr/>
          </p:nvGraphicFramePr>
          <p:xfrm>
            <a:off x="8016875" y="1249363"/>
            <a:ext cx="471488" cy="598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792" name="Equation" r:id="rId9" imgW="190440" imgH="241200" progId="Equation.3">
                    <p:embed/>
                  </p:oleObj>
                </mc:Choice>
                <mc:Fallback>
                  <p:oleObj name="Equation" r:id="rId9" imgW="19044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16875" y="1249363"/>
                          <a:ext cx="471488" cy="5984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558800" y="1371600"/>
            <a:ext cx="3848100" cy="1714500"/>
            <a:chOff x="342900" y="1249363"/>
            <a:chExt cx="4207193" cy="1836737"/>
          </a:xfrm>
        </p:grpSpPr>
        <p:cxnSp>
          <p:nvCxnSpPr>
            <p:cNvPr id="4118" name="Straight Connector 24"/>
            <p:cNvCxnSpPr>
              <a:cxnSpLocks noChangeShapeType="1"/>
            </p:cNvCxnSpPr>
            <p:nvPr/>
          </p:nvCxnSpPr>
          <p:spPr bwMode="auto">
            <a:xfrm>
              <a:off x="838200" y="2057400"/>
              <a:ext cx="723900" cy="762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19" name="Straight Connector 25"/>
            <p:cNvCxnSpPr>
              <a:cxnSpLocks noChangeShapeType="1"/>
            </p:cNvCxnSpPr>
            <p:nvPr/>
          </p:nvCxnSpPr>
          <p:spPr bwMode="auto">
            <a:xfrm flipV="1">
              <a:off x="1600200" y="1524000"/>
              <a:ext cx="2057400" cy="6096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20" name="Straight Connector 26"/>
            <p:cNvCxnSpPr>
              <a:cxnSpLocks noChangeShapeType="1"/>
            </p:cNvCxnSpPr>
            <p:nvPr/>
          </p:nvCxnSpPr>
          <p:spPr bwMode="auto">
            <a:xfrm flipV="1">
              <a:off x="2019300" y="1943100"/>
              <a:ext cx="1943100" cy="3810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21" name="Straight Connector 27"/>
            <p:cNvCxnSpPr>
              <a:cxnSpLocks noChangeShapeType="1"/>
            </p:cNvCxnSpPr>
            <p:nvPr/>
          </p:nvCxnSpPr>
          <p:spPr bwMode="auto">
            <a:xfrm>
              <a:off x="2019300" y="2324100"/>
              <a:ext cx="1866900" cy="3048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22" name="Straight Connector 28"/>
            <p:cNvCxnSpPr>
              <a:cxnSpLocks noChangeShapeType="1"/>
            </p:cNvCxnSpPr>
            <p:nvPr/>
          </p:nvCxnSpPr>
          <p:spPr bwMode="auto">
            <a:xfrm>
              <a:off x="1562100" y="2133600"/>
              <a:ext cx="495300" cy="1905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prstDash val="sysDash"/>
              <a:round/>
              <a:headEnd/>
              <a:tailEnd/>
            </a:ln>
          </p:spPr>
        </p:cxnSp>
        <p:graphicFrame>
          <p:nvGraphicFramePr>
            <p:cNvPr id="4098" name="Object 7"/>
            <p:cNvGraphicFramePr>
              <a:graphicFrameLocks noChangeAspect="1"/>
            </p:cNvGraphicFramePr>
            <p:nvPr/>
          </p:nvGraphicFramePr>
          <p:xfrm>
            <a:off x="342900" y="1676400"/>
            <a:ext cx="548922" cy="617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793" name="Equation" r:id="rId11" imgW="203040" imgH="228600" progId="Equation.3">
                    <p:embed/>
                  </p:oleObj>
                </mc:Choice>
                <mc:Fallback>
                  <p:oleObj name="Equation" r:id="rId11" imgW="20304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900" y="1676400"/>
                          <a:ext cx="548922" cy="6175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99" name="Object 8"/>
            <p:cNvGraphicFramePr>
              <a:graphicFrameLocks noChangeAspect="1"/>
            </p:cNvGraphicFramePr>
            <p:nvPr/>
          </p:nvGraphicFramePr>
          <p:xfrm>
            <a:off x="4076700" y="1600200"/>
            <a:ext cx="473393" cy="676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794" name="Equation" r:id="rId13" imgW="177480" imgH="253800" progId="Equation.3">
                    <p:embed/>
                  </p:oleObj>
                </mc:Choice>
                <mc:Fallback>
                  <p:oleObj name="Equation" r:id="rId13" imgW="17748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76700" y="1600200"/>
                          <a:ext cx="473393" cy="6762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00" name="Object 9"/>
            <p:cNvGraphicFramePr>
              <a:graphicFrameLocks noChangeAspect="1"/>
            </p:cNvGraphicFramePr>
            <p:nvPr/>
          </p:nvGraphicFramePr>
          <p:xfrm>
            <a:off x="3635375" y="1249363"/>
            <a:ext cx="471488" cy="598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795" name="Equation" r:id="rId15" imgW="190440" imgH="241200" progId="Equation.3">
                    <p:embed/>
                  </p:oleObj>
                </mc:Choice>
                <mc:Fallback>
                  <p:oleObj name="Equation" r:id="rId15" imgW="19044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35375" y="1249363"/>
                          <a:ext cx="471488" cy="5984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01" name="Object 10"/>
            <p:cNvGraphicFramePr>
              <a:graphicFrameLocks noChangeAspect="1"/>
            </p:cNvGraphicFramePr>
            <p:nvPr/>
          </p:nvGraphicFramePr>
          <p:xfrm>
            <a:off x="3771900" y="2438400"/>
            <a:ext cx="566737" cy="647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796" name="Equation" r:id="rId16" imgW="177480" imgH="203040" progId="Equation.3">
                    <p:embed/>
                  </p:oleObj>
                </mc:Choice>
                <mc:Fallback>
                  <p:oleObj name="Equation" r:id="rId16" imgW="1774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71900" y="2438400"/>
                          <a:ext cx="566737" cy="647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12" name="TextBox 35"/>
          <p:cNvSpPr txBox="1">
            <a:spLocks noChangeArrowheads="1"/>
          </p:cNvSpPr>
          <p:nvPr/>
        </p:nvSpPr>
        <p:spPr bwMode="auto">
          <a:xfrm>
            <a:off x="406400" y="990600"/>
            <a:ext cx="27066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/>
              <a:t>In-flight Decay:</a:t>
            </a:r>
            <a:endParaRPr lang="en-US" sz="2800" dirty="0"/>
          </a:p>
        </p:txBody>
      </p:sp>
      <p:sp>
        <p:nvSpPr>
          <p:cNvPr id="4113" name="TextBox 36"/>
          <p:cNvSpPr txBox="1">
            <a:spLocks noChangeArrowheads="1"/>
          </p:cNvSpPr>
          <p:nvPr/>
        </p:nvSpPr>
        <p:spPr bwMode="auto">
          <a:xfrm>
            <a:off x="5168900" y="1028700"/>
            <a:ext cx="27880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/>
              <a:t>Coherent DIO:</a:t>
            </a:r>
            <a:endParaRPr lang="en-US" sz="2800" dirty="0"/>
          </a:p>
        </p:txBody>
      </p:sp>
      <p:sp>
        <p:nvSpPr>
          <p:cNvPr id="4114" name="Rectangle 30"/>
          <p:cNvSpPr>
            <a:spLocks noChangeArrowheads="1"/>
          </p:cNvSpPr>
          <p:nvPr/>
        </p:nvSpPr>
        <p:spPr bwMode="auto">
          <a:xfrm>
            <a:off x="444500" y="4429125"/>
            <a:ext cx="4048125" cy="69532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115" name="Rectangle 31"/>
          <p:cNvSpPr>
            <a:spLocks noChangeArrowheads="1"/>
          </p:cNvSpPr>
          <p:nvPr/>
        </p:nvSpPr>
        <p:spPr bwMode="auto">
          <a:xfrm>
            <a:off x="4930775" y="5328017"/>
            <a:ext cx="2886075" cy="69532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" name="Date Placeholder 3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September 15, 2015</a:t>
            </a:r>
            <a:endParaRPr lang="en-US">
              <a:latin typeface="Arial" pitchFamily="34" charset="0"/>
            </a:endParaRPr>
          </a:p>
        </p:txBody>
      </p:sp>
      <p:sp>
        <p:nvSpPr>
          <p:cNvPr id="4116" name="Slide Number Placeholder 3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5B70DB-9FC9-447E-B594-B385A947F351}" type="slidenum">
              <a:rPr lang="en-US" smtClean="0">
                <a:latin typeface="Arial" pitchFamily="34" charset="0"/>
              </a:rPr>
              <a:pPr/>
              <a:t>24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117" name="Footer Placeholder 3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University of Maryland Colloquium</a:t>
            </a:r>
          </a:p>
        </p:txBody>
      </p:sp>
    </p:spTree>
    <p:extLst>
      <p:ext uri="{BB962C8B-B14F-4D97-AF65-F5344CB8AC3E}">
        <p14:creationId xmlns:p14="http://schemas.microsoft.com/office/powerpoint/2010/main" val="157292011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 build="p"/>
      <p:bldP spid="4108" grpId="0" build="p"/>
      <p:bldP spid="4112" grpId="0"/>
      <p:bldP spid="4113" grpId="0"/>
      <p:bldP spid="4114" grpId="0" animBg="1"/>
      <p:bldP spid="41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DIO Spectrum</a:t>
            </a:r>
            <a:endParaRPr lang="en-US" dirty="0"/>
          </a:p>
        </p:txBody>
      </p:sp>
      <p:sp>
        <p:nvSpPr>
          <p:cNvPr id="26628" name="Date Placeholder 10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September 15, 2015</a:t>
            </a:r>
            <a:endParaRPr lang="en-US">
              <a:latin typeface="Arial" pitchFamily="34" charset="0"/>
            </a:endParaRPr>
          </a:p>
        </p:txBody>
      </p:sp>
      <p:sp>
        <p:nvSpPr>
          <p:cNvPr id="26629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51687C-1E89-4B1A-AE96-F93CA3288FCB}" type="slidenum">
              <a:rPr lang="en-US" smtClean="0">
                <a:latin typeface="Arial" pitchFamily="34" charset="0"/>
              </a:rPr>
              <a:pPr/>
              <a:t>25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6630" name="Footer Placeholder 1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University of Maryland Colloquium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288" y="1395744"/>
            <a:ext cx="7004426" cy="50208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8802" y="654289"/>
            <a:ext cx="3559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FF0000"/>
                </a:solidFill>
              </a:rPr>
              <a:t>We want to be blind to this (acceptance) 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155841" y="1414417"/>
            <a:ext cx="355994" cy="56769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658053" y="3221783"/>
            <a:ext cx="258236" cy="154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126418" y="3223333"/>
            <a:ext cx="310974" cy="652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523986" y="2894638"/>
            <a:ext cx="1510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We must resolve this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 rot="18972198">
            <a:off x="4262309" y="3685182"/>
            <a:ext cx="721610" cy="481094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Prompt Backgrounds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significant backgrounds related to the production and transport of the muons.</a:t>
            </a:r>
          </a:p>
          <a:p>
            <a:pPr lvl="1"/>
            <a:r>
              <a:rPr lang="en-US" dirty="0" err="1" smtClean="0"/>
              <a:t>Radiative</a:t>
            </a:r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- capture</a:t>
            </a:r>
            <a:br>
              <a:rPr lang="en-US" dirty="0" smtClean="0"/>
            </a:br>
            <a:r>
              <a:rPr lang="en-US" dirty="0" smtClean="0"/>
              <a:t>    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baseline="30000" dirty="0">
                <a:latin typeface="Symbol" pitchFamily="18" charset="2"/>
              </a:rPr>
              <a:t>-</a:t>
            </a:r>
            <a:r>
              <a:rPr lang="en-US" dirty="0">
                <a:latin typeface="Arial Unicode MS" pitchFamily="34" charset="-128"/>
              </a:rPr>
              <a:t>N</a:t>
            </a:r>
            <a:r>
              <a:rPr lang="en-US" dirty="0"/>
              <a:t> </a:t>
            </a:r>
            <a:r>
              <a:rPr lang="en-US" dirty="0">
                <a:latin typeface="Century Gothic" pitchFamily="34" charset="0"/>
              </a:rPr>
              <a:t>→</a:t>
            </a:r>
            <a:r>
              <a:rPr lang="en-US" dirty="0">
                <a:latin typeface="Arial Unicode MS" pitchFamily="34" charset="-128"/>
              </a:rPr>
              <a:t>N*</a:t>
            </a:r>
            <a:r>
              <a:rPr lang="en-US" dirty="0">
                <a:latin typeface="Symbol" pitchFamily="18" charset="2"/>
              </a:rPr>
              <a:t>g</a:t>
            </a:r>
            <a:r>
              <a:rPr lang="en-US" dirty="0">
                <a:latin typeface="Century Gothic" pitchFamily="34" charset="0"/>
              </a:rPr>
              <a:t>,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dirty="0" err="1">
                <a:latin typeface="Arial Unicode MS" pitchFamily="34" charset="-128"/>
              </a:rPr>
              <a:t>Z</a:t>
            </a:r>
            <a:r>
              <a:rPr lang="en-US" dirty="0">
                <a:latin typeface="Century Gothic" pitchFamily="34" charset="0"/>
              </a:rPr>
              <a:t> → </a:t>
            </a:r>
            <a:r>
              <a:rPr lang="en-US" dirty="0" err="1">
                <a:latin typeface="Arial Unicode MS" pitchFamily="34" charset="-128"/>
              </a:rPr>
              <a:t>e</a:t>
            </a:r>
            <a:r>
              <a:rPr lang="en-US" baseline="30000" dirty="0" err="1">
                <a:latin typeface="Symbol" pitchFamily="18" charset="2"/>
              </a:rPr>
              <a:t>+</a:t>
            </a:r>
            <a:r>
              <a:rPr lang="en-US" dirty="0" err="1">
                <a:latin typeface="Arial Unicode MS" pitchFamily="34" charset="-128"/>
              </a:rPr>
              <a:t>e</a:t>
            </a:r>
            <a:r>
              <a:rPr lang="en-US" baseline="30000" dirty="0">
                <a:latin typeface="Symbol" pitchFamily="18" charset="2"/>
              </a:rPr>
              <a:t>-</a:t>
            </a:r>
            <a:r>
              <a:rPr lang="en-US" dirty="0">
                <a:latin typeface="Century Gothic" pitchFamily="34" charset="0"/>
              </a:rPr>
              <a:t> </a:t>
            </a:r>
            <a:endParaRPr lang="en-US" dirty="0" smtClean="0">
              <a:latin typeface="Century Gothic" pitchFamily="34" charset="0"/>
            </a:endParaRPr>
          </a:p>
          <a:p>
            <a:pPr lvl="1"/>
            <a:r>
              <a:rPr lang="en-US" dirty="0" err="1" smtClean="0"/>
              <a:t>Muon</a:t>
            </a:r>
            <a:r>
              <a:rPr lang="en-US" dirty="0" smtClean="0"/>
              <a:t> decay in flight</a:t>
            </a:r>
            <a:br>
              <a:rPr lang="en-US" dirty="0" smtClean="0"/>
            </a:br>
            <a:r>
              <a:rPr lang="en-US" dirty="0" smtClean="0"/>
              <a:t>   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baseline="30000" dirty="0">
                <a:latin typeface="Symbol" pitchFamily="18" charset="2"/>
              </a:rPr>
              <a:t>-</a:t>
            </a:r>
            <a:r>
              <a:rPr lang="en-US" baseline="30000" dirty="0"/>
              <a:t> </a:t>
            </a:r>
            <a:r>
              <a:rPr lang="en-US" dirty="0">
                <a:latin typeface="Century Gothic" pitchFamily="34" charset="0"/>
                <a:sym typeface="Wingdings" pitchFamily="2" charset="2"/>
              </a:rPr>
              <a:t>→ </a:t>
            </a:r>
            <a:r>
              <a:rPr lang="en-US" dirty="0">
                <a:latin typeface="Arial Unicode MS" pitchFamily="34" charset="-128"/>
                <a:sym typeface="Wingdings" pitchFamily="2" charset="2"/>
              </a:rPr>
              <a:t>e</a:t>
            </a:r>
            <a:r>
              <a:rPr lang="en-US" baseline="30000" dirty="0">
                <a:latin typeface="Symbol" pitchFamily="18" charset="2"/>
                <a:sym typeface="Wingdings" pitchFamily="2" charset="2"/>
              </a:rPr>
              <a:t>-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nn</a:t>
            </a:r>
            <a:endParaRPr lang="en-US" dirty="0" smtClean="0">
              <a:latin typeface="Symbol" pitchFamily="18" charset="2"/>
              <a:sym typeface="Wingdings" pitchFamily="2" charset="2"/>
            </a:endParaRPr>
          </a:p>
          <a:p>
            <a:pPr lvl="1"/>
            <a:r>
              <a:rPr lang="en-US" dirty="0" smtClean="0">
                <a:sym typeface="Wingdings" pitchFamily="2" charset="2"/>
              </a:rPr>
              <a:t>Pion decay in flight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    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baseline="30000" dirty="0">
                <a:latin typeface="Symbol" pitchFamily="18" charset="2"/>
              </a:rPr>
              <a:t>-</a:t>
            </a:r>
            <a:r>
              <a:rPr lang="en-US" dirty="0"/>
              <a:t> </a:t>
            </a:r>
            <a:r>
              <a:rPr lang="en-US" dirty="0">
                <a:latin typeface="Century Gothic" pitchFamily="34" charset="0"/>
              </a:rPr>
              <a:t>→ </a:t>
            </a:r>
            <a:r>
              <a:rPr lang="en-US" dirty="0">
                <a:latin typeface="Arial Unicode MS" pitchFamily="34" charset="-128"/>
              </a:rPr>
              <a:t>e</a:t>
            </a:r>
            <a:r>
              <a:rPr lang="en-US" baseline="30000" dirty="0">
                <a:latin typeface="Symbol" pitchFamily="18" charset="2"/>
              </a:rPr>
              <a:t>-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baseline="-25000" dirty="0" smtClean="0">
                <a:latin typeface="Arial Unicode MS" pitchFamily="34" charset="-128"/>
              </a:rPr>
              <a:t>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Prompt electrons</a:t>
            </a:r>
          </a:p>
          <a:p>
            <a:r>
              <a:rPr lang="en-US" dirty="0" smtClean="0"/>
              <a:t>General approach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Produce muons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Transport muons to target where some are captured.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Wait(!) for prompt backgrounds to go away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Open detection window to look for conversion of captured muons.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0853" y="1654965"/>
            <a:ext cx="3107733" cy="64466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48586" y="1751184"/>
            <a:ext cx="249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Biggest problem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74838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0531" y="225644"/>
            <a:ext cx="7563601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The Problem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45849" y="1153578"/>
            <a:ext cx="3704882" cy="17177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Most backgrounds are prompt with respect to the beam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Mostly </a:t>
            </a:r>
            <a:r>
              <a:rPr lang="en-US" sz="1800" dirty="0" err="1" smtClean="0"/>
              <a:t>radiative</a:t>
            </a:r>
            <a:r>
              <a:rPr lang="en-US" sz="1800" dirty="0" smtClean="0"/>
              <a:t> pion capture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Previous experiments suppressed these backgrounds </a:t>
            </a:r>
            <a:r>
              <a:rPr lang="en-US" sz="2000" i="1" dirty="0" smtClean="0"/>
              <a:t>by vetoing all observed electrons </a:t>
            </a:r>
            <a:r>
              <a:rPr lang="en-US" sz="2000" dirty="0" smtClean="0"/>
              <a:t>for a period of time after the arrival of </a:t>
            </a:r>
            <a:r>
              <a:rPr lang="en-US" sz="2000" i="1" dirty="0" smtClean="0"/>
              <a:t>each proton</a:t>
            </a:r>
            <a:r>
              <a:rPr lang="en-US" sz="2000" dirty="0" smtClean="0"/>
              <a:t>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This leads to a fundamental to a rate limitation.</a:t>
            </a: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1" t="575" r="662" b="575"/>
          <a:stretch>
            <a:fillRect/>
          </a:stretch>
        </p:blipFill>
        <p:spPr bwMode="auto">
          <a:xfrm>
            <a:off x="453190" y="1086686"/>
            <a:ext cx="4816475" cy="36957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5127" name="Text Box 5"/>
          <p:cNvSpPr txBox="1">
            <a:spLocks noChangeArrowheads="1"/>
          </p:cNvSpPr>
          <p:nvPr/>
        </p:nvSpPr>
        <p:spPr bwMode="auto">
          <a:xfrm>
            <a:off x="1023772" y="622885"/>
            <a:ext cx="4165600" cy="4572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Symbol" pitchFamily="18" charset="2"/>
              </a:rPr>
              <a:t>m-</a:t>
            </a:r>
            <a:r>
              <a:rPr lang="en-US" sz="2400" dirty="0"/>
              <a:t>&gt;e Conversion: </a:t>
            </a:r>
            <a:r>
              <a:rPr lang="en-US" sz="2400" dirty="0" err="1"/>
              <a:t>Sindrum</a:t>
            </a:r>
            <a:r>
              <a:rPr lang="en-US" sz="2400" dirty="0"/>
              <a:t> II</a:t>
            </a:r>
          </a:p>
        </p:txBody>
      </p:sp>
      <p:graphicFrame>
        <p:nvGraphicFramePr>
          <p:cNvPr id="51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0380087"/>
              </p:ext>
            </p:extLst>
          </p:nvPr>
        </p:nvGraphicFramePr>
        <p:xfrm>
          <a:off x="1244600" y="4911725"/>
          <a:ext cx="3679825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9" name="Equation" r:id="rId4" imgW="2235200" imgH="520700" progId="Equation.DSMT4">
                  <p:embed/>
                </p:oleObj>
              </mc:Choice>
              <mc:Fallback>
                <p:oleObj name="Equation" r:id="rId4" imgW="2235200" imgH="520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4600" y="4911725"/>
                        <a:ext cx="3679825" cy="8572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Text Box 11"/>
          <p:cNvSpPr txBox="1">
            <a:spLocks noChangeArrowheads="1"/>
          </p:cNvSpPr>
          <p:nvPr/>
        </p:nvSpPr>
        <p:spPr bwMode="auto">
          <a:xfrm>
            <a:off x="1122947" y="3448384"/>
            <a:ext cx="1274595" cy="369332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rgbClr val="0033CC"/>
                </a:solidFill>
              </a:rPr>
              <a:t> DIO tail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5131" name="Date Placeholder 1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September 15, 2015</a:t>
            </a:r>
            <a:endParaRPr lang="en-US">
              <a:latin typeface="Arial" pitchFamily="34" charset="0"/>
            </a:endParaRPr>
          </a:p>
        </p:txBody>
      </p:sp>
      <p:sp>
        <p:nvSpPr>
          <p:cNvPr id="5132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019257-CA9F-4F5D-8AAD-DEE891E4E249}" type="slidenum">
              <a:rPr lang="en-US" smtClean="0">
                <a:latin typeface="Arial" pitchFamily="34" charset="0"/>
              </a:rPr>
              <a:pPr/>
              <a:t>27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133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University of Maryland Colloquium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706047" y="1290483"/>
            <a:ext cx="1413853" cy="646331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33CC"/>
                </a:solidFill>
              </a:rPr>
              <a:t>Cosmic Background</a:t>
            </a:r>
            <a:endParaRPr lang="en-US" dirty="0">
              <a:solidFill>
                <a:srgbClr val="0033CC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553901" y="1918997"/>
            <a:ext cx="207073" cy="441784"/>
          </a:xfrm>
          <a:prstGeom prst="straightConnector1">
            <a:avLst/>
          </a:prstGeom>
          <a:ln w="25400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5452923" y="1421992"/>
            <a:ext cx="3313169" cy="54650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541802" y="1739523"/>
            <a:ext cx="883511" cy="15876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12863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build="p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0531" y="170362"/>
            <a:ext cx="7563601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Pulsed Beams (first proposed for MELC)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658947"/>
            <a:ext cx="8251825" cy="5553075"/>
          </a:xfrm>
        </p:spPr>
        <p:txBody>
          <a:bodyPr/>
          <a:lstStyle/>
          <a:p>
            <a:pPr eaLnBrk="1" hangingPunct="1"/>
            <a:r>
              <a:rPr lang="en-US" dirty="0" smtClean="0"/>
              <a:t>Eliminate prompt beam backgrounds by using a primary beam consisting of short proton pulses with separation on the order of a </a:t>
            </a:r>
            <a:r>
              <a:rPr lang="en-US" dirty="0" err="1" smtClean="0"/>
              <a:t>muon</a:t>
            </a:r>
            <a:r>
              <a:rPr lang="en-US" dirty="0" smtClean="0"/>
              <a:t> life time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Design a transport channel to optimize the transport of right-sign, low momentum muons from the production target to the </a:t>
            </a:r>
            <a:r>
              <a:rPr lang="en-US" dirty="0" err="1" smtClean="0"/>
              <a:t>muon</a:t>
            </a:r>
            <a:r>
              <a:rPr lang="en-US" dirty="0" smtClean="0"/>
              <a:t> capture target.</a:t>
            </a:r>
          </a:p>
          <a:p>
            <a:pPr eaLnBrk="1" hangingPunct="1"/>
            <a:r>
              <a:rPr lang="en-US" dirty="0" smtClean="0"/>
              <a:t>Design a detector which is very insensitive to electrons from ordinary </a:t>
            </a:r>
            <a:r>
              <a:rPr lang="en-US" dirty="0" err="1" smtClean="0"/>
              <a:t>muon</a:t>
            </a:r>
            <a:r>
              <a:rPr lang="en-US" dirty="0" smtClean="0"/>
              <a:t> decays, and has excellent tracking resolution. 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1115583" y="1841247"/>
            <a:ext cx="6551613" cy="2170112"/>
            <a:chOff x="1000125" y="2024063"/>
            <a:chExt cx="6551613" cy="2170112"/>
          </a:xfrm>
        </p:grpSpPr>
        <p:grpSp>
          <p:nvGrpSpPr>
            <p:cNvPr id="27656" name="Group 33"/>
            <p:cNvGrpSpPr>
              <a:grpSpLocks/>
            </p:cNvGrpSpPr>
            <p:nvPr/>
          </p:nvGrpSpPr>
          <p:grpSpPr bwMode="auto">
            <a:xfrm>
              <a:off x="1000125" y="2546350"/>
              <a:ext cx="6551613" cy="976313"/>
              <a:chOff x="640" y="1545"/>
              <a:chExt cx="3490" cy="615"/>
            </a:xfrm>
          </p:grpSpPr>
          <p:sp>
            <p:nvSpPr>
              <p:cNvPr id="27671" name="Line 4"/>
              <p:cNvSpPr>
                <a:spLocks noChangeShapeType="1"/>
              </p:cNvSpPr>
              <p:nvPr/>
            </p:nvSpPr>
            <p:spPr bwMode="auto">
              <a:xfrm>
                <a:off x="640" y="2160"/>
                <a:ext cx="1026" cy="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2" name="Line 5"/>
              <p:cNvSpPr>
                <a:spLocks noChangeShapeType="1"/>
              </p:cNvSpPr>
              <p:nvPr/>
            </p:nvSpPr>
            <p:spPr bwMode="auto">
              <a:xfrm flipV="1">
                <a:off x="1679" y="1552"/>
                <a:ext cx="90" cy="60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3" name="Line 6"/>
              <p:cNvSpPr>
                <a:spLocks noChangeShapeType="1"/>
              </p:cNvSpPr>
              <p:nvPr/>
            </p:nvSpPr>
            <p:spPr bwMode="auto">
              <a:xfrm>
                <a:off x="1769" y="1552"/>
                <a:ext cx="89" cy="60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4" name="Line 8"/>
              <p:cNvSpPr>
                <a:spLocks noChangeShapeType="1"/>
              </p:cNvSpPr>
              <p:nvPr/>
            </p:nvSpPr>
            <p:spPr bwMode="auto">
              <a:xfrm>
                <a:off x="1886" y="2153"/>
                <a:ext cx="1026" cy="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5" name="Line 9"/>
              <p:cNvSpPr>
                <a:spLocks noChangeShapeType="1"/>
              </p:cNvSpPr>
              <p:nvPr/>
            </p:nvSpPr>
            <p:spPr bwMode="auto">
              <a:xfrm flipV="1">
                <a:off x="2925" y="1545"/>
                <a:ext cx="89" cy="60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6" name="Line 10"/>
              <p:cNvSpPr>
                <a:spLocks noChangeShapeType="1"/>
              </p:cNvSpPr>
              <p:nvPr/>
            </p:nvSpPr>
            <p:spPr bwMode="auto">
              <a:xfrm>
                <a:off x="3014" y="1545"/>
                <a:ext cx="90" cy="60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7" name="Line 11"/>
              <p:cNvSpPr>
                <a:spLocks noChangeShapeType="1"/>
              </p:cNvSpPr>
              <p:nvPr/>
            </p:nvSpPr>
            <p:spPr bwMode="auto">
              <a:xfrm>
                <a:off x="3104" y="2145"/>
                <a:ext cx="1026" cy="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657" name="Line 18"/>
            <p:cNvSpPr>
              <a:spLocks noChangeShapeType="1"/>
            </p:cNvSpPr>
            <p:nvPr/>
          </p:nvSpPr>
          <p:spPr bwMode="auto">
            <a:xfrm>
              <a:off x="2986088" y="2290763"/>
              <a:ext cx="0" cy="2159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8" name="Line 21"/>
            <p:cNvSpPr>
              <a:spLocks noChangeShapeType="1"/>
            </p:cNvSpPr>
            <p:nvPr/>
          </p:nvSpPr>
          <p:spPr bwMode="auto">
            <a:xfrm>
              <a:off x="3289300" y="2293938"/>
              <a:ext cx="0" cy="2159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9" name="Line 22"/>
            <p:cNvSpPr>
              <a:spLocks noChangeShapeType="1"/>
            </p:cNvSpPr>
            <p:nvPr/>
          </p:nvSpPr>
          <p:spPr bwMode="auto">
            <a:xfrm>
              <a:off x="5286375" y="2293938"/>
              <a:ext cx="0" cy="2159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0" name="Line 23"/>
            <p:cNvSpPr>
              <a:spLocks noChangeShapeType="1"/>
            </p:cNvSpPr>
            <p:nvPr/>
          </p:nvSpPr>
          <p:spPr bwMode="auto">
            <a:xfrm>
              <a:off x="2981325" y="2408238"/>
              <a:ext cx="3079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Line 24"/>
            <p:cNvSpPr>
              <a:spLocks noChangeShapeType="1"/>
            </p:cNvSpPr>
            <p:nvPr/>
          </p:nvSpPr>
          <p:spPr bwMode="auto">
            <a:xfrm>
              <a:off x="3289300" y="2408238"/>
              <a:ext cx="19970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2" name="Text Box 25"/>
            <p:cNvSpPr txBox="1">
              <a:spLocks noChangeArrowheads="1"/>
            </p:cNvSpPr>
            <p:nvPr/>
          </p:nvSpPr>
          <p:spPr bwMode="auto">
            <a:xfrm>
              <a:off x="2520950" y="2024063"/>
              <a:ext cx="1114425" cy="336550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 smtClean="0"/>
                <a:t>~200 </a:t>
              </a:r>
              <a:r>
                <a:rPr lang="en-US" sz="1600" dirty="0"/>
                <a:t>ns</a:t>
              </a:r>
            </a:p>
          </p:txBody>
        </p:sp>
        <p:sp>
          <p:nvSpPr>
            <p:cNvPr id="27663" name="Text Box 26"/>
            <p:cNvSpPr txBox="1">
              <a:spLocks noChangeArrowheads="1"/>
            </p:cNvSpPr>
            <p:nvPr/>
          </p:nvSpPr>
          <p:spPr bwMode="auto">
            <a:xfrm>
              <a:off x="3557588" y="2024063"/>
              <a:ext cx="1114425" cy="336550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/>
                <a:t>~1.5 </a:t>
              </a:r>
              <a:r>
                <a:rPr lang="en-US" sz="1600">
                  <a:latin typeface="Symbol" pitchFamily="18" charset="2"/>
                </a:rPr>
                <a:t>m</a:t>
              </a:r>
              <a:r>
                <a:rPr lang="en-US" sz="1600"/>
                <a:t>s</a:t>
              </a:r>
            </a:p>
          </p:txBody>
        </p:sp>
        <p:sp>
          <p:nvSpPr>
            <p:cNvPr id="27664" name="Line 27"/>
            <p:cNvSpPr>
              <a:spLocks noChangeShapeType="1"/>
            </p:cNvSpPr>
            <p:nvPr/>
          </p:nvSpPr>
          <p:spPr bwMode="auto">
            <a:xfrm>
              <a:off x="2947988" y="3597275"/>
              <a:ext cx="0" cy="2159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5" name="Line 28"/>
            <p:cNvSpPr>
              <a:spLocks noChangeShapeType="1"/>
            </p:cNvSpPr>
            <p:nvPr/>
          </p:nvSpPr>
          <p:spPr bwMode="auto">
            <a:xfrm>
              <a:off x="3749675" y="3598863"/>
              <a:ext cx="0" cy="21590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6" name="Line 29"/>
            <p:cNvSpPr>
              <a:spLocks noChangeShapeType="1"/>
            </p:cNvSpPr>
            <p:nvPr/>
          </p:nvSpPr>
          <p:spPr bwMode="auto">
            <a:xfrm>
              <a:off x="5286375" y="3598863"/>
              <a:ext cx="0" cy="21590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7" name="Line 30"/>
            <p:cNvSpPr>
              <a:spLocks noChangeShapeType="1"/>
            </p:cNvSpPr>
            <p:nvPr/>
          </p:nvSpPr>
          <p:spPr bwMode="auto">
            <a:xfrm>
              <a:off x="2943225" y="3714750"/>
              <a:ext cx="80645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8" name="Line 31"/>
            <p:cNvSpPr>
              <a:spLocks noChangeShapeType="1"/>
            </p:cNvSpPr>
            <p:nvPr/>
          </p:nvSpPr>
          <p:spPr bwMode="auto">
            <a:xfrm>
              <a:off x="3749675" y="3714750"/>
              <a:ext cx="1536700" cy="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9" name="Text Box 32"/>
            <p:cNvSpPr txBox="1">
              <a:spLocks noChangeArrowheads="1"/>
            </p:cNvSpPr>
            <p:nvPr/>
          </p:nvSpPr>
          <p:spPr bwMode="auto">
            <a:xfrm>
              <a:off x="2713038" y="3676650"/>
              <a:ext cx="1306512" cy="517525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Prompt backgrounds</a:t>
              </a:r>
            </a:p>
          </p:txBody>
        </p:sp>
        <p:sp>
          <p:nvSpPr>
            <p:cNvPr id="27670" name="Text Box 34"/>
            <p:cNvSpPr txBox="1">
              <a:spLocks noChangeArrowheads="1"/>
            </p:cNvSpPr>
            <p:nvPr/>
          </p:nvSpPr>
          <p:spPr bwMode="auto">
            <a:xfrm>
              <a:off x="3903663" y="3676650"/>
              <a:ext cx="1306512" cy="304800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>
                  <a:solidFill>
                    <a:srgbClr val="008000"/>
                  </a:solidFill>
                </a:rPr>
                <a:t>live window</a:t>
              </a:r>
            </a:p>
          </p:txBody>
        </p:sp>
      </p:grpSp>
      <p:sp>
        <p:nvSpPr>
          <p:cNvPr id="27653" name="Date Placeholder 3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September 15, 2015</a:t>
            </a:r>
            <a:endParaRPr lang="en-US">
              <a:latin typeface="Arial" pitchFamily="34" charset="0"/>
            </a:endParaRPr>
          </a:p>
        </p:txBody>
      </p:sp>
      <p:sp>
        <p:nvSpPr>
          <p:cNvPr id="27654" name="Slide Number Placeholder 3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C7CA70D-7049-483D-AA75-CB2DBB586A66}" type="slidenum">
              <a:rPr lang="en-US" smtClean="0">
                <a:latin typeface="Arial" pitchFamily="34" charset="0"/>
              </a:rPr>
              <a:pPr/>
              <a:t>28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7655" name="Footer Placeholder 3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University of Maryland Colloquium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53636" y="1510635"/>
            <a:ext cx="28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“Nothing” between bunches </a:t>
            </a:r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FF0000"/>
                </a:solidFill>
                <a:latin typeface="+mn-lt"/>
                <a:ea typeface="Wingdings"/>
                <a:cs typeface="Wingdings"/>
                <a:sym typeface="Wingdings"/>
              </a:rPr>
              <a:t>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”Extinction”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541332" y="2136059"/>
            <a:ext cx="1183440" cy="92370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uild="p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Refresher: Fun with Solenoids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1428135"/>
          </a:xfrm>
        </p:spPr>
        <p:txBody>
          <a:bodyPr/>
          <a:lstStyle/>
          <a:p>
            <a:r>
              <a:rPr lang="en-US" dirty="0" smtClean="0"/>
              <a:t>Particles in a </a:t>
            </a:r>
            <a:r>
              <a:rPr lang="en-US" dirty="0" err="1" smtClean="0"/>
              <a:t>solenoidal</a:t>
            </a:r>
            <a:r>
              <a:rPr lang="en-US" dirty="0" smtClean="0"/>
              <a:t> field will</a:t>
            </a:r>
            <a:br>
              <a:rPr lang="en-US" dirty="0" smtClean="0"/>
            </a:br>
            <a:r>
              <a:rPr lang="en-US" dirty="0" smtClean="0"/>
              <a:t>generally move in a helical path </a:t>
            </a:r>
          </a:p>
          <a:p>
            <a:r>
              <a:rPr lang="en-US" dirty="0" smtClean="0"/>
              <a:t>Low momentum particles are</a:t>
            </a:r>
            <a:br>
              <a:rPr lang="en-US" dirty="0" smtClean="0"/>
            </a:br>
            <a:r>
              <a:rPr lang="en-US" dirty="0" smtClean="0"/>
              <a:t>effectively “trapped” along</a:t>
            </a:r>
            <a:br>
              <a:rPr lang="en-US" dirty="0" smtClean="0"/>
            </a:br>
            <a:r>
              <a:rPr lang="en-US" dirty="0" smtClean="0"/>
              <a:t>the field lines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We use this to transport muons</a:t>
            </a:r>
          </a:p>
          <a:p>
            <a:r>
              <a:rPr lang="en-US" dirty="0" smtClean="0"/>
              <a:t>A particle trapped along a </a:t>
            </a:r>
            <a:r>
              <a:rPr lang="en-US" i="1" dirty="0" smtClean="0"/>
              <a:t>curved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solenoidal</a:t>
            </a:r>
            <a:r>
              <a:rPr lang="en-US" dirty="0" smtClean="0"/>
              <a:t> field will drift out of the </a:t>
            </a:r>
            <a:br>
              <a:rPr lang="en-US" dirty="0" smtClean="0"/>
            </a:br>
            <a:r>
              <a:rPr lang="en-US" dirty="0" smtClean="0"/>
              <a:t>plane of curvature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This is how we will resolve </a:t>
            </a:r>
            <a:r>
              <a:rPr lang="en-US" dirty="0" err="1" smtClean="0">
                <a:solidFill>
                  <a:srgbClr val="FF0000"/>
                </a:solidFill>
              </a:rPr>
              <a:t>muon</a:t>
            </a:r>
            <a:r>
              <a:rPr lang="en-US" dirty="0" smtClean="0">
                <a:solidFill>
                  <a:srgbClr val="FF0000"/>
                </a:solidFill>
              </a:rPr>
              <a:t> charge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and momentum in the transport line</a:t>
            </a:r>
          </a:p>
          <a:p>
            <a:r>
              <a:rPr lang="en-US" dirty="0" smtClean="0"/>
              <a:t>For higher momentum particles, the curvature can be used to measure momentum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This is how we will measure the momentum of electrons from the capture target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30050" name="Picture 2" descr="http://web.ncf.ca/ch865/graphics/HelicInBFld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5615" y="811651"/>
            <a:ext cx="2642805" cy="1982104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6032754" y="2888128"/>
            <a:ext cx="2095501" cy="1449916"/>
            <a:chOff x="5418667" y="3100917"/>
            <a:chExt cx="2455334" cy="1738993"/>
          </a:xfrm>
        </p:grpSpPr>
        <p:pic>
          <p:nvPicPr>
            <p:cNvPr id="13" name="Picture 5" descr="http://www.iopblog.org/wp-content/uploads/2010/07/New-Picture1-430x285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55"/>
            <a:stretch/>
          </p:blipFill>
          <p:spPr bwMode="auto">
            <a:xfrm>
              <a:off x="5418667" y="3122083"/>
              <a:ext cx="2455334" cy="1717827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6477000" y="3100917"/>
              <a:ext cx="275167" cy="15875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941708" y="3837968"/>
            <a:ext cx="231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200" dirty="0">
                <a:solidFill>
                  <a:srgbClr val="FF0000"/>
                </a:solidFill>
              </a:rPr>
              <a:t>10 MeV/c particle will have a </a:t>
            </a:r>
            <a:r>
              <a:rPr lang="en-US" sz="1200" dirty="0" smtClean="0">
                <a:solidFill>
                  <a:srgbClr val="FF0000"/>
                </a:solidFill>
              </a:rPr>
              <a:t>radius </a:t>
            </a:r>
            <a:r>
              <a:rPr lang="en-US" sz="1200" dirty="0">
                <a:solidFill>
                  <a:srgbClr val="FF0000"/>
                </a:solidFill>
              </a:rPr>
              <a:t>of 3 cm in a 1 T field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573323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0531" y="170362"/>
            <a:ext cx="7563601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Outline</a:t>
            </a:r>
          </a:p>
        </p:txBody>
      </p:sp>
      <p:sp>
        <p:nvSpPr>
          <p:cNvPr id="1843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Theoretical Motivation</a:t>
            </a:r>
          </a:p>
          <a:p>
            <a:pPr eaLnBrk="1" hangingPunct="1"/>
            <a:r>
              <a:rPr lang="en-US" dirty="0" smtClean="0"/>
              <a:t>Experimental Technique</a:t>
            </a:r>
          </a:p>
          <a:p>
            <a:pPr eaLnBrk="1" hangingPunct="1"/>
            <a:r>
              <a:rPr lang="en-US" dirty="0" smtClean="0"/>
              <a:t>Making Mu2e work at Fermilab</a:t>
            </a:r>
          </a:p>
          <a:p>
            <a:pPr eaLnBrk="1" hangingPunct="1"/>
            <a:r>
              <a:rPr lang="en-US" dirty="0" smtClean="0"/>
              <a:t>Sensitivities</a:t>
            </a:r>
          </a:p>
          <a:p>
            <a:pPr eaLnBrk="1" hangingPunct="1"/>
            <a:r>
              <a:rPr lang="en-US" dirty="0" smtClean="0"/>
              <a:t>Future Upgrades</a:t>
            </a:r>
          </a:p>
          <a:p>
            <a:pPr eaLnBrk="1" hangingPunct="1"/>
            <a:r>
              <a:rPr lang="en-US" dirty="0" smtClean="0"/>
              <a:t>Conclusion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5067300" y="1721613"/>
            <a:ext cx="771525" cy="180975"/>
          </a:xfrm>
          <a:prstGeom prst="straightConnector1">
            <a:avLst/>
          </a:prstGeom>
          <a:ln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00750" y="1426338"/>
            <a:ext cx="2457450" cy="646113"/>
          </a:xfrm>
          <a:prstGeom prst="rect">
            <a:avLst/>
          </a:prstGeom>
          <a:noFill/>
          <a:ln w="25400">
            <a:solidFill>
              <a:srgbClr val="CC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CC00CC"/>
                </a:solidFill>
              </a:rPr>
              <a:t>Will spend quite a bit of time on this</a:t>
            </a:r>
          </a:p>
        </p:txBody>
      </p:sp>
      <p:sp>
        <p:nvSpPr>
          <p:cNvPr id="18438" name="Date Placeholder 1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September 15, 2015</a:t>
            </a:r>
            <a:endParaRPr lang="en-US">
              <a:latin typeface="Arial" pitchFamily="34" charset="0"/>
            </a:endParaRPr>
          </a:p>
        </p:txBody>
      </p:sp>
      <p:sp>
        <p:nvSpPr>
          <p:cNvPr id="18439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F0D704-5614-4E71-9208-3B68E5019FFD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8440" name="Footer Placeholder 1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University of Maryland Colloquium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03" y="733266"/>
            <a:ext cx="8117816" cy="292390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Mu2e: The </a:t>
            </a:r>
            <a:r>
              <a:rPr lang="en-US" dirty="0" smtClean="0"/>
              <a:t>Big Picture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09600" y="3200401"/>
            <a:ext cx="8251825" cy="3200400"/>
          </a:xfrm>
        </p:spPr>
        <p:txBody>
          <a:bodyPr/>
          <a:lstStyle/>
          <a:p>
            <a:r>
              <a:rPr lang="en-US" sz="1800" dirty="0" smtClean="0"/>
              <a:t>Production Target</a:t>
            </a:r>
          </a:p>
          <a:p>
            <a:pPr lvl="1"/>
            <a:r>
              <a:rPr lang="en-US" sz="1600" dirty="0" smtClean="0"/>
              <a:t>Proton beam strikes target, producing mostly pions</a:t>
            </a:r>
          </a:p>
          <a:p>
            <a:r>
              <a:rPr lang="en-US" sz="1800" dirty="0" smtClean="0"/>
              <a:t>Production Solenoid</a:t>
            </a:r>
          </a:p>
          <a:p>
            <a:pPr lvl="1"/>
            <a:r>
              <a:rPr lang="en-US" sz="1600" dirty="0" smtClean="0"/>
              <a:t>Contains backwards pions/muons and reflects slow forward pions/muons</a:t>
            </a:r>
          </a:p>
          <a:p>
            <a:r>
              <a:rPr lang="en-US" sz="1800" dirty="0" smtClean="0"/>
              <a:t>Transport Solenoid</a:t>
            </a:r>
          </a:p>
          <a:p>
            <a:pPr lvl="1"/>
            <a:r>
              <a:rPr lang="en-US" sz="1600" dirty="0" smtClean="0"/>
              <a:t>Selects low momentum, negative muons</a:t>
            </a:r>
          </a:p>
          <a:p>
            <a:r>
              <a:rPr lang="en-US" sz="1800" dirty="0" smtClean="0"/>
              <a:t>Capture Target, Detector, and Detector Solenoid</a:t>
            </a:r>
          </a:p>
          <a:p>
            <a:pPr lvl="1"/>
            <a:r>
              <a:rPr lang="en-US" sz="1600" dirty="0" smtClean="0"/>
              <a:t>Capture muons on target and wait for them to decay</a:t>
            </a:r>
          </a:p>
          <a:p>
            <a:pPr lvl="1"/>
            <a:r>
              <a:rPr lang="en-US" sz="1600" dirty="0" smtClean="0"/>
              <a:t>Detector blind to ordinary (Michel) decays, with E ≤ ½m</a:t>
            </a:r>
            <a:r>
              <a:rPr lang="en-US" sz="1600" baseline="-25000" dirty="0" smtClean="0">
                <a:latin typeface="Symbol"/>
              </a:rPr>
              <a:t>m</a:t>
            </a:r>
            <a:r>
              <a:rPr lang="en-US" sz="1600" dirty="0" smtClean="0"/>
              <a:t>c</a:t>
            </a:r>
            <a:r>
              <a:rPr lang="en-US" sz="1600" baseline="30000" dirty="0" smtClean="0"/>
              <a:t>2</a:t>
            </a:r>
            <a:endParaRPr lang="en-US" sz="1600" dirty="0" smtClean="0"/>
          </a:p>
          <a:p>
            <a:pPr lvl="1"/>
            <a:r>
              <a:rPr lang="en-US" sz="1600" dirty="0" smtClean="0"/>
              <a:t>Optimized for E ~ m</a:t>
            </a:r>
            <a:r>
              <a:rPr lang="en-US" sz="1600" baseline="-25000" dirty="0" smtClean="0">
                <a:latin typeface="Symbol"/>
              </a:rPr>
              <a:t>m</a:t>
            </a:r>
            <a:r>
              <a:rPr lang="en-US" sz="1600" dirty="0" smtClean="0"/>
              <a:t>c</a:t>
            </a:r>
            <a:r>
              <a:rPr lang="en-US" sz="1600" baseline="30000" dirty="0" smtClean="0"/>
              <a:t>2</a:t>
            </a:r>
          </a:p>
          <a:p>
            <a:pPr lvl="1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1371600" y="1981200"/>
            <a:ext cx="109728" cy="10972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5562600" y="2209800"/>
            <a:ext cx="109728" cy="10972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3733800" y="1143000"/>
            <a:ext cx="109728" cy="109728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7215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 0.00324 L -0.25833 0.1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59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375 -0.01134 0.0875 -0.02268 0.11718 -0.02685 C 0.14687 -0.03102 0.16111 -0.02963 0.17829 -0.02569 C 0.19548 -0.02176 0.20538 -0.01481 0.21996 -0.00324 C 0.23454 0.00834 0.24913 0.03311 0.26614 0.04422 C 0.28316 0.05533 0.29913 0.06273 0.3217 0.06366 C 0.34427 0.06459 0.37864 0.05463 0.40191 0.04931 C 0.42517 0.04398 0.44323 0.03773 0.46145 0.03172 " pathEditMode="relative" ptsTypes="aaaaaa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26 -0.00092 0.00104 -0.00185 0.00278 -0.00347 C 0.00365 -0.00787 0.00521 -0.00856 0.00781 -0.01042 C 0.01198 -0.00926 0.01025 -0.00995 0.01285 -0.0088 C 0.01372 -0.00694 0.01459 -0.00509 0.01563 -0.00301 C 0.01632 0.0007 0.01736 0.00047 0.02032 0.00116 C 0.02153 0.00209 0.02257 0.00324 0.02136 0.00579 C 0.02084 0.00649 0.01945 0.00741 0.01945 0.00741 C 0.0158 0.00139 0.02014 -0.01204 0.02292 -0.01806 C 0.02362 -0.01991 0.02501 -0.02385 0.02692 -0.02385 C 0.03074 -0.02408 0.03456 -0.02431 0.03855 -0.02431 C 0.04272 -0.02385 0.0415 -0.02408 0.04411 -0.0213 C 0.04515 -0.01898 0.04515 -0.01759 0.04671 -0.01505 C 0.04619 -0.00926 0.04567 -0.00602 0.04133 -0.00463 C 0.04063 -0.0088 0.03976 -0.01366 0.0422 -0.01667 C 0.04341 -0.02315 0.04619 -0.02755 0.05105 -0.02917 C 0.05383 -0.03241 0.06095 -0.02871 0.06442 -0.02709 C 0.06651 -0.025 0.06876 -0.02408 0.07102 -0.02176 C 0.07224 -0.01852 0.07241 -0.01574 0.0738 -0.0125 C 0.07345 -0.01065 0.0738 -0.0081 0.07224 -0.00717 C 0.07119 -0.00671 0.06911 -0.00625 0.06911 -0.00625 C 0.06789 -0.00555 0.06668 -0.00509 0.06546 -0.00416 C 0.06303 -0.00046 0.06182 -0.00486 0.06043 -0.00671 C 0.05904 -0.01134 0.05852 -0.01736 0.0613 -0.02084 C 0.06216 -0.02454 0.0639 -0.02662 0.06598 -0.02917 C 0.06685 -0.03287 0.06842 -0.03403 0.07102 -0.03542 C 0.07849 -0.03496 0.08439 -0.03357 0.09168 -0.03125 C 0.09359 -0.02801 0.09568 -0.02547 0.09759 -0.02176 C 0.09828 -0.01806 0.09707 -0.02246 0.0995 -0.01875 C 0.10002 -0.01806 0.10002 -0.01667 0.10071 -0.01551 C 0.09984 -0.01319 0.0988 -0.01273 0.09707 -0.01181 C 0.09273 -0.01505 0.0955 -0.01227 0.09602 -0.025 C 0.09602 -0.02639 0.09585 -0.03588 0.09707 -0.03889 C 0.10002 -0.04746 0.10748 -0.04978 0.11391 -0.05093 C 0.11773 -0.0507 0.12294 -0.0514 0.12676 -0.04839 C 0.12797 -0.04607 0.12954 -0.04422 0.13075 -0.04167 C 0.13127 -0.04052 0.13179 -0.03936 0.13266 -0.03797 C 0.13318 -0.03727 0.13423 -0.03542 0.13423 -0.03542 C 0.13457 -0.03241 0.13492 -0.02963 0.13336 -0.02709 C 0.13284 -0.02454 0.13284 -0.02292 0.13075 -0.02176 C 0.12728 -0.02408 0.12398 -0.02686 0.12294 -0.03172 C 0.12329 -0.04515 0.12363 -0.05719 0.13544 -0.05927 C 0.13909 -0.05927 0.1436 -0.06135 0.14673 -0.05811 C 0.15107 -0.05394 0.14013 -0.05811 0.1509 -0.0551 C 0.15159 -0.05348 0.15402 -0.05093 0.15402 -0.05093 C 0.15228 -0.04075 0.15489 -0.05418 0.1502 -0.04167 C 0.14968 -0.04075 0.15072 -0.03982 0.15142 -0.03889 C 0.1535 -0.03565 0.15558 -0.03172 0.15801 -0.02848 C 0.1594 -0.02408 0.1561 -0.02662 0.15454 -0.02801 C 0.15333 -0.0301 0.15298 -0.03195 0.15246 -0.03426 C 0.15437 -0.04468 0.1568 -0.04561 0.1634 -0.05394 C 0.16791 -0.05996 0.17677 -0.07177 0.17677 -0.07177 C 0.17781 -0.07525 0.17972 -0.0771 0.1818 -0.07965 C 0.18476 -0.07918 0.1851 -0.07965 0.18684 -0.07687 C 0.18892 -0.0683 0.1917 -0.06043 0.19899 -0.05765 C 0.19986 -0.05348 0.20056 -0.04978 0.20056 -0.04515 " pathEditMode="relative" ptsTypes="fffffffffffffffffffffffffffffffffffffffffffffffffffffff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0" grpId="1" animBg="1"/>
      <p:bldP spid="13" grpId="0" animBg="1"/>
      <p:bldP spid="1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Magnetic Field Gradient</a:t>
            </a:r>
            <a:endParaRPr lang="en-US" dirty="0"/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550" y="904875"/>
            <a:ext cx="8267700" cy="561022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cxnSp>
        <p:nvCxnSpPr>
          <p:cNvPr id="33796" name="Straight Connector 5"/>
          <p:cNvCxnSpPr>
            <a:cxnSpLocks noChangeShapeType="1"/>
          </p:cNvCxnSpPr>
          <p:nvPr/>
        </p:nvCxnSpPr>
        <p:spPr bwMode="auto">
          <a:xfrm rot="5400000">
            <a:off x="-171449" y="3359150"/>
            <a:ext cx="4724400" cy="3175"/>
          </a:xfrm>
          <a:prstGeom prst="line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</p:cxnSp>
      <p:cxnSp>
        <p:nvCxnSpPr>
          <p:cNvPr id="33797" name="Straight Connector 6"/>
          <p:cNvCxnSpPr>
            <a:cxnSpLocks noChangeShapeType="1"/>
          </p:cNvCxnSpPr>
          <p:nvPr/>
        </p:nvCxnSpPr>
        <p:spPr bwMode="auto">
          <a:xfrm rot="5400000">
            <a:off x="2857501" y="3359151"/>
            <a:ext cx="4800600" cy="3175"/>
          </a:xfrm>
          <a:prstGeom prst="line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</p:cxnSp>
      <p:sp>
        <p:nvSpPr>
          <p:cNvPr id="11" name="TextBox 10"/>
          <p:cNvSpPr txBox="1"/>
          <p:nvPr/>
        </p:nvSpPr>
        <p:spPr>
          <a:xfrm>
            <a:off x="762000" y="5008033"/>
            <a:ext cx="1219200" cy="584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/>
              <a:t>Production Solenoid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71284" y="5029200"/>
            <a:ext cx="1219200" cy="584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/>
              <a:t>Transport Solenoid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43084" y="5046133"/>
            <a:ext cx="1219200" cy="584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/>
              <a:t>Detector Solenoid</a:t>
            </a:r>
          </a:p>
        </p:txBody>
      </p:sp>
      <p:sp>
        <p:nvSpPr>
          <p:cNvPr id="33801" name="Date Placeholder 1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September 15, 2015</a:t>
            </a:r>
            <a:endParaRPr lang="en-US">
              <a:latin typeface="Arial" pitchFamily="34" charset="0"/>
            </a:endParaRPr>
          </a:p>
        </p:txBody>
      </p:sp>
      <p:sp>
        <p:nvSpPr>
          <p:cNvPr id="33802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7C5E9DD-0676-434C-A62D-45EAC5A072B4}" type="slidenum">
              <a:rPr lang="en-US" smtClean="0">
                <a:latin typeface="Arial" pitchFamily="34" charset="0"/>
              </a:rPr>
              <a:pPr/>
              <a:t>31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3803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University of Maryland Colloquium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78498" y="1460500"/>
            <a:ext cx="263525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Decreasing field prevents particle trapping and excessive straggling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9679121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875" y="3737098"/>
            <a:ext cx="4682845" cy="2757676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4772247" y="4685860"/>
            <a:ext cx="2819089" cy="64466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0126372"/>
              </p:ext>
            </p:extLst>
          </p:nvPr>
        </p:nvGraphicFramePr>
        <p:xfrm>
          <a:off x="7364441" y="4319163"/>
          <a:ext cx="284624" cy="336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47" name="Equation" r:id="rId4" imgW="139700" imgH="165100" progId="Equation.DSMT4">
                  <p:embed/>
                </p:oleObj>
              </mc:Choice>
              <mc:Fallback>
                <p:oleObj name="Equation" r:id="rId4" imgW="1397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64441" y="4319163"/>
                        <a:ext cx="284624" cy="3363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and Heat Shield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3275"/>
            <a:ext cx="3363912" cy="1426801"/>
          </a:xfrm>
        </p:spPr>
        <p:txBody>
          <a:bodyPr/>
          <a:lstStyle/>
          <a:p>
            <a:r>
              <a:rPr lang="en-US" sz="2000" dirty="0" smtClean="0"/>
              <a:t>Produces </a:t>
            </a:r>
            <a:r>
              <a:rPr lang="en-US" sz="2000" dirty="0" err="1" smtClean="0"/>
              <a:t>pions</a:t>
            </a:r>
            <a:r>
              <a:rPr lang="en-US" sz="2000" dirty="0" smtClean="0"/>
              <a:t> which decay into muons</a:t>
            </a:r>
          </a:p>
          <a:p>
            <a:r>
              <a:rPr lang="en-US" sz="2000" dirty="0" smtClean="0"/>
              <a:t>Tungsten Target</a:t>
            </a:r>
          </a:p>
          <a:p>
            <a:pPr lvl="1"/>
            <a:r>
              <a:rPr lang="en-US" sz="1800" dirty="0" smtClean="0"/>
              <a:t>8 kW beam</a:t>
            </a:r>
          </a:p>
          <a:p>
            <a:pPr lvl="1"/>
            <a:r>
              <a:rPr lang="en-US" sz="1800" dirty="0" smtClean="0"/>
              <a:t>700 W in target</a:t>
            </a:r>
          </a:p>
          <a:p>
            <a:pPr lvl="1"/>
            <a:r>
              <a:rPr lang="en-US" sz="1800" dirty="0" err="1" smtClean="0"/>
              <a:t>Radiatively</a:t>
            </a:r>
            <a:r>
              <a:rPr lang="en-US" sz="1800" dirty="0" smtClean="0"/>
              <a:t> cooled</a:t>
            </a:r>
          </a:p>
          <a:p>
            <a:r>
              <a:rPr lang="en-US" sz="2000" dirty="0" smtClean="0"/>
              <a:t>Heat Shield</a:t>
            </a:r>
          </a:p>
          <a:p>
            <a:pPr lvl="1"/>
            <a:r>
              <a:rPr lang="en-US" sz="1800" dirty="0" smtClean="0"/>
              <a:t>Bronze insert</a:t>
            </a:r>
          </a:p>
          <a:p>
            <a:pPr lvl="1"/>
            <a:r>
              <a:rPr lang="en-US" sz="1800" dirty="0" smtClean="0"/>
              <a:t>3.3 kW average heat load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09938" y="1529880"/>
            <a:ext cx="3377134" cy="2453581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406632" y="663910"/>
            <a:ext cx="3771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Remember, this is inside a superconducting magnet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021772" y="1404796"/>
            <a:ext cx="452210" cy="29827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054" y="1452906"/>
            <a:ext cx="2376253" cy="2403066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4565168" y="3781402"/>
            <a:ext cx="1082632" cy="1481770"/>
          </a:xfrm>
          <a:custGeom>
            <a:avLst/>
            <a:gdLst>
              <a:gd name="connsiteX0" fmla="*/ 197457 w 1082632"/>
              <a:gd name="connsiteY0" fmla="*/ 1481770 h 1481770"/>
              <a:gd name="connsiteX1" fmla="*/ 33892 w 1082632"/>
              <a:gd name="connsiteY1" fmla="*/ 875591 h 1481770"/>
              <a:gd name="connsiteX2" fmla="*/ 82000 w 1082632"/>
              <a:gd name="connsiteY2" fmla="*/ 288656 h 1481770"/>
              <a:gd name="connsiteX3" fmla="*/ 842095 w 1082632"/>
              <a:gd name="connsiteY3" fmla="*/ 182815 h 1481770"/>
              <a:gd name="connsiteX4" fmla="*/ 1082632 w 1082632"/>
              <a:gd name="connsiteY4" fmla="*/ 0 h 1481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632" h="1481770">
                <a:moveTo>
                  <a:pt x="197457" y="1481770"/>
                </a:moveTo>
                <a:cubicBezTo>
                  <a:pt x="125296" y="1278106"/>
                  <a:pt x="53135" y="1074443"/>
                  <a:pt x="33892" y="875591"/>
                </a:cubicBezTo>
                <a:cubicBezTo>
                  <a:pt x="14649" y="676739"/>
                  <a:pt x="-52700" y="404119"/>
                  <a:pt x="82000" y="288656"/>
                </a:cubicBezTo>
                <a:cubicBezTo>
                  <a:pt x="216700" y="173193"/>
                  <a:pt x="675323" y="230924"/>
                  <a:pt x="842095" y="182815"/>
                </a:cubicBezTo>
                <a:cubicBezTo>
                  <a:pt x="1008867" y="134706"/>
                  <a:pt x="1082632" y="0"/>
                  <a:pt x="1082632" y="0"/>
                </a:cubicBezTo>
              </a:path>
            </a:pathLst>
          </a:cu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244963" y="1626099"/>
            <a:ext cx="181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Target rod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570550" y="2904260"/>
            <a:ext cx="189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6262030" y="1943621"/>
            <a:ext cx="1069526" cy="75857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5" idx="1"/>
          </p:cNvCxnSpPr>
          <p:nvPr/>
        </p:nvCxnSpPr>
        <p:spPr>
          <a:xfrm flipH="1" flipV="1">
            <a:off x="6677297" y="3011651"/>
            <a:ext cx="893253" cy="772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61843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Date Placeholder 2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September 15, 2015</a:t>
            </a:r>
            <a:endParaRPr lang="en-US">
              <a:latin typeface="Arial" pitchFamily="34" charset="0"/>
            </a:endParaRPr>
          </a:p>
        </p:txBody>
      </p:sp>
      <p:sp>
        <p:nvSpPr>
          <p:cNvPr id="30729" name="Footer Placeholder 2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University of Maryland Colloquium</a:t>
            </a:r>
          </a:p>
        </p:txBody>
      </p:sp>
      <p:sp>
        <p:nvSpPr>
          <p:cNvPr id="30728" name="Slide Number Placeholder 2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A22DCE-32E9-40FB-9A37-738CE27D5CA2}" type="slidenum">
              <a:rPr lang="en-US" smtClean="0">
                <a:latin typeface="Arial" pitchFamily="34" charset="0"/>
              </a:rPr>
              <a:pPr/>
              <a:t>33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387628" y="665359"/>
            <a:ext cx="8544121" cy="72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4625" indent="-174625">
              <a:spcBef>
                <a:spcPct val="50000"/>
              </a:spcBef>
              <a:buFontTx/>
              <a:buChar char="•"/>
            </a:pPr>
            <a:r>
              <a:rPr lang="en-US" altLang="ja-JP" sz="2000" dirty="0">
                <a:ea typeface="MS PGothic"/>
                <a:cs typeface="MS PGothic"/>
              </a:rPr>
              <a:t>Axially graded </a:t>
            </a:r>
            <a:r>
              <a:rPr lang="en-US" altLang="ja-JP" sz="2000" dirty="0" smtClean="0">
                <a:ea typeface="MS PGothic"/>
                <a:cs typeface="MS PGothic"/>
              </a:rPr>
              <a:t>(~5T</a:t>
            </a:r>
            <a:r>
              <a:rPr lang="en-US" altLang="ja-JP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altLang="ja-JP" sz="2000" dirty="0" smtClean="0">
                <a:ea typeface="MS PGothic"/>
                <a:cs typeface="MS PGothic"/>
                <a:sym typeface="Wingdings"/>
              </a:rPr>
              <a:t>2.5T)</a:t>
            </a:r>
            <a:r>
              <a:rPr lang="en-US" altLang="ja-JP" sz="2000" dirty="0" smtClean="0">
                <a:ea typeface="MS PGothic"/>
                <a:cs typeface="MS PGothic"/>
              </a:rPr>
              <a:t> </a:t>
            </a:r>
            <a:r>
              <a:rPr lang="en-US" altLang="ja-JP" sz="2000" dirty="0">
                <a:ea typeface="MS PGothic"/>
                <a:cs typeface="MS PGothic"/>
              </a:rPr>
              <a:t>solenoid captures low energy backward and </a:t>
            </a:r>
            <a:r>
              <a:rPr lang="en-US" altLang="ja-JP" sz="2000" i="1" dirty="0">
                <a:ea typeface="MS PGothic"/>
                <a:cs typeface="MS PGothic"/>
              </a:rPr>
              <a:t>reflected</a:t>
            </a:r>
            <a:r>
              <a:rPr lang="en-US" altLang="ja-JP" sz="2000" dirty="0">
                <a:ea typeface="MS PGothic"/>
                <a:cs typeface="MS PGothic"/>
              </a:rPr>
              <a:t> </a:t>
            </a:r>
            <a:r>
              <a:rPr lang="en-US" altLang="ja-JP" sz="2000" dirty="0" err="1" smtClean="0">
                <a:ea typeface="MS PGothic"/>
                <a:cs typeface="MS PGothic"/>
              </a:rPr>
              <a:t>pions</a:t>
            </a:r>
            <a:r>
              <a:rPr lang="en-US" altLang="ja-JP" sz="2000" dirty="0" smtClean="0">
                <a:ea typeface="MS PGothic"/>
                <a:cs typeface="MS PGothic"/>
              </a:rPr>
              <a:t>, directing to the Transport Solenoid</a:t>
            </a:r>
            <a:endParaRPr lang="en-US" altLang="ja-JP" sz="2000" dirty="0">
              <a:ea typeface="MS PGothic"/>
              <a:cs typeface="MS P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73" y="1569313"/>
            <a:ext cx="5595735" cy="3810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3321" y="2716928"/>
            <a:ext cx="3533939" cy="27090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31565" y="2310044"/>
            <a:ext cx="245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Magnetic Gradient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16" t="6912" r="4532" b="8643"/>
          <a:stretch/>
        </p:blipFill>
        <p:spPr>
          <a:xfrm>
            <a:off x="868671" y="5030594"/>
            <a:ext cx="2120599" cy="138888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0973" y="114504"/>
            <a:ext cx="5965902" cy="463731"/>
          </a:xfrm>
        </p:spPr>
        <p:txBody>
          <a:bodyPr/>
          <a:lstStyle/>
          <a:p>
            <a:r>
              <a:rPr lang="en-US" dirty="0" smtClean="0"/>
              <a:t>Production Solenoid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54851" y="5627164"/>
            <a:ext cx="3603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</a:t>
            </a:r>
            <a:r>
              <a:rPr lang="en-US" sz="2000" dirty="0" smtClean="0">
                <a:solidFill>
                  <a:srgbClr val="FF0000"/>
                </a:solidFill>
              </a:rPr>
              <a:t>agnetic reflection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(pinch confinement)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825657" y="5690183"/>
            <a:ext cx="521810" cy="15751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443852" y="3184845"/>
            <a:ext cx="2626660" cy="84672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530445" y="3983461"/>
            <a:ext cx="1010254" cy="48110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1875988" y="4002705"/>
            <a:ext cx="1606981" cy="233677"/>
          </a:xfrm>
          <a:custGeom>
            <a:avLst/>
            <a:gdLst>
              <a:gd name="connsiteX0" fmla="*/ 263379 w 1350604"/>
              <a:gd name="connsiteY0" fmla="*/ 0 h 187592"/>
              <a:gd name="connsiteX1" fmla="*/ 119057 w 1350604"/>
              <a:gd name="connsiteY1" fmla="*/ 48109 h 187592"/>
              <a:gd name="connsiteX2" fmla="*/ 90192 w 1350604"/>
              <a:gd name="connsiteY2" fmla="*/ 182816 h 187592"/>
              <a:gd name="connsiteX3" fmla="*/ 1350604 w 1350604"/>
              <a:gd name="connsiteY3" fmla="*/ 144328 h 187592"/>
              <a:gd name="connsiteX0" fmla="*/ 495814 w 1583039"/>
              <a:gd name="connsiteY0" fmla="*/ 0 h 186630"/>
              <a:gd name="connsiteX1" fmla="*/ 351492 w 1583039"/>
              <a:gd name="connsiteY1" fmla="*/ 48109 h 186630"/>
              <a:gd name="connsiteX2" fmla="*/ 249 w 1583039"/>
              <a:gd name="connsiteY2" fmla="*/ 63118 h 186630"/>
              <a:gd name="connsiteX3" fmla="*/ 322627 w 1583039"/>
              <a:gd name="connsiteY3" fmla="*/ 182816 h 186630"/>
              <a:gd name="connsiteX4" fmla="*/ 1583039 w 1583039"/>
              <a:gd name="connsiteY4" fmla="*/ 144328 h 186630"/>
              <a:gd name="connsiteX0" fmla="*/ 519756 w 1606981"/>
              <a:gd name="connsiteY0" fmla="*/ 0 h 233677"/>
              <a:gd name="connsiteX1" fmla="*/ 375434 w 1606981"/>
              <a:gd name="connsiteY1" fmla="*/ 48109 h 233677"/>
              <a:gd name="connsiteX2" fmla="*/ 24191 w 1606981"/>
              <a:gd name="connsiteY2" fmla="*/ 63118 h 233677"/>
              <a:gd name="connsiteX3" fmla="*/ 179196 w 1606981"/>
              <a:gd name="connsiteY3" fmla="*/ 232039 h 233677"/>
              <a:gd name="connsiteX4" fmla="*/ 1606981 w 1606981"/>
              <a:gd name="connsiteY4" fmla="*/ 144328 h 233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6981" h="233677">
                <a:moveTo>
                  <a:pt x="519756" y="0"/>
                </a:moveTo>
                <a:cubicBezTo>
                  <a:pt x="462027" y="8820"/>
                  <a:pt x="458028" y="37589"/>
                  <a:pt x="375434" y="48109"/>
                </a:cubicBezTo>
                <a:cubicBezTo>
                  <a:pt x="292840" y="58629"/>
                  <a:pt x="29002" y="40667"/>
                  <a:pt x="24191" y="63118"/>
                </a:cubicBezTo>
                <a:cubicBezTo>
                  <a:pt x="19380" y="85569"/>
                  <a:pt x="-84602" y="218504"/>
                  <a:pt x="179196" y="232039"/>
                </a:cubicBezTo>
                <a:cubicBezTo>
                  <a:pt x="442994" y="245574"/>
                  <a:pt x="1079404" y="171590"/>
                  <a:pt x="1606981" y="144328"/>
                </a:cubicBezTo>
              </a:path>
            </a:pathLst>
          </a:custGeom>
          <a:ln w="63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3199470"/>
              </p:ext>
            </p:extLst>
          </p:nvPr>
        </p:nvGraphicFramePr>
        <p:xfrm>
          <a:off x="4835469" y="2825455"/>
          <a:ext cx="274848" cy="324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71" name="Equation" r:id="rId6" imgW="139700" imgH="165100" progId="Equation.DSMT4">
                  <p:embed/>
                </p:oleObj>
              </mc:Choice>
              <mc:Fallback>
                <p:oleObj name="Equation" r:id="rId6" imgW="1397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35469" y="2825455"/>
                        <a:ext cx="274848" cy="324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533400" y="4419600"/>
            <a:ext cx="81407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6676" y="137644"/>
            <a:ext cx="8371114" cy="507274"/>
          </a:xfrm>
        </p:spPr>
        <p:txBody>
          <a:bodyPr/>
          <a:lstStyle/>
          <a:p>
            <a:r>
              <a:rPr lang="en-US" dirty="0" smtClean="0"/>
              <a:t>Transport Solenoid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721481" y="816966"/>
            <a:ext cx="4420932" cy="5506062"/>
          </a:xfrm>
        </p:spPr>
        <p:txBody>
          <a:bodyPr/>
          <a:lstStyle/>
          <a:p>
            <a:r>
              <a:rPr lang="en-US" sz="2000" dirty="0" smtClean="0"/>
              <a:t>Transports muons from production target to capture target</a:t>
            </a:r>
          </a:p>
          <a:p>
            <a:r>
              <a:rPr lang="en-US" sz="2000" dirty="0" smtClean="0"/>
              <a:t>Curved solenoid eliminates line-of-sight backgrounds</a:t>
            </a:r>
          </a:p>
          <a:p>
            <a:r>
              <a:rPr lang="en-US" sz="2000" dirty="0" smtClean="0"/>
              <a:t>Collimator in center selects low momentum negative muons</a:t>
            </a:r>
          </a:p>
          <a:p>
            <a:pPr lvl="1"/>
            <a:r>
              <a:rPr lang="en-US" sz="1800" i="1" dirty="0" err="1" smtClean="0"/>
              <a:t>RxB</a:t>
            </a:r>
            <a:r>
              <a:rPr lang="en-US" sz="1800" dirty="0" smtClean="0"/>
              <a:t> drift causes sign/momentum dependent </a:t>
            </a:r>
            <a:r>
              <a:rPr lang="en-US" sz="1800" i="1" dirty="0" smtClean="0"/>
              <a:t>vertical</a:t>
            </a:r>
            <a:r>
              <a:rPr lang="en-US" sz="1800" dirty="0" smtClean="0"/>
              <a:t> displacement</a:t>
            </a:r>
            <a:endParaRPr lang="en-US" sz="1800" dirty="0"/>
          </a:p>
        </p:txBody>
      </p:sp>
      <p:sp>
        <p:nvSpPr>
          <p:cNvPr id="31756" name="Date Placeholder 17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September 15, 2015</a:t>
            </a:r>
            <a:endParaRPr lang="en-US">
              <a:latin typeface="Arial" pitchFamily="34" charset="0"/>
            </a:endParaRPr>
          </a:p>
        </p:txBody>
      </p:sp>
      <p:sp>
        <p:nvSpPr>
          <p:cNvPr id="31758" name="Footer Placeholder 1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University of Maryland Colloquium</a:t>
            </a:r>
          </a:p>
        </p:txBody>
      </p:sp>
      <p:sp>
        <p:nvSpPr>
          <p:cNvPr id="31757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940F54-AE21-4F99-9C77-2E3BF7454FC1}" type="slidenum">
              <a:rPr lang="en-US" smtClean="0">
                <a:latin typeface="Arial" pitchFamily="34" charset="0"/>
              </a:rPr>
              <a:pPr/>
              <a:t>34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039" y="3561880"/>
            <a:ext cx="4304009" cy="2961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451" y="874113"/>
            <a:ext cx="4168437" cy="50144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49850" y="4358715"/>
            <a:ext cx="4810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endParaRPr lang="en-US" baseline="30000" dirty="0">
              <a:latin typeface="Symbol" charset="2"/>
              <a:cs typeface="Symbol" charset="2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244331" y="4801322"/>
            <a:ext cx="192429" cy="240547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560296" y="5473304"/>
            <a:ext cx="222837" cy="165122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71967" y="5579144"/>
            <a:ext cx="4810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</a:rPr>
              <a:t>+</a:t>
            </a:r>
            <a:endParaRPr lang="en-US" baseline="30000" dirty="0"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47700" y="4356100"/>
            <a:ext cx="8334375" cy="1906588"/>
            <a:chOff x="144" y="2976"/>
            <a:chExt cx="4991" cy="1201"/>
          </a:xfrm>
        </p:grpSpPr>
        <p:sp>
          <p:nvSpPr>
            <p:cNvPr id="6159" name="Rectangle 2"/>
            <p:cNvSpPr>
              <a:spLocks noChangeArrowheads="1"/>
            </p:cNvSpPr>
            <p:nvPr/>
          </p:nvSpPr>
          <p:spPr bwMode="auto">
            <a:xfrm>
              <a:off x="4272" y="3899"/>
              <a:ext cx="86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negligible</a:t>
              </a:r>
            </a:p>
          </p:txBody>
        </p:sp>
        <p:sp>
          <p:nvSpPr>
            <p:cNvPr id="6160" name="Rectangle 3"/>
            <p:cNvSpPr>
              <a:spLocks noChangeArrowheads="1"/>
            </p:cNvSpPr>
            <p:nvPr/>
          </p:nvSpPr>
          <p:spPr bwMode="auto">
            <a:xfrm>
              <a:off x="3168" y="3899"/>
              <a:ext cx="110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  95.56  MeV</a:t>
              </a:r>
            </a:p>
          </p:txBody>
        </p:sp>
        <p:sp>
          <p:nvSpPr>
            <p:cNvPr id="6161" name="Rectangle 4"/>
            <p:cNvSpPr>
              <a:spLocks noChangeArrowheads="1"/>
            </p:cNvSpPr>
            <p:nvPr/>
          </p:nvSpPr>
          <p:spPr bwMode="auto">
            <a:xfrm>
              <a:off x="2256" y="3899"/>
              <a:ext cx="912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10.08 MeV</a:t>
              </a:r>
            </a:p>
          </p:txBody>
        </p:sp>
        <p:sp>
          <p:nvSpPr>
            <p:cNvPr id="6162" name="Rectangle 5"/>
            <p:cNvSpPr>
              <a:spLocks noChangeArrowheads="1"/>
            </p:cNvSpPr>
            <p:nvPr/>
          </p:nvSpPr>
          <p:spPr bwMode="auto">
            <a:xfrm>
              <a:off x="1632" y="3899"/>
              <a:ext cx="62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.0726 </a:t>
              </a:r>
              <a:r>
                <a:rPr lang="en-GB" sz="1600">
                  <a:solidFill>
                    <a:srgbClr val="000000"/>
                  </a:solidFill>
                  <a:latin typeface="Symbol" pitchFamily="18" charset="2"/>
                </a:rPr>
                <a:t></a:t>
              </a:r>
              <a:r>
                <a:rPr lang="en-GB" sz="1600">
                  <a:solidFill>
                    <a:srgbClr val="000000"/>
                  </a:solidFill>
                </a:rPr>
                <a:t>s</a:t>
              </a:r>
            </a:p>
          </p:txBody>
        </p:sp>
        <p:sp>
          <p:nvSpPr>
            <p:cNvPr id="6163" name="Rectangle 6"/>
            <p:cNvSpPr>
              <a:spLocks noChangeArrowheads="1"/>
            </p:cNvSpPr>
            <p:nvPr/>
          </p:nvSpPr>
          <p:spPr bwMode="auto">
            <a:xfrm>
              <a:off x="1008" y="3899"/>
              <a:ext cx="62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~0.8-1.5</a:t>
              </a:r>
            </a:p>
          </p:txBody>
        </p:sp>
        <p:sp>
          <p:nvSpPr>
            <p:cNvPr id="6164" name="Rectangle 7"/>
            <p:cNvSpPr>
              <a:spLocks noChangeArrowheads="1"/>
            </p:cNvSpPr>
            <p:nvPr/>
          </p:nvSpPr>
          <p:spPr bwMode="auto">
            <a:xfrm>
              <a:off x="144" y="3899"/>
              <a:ext cx="86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Au(79,~197)</a:t>
              </a:r>
            </a:p>
          </p:txBody>
        </p:sp>
        <p:sp>
          <p:nvSpPr>
            <p:cNvPr id="6165" name="Rectangle 8"/>
            <p:cNvSpPr>
              <a:spLocks noChangeArrowheads="1"/>
            </p:cNvSpPr>
            <p:nvPr/>
          </p:nvSpPr>
          <p:spPr bwMode="auto">
            <a:xfrm>
              <a:off x="4272" y="3620"/>
              <a:ext cx="86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0.16</a:t>
              </a:r>
            </a:p>
          </p:txBody>
        </p:sp>
        <p:sp>
          <p:nvSpPr>
            <p:cNvPr id="6166" name="Rectangle 9"/>
            <p:cNvSpPr>
              <a:spLocks noChangeArrowheads="1"/>
            </p:cNvSpPr>
            <p:nvPr/>
          </p:nvSpPr>
          <p:spPr bwMode="auto">
            <a:xfrm>
              <a:off x="4272" y="3341"/>
              <a:ext cx="86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0.45</a:t>
              </a:r>
            </a:p>
          </p:txBody>
        </p:sp>
        <p:sp>
          <p:nvSpPr>
            <p:cNvPr id="6167" name="Rectangle 10"/>
            <p:cNvSpPr>
              <a:spLocks noChangeArrowheads="1"/>
            </p:cNvSpPr>
            <p:nvPr/>
          </p:nvSpPr>
          <p:spPr bwMode="auto">
            <a:xfrm>
              <a:off x="4272" y="2976"/>
              <a:ext cx="864" cy="3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Prob decay &gt;700 ns</a:t>
              </a:r>
            </a:p>
          </p:txBody>
        </p:sp>
        <p:sp>
          <p:nvSpPr>
            <p:cNvPr id="6168" name="Rectangle 11"/>
            <p:cNvSpPr>
              <a:spLocks noChangeArrowheads="1"/>
            </p:cNvSpPr>
            <p:nvPr/>
          </p:nvSpPr>
          <p:spPr bwMode="auto">
            <a:xfrm>
              <a:off x="3168" y="3620"/>
              <a:ext cx="110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104.18 MeV</a:t>
              </a:r>
            </a:p>
          </p:txBody>
        </p:sp>
        <p:sp>
          <p:nvSpPr>
            <p:cNvPr id="6169" name="Rectangle 12"/>
            <p:cNvSpPr>
              <a:spLocks noChangeArrowheads="1"/>
            </p:cNvSpPr>
            <p:nvPr/>
          </p:nvSpPr>
          <p:spPr bwMode="auto">
            <a:xfrm>
              <a:off x="3168" y="3341"/>
              <a:ext cx="110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104.97 MeV</a:t>
              </a:r>
            </a:p>
          </p:txBody>
        </p:sp>
        <p:sp>
          <p:nvSpPr>
            <p:cNvPr id="6170" name="Rectangle 13"/>
            <p:cNvSpPr>
              <a:spLocks noChangeArrowheads="1"/>
            </p:cNvSpPr>
            <p:nvPr/>
          </p:nvSpPr>
          <p:spPr bwMode="auto">
            <a:xfrm>
              <a:off x="3168" y="2976"/>
              <a:ext cx="1104" cy="3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Conversion Electron Energy</a:t>
              </a:r>
            </a:p>
          </p:txBody>
        </p:sp>
        <p:sp>
          <p:nvSpPr>
            <p:cNvPr id="6171" name="Rectangle 14"/>
            <p:cNvSpPr>
              <a:spLocks noChangeArrowheads="1"/>
            </p:cNvSpPr>
            <p:nvPr/>
          </p:nvSpPr>
          <p:spPr bwMode="auto">
            <a:xfrm>
              <a:off x="2256" y="3620"/>
              <a:ext cx="912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1.36 MeV</a:t>
              </a:r>
            </a:p>
          </p:txBody>
        </p:sp>
        <p:sp>
          <p:nvSpPr>
            <p:cNvPr id="6172" name="Rectangle 15"/>
            <p:cNvSpPr>
              <a:spLocks noChangeArrowheads="1"/>
            </p:cNvSpPr>
            <p:nvPr/>
          </p:nvSpPr>
          <p:spPr bwMode="auto">
            <a:xfrm>
              <a:off x="1632" y="3620"/>
              <a:ext cx="62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.328 </a:t>
              </a:r>
              <a:r>
                <a:rPr lang="en-GB" sz="1600">
                  <a:solidFill>
                    <a:srgbClr val="000000"/>
                  </a:solidFill>
                  <a:latin typeface="Symbol" pitchFamily="18" charset="2"/>
                </a:rPr>
                <a:t></a:t>
              </a:r>
              <a:r>
                <a:rPr lang="en-GB" sz="1600">
                  <a:solidFill>
                    <a:srgbClr val="000000"/>
                  </a:solidFill>
                </a:rPr>
                <a:t>s</a:t>
              </a:r>
            </a:p>
          </p:txBody>
        </p:sp>
        <p:sp>
          <p:nvSpPr>
            <p:cNvPr id="6173" name="Rectangle 16"/>
            <p:cNvSpPr>
              <a:spLocks noChangeArrowheads="1"/>
            </p:cNvSpPr>
            <p:nvPr/>
          </p:nvSpPr>
          <p:spPr bwMode="auto">
            <a:xfrm>
              <a:off x="1008" y="3620"/>
              <a:ext cx="62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1.7</a:t>
              </a:r>
            </a:p>
          </p:txBody>
        </p:sp>
        <p:sp>
          <p:nvSpPr>
            <p:cNvPr id="6174" name="Rectangle 17"/>
            <p:cNvSpPr>
              <a:spLocks noChangeArrowheads="1"/>
            </p:cNvSpPr>
            <p:nvPr/>
          </p:nvSpPr>
          <p:spPr bwMode="auto">
            <a:xfrm>
              <a:off x="144" y="3620"/>
              <a:ext cx="86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Ti(22,~48)</a:t>
              </a:r>
            </a:p>
          </p:txBody>
        </p:sp>
        <p:sp>
          <p:nvSpPr>
            <p:cNvPr id="6175" name="Rectangle 18"/>
            <p:cNvSpPr>
              <a:spLocks noChangeArrowheads="1"/>
            </p:cNvSpPr>
            <p:nvPr/>
          </p:nvSpPr>
          <p:spPr bwMode="auto">
            <a:xfrm>
              <a:off x="2256" y="3341"/>
              <a:ext cx="912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0.47 MeV</a:t>
              </a:r>
            </a:p>
          </p:txBody>
        </p:sp>
        <p:sp>
          <p:nvSpPr>
            <p:cNvPr id="6176" name="Rectangle 19"/>
            <p:cNvSpPr>
              <a:spLocks noChangeArrowheads="1"/>
            </p:cNvSpPr>
            <p:nvPr/>
          </p:nvSpPr>
          <p:spPr bwMode="auto">
            <a:xfrm>
              <a:off x="1632" y="3341"/>
              <a:ext cx="62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.88 </a:t>
              </a:r>
              <a:r>
                <a:rPr lang="en-GB" sz="1600">
                  <a:solidFill>
                    <a:srgbClr val="000000"/>
                  </a:solidFill>
                  <a:latin typeface="Symbol" pitchFamily="18" charset="2"/>
                </a:rPr>
                <a:t></a:t>
              </a:r>
              <a:r>
                <a:rPr lang="en-GB" sz="1600">
                  <a:solidFill>
                    <a:srgbClr val="000000"/>
                  </a:solidFill>
                </a:rPr>
                <a:t>s</a:t>
              </a:r>
            </a:p>
          </p:txBody>
        </p:sp>
        <p:sp>
          <p:nvSpPr>
            <p:cNvPr id="6177" name="Rectangle 20"/>
            <p:cNvSpPr>
              <a:spLocks noChangeArrowheads="1"/>
            </p:cNvSpPr>
            <p:nvPr/>
          </p:nvSpPr>
          <p:spPr bwMode="auto">
            <a:xfrm>
              <a:off x="1008" y="3341"/>
              <a:ext cx="62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1.0</a:t>
              </a:r>
            </a:p>
          </p:txBody>
        </p:sp>
        <p:sp>
          <p:nvSpPr>
            <p:cNvPr id="6178" name="Rectangle 21"/>
            <p:cNvSpPr>
              <a:spLocks noChangeArrowheads="1"/>
            </p:cNvSpPr>
            <p:nvPr/>
          </p:nvSpPr>
          <p:spPr bwMode="auto">
            <a:xfrm>
              <a:off x="144" y="3341"/>
              <a:ext cx="86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Al(13,27)</a:t>
              </a:r>
            </a:p>
          </p:txBody>
        </p:sp>
        <p:sp>
          <p:nvSpPr>
            <p:cNvPr id="6179" name="Rectangle 22"/>
            <p:cNvSpPr>
              <a:spLocks noChangeArrowheads="1"/>
            </p:cNvSpPr>
            <p:nvPr/>
          </p:nvSpPr>
          <p:spPr bwMode="auto">
            <a:xfrm>
              <a:off x="2256" y="2976"/>
              <a:ext cx="912" cy="3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Atomic Bind. Energy(1s)</a:t>
              </a:r>
            </a:p>
          </p:txBody>
        </p:sp>
        <p:sp>
          <p:nvSpPr>
            <p:cNvPr id="6180" name="Rectangle 23"/>
            <p:cNvSpPr>
              <a:spLocks noChangeArrowheads="1"/>
            </p:cNvSpPr>
            <p:nvPr/>
          </p:nvSpPr>
          <p:spPr bwMode="auto">
            <a:xfrm>
              <a:off x="1632" y="2976"/>
              <a:ext cx="624" cy="3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Bound lifetime</a:t>
              </a:r>
            </a:p>
          </p:txBody>
        </p:sp>
        <p:sp>
          <p:nvSpPr>
            <p:cNvPr id="6181" name="Rectangle 24"/>
            <p:cNvSpPr>
              <a:spLocks noChangeArrowheads="1"/>
            </p:cNvSpPr>
            <p:nvPr/>
          </p:nvSpPr>
          <p:spPr bwMode="auto">
            <a:xfrm>
              <a:off x="1008" y="2976"/>
              <a:ext cx="624" cy="3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R</a:t>
              </a:r>
              <a:r>
                <a:rPr lang="en-GB" sz="1600" baseline="-25000">
                  <a:solidFill>
                    <a:srgbClr val="000000"/>
                  </a:solidFill>
                  <a:latin typeface="Symbol" pitchFamily="18" charset="2"/>
                </a:rPr>
                <a:t></a:t>
              </a:r>
              <a:r>
                <a:rPr lang="en-GB" sz="1600" baseline="-25000">
                  <a:solidFill>
                    <a:srgbClr val="000000"/>
                  </a:solidFill>
                </a:rPr>
                <a:t>e</a:t>
              </a:r>
              <a:r>
                <a:rPr lang="en-GB" sz="1600">
                  <a:solidFill>
                    <a:srgbClr val="000000"/>
                  </a:solidFill>
                </a:rPr>
                <a:t>(Z) / R</a:t>
              </a:r>
              <a:r>
                <a:rPr lang="en-GB" sz="1600" baseline="-25000">
                  <a:solidFill>
                    <a:srgbClr val="000000"/>
                  </a:solidFill>
                  <a:latin typeface="Symbol" pitchFamily="18" charset="2"/>
                </a:rPr>
                <a:t></a:t>
              </a:r>
              <a:r>
                <a:rPr lang="en-GB" sz="1600" baseline="-25000">
                  <a:solidFill>
                    <a:srgbClr val="000000"/>
                  </a:solidFill>
                </a:rPr>
                <a:t>e</a:t>
              </a:r>
              <a:r>
                <a:rPr lang="en-GB" sz="1600">
                  <a:solidFill>
                    <a:srgbClr val="000000"/>
                  </a:solidFill>
                </a:rPr>
                <a:t>(Al)</a:t>
              </a:r>
            </a:p>
          </p:txBody>
        </p:sp>
        <p:sp>
          <p:nvSpPr>
            <p:cNvPr id="6182" name="Rectangle 25"/>
            <p:cNvSpPr>
              <a:spLocks noChangeArrowheads="1"/>
            </p:cNvSpPr>
            <p:nvPr/>
          </p:nvSpPr>
          <p:spPr bwMode="auto">
            <a:xfrm>
              <a:off x="144" y="2976"/>
              <a:ext cx="864" cy="3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Nucleus</a:t>
              </a:r>
            </a:p>
          </p:txBody>
        </p:sp>
        <p:sp>
          <p:nvSpPr>
            <p:cNvPr id="6183" name="Line 26"/>
            <p:cNvSpPr>
              <a:spLocks noChangeShapeType="1"/>
            </p:cNvSpPr>
            <p:nvPr/>
          </p:nvSpPr>
          <p:spPr bwMode="auto">
            <a:xfrm>
              <a:off x="144" y="2976"/>
              <a:ext cx="4992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4" name="Line 27"/>
            <p:cNvSpPr>
              <a:spLocks noChangeShapeType="1"/>
            </p:cNvSpPr>
            <p:nvPr/>
          </p:nvSpPr>
          <p:spPr bwMode="auto">
            <a:xfrm>
              <a:off x="144" y="3341"/>
              <a:ext cx="4992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5" name="Line 28"/>
            <p:cNvSpPr>
              <a:spLocks noChangeShapeType="1"/>
            </p:cNvSpPr>
            <p:nvPr/>
          </p:nvSpPr>
          <p:spPr bwMode="auto">
            <a:xfrm>
              <a:off x="144" y="3620"/>
              <a:ext cx="4992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6" name="Line 29"/>
            <p:cNvSpPr>
              <a:spLocks noChangeShapeType="1"/>
            </p:cNvSpPr>
            <p:nvPr/>
          </p:nvSpPr>
          <p:spPr bwMode="auto">
            <a:xfrm>
              <a:off x="144" y="4178"/>
              <a:ext cx="4992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7" name="Line 30"/>
            <p:cNvSpPr>
              <a:spLocks noChangeShapeType="1"/>
            </p:cNvSpPr>
            <p:nvPr/>
          </p:nvSpPr>
          <p:spPr bwMode="auto">
            <a:xfrm>
              <a:off x="144" y="2976"/>
              <a:ext cx="1" cy="1202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8" name="Line 31"/>
            <p:cNvSpPr>
              <a:spLocks noChangeShapeType="1"/>
            </p:cNvSpPr>
            <p:nvPr/>
          </p:nvSpPr>
          <p:spPr bwMode="auto">
            <a:xfrm>
              <a:off x="1008" y="2976"/>
              <a:ext cx="1" cy="120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9" name="Line 32"/>
            <p:cNvSpPr>
              <a:spLocks noChangeShapeType="1"/>
            </p:cNvSpPr>
            <p:nvPr/>
          </p:nvSpPr>
          <p:spPr bwMode="auto">
            <a:xfrm>
              <a:off x="1632" y="2976"/>
              <a:ext cx="1" cy="120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0" name="Line 33"/>
            <p:cNvSpPr>
              <a:spLocks noChangeShapeType="1"/>
            </p:cNvSpPr>
            <p:nvPr/>
          </p:nvSpPr>
          <p:spPr bwMode="auto">
            <a:xfrm>
              <a:off x="2256" y="2976"/>
              <a:ext cx="1" cy="120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1" name="Line 34"/>
            <p:cNvSpPr>
              <a:spLocks noChangeShapeType="1"/>
            </p:cNvSpPr>
            <p:nvPr/>
          </p:nvSpPr>
          <p:spPr bwMode="auto">
            <a:xfrm>
              <a:off x="5136" y="2976"/>
              <a:ext cx="1" cy="1202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2" name="Line 35"/>
            <p:cNvSpPr>
              <a:spLocks noChangeShapeType="1"/>
            </p:cNvSpPr>
            <p:nvPr/>
          </p:nvSpPr>
          <p:spPr bwMode="auto">
            <a:xfrm>
              <a:off x="3168" y="2976"/>
              <a:ext cx="1" cy="120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3" name="Line 36"/>
            <p:cNvSpPr>
              <a:spLocks noChangeShapeType="1"/>
            </p:cNvSpPr>
            <p:nvPr/>
          </p:nvSpPr>
          <p:spPr bwMode="auto">
            <a:xfrm>
              <a:off x="4272" y="2976"/>
              <a:ext cx="1" cy="120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4" name="Line 37"/>
            <p:cNvSpPr>
              <a:spLocks noChangeShapeType="1"/>
            </p:cNvSpPr>
            <p:nvPr/>
          </p:nvSpPr>
          <p:spPr bwMode="auto">
            <a:xfrm>
              <a:off x="144" y="3899"/>
              <a:ext cx="4992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88" name="Text Box 43"/>
          <p:cNvSpPr txBox="1">
            <a:spLocks noChangeArrowheads="1"/>
          </p:cNvSpPr>
          <p:nvPr/>
        </p:nvSpPr>
        <p:spPr bwMode="auto">
          <a:xfrm>
            <a:off x="2731850" y="3774010"/>
            <a:ext cx="4489452" cy="402291"/>
          </a:xfrm>
          <a:prstGeom prst="rect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0000" tIns="46800" rIns="90000" bIns="46800">
            <a:spAutoFit/>
          </a:bodyPr>
          <a:lstStyle/>
          <a:p>
            <a:pPr algn="ctr">
              <a:buFont typeface="Microsoft Sans Serif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000" dirty="0">
                <a:solidFill>
                  <a:srgbClr val="FF0000"/>
                </a:solidFill>
                <a:sym typeface="Symbol"/>
              </a:rPr>
              <a:t></a:t>
            </a:r>
            <a:r>
              <a:rPr lang="en-GB" sz="2000" dirty="0" err="1">
                <a:solidFill>
                  <a:srgbClr val="FF0000"/>
                </a:solidFill>
              </a:rPr>
              <a:t>Aluminum</a:t>
            </a:r>
            <a:r>
              <a:rPr lang="en-GB" sz="2000" dirty="0">
                <a:solidFill>
                  <a:srgbClr val="FF0000"/>
                </a:solidFill>
              </a:rPr>
              <a:t> is </a:t>
            </a:r>
            <a:r>
              <a:rPr lang="en-GB" sz="2000" dirty="0" smtClean="0">
                <a:solidFill>
                  <a:srgbClr val="FF0000"/>
                </a:solidFill>
              </a:rPr>
              <a:t>initial </a:t>
            </a:r>
            <a:r>
              <a:rPr lang="en-GB" sz="2000" dirty="0">
                <a:solidFill>
                  <a:srgbClr val="FF0000"/>
                </a:solidFill>
              </a:rPr>
              <a:t>choice for Mu2e</a:t>
            </a:r>
          </a:p>
        </p:txBody>
      </p:sp>
      <p:sp>
        <p:nvSpPr>
          <p:cNvPr id="45" name="Title 44"/>
          <p:cNvSpPr>
            <a:spLocks noGrp="1"/>
          </p:cNvSpPr>
          <p:nvPr>
            <p:ph type="title"/>
          </p:nvPr>
        </p:nvSpPr>
        <p:spPr>
          <a:xfrm>
            <a:off x="440531" y="170362"/>
            <a:ext cx="7563601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Choosing the Capture Target</a:t>
            </a:r>
            <a:endParaRPr lang="en-US" dirty="0"/>
          </a:p>
        </p:txBody>
      </p:sp>
      <p:sp>
        <p:nvSpPr>
          <p:cNvPr id="6150" name="Content Placeholder 45"/>
          <p:cNvSpPr>
            <a:spLocks noGrp="1"/>
          </p:cNvSpPr>
          <p:nvPr>
            <p:ph idx="1"/>
          </p:nvPr>
        </p:nvSpPr>
        <p:spPr>
          <a:xfrm>
            <a:off x="577707" y="692021"/>
            <a:ext cx="7772400" cy="1647825"/>
          </a:xfrm>
        </p:spPr>
        <p:txBody>
          <a:bodyPr/>
          <a:lstStyle/>
          <a:p>
            <a:r>
              <a:rPr lang="en-US" sz="2000" dirty="0" smtClean="0"/>
              <a:t>The probability of of exchanging a virtual particle with the nucleus goes up with Z, </a:t>
            </a:r>
            <a:r>
              <a:rPr lang="en-US" sz="2000" i="1" dirty="0" smtClean="0"/>
              <a:t>however</a:t>
            </a:r>
          </a:p>
          <a:p>
            <a:r>
              <a:rPr lang="en-US" sz="2000" dirty="0" smtClean="0"/>
              <a:t>Lifetime is </a:t>
            </a:r>
            <a:r>
              <a:rPr lang="en-US" sz="2000" i="1" dirty="0" smtClean="0"/>
              <a:t>shorter</a:t>
            </a:r>
            <a:r>
              <a:rPr lang="en-US" sz="2000" dirty="0" smtClean="0"/>
              <a:t>  for high-Z</a:t>
            </a:r>
          </a:p>
          <a:p>
            <a:pPr lvl="1"/>
            <a:r>
              <a:rPr lang="en-US" sz="1800" dirty="0" smtClean="0"/>
              <a:t>Decreases useful live window</a:t>
            </a:r>
          </a:p>
          <a:p>
            <a:r>
              <a:rPr lang="en-US" sz="2000" dirty="0" smtClean="0"/>
              <a:t>Also, need to avoid background from </a:t>
            </a:r>
            <a:r>
              <a:rPr lang="en-US" sz="2000" dirty="0" err="1" smtClean="0"/>
              <a:t>radiative</a:t>
            </a:r>
            <a:r>
              <a:rPr lang="en-US" sz="2000" dirty="0" smtClean="0"/>
              <a:t> </a:t>
            </a:r>
            <a:r>
              <a:rPr lang="en-US" sz="2000" dirty="0" err="1" smtClean="0"/>
              <a:t>muon</a:t>
            </a:r>
            <a:r>
              <a:rPr lang="en-US" sz="2000" dirty="0" smtClean="0"/>
              <a:t> capture limits choices</a:t>
            </a:r>
          </a:p>
          <a:p>
            <a:pPr lvl="1">
              <a:buFont typeface="Wingdings" pitchFamily="2" charset="2"/>
              <a:buNone/>
            </a:pPr>
            <a:endParaRPr lang="en-GB" sz="1800" dirty="0" smtClean="0">
              <a:solidFill>
                <a:srgbClr val="000000"/>
              </a:solidFill>
              <a:sym typeface="Symbol" pitchFamily="18" charset="2"/>
            </a:endParaRPr>
          </a:p>
          <a:p>
            <a:pPr lvl="1">
              <a:buFont typeface="Wingdings" pitchFamily="2" charset="2"/>
              <a:buNone/>
            </a:pPr>
            <a:r>
              <a:rPr lang="en-GB" sz="1800" dirty="0" smtClean="0">
                <a:solidFill>
                  <a:srgbClr val="000000"/>
                </a:solidFill>
                <a:sym typeface="Symbol" pitchFamily="18" charset="2"/>
              </a:rPr>
              <a:t> </a:t>
            </a:r>
            <a:endParaRPr lang="en-US" sz="1800" dirty="0" smtClean="0"/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3094648" y="2641702"/>
            <a:ext cx="2636837" cy="935037"/>
            <a:chOff x="2919413" y="2436813"/>
            <a:chExt cx="2637489" cy="935037"/>
          </a:xfrm>
        </p:grpSpPr>
        <p:graphicFrame>
          <p:nvGraphicFramePr>
            <p:cNvPr id="6146" name="Object 51"/>
            <p:cNvGraphicFramePr>
              <a:graphicFrameLocks noChangeAspect="1"/>
            </p:cNvGraphicFramePr>
            <p:nvPr/>
          </p:nvGraphicFramePr>
          <p:xfrm>
            <a:off x="2919413" y="2436813"/>
            <a:ext cx="2637489" cy="906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35" name="Equation" r:id="rId4" imgW="1257120" imgH="431640" progId="Equation.3">
                    <p:embed/>
                  </p:oleObj>
                </mc:Choice>
                <mc:Fallback>
                  <p:oleObj name="Equation" r:id="rId4" imgW="125712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9413" y="2436813"/>
                          <a:ext cx="2637489" cy="906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157" name="Elbow Connector 67"/>
            <p:cNvCxnSpPr>
              <a:cxnSpLocks noChangeShapeType="1"/>
            </p:cNvCxnSpPr>
            <p:nvPr/>
          </p:nvCxnSpPr>
          <p:spPr bwMode="auto">
            <a:xfrm>
              <a:off x="4514677" y="2867025"/>
              <a:ext cx="352382" cy="295275"/>
            </a:xfrm>
            <a:prstGeom prst="bentConnector3">
              <a:avLst>
                <a:gd name="adj1" fmla="val -1352"/>
              </a:avLst>
            </a:prstGeom>
            <a:noFill/>
            <a:ln w="19050" algn="ctr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sp>
          <p:nvSpPr>
            <p:cNvPr id="6158" name="Oval 77"/>
            <p:cNvSpPr>
              <a:spLocks noChangeArrowheads="1"/>
            </p:cNvSpPr>
            <p:nvPr/>
          </p:nvSpPr>
          <p:spPr bwMode="auto">
            <a:xfrm>
              <a:off x="5143500" y="2933700"/>
              <a:ext cx="371128" cy="438150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80" name="Text Box 43"/>
          <p:cNvSpPr txBox="1">
            <a:spLocks noChangeArrowheads="1"/>
          </p:cNvSpPr>
          <p:nvPr/>
        </p:nvSpPr>
        <p:spPr bwMode="auto">
          <a:xfrm>
            <a:off x="6137216" y="2731444"/>
            <a:ext cx="2500313" cy="649288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0000" tIns="46800" rIns="90000" bIns="46800">
            <a:spAutoFit/>
          </a:bodyPr>
          <a:lstStyle/>
          <a:p>
            <a:pPr algn="r">
              <a:buFont typeface="Microsoft Sans Serif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>
                <a:solidFill>
                  <a:srgbClr val="0033CC"/>
                </a:solidFill>
                <a:sym typeface="Symbol"/>
              </a:rPr>
              <a:t></a:t>
            </a:r>
            <a:r>
              <a:rPr lang="en-GB" dirty="0">
                <a:solidFill>
                  <a:srgbClr val="0033CC"/>
                </a:solidFill>
              </a:rPr>
              <a:t>Want M(Z)-M(Z-1) </a:t>
            </a:r>
            <a:br>
              <a:rPr lang="en-GB" dirty="0">
                <a:solidFill>
                  <a:srgbClr val="0033CC"/>
                </a:solidFill>
              </a:rPr>
            </a:br>
            <a:r>
              <a:rPr lang="en-GB" dirty="0">
                <a:solidFill>
                  <a:srgbClr val="0033CC"/>
                </a:solidFill>
              </a:rPr>
              <a:t>&lt; signal energy</a:t>
            </a:r>
            <a:endParaRPr lang="en-GB" baseline="30000" dirty="0">
              <a:solidFill>
                <a:srgbClr val="0033CC"/>
              </a:solidFill>
            </a:endParaRPr>
          </a:p>
        </p:txBody>
      </p:sp>
      <p:sp>
        <p:nvSpPr>
          <p:cNvPr id="6153" name="Rectangle 80"/>
          <p:cNvSpPr>
            <a:spLocks noChangeArrowheads="1"/>
          </p:cNvSpPr>
          <p:nvPr/>
        </p:nvSpPr>
        <p:spPr bwMode="auto">
          <a:xfrm>
            <a:off x="561976" y="4908550"/>
            <a:ext cx="8494840" cy="514350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154" name="Date Placeholder 5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September 15, 2015</a:t>
            </a:r>
            <a:endParaRPr lang="en-US">
              <a:latin typeface="Arial" pitchFamily="34" charset="0"/>
            </a:endParaRPr>
          </a:p>
        </p:txBody>
      </p:sp>
      <p:sp>
        <p:nvSpPr>
          <p:cNvPr id="6155" name="Slide Number Placeholder 5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EB6981A-E247-4556-B55D-AEE266CFA26B}" type="slidenum">
              <a:rPr lang="en-US" smtClean="0">
                <a:latin typeface="Arial" pitchFamily="34" charset="0"/>
              </a:rPr>
              <a:pPr/>
              <a:t>35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156" name="Footer Placeholder 5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University of Maryland Colloquium</a:t>
            </a:r>
          </a:p>
        </p:txBody>
      </p:sp>
    </p:spTree>
    <p:extLst>
      <p:ext uri="{BB962C8B-B14F-4D97-AF65-F5344CB8AC3E}">
        <p14:creationId xmlns:p14="http://schemas.microsoft.com/office/powerpoint/2010/main" val="292739297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8" grpId="0" animBg="1"/>
      <p:bldP spid="6150" grpId="0" build="p"/>
      <p:bldP spid="80" grpId="0" animBg="1"/>
      <p:bldP spid="615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Stopping (capture) Target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55172" y="968830"/>
            <a:ext cx="4756741" cy="2476736"/>
          </a:xfrm>
        </p:spPr>
        <p:txBody>
          <a:bodyPr/>
          <a:lstStyle/>
          <a:p>
            <a:r>
              <a:rPr lang="en-US" sz="2400" dirty="0" smtClean="0"/>
              <a:t>Multiple thin layers to allow decay or conversion electrons to exit with minimal scattering</a:t>
            </a:r>
          </a:p>
          <a:p>
            <a:pPr lvl="1"/>
            <a:r>
              <a:rPr lang="en-US" sz="2000" dirty="0" smtClean="0"/>
              <a:t>17 Aluminum foils</a:t>
            </a:r>
          </a:p>
          <a:p>
            <a:pPr lvl="1"/>
            <a:r>
              <a:rPr lang="en-US" sz="2000" dirty="0" smtClean="0"/>
              <a:t>200 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m thick</a:t>
            </a:r>
          </a:p>
          <a:p>
            <a:r>
              <a:rPr lang="en-US" sz="2400" dirty="0" smtClean="0"/>
              <a:t>Stops 49% of arriving muons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315" y="3588964"/>
            <a:ext cx="4347966" cy="29273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716" y="3556882"/>
            <a:ext cx="2705100" cy="2616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80191" y="3345975"/>
            <a:ext cx="3575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Conversion electron spectrum: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414355" y="4041193"/>
            <a:ext cx="683124" cy="86596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0822" y="3760608"/>
            <a:ext cx="100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Targets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00163" y="5808520"/>
            <a:ext cx="1228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Support wires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223191" y="5734645"/>
            <a:ext cx="162021" cy="14277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41176" y="1343279"/>
            <a:ext cx="0" cy="1347064"/>
          </a:xfrm>
          <a:prstGeom prst="line">
            <a:avLst/>
          </a:prstGeom>
          <a:ln w="25400">
            <a:solidFill>
              <a:srgbClr val="0033CC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097678" y="1360972"/>
            <a:ext cx="0" cy="1347064"/>
          </a:xfrm>
          <a:prstGeom prst="line">
            <a:avLst/>
          </a:prstGeom>
          <a:ln w="25400">
            <a:solidFill>
              <a:srgbClr val="0033CC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626858" y="1360972"/>
            <a:ext cx="0" cy="1347064"/>
          </a:xfrm>
          <a:prstGeom prst="line">
            <a:avLst/>
          </a:prstGeom>
          <a:ln w="25400">
            <a:solidFill>
              <a:srgbClr val="0033CC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186447" y="1343278"/>
            <a:ext cx="0" cy="1347064"/>
          </a:xfrm>
          <a:prstGeom prst="line">
            <a:avLst/>
          </a:prstGeom>
          <a:ln w="25400">
            <a:solidFill>
              <a:srgbClr val="0033CC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67990" y="2757695"/>
            <a:ext cx="1318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Foils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5944646" y="1833994"/>
            <a:ext cx="116419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7107300" y="929536"/>
            <a:ext cx="723153" cy="89328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1521633"/>
              </p:ext>
            </p:extLst>
          </p:nvPr>
        </p:nvGraphicFramePr>
        <p:xfrm>
          <a:off x="5730834" y="1377816"/>
          <a:ext cx="386997" cy="464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9" name="Equation" r:id="rId5" imgW="190500" imgH="228600" progId="Equation.DSMT4">
                  <p:embed/>
                </p:oleObj>
              </mc:Choice>
              <mc:Fallback>
                <p:oleObj name="Equation" r:id="rId5" imgW="1905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30834" y="1377816"/>
                        <a:ext cx="386997" cy="464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350703"/>
              </p:ext>
            </p:extLst>
          </p:nvPr>
        </p:nvGraphicFramePr>
        <p:xfrm>
          <a:off x="7486958" y="586607"/>
          <a:ext cx="336550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0" name="Equation" r:id="rId7" imgW="165100" imgH="190500" progId="Equation.DSMT4">
                  <p:embed/>
                </p:oleObj>
              </mc:Choice>
              <mc:Fallback>
                <p:oleObj name="Equation" r:id="rId7" imgW="1651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86958" y="586607"/>
                        <a:ext cx="336550" cy="38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6" name="Straight Arrow Connector 35"/>
          <p:cNvCxnSpPr/>
          <p:nvPr/>
        </p:nvCxnSpPr>
        <p:spPr>
          <a:xfrm>
            <a:off x="7774144" y="5436366"/>
            <a:ext cx="1067983" cy="9622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623809" y="5417123"/>
            <a:ext cx="136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minimize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28384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31" y="2992406"/>
            <a:ext cx="8497136" cy="166458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and Detector Solenoid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6088" y="748053"/>
            <a:ext cx="8251825" cy="1628554"/>
          </a:xfrm>
        </p:spPr>
        <p:txBody>
          <a:bodyPr/>
          <a:lstStyle/>
          <a:p>
            <a:r>
              <a:rPr lang="en-US" dirty="0" smtClean="0"/>
              <a:t>Graded field around stopping target to increase acceptance </a:t>
            </a:r>
          </a:p>
          <a:p>
            <a:pPr lvl="1"/>
            <a:r>
              <a:rPr lang="en-US" dirty="0" smtClean="0"/>
              <a:t>Magnetic reflection again</a:t>
            </a:r>
          </a:p>
          <a:p>
            <a:r>
              <a:rPr lang="en-US" dirty="0" smtClean="0"/>
              <a:t>Uniform field in tracking volume</a:t>
            </a:r>
          </a:p>
          <a:p>
            <a:r>
              <a:rPr lang="en-US" dirty="0" smtClean="0"/>
              <a:t>Electromagnetic calorimeter to tag electrons.</a:t>
            </a:r>
            <a:endParaRPr lang="en-US" dirty="0"/>
          </a:p>
        </p:txBody>
      </p:sp>
      <p:sp>
        <p:nvSpPr>
          <p:cNvPr id="32779" name="Date Placeholder 16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September 15, 2015</a:t>
            </a:r>
            <a:endParaRPr lang="en-US">
              <a:latin typeface="Arial" pitchFamily="34" charset="0"/>
            </a:endParaRPr>
          </a:p>
        </p:txBody>
      </p:sp>
      <p:sp>
        <p:nvSpPr>
          <p:cNvPr id="32781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University of Maryland Colloquium</a:t>
            </a:r>
          </a:p>
        </p:txBody>
      </p:sp>
      <p:sp>
        <p:nvSpPr>
          <p:cNvPr id="32780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C9B550E-8ABF-49C7-ACFF-91995CC81DA3}" type="slidenum">
              <a:rPr lang="en-US" smtClean="0">
                <a:latin typeface="Arial" pitchFamily="34" charset="0"/>
              </a:rPr>
              <a:pPr/>
              <a:t>37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0536" y="4677856"/>
            <a:ext cx="1344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 Stopping Target(s)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694272" y="3908150"/>
            <a:ext cx="698500" cy="77258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72607" y="5574936"/>
            <a:ext cx="1344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+mn-lt"/>
                <a:cs typeface="Symbol" charset="2"/>
              </a:rPr>
              <a:t>Proton Absorber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665145" y="4053823"/>
            <a:ext cx="337999" cy="15557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190776" y="5449866"/>
            <a:ext cx="1344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+mn-lt"/>
                <a:cs typeface="Symbol" charset="2"/>
              </a:rPr>
              <a:t>Tracker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947958" y="4273768"/>
            <a:ext cx="482600" cy="112606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897196" y="5470467"/>
            <a:ext cx="1788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  <a:cs typeface="Symbol" charset="2"/>
              </a:rPr>
              <a:t>EM Calorimeter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5580449" y="4224125"/>
            <a:ext cx="260964" cy="126035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038205" y="5241867"/>
            <a:ext cx="1788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+mn-lt"/>
                <a:cs typeface="Symbol" charset="2"/>
              </a:rPr>
              <a:t>Muon</a:t>
            </a:r>
            <a:r>
              <a:rPr lang="en-US" dirty="0" smtClean="0">
                <a:solidFill>
                  <a:srgbClr val="FF0000"/>
                </a:solidFill>
                <a:latin typeface="+mn-lt"/>
                <a:cs typeface="Symbol" charset="2"/>
              </a:rPr>
              <a:t> Absorber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7106990" y="4158120"/>
            <a:ext cx="426617" cy="108580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Detector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391" y="1414265"/>
            <a:ext cx="5763683" cy="1879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47" y="3615791"/>
            <a:ext cx="2746946" cy="27804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57156" y="5702494"/>
            <a:ext cx="3407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Most decays (</a:t>
            </a:r>
            <a:r>
              <a:rPr lang="en-US" dirty="0" err="1" smtClean="0">
                <a:solidFill>
                  <a:srgbClr val="0000FF"/>
                </a:solidFill>
              </a:rPr>
              <a:t>p</a:t>
            </a:r>
            <a:r>
              <a:rPr lang="en-US" baseline="-25000" dirty="0" err="1" smtClean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&lt;53 MeV/c) go down the middle (vacuum)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830574" y="5257994"/>
            <a:ext cx="889000" cy="518583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96806" y="3473645"/>
            <a:ext cx="2133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Conversions hit multiple planes.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158658" y="3935077"/>
            <a:ext cx="402166" cy="243417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03373" y="937878"/>
            <a:ext cx="213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Helical trajectory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506724" y="1282894"/>
            <a:ext cx="524933" cy="1011767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94216" y="3767458"/>
            <a:ext cx="2133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Electromagnetic Calorimeter to tag electrons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5609316" y="2742238"/>
            <a:ext cx="1077602" cy="933323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 rot="7395583">
            <a:off x="3081880" y="3147003"/>
            <a:ext cx="812705" cy="405378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118621" y="2020597"/>
            <a:ext cx="740852" cy="654288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08999" y="2020597"/>
            <a:ext cx="202051" cy="654288"/>
          </a:xfrm>
          <a:prstGeom prst="rect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5099377" y="2193790"/>
            <a:ext cx="202051" cy="1"/>
          </a:xfrm>
          <a:prstGeom prst="line">
            <a:avLst/>
          </a:prstGeom>
          <a:ln w="12700">
            <a:solidFill>
              <a:schemeClr val="tx1"/>
            </a:solidFill>
            <a:prstDash val="sys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097834" y="2509762"/>
            <a:ext cx="202051" cy="1"/>
          </a:xfrm>
          <a:prstGeom prst="line">
            <a:avLst/>
          </a:prstGeom>
          <a:ln w="12700">
            <a:solidFill>
              <a:schemeClr val="tx1"/>
            </a:solidFill>
            <a:prstDash val="sys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444207" y="2019047"/>
            <a:ext cx="202051" cy="654288"/>
          </a:xfrm>
          <a:prstGeom prst="rect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34585" y="2192240"/>
            <a:ext cx="202051" cy="1"/>
          </a:xfrm>
          <a:prstGeom prst="line">
            <a:avLst/>
          </a:prstGeom>
          <a:ln w="12700">
            <a:solidFill>
              <a:schemeClr val="tx1"/>
            </a:solidFill>
            <a:prstDash val="sys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433042" y="2508212"/>
            <a:ext cx="202051" cy="1"/>
          </a:xfrm>
          <a:prstGeom prst="line">
            <a:avLst/>
          </a:prstGeom>
          <a:ln w="12700">
            <a:solidFill>
              <a:schemeClr val="tx1"/>
            </a:solidFill>
            <a:prstDash val="sys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979280" y="917084"/>
            <a:ext cx="213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Charged tracking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4772247" y="1308577"/>
            <a:ext cx="461831" cy="712019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60050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6088" y="803276"/>
            <a:ext cx="8588468" cy="837142"/>
          </a:xfrm>
        </p:spPr>
        <p:txBody>
          <a:bodyPr/>
          <a:lstStyle/>
          <a:p>
            <a:r>
              <a:rPr lang="en-US" sz="2000" dirty="0" smtClean="0"/>
              <a:t>To achieve the required resolution, must keep mass as low as possible to minimize scattering</a:t>
            </a:r>
          </a:p>
          <a:p>
            <a:r>
              <a:rPr lang="en-US" sz="2000" dirty="0" smtClean="0"/>
              <a:t>We’ve chosen transverse planes of “straw chambers” (~23,000 straws)</a:t>
            </a:r>
          </a:p>
          <a:p>
            <a:endParaRPr lang="en-US" sz="1400" dirty="0"/>
          </a:p>
          <a:p>
            <a:endParaRPr lang="en-US" sz="2000" dirty="0" smtClean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Advantages</a:t>
            </a:r>
          </a:p>
          <a:p>
            <a:pPr lvl="1"/>
            <a:r>
              <a:rPr lang="en-US" sz="1800" dirty="0" smtClean="0"/>
              <a:t>Established technology</a:t>
            </a:r>
          </a:p>
          <a:p>
            <a:pPr lvl="1"/>
            <a:r>
              <a:rPr lang="en-US" sz="1800" dirty="0" smtClean="0"/>
              <a:t>Modular: </a:t>
            </a:r>
            <a:r>
              <a:rPr lang="en-US" sz="1800" dirty="0"/>
              <a:t>support, gas, and electronic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connections </a:t>
            </a:r>
            <a:r>
              <a:rPr lang="en-US" sz="1800" dirty="0"/>
              <a:t>at the ends, outside </a:t>
            </a:r>
            <a:r>
              <a:rPr lang="en-US" sz="1800" dirty="0" smtClean="0"/>
              <a:t>of</a:t>
            </a:r>
            <a:br>
              <a:rPr lang="en-US" sz="1800" dirty="0" smtClean="0"/>
            </a:br>
            <a:r>
              <a:rPr lang="en-US" sz="1800" dirty="0" smtClean="0"/>
              <a:t>tracking volume</a:t>
            </a:r>
          </a:p>
          <a:p>
            <a:pPr lvl="1"/>
            <a:r>
              <a:rPr lang="en-US" sz="1800" dirty="0" smtClean="0"/>
              <a:t>Broken wires isolated</a:t>
            </a:r>
          </a:p>
          <a:p>
            <a:r>
              <a:rPr lang="en-US" sz="2000" dirty="0" smtClean="0"/>
              <a:t>Challenges</a:t>
            </a:r>
          </a:p>
          <a:p>
            <a:pPr lvl="1"/>
            <a:r>
              <a:rPr lang="en-US" sz="1800" dirty="0" smtClean="0"/>
              <a:t>Our specified wall thickness (15 </a:t>
            </a:r>
            <a:r>
              <a:rPr lang="en-US" sz="18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m) </a:t>
            </a:r>
            <a:br>
              <a:rPr lang="en-US" sz="1800" dirty="0" smtClean="0"/>
            </a:br>
            <a:r>
              <a:rPr lang="en-US" sz="1800" dirty="0" smtClean="0"/>
              <a:t>has never been done</a:t>
            </a:r>
          </a:p>
          <a:p>
            <a:pPr lvl="1"/>
            <a:r>
              <a:rPr lang="en-US" sz="1800" dirty="0" smtClean="0"/>
              <a:t>Operating in a vacuum may be problematic</a:t>
            </a:r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86" y="1847403"/>
            <a:ext cx="5535265" cy="1441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Tracking Technology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46" t="25172" r="53623" b="16932"/>
          <a:stretch/>
        </p:blipFill>
        <p:spPr>
          <a:xfrm>
            <a:off x="6622300" y="2116816"/>
            <a:ext cx="1954234" cy="66391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6997054" y="1924378"/>
            <a:ext cx="344124" cy="121215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9138711"/>
              </p:ext>
            </p:extLst>
          </p:nvPr>
        </p:nvGraphicFramePr>
        <p:xfrm>
          <a:off x="6643425" y="2655344"/>
          <a:ext cx="417021" cy="513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6" name="Equation" r:id="rId5" imgW="165100" imgH="203200" progId="Equation.3">
                  <p:embed/>
                </p:oleObj>
              </mc:Choice>
              <mc:Fallback>
                <p:oleObj name="Equation" r:id="rId5" imgW="165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43425" y="2655344"/>
                        <a:ext cx="417021" cy="513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762625" y="3195727"/>
            <a:ext cx="4300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Track ionizes gas in tube</a:t>
            </a:r>
          </a:p>
          <a:p>
            <a:pPr marL="119063" indent="-119063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Charge drifts to sense wire at center</a:t>
            </a:r>
          </a:p>
          <a:p>
            <a:pPr marL="119063" indent="-119063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Drift time gives precision position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2416" y="4320227"/>
            <a:ext cx="3664426" cy="175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9101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Provocative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847" y="662176"/>
            <a:ext cx="8251825" cy="5553075"/>
          </a:xfrm>
        </p:spPr>
        <p:txBody>
          <a:bodyPr/>
          <a:lstStyle/>
          <a:p>
            <a:r>
              <a:rPr lang="en-US" sz="2000" dirty="0" smtClean="0"/>
              <a:t>Once upon a time, high energy physics moved forward by going to higher energies and “seeing what came out”.</a:t>
            </a:r>
          </a:p>
          <a:p>
            <a:pPr lvl="1"/>
            <a:r>
              <a:rPr lang="en-US" sz="1800" dirty="0" smtClean="0"/>
              <a:t>The last time this happened was the discovery of the tau lepton and b quark in the 70s!</a:t>
            </a:r>
          </a:p>
          <a:p>
            <a:r>
              <a:rPr lang="en-US" sz="2000" dirty="0" smtClean="0"/>
              <a:t>For the last 40 years, all other discoveries have been preceded by strong indirect evidence</a:t>
            </a:r>
          </a:p>
          <a:p>
            <a:pPr lvl="1"/>
            <a:r>
              <a:rPr lang="en-US" sz="1800" dirty="0" err="1" smtClean="0"/>
              <a:t>K</a:t>
            </a:r>
            <a:r>
              <a:rPr lang="en-US" sz="1800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1800" baseline="30000" dirty="0" err="1" smtClean="0">
                <a:sym typeface="Wingdings"/>
              </a:rPr>
              <a:t>+</a:t>
            </a:r>
            <a:r>
              <a:rPr lang="en-US" sz="1800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1800" baseline="30000" dirty="0" smtClean="0">
                <a:sym typeface="Wingdings"/>
              </a:rPr>
              <a:t>-</a:t>
            </a:r>
            <a:r>
              <a:rPr lang="en-US" sz="1800" dirty="0" smtClean="0">
                <a:sym typeface="Wingdings"/>
              </a:rPr>
              <a:t> suppression 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>
                <a:sym typeface="Wingdings"/>
              </a:rPr>
              <a:t> </a:t>
            </a:r>
            <a:r>
              <a:rPr lang="en-US" sz="1800" dirty="0" smtClean="0">
                <a:sym typeface="Wingdings"/>
              </a:rPr>
              <a:t>charm quark</a:t>
            </a:r>
          </a:p>
          <a:p>
            <a:pPr lvl="1"/>
            <a:r>
              <a:rPr lang="en-US" sz="1800" dirty="0" smtClean="0">
                <a:sym typeface="Wingdings"/>
              </a:rPr>
              <a:t>CP Violation 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>
                <a:sym typeface="Wingdings"/>
              </a:rPr>
              <a:t> </a:t>
            </a:r>
            <a:r>
              <a:rPr lang="en-US" sz="1800" dirty="0" smtClean="0">
                <a:sym typeface="Wingdings"/>
              </a:rPr>
              <a:t>third generation</a:t>
            </a:r>
          </a:p>
          <a:p>
            <a:pPr lvl="1"/>
            <a:r>
              <a:rPr lang="en-US" sz="1800" dirty="0" smtClean="0">
                <a:sym typeface="Wingdings"/>
              </a:rPr>
              <a:t>Weak decays 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>
                <a:sym typeface="Wingdings"/>
              </a:rPr>
              <a:t> </a:t>
            </a:r>
            <a:r>
              <a:rPr lang="en-US" sz="1800" dirty="0" smtClean="0">
                <a:sym typeface="Wingdings"/>
              </a:rPr>
              <a:t>W and Z particles and their masses</a:t>
            </a:r>
          </a:p>
          <a:p>
            <a:pPr lvl="1"/>
            <a:r>
              <a:rPr lang="en-US" sz="1800" dirty="0" smtClean="0">
                <a:sym typeface="Wingdings"/>
              </a:rPr>
              <a:t>Precision tests at LEP and elsewhere 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>
                <a:sym typeface="Wingdings"/>
              </a:rPr>
              <a:t> </a:t>
            </a:r>
            <a:r>
              <a:rPr lang="en-US" sz="1800" dirty="0" smtClean="0">
                <a:sym typeface="Wingdings"/>
              </a:rPr>
              <a:t>top and Higgs masses</a:t>
            </a:r>
          </a:p>
          <a:p>
            <a:r>
              <a:rPr lang="en-US" sz="2000" dirty="0" smtClean="0">
                <a:sym typeface="Wingdings"/>
              </a:rPr>
              <a:t>With the discovery of the Higgs, we now find ourselves without guidance for the first time in half a century</a:t>
            </a:r>
          </a:p>
          <a:p>
            <a:pPr lvl="1"/>
            <a:r>
              <a:rPr lang="en-US" sz="1800" dirty="0" smtClean="0">
                <a:sym typeface="Wingdings"/>
              </a:rPr>
              <a:t>The LHC was “guaranteed” to discover the Higgs (or it would have been even more interesting)</a:t>
            </a:r>
          </a:p>
          <a:p>
            <a:pPr lvl="1"/>
            <a:r>
              <a:rPr lang="en-US" sz="1800" dirty="0" smtClean="0">
                <a:sym typeface="Wingdings"/>
              </a:rPr>
              <a:t>No one knows the next “sure bet” energy!</a:t>
            </a:r>
          </a:p>
          <a:p>
            <a:r>
              <a:rPr lang="en-US" sz="2200" dirty="0" smtClean="0">
                <a:sym typeface="Wingdings"/>
              </a:rPr>
              <a:t>If the past is any indicator, such guidance will likely come from indirect evidence.</a:t>
            </a:r>
          </a:p>
          <a:p>
            <a:pPr marL="292100" lvl="1" indent="0">
              <a:buNone/>
            </a:pP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7956" y="5612661"/>
            <a:ext cx="7769191" cy="770069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2505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Calorimeter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Calorimeter will be used to tag electrons</a:t>
            </a:r>
          </a:p>
          <a:p>
            <a:pPr lvl="1"/>
            <a:r>
              <a:rPr lang="en-US" dirty="0" smtClean="0"/>
              <a:t>Electrons will deposit all of their energy</a:t>
            </a:r>
          </a:p>
          <a:p>
            <a:pPr lvl="1"/>
            <a:r>
              <a:rPr lang="en-US" dirty="0" smtClean="0"/>
              <a:t>Muons will deposit a small amount of ionization energy</a:t>
            </a:r>
          </a:p>
          <a:p>
            <a:r>
              <a:rPr lang="en-US" dirty="0" smtClean="0"/>
              <a:t>Two layers of 200 mm long BaF</a:t>
            </a:r>
            <a:r>
              <a:rPr lang="en-US" baseline="-25000" dirty="0" smtClean="0"/>
              <a:t>2</a:t>
            </a:r>
            <a:r>
              <a:rPr lang="en-US" dirty="0" smtClean="0"/>
              <a:t> crystals</a:t>
            </a:r>
          </a:p>
          <a:p>
            <a:pPr lvl="1"/>
            <a:r>
              <a:rPr lang="en-US" dirty="0" smtClean="0"/>
              <a:t>1860 total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18" y="2953919"/>
            <a:ext cx="3255836" cy="32696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765" y="3956404"/>
            <a:ext cx="4581379" cy="2170728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241887" y="2703074"/>
            <a:ext cx="4225002" cy="45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07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"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7588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2795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 smtClean="0"/>
              <a:t>Very useful for timing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72519" y="3321420"/>
            <a:ext cx="4460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1F1F"/>
                </a:solidFill>
              </a:rPr>
              <a:t>Tracker Hits</a:t>
            </a:r>
          </a:p>
          <a:p>
            <a:pPr algn="ctr"/>
            <a:r>
              <a:rPr lang="en-US" dirty="0" smtClean="0">
                <a:solidFill>
                  <a:srgbClr val="FF1F1F"/>
                </a:solidFill>
              </a:rPr>
              <a:t>Before timing cut              After timing cut</a:t>
            </a:r>
            <a:endParaRPr lang="en-US" dirty="0">
              <a:solidFill>
                <a:srgbClr val="FF1F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1888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467" y="716677"/>
            <a:ext cx="8251825" cy="1419381"/>
          </a:xfrm>
        </p:spPr>
        <p:txBody>
          <a:bodyPr/>
          <a:lstStyle/>
          <a:p>
            <a:r>
              <a:rPr lang="en-US" dirty="0" smtClean="0"/>
              <a:t>We’ve talked about the experiment.  Now where do we put it?</a:t>
            </a:r>
          </a:p>
          <a:p>
            <a:r>
              <a:rPr lang="en-US" dirty="0" smtClean="0"/>
              <a:t>We need a beam that looks kind of like this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This is where Fermilab comes in…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061" y="2536660"/>
            <a:ext cx="5738654" cy="272923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2299531" y="2251522"/>
            <a:ext cx="2" cy="288656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022127" y="2249972"/>
            <a:ext cx="2" cy="288656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299531" y="2395850"/>
            <a:ext cx="4733761" cy="9622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261971"/>
              </p:ext>
            </p:extLst>
          </p:nvPr>
        </p:nvGraphicFramePr>
        <p:xfrm>
          <a:off x="3911886" y="2136059"/>
          <a:ext cx="1450015" cy="221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06" name="Equation" r:id="rId4" imgW="1079500" imgH="165100" progId="Equation.DSMT4">
                  <p:embed/>
                </p:oleObj>
              </mc:Choice>
              <mc:Fallback>
                <p:oleObj name="Equation" r:id="rId4" imgW="10795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11886" y="2136059"/>
                        <a:ext cx="1450015" cy="2217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Connector 19"/>
          <p:cNvCxnSpPr/>
          <p:nvPr/>
        </p:nvCxnSpPr>
        <p:spPr>
          <a:xfrm flipH="1">
            <a:off x="1941993" y="5300110"/>
            <a:ext cx="2" cy="288656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700546" y="5298560"/>
            <a:ext cx="2" cy="288656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941993" y="5445988"/>
            <a:ext cx="761640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8857695"/>
              </p:ext>
            </p:extLst>
          </p:nvPr>
        </p:nvGraphicFramePr>
        <p:xfrm>
          <a:off x="1887145" y="5533735"/>
          <a:ext cx="800100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07" name="Equation" r:id="rId6" imgW="596900" imgH="203200" progId="Equation.DSMT4">
                  <p:embed/>
                </p:oleObj>
              </mc:Choice>
              <mc:Fallback>
                <p:oleObj name="Equation" r:id="rId6" imgW="5969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87145" y="5533735"/>
                        <a:ext cx="800100" cy="274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5627203"/>
              </p:ext>
            </p:extLst>
          </p:nvPr>
        </p:nvGraphicFramePr>
        <p:xfrm>
          <a:off x="2981660" y="2598641"/>
          <a:ext cx="3713162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08" name="Equation" r:id="rId8" imgW="2374900" imgH="393700" progId="Equation.DSMT4">
                  <p:embed/>
                </p:oleObj>
              </mc:Choice>
              <mc:Fallback>
                <p:oleObj name="Equation" r:id="rId8" imgW="23749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981660" y="2598641"/>
                        <a:ext cx="3713162" cy="614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238083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20" name="Rectangle 4"/>
          <p:cNvSpPr>
            <a:spLocks noGrp="1" noChangeArrowheads="1"/>
          </p:cNvSpPr>
          <p:nvPr>
            <p:ph type="title"/>
          </p:nvPr>
        </p:nvSpPr>
        <p:spPr>
          <a:xfrm>
            <a:off x="498832" y="581141"/>
            <a:ext cx="8501056" cy="463731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A Brief History of Fermilab </a:t>
            </a:r>
            <a:br>
              <a:rPr lang="en-US" sz="3200" dirty="0" smtClean="0"/>
            </a:br>
            <a:r>
              <a:rPr lang="en-US" sz="3200" dirty="0" smtClean="0"/>
              <a:t>(evolving slide)</a:t>
            </a:r>
            <a:endParaRPr lang="en-US" sz="3200" dirty="0"/>
          </a:p>
        </p:txBody>
      </p:sp>
      <p:pic>
        <p:nvPicPr>
          <p:cNvPr id="3993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063" y="1703438"/>
            <a:ext cx="4003819" cy="380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8"/>
          <p:cNvSpPr>
            <a:spLocks noChangeArrowheads="1"/>
          </p:cNvSpPr>
          <p:nvPr/>
        </p:nvSpPr>
        <p:spPr bwMode="auto">
          <a:xfrm>
            <a:off x="4229100" y="834440"/>
            <a:ext cx="491490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 smtClean="0">
                <a:solidFill>
                  <a:schemeClr val="accent2"/>
                </a:solidFill>
                <a:latin typeface="+mn-lt"/>
              </a:rPr>
              <a:t>1968: construction begins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 smtClean="0">
                <a:solidFill>
                  <a:schemeClr val="accent2"/>
                </a:solidFill>
                <a:latin typeface="+mn-lt"/>
              </a:rPr>
              <a:t>1972: first beams</a:t>
            </a:r>
            <a:endParaRPr lang="en-US" sz="1600" dirty="0">
              <a:solidFill>
                <a:schemeClr val="accent2"/>
              </a:solidFill>
              <a:latin typeface="+mn-lt"/>
            </a:endParaRP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 smtClean="0">
                <a:solidFill>
                  <a:schemeClr val="accent2"/>
                </a:solidFill>
                <a:latin typeface="+mn-lt"/>
              </a:rPr>
              <a:t>200</a:t>
            </a:r>
            <a:r>
              <a:rPr lang="en-US" sz="1600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>
                <a:solidFill>
                  <a:schemeClr val="accent2"/>
                </a:solidFill>
                <a:latin typeface="+mn-lt"/>
                <a:sym typeface="Wingdings"/>
              </a:rPr>
              <a:t>400</a:t>
            </a:r>
            <a:r>
              <a:rPr lang="en-US" sz="1600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GeV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proton beams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 smtClean="0">
                <a:solidFill>
                  <a:schemeClr val="accent2"/>
                </a:solidFill>
                <a:latin typeface="+mn-lt"/>
              </a:rPr>
              <a:t>Highest energy lab ever since</a:t>
            </a:r>
            <a:endParaRPr lang="en-US" sz="1600" dirty="0">
              <a:solidFill>
                <a:schemeClr val="accent2"/>
              </a:solidFill>
              <a:latin typeface="+mn-lt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 smtClean="0">
                <a:solidFill>
                  <a:schemeClr val="accent2"/>
                </a:solidFill>
                <a:latin typeface="+mn-lt"/>
              </a:rPr>
              <a:t>~1985:</a:t>
            </a:r>
            <a:endParaRPr lang="en-US" sz="1600" dirty="0">
              <a:solidFill>
                <a:schemeClr val="accent2"/>
              </a:solidFill>
              <a:latin typeface="+mn-lt"/>
            </a:endParaRP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 smtClean="0">
                <a:solidFill>
                  <a:schemeClr val="accent2"/>
                </a:solidFill>
                <a:latin typeface="+mn-lt"/>
              </a:rPr>
              <a:t>“</a:t>
            </a:r>
            <a:r>
              <a:rPr lang="en-US" sz="1600" dirty="0" err="1" smtClean="0">
                <a:solidFill>
                  <a:schemeClr val="accent2"/>
                </a:solidFill>
                <a:latin typeface="+mn-lt"/>
              </a:rPr>
              <a:t>Tevatron</a:t>
            </a:r>
            <a:r>
              <a:rPr lang="en-US" sz="1600" dirty="0" smtClean="0">
                <a:solidFill>
                  <a:schemeClr val="accent2"/>
                </a:solidFill>
                <a:latin typeface="+mn-lt"/>
              </a:rPr>
              <a:t>”: first superconducting synchrotron.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 smtClean="0">
                <a:solidFill>
                  <a:schemeClr val="accent2"/>
                </a:solidFill>
                <a:latin typeface="+mn-lt"/>
              </a:rPr>
              <a:t>900GeV 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x 900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GeV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p-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pBar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collisions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 smtClean="0">
                <a:solidFill>
                  <a:schemeClr val="accent2"/>
                </a:solidFill>
                <a:latin typeface="+mn-lt"/>
              </a:rPr>
              <a:t>Upgraded 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in 1997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Main Injector-&gt; more intensity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980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GeV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x 980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GeV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p-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pBar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collisions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Intense neutrino program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Soon the </a:t>
            </a:r>
            <a:r>
              <a:rPr lang="en-US" sz="1600" i="1" dirty="0">
                <a:solidFill>
                  <a:schemeClr val="accent2"/>
                </a:solidFill>
                <a:latin typeface="+mn-lt"/>
              </a:rPr>
              <a:t>second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most powerful collider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US" sz="1600" dirty="0" smtClean="0">
              <a:solidFill>
                <a:srgbClr val="FF0000"/>
              </a:solidFill>
              <a:latin typeface="+mn-lt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Fermilab is now the only remaining US High Energy Physics Lab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With the LHC now the highest energy collider, the lab must focus on different types of physics. </a:t>
            </a:r>
            <a:endParaRPr lang="en-US" sz="2000" dirty="0">
              <a:solidFill>
                <a:schemeClr val="accent2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291917" y="1808635"/>
            <a:ext cx="890973" cy="2010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291917" y="1808635"/>
            <a:ext cx="861483" cy="201086"/>
          </a:xfrm>
          <a:prstGeom prst="line">
            <a:avLst/>
          </a:prstGeom>
          <a:ln w="38100">
            <a:solidFill>
              <a:srgbClr val="FF1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467600" y="1998082"/>
            <a:ext cx="1676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u</a:t>
            </a:r>
            <a:r>
              <a:rPr lang="en-US" sz="1800" dirty="0" smtClean="0">
                <a:solidFill>
                  <a:srgbClr val="FF0000"/>
                </a:solidFill>
              </a:rPr>
              <a:t>ntil </a:t>
            </a:r>
            <a:r>
              <a:rPr lang="en-US" sz="1800" dirty="0">
                <a:solidFill>
                  <a:srgbClr val="FF0000"/>
                </a:solidFill>
              </a:rPr>
              <a:t>recently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5081541" y="4341601"/>
            <a:ext cx="466725" cy="219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067300" y="4382609"/>
            <a:ext cx="428625" cy="161925"/>
          </a:xfrm>
          <a:prstGeom prst="line">
            <a:avLst/>
          </a:prstGeom>
          <a:ln w="38100">
            <a:solidFill>
              <a:srgbClr val="FF1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 rot="-2004349">
            <a:off x="4341272" y="3659329"/>
            <a:ext cx="8858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For awhile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542825" y="4417427"/>
            <a:ext cx="3158319" cy="212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587389" y="4345118"/>
            <a:ext cx="3035768" cy="1994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2370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94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94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0" grpId="0"/>
      <p:bldP spid="20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Guidance: The P5 Report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The Particle Physics Project Prioritization Panel (P5) advises the DOE Office of High Energy Physics.</a:t>
            </a:r>
          </a:p>
          <a:p>
            <a:r>
              <a:rPr lang="en-US" sz="2000" dirty="0" smtClean="0"/>
              <a:t>In 2013, the P5 was charged to determine priorities in US particle physics (primarily priorities for Fermilab) under various funding scenarios</a:t>
            </a:r>
          </a:p>
          <a:p>
            <a:r>
              <a:rPr lang="en-US" sz="2000" dirty="0" smtClean="0"/>
              <a:t>In 2014, the panel report recommended proceeding with Mu2e under all scenarios.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So… full speed ahead!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448" y="3186064"/>
            <a:ext cx="7137174" cy="28002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77354" y="3797679"/>
            <a:ext cx="7228726" cy="45934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3457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Fermilab Accelerator Complex Today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LHC takes over the Energy Frontier, Fermilab focuses on intensity-based physics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441" y="2485557"/>
            <a:ext cx="7493256" cy="35268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99044" y="24968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/</a:t>
            </a:r>
            <a:r>
              <a:rPr lang="en-US" sz="1600" dirty="0" smtClean="0">
                <a:latin typeface="+mn-lt"/>
              </a:rPr>
              <a:t>No</a:t>
            </a:r>
            <a:r>
              <a:rPr lang="el-GR" sz="1600" dirty="0" smtClean="0">
                <a:latin typeface="+mn-lt"/>
              </a:rPr>
              <a:t>ν</a:t>
            </a:r>
            <a:r>
              <a:rPr lang="en-US" sz="1600" dirty="0" smtClean="0">
                <a:latin typeface="+mn-lt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00861" y="322764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/</a:t>
            </a:r>
            <a:r>
              <a:rPr lang="en-US" sz="1600" dirty="0" smtClean="0">
                <a:latin typeface="+mn-lt"/>
              </a:rPr>
              <a:t>400 MeV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7714" y="361819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/</a:t>
            </a:r>
            <a:r>
              <a:rPr lang="en-US" sz="1600" dirty="0" smtClean="0">
                <a:latin typeface="+mn-lt"/>
              </a:rPr>
              <a:t>8 </a:t>
            </a:r>
            <a:r>
              <a:rPr lang="en-US" sz="1600" dirty="0" err="1" smtClean="0">
                <a:latin typeface="+mn-lt"/>
              </a:rPr>
              <a:t>GeV</a:t>
            </a:r>
            <a:endParaRPr lang="en-US" sz="1600" dirty="0" smtClean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65601" y="4412008"/>
            <a:ext cx="173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120 </a:t>
            </a:r>
            <a:r>
              <a:rPr lang="en-US" sz="1800" dirty="0" err="1" smtClean="0">
                <a:latin typeface="+mn-lt"/>
              </a:rPr>
              <a:t>GeV+secondaries</a:t>
            </a:r>
            <a:endParaRPr lang="en-US" sz="1600" dirty="0" smtClean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0269" y="1733392"/>
            <a:ext cx="1957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C00000"/>
                </a:solidFill>
                <a:latin typeface="+mn-lt"/>
              </a:rPr>
              <a:t>Recycler: 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Formerly for </a:t>
            </a:r>
            <a:r>
              <a:rPr lang="en-US" sz="1600" dirty="0" err="1" smtClean="0">
                <a:solidFill>
                  <a:srgbClr val="C00000"/>
                </a:solidFill>
                <a:latin typeface="+mn-lt"/>
              </a:rPr>
              <a:t>pBar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 storage, now for proton pre-stacking and </a:t>
            </a:r>
            <a:r>
              <a:rPr lang="en-US" sz="1600" dirty="0" err="1" smtClean="0">
                <a:solidFill>
                  <a:srgbClr val="C00000"/>
                </a:solidFill>
                <a:latin typeface="+mn-lt"/>
              </a:rPr>
              <a:t>maniplation</a:t>
            </a:r>
            <a:endParaRPr lang="en-US" sz="1600" dirty="0" smtClean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000780" y="5647431"/>
            <a:ext cx="1111284" cy="498970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921402" y="5670112"/>
            <a:ext cx="1236021" cy="453609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460700" y="4728873"/>
            <a:ext cx="934949" cy="58026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279655" y="3107870"/>
            <a:ext cx="1203725" cy="173440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4535854" y="3288665"/>
            <a:ext cx="623680" cy="640029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409044" y="1592609"/>
            <a:ext cx="26286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+mn-lt"/>
              </a:rPr>
              <a:t>Accumulator/</a:t>
            </a:r>
            <a:r>
              <a:rPr lang="en-US" sz="1600" b="1" dirty="0" err="1" smtClean="0">
                <a:solidFill>
                  <a:srgbClr val="C00000"/>
                </a:solidFill>
                <a:latin typeface="+mn-lt"/>
              </a:rPr>
              <a:t>Debuncher</a:t>
            </a:r>
            <a:r>
              <a:rPr lang="en-US" sz="1600" b="1" dirty="0" smtClean="0">
                <a:solidFill>
                  <a:srgbClr val="C00000"/>
                </a:solidFill>
                <a:latin typeface="+mn-lt"/>
              </a:rPr>
              <a:t>: 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Formerly for </a:t>
            </a:r>
            <a:r>
              <a:rPr lang="en-US" sz="1600" dirty="0" err="1" smtClean="0">
                <a:solidFill>
                  <a:srgbClr val="C00000"/>
                </a:solidFill>
                <a:latin typeface="+mn-lt"/>
              </a:rPr>
              <a:t>pBar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 accumulation, soon </a:t>
            </a:r>
            <a:r>
              <a:rPr lang="en-US" sz="1600" dirty="0" err="1" smtClean="0">
                <a:solidFill>
                  <a:srgbClr val="C00000"/>
                </a:solidFill>
                <a:latin typeface="+mn-lt"/>
              </a:rPr>
              <a:t>muon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 and proton manipulation </a:t>
            </a:r>
            <a:r>
              <a:rPr lang="en-US" sz="1600" b="1" dirty="0" smtClean="0">
                <a:solidFill>
                  <a:srgbClr val="C00000"/>
                </a:solidFill>
                <a:latin typeface="+mn-lt"/>
              </a:rPr>
              <a:t>(Delivery Ring for Mu2e)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5153180" y="2835056"/>
            <a:ext cx="1287733" cy="53796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324104" y="1842065"/>
            <a:ext cx="1757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Neutrinos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397667" y="3322686"/>
            <a:ext cx="2233908" cy="646393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769763" y="2993820"/>
            <a:ext cx="1625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~45 years old!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069315" y="2742759"/>
            <a:ext cx="590932" cy="873099"/>
          </a:xfrm>
          <a:prstGeom prst="straightConnector1">
            <a:avLst/>
          </a:prstGeom>
          <a:ln w="25400">
            <a:solidFill>
              <a:srgbClr val="0000FF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2386122" y="1737375"/>
            <a:ext cx="3434864" cy="1411065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301985" y="2169513"/>
            <a:ext cx="11377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LBNF*</a:t>
            </a:r>
          </a:p>
          <a:p>
            <a:pPr algn="ctr"/>
            <a:r>
              <a:rPr lang="en-US" sz="1600" dirty="0" smtClean="0">
                <a:latin typeface="+mn-lt"/>
              </a:rPr>
              <a:t>(120 </a:t>
            </a:r>
            <a:r>
              <a:rPr lang="en-US" sz="1600" dirty="0" err="1" smtClean="0">
                <a:latin typeface="+mn-lt"/>
              </a:rPr>
              <a:t>GeV</a:t>
            </a:r>
            <a:r>
              <a:rPr lang="en-US" sz="1600" dirty="0" smtClean="0">
                <a:latin typeface="+mn-lt"/>
              </a:rPr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32293" y="6155775"/>
            <a:ext cx="1605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*proposed</a:t>
            </a:r>
          </a:p>
        </p:txBody>
      </p:sp>
    </p:spTree>
    <p:extLst>
      <p:ext uri="{BB962C8B-B14F-4D97-AF65-F5344CB8AC3E}">
        <p14:creationId xmlns:p14="http://schemas.microsoft.com/office/powerpoint/2010/main" val="166475294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11" grpId="0"/>
      <p:bldP spid="18" grpId="0" animBg="1"/>
      <p:bldP spid="22" grpId="0" animBg="1"/>
      <p:bldP spid="23" grpId="0"/>
      <p:bldP spid="28" grpId="0"/>
      <p:bldP spid="29" grpId="0" animBg="1"/>
      <p:bldP spid="30" grpId="0"/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0501" y="169864"/>
            <a:ext cx="3745598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Fermilab Booster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709" y="1909792"/>
            <a:ext cx="8251825" cy="5553075"/>
          </a:xfrm>
        </p:spPr>
        <p:txBody>
          <a:bodyPr/>
          <a:lstStyle/>
          <a:p>
            <a:r>
              <a:rPr lang="en-US" sz="2000" dirty="0" smtClean="0"/>
              <a:t>Accelerates protons from </a:t>
            </a:r>
            <a:br>
              <a:rPr lang="en-US" sz="2000" dirty="0" smtClean="0"/>
            </a:br>
            <a:r>
              <a:rPr lang="en-US" sz="2000" dirty="0" smtClean="0"/>
              <a:t>400 MeV to 8 </a:t>
            </a:r>
            <a:r>
              <a:rPr lang="en-US" sz="2000" dirty="0" err="1" smtClean="0"/>
              <a:t>GeV</a:t>
            </a:r>
            <a:endParaRPr lang="en-US" sz="2000" dirty="0" smtClean="0"/>
          </a:p>
          <a:p>
            <a:r>
              <a:rPr lang="en-US" sz="2000" dirty="0" smtClean="0"/>
              <a:t>Operates in a 15 Hz resonant</a:t>
            </a:r>
            <a:br>
              <a:rPr lang="en-US" sz="2000" dirty="0" smtClean="0"/>
            </a:br>
            <a:r>
              <a:rPr lang="en-US" sz="2000" dirty="0" smtClean="0"/>
              <a:t>circuit</a:t>
            </a:r>
          </a:p>
          <a:p>
            <a:pPr lvl="1"/>
            <a:r>
              <a:rPr lang="en-US" sz="1800" dirty="0" smtClean="0"/>
              <a:t>No time for beam manipulation</a:t>
            </a:r>
          </a:p>
          <a:p>
            <a:pPr lvl="1"/>
            <a:r>
              <a:rPr lang="en-US" sz="1800" dirty="0" smtClean="0"/>
              <a:t>Can’t make required beam structure</a:t>
            </a:r>
          </a:p>
          <a:p>
            <a:r>
              <a:rPr lang="en-US" sz="2000" dirty="0" smtClean="0"/>
              <a:t>Sets a fundamental clock for the</a:t>
            </a:r>
            <a:br>
              <a:rPr lang="en-US" sz="2000" dirty="0" smtClean="0"/>
            </a:br>
            <a:r>
              <a:rPr lang="en-US" sz="2000" dirty="0" smtClean="0"/>
              <a:t>complex</a:t>
            </a:r>
          </a:p>
          <a:p>
            <a:pPr lvl="1"/>
            <a:r>
              <a:rPr lang="en-US" sz="1800" dirty="0" smtClean="0"/>
              <a:t>15 Hz “tick”</a:t>
            </a:r>
          </a:p>
          <a:p>
            <a:r>
              <a:rPr lang="en-US" sz="2000" dirty="0" smtClean="0"/>
              <a:t>Sets a fundamental unit of protons</a:t>
            </a:r>
          </a:p>
          <a:p>
            <a:pPr lvl="1"/>
            <a:r>
              <a:rPr lang="en-US" sz="1800" dirty="0" smtClean="0"/>
              <a:t>1 “batch” = up to ~4x10</a:t>
            </a:r>
            <a:r>
              <a:rPr lang="en-US" sz="1800" baseline="30000" dirty="0" smtClean="0"/>
              <a:t>12</a:t>
            </a:r>
            <a:r>
              <a:rPr lang="en-US" sz="1800" dirty="0" smtClean="0"/>
              <a:t> protons</a:t>
            </a:r>
          </a:p>
          <a:p>
            <a:r>
              <a:rPr lang="en-US" sz="2000" dirty="0" smtClean="0"/>
              <a:t>Since the can’t make the beam we need, how do we do it?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By using almost everything else!</a:t>
            </a:r>
          </a:p>
        </p:txBody>
      </p:sp>
      <p:sp>
        <p:nvSpPr>
          <p:cNvPr id="43016" name="Date Placeholder 1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September 15, 2015</a:t>
            </a:r>
            <a:endParaRPr lang="en-US">
              <a:latin typeface="Arial" pitchFamily="34" charset="0"/>
            </a:endParaRPr>
          </a:p>
        </p:txBody>
      </p:sp>
      <p:sp>
        <p:nvSpPr>
          <p:cNvPr id="43018" name="Footer Placeholder 1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University of Maryland Colloquium</a:t>
            </a:r>
          </a:p>
        </p:txBody>
      </p:sp>
      <p:sp>
        <p:nvSpPr>
          <p:cNvPr id="43017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5FC269-A968-410D-8E7D-3BE078982CEB}" type="slidenum">
              <a:rPr lang="en-US" smtClean="0">
                <a:latin typeface="Arial" pitchFamily="34" charset="0"/>
              </a:rPr>
              <a:pPr/>
              <a:t>45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43011" name="Picture 3" descr="BoosterR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5190" y="1400403"/>
            <a:ext cx="4092973" cy="322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8"/>
          <a:stretch>
            <a:fillRect/>
          </a:stretch>
        </p:blipFill>
        <p:spPr bwMode="auto">
          <a:xfrm>
            <a:off x="609600" y="127000"/>
            <a:ext cx="2011363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Freeform 6"/>
          <p:cNvSpPr>
            <a:spLocks/>
          </p:cNvSpPr>
          <p:nvPr/>
        </p:nvSpPr>
        <p:spPr bwMode="auto">
          <a:xfrm>
            <a:off x="1966913" y="266700"/>
            <a:ext cx="1309687" cy="128588"/>
          </a:xfrm>
          <a:custGeom>
            <a:avLst/>
            <a:gdLst>
              <a:gd name="T0" fmla="*/ 2147483647 w 1413"/>
              <a:gd name="T1" fmla="*/ 2147483647 h 124"/>
              <a:gd name="T2" fmla="*/ 2147483647 w 1413"/>
              <a:gd name="T3" fmla="*/ 2147483647 h 124"/>
              <a:gd name="T4" fmla="*/ 0 w 1413"/>
              <a:gd name="T5" fmla="*/ 2147483647 h 124"/>
              <a:gd name="T6" fmla="*/ 0 60000 65536"/>
              <a:gd name="T7" fmla="*/ 0 60000 65536"/>
              <a:gd name="T8" fmla="*/ 0 60000 65536"/>
              <a:gd name="T9" fmla="*/ 0 w 1413"/>
              <a:gd name="T10" fmla="*/ 0 h 124"/>
              <a:gd name="T11" fmla="*/ 1413 w 1413"/>
              <a:gd name="T12" fmla="*/ 124 h 1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3" h="124">
                <a:moveTo>
                  <a:pt x="1413" y="92"/>
                </a:moveTo>
                <a:cubicBezTo>
                  <a:pt x="1199" y="46"/>
                  <a:pt x="985" y="0"/>
                  <a:pt x="750" y="5"/>
                </a:cubicBezTo>
                <a:cubicBezTo>
                  <a:pt x="515" y="10"/>
                  <a:pt x="134" y="102"/>
                  <a:pt x="0" y="124"/>
                </a:cubicBezTo>
              </a:path>
            </a:pathLst>
          </a:cu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Orientation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96" y="1173871"/>
            <a:ext cx="4316961" cy="4962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1" r="6570"/>
          <a:stretch/>
        </p:blipFill>
        <p:spPr>
          <a:xfrm>
            <a:off x="4618304" y="942945"/>
            <a:ext cx="4435496" cy="27312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462" y="4154532"/>
            <a:ext cx="4352510" cy="221364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6292438" y="3107870"/>
            <a:ext cx="384859" cy="96218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954422" y="3241026"/>
            <a:ext cx="1374328" cy="1820087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14100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Proton Delivery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 Colloquium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4C5AB-734A-40FE-A18E-DF52F52AAF4A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15, 2015</a:t>
            </a:r>
            <a:endParaRPr lang="en-US"/>
          </a:p>
        </p:txBody>
      </p:sp>
      <p:pic>
        <p:nvPicPr>
          <p:cNvPr id="7" name="Content Placeholder 7" descr="FNAL_Aerial_Pbar-MI_99-0912-0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834" y="1188010"/>
            <a:ext cx="4992951" cy="4572000"/>
          </a:xfrm>
        </p:spPr>
      </p:pic>
      <p:sp>
        <p:nvSpPr>
          <p:cNvPr id="3" name="TextBox 2"/>
          <p:cNvSpPr txBox="1"/>
          <p:nvPr/>
        </p:nvSpPr>
        <p:spPr>
          <a:xfrm>
            <a:off x="1167234" y="576001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Booster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615034" y="1645210"/>
            <a:ext cx="1219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Main Injector/Recycler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331963" y="3538972"/>
            <a:ext cx="22060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Delivery Ring </a:t>
            </a:r>
            <a:br>
              <a:rPr lang="en-US" sz="1200" dirty="0" smtClean="0"/>
            </a:br>
            <a:r>
              <a:rPr lang="en-US" sz="1200" dirty="0" smtClean="0"/>
              <a:t>(formerly </a:t>
            </a:r>
            <a:r>
              <a:rPr lang="en-US" sz="1200" dirty="0" err="1" smtClean="0"/>
              <a:t>pBar</a:t>
            </a:r>
            <a:r>
              <a:rPr lang="en-US" sz="1200" dirty="0" smtClean="0"/>
              <a:t> </a:t>
            </a:r>
            <a:r>
              <a:rPr lang="en-US" sz="1200" dirty="0" err="1" smtClean="0"/>
              <a:t>Debuncher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224634" y="4007410"/>
            <a:ext cx="152400" cy="2286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24634" y="5455210"/>
            <a:ext cx="685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Mu2e</a:t>
            </a:r>
            <a:endParaRPr lang="en-US" sz="1200" dirty="0"/>
          </a:p>
        </p:txBody>
      </p:sp>
      <p:sp>
        <p:nvSpPr>
          <p:cNvPr id="18" name="Freeform 17"/>
          <p:cNvSpPr/>
          <p:nvPr/>
        </p:nvSpPr>
        <p:spPr>
          <a:xfrm>
            <a:off x="2036471" y="4148883"/>
            <a:ext cx="232860" cy="1605201"/>
          </a:xfrm>
          <a:custGeom>
            <a:avLst/>
            <a:gdLst>
              <a:gd name="connsiteX0" fmla="*/ 218492 w 232860"/>
              <a:gd name="connsiteY0" fmla="*/ 1605201 h 1605201"/>
              <a:gd name="connsiteX1" fmla="*/ 211773 w 232860"/>
              <a:gd name="connsiteY1" fmla="*/ 1181878 h 1605201"/>
              <a:gd name="connsiteX2" fmla="*/ 16898 w 232860"/>
              <a:gd name="connsiteY2" fmla="*/ 630886 h 1605201"/>
              <a:gd name="connsiteX3" fmla="*/ 10178 w 232860"/>
              <a:gd name="connsiteY3" fmla="*/ 39578 h 1605201"/>
              <a:gd name="connsiteX4" fmla="*/ 16898 w 232860"/>
              <a:gd name="connsiteY4" fmla="*/ 53017 h 160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860" h="1605201">
                <a:moveTo>
                  <a:pt x="218492" y="1605201"/>
                </a:moveTo>
                <a:cubicBezTo>
                  <a:pt x="231932" y="1474732"/>
                  <a:pt x="245372" y="1344264"/>
                  <a:pt x="211773" y="1181878"/>
                </a:cubicBezTo>
                <a:cubicBezTo>
                  <a:pt x="178174" y="1019492"/>
                  <a:pt x="50497" y="821269"/>
                  <a:pt x="16898" y="630886"/>
                </a:cubicBezTo>
                <a:cubicBezTo>
                  <a:pt x="-16701" y="440503"/>
                  <a:pt x="10178" y="135889"/>
                  <a:pt x="10178" y="39578"/>
                </a:cubicBezTo>
                <a:cubicBezTo>
                  <a:pt x="10178" y="-56733"/>
                  <a:pt x="16898" y="53017"/>
                  <a:pt x="16898" y="53017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147446" y="3163129"/>
            <a:ext cx="1042398" cy="790152"/>
          </a:xfrm>
          <a:custGeom>
            <a:avLst/>
            <a:gdLst>
              <a:gd name="connsiteX0" fmla="*/ 0 w 1042398"/>
              <a:gd name="connsiteY0" fmla="*/ 790152 h 790152"/>
              <a:gd name="connsiteX1" fmla="*/ 477108 w 1042398"/>
              <a:gd name="connsiteY1" fmla="*/ 252599 h 790152"/>
              <a:gd name="connsiteX2" fmla="*/ 1001254 w 1042398"/>
              <a:gd name="connsiteY2" fmla="*/ 17420 h 790152"/>
              <a:gd name="connsiteX3" fmla="*/ 1007974 w 1042398"/>
              <a:gd name="connsiteY3" fmla="*/ 17420 h 790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398" h="790152">
                <a:moveTo>
                  <a:pt x="0" y="790152"/>
                </a:moveTo>
                <a:cubicBezTo>
                  <a:pt x="155116" y="585770"/>
                  <a:pt x="310232" y="381388"/>
                  <a:pt x="477108" y="252599"/>
                </a:cubicBezTo>
                <a:cubicBezTo>
                  <a:pt x="643984" y="123810"/>
                  <a:pt x="912776" y="56616"/>
                  <a:pt x="1001254" y="17420"/>
                </a:cubicBezTo>
                <a:cubicBezTo>
                  <a:pt x="1089732" y="-21776"/>
                  <a:pt x="1007974" y="17420"/>
                  <a:pt x="1007974" y="17420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3921480" y="2582521"/>
            <a:ext cx="1142370" cy="557712"/>
          </a:xfrm>
          <a:custGeom>
            <a:avLst/>
            <a:gdLst>
              <a:gd name="connsiteX0" fmla="*/ 0 w 1142370"/>
              <a:gd name="connsiteY0" fmla="*/ 557712 h 557712"/>
              <a:gd name="connsiteX1" fmla="*/ 671982 w 1142370"/>
              <a:gd name="connsiteY1" fmla="*/ 450201 h 557712"/>
              <a:gd name="connsiteX2" fmla="*/ 1142370 w 1142370"/>
              <a:gd name="connsiteY2" fmla="*/ 0 h 557712"/>
              <a:gd name="connsiteX0" fmla="*/ 0 w 1142370"/>
              <a:gd name="connsiteY0" fmla="*/ 557712 h 557712"/>
              <a:gd name="connsiteX1" fmla="*/ 846697 w 1142370"/>
              <a:gd name="connsiteY1" fmla="*/ 383007 h 557712"/>
              <a:gd name="connsiteX2" fmla="*/ 1142370 w 1142370"/>
              <a:gd name="connsiteY2" fmla="*/ 0 h 55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370" h="557712">
                <a:moveTo>
                  <a:pt x="0" y="557712"/>
                </a:moveTo>
                <a:cubicBezTo>
                  <a:pt x="240793" y="550432"/>
                  <a:pt x="656302" y="475959"/>
                  <a:pt x="846697" y="383007"/>
                </a:cubicBezTo>
                <a:cubicBezTo>
                  <a:pt x="1037092" y="290055"/>
                  <a:pt x="1142370" y="0"/>
                  <a:pt x="1142370" y="0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703938" y="1334708"/>
            <a:ext cx="1438042" cy="280218"/>
          </a:xfrm>
          <a:custGeom>
            <a:avLst/>
            <a:gdLst>
              <a:gd name="connsiteX0" fmla="*/ 1438042 w 1438042"/>
              <a:gd name="connsiteY0" fmla="*/ 11441 h 280218"/>
              <a:gd name="connsiteX1" fmla="*/ 530866 w 1438042"/>
              <a:gd name="connsiteY1" fmla="*/ 31600 h 280218"/>
              <a:gd name="connsiteX2" fmla="*/ 0 w 1438042"/>
              <a:gd name="connsiteY2" fmla="*/ 280218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8042" h="280218">
                <a:moveTo>
                  <a:pt x="1438042" y="11441"/>
                </a:moveTo>
                <a:cubicBezTo>
                  <a:pt x="1104291" y="-878"/>
                  <a:pt x="770540" y="-13196"/>
                  <a:pt x="530866" y="31600"/>
                </a:cubicBezTo>
                <a:cubicBezTo>
                  <a:pt x="291192" y="76396"/>
                  <a:pt x="0" y="280218"/>
                  <a:pt x="0" y="280218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3986634" y="2635810"/>
            <a:ext cx="1066800" cy="609600"/>
            <a:chOff x="4419600" y="2895600"/>
            <a:chExt cx="1066800" cy="609600"/>
          </a:xfrm>
        </p:grpSpPr>
        <p:sp>
          <p:nvSpPr>
            <p:cNvPr id="23" name="Oval 22"/>
            <p:cNvSpPr/>
            <p:nvPr/>
          </p:nvSpPr>
          <p:spPr>
            <a:xfrm>
              <a:off x="4419600" y="33528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5410200" y="28956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5181600" y="31242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800600" y="32766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700634" y="1264210"/>
            <a:ext cx="1371600" cy="381000"/>
            <a:chOff x="2133600" y="1524000"/>
            <a:chExt cx="1371600" cy="381000"/>
          </a:xfrm>
        </p:grpSpPr>
        <p:sp>
          <p:nvSpPr>
            <p:cNvPr id="27" name="Oval 26"/>
            <p:cNvSpPr/>
            <p:nvPr/>
          </p:nvSpPr>
          <p:spPr>
            <a:xfrm>
              <a:off x="2133600" y="17526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514600" y="16002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895600" y="15240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429000" y="15240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8" name="Oval 37"/>
          <p:cNvSpPr/>
          <p:nvPr/>
        </p:nvSpPr>
        <p:spPr>
          <a:xfrm>
            <a:off x="1548234" y="2178610"/>
            <a:ext cx="76200" cy="152400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386434" y="4617010"/>
            <a:ext cx="76200" cy="152400"/>
          </a:xfrm>
          <a:prstGeom prst="ellipse">
            <a:avLst/>
          </a:prstGeom>
          <a:solidFill>
            <a:srgbClr val="FF0000">
              <a:alpha val="75000"/>
            </a:srgbClr>
          </a:solidFill>
          <a:ln w="127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3986634" y="2864410"/>
            <a:ext cx="838200" cy="381000"/>
            <a:chOff x="6477000" y="3630536"/>
            <a:chExt cx="838200" cy="381000"/>
          </a:xfrm>
        </p:grpSpPr>
        <p:sp>
          <p:nvSpPr>
            <p:cNvPr id="42" name="Oval 41"/>
            <p:cNvSpPr/>
            <p:nvPr/>
          </p:nvSpPr>
          <p:spPr>
            <a:xfrm>
              <a:off x="6477000" y="3859136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239000" y="3630536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6858000" y="3782936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7" name="Oval 46"/>
          <p:cNvSpPr/>
          <p:nvPr/>
        </p:nvSpPr>
        <p:spPr>
          <a:xfrm flipH="1">
            <a:off x="2374242" y="4586530"/>
            <a:ext cx="76200" cy="152400"/>
          </a:xfrm>
          <a:prstGeom prst="ellipse">
            <a:avLst/>
          </a:prstGeom>
          <a:solidFill>
            <a:srgbClr val="FF0000">
              <a:alpha val="75000"/>
            </a:srgbClr>
          </a:solidFill>
          <a:ln w="127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Content Placeholder 3"/>
          <p:cNvSpPr txBox="1">
            <a:spLocks/>
          </p:cNvSpPr>
          <p:nvPr/>
        </p:nvSpPr>
        <p:spPr>
          <a:xfrm>
            <a:off x="5605305" y="694050"/>
            <a:ext cx="3371522" cy="5225678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Arial" pitchFamily="34" charset="0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600" dirty="0" smtClean="0"/>
              <a:t>One Booster “batch” is injected into the Recycler (8 </a:t>
            </a:r>
            <a:r>
              <a:rPr lang="en-US" sz="1600" dirty="0" err="1" smtClean="0"/>
              <a:t>GeV</a:t>
            </a:r>
            <a:r>
              <a:rPr lang="en-US" sz="1600" dirty="0" smtClean="0"/>
              <a:t> storage ring).</a:t>
            </a:r>
          </a:p>
          <a:p>
            <a:pPr lvl="1"/>
            <a:r>
              <a:rPr lang="en-US" sz="1600" dirty="0" smtClean="0">
                <a:solidFill>
                  <a:srgbClr val="0000FF"/>
                </a:solidFill>
              </a:rPr>
              <a:t>4x10</a:t>
            </a:r>
            <a:r>
              <a:rPr lang="en-US" sz="1600" baseline="30000" dirty="0" smtClean="0">
                <a:solidFill>
                  <a:srgbClr val="0000FF"/>
                </a:solidFill>
              </a:rPr>
              <a:t>12</a:t>
            </a:r>
            <a:r>
              <a:rPr lang="en-US" sz="1600" dirty="0" smtClean="0">
                <a:solidFill>
                  <a:srgbClr val="0000FF"/>
                </a:solidFill>
              </a:rPr>
              <a:t> protons</a:t>
            </a:r>
          </a:p>
          <a:p>
            <a:pPr lvl="1"/>
            <a:r>
              <a:rPr lang="en-US" sz="1600" dirty="0" smtClean="0">
                <a:solidFill>
                  <a:srgbClr val="0000FF"/>
                </a:solidFill>
              </a:rPr>
              <a:t>1.7 </a:t>
            </a:r>
            <a:r>
              <a:rPr lang="en-US" sz="1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err="1" smtClean="0">
                <a:solidFill>
                  <a:srgbClr val="0000FF"/>
                </a:solidFill>
              </a:rPr>
              <a:t>sec</a:t>
            </a:r>
            <a:r>
              <a:rPr lang="en-US" sz="1600" dirty="0" smtClean="0">
                <a:solidFill>
                  <a:srgbClr val="0000FF"/>
                </a:solidFill>
              </a:rPr>
              <a:t> long</a:t>
            </a:r>
          </a:p>
          <a:p>
            <a:r>
              <a:rPr lang="en-US" sz="1600" dirty="0" smtClean="0"/>
              <a:t>It is divided into 4 bunches of 10</a:t>
            </a:r>
            <a:r>
              <a:rPr lang="en-US" sz="1600" baseline="30000" dirty="0" smtClean="0"/>
              <a:t>12</a:t>
            </a:r>
            <a:r>
              <a:rPr lang="en-US" sz="1600" dirty="0" smtClean="0"/>
              <a:t> each</a:t>
            </a:r>
          </a:p>
          <a:p>
            <a:r>
              <a:rPr lang="en-US" sz="1600" dirty="0" smtClean="0"/>
              <a:t>These are extracted one at a time to the Delivery Ring</a:t>
            </a:r>
          </a:p>
          <a:p>
            <a:pPr lvl="1"/>
            <a:r>
              <a:rPr lang="en-US" sz="1600" dirty="0" smtClean="0">
                <a:solidFill>
                  <a:srgbClr val="0000FF"/>
                </a:solidFill>
              </a:rPr>
              <a:t>Period = 1.7 </a:t>
            </a:r>
            <a:r>
              <a:rPr lang="en-US" sz="1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err="1" smtClean="0">
                <a:solidFill>
                  <a:srgbClr val="0000FF"/>
                </a:solidFill>
              </a:rPr>
              <a:t>sec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sz="1600" dirty="0" smtClean="0"/>
              <a:t>As a bunch circulates, it is resonantly extracted to produce the desired beam structure.</a:t>
            </a:r>
          </a:p>
          <a:p>
            <a:pPr lvl="1"/>
            <a:r>
              <a:rPr lang="en-US" sz="1600" dirty="0" smtClean="0">
                <a:solidFill>
                  <a:srgbClr val="0000FF"/>
                </a:solidFill>
              </a:rPr>
              <a:t>Bunches of ~3x10</a:t>
            </a:r>
            <a:r>
              <a:rPr lang="en-US" sz="1600" baseline="30000" dirty="0" smtClean="0">
                <a:solidFill>
                  <a:srgbClr val="0000FF"/>
                </a:solidFill>
              </a:rPr>
              <a:t>7</a:t>
            </a:r>
            <a:r>
              <a:rPr lang="en-US" sz="1600" dirty="0" smtClean="0">
                <a:solidFill>
                  <a:srgbClr val="0000FF"/>
                </a:solidFill>
              </a:rPr>
              <a:t> protons each</a:t>
            </a:r>
          </a:p>
          <a:p>
            <a:pPr lvl="1"/>
            <a:r>
              <a:rPr lang="en-US" sz="1600" dirty="0" smtClean="0">
                <a:solidFill>
                  <a:srgbClr val="0000FF"/>
                </a:solidFill>
              </a:rPr>
              <a:t>Separated by 1.7 </a:t>
            </a:r>
            <a:r>
              <a:rPr lang="en-US" sz="1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err="1" smtClean="0">
                <a:solidFill>
                  <a:srgbClr val="0000FF"/>
                </a:solidFill>
              </a:rPr>
              <a:t>sec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495" y="5568375"/>
            <a:ext cx="2588174" cy="10812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30762" y="6042545"/>
            <a:ext cx="282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Exactly what we need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>
            <a:stCxn id="10" idx="3"/>
          </p:cNvCxnSpPr>
          <p:nvPr/>
        </p:nvCxnSpPr>
        <p:spPr>
          <a:xfrm flipV="1">
            <a:off x="5859472" y="6186873"/>
            <a:ext cx="500317" cy="403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30983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111 0.01897 0.02239 0.03794 0.03611 0.07751 C 0.04982 0.11707 0.07273 0.19898 0.08228 0.23808 C 0.09183 0.27718 0.09061 0.28968 0.09339 0.31258 C 0.09617 0.33549 0.09235 0.36302 0.09929 0.37529 C 0.10623 0.38755 0.12186 0.39102 0.13522 0.38685 C 0.14859 0.38269 0.17115 0.36349 0.18 0.35076 C 0.18886 0.33803 0.19077 0.32253 0.18816 0.3105 C 0.18556 0.29847 0.17723 0.28459 0.16456 0.27834 C 0.15188 0.27209 0.12272 0.26885 0.11179 0.27232 C 0.10085 0.27579 0.10068 0.28459 0.09842 0.2987 C 0.09617 0.31281 0.09495 0.34243 0.09842 0.35654 C 0.10189 0.37066 0.10832 0.382 0.11977 0.38292 C 0.13123 0.38385 0.15692 0.37529 0.16751 0.36256 C 0.1781 0.34983 0.18643 0.32068 0.18365 0.30657 C 0.18087 0.29245 0.16247 0.28227 0.15067 0.27718 C 0.13887 0.27209 0.12186 0.26723 0.11248 0.27533 C 0.10311 0.28343 0.09495 0.30842 0.09408 0.32531 C 0.09321 0.3422 0.09617 0.36973 0.10727 0.37714 C 0.11838 0.38454 0.14737 0.37945 0.16091 0.36927 C 0.17445 0.35909 0.18973 0.33225 0.18816 0.31652 C 0.1866 0.30078 0.16438 0.2825 0.15136 0.27533 C 0.13835 0.26816 0.1196 0.26399 0.10953 0.27325 C 0.09946 0.2825 0.09061 0.31212 0.09113 0.33017 C 0.09165 0.34822 0.09929 0.37691 0.11248 0.382 C 0.12567 0.38709 0.14807 0.37413 0.17046 0.3614 " pathEditMode="relative" ptsTypes="aaaaaaaaaaaaaaaaaaaaaaaaaA">
                                      <p:cBhvr>
                                        <p:cTn id="80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47 0.02291 0.00694 0.04604 0.02048 0.06872 C 0.03402 0.09139 0.0578 0.11384 0.08158 0.13628 " pathEditMode="relative" ptsTypes="aaA">
                                      <p:cBhvr>
                                        <p:cTn id="9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47 0.02291 0.00694 0.04604 0.02048 0.06872 C 0.03402 0.09139 0.0578 0.11384 0.08158 0.13628 " pathEditMode="relative" ptsTypes="aaA">
                                      <p:cBhvr>
                                        <p:cTn id="10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38" grpId="0" animBg="1"/>
      <p:bldP spid="38" grpId="1" animBg="1"/>
      <p:bldP spid="40" grpId="0" animBg="1"/>
      <p:bldP spid="40" grpId="1" animBg="1"/>
      <p:bldP spid="47" grpId="0" animBg="1"/>
      <p:bldP spid="47" grpId="1" animBg="1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Eliminating out of Time Beam (Extinction)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46088" y="803276"/>
            <a:ext cx="8251825" cy="3892206"/>
          </a:xfrm>
        </p:spPr>
        <p:txBody>
          <a:bodyPr/>
          <a:lstStyle/>
          <a:p>
            <a:r>
              <a:rPr lang="en-US" dirty="0" smtClean="0"/>
              <a:t>A set of resonant dipoles in the beam deflects beam such that only in-time beam is transmitted through a system or collimators: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r>
              <a:rPr lang="en-US" dirty="0" smtClean="0"/>
              <a:t>Think </a:t>
            </a:r>
            <a:r>
              <a:rPr lang="en-US" dirty="0"/>
              <a:t>miniature </a:t>
            </a:r>
            <a:r>
              <a:rPr lang="en-US" dirty="0" smtClean="0"/>
              <a:t>golf</a:t>
            </a:r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 dirty="0">
              <a:latin typeface="+mn-lt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011" y="2114151"/>
            <a:ext cx="7629974" cy="213639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41485" y="4063435"/>
            <a:ext cx="21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Angular deflection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59980" y="4061885"/>
            <a:ext cx="21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Spatial offset</a:t>
            </a:r>
            <a:endParaRPr lang="en-US" dirty="0"/>
          </a:p>
        </p:txBody>
      </p:sp>
      <p:sp>
        <p:nvSpPr>
          <p:cNvPr id="21" name="Right Arrow 20"/>
          <p:cNvSpPr/>
          <p:nvPr/>
        </p:nvSpPr>
        <p:spPr>
          <a:xfrm>
            <a:off x="4733761" y="3303306"/>
            <a:ext cx="654260" cy="211681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3383" y="4621833"/>
            <a:ext cx="2908064" cy="185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3826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Extinction Monitor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709" y="774409"/>
            <a:ext cx="8251825" cy="5553075"/>
          </a:xfrm>
        </p:spPr>
        <p:txBody>
          <a:bodyPr/>
          <a:lstStyle/>
          <a:p>
            <a:r>
              <a:rPr lang="en-US" dirty="0" smtClean="0"/>
              <a:t>Achieving 10</a:t>
            </a:r>
            <a:r>
              <a:rPr lang="en-US" baseline="30000" dirty="0" smtClean="0"/>
              <a:t>-10 </a:t>
            </a:r>
            <a:r>
              <a:rPr lang="en-US" dirty="0" smtClean="0"/>
              <a:t>extinction is hard, but it’s not useful unless we can verify it.</a:t>
            </a:r>
          </a:p>
          <a:p>
            <a:r>
              <a:rPr lang="en-US" dirty="0" smtClean="0"/>
              <a:t>Must measure extinction to 10</a:t>
            </a:r>
            <a:r>
              <a:rPr lang="en-US" baseline="30000" dirty="0" smtClean="0"/>
              <a:t>-10 </a:t>
            </a:r>
            <a:r>
              <a:rPr lang="en-US" dirty="0" smtClean="0"/>
              <a:t>precision</a:t>
            </a:r>
          </a:p>
          <a:p>
            <a:pPr lvl="1"/>
            <a:r>
              <a:rPr lang="en-US" dirty="0" smtClean="0"/>
              <a:t>Roughly 1 proton every 300 bunches!</a:t>
            </a:r>
          </a:p>
          <a:p>
            <a:r>
              <a:rPr lang="en-US" dirty="0" smtClean="0"/>
              <a:t>Monitor sensitive to single particles not feasible</a:t>
            </a:r>
          </a:p>
          <a:p>
            <a:pPr lvl="1"/>
            <a:r>
              <a:rPr lang="en-US" dirty="0" smtClean="0"/>
              <a:t>Would have to be blind to the 3x10</a:t>
            </a:r>
            <a:r>
              <a:rPr lang="en-US" baseline="30000" dirty="0" smtClean="0"/>
              <a:t>7</a:t>
            </a:r>
            <a:r>
              <a:rPr lang="en-US" dirty="0" smtClean="0"/>
              <a:t> particles in the bunch.</a:t>
            </a:r>
          </a:p>
          <a:p>
            <a:r>
              <a:rPr lang="en-US" dirty="0" smtClean="0"/>
              <a:t>Focus on statistical technique</a:t>
            </a:r>
          </a:p>
          <a:p>
            <a:pPr lvl="1"/>
            <a:r>
              <a:rPr lang="en-US" dirty="0" smtClean="0"/>
              <a:t>Design a monitor to detect a small fraction of scattered particles from target</a:t>
            </a:r>
          </a:p>
          <a:p>
            <a:pPr lvl="2"/>
            <a:r>
              <a:rPr lang="en-US" dirty="0" smtClean="0"/>
              <a:t>10-50 per in-time bunch</a:t>
            </a:r>
          </a:p>
          <a:p>
            <a:pPr lvl="1"/>
            <a:r>
              <a:rPr lang="en-US" dirty="0" smtClean="0"/>
              <a:t>Good timing resolution</a:t>
            </a:r>
          </a:p>
          <a:p>
            <a:pPr lvl="1"/>
            <a:r>
              <a:rPr lang="en-US" dirty="0" smtClean="0"/>
              <a:t>Statistically build up precision profile for in time and out of time beam.</a:t>
            </a:r>
          </a:p>
          <a:p>
            <a:r>
              <a:rPr lang="en-US" dirty="0" smtClean="0"/>
              <a:t>Goal</a:t>
            </a:r>
          </a:p>
          <a:p>
            <a:pPr lvl="1"/>
            <a:r>
              <a:rPr lang="en-US" dirty="0" smtClean="0"/>
              <a:t>Measure extinction to 10</a:t>
            </a:r>
            <a:r>
              <a:rPr lang="en-US" baseline="30000" dirty="0" smtClean="0"/>
              <a:t>-10 </a:t>
            </a:r>
            <a:r>
              <a:rPr lang="en-US" dirty="0" smtClean="0"/>
              <a:t>precision in a few hours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4285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Ancient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3275"/>
            <a:ext cx="4634063" cy="2703071"/>
          </a:xfrm>
        </p:spPr>
        <p:txBody>
          <a:bodyPr/>
          <a:lstStyle/>
          <a:p>
            <a:r>
              <a:rPr lang="en-US" sz="2000" dirty="0" smtClean="0"/>
              <a:t>The </a:t>
            </a:r>
            <a:r>
              <a:rPr lang="en-US" sz="2000" dirty="0" err="1" smtClean="0"/>
              <a:t>muon</a:t>
            </a:r>
            <a:r>
              <a:rPr lang="en-US" sz="2000" dirty="0" smtClean="0"/>
              <a:t> was originally discovered in 1936 Anderson and </a:t>
            </a:r>
            <a:r>
              <a:rPr lang="en-US" sz="2000" dirty="0" err="1" smtClean="0"/>
              <a:t>Neddermeyer</a:t>
            </a:r>
            <a:r>
              <a:rPr lang="en-US" sz="2000" dirty="0" smtClean="0"/>
              <a:t> while studying cosmic ray data</a:t>
            </a:r>
          </a:p>
          <a:p>
            <a:r>
              <a:rPr lang="en-US" sz="2000" dirty="0" smtClean="0"/>
              <a:t>Hypothesized to be Yukawa’s proposed mediator of the nuclear binding force, but did not interact strongly</a:t>
            </a:r>
          </a:p>
          <a:p>
            <a:pPr lvl="1"/>
            <a:r>
              <a:rPr lang="en-US" dirty="0" smtClean="0"/>
              <a:t>Yukawa’s particle was the pion</a:t>
            </a:r>
          </a:p>
          <a:p>
            <a:r>
              <a:rPr lang="en-US" sz="2000" dirty="0" smtClean="0"/>
              <a:t>Excited electron?</a:t>
            </a:r>
          </a:p>
          <a:p>
            <a:pPr lvl="1"/>
            <a:r>
              <a:rPr lang="en-US" dirty="0" smtClean="0"/>
              <a:t>If so, expect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Not seen!</a:t>
            </a:r>
          </a:p>
          <a:p>
            <a:r>
              <a:rPr lang="en-US" sz="2000" dirty="0" smtClean="0"/>
              <a:t>The </a:t>
            </a:r>
            <a:r>
              <a:rPr lang="en-US" sz="2000" dirty="0" err="1" smtClean="0"/>
              <a:t>muon</a:t>
            </a:r>
            <a:r>
              <a:rPr lang="en-US" sz="2000" dirty="0" smtClean="0"/>
              <a:t> was observed to decay to </a:t>
            </a:r>
            <a:r>
              <a:rPr lang="en-US" sz="2000" dirty="0" err="1" smtClean="0"/>
              <a:t>electron+”something</a:t>
            </a:r>
            <a:r>
              <a:rPr lang="en-US" sz="2000" dirty="0" smtClean="0"/>
              <a:t> invisible” with a spectrum consistent with a three body decay</a:t>
            </a:r>
          </a:p>
          <a:p>
            <a:pPr lvl="1"/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426" y="869987"/>
            <a:ext cx="4009574" cy="2671378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7837402"/>
              </p:ext>
            </p:extLst>
          </p:nvPr>
        </p:nvGraphicFramePr>
        <p:xfrm>
          <a:off x="2648841" y="3809687"/>
          <a:ext cx="1284665" cy="415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4" name="Equation" r:id="rId4" imgW="609600" imgH="165100" progId="Equation.3">
                  <p:embed/>
                </p:oleObj>
              </mc:Choice>
              <mc:Fallback>
                <p:oleObj name="Equation" r:id="rId4" imgW="6096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48841" y="3809687"/>
                        <a:ext cx="1284665" cy="4151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4342" y="3643422"/>
            <a:ext cx="2719740" cy="22559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16062" y="6091005"/>
            <a:ext cx="6462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Fast forwarding (and skipping a whole bunch of stuff)…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64016324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Extinction Monitor 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11" y="882373"/>
            <a:ext cx="5917846" cy="31264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47565" y="1684338"/>
            <a:ext cx="1833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Selection channel built into target dump channel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3095" y="4597609"/>
            <a:ext cx="23544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Spectrometer based on 8 planes of ATLAS pixels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Optimized for few </a:t>
            </a:r>
            <a:r>
              <a:rPr lang="en-US" dirty="0" err="1" smtClean="0"/>
              <a:t>GeV</a:t>
            </a:r>
            <a:r>
              <a:rPr lang="en-US" dirty="0" smtClean="0"/>
              <a:t>/c particles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941" y="4191518"/>
            <a:ext cx="5131849" cy="2233421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3" idx="0"/>
          </p:cNvCxnSpPr>
          <p:nvPr/>
        </p:nvCxnSpPr>
        <p:spPr>
          <a:xfrm flipH="1" flipV="1">
            <a:off x="5667042" y="1808916"/>
            <a:ext cx="458824" cy="2382602"/>
          </a:xfrm>
          <a:prstGeom prst="straightConnector1">
            <a:avLst/>
          </a:prstGeom>
          <a:ln w="25400">
            <a:solidFill>
              <a:srgbClr val="33CC3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19365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End Product</a:t>
            </a:r>
            <a:endParaRPr lang="en-US" dirty="0"/>
          </a:p>
        </p:txBody>
      </p:sp>
      <p:sp>
        <p:nvSpPr>
          <p:cNvPr id="9" name="Content Placeholder 9"/>
          <p:cNvSpPr txBox="1">
            <a:spLocks/>
          </p:cNvSpPr>
          <p:nvPr/>
        </p:nvSpPr>
        <p:spPr bwMode="auto">
          <a:xfrm>
            <a:off x="1212714" y="4766124"/>
            <a:ext cx="7177853" cy="6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4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Target data set: ~3.6x10</a:t>
            </a:r>
            <a:r>
              <a:rPr lang="en-US" sz="2400" kern="0" baseline="3000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20</a:t>
            </a:r>
            <a:r>
              <a:rPr lang="en-US" sz="24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 protons in ~3 years</a:t>
            </a:r>
            <a:endParaRPr lang="en-US" sz="2400" kern="0" dirty="0"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5845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September 15, 2015</a:t>
            </a:r>
            <a:endParaRPr lang="en-US">
              <a:latin typeface="Arial" pitchFamily="34" charset="0"/>
            </a:endParaRPr>
          </a:p>
        </p:txBody>
      </p:sp>
      <p:sp>
        <p:nvSpPr>
          <p:cNvPr id="35846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100F12-F405-4804-95EF-2711EC958668}" type="slidenum">
              <a:rPr lang="en-US" smtClean="0">
                <a:latin typeface="Arial" pitchFamily="34" charset="0"/>
              </a:rPr>
              <a:pPr/>
              <a:t>51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5847" name="Footer Placeholder 1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University of Maryland Colloquium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80" y="1183404"/>
            <a:ext cx="7566526" cy="34393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37070" y="4820086"/>
            <a:ext cx="6763890" cy="39449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44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7" name="Picture 5" descr="muon_dk_enunu_coher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2633" y="1022983"/>
            <a:ext cx="2741613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0531" y="170362"/>
            <a:ext cx="7563601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Major Backgrounds </a:t>
            </a:r>
            <a:r>
              <a:rPr lang="en-US" dirty="0" err="1" smtClean="0"/>
              <a:t>Revisisted</a:t>
            </a:r>
            <a:endParaRPr lang="en-US" dirty="0"/>
          </a:p>
        </p:txBody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3563" y="1225550"/>
            <a:ext cx="4525962" cy="5165725"/>
          </a:xfrm>
        </p:spPr>
        <p:txBody>
          <a:bodyPr/>
          <a:lstStyle/>
          <a:p>
            <a:pPr marL="149225" indent="-149225">
              <a:buFontTx/>
              <a:buNone/>
              <a:defRPr/>
            </a:pPr>
            <a:r>
              <a:rPr lang="en-US" sz="1800" dirty="0" smtClean="0">
                <a:latin typeface="Symbol" pitchFamily="18" charset="2"/>
              </a:rPr>
              <a:t>	m</a:t>
            </a:r>
            <a:r>
              <a:rPr lang="en-US" sz="1800" baseline="30000" dirty="0" smtClean="0">
                <a:latin typeface="Symbol" pitchFamily="18" charset="2"/>
              </a:rPr>
              <a:t>-</a:t>
            </a:r>
            <a:r>
              <a:rPr lang="en-US" sz="1800" baseline="30000" dirty="0" smtClean="0"/>
              <a:t> </a:t>
            </a:r>
            <a:r>
              <a:rPr lang="en-US" sz="1800" dirty="0" smtClean="0">
                <a:latin typeface="Century Gothic" pitchFamily="34" charset="0"/>
                <a:sym typeface="Wingdings" pitchFamily="2" charset="2"/>
              </a:rPr>
              <a:t>→ </a:t>
            </a:r>
            <a:r>
              <a:rPr lang="en-US" sz="1800" dirty="0" smtClean="0">
                <a:latin typeface="Arial Unicode MS" pitchFamily="34" charset="-128"/>
                <a:sym typeface="Wingdings" pitchFamily="2" charset="2"/>
              </a:rPr>
              <a:t>e</a:t>
            </a:r>
            <a:r>
              <a:rPr lang="en-US" sz="1800" baseline="30000" dirty="0" smtClean="0">
                <a:latin typeface="Symbol" pitchFamily="18" charset="2"/>
                <a:sym typeface="Wingdings" pitchFamily="2" charset="2"/>
              </a:rPr>
              <a:t>-</a:t>
            </a:r>
            <a:r>
              <a:rPr lang="en-US" sz="1800" dirty="0" err="1" smtClean="0">
                <a:latin typeface="Symbol" pitchFamily="18" charset="2"/>
                <a:sym typeface="Wingdings" pitchFamily="2" charset="2"/>
              </a:rPr>
              <a:t>nn</a:t>
            </a:r>
            <a:endParaRPr lang="en-US" sz="1800" dirty="0" smtClean="0">
              <a:latin typeface="Symbol" pitchFamily="18" charset="2"/>
              <a:sym typeface="Wingdings" pitchFamily="2" charset="2"/>
            </a:endParaRPr>
          </a:p>
          <a:p>
            <a:pPr marL="444500" lvl="1" indent="-180975">
              <a:buFontTx/>
              <a:buChar char="•"/>
              <a:defRPr/>
            </a:pPr>
            <a:r>
              <a:rPr lang="en-US" sz="1800" dirty="0" err="1" smtClean="0"/>
              <a:t>E</a:t>
            </a:r>
            <a:r>
              <a:rPr lang="en-US" sz="1800" baseline="-25000" dirty="0" err="1" smtClean="0"/>
              <a:t>e</a:t>
            </a:r>
            <a:r>
              <a:rPr lang="en-US" sz="1800" dirty="0" smtClean="0"/>
              <a:t> &lt; m</a:t>
            </a:r>
            <a:r>
              <a:rPr lang="en-US" sz="1800" baseline="-25000" dirty="0" smtClean="0">
                <a:latin typeface="Symbol" pitchFamily="18" charset="2"/>
              </a:rPr>
              <a:t>m</a:t>
            </a:r>
            <a:r>
              <a:rPr lang="en-US" sz="1800" dirty="0" smtClean="0"/>
              <a:t>c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– E</a:t>
            </a:r>
            <a:r>
              <a:rPr lang="en-US" sz="1800" baseline="-25000" dirty="0" smtClean="0"/>
              <a:t>NR</a:t>
            </a:r>
            <a:r>
              <a:rPr lang="en-US" sz="1800" dirty="0" smtClean="0"/>
              <a:t> – E</a:t>
            </a:r>
            <a:r>
              <a:rPr lang="en-US" sz="1800" baseline="-25000" dirty="0" smtClean="0"/>
              <a:t>B</a:t>
            </a:r>
          </a:p>
          <a:p>
            <a:pPr marL="444500" lvl="1" indent="-180975">
              <a:buFontTx/>
              <a:buChar char="•"/>
              <a:defRPr/>
            </a:pPr>
            <a:r>
              <a:rPr lang="en-US" sz="1800" dirty="0" smtClean="0"/>
              <a:t>N </a:t>
            </a:r>
            <a:r>
              <a:rPr lang="en-US" sz="1800" dirty="0" smtClean="0">
                <a:sym typeface="Symbol" pitchFamily="18" charset="2"/>
              </a:rPr>
              <a:t> (</a:t>
            </a:r>
            <a:r>
              <a:rPr lang="en-US" sz="1800" dirty="0" err="1" smtClean="0">
                <a:sym typeface="Symbol" pitchFamily="18" charset="2"/>
              </a:rPr>
              <a:t>E</a:t>
            </a:r>
            <a:r>
              <a:rPr lang="en-US" sz="1800" baseline="-25000" dirty="0" err="1" smtClean="0">
                <a:sym typeface="Symbol" pitchFamily="18" charset="2"/>
              </a:rPr>
              <a:t>conversion</a:t>
            </a:r>
            <a:r>
              <a:rPr lang="en-US" sz="1800" dirty="0" smtClean="0">
                <a:sym typeface="Symbol" pitchFamily="18" charset="2"/>
              </a:rPr>
              <a:t>  - </a:t>
            </a:r>
            <a:r>
              <a:rPr lang="en-US" sz="1800" dirty="0" err="1" smtClean="0">
                <a:sym typeface="Symbol" pitchFamily="18" charset="2"/>
              </a:rPr>
              <a:t>E</a:t>
            </a:r>
            <a:r>
              <a:rPr lang="en-US" sz="1800" baseline="-25000" dirty="0" err="1" smtClean="0">
                <a:sym typeface="Symbol" pitchFamily="18" charset="2"/>
              </a:rPr>
              <a:t>e</a:t>
            </a:r>
            <a:r>
              <a:rPr lang="en-US" sz="1800" dirty="0" smtClean="0">
                <a:sym typeface="Symbol" pitchFamily="18" charset="2"/>
              </a:rPr>
              <a:t>)</a:t>
            </a:r>
            <a:r>
              <a:rPr lang="en-US" sz="1800" baseline="30000" dirty="0" smtClean="0">
                <a:sym typeface="Symbol" pitchFamily="18" charset="2"/>
              </a:rPr>
              <a:t>5</a:t>
            </a:r>
            <a:endParaRPr lang="en-US" sz="1800" dirty="0" smtClean="0">
              <a:sym typeface="Symbol" pitchFamily="18" charset="2"/>
            </a:endParaRPr>
          </a:p>
          <a:p>
            <a:pPr marL="444500" lvl="1" indent="-180975">
              <a:buFontTx/>
              <a:buChar char="•"/>
              <a:defRPr/>
            </a:pPr>
            <a:r>
              <a:rPr lang="en-US" sz="1800" dirty="0" smtClean="0">
                <a:sym typeface="Symbol" pitchFamily="18" charset="2"/>
              </a:rPr>
              <a:t>Fraction within 3 </a:t>
            </a:r>
            <a:r>
              <a:rPr lang="en-US" sz="1800" dirty="0" err="1" smtClean="0">
                <a:sym typeface="Symbol" pitchFamily="18" charset="2"/>
              </a:rPr>
              <a:t>MeV</a:t>
            </a:r>
            <a:r>
              <a:rPr lang="en-US" sz="1800" dirty="0" smtClean="0">
                <a:sym typeface="Symbol" pitchFamily="18" charset="2"/>
              </a:rPr>
              <a:t> of endpoint  5x10</a:t>
            </a:r>
            <a:r>
              <a:rPr lang="en-US" sz="1800" baseline="30000" dirty="0" smtClean="0">
                <a:sym typeface="Symbol" pitchFamily="18" charset="2"/>
              </a:rPr>
              <a:t>-15</a:t>
            </a:r>
            <a:endParaRPr lang="en-US" sz="1800" dirty="0" smtClean="0">
              <a:sym typeface="Symbol" pitchFamily="18" charset="2"/>
            </a:endParaRPr>
          </a:p>
          <a:p>
            <a:pPr marL="444500" lvl="1" indent="-180975">
              <a:buFontTx/>
              <a:buChar char="•"/>
              <a:defRPr/>
            </a:pPr>
            <a:r>
              <a:rPr lang="en-US" sz="1800" dirty="0" smtClean="0">
                <a:sym typeface="Symbol" pitchFamily="18" charset="2"/>
              </a:rPr>
              <a:t>Defeated by good energy resolution</a:t>
            </a:r>
          </a:p>
          <a:p>
            <a:pPr marL="444500" lvl="1" indent="-180975">
              <a:buFontTx/>
              <a:buNone/>
              <a:defRPr/>
            </a:pPr>
            <a:endParaRPr lang="en-US" sz="1800" dirty="0" smtClean="0">
              <a:sym typeface="Symbol" pitchFamily="18" charset="2"/>
            </a:endParaRPr>
          </a:p>
          <a:p>
            <a:pPr marL="444500" lvl="1" indent="-180975">
              <a:buFontTx/>
              <a:buNone/>
              <a:defRPr/>
            </a:pPr>
            <a:endParaRPr lang="en-US" sz="1800" dirty="0" smtClean="0">
              <a:sym typeface="Symbol" pitchFamily="18" charset="2"/>
            </a:endParaRPr>
          </a:p>
          <a:p>
            <a:pPr marL="444500" lvl="1" indent="-180975">
              <a:buFontTx/>
              <a:buNone/>
              <a:defRPr/>
            </a:pPr>
            <a:endParaRPr lang="en-US" sz="1800" dirty="0" smtClean="0">
              <a:sym typeface="Symbol" pitchFamily="18" charset="2"/>
            </a:endParaRPr>
          </a:p>
        </p:txBody>
      </p:sp>
      <p:sp>
        <p:nvSpPr>
          <p:cNvPr id="40970" name="Text Box 8"/>
          <p:cNvSpPr txBox="1">
            <a:spLocks noChangeArrowheads="1"/>
          </p:cNvSpPr>
          <p:nvPr/>
        </p:nvSpPr>
        <p:spPr bwMode="auto">
          <a:xfrm>
            <a:off x="301625" y="736600"/>
            <a:ext cx="498316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49225" indent="-149225">
              <a:defRPr/>
            </a:pPr>
            <a:r>
              <a:rPr lang="en-US" sz="2000" dirty="0"/>
              <a:t>1. </a:t>
            </a:r>
            <a:r>
              <a:rPr lang="en-US" sz="2000" dirty="0" err="1"/>
              <a:t>Muon</a:t>
            </a:r>
            <a:r>
              <a:rPr lang="en-US" sz="2000" dirty="0"/>
              <a:t> decay in </a:t>
            </a:r>
            <a:r>
              <a:rPr lang="en-US" sz="2000" dirty="0" smtClean="0"/>
              <a:t>orbit</a:t>
            </a:r>
            <a:r>
              <a:rPr lang="en-US" sz="2000" dirty="0"/>
              <a:t> </a:t>
            </a:r>
            <a:r>
              <a:rPr lang="en-US" sz="2000" dirty="0" smtClean="0"/>
              <a:t>(DIO)</a:t>
            </a:r>
            <a:endParaRPr lang="en-US" sz="2000" dirty="0"/>
          </a:p>
        </p:txBody>
      </p:sp>
      <p:sp>
        <p:nvSpPr>
          <p:cNvPr id="57352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September 15, 2015</a:t>
            </a:r>
            <a:endParaRPr lang="en-US">
              <a:latin typeface="Arial" pitchFamily="34" charset="0"/>
            </a:endParaRPr>
          </a:p>
        </p:txBody>
      </p:sp>
      <p:sp>
        <p:nvSpPr>
          <p:cNvPr id="57353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30A735-15D2-4B5B-9B05-FAAB85944CBB}" type="slidenum">
              <a:rPr lang="en-US" smtClean="0">
                <a:latin typeface="Arial" pitchFamily="34" charset="0"/>
              </a:rPr>
              <a:pPr/>
              <a:t>52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7354" name="Footer Placeholder 1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University of Maryland Colloquium</a:t>
            </a:r>
          </a:p>
        </p:txBody>
      </p:sp>
      <p:sp>
        <p:nvSpPr>
          <p:cNvPr id="3" name="Rectangle 2"/>
          <p:cNvSpPr/>
          <p:nvPr/>
        </p:nvSpPr>
        <p:spPr>
          <a:xfrm>
            <a:off x="846689" y="2915432"/>
            <a:ext cx="4021772" cy="27903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880" y="3256164"/>
            <a:ext cx="4852826" cy="31400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 uiExpand="1" build="p"/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9527" y="0"/>
            <a:ext cx="7659667" cy="4637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Major Backgrounds (cont’d)</a:t>
            </a:r>
            <a:endParaRPr lang="en-US" dirty="0"/>
          </a:p>
        </p:txBody>
      </p:sp>
      <p:sp>
        <p:nvSpPr>
          <p:cNvPr id="41990" name="Text Box 4"/>
          <p:cNvSpPr txBox="1">
            <a:spLocks noChangeArrowheads="1"/>
          </p:cNvSpPr>
          <p:nvPr/>
        </p:nvSpPr>
        <p:spPr bwMode="auto">
          <a:xfrm>
            <a:off x="458788" y="746125"/>
            <a:ext cx="39782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2. Beam Related Backgrounds</a:t>
            </a:r>
          </a:p>
        </p:txBody>
      </p:sp>
      <p:sp>
        <p:nvSpPr>
          <p:cNvPr id="41991" name="Rectangle 5"/>
          <p:cNvSpPr>
            <a:spLocks noChangeArrowheads="1"/>
          </p:cNvSpPr>
          <p:nvPr/>
        </p:nvSpPr>
        <p:spPr bwMode="auto">
          <a:xfrm>
            <a:off x="615950" y="1168400"/>
            <a:ext cx="4159250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49225" indent="-149225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r>
              <a:rPr lang="en-US" dirty="0" err="1"/>
              <a:t>Radiative</a:t>
            </a:r>
            <a:r>
              <a:rPr lang="en-US" dirty="0"/>
              <a:t> 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baseline="30000" dirty="0">
                <a:latin typeface="Symbol" pitchFamily="18" charset="2"/>
              </a:rPr>
              <a:t>-</a:t>
            </a:r>
            <a:r>
              <a:rPr lang="en-US" dirty="0"/>
              <a:t> capture:</a:t>
            </a:r>
          </a:p>
          <a:p>
            <a:pPr marL="149225" indent="-149225">
              <a:lnSpc>
                <a:spcPct val="90000"/>
              </a:lnSpc>
              <a:spcBef>
                <a:spcPct val="25000"/>
              </a:spcBef>
            </a:pPr>
            <a:r>
              <a:rPr lang="en-US" dirty="0"/>
              <a:t>	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baseline="30000" dirty="0">
                <a:latin typeface="Symbol" pitchFamily="18" charset="2"/>
              </a:rPr>
              <a:t>-</a:t>
            </a:r>
            <a:r>
              <a:rPr lang="en-US" dirty="0">
                <a:latin typeface="Arial Unicode MS" pitchFamily="34" charset="-128"/>
              </a:rPr>
              <a:t>N</a:t>
            </a:r>
            <a:r>
              <a:rPr lang="en-US" dirty="0"/>
              <a:t> </a:t>
            </a:r>
            <a:r>
              <a:rPr lang="en-US" dirty="0">
                <a:latin typeface="Century Gothic" pitchFamily="34" charset="0"/>
              </a:rPr>
              <a:t>→</a:t>
            </a:r>
            <a:r>
              <a:rPr lang="en-US" dirty="0">
                <a:latin typeface="Arial Unicode MS" pitchFamily="34" charset="-128"/>
              </a:rPr>
              <a:t>N*</a:t>
            </a:r>
            <a:r>
              <a:rPr lang="en-US" dirty="0">
                <a:latin typeface="Symbol" pitchFamily="18" charset="2"/>
              </a:rPr>
              <a:t>g</a:t>
            </a:r>
            <a:r>
              <a:rPr lang="en-US" dirty="0">
                <a:latin typeface="Century Gothic" pitchFamily="34" charset="0"/>
              </a:rPr>
              <a:t>,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dirty="0" err="1">
                <a:latin typeface="Arial Unicode MS" pitchFamily="34" charset="-128"/>
              </a:rPr>
              <a:t>Z</a:t>
            </a:r>
            <a:r>
              <a:rPr lang="en-US" dirty="0">
                <a:latin typeface="Century Gothic" pitchFamily="34" charset="0"/>
              </a:rPr>
              <a:t> → </a:t>
            </a:r>
            <a:r>
              <a:rPr lang="en-US" dirty="0" err="1">
                <a:latin typeface="Arial Unicode MS" pitchFamily="34" charset="-128"/>
              </a:rPr>
              <a:t>e</a:t>
            </a:r>
            <a:r>
              <a:rPr lang="en-US" baseline="30000" dirty="0" err="1">
                <a:latin typeface="Symbol" pitchFamily="18" charset="2"/>
              </a:rPr>
              <a:t>+</a:t>
            </a:r>
            <a:r>
              <a:rPr lang="en-US" dirty="0" err="1">
                <a:latin typeface="Arial Unicode MS" pitchFamily="34" charset="-128"/>
              </a:rPr>
              <a:t>e</a:t>
            </a:r>
            <a:r>
              <a:rPr lang="en-US" baseline="30000" dirty="0">
                <a:latin typeface="Symbol" pitchFamily="18" charset="2"/>
              </a:rPr>
              <a:t>-</a:t>
            </a:r>
            <a:r>
              <a:rPr lang="en-US" dirty="0">
                <a:latin typeface="Century Gothic" pitchFamily="34" charset="0"/>
              </a:rPr>
              <a:t> </a:t>
            </a:r>
            <a:endParaRPr lang="en-US" dirty="0" smtClean="0"/>
          </a:p>
          <a:p>
            <a:pPr marL="149225" indent="-149225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/>
              <a:t>decay in flight: </a:t>
            </a:r>
          </a:p>
          <a:p>
            <a:pPr marL="149225" indent="-149225">
              <a:lnSpc>
                <a:spcPct val="90000"/>
              </a:lnSpc>
              <a:spcBef>
                <a:spcPct val="25000"/>
              </a:spcBef>
            </a:pPr>
            <a:r>
              <a:rPr lang="en-US" dirty="0">
                <a:latin typeface="Symbol" pitchFamily="18" charset="2"/>
              </a:rPr>
              <a:t>	m</a:t>
            </a:r>
            <a:r>
              <a:rPr lang="en-US" baseline="30000" dirty="0">
                <a:latin typeface="Symbol" pitchFamily="18" charset="2"/>
              </a:rPr>
              <a:t>-</a:t>
            </a:r>
            <a:r>
              <a:rPr lang="en-US" baseline="30000" dirty="0"/>
              <a:t> </a:t>
            </a:r>
            <a:r>
              <a:rPr lang="en-US" dirty="0">
                <a:latin typeface="Century Gothic" pitchFamily="34" charset="0"/>
                <a:sym typeface="Wingdings" pitchFamily="2" charset="2"/>
              </a:rPr>
              <a:t>→ </a:t>
            </a:r>
            <a:r>
              <a:rPr lang="en-US" dirty="0">
                <a:latin typeface="Arial Unicode MS" pitchFamily="34" charset="-128"/>
                <a:sym typeface="Wingdings" pitchFamily="2" charset="2"/>
              </a:rPr>
              <a:t>e</a:t>
            </a:r>
            <a:r>
              <a:rPr lang="en-US" baseline="30000" dirty="0">
                <a:latin typeface="Symbol" pitchFamily="18" charset="2"/>
                <a:sym typeface="Wingdings" pitchFamily="2" charset="2"/>
              </a:rPr>
              <a:t>-</a:t>
            </a:r>
            <a:r>
              <a:rPr lang="en-US" dirty="0" err="1">
                <a:latin typeface="Symbol" pitchFamily="18" charset="2"/>
                <a:sym typeface="Wingdings" pitchFamily="2" charset="2"/>
              </a:rPr>
              <a:t>nn</a:t>
            </a:r>
            <a:endParaRPr lang="en-US" dirty="0"/>
          </a:p>
          <a:p>
            <a:pPr marL="444500" lvl="1" indent="-180975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r>
              <a:rPr lang="en-US" dirty="0"/>
              <a:t>Since </a:t>
            </a:r>
            <a:r>
              <a:rPr lang="en-US" dirty="0" err="1"/>
              <a:t>E</a:t>
            </a:r>
            <a:r>
              <a:rPr lang="en-US" baseline="-25000" dirty="0" err="1"/>
              <a:t>e</a:t>
            </a:r>
            <a:r>
              <a:rPr lang="en-US" dirty="0"/>
              <a:t> &lt; m</a:t>
            </a:r>
            <a:r>
              <a:rPr lang="en-US" baseline="-25000" dirty="0">
                <a:latin typeface="Symbol" pitchFamily="18" charset="2"/>
              </a:rPr>
              <a:t>m</a:t>
            </a:r>
            <a:r>
              <a:rPr lang="en-US" dirty="0"/>
              <a:t>c</a:t>
            </a:r>
            <a:r>
              <a:rPr lang="en-US" baseline="30000" dirty="0"/>
              <a:t>2</a:t>
            </a:r>
            <a:r>
              <a:rPr lang="en-US" dirty="0"/>
              <a:t>/2, p</a:t>
            </a:r>
            <a:r>
              <a:rPr lang="en-US" baseline="-25000" dirty="0">
                <a:latin typeface="Symbol" pitchFamily="18" charset="2"/>
              </a:rPr>
              <a:t>m</a:t>
            </a:r>
            <a:r>
              <a:rPr lang="en-US" dirty="0"/>
              <a:t> &gt; 77 </a:t>
            </a:r>
            <a:r>
              <a:rPr lang="en-US" dirty="0" err="1"/>
              <a:t>GeV</a:t>
            </a:r>
            <a:r>
              <a:rPr lang="en-US" dirty="0"/>
              <a:t>/c</a:t>
            </a:r>
          </a:p>
          <a:p>
            <a:pPr marL="149225" indent="-149225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r>
              <a:rPr lang="en-US" dirty="0" smtClean="0"/>
              <a:t>Beam </a:t>
            </a:r>
            <a:r>
              <a:rPr lang="en-US" dirty="0"/>
              <a:t>electrons</a:t>
            </a:r>
          </a:p>
          <a:p>
            <a:pPr marL="149225" indent="-149225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r>
              <a:rPr lang="en-US" dirty="0"/>
              <a:t>Pion decay in flight:</a:t>
            </a:r>
          </a:p>
          <a:p>
            <a:pPr marL="149225" indent="-149225">
              <a:lnSpc>
                <a:spcPct val="90000"/>
              </a:lnSpc>
              <a:spcBef>
                <a:spcPct val="25000"/>
              </a:spcBef>
            </a:pPr>
            <a:r>
              <a:rPr lang="en-US" dirty="0">
                <a:latin typeface="Symbol" pitchFamily="18" charset="2"/>
              </a:rPr>
              <a:t>      p</a:t>
            </a:r>
            <a:r>
              <a:rPr lang="en-US" baseline="30000" dirty="0">
                <a:latin typeface="Symbol" pitchFamily="18" charset="2"/>
              </a:rPr>
              <a:t>-</a:t>
            </a:r>
            <a:r>
              <a:rPr lang="en-US" dirty="0"/>
              <a:t> </a:t>
            </a:r>
            <a:r>
              <a:rPr lang="en-US" dirty="0">
                <a:latin typeface="Century Gothic" pitchFamily="34" charset="0"/>
              </a:rPr>
              <a:t>→ </a:t>
            </a:r>
            <a:r>
              <a:rPr lang="en-US" dirty="0">
                <a:latin typeface="Arial Unicode MS" pitchFamily="34" charset="-128"/>
              </a:rPr>
              <a:t>e</a:t>
            </a:r>
            <a:r>
              <a:rPr lang="en-US" baseline="30000" dirty="0">
                <a:latin typeface="Symbol" pitchFamily="18" charset="2"/>
              </a:rPr>
              <a:t>-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baseline="-25000" dirty="0">
                <a:latin typeface="Arial Unicode MS" pitchFamily="34" charset="-128"/>
              </a:rPr>
              <a:t>e</a:t>
            </a:r>
            <a:endParaRPr lang="en-US" dirty="0">
              <a:solidFill>
                <a:srgbClr val="6600FF"/>
              </a:solidFill>
            </a:endParaRPr>
          </a:p>
          <a:p>
            <a:pPr marL="149225" indent="-149225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r>
              <a:rPr lang="en-US" dirty="0" smtClean="0">
                <a:solidFill>
                  <a:srgbClr val="6600FF"/>
                </a:solidFill>
              </a:rPr>
              <a:t>Suppressed </a:t>
            </a:r>
            <a:r>
              <a:rPr lang="en-US" dirty="0">
                <a:solidFill>
                  <a:srgbClr val="6600FF"/>
                </a:solidFill>
              </a:rPr>
              <a:t>by minimizing beam between </a:t>
            </a:r>
            <a:r>
              <a:rPr lang="en-US" dirty="0" smtClean="0">
                <a:solidFill>
                  <a:srgbClr val="6600FF"/>
                </a:solidFill>
              </a:rPr>
              <a:t>bunches and waiting</a:t>
            </a:r>
            <a:endParaRPr lang="en-US" dirty="0">
              <a:solidFill>
                <a:srgbClr val="6600FF"/>
              </a:solidFill>
            </a:endParaRPr>
          </a:p>
          <a:p>
            <a:pPr marL="444500" lvl="1" indent="-180975">
              <a:lnSpc>
                <a:spcPct val="90000"/>
              </a:lnSpc>
              <a:spcBef>
                <a:spcPct val="25000"/>
              </a:spcBef>
              <a:buFontTx/>
              <a:buChar char="–"/>
            </a:pPr>
            <a:r>
              <a:rPr lang="en-US" dirty="0">
                <a:solidFill>
                  <a:srgbClr val="6600FF"/>
                </a:solidFill>
              </a:rPr>
              <a:t>Need </a:t>
            </a:r>
            <a:r>
              <a:rPr lang="en-US" dirty="0">
                <a:solidFill>
                  <a:srgbClr val="66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≲ </a:t>
            </a:r>
            <a:r>
              <a:rPr lang="en-US" dirty="0">
                <a:solidFill>
                  <a:srgbClr val="6600FF"/>
                </a:solidFill>
              </a:rPr>
              <a:t>10</a:t>
            </a:r>
            <a:r>
              <a:rPr lang="en-US" baseline="30000" dirty="0" smtClean="0">
                <a:solidFill>
                  <a:srgbClr val="6600FF"/>
                </a:solidFill>
              </a:rPr>
              <a:t>-10</a:t>
            </a:r>
            <a:r>
              <a:rPr lang="en-US" dirty="0" smtClean="0">
                <a:solidFill>
                  <a:srgbClr val="6600FF"/>
                </a:solidFill>
              </a:rPr>
              <a:t> </a:t>
            </a:r>
            <a:r>
              <a:rPr lang="en-US" dirty="0">
                <a:solidFill>
                  <a:srgbClr val="6600FF"/>
                </a:solidFill>
              </a:rPr>
              <a:t>extinction</a:t>
            </a:r>
            <a:r>
              <a:rPr lang="en-US" baseline="30000" dirty="0">
                <a:solidFill>
                  <a:srgbClr val="6600FF"/>
                </a:solidFill>
              </a:rPr>
              <a:t> </a:t>
            </a:r>
            <a:r>
              <a:rPr lang="en-US" dirty="0">
                <a:solidFill>
                  <a:srgbClr val="6600FF"/>
                </a:solidFill>
              </a:rPr>
              <a:t>(see previous discussion)</a:t>
            </a:r>
          </a:p>
          <a:p>
            <a:pPr marL="444500" lvl="1" indent="-180975">
              <a:lnSpc>
                <a:spcPct val="90000"/>
              </a:lnSpc>
              <a:spcBef>
                <a:spcPct val="25000"/>
              </a:spcBef>
              <a:buFontTx/>
              <a:buChar char="–"/>
            </a:pPr>
            <a:endParaRPr lang="en-US" dirty="0">
              <a:solidFill>
                <a:srgbClr val="6600FF"/>
              </a:solidFill>
            </a:endParaRPr>
          </a:p>
          <a:p>
            <a:pPr marL="444500" lvl="1" indent="-180975">
              <a:lnSpc>
                <a:spcPct val="90000"/>
              </a:lnSpc>
              <a:spcBef>
                <a:spcPct val="25000"/>
              </a:spcBef>
            </a:pPr>
            <a:endParaRPr lang="en-US" dirty="0">
              <a:solidFill>
                <a:srgbClr val="6600FF"/>
              </a:solidFill>
            </a:endParaRPr>
          </a:p>
          <a:p>
            <a:pPr marL="444500" lvl="1" indent="-180975">
              <a:lnSpc>
                <a:spcPct val="90000"/>
              </a:lnSpc>
              <a:spcBef>
                <a:spcPct val="25000"/>
              </a:spcBef>
              <a:buFontTx/>
              <a:buChar char="–"/>
            </a:pPr>
            <a:endParaRPr lang="en-US" dirty="0">
              <a:solidFill>
                <a:srgbClr val="6600FF"/>
              </a:solidFill>
            </a:endParaRPr>
          </a:p>
          <a:p>
            <a:pPr marL="149225" indent="-149225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endParaRPr lang="en-US" dirty="0"/>
          </a:p>
          <a:p>
            <a:pPr marL="149225" indent="-149225">
              <a:lnSpc>
                <a:spcPct val="90000"/>
              </a:lnSpc>
              <a:spcBef>
                <a:spcPct val="25000"/>
              </a:spcBef>
            </a:pPr>
            <a:r>
              <a:rPr lang="en-US" dirty="0"/>
              <a:t>	</a:t>
            </a:r>
            <a:endParaRPr lang="en-US" baseline="-25000" dirty="0">
              <a:latin typeface="Arial Unicode MS" pitchFamily="34" charset="-128"/>
            </a:endParaRPr>
          </a:p>
          <a:p>
            <a:pPr marL="149225" indent="-149225">
              <a:lnSpc>
                <a:spcPct val="90000"/>
              </a:lnSpc>
              <a:spcBef>
                <a:spcPct val="25000"/>
              </a:spcBef>
            </a:pPr>
            <a:endParaRPr lang="en-US" dirty="0"/>
          </a:p>
          <a:p>
            <a:pPr marL="444500" lvl="1" indent="-180975">
              <a:lnSpc>
                <a:spcPct val="90000"/>
              </a:lnSpc>
              <a:spcBef>
                <a:spcPct val="25000"/>
              </a:spcBef>
              <a:buFontTx/>
              <a:buAutoNum type="arabicPeriod"/>
            </a:pPr>
            <a:endParaRPr lang="en-US" dirty="0"/>
          </a:p>
          <a:p>
            <a:pPr marL="444500" lvl="1" indent="-180975">
              <a:lnSpc>
                <a:spcPct val="90000"/>
              </a:lnSpc>
              <a:spcBef>
                <a:spcPct val="25000"/>
              </a:spcBef>
            </a:pPr>
            <a:endParaRPr lang="en-US" dirty="0"/>
          </a:p>
        </p:txBody>
      </p:sp>
      <p:pic>
        <p:nvPicPr>
          <p:cNvPr id="41992" name="Picture 6" descr="muon_dk_enu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8135" y="2112948"/>
            <a:ext cx="2741612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4" name="Text Box 8"/>
          <p:cNvSpPr txBox="1">
            <a:spLocks noChangeArrowheads="1"/>
          </p:cNvSpPr>
          <p:nvPr/>
        </p:nvSpPr>
        <p:spPr bwMode="auto">
          <a:xfrm>
            <a:off x="484188" y="4957763"/>
            <a:ext cx="39782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3. Asynchronous Backgrounds</a:t>
            </a:r>
          </a:p>
        </p:txBody>
      </p:sp>
      <p:sp>
        <p:nvSpPr>
          <p:cNvPr id="41995" name="Text Box 9"/>
          <p:cNvSpPr txBox="1">
            <a:spLocks noChangeArrowheads="1"/>
          </p:cNvSpPr>
          <p:nvPr/>
        </p:nvSpPr>
        <p:spPr bwMode="auto">
          <a:xfrm>
            <a:off x="484188" y="5400675"/>
            <a:ext cx="3932237" cy="89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Cosmic rays</a:t>
            </a:r>
          </a:p>
          <a:p>
            <a:pPr marL="563563" lvl="1" indent="-217488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suppressed by active and passive shielding</a:t>
            </a:r>
          </a:p>
        </p:txBody>
      </p:sp>
      <p:pic>
        <p:nvPicPr>
          <p:cNvPr id="41996" name="Picture 10" descr="CRS_DetSolenoid_EndVi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9678" y="3813034"/>
            <a:ext cx="3542131" cy="2492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105400" y="742950"/>
            <a:ext cx="3733800" cy="646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Goal: Prompt background ~equal to all other backgrounds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rot="10800000">
            <a:off x="4095750" y="962025"/>
            <a:ext cx="1000125" cy="857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80" name="Date Placeholder 2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September 15, 2015</a:t>
            </a:r>
            <a:endParaRPr lang="en-US">
              <a:latin typeface="Arial" pitchFamily="34" charset="0"/>
            </a:endParaRPr>
          </a:p>
        </p:txBody>
      </p:sp>
      <p:sp>
        <p:nvSpPr>
          <p:cNvPr id="58381" name="Slide Number Placeholder 2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D81625A-9394-4419-B070-7F22B487AF53}" type="slidenum">
              <a:rPr lang="en-US" smtClean="0">
                <a:latin typeface="Arial" pitchFamily="34" charset="0"/>
              </a:rPr>
              <a:pPr/>
              <a:t>53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8382" name="Footer Placeholder 2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University of Maryland Colloquium</a:t>
            </a:r>
          </a:p>
        </p:txBody>
      </p:sp>
      <p:sp>
        <p:nvSpPr>
          <p:cNvPr id="2" name="Rectangle 1"/>
          <p:cNvSpPr/>
          <p:nvPr/>
        </p:nvSpPr>
        <p:spPr>
          <a:xfrm>
            <a:off x="683866" y="1194112"/>
            <a:ext cx="2409816" cy="640478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9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9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9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9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9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9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9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9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9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9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/>
      <p:bldP spid="41994" grpId="0"/>
      <p:bldP spid="22" grpId="0" animBg="1"/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 Ray Veto (CRV)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Multiple layers of scintillator panels surround detector to veto cosmic rays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Efficiency specification: &gt;99.99%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55" y="1696934"/>
            <a:ext cx="4871943" cy="2784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113" y="2103068"/>
            <a:ext cx="3289601" cy="163164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4882352" y="2821280"/>
            <a:ext cx="739119" cy="281087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0137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46088" y="803276"/>
            <a:ext cx="3515995" cy="521102"/>
          </a:xfrm>
        </p:spPr>
        <p:txBody>
          <a:bodyPr/>
          <a:lstStyle/>
          <a:p>
            <a:r>
              <a:rPr lang="en-US" sz="2000" dirty="0" smtClean="0"/>
              <a:t>Cuts chosen to maximize </a:t>
            </a:r>
            <a:r>
              <a:rPr lang="en-US" sz="2000" dirty="0" err="1" smtClean="0"/>
              <a:t>signficance</a:t>
            </a:r>
            <a:endParaRPr lang="en-US" sz="2000" dirty="0" smtClean="0"/>
          </a:p>
          <a:p>
            <a:r>
              <a:rPr lang="en-US" sz="2000" dirty="0" smtClean="0"/>
              <a:t>3.6x10</a:t>
            </a:r>
            <a:r>
              <a:rPr lang="en-US" sz="2000" baseline="30000" dirty="0" smtClean="0"/>
              <a:t>20 </a:t>
            </a:r>
            <a:r>
              <a:rPr lang="en-US" sz="2000" dirty="0" smtClean="0"/>
              <a:t>protons on target</a:t>
            </a:r>
          </a:p>
          <a:p>
            <a:pPr lvl="1"/>
            <a:r>
              <a:rPr lang="en-US" sz="1600" dirty="0" smtClean="0"/>
              <a:t>3 years nominal running </a:t>
            </a:r>
            <a:endParaRPr lang="en-US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91077" y="5916280"/>
            <a:ext cx="576401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400" dirty="0" smtClean="0">
                <a:solidFill>
                  <a:srgbClr val="FF0000"/>
                </a:solidFill>
              </a:rPr>
              <a:t>Single Event Sensitivity: </a:t>
            </a:r>
            <a:r>
              <a:rPr lang="en-US" sz="2400" dirty="0" err="1" smtClean="0">
                <a:solidFill>
                  <a:srgbClr val="FF0000"/>
                </a:solidFill>
              </a:rPr>
              <a:t>R</a:t>
            </a:r>
            <a:r>
              <a:rPr lang="en-US" sz="2400" baseline="-25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e</a:t>
            </a:r>
            <a:r>
              <a:rPr lang="en-US" sz="2400" dirty="0" smtClean="0">
                <a:solidFill>
                  <a:srgbClr val="FF0000"/>
                </a:solidFill>
              </a:rPr>
              <a:t>=2.9x10</a:t>
            </a:r>
            <a:r>
              <a:rPr lang="en-US" sz="2400" baseline="30000" dirty="0">
                <a:solidFill>
                  <a:srgbClr val="FF0000"/>
                </a:solidFill>
              </a:rPr>
              <a:t>-</a:t>
            </a:r>
            <a:r>
              <a:rPr lang="en-US" sz="2400" baseline="30000" dirty="0" smtClean="0">
                <a:solidFill>
                  <a:srgbClr val="FF0000"/>
                </a:solidFill>
              </a:rPr>
              <a:t>17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593" y="189567"/>
            <a:ext cx="3741212" cy="25057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76"/>
          <a:stretch/>
        </p:blipFill>
        <p:spPr>
          <a:xfrm>
            <a:off x="859407" y="2726787"/>
            <a:ext cx="7790205" cy="292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2644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Significance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Bottom line: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Single event sensitivity: 	</a:t>
            </a:r>
            <a:r>
              <a:rPr lang="en-US" dirty="0" err="1" smtClean="0">
                <a:solidFill>
                  <a:schemeClr val="tx1"/>
                </a:solidFill>
              </a:rPr>
              <a:t>R</a:t>
            </a:r>
            <a:r>
              <a:rPr lang="en-US" baseline="-250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baseline="-25000" dirty="0" err="1" smtClean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=3x10</a:t>
            </a:r>
            <a:r>
              <a:rPr lang="en-US" baseline="30000" dirty="0" smtClean="0">
                <a:solidFill>
                  <a:schemeClr val="tx1"/>
                </a:solidFill>
              </a:rPr>
              <a:t>-17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90% C.L. (if no signal)  :   	</a:t>
            </a:r>
            <a:r>
              <a:rPr lang="en-US" dirty="0" err="1" smtClean="0">
                <a:solidFill>
                  <a:schemeClr val="tx1"/>
                </a:solidFill>
              </a:rPr>
              <a:t>R</a:t>
            </a:r>
            <a:r>
              <a:rPr lang="en-US" baseline="-250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baseline="-25000" dirty="0" err="1" smtClean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&lt;7x10</a:t>
            </a:r>
            <a:r>
              <a:rPr lang="en-US" baseline="30000" dirty="0">
                <a:solidFill>
                  <a:schemeClr val="tx1"/>
                </a:solidFill>
              </a:rPr>
              <a:t>-</a:t>
            </a:r>
            <a:r>
              <a:rPr lang="en-US" baseline="30000" dirty="0" smtClean="0">
                <a:solidFill>
                  <a:schemeClr val="tx1"/>
                </a:solidFill>
              </a:rPr>
              <a:t>17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Typical SUSY Signal:	~40 events or more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78891" y="5257115"/>
            <a:ext cx="5915988" cy="108555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215473" y="4860530"/>
            <a:ext cx="1563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 order of magnitude improvement!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536061" y="5122028"/>
            <a:ext cx="1657340" cy="2592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28" y="1239539"/>
            <a:ext cx="7650039" cy="36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8471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21723" y="202198"/>
            <a:ext cx="7634288" cy="50323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 long time coming</a:t>
            </a:r>
            <a:endParaRPr lang="en-US" dirty="0"/>
          </a:p>
        </p:txBody>
      </p:sp>
      <p:graphicFrame>
        <p:nvGraphicFramePr>
          <p:cNvPr id="832627" name="Group 1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5078742"/>
              </p:ext>
            </p:extLst>
          </p:nvPr>
        </p:nvGraphicFramePr>
        <p:xfrm>
          <a:off x="457200" y="839788"/>
          <a:ext cx="8686800" cy="5004436"/>
        </p:xfrm>
        <a:graphic>
          <a:graphicData uri="http://schemas.openxmlformats.org/drawingml/2006/table">
            <a:tbl>
              <a:tblPr/>
              <a:tblGrid>
                <a:gridCol w="1919287"/>
                <a:gridCol w="6767513"/>
              </a:tblGrid>
              <a:tr h="4635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1992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Proposed as “MELC” at Moscow Meson Factory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1997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Proposed as “MECO” at Brookhaven</a:t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(at this time, experiment incompatible with Fermilab)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1998-2005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Intensive work on MECO technical design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July 2005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Entire rare-decay program canceled at Brookhaven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2006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MECO subgroup +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Fermilab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physicists work out means to mount experiment at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Fermilab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Fall 2008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Mu2e Proposal submitted to Fermilab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November 2008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Stage 1 approval. Formal Project Planning begins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November 2009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DOE Grants CD-0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July 2012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CD-1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March 2015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CD-2/3b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074184" y="4467589"/>
            <a:ext cx="3758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DOE project-speak, this is the first “Critical Decision”: Statement of mission need = official existence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4243131" y="4699245"/>
            <a:ext cx="769687" cy="8328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3393703" y="5621738"/>
            <a:ext cx="1051425" cy="6246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484550" y="5410640"/>
            <a:ext cx="3758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Approval of baseline and money for long lead elements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6791" y="6121448"/>
            <a:ext cx="4851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Things are really happening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178233" y="6500078"/>
            <a:ext cx="2133600" cy="2746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September 15, 2015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161003" y="6506093"/>
            <a:ext cx="2895600" cy="2746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University of Maryland Colloquium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1812EC-776E-462B-AEFD-6FD77BB4593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390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Civil Construction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1812EC-776E-462B-AEFD-6FD77BB4593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10" name="Picture 9" descr="Screen Shot 2015-09-11 at 7.16.20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7336" y="2415264"/>
            <a:ext cx="6726664" cy="40080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1" r="6570"/>
          <a:stretch/>
        </p:blipFill>
        <p:spPr>
          <a:xfrm>
            <a:off x="516711" y="609805"/>
            <a:ext cx="3726694" cy="2294760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1407129">
            <a:off x="4101592" y="2779637"/>
            <a:ext cx="968142" cy="353961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0869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Procurement and Testing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3"/>
          <a:stretch/>
        </p:blipFill>
        <p:spPr>
          <a:xfrm>
            <a:off x="6083457" y="3320989"/>
            <a:ext cx="2957701" cy="3091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499" y="1592825"/>
            <a:ext cx="3396543" cy="43178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1834" y="1113937"/>
            <a:ext cx="2300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Cable acceptance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316" y="1527662"/>
            <a:ext cx="2412758" cy="21982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16140" y="881144"/>
            <a:ext cx="349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Successful test of Transport Solenoid segment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55774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299" y="3264371"/>
            <a:ext cx="5564715" cy="32601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Introducing: the </a:t>
            </a:r>
            <a:r>
              <a:rPr lang="en-US" dirty="0" err="1" smtClean="0"/>
              <a:t>Muon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680979"/>
            <a:ext cx="8251825" cy="2282354"/>
          </a:xfrm>
        </p:spPr>
        <p:txBody>
          <a:bodyPr/>
          <a:lstStyle/>
          <a:p>
            <a:r>
              <a:rPr lang="en-US" sz="1800" dirty="0" smtClean="0"/>
              <a:t>Mass: 105.66 MeV/c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(~200m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 ~0.1m</a:t>
            </a:r>
            <a:r>
              <a:rPr lang="en-US" sz="1800" baseline="-25000" dirty="0" smtClean="0"/>
              <a:t>p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Charge: ±e</a:t>
            </a:r>
          </a:p>
          <a:p>
            <a:r>
              <a:rPr lang="en-US" sz="1800" dirty="0" smtClean="0"/>
              <a:t>Spin: ½ħ (fermion)</a:t>
            </a:r>
          </a:p>
          <a:p>
            <a:r>
              <a:rPr lang="en-US" sz="1800" dirty="0" smtClean="0"/>
              <a:t>Lifetime: 2.2 </a:t>
            </a:r>
            <a:r>
              <a:rPr lang="en-US" sz="1800" dirty="0" err="1" smtClean="0">
                <a:latin typeface="Symbol" charset="2"/>
                <a:cs typeface="Symbol" charset="2"/>
              </a:rPr>
              <a:t>m</a:t>
            </a:r>
            <a:r>
              <a:rPr lang="en-US" sz="1800" dirty="0" err="1" smtClean="0"/>
              <a:t>sec</a:t>
            </a:r>
            <a:r>
              <a:rPr lang="en-US" sz="1800" dirty="0" smtClean="0"/>
              <a:t> (</a:t>
            </a:r>
            <a:r>
              <a:rPr lang="en-US" sz="1800" dirty="0" err="1" smtClean="0"/>
              <a:t>c</a:t>
            </a:r>
            <a:r>
              <a:rPr lang="en-US" sz="1800" dirty="0" err="1" smtClean="0">
                <a:latin typeface="Symbol" charset="2"/>
                <a:cs typeface="Symbol" charset="2"/>
              </a:rPr>
              <a:t>t</a:t>
            </a:r>
            <a:r>
              <a:rPr lang="en-US" sz="1800" dirty="0" smtClean="0"/>
              <a:t>=660m)</a:t>
            </a:r>
            <a:endParaRPr lang="en-US" sz="1800" dirty="0" smtClean="0"/>
          </a:p>
          <a:p>
            <a:r>
              <a:rPr lang="en-US" sz="1800" dirty="0" smtClean="0"/>
              <a:t>Interactions: </a:t>
            </a:r>
            <a:r>
              <a:rPr lang="en-US" sz="1600" dirty="0" smtClean="0"/>
              <a:t>Electromagnetic and Weak, but NOT strong</a:t>
            </a:r>
          </a:p>
          <a:p>
            <a:r>
              <a:rPr lang="en-US" sz="1800" dirty="0" smtClean="0"/>
              <a:t>Because muons are so much heavier than electrons, they are very penetrating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40001" y="5145853"/>
            <a:ext cx="4741332" cy="31044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7139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174" y="4642871"/>
            <a:ext cx="2175718" cy="1629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481" y="2467319"/>
            <a:ext cx="2574461" cy="38616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918" y="895338"/>
            <a:ext cx="1485900" cy="2006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0056" y="950332"/>
            <a:ext cx="4470400" cy="2654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9794" y="3851931"/>
            <a:ext cx="2602533" cy="16552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6839" y="3987270"/>
            <a:ext cx="1478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Cosmic Ray Veto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09505" y="1641119"/>
            <a:ext cx="1523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Straw Tube Tracker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29988" y="572584"/>
            <a:ext cx="2623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Calorimeter Crystal Test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6720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46" y="989008"/>
            <a:ext cx="8631022" cy="505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067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we see something?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571010" y="4863419"/>
            <a:ext cx="8251825" cy="5553075"/>
          </a:xfrm>
        </p:spPr>
        <p:txBody>
          <a:bodyPr/>
          <a:lstStyle/>
          <a:p>
            <a:r>
              <a:rPr lang="en-US" dirty="0" smtClean="0"/>
              <a:t>Next questions:</a:t>
            </a:r>
          </a:p>
          <a:p>
            <a:pPr lvl="1"/>
            <a:r>
              <a:rPr lang="en-US" dirty="0" smtClean="0"/>
              <a:t>What’s the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err="1" smtClean="0">
                <a:sym typeface="Wingdings"/>
              </a:rPr>
              <a:t>e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dirty="0" smtClean="0">
                <a:sym typeface="Wingdings"/>
              </a:rPr>
              <a:t> signal (if any)</a:t>
            </a:r>
          </a:p>
          <a:p>
            <a:pPr lvl="1"/>
            <a:r>
              <a:rPr lang="en-US" dirty="0" smtClean="0">
                <a:sym typeface="Wingdings"/>
              </a:rPr>
              <a:t>What’s the target dependence?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1812EC-776E-462B-AEFD-6FD77BB4593C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88" y="1520795"/>
            <a:ext cx="2767953" cy="28112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6693" y="1026207"/>
            <a:ext cx="1455737" cy="317500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311" y="832684"/>
            <a:ext cx="5125689" cy="3766210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3331242" y="2685941"/>
            <a:ext cx="676659" cy="364372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78577" y="4278767"/>
            <a:ext cx="1499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R. Bernstein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17796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2" grpId="0" animBg="1"/>
      <p:bldP spid="1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48" y="176180"/>
            <a:ext cx="8371114" cy="507274"/>
          </a:xfrm>
        </p:spPr>
        <p:txBody>
          <a:bodyPr/>
          <a:lstStyle/>
          <a:p>
            <a:r>
              <a:rPr lang="en-US" dirty="0" smtClean="0"/>
              <a:t>Upgrade scenarios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half" idx="1"/>
          </p:nvPr>
        </p:nvSpPr>
        <p:spPr>
          <a:xfrm>
            <a:off x="574967" y="3211499"/>
            <a:ext cx="4060371" cy="3071827"/>
          </a:xfrm>
        </p:spPr>
        <p:txBody>
          <a:bodyPr/>
          <a:lstStyle/>
          <a:p>
            <a:r>
              <a:rPr lang="en-US" sz="2400" dirty="0" smtClean="0"/>
              <a:t>Both prompt and DIO backgrounds must be lowered to measure</a:t>
            </a:r>
          </a:p>
          <a:p>
            <a:endParaRPr lang="en-US" sz="2400" dirty="0" smtClean="0"/>
          </a:p>
          <a:p>
            <a:r>
              <a:rPr lang="en-US" sz="2400" dirty="0" smtClean="0"/>
              <a:t>Must upgrade all aspects of production, transport and detection.</a:t>
            </a:r>
            <a:endParaRPr lang="en-US" sz="2400" dirty="0"/>
          </a:p>
        </p:txBody>
      </p:sp>
      <p:sp>
        <p:nvSpPr>
          <p:cNvPr id="27" name="Content Placeholder 26"/>
          <p:cNvSpPr>
            <a:spLocks noGrp="1"/>
          </p:cNvSpPr>
          <p:nvPr>
            <p:ph sz="half" idx="2"/>
          </p:nvPr>
        </p:nvSpPr>
        <p:spPr>
          <a:xfrm>
            <a:off x="4971725" y="3221124"/>
            <a:ext cx="4172275" cy="2927922"/>
          </a:xfrm>
        </p:spPr>
        <p:txBody>
          <a:bodyPr/>
          <a:lstStyle/>
          <a:p>
            <a:r>
              <a:rPr lang="en-US" sz="2400" dirty="0" smtClean="0"/>
              <a:t>Must compare different targets.</a:t>
            </a:r>
          </a:p>
          <a:p>
            <a:r>
              <a:rPr lang="en-US" sz="2400" dirty="0" smtClean="0"/>
              <a:t>Optimize muon transport and detector for short bound muon lifetimes.</a:t>
            </a:r>
          </a:p>
          <a:p>
            <a:r>
              <a:rPr lang="en-US" sz="2400" dirty="0" smtClean="0"/>
              <a:t>Backgrounds might not be as important.</a:t>
            </a:r>
            <a:endParaRPr lang="en-US" sz="2400" dirty="0"/>
          </a:p>
        </p:txBody>
      </p:sp>
      <p:sp>
        <p:nvSpPr>
          <p:cNvPr id="11" name="Rectangle 10"/>
          <p:cNvSpPr>
            <a:spLocks/>
          </p:cNvSpPr>
          <p:nvPr/>
        </p:nvSpPr>
        <p:spPr bwMode="auto">
          <a:xfrm>
            <a:off x="5114345" y="2602243"/>
            <a:ext cx="531236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dist="253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r">
              <a:tabLst>
                <a:tab pos="279400" algn="l"/>
                <a:tab pos="558800" algn="l"/>
                <a:tab pos="838200" algn="l"/>
                <a:tab pos="1117600" algn="l"/>
                <a:tab pos="1384300" algn="l"/>
                <a:tab pos="1663700" algn="l"/>
                <a:tab pos="1943100" algn="l"/>
                <a:tab pos="2222500" algn="l"/>
                <a:tab pos="2501900" algn="l"/>
                <a:tab pos="2781300" algn="l"/>
                <a:tab pos="3060700" algn="l"/>
                <a:tab pos="3340100" algn="l"/>
              </a:tabLst>
            </a:pPr>
            <a:r>
              <a:rPr lang="en-US" sz="2400" b="1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Yes</a:t>
            </a:r>
          </a:p>
        </p:txBody>
      </p:sp>
      <p:sp>
        <p:nvSpPr>
          <p:cNvPr id="16" name="Rectangle 15"/>
          <p:cNvSpPr>
            <a:spLocks/>
          </p:cNvSpPr>
          <p:nvPr/>
        </p:nvSpPr>
        <p:spPr bwMode="auto">
          <a:xfrm>
            <a:off x="3698779" y="2591271"/>
            <a:ext cx="568325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dist="25399" dir="2700000" algn="ctr" rotWithShape="0">
              <a:schemeClr val="bg2">
                <a:alpha val="75000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>
              <a:tabLst>
                <a:tab pos="279400" algn="l"/>
                <a:tab pos="558800" algn="l"/>
                <a:tab pos="838200" algn="l"/>
                <a:tab pos="1117600" algn="l"/>
                <a:tab pos="1384300" algn="l"/>
                <a:tab pos="1663700" algn="l"/>
                <a:tab pos="1943100" algn="l"/>
                <a:tab pos="2222500" algn="l"/>
                <a:tab pos="2501900" algn="l"/>
                <a:tab pos="2781300" algn="l"/>
                <a:tab pos="3060700" algn="l"/>
                <a:tab pos="3340100" algn="l"/>
              </a:tabLst>
            </a:pPr>
            <a:r>
              <a:rPr lang="en-US" sz="2400" b="1" dirty="0" smtClean="0">
                <a:latin typeface="Arial" charset="0"/>
                <a:cs typeface="Arial" charset="0"/>
                <a:sym typeface="Arial" charset="0"/>
              </a:rPr>
              <a:t>No</a:t>
            </a:r>
            <a:endParaRPr lang="en-US" sz="2400" b="1" dirty="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0" name="AutoShape 19"/>
          <p:cNvSpPr>
            <a:spLocks/>
          </p:cNvSpPr>
          <p:nvPr/>
        </p:nvSpPr>
        <p:spPr bwMode="auto">
          <a:xfrm rot="18900000">
            <a:off x="3914496" y="987381"/>
            <a:ext cx="1402819" cy="1402964"/>
          </a:xfrm>
          <a:custGeom>
            <a:avLst/>
            <a:gdLst>
              <a:gd name="T0" fmla="*/ 10800 w 20299"/>
              <a:gd name="T1" fmla="*/ 10800 h 20299"/>
            </a:gdLst>
            <a:ahLst/>
            <a:cxnLst>
              <a:cxn ang="0">
                <a:pos x="T0" y="T1"/>
              </a:cxn>
            </a:cxnLst>
            <a:rect l="0" t="0" r="r" b="b"/>
            <a:pathLst>
              <a:path w="20299" h="20299">
                <a:moveTo>
                  <a:pt x="1301" y="20299"/>
                </a:moveTo>
                <a:lnTo>
                  <a:pt x="21600" y="21600"/>
                </a:lnTo>
                <a:lnTo>
                  <a:pt x="20299" y="1301"/>
                </a:lnTo>
                <a:lnTo>
                  <a:pt x="0" y="0"/>
                </a:lnTo>
                <a:close/>
                <a:moveTo>
                  <a:pt x="1301" y="20299"/>
                </a:move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Rectangle 20"/>
          <p:cNvSpPr>
            <a:spLocks/>
          </p:cNvSpPr>
          <p:nvPr/>
        </p:nvSpPr>
        <p:spPr bwMode="auto">
          <a:xfrm>
            <a:off x="3942960" y="1353145"/>
            <a:ext cx="1528326" cy="37466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dist="253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algn="ctr">
              <a:tabLst>
                <a:tab pos="279400" algn="l"/>
                <a:tab pos="558800" algn="l"/>
                <a:tab pos="838200" algn="l"/>
                <a:tab pos="1117600" algn="l"/>
                <a:tab pos="1384300" algn="l"/>
                <a:tab pos="1663700" algn="l"/>
                <a:tab pos="1943100" algn="l"/>
                <a:tab pos="2222500" algn="l"/>
                <a:tab pos="2501900" algn="l"/>
                <a:tab pos="2781300" algn="l"/>
                <a:tab pos="3060700" algn="l"/>
                <a:tab pos="3340100" algn="l"/>
              </a:tabLst>
            </a:pPr>
            <a:r>
              <a:rPr lang="en-US" sz="2400" b="1" dirty="0" smtClean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Mu2e Signal</a:t>
            </a:r>
            <a:r>
              <a:rPr lang="en-US" sz="2400" b="1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783226" y="4410143"/>
            <a:ext cx="1678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Arial" charset="0"/>
                <a:cs typeface="Arial" charset="0"/>
                <a:sym typeface="Arial" charset="0"/>
              </a:rPr>
              <a:t>R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μe</a:t>
            </a:r>
            <a:r>
              <a:rPr lang="en-US" sz="2400" b="1" dirty="0" smtClean="0">
                <a:solidFill>
                  <a:srgbClr val="FF0000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 Italic" charset="0"/>
                <a:cs typeface="Arial Italic" charset="0"/>
                <a:sym typeface="Arial Italic" charset="0"/>
              </a:rPr>
              <a:t>~ 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  <a:cs typeface="Arial" charset="0"/>
                <a:sym typeface="Arial" charset="0"/>
              </a:rPr>
              <a:t>10</a:t>
            </a:r>
            <a:r>
              <a:rPr lang="en-US" sz="2400" b="1" baseline="32000" dirty="0" smtClean="0">
                <a:solidFill>
                  <a:srgbClr val="FF0000"/>
                </a:solidFill>
                <a:latin typeface="Arial" charset="0"/>
                <a:cs typeface="Arial" charset="0"/>
                <a:sym typeface="Arial" charset="0"/>
              </a:rPr>
              <a:t>-18</a:t>
            </a:r>
            <a:endParaRPr lang="en-US" sz="240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168444" y="2187152"/>
            <a:ext cx="784968" cy="72317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3333911" y="2187152"/>
            <a:ext cx="837890" cy="7937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  <p:bldP spid="27" grpId="0" build="p"/>
      <p:bldP spid="11" grpId="0"/>
      <p:bldP spid="16" grpId="0"/>
      <p:bldP spid="2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Dependence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Different models predict different target dependence and different relative rates for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N</a:t>
            </a:r>
            <a:r>
              <a:rPr lang="en-US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err="1" smtClean="0">
                <a:sym typeface="Wingdings"/>
              </a:rPr>
              <a:t>eN</a:t>
            </a:r>
            <a:r>
              <a:rPr lang="en-US" dirty="0" smtClean="0">
                <a:sym typeface="Wingdings"/>
              </a:rPr>
              <a:t> and 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err="1" smtClean="0">
                <a:sym typeface="Wingdings"/>
              </a:rPr>
              <a:t>e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260" r="6799" b="5889"/>
          <a:stretch/>
        </p:blipFill>
        <p:spPr>
          <a:xfrm>
            <a:off x="521310" y="1635517"/>
            <a:ext cx="8496743" cy="43545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5884" y="5730877"/>
            <a:ext cx="151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Now we know this!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519185" y="4875517"/>
            <a:ext cx="1218192" cy="9417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66605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40531" y="170362"/>
            <a:ext cx="7563601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Conclusions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000" dirty="0" smtClean="0"/>
              <a:t>We have proposed a realistic experiment to measure</a:t>
            </a:r>
          </a:p>
          <a:p>
            <a:pPr lvl="2" eaLnBrk="1" hangingPunct="1"/>
            <a:endParaRPr lang="en-US" sz="1800" dirty="0" smtClean="0"/>
          </a:p>
          <a:p>
            <a:pPr lvl="2" eaLnBrk="1" hangingPunct="1"/>
            <a:endParaRPr lang="en-US" sz="1800" dirty="0" smtClean="0"/>
          </a:p>
          <a:p>
            <a:pPr lvl="2" eaLnBrk="1" hangingPunct="1"/>
            <a:endParaRPr lang="en-US" sz="1800" dirty="0" smtClean="0"/>
          </a:p>
          <a:p>
            <a:pPr lvl="2" eaLnBrk="1" hangingPunct="1"/>
            <a:endParaRPr lang="en-US" sz="1800" dirty="0" smtClean="0"/>
          </a:p>
          <a:p>
            <a:pPr lvl="2" eaLnBrk="1" hangingPunct="1"/>
            <a:r>
              <a:rPr lang="en-US" sz="1800" dirty="0" smtClean="0"/>
              <a:t>Single event sensitivity of </a:t>
            </a:r>
            <a:r>
              <a:rPr lang="en-US" sz="1800" dirty="0" err="1" smtClean="0"/>
              <a:t>R</a:t>
            </a:r>
            <a:r>
              <a:rPr lang="en-US" sz="1800" baseline="-25000" dirty="0" err="1" smtClean="0">
                <a:latin typeface="Symbol" pitchFamily="18" charset="2"/>
              </a:rPr>
              <a:t>m</a:t>
            </a:r>
            <a:r>
              <a:rPr lang="en-US" sz="1800" baseline="-25000" dirty="0" err="1" smtClean="0"/>
              <a:t>e</a:t>
            </a:r>
            <a:r>
              <a:rPr lang="en-US" sz="1800" dirty="0" smtClean="0"/>
              <a:t>=3x10</a:t>
            </a:r>
            <a:r>
              <a:rPr lang="en-US" sz="1800" baseline="30000" dirty="0" smtClean="0"/>
              <a:t>-17</a:t>
            </a:r>
          </a:p>
          <a:p>
            <a:pPr lvl="2" eaLnBrk="1" hangingPunct="1"/>
            <a:r>
              <a:rPr lang="en-US" sz="1800" dirty="0" smtClean="0"/>
              <a:t>This represents an improvement of </a:t>
            </a:r>
            <a:r>
              <a:rPr lang="en-US" sz="1800" i="1" dirty="0" smtClean="0"/>
              <a:t>four orders of magnitude</a:t>
            </a:r>
            <a:r>
              <a:rPr lang="en-US" sz="1800" dirty="0" smtClean="0"/>
              <a:t> compared to the existing limit, or over a </a:t>
            </a:r>
            <a:r>
              <a:rPr lang="en-US" sz="1800" i="1" dirty="0" smtClean="0"/>
              <a:t>factor of ten </a:t>
            </a:r>
            <a:r>
              <a:rPr lang="en-US" sz="1800" dirty="0" smtClean="0"/>
              <a:t>in effective mass reach. For comparison</a:t>
            </a:r>
            <a:endParaRPr lang="en-US" sz="1000" dirty="0" smtClean="0"/>
          </a:p>
          <a:p>
            <a:pPr lvl="3" eaLnBrk="1" hangingPunct="1"/>
            <a:r>
              <a:rPr lang="en-US" sz="1600" dirty="0" err="1" smtClean="0"/>
              <a:t>TeV</a:t>
            </a:r>
            <a:r>
              <a:rPr lang="en-US" sz="1600" dirty="0" smtClean="0"/>
              <a:t> -&gt; LHC = factor of 7 (difference in luminosity makes in comparable)</a:t>
            </a:r>
          </a:p>
          <a:p>
            <a:pPr lvl="3" eaLnBrk="1" hangingPunct="1"/>
            <a:r>
              <a:rPr lang="en-US" sz="1600" dirty="0" smtClean="0"/>
              <a:t>LEP 200 -&gt; ILC = factor of 2.5</a:t>
            </a:r>
          </a:p>
          <a:p>
            <a:pPr eaLnBrk="1" hangingPunct="1"/>
            <a:r>
              <a:rPr lang="en-US" sz="2000" dirty="0" smtClean="0"/>
              <a:t>ANY signal would be unambiguous proof of physics beyond the Standard Model</a:t>
            </a:r>
          </a:p>
          <a:p>
            <a:pPr eaLnBrk="1" hangingPunct="1"/>
            <a:r>
              <a:rPr lang="en-US" sz="2000" dirty="0" smtClean="0"/>
              <a:t>The absence of a signal would be a very important constraint on proposed new models.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6603333"/>
              </p:ext>
            </p:extLst>
          </p:nvPr>
        </p:nvGraphicFramePr>
        <p:xfrm>
          <a:off x="2359305" y="1368123"/>
          <a:ext cx="3665537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6" name="Equation" r:id="rId3" imgW="2070100" imgH="546100" progId="Equation.3">
                  <p:embed/>
                </p:oleObj>
              </mc:Choice>
              <mc:Fallback>
                <p:oleObj name="Equation" r:id="rId3" imgW="2070100" imgH="5461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9305" y="1368123"/>
                        <a:ext cx="3665537" cy="968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Date Placeholder 10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September 15, 2015</a:t>
            </a:r>
            <a:endParaRPr lang="en-US">
              <a:latin typeface="Arial" pitchFamily="34" charset="0"/>
            </a:endParaRPr>
          </a:p>
        </p:txBody>
      </p:sp>
      <p:sp>
        <p:nvSpPr>
          <p:cNvPr id="8198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69605F-498C-4E9E-914D-3654F955712D}" type="slidenum">
              <a:rPr lang="en-US" smtClean="0">
                <a:latin typeface="Arial" pitchFamily="34" charset="0"/>
              </a:rPr>
              <a:pPr/>
              <a:t>65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199" name="Footer Placeholder 1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University of Maryland Colloquium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4905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40531" y="170362"/>
            <a:ext cx="7563601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Experimental Challenges for Increased Flux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50" y="723900"/>
            <a:ext cx="8553450" cy="5394325"/>
          </a:xfrm>
        </p:spPr>
        <p:txBody>
          <a:bodyPr/>
          <a:lstStyle/>
          <a:p>
            <a:pPr eaLnBrk="1" hangingPunct="1"/>
            <a:r>
              <a:rPr lang="en-US" sz="1800" dirty="0" smtClean="0"/>
              <a:t>At our level of sensitivity, we hit fundamental limits with this technique</a:t>
            </a:r>
          </a:p>
          <a:p>
            <a:pPr lvl="1" eaLnBrk="1" hangingPunct="1"/>
            <a:r>
              <a:rPr lang="en-US" sz="1400" dirty="0" smtClean="0"/>
              <a:t>Simply increasing the proton flux will not improve the limit dramatically</a:t>
            </a:r>
          </a:p>
          <a:p>
            <a:pPr eaLnBrk="1" hangingPunct="1"/>
            <a:r>
              <a:rPr lang="en-US" sz="1800" dirty="0"/>
              <a:t>Improve momentum resolution for the ~100 MeV electrons to reject high energy tails from ordinary DIO electrons</a:t>
            </a:r>
            <a:r>
              <a:rPr lang="en-US" sz="1800" dirty="0" smtClean="0"/>
              <a:t>.</a:t>
            </a:r>
          </a:p>
          <a:p>
            <a:pPr lvl="1" eaLnBrk="1" hangingPunct="1"/>
            <a:r>
              <a:rPr lang="en-US" sz="1400" dirty="0"/>
              <a:t>Limited by multiple scattering in target and detector </a:t>
            </a:r>
            <a:r>
              <a:rPr lang="en-US" sz="1400" dirty="0" smtClean="0"/>
              <a:t>plane</a:t>
            </a:r>
          </a:p>
          <a:p>
            <a:pPr marL="292100" lvl="1" indent="0" eaLnBrk="1" hangingPunct="1">
              <a:buNone/>
            </a:pPr>
            <a:r>
              <a:rPr lang="en-US" sz="1400" dirty="0"/>
              <a:t>	</a:t>
            </a:r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400" dirty="0" smtClean="0">
                <a:ea typeface="Wingdings"/>
                <a:cs typeface="Wingdings"/>
                <a:sym typeface="Wingdings"/>
              </a:rPr>
              <a:t> go to bunched, mono-energetic </a:t>
            </a:r>
            <a:r>
              <a:rPr lang="en-US" sz="1400" dirty="0" err="1" smtClean="0">
                <a:ea typeface="Wingdings"/>
                <a:cs typeface="Wingdings"/>
                <a:sym typeface="Wingdings"/>
              </a:rPr>
              <a:t>muon</a:t>
            </a:r>
            <a:r>
              <a:rPr lang="en-US" sz="1400" dirty="0" smtClean="0">
                <a:ea typeface="Wingdings"/>
                <a:cs typeface="Wingdings"/>
                <a:sym typeface="Wingdings"/>
              </a:rPr>
              <a:t> beam, allowing for thinner target</a:t>
            </a:r>
          </a:p>
          <a:p>
            <a:pPr eaLnBrk="1" hangingPunct="1"/>
            <a:r>
              <a:rPr lang="en-US" sz="1800" dirty="0" smtClean="0"/>
              <a:t>Allow longer decay time for </a:t>
            </a:r>
            <a:r>
              <a:rPr lang="en-US" sz="1800" dirty="0" err="1" smtClean="0"/>
              <a:t>pions</a:t>
            </a:r>
            <a:r>
              <a:rPr lang="en-US" sz="1800" dirty="0" smtClean="0"/>
              <a:t> to decay</a:t>
            </a:r>
          </a:p>
          <a:p>
            <a:pPr eaLnBrk="1" hangingPunct="1"/>
            <a:r>
              <a:rPr lang="en-US" sz="1800" dirty="0" smtClean="0"/>
              <a:t>Both of these lead to a decay/compressor ring</a:t>
            </a:r>
          </a:p>
          <a:p>
            <a:pPr eaLnBrk="1" hangingPunct="1"/>
            <a:r>
              <a:rPr lang="en-US" sz="1800" dirty="0" smtClean="0"/>
              <a:t>Other issues with increased flux</a:t>
            </a:r>
          </a:p>
          <a:p>
            <a:pPr lvl="1" eaLnBrk="1" hangingPunct="1"/>
            <a:r>
              <a:rPr lang="en-US" sz="1400" dirty="0" smtClean="0"/>
              <a:t>Upgrade target and capture solenoid to handle higher proton rate</a:t>
            </a:r>
          </a:p>
          <a:p>
            <a:pPr lvl="2" eaLnBrk="1" hangingPunct="1"/>
            <a:r>
              <a:rPr lang="en-US" sz="1400" dirty="0" smtClean="0"/>
              <a:t>Target heating</a:t>
            </a:r>
          </a:p>
          <a:p>
            <a:pPr lvl="2" eaLnBrk="1" hangingPunct="1"/>
            <a:r>
              <a:rPr lang="en-US" sz="1400" dirty="0" smtClean="0"/>
              <a:t>Quenching or radiation damage to production solenoid</a:t>
            </a:r>
          </a:p>
          <a:p>
            <a:pPr lvl="1" eaLnBrk="1" hangingPunct="1"/>
            <a:r>
              <a:rPr lang="en-US" sz="1400" dirty="0" smtClean="0"/>
              <a:t>High rate detector</a:t>
            </a:r>
          </a:p>
          <a:p>
            <a:pPr eaLnBrk="1" hangingPunct="1"/>
            <a:r>
              <a:rPr lang="en-US" sz="1800" dirty="0" smtClean="0"/>
              <a:t>All of these efforts will benefit immensely from the knowledge and experience gained during the initial phase of the experiment.</a:t>
            </a:r>
          </a:p>
          <a:p>
            <a:pPr eaLnBrk="1" hangingPunct="1"/>
            <a:r>
              <a:rPr lang="en-US" sz="1800" dirty="0" smtClean="0"/>
              <a:t>If we see a signal a lower flux, can use increased flux to study in detail</a:t>
            </a:r>
          </a:p>
          <a:p>
            <a:pPr lvl="1" eaLnBrk="1" hangingPunct="1"/>
            <a:r>
              <a:rPr lang="en-US" sz="1600" dirty="0" smtClean="0"/>
              <a:t>Precise measurement of </a:t>
            </a:r>
            <a:r>
              <a:rPr lang="en-US" sz="1600" dirty="0" err="1" smtClean="0"/>
              <a:t>R</a:t>
            </a:r>
            <a:r>
              <a:rPr lang="en-US" sz="1600" baseline="-25000" dirty="0" err="1" smtClean="0">
                <a:latin typeface="Symbol" pitchFamily="18" charset="2"/>
              </a:rPr>
              <a:t>m</a:t>
            </a:r>
            <a:r>
              <a:rPr lang="en-US" sz="1600" baseline="-25000" dirty="0" err="1" smtClean="0"/>
              <a:t>e</a:t>
            </a:r>
            <a:endParaRPr lang="en-US" sz="1600" baseline="-25000" dirty="0" smtClean="0"/>
          </a:p>
          <a:p>
            <a:pPr lvl="1" eaLnBrk="1" hangingPunct="1"/>
            <a:r>
              <a:rPr lang="en-US" sz="1600" dirty="0" smtClean="0"/>
              <a:t>Target dependence</a:t>
            </a:r>
          </a:p>
          <a:p>
            <a:pPr lvl="1" eaLnBrk="1" hangingPunct="1"/>
            <a:r>
              <a:rPr lang="en-US" sz="1600" dirty="0" smtClean="0"/>
              <a:t>Comparison with </a:t>
            </a:r>
            <a:r>
              <a:rPr lang="en-US" sz="1600" dirty="0" err="1" smtClean="0">
                <a:latin typeface="Symbol" pitchFamily="18" charset="2"/>
              </a:rPr>
              <a:t>m</a:t>
            </a:r>
            <a:r>
              <a:rPr lang="en-US" sz="1600" dirty="0" err="1" smtClean="0">
                <a:sym typeface="Symbol" pitchFamily="18" charset="2"/>
              </a:rPr>
              <a:t>e</a:t>
            </a:r>
            <a:r>
              <a:rPr lang="en-US" sz="1600" dirty="0" err="1" smtClean="0">
                <a:latin typeface="Symbol" pitchFamily="18" charset="2"/>
                <a:sym typeface="Symbol" pitchFamily="18" charset="2"/>
              </a:rPr>
              <a:t>g</a:t>
            </a:r>
            <a:r>
              <a:rPr lang="en-US" sz="1600" dirty="0" smtClean="0">
                <a:sym typeface="Symbol" pitchFamily="18" charset="2"/>
              </a:rPr>
              <a:t> rate</a:t>
            </a:r>
            <a:endParaRPr lang="en-US" sz="1600" dirty="0" smtClean="0"/>
          </a:p>
        </p:txBody>
      </p:sp>
      <p:sp>
        <p:nvSpPr>
          <p:cNvPr id="66564" name="Rectangle 7"/>
          <p:cNvSpPr>
            <a:spLocks noChangeArrowheads="1"/>
          </p:cNvSpPr>
          <p:nvPr/>
        </p:nvSpPr>
        <p:spPr bwMode="auto">
          <a:xfrm>
            <a:off x="769938" y="5272088"/>
            <a:ext cx="7772400" cy="382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>
              <a:sym typeface="Symbol" pitchFamily="18" charset="2"/>
            </a:endParaRPr>
          </a:p>
        </p:txBody>
      </p:sp>
      <p:sp>
        <p:nvSpPr>
          <p:cNvPr id="66565" name="Date Placeholder 10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September 15, 2015</a:t>
            </a:r>
            <a:endParaRPr lang="en-US">
              <a:latin typeface="Arial" pitchFamily="34" charset="0"/>
            </a:endParaRPr>
          </a:p>
        </p:txBody>
      </p:sp>
      <p:sp>
        <p:nvSpPr>
          <p:cNvPr id="66566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B5FF79-E887-45E2-AA15-A38177EF60D9}" type="slidenum">
              <a:rPr lang="en-US" smtClean="0">
                <a:latin typeface="Arial" pitchFamily="34" charset="0"/>
              </a:rPr>
              <a:pPr/>
              <a:t>67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6567" name="Footer Placeholder 1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University of Maryland Colloquium</a:t>
            </a:r>
          </a:p>
        </p:txBody>
      </p:sp>
    </p:spTree>
    <p:extLst>
      <p:ext uri="{BB962C8B-B14F-4D97-AF65-F5344CB8AC3E}">
        <p14:creationId xmlns:p14="http://schemas.microsoft.com/office/powerpoint/2010/main" val="218735798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2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2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2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2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27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27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5502" y="303077"/>
            <a:ext cx="4820173" cy="463731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Preac</a:t>
            </a:r>
            <a:r>
              <a:rPr lang="en-US" dirty="0"/>
              <a:t>(</a:t>
            </a:r>
            <a:r>
              <a:rPr lang="en-US" dirty="0" err="1"/>
              <a:t>cellerator</a:t>
            </a:r>
            <a:r>
              <a:rPr lang="en-US" dirty="0"/>
              <a:t>) and </a:t>
            </a:r>
            <a:r>
              <a:rPr lang="en-US" dirty="0" err="1"/>
              <a:t>Linac</a:t>
            </a:r>
            <a:endParaRPr lang="en-US" dirty="0"/>
          </a:p>
        </p:txBody>
      </p:sp>
      <p:pic>
        <p:nvPicPr>
          <p:cNvPr id="41987" name="Picture 3" descr="c_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038" y="1895475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428625" y="4594225"/>
            <a:ext cx="25050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latin typeface="+mn-lt"/>
              </a:rPr>
              <a:t>“</a:t>
            </a:r>
            <a:r>
              <a:rPr lang="en-US" sz="1600" b="1" dirty="0" err="1">
                <a:latin typeface="+mn-lt"/>
              </a:rPr>
              <a:t>Preac</a:t>
            </a:r>
            <a:r>
              <a:rPr lang="en-US" sz="1600" b="1" dirty="0">
                <a:latin typeface="+mn-lt"/>
              </a:rPr>
              <a:t>” - </a:t>
            </a:r>
            <a:r>
              <a:rPr lang="en-US" sz="1600" dirty="0">
                <a:latin typeface="+mn-lt"/>
              </a:rPr>
              <a:t>Static </a:t>
            </a:r>
            <a:r>
              <a:rPr lang="en-US" sz="1600" dirty="0" err="1">
                <a:latin typeface="+mn-lt"/>
              </a:rPr>
              <a:t>Cockroft</a:t>
            </a:r>
            <a:r>
              <a:rPr lang="en-US" sz="1600" dirty="0">
                <a:latin typeface="+mn-lt"/>
              </a:rPr>
              <a:t>-Walton generator accelerates H- ions from 0 to 750 </a:t>
            </a:r>
            <a:r>
              <a:rPr lang="en-US" sz="1600" dirty="0" err="1">
                <a:latin typeface="+mn-lt"/>
              </a:rPr>
              <a:t>KeV</a:t>
            </a:r>
            <a:r>
              <a:rPr lang="en-US" sz="1600" dirty="0">
                <a:latin typeface="+mn-lt"/>
              </a:rPr>
              <a:t>.</a:t>
            </a:r>
            <a:r>
              <a:rPr lang="en-US" sz="1400" dirty="0">
                <a:latin typeface="+mn-lt"/>
              </a:rPr>
              <a:t>  </a:t>
            </a:r>
          </a:p>
        </p:txBody>
      </p:sp>
      <p:pic>
        <p:nvPicPr>
          <p:cNvPr id="41989" name="Picture 5" descr="old lina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295400"/>
            <a:ext cx="2940050" cy="369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3060700" y="5154613"/>
            <a:ext cx="2921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latin typeface="+mn-lt"/>
              </a:rPr>
              <a:t>“Old </a:t>
            </a:r>
            <a:r>
              <a:rPr lang="en-US" sz="1600" b="1" dirty="0" err="1">
                <a:latin typeface="+mn-lt"/>
              </a:rPr>
              <a:t>linac</a:t>
            </a:r>
            <a:r>
              <a:rPr lang="en-US" sz="1600" b="1" dirty="0">
                <a:latin typeface="+mn-lt"/>
              </a:rPr>
              <a:t>”(LEL)-</a:t>
            </a:r>
            <a:r>
              <a:rPr lang="en-US" sz="1600" dirty="0">
                <a:latin typeface="+mn-lt"/>
              </a:rPr>
              <a:t> accelerate H- ions from 750 </a:t>
            </a:r>
            <a:r>
              <a:rPr lang="en-US" sz="1600" dirty="0" err="1">
                <a:latin typeface="+mn-lt"/>
              </a:rPr>
              <a:t>keV</a:t>
            </a:r>
            <a:r>
              <a:rPr lang="en-US" sz="1600" dirty="0">
                <a:latin typeface="+mn-lt"/>
              </a:rPr>
              <a:t> to 116 </a:t>
            </a:r>
            <a:r>
              <a:rPr lang="en-US" sz="1600" dirty="0" err="1">
                <a:latin typeface="+mn-lt"/>
              </a:rPr>
              <a:t>MeV</a:t>
            </a:r>
            <a:endParaRPr lang="en-US" sz="1600" dirty="0">
              <a:latin typeface="+mn-lt"/>
            </a:endParaRPr>
          </a:p>
        </p:txBody>
      </p:sp>
      <p:pic>
        <p:nvPicPr>
          <p:cNvPr id="41991" name="Picture 7" descr="lina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8063" y="1981200"/>
            <a:ext cx="3087687" cy="380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6327775" y="1136650"/>
            <a:ext cx="25781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latin typeface="+mn-lt"/>
              </a:rPr>
              <a:t>“New </a:t>
            </a:r>
            <a:r>
              <a:rPr lang="en-US" sz="1600" b="1" dirty="0" err="1">
                <a:latin typeface="+mn-lt"/>
              </a:rPr>
              <a:t>linac</a:t>
            </a:r>
            <a:r>
              <a:rPr lang="en-US" sz="1600" b="1" dirty="0">
                <a:latin typeface="+mn-lt"/>
              </a:rPr>
              <a:t>” (HEL)-</a:t>
            </a:r>
            <a:r>
              <a:rPr lang="en-US" sz="1600" dirty="0">
                <a:latin typeface="+mn-lt"/>
              </a:rPr>
              <a:t> Accelerate H- ions from 116 </a:t>
            </a:r>
            <a:r>
              <a:rPr lang="en-US" sz="1600" dirty="0" err="1">
                <a:latin typeface="+mn-lt"/>
              </a:rPr>
              <a:t>MeV</a:t>
            </a:r>
            <a:r>
              <a:rPr lang="en-US" sz="1600" dirty="0">
                <a:latin typeface="+mn-lt"/>
              </a:rPr>
              <a:t> to 400 </a:t>
            </a:r>
            <a:r>
              <a:rPr lang="en-US" sz="1600" dirty="0" err="1">
                <a:latin typeface="+mn-lt"/>
              </a:rPr>
              <a:t>MeV</a:t>
            </a:r>
            <a:endParaRPr lang="en-US" sz="1600" dirty="0">
              <a:latin typeface="+mn-lt"/>
            </a:endParaRPr>
          </a:p>
        </p:txBody>
      </p:sp>
      <p:pic>
        <p:nvPicPr>
          <p:cNvPr id="4199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8"/>
          <a:stretch>
            <a:fillRect/>
          </a:stretch>
        </p:blipFill>
        <p:spPr bwMode="auto">
          <a:xfrm>
            <a:off x="419100" y="0"/>
            <a:ext cx="2011363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4" name="Freeform 10"/>
          <p:cNvSpPr>
            <a:spLocks/>
          </p:cNvSpPr>
          <p:nvPr/>
        </p:nvSpPr>
        <p:spPr bwMode="auto">
          <a:xfrm>
            <a:off x="1884363" y="0"/>
            <a:ext cx="1111250" cy="400050"/>
          </a:xfrm>
          <a:custGeom>
            <a:avLst/>
            <a:gdLst>
              <a:gd name="T0" fmla="*/ 1111221 w 16509"/>
              <a:gd name="T1" fmla="*/ 400050 h 18819"/>
              <a:gd name="T2" fmla="*/ 558808 w 16509"/>
              <a:gd name="T3" fmla="*/ 31398 h 18819"/>
              <a:gd name="T4" fmla="*/ 0 w 16509"/>
              <a:gd name="T5" fmla="*/ 211685 h 18819"/>
              <a:gd name="T6" fmla="*/ 0 60000 65536"/>
              <a:gd name="T7" fmla="*/ 0 60000 65536"/>
              <a:gd name="T8" fmla="*/ 0 60000 65536"/>
              <a:gd name="T9" fmla="*/ 0 w 16509"/>
              <a:gd name="T10" fmla="*/ 0 h 18819"/>
              <a:gd name="T11" fmla="*/ 16509 w 16509"/>
              <a:gd name="T12" fmla="*/ 18819 h 18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509" h="18819">
                <a:moveTo>
                  <a:pt x="16509" y="18819"/>
                </a:moveTo>
                <a:cubicBezTo>
                  <a:pt x="16485" y="14009"/>
                  <a:pt x="11053" y="2954"/>
                  <a:pt x="8302" y="1477"/>
                </a:cubicBezTo>
                <a:cubicBezTo>
                  <a:pt x="5551" y="0"/>
                  <a:pt x="3302" y="5528"/>
                  <a:pt x="0" y="9958"/>
                </a:cubicBezTo>
              </a:path>
            </a:pathLst>
          </a:cu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1995" name="Date Placeholder 1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September 15, 2015</a:t>
            </a:r>
            <a:endParaRPr lang="en-US">
              <a:latin typeface="Arial" pitchFamily="34" charset="0"/>
            </a:endParaRPr>
          </a:p>
        </p:txBody>
      </p:sp>
      <p:sp>
        <p:nvSpPr>
          <p:cNvPr id="41996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BD9EF8-D276-4464-8B7A-540F27270E07}" type="slidenum">
              <a:rPr lang="en-US" smtClean="0">
                <a:latin typeface="Arial" pitchFamily="34" charset="0"/>
              </a:rPr>
              <a:pPr/>
              <a:t>68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1997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University of Maryland Colloquium</a:t>
            </a:r>
          </a:p>
        </p:txBody>
      </p:sp>
    </p:spTree>
    <p:extLst>
      <p:ext uri="{BB962C8B-B14F-4D97-AF65-F5344CB8AC3E}">
        <p14:creationId xmlns:p14="http://schemas.microsoft.com/office/powerpoint/2010/main" val="123318576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363" y="2435225"/>
            <a:ext cx="4200525" cy="317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7251" name="Rectangle 3"/>
          <p:cNvSpPr>
            <a:spLocks noGrp="1" noChangeArrowheads="1"/>
          </p:cNvSpPr>
          <p:nvPr>
            <p:ph type="title"/>
          </p:nvPr>
        </p:nvSpPr>
        <p:spPr>
          <a:xfrm>
            <a:off x="3037393" y="217352"/>
            <a:ext cx="4105798" cy="463731"/>
          </a:xfrm>
        </p:spPr>
        <p:txBody>
          <a:bodyPr/>
          <a:lstStyle/>
          <a:p>
            <a:pPr>
              <a:defRPr/>
            </a:pPr>
            <a:r>
              <a:rPr lang="en-US" dirty="0"/>
              <a:t>Main </a:t>
            </a:r>
            <a:r>
              <a:rPr lang="en-US" dirty="0" smtClean="0"/>
              <a:t>Injector/Recycler</a:t>
            </a:r>
            <a:endParaRPr lang="en-US" dirty="0"/>
          </a:p>
        </p:txBody>
      </p:sp>
      <p:sp>
        <p:nvSpPr>
          <p:cNvPr id="437252" name="Text Box 4"/>
          <p:cNvSpPr txBox="1">
            <a:spLocks noChangeArrowheads="1"/>
          </p:cNvSpPr>
          <p:nvPr/>
        </p:nvSpPr>
        <p:spPr bwMode="auto">
          <a:xfrm>
            <a:off x="4822825" y="1236663"/>
            <a:ext cx="4191000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7800" indent="-177800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latin typeface="+mn-lt"/>
              </a:rPr>
              <a:t>The Main Injector can accept 8 </a:t>
            </a:r>
            <a:r>
              <a:rPr lang="en-US" sz="1600" dirty="0" err="1">
                <a:latin typeface="+mn-lt"/>
              </a:rPr>
              <a:t>GeV</a:t>
            </a:r>
            <a:r>
              <a:rPr lang="en-US" sz="1600" dirty="0">
                <a:latin typeface="+mn-lt"/>
              </a:rPr>
              <a:t> protons OR antiprotons from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latin typeface="+mn-lt"/>
              </a:rPr>
              <a:t> 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Booster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 The anti-proton accumulator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 The 8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GeV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Recycler (which shares the same tunnel and stores antiprotons)</a:t>
            </a:r>
          </a:p>
          <a:p>
            <a:pPr marL="114300" indent="-114300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latin typeface="+mn-lt"/>
              </a:rPr>
              <a:t>It can accelerate </a:t>
            </a:r>
            <a:r>
              <a:rPr lang="en-US" sz="1600" dirty="0">
                <a:solidFill>
                  <a:srgbClr val="009900"/>
                </a:solidFill>
                <a:latin typeface="+mn-lt"/>
              </a:rPr>
              <a:t>protons</a:t>
            </a:r>
            <a:r>
              <a:rPr lang="en-US" sz="1600" dirty="0">
                <a:latin typeface="+mn-lt"/>
              </a:rPr>
              <a:t> to 120 </a:t>
            </a:r>
            <a:r>
              <a:rPr lang="en-US" sz="1600" dirty="0" err="1">
                <a:latin typeface="+mn-lt"/>
              </a:rPr>
              <a:t>GeV</a:t>
            </a:r>
            <a:r>
              <a:rPr lang="en-US" sz="1600" dirty="0">
                <a:latin typeface="+mn-lt"/>
              </a:rPr>
              <a:t> (in a minimum of 1.4 s) and deliver them to 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latin typeface="+mn-lt"/>
              </a:rPr>
              <a:t> 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The antiproton production target.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 The fixed target area.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 The NUMI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beamline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.</a:t>
            </a:r>
          </a:p>
          <a:p>
            <a:pPr marL="114300" indent="-114300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latin typeface="+mn-lt"/>
              </a:rPr>
              <a:t>It can accelerate </a:t>
            </a:r>
            <a:r>
              <a:rPr lang="en-US" sz="1600" dirty="0">
                <a:solidFill>
                  <a:srgbClr val="009900"/>
                </a:solidFill>
                <a:latin typeface="+mn-lt"/>
              </a:rPr>
              <a:t>protons OR antiprotons</a:t>
            </a:r>
            <a:r>
              <a:rPr lang="en-US" sz="1600" dirty="0">
                <a:latin typeface="+mn-lt"/>
              </a:rPr>
              <a:t> to 150 </a:t>
            </a:r>
            <a:r>
              <a:rPr lang="en-US" sz="1600" dirty="0" err="1">
                <a:latin typeface="+mn-lt"/>
              </a:rPr>
              <a:t>GeV</a:t>
            </a:r>
            <a:r>
              <a:rPr lang="en-US" sz="1600" dirty="0">
                <a:latin typeface="+mn-lt"/>
              </a:rPr>
              <a:t> and inject them into the </a:t>
            </a:r>
            <a:r>
              <a:rPr lang="en-US" sz="1600" dirty="0" err="1">
                <a:latin typeface="+mn-lt"/>
              </a:rPr>
              <a:t>Tevatron</a:t>
            </a:r>
            <a:r>
              <a:rPr lang="en-US" sz="1600" dirty="0">
                <a:latin typeface="+mn-lt"/>
              </a:rPr>
              <a:t>.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456238" y="1238250"/>
            <a:ext cx="1268412" cy="323850"/>
          </a:xfrm>
          <a:prstGeom prst="rect">
            <a:avLst/>
          </a:prstGeom>
          <a:noFill/>
          <a:ln w="254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2233613" y="922338"/>
            <a:ext cx="3205162" cy="3719512"/>
          </a:xfrm>
          <a:custGeom>
            <a:avLst/>
            <a:gdLst>
              <a:gd name="T0" fmla="*/ 3205023 w 10212"/>
              <a:gd name="T1" fmla="*/ 332217 h 9954"/>
              <a:gd name="T2" fmla="*/ 2563516 w 10212"/>
              <a:gd name="T3" fmla="*/ 147237 h 9954"/>
              <a:gd name="T4" fmla="*/ 1556062 w 10212"/>
              <a:gd name="T5" fmla="*/ 1214890 h 9954"/>
              <a:gd name="T6" fmla="*/ 0 w 10212"/>
              <a:gd name="T7" fmla="*/ 3719785 h 9954"/>
              <a:gd name="T8" fmla="*/ 0 60000 65536"/>
              <a:gd name="T9" fmla="*/ 0 60000 65536"/>
              <a:gd name="T10" fmla="*/ 0 60000 65536"/>
              <a:gd name="T11" fmla="*/ 0 60000 65536"/>
              <a:gd name="T12" fmla="*/ 0 w 10212"/>
              <a:gd name="T13" fmla="*/ 0 h 9954"/>
              <a:gd name="T14" fmla="*/ 10212 w 10212"/>
              <a:gd name="T15" fmla="*/ 9954 h 99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212" h="9954">
                <a:moveTo>
                  <a:pt x="10212" y="889"/>
                </a:moveTo>
                <a:cubicBezTo>
                  <a:pt x="9712" y="561"/>
                  <a:pt x="9044" y="0"/>
                  <a:pt x="8168" y="394"/>
                </a:cubicBezTo>
                <a:cubicBezTo>
                  <a:pt x="7292" y="788"/>
                  <a:pt x="6318" y="1657"/>
                  <a:pt x="4958" y="3251"/>
                </a:cubicBezTo>
                <a:cubicBezTo>
                  <a:pt x="3598" y="4846"/>
                  <a:pt x="1034" y="8560"/>
                  <a:pt x="0" y="9954"/>
                </a:cubicBezTo>
              </a:path>
            </a:pathLst>
          </a:cu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5819775" y="2619375"/>
            <a:ext cx="1495425" cy="285750"/>
          </a:xfrm>
          <a:prstGeom prst="rect">
            <a:avLst/>
          </a:prstGeom>
          <a:noFill/>
          <a:ln w="254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4040" name="Freeform 8"/>
          <p:cNvSpPr>
            <a:spLocks/>
          </p:cNvSpPr>
          <p:nvPr/>
        </p:nvSpPr>
        <p:spPr bwMode="auto">
          <a:xfrm>
            <a:off x="2316163" y="2262188"/>
            <a:ext cx="3475037" cy="869950"/>
          </a:xfrm>
          <a:custGeom>
            <a:avLst/>
            <a:gdLst>
              <a:gd name="T0" fmla="*/ 2147483647 w 2281"/>
              <a:gd name="T1" fmla="*/ 2147483647 h 548"/>
              <a:gd name="T2" fmla="*/ 2147483647 w 2281"/>
              <a:gd name="T3" fmla="*/ 2147483647 h 548"/>
              <a:gd name="T4" fmla="*/ 0 w 2281"/>
              <a:gd name="T5" fmla="*/ 2147483647 h 548"/>
              <a:gd name="T6" fmla="*/ 0 60000 65536"/>
              <a:gd name="T7" fmla="*/ 0 60000 65536"/>
              <a:gd name="T8" fmla="*/ 0 60000 65536"/>
              <a:gd name="T9" fmla="*/ 0 w 2281"/>
              <a:gd name="T10" fmla="*/ 0 h 548"/>
              <a:gd name="T11" fmla="*/ 2281 w 2281"/>
              <a:gd name="T12" fmla="*/ 548 h 5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81" h="548">
                <a:moveTo>
                  <a:pt x="2281" y="241"/>
                </a:moveTo>
                <a:cubicBezTo>
                  <a:pt x="2163" y="209"/>
                  <a:pt x="1945" y="0"/>
                  <a:pt x="1565" y="51"/>
                </a:cubicBezTo>
                <a:cubicBezTo>
                  <a:pt x="1185" y="102"/>
                  <a:pt x="326" y="444"/>
                  <a:pt x="0" y="548"/>
                </a:cubicBezTo>
              </a:path>
            </a:pathLst>
          </a:custGeom>
          <a:noFill/>
          <a:ln w="25400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pic>
        <p:nvPicPr>
          <p:cNvPr id="4404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8"/>
          <a:stretch>
            <a:fillRect/>
          </a:stretch>
        </p:blipFill>
        <p:spPr bwMode="auto">
          <a:xfrm>
            <a:off x="404813" y="203200"/>
            <a:ext cx="2374900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2" name="Freeform 10"/>
          <p:cNvSpPr>
            <a:spLocks/>
          </p:cNvSpPr>
          <p:nvPr/>
        </p:nvSpPr>
        <p:spPr bwMode="auto">
          <a:xfrm>
            <a:off x="819150" y="303213"/>
            <a:ext cx="2200275" cy="182562"/>
          </a:xfrm>
          <a:custGeom>
            <a:avLst/>
            <a:gdLst>
              <a:gd name="T0" fmla="*/ 2147483647 w 1567"/>
              <a:gd name="T1" fmla="*/ 2147483647 h 158"/>
              <a:gd name="T2" fmla="*/ 2147483647 w 1567"/>
              <a:gd name="T3" fmla="*/ 2147483647 h 158"/>
              <a:gd name="T4" fmla="*/ 2147483647 w 1567"/>
              <a:gd name="T5" fmla="*/ 0 h 158"/>
              <a:gd name="T6" fmla="*/ 2147483647 w 1567"/>
              <a:gd name="T7" fmla="*/ 2147483647 h 158"/>
              <a:gd name="T8" fmla="*/ 2147483647 w 1567"/>
              <a:gd name="T9" fmla="*/ 2147483647 h 1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67"/>
              <a:gd name="T16" fmla="*/ 0 h 158"/>
              <a:gd name="T17" fmla="*/ 1567 w 1567"/>
              <a:gd name="T18" fmla="*/ 158 h 1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67" h="158">
                <a:moveTo>
                  <a:pt x="1567" y="112"/>
                </a:moveTo>
                <a:cubicBezTo>
                  <a:pt x="1320" y="83"/>
                  <a:pt x="1074" y="55"/>
                  <a:pt x="874" y="36"/>
                </a:cubicBezTo>
                <a:cubicBezTo>
                  <a:pt x="674" y="17"/>
                  <a:pt x="505" y="0"/>
                  <a:pt x="369" y="0"/>
                </a:cubicBezTo>
                <a:cubicBezTo>
                  <a:pt x="233" y="0"/>
                  <a:pt x="116" y="10"/>
                  <a:pt x="58" y="36"/>
                </a:cubicBezTo>
                <a:cubicBezTo>
                  <a:pt x="0" y="62"/>
                  <a:pt x="11" y="110"/>
                  <a:pt x="22" y="158"/>
                </a:cubicBezTo>
              </a:path>
            </a:pathLst>
          </a:cu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4043" name="Date Placeholder 1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September 15, 2015</a:t>
            </a:r>
            <a:endParaRPr lang="en-US">
              <a:latin typeface="Arial" pitchFamily="34" charset="0"/>
            </a:endParaRPr>
          </a:p>
        </p:txBody>
      </p:sp>
      <p:sp>
        <p:nvSpPr>
          <p:cNvPr id="44044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547F9A5-7614-4487-BD23-32200D1CEF2A}" type="slidenum">
              <a:rPr lang="en-US" smtClean="0">
                <a:latin typeface="Arial" pitchFamily="34" charset="0"/>
              </a:rPr>
              <a:pPr/>
              <a:t>69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4045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University of Maryland Colloquium</a:t>
            </a:r>
          </a:p>
        </p:txBody>
      </p:sp>
    </p:spTree>
    <p:extLst>
      <p:ext uri="{BB962C8B-B14F-4D97-AF65-F5344CB8AC3E}">
        <p14:creationId xmlns:p14="http://schemas.microsoft.com/office/powerpoint/2010/main" val="189632459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777" y="79018"/>
            <a:ext cx="7659667" cy="463731"/>
          </a:xfrm>
        </p:spPr>
        <p:txBody>
          <a:bodyPr/>
          <a:lstStyle/>
          <a:p>
            <a:r>
              <a:rPr lang="en-US" dirty="0" smtClean="0"/>
              <a:t>The Standard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8116" y="1226785"/>
            <a:ext cx="5760261" cy="50170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0173" y="1776392"/>
            <a:ext cx="1262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Combine to form hadrons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602587" y="2177025"/>
            <a:ext cx="340172" cy="755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61767" y="4529125"/>
            <a:ext cx="102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Free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889841" y="4815151"/>
            <a:ext cx="212878" cy="9193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88575" y="2496943"/>
            <a:ext cx="135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Mediate interactions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690305" y="3137031"/>
            <a:ext cx="209234" cy="20653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79473" y="2305529"/>
            <a:ext cx="0" cy="309923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274419" y="2284069"/>
            <a:ext cx="0" cy="309923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007678" y="2284070"/>
            <a:ext cx="0" cy="309923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95805" y="4808812"/>
            <a:ext cx="0" cy="309923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90751" y="4787352"/>
            <a:ext cx="0" cy="309923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024010" y="4787353"/>
            <a:ext cx="0" cy="309923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99907" y="2299188"/>
            <a:ext cx="384315" cy="361619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713813" y="2275293"/>
            <a:ext cx="340172" cy="400632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457057" y="2292847"/>
            <a:ext cx="384315" cy="361619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470963" y="2268952"/>
            <a:ext cx="340172" cy="400632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5835831" y="3666167"/>
            <a:ext cx="786175" cy="854179"/>
          </a:xfrm>
          <a:prstGeom prst="ellipse">
            <a:avLst/>
          </a:prstGeom>
          <a:noFill/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3487892" y="5303514"/>
            <a:ext cx="355290" cy="1"/>
          </a:xfrm>
          <a:prstGeom prst="line">
            <a:avLst/>
          </a:prstGeom>
          <a:ln w="25400">
            <a:solidFill>
              <a:srgbClr val="FFFF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699906" y="5306243"/>
            <a:ext cx="355290" cy="1"/>
          </a:xfrm>
          <a:prstGeom prst="line">
            <a:avLst/>
          </a:prstGeom>
          <a:ln w="25400">
            <a:solidFill>
              <a:srgbClr val="FFFF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2607681" y="5587765"/>
            <a:ext cx="1253642" cy="8777"/>
          </a:xfrm>
          <a:prstGeom prst="line">
            <a:avLst/>
          </a:prstGeom>
          <a:ln w="25400">
            <a:solidFill>
              <a:srgbClr val="FFFF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805224" y="4543025"/>
            <a:ext cx="293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Weak charged current interactions “flip” fundamental fermions (analogous to EM spin flip)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230013" y="748351"/>
            <a:ext cx="159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Fermions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648060" y="764687"/>
            <a:ext cx="159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Bosons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634570" y="5673967"/>
            <a:ext cx="1957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Neutrino mixing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50955" y="4107032"/>
            <a:ext cx="824210" cy="851128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1762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  <p:bldP spid="35" grpId="0" animBg="1"/>
      <p:bldP spid="48" grpId="0"/>
      <p:bldP spid="5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006" y="461155"/>
            <a:ext cx="7563601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Present Operation of </a:t>
            </a:r>
            <a:r>
              <a:rPr lang="en-US" dirty="0" err="1" smtClean="0"/>
              <a:t>Debuncher</a:t>
            </a:r>
            <a:r>
              <a:rPr lang="en-US" dirty="0" smtClean="0"/>
              <a:t>/Accumulator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942975"/>
            <a:ext cx="3652838" cy="5257800"/>
          </a:xfrm>
        </p:spPr>
        <p:txBody>
          <a:bodyPr/>
          <a:lstStyle/>
          <a:p>
            <a:pPr eaLnBrk="1" hangingPunct="1"/>
            <a:r>
              <a:rPr lang="en-US" smtClean="0"/>
              <a:t>Protons are accelerated to 120 GeV in Main Injector and extracted to pBar target</a:t>
            </a:r>
          </a:p>
          <a:p>
            <a:pPr eaLnBrk="1" hangingPunct="1"/>
            <a:r>
              <a:rPr lang="en-US" smtClean="0"/>
              <a:t>pBars are collected and phase rotated in the “Debuncher”</a:t>
            </a:r>
          </a:p>
          <a:p>
            <a:pPr eaLnBrk="1" hangingPunct="1"/>
            <a:r>
              <a:rPr lang="en-US" smtClean="0"/>
              <a:t>Transferred to the “Accumulator”, where they are cooled and stacked</a:t>
            </a:r>
          </a:p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pBars not used after collider.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1525" y="942975"/>
            <a:ext cx="3810000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Pbar Tunn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125" y="4067175"/>
            <a:ext cx="2819400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Freeform 6"/>
          <p:cNvSpPr>
            <a:spLocks/>
          </p:cNvSpPr>
          <p:nvPr/>
        </p:nvSpPr>
        <p:spPr bwMode="auto">
          <a:xfrm>
            <a:off x="3465513" y="2314575"/>
            <a:ext cx="1725612" cy="1525588"/>
          </a:xfrm>
          <a:custGeom>
            <a:avLst/>
            <a:gdLst>
              <a:gd name="T0" fmla="*/ 0 w 934"/>
              <a:gd name="T1" fmla="*/ 2147483647 h 961"/>
              <a:gd name="T2" fmla="*/ 2147483647 w 934"/>
              <a:gd name="T3" fmla="*/ 2147483647 h 961"/>
              <a:gd name="T4" fmla="*/ 2147483647 w 934"/>
              <a:gd name="T5" fmla="*/ 2147483647 h 961"/>
              <a:gd name="T6" fmla="*/ 2147483647 w 934"/>
              <a:gd name="T7" fmla="*/ 0 h 961"/>
              <a:gd name="T8" fmla="*/ 0 60000 65536"/>
              <a:gd name="T9" fmla="*/ 0 60000 65536"/>
              <a:gd name="T10" fmla="*/ 0 60000 65536"/>
              <a:gd name="T11" fmla="*/ 0 60000 65536"/>
              <a:gd name="T12" fmla="*/ 0 w 934"/>
              <a:gd name="T13" fmla="*/ 0 h 961"/>
              <a:gd name="T14" fmla="*/ 934 w 934"/>
              <a:gd name="T15" fmla="*/ 961 h 9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4" h="961">
                <a:moveTo>
                  <a:pt x="0" y="935"/>
                </a:moveTo>
                <a:cubicBezTo>
                  <a:pt x="48" y="921"/>
                  <a:pt x="216" y="961"/>
                  <a:pt x="299" y="848"/>
                </a:cubicBezTo>
                <a:cubicBezTo>
                  <a:pt x="382" y="735"/>
                  <a:pt x="391" y="397"/>
                  <a:pt x="497" y="256"/>
                </a:cubicBezTo>
                <a:cubicBezTo>
                  <a:pt x="603" y="115"/>
                  <a:pt x="843" y="53"/>
                  <a:pt x="934" y="0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3946525" y="3786188"/>
            <a:ext cx="1901825" cy="1060450"/>
          </a:xfrm>
          <a:custGeom>
            <a:avLst/>
            <a:gdLst>
              <a:gd name="T0" fmla="*/ 0 w 1198"/>
              <a:gd name="T1" fmla="*/ 0 h 668"/>
              <a:gd name="T2" fmla="*/ 2147483647 w 1198"/>
              <a:gd name="T3" fmla="*/ 2147483647 h 668"/>
              <a:gd name="T4" fmla="*/ 2147483647 w 1198"/>
              <a:gd name="T5" fmla="*/ 2147483647 h 668"/>
              <a:gd name="T6" fmla="*/ 0 60000 65536"/>
              <a:gd name="T7" fmla="*/ 0 60000 65536"/>
              <a:gd name="T8" fmla="*/ 0 60000 65536"/>
              <a:gd name="T9" fmla="*/ 0 w 1198"/>
              <a:gd name="T10" fmla="*/ 0 h 668"/>
              <a:gd name="T11" fmla="*/ 1198 w 1198"/>
              <a:gd name="T12" fmla="*/ 668 h 6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98" h="668">
                <a:moveTo>
                  <a:pt x="0" y="0"/>
                </a:moveTo>
                <a:cubicBezTo>
                  <a:pt x="95" y="24"/>
                  <a:pt x="368" y="31"/>
                  <a:pt x="568" y="142"/>
                </a:cubicBezTo>
                <a:cubicBezTo>
                  <a:pt x="768" y="253"/>
                  <a:pt x="1067" y="559"/>
                  <a:pt x="1198" y="668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5064" name="Oval 8"/>
          <p:cNvSpPr>
            <a:spLocks noChangeArrowheads="1"/>
          </p:cNvSpPr>
          <p:nvPr/>
        </p:nvSpPr>
        <p:spPr bwMode="auto">
          <a:xfrm>
            <a:off x="1354138" y="3495675"/>
            <a:ext cx="2073275" cy="53816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5065" name="Oval 9"/>
          <p:cNvSpPr>
            <a:spLocks noChangeArrowheads="1"/>
          </p:cNvSpPr>
          <p:nvPr/>
        </p:nvSpPr>
        <p:spPr bwMode="auto">
          <a:xfrm>
            <a:off x="739775" y="4302125"/>
            <a:ext cx="2243138" cy="533400"/>
          </a:xfrm>
          <a:prstGeom prst="ellipse">
            <a:avLst/>
          </a:prstGeom>
          <a:noFill/>
          <a:ln w="25400">
            <a:solidFill>
              <a:srgbClr val="66CC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5066" name="Freeform 10"/>
          <p:cNvSpPr>
            <a:spLocks/>
          </p:cNvSpPr>
          <p:nvPr/>
        </p:nvSpPr>
        <p:spPr bwMode="auto">
          <a:xfrm>
            <a:off x="3106738" y="2751138"/>
            <a:ext cx="3844925" cy="3148012"/>
          </a:xfrm>
          <a:custGeom>
            <a:avLst/>
            <a:gdLst>
              <a:gd name="T0" fmla="*/ 0 w 2422"/>
              <a:gd name="T1" fmla="*/ 2147483647 h 1951"/>
              <a:gd name="T2" fmla="*/ 2147483647 w 2422"/>
              <a:gd name="T3" fmla="*/ 2147483647 h 1951"/>
              <a:gd name="T4" fmla="*/ 2147483647 w 2422"/>
              <a:gd name="T5" fmla="*/ 2147483647 h 1951"/>
              <a:gd name="T6" fmla="*/ 2147483647 w 2422"/>
              <a:gd name="T7" fmla="*/ 2147483647 h 1951"/>
              <a:gd name="T8" fmla="*/ 2147483647 w 2422"/>
              <a:gd name="T9" fmla="*/ 0 h 19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22"/>
              <a:gd name="T16" fmla="*/ 0 h 1951"/>
              <a:gd name="T17" fmla="*/ 2422 w 2422"/>
              <a:gd name="T18" fmla="*/ 1951 h 19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22" h="1951">
                <a:moveTo>
                  <a:pt x="0" y="1101"/>
                </a:moveTo>
                <a:cubicBezTo>
                  <a:pt x="108" y="1126"/>
                  <a:pt x="422" y="1116"/>
                  <a:pt x="655" y="1251"/>
                </a:cubicBezTo>
                <a:cubicBezTo>
                  <a:pt x="888" y="1386"/>
                  <a:pt x="1116" y="1869"/>
                  <a:pt x="1398" y="1910"/>
                </a:cubicBezTo>
                <a:cubicBezTo>
                  <a:pt x="1680" y="1951"/>
                  <a:pt x="2273" y="1813"/>
                  <a:pt x="2347" y="1495"/>
                </a:cubicBezTo>
                <a:cubicBezTo>
                  <a:pt x="2422" y="1177"/>
                  <a:pt x="1949" y="312"/>
                  <a:pt x="1845" y="0"/>
                </a:cubicBezTo>
              </a:path>
            </a:pathLst>
          </a:custGeom>
          <a:noFill/>
          <a:ln w="25400">
            <a:solidFill>
              <a:srgbClr val="66CC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6486525" y="5210175"/>
            <a:ext cx="762000" cy="304800"/>
          </a:xfrm>
          <a:custGeom>
            <a:avLst/>
            <a:gdLst>
              <a:gd name="T0" fmla="*/ 0 w 480"/>
              <a:gd name="T1" fmla="*/ 2147483647 h 192"/>
              <a:gd name="T2" fmla="*/ 2147483647 w 480"/>
              <a:gd name="T3" fmla="*/ 0 h 192"/>
              <a:gd name="T4" fmla="*/ 0 60000 65536"/>
              <a:gd name="T5" fmla="*/ 0 60000 65536"/>
              <a:gd name="T6" fmla="*/ 0 w 480"/>
              <a:gd name="T7" fmla="*/ 0 h 192"/>
              <a:gd name="T8" fmla="*/ 480 w 480"/>
              <a:gd name="T9" fmla="*/ 192 h 19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0" h="192">
                <a:moveTo>
                  <a:pt x="0" y="192"/>
                </a:moveTo>
                <a:cubicBezTo>
                  <a:pt x="0" y="192"/>
                  <a:pt x="240" y="96"/>
                  <a:pt x="480" y="0"/>
                </a:cubicBezTo>
              </a:path>
            </a:pathLst>
          </a:custGeom>
          <a:noFill/>
          <a:ln w="25400">
            <a:solidFill>
              <a:srgbClr val="66CC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5068" name="Date Placeholder 1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September 15, 2015</a:t>
            </a:r>
            <a:endParaRPr lang="en-US">
              <a:latin typeface="Arial" pitchFamily="34" charset="0"/>
            </a:endParaRPr>
          </a:p>
        </p:txBody>
      </p:sp>
      <p:sp>
        <p:nvSpPr>
          <p:cNvPr id="45069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F6C723-7D04-4191-AB5C-F4E52249CDCE}" type="slidenum">
              <a:rPr lang="en-US" smtClean="0">
                <a:latin typeface="Arial" pitchFamily="34" charset="0"/>
              </a:rPr>
              <a:pPr/>
              <a:t>70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5070" name="Footer Placeholder 1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University of Maryland Colloquium</a:t>
            </a:r>
          </a:p>
        </p:txBody>
      </p:sp>
    </p:spTree>
    <p:extLst>
      <p:ext uri="{BB962C8B-B14F-4D97-AF65-F5344CB8AC3E}">
        <p14:creationId xmlns:p14="http://schemas.microsoft.com/office/powerpoint/2010/main" val="189394439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in the </a:t>
            </a:r>
            <a:r>
              <a:rPr lang="en-US" dirty="0" err="1" smtClean="0"/>
              <a:t>NOvA</a:t>
            </a:r>
            <a:r>
              <a:rPr lang="en-US" dirty="0" smtClean="0"/>
              <a:t> 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3276"/>
            <a:ext cx="8251825" cy="656052"/>
          </a:xfrm>
        </p:spPr>
        <p:txBody>
          <a:bodyPr/>
          <a:lstStyle/>
          <a:p>
            <a:r>
              <a:rPr lang="en-US" sz="2000" dirty="0" smtClean="0"/>
              <a:t>Beam Delivered in 15 Hz “batches” from the Fermilab Booster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05" y="1707163"/>
            <a:ext cx="8613795" cy="405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0857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Extinction Performance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45479" y="6129130"/>
            <a:ext cx="8251825" cy="596348"/>
          </a:xfrm>
        </p:spPr>
        <p:txBody>
          <a:bodyPr/>
          <a:lstStyle/>
          <a:p>
            <a:r>
              <a:rPr lang="en-US" sz="2000" dirty="0" smtClean="0"/>
              <a:t>Additional 10</a:t>
            </a:r>
            <a:r>
              <a:rPr lang="en-US" sz="2000" baseline="30000" dirty="0" smtClean="0"/>
              <a:t>-5</a:t>
            </a:r>
            <a:r>
              <a:rPr lang="en-US" sz="2000" dirty="0" smtClean="0"/>
              <a:t> extinction from beam delivery system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265" y="798444"/>
            <a:ext cx="2287191" cy="2286000"/>
          </a:xfrm>
          <a:prstGeom prst="rect">
            <a:avLst/>
          </a:prstGeom>
          <a:noFill/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465" y="3084444"/>
            <a:ext cx="2514600" cy="182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38560" y="708335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3CC33"/>
                </a:solidFill>
                <a:latin typeface="+mn-lt"/>
              </a:rPr>
              <a:t>Beam motion in Collimato</a:t>
            </a:r>
            <a:r>
              <a:rPr lang="en-US" sz="1400" dirty="0" smtClean="0">
                <a:solidFill>
                  <a:srgbClr val="008000"/>
                </a:solidFill>
                <a:latin typeface="+mn-lt"/>
              </a:rPr>
              <a:t>r</a:t>
            </a:r>
            <a:endParaRPr lang="en-US" sz="1400" dirty="0">
              <a:solidFill>
                <a:srgbClr val="008000"/>
              </a:solidFill>
              <a:latin typeface="+mn-l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716700" y="1181652"/>
            <a:ext cx="541126" cy="332410"/>
          </a:xfrm>
          <a:prstGeom prst="straightConnector1">
            <a:avLst/>
          </a:prstGeom>
          <a:ln w="25400">
            <a:solidFill>
              <a:srgbClr val="33CC3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2178" y="5186018"/>
            <a:ext cx="1447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Transmission Window</a:t>
            </a:r>
            <a:endParaRPr lang="en-US" sz="1600" dirty="0"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927652" y="4748696"/>
            <a:ext cx="353391" cy="39756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10865" y="4151244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Bunch</a:t>
            </a:r>
            <a:endParaRPr lang="en-US" sz="1600" dirty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783" y="2355639"/>
            <a:ext cx="5532782" cy="35428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0434" y="1366078"/>
            <a:ext cx="5223565" cy="71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2284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vs. Indirect Observation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83605" y="905168"/>
            <a:ext cx="1621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Direct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352" y="1949301"/>
            <a:ext cx="1172110" cy="76620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635047" y="1675237"/>
            <a:ext cx="918791" cy="41880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73935" y="2512855"/>
            <a:ext cx="820438" cy="36855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628802" y="2364245"/>
            <a:ext cx="870712" cy="21092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171" y="4101177"/>
            <a:ext cx="1172110" cy="766204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692866" y="3827113"/>
            <a:ext cx="918791" cy="41880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831754" y="4664731"/>
            <a:ext cx="820438" cy="36855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686621" y="4537213"/>
            <a:ext cx="907474" cy="380417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514741" y="3931402"/>
            <a:ext cx="863168" cy="366422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2816725"/>
              </p:ext>
            </p:extLst>
          </p:nvPr>
        </p:nvGraphicFramePr>
        <p:xfrm>
          <a:off x="845318" y="1323977"/>
          <a:ext cx="410533" cy="410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48" name="Equation" r:id="rId4" imgW="152400" imgH="152400" progId="Equation.DSMT4">
                  <p:embed/>
                </p:oleObj>
              </mc:Choice>
              <mc:Fallback>
                <p:oleObj name="Equation" r:id="rId4" imgW="1524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5318" y="1323977"/>
                        <a:ext cx="410533" cy="410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7624403"/>
              </p:ext>
            </p:extLst>
          </p:nvPr>
        </p:nvGraphicFramePr>
        <p:xfrm>
          <a:off x="957183" y="2854394"/>
          <a:ext cx="410533" cy="410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49" name="Equation" r:id="rId6" imgW="152400" imgH="152400" progId="Equation.DSMT4">
                  <p:embed/>
                </p:oleObj>
              </mc:Choice>
              <mc:Fallback>
                <p:oleObj name="Equation" r:id="rId6" imgW="1524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7183" y="2854394"/>
                        <a:ext cx="410533" cy="410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6597412"/>
              </p:ext>
            </p:extLst>
          </p:nvPr>
        </p:nvGraphicFramePr>
        <p:xfrm>
          <a:off x="930159" y="3502873"/>
          <a:ext cx="410533" cy="410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50" name="Equation" r:id="rId7" imgW="152400" imgH="152400" progId="Equation.DSMT4">
                  <p:embed/>
                </p:oleObj>
              </mc:Choice>
              <mc:Fallback>
                <p:oleObj name="Equation" r:id="rId7" imgW="1524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30159" y="3502873"/>
                        <a:ext cx="410533" cy="410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8373922"/>
              </p:ext>
            </p:extLst>
          </p:nvPr>
        </p:nvGraphicFramePr>
        <p:xfrm>
          <a:off x="1078788" y="4934930"/>
          <a:ext cx="410533" cy="410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51" name="Equation" r:id="rId8" imgW="152400" imgH="152400" progId="Equation.DSMT4">
                  <p:embed/>
                </p:oleObj>
              </mc:Choice>
              <mc:Fallback>
                <p:oleObj name="Equation" r:id="rId8" imgW="1524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8788" y="4934930"/>
                        <a:ext cx="410533" cy="410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1542879"/>
              </p:ext>
            </p:extLst>
          </p:nvPr>
        </p:nvGraphicFramePr>
        <p:xfrm>
          <a:off x="2859088" y="1908175"/>
          <a:ext cx="4445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52" name="Equation" r:id="rId9" imgW="165100" imgH="152400" progId="Equation.DSMT4">
                  <p:embed/>
                </p:oleObj>
              </mc:Choice>
              <mc:Fallback>
                <p:oleObj name="Equation" r:id="rId9" imgW="1651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59088" y="1908175"/>
                        <a:ext cx="444500" cy="411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3646697"/>
              </p:ext>
            </p:extLst>
          </p:nvPr>
        </p:nvGraphicFramePr>
        <p:xfrm>
          <a:off x="2700720" y="3641241"/>
          <a:ext cx="4445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53" name="Equation" r:id="rId11" imgW="165100" imgH="152400" progId="Equation.DSMT4">
                  <p:embed/>
                </p:oleObj>
              </mc:Choice>
              <mc:Fallback>
                <p:oleObj name="Equation" r:id="rId11" imgW="1651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700720" y="3641241"/>
                        <a:ext cx="444500" cy="411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9979678"/>
              </p:ext>
            </p:extLst>
          </p:nvPr>
        </p:nvGraphicFramePr>
        <p:xfrm>
          <a:off x="2903538" y="4735513"/>
          <a:ext cx="444500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54" name="Equation" r:id="rId12" imgW="165100" imgH="203200" progId="Equation.DSMT4">
                  <p:embed/>
                </p:oleObj>
              </mc:Choice>
              <mc:Fallback>
                <p:oleObj name="Equation" r:id="rId12" imgW="1651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903538" y="4735513"/>
                        <a:ext cx="444500" cy="547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0392482"/>
              </p:ext>
            </p:extLst>
          </p:nvPr>
        </p:nvGraphicFramePr>
        <p:xfrm>
          <a:off x="699840" y="5512224"/>
          <a:ext cx="3141643" cy="945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55" name="Equation" r:id="rId14" imgW="1308100" imgH="393700" progId="Equation.DSMT4">
                  <p:embed/>
                </p:oleObj>
              </mc:Choice>
              <mc:Fallback>
                <p:oleObj name="Equation" r:id="rId14" imgW="13081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99840" y="5512224"/>
                        <a:ext cx="3141643" cy="9455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5894845" y="1030548"/>
            <a:ext cx="1621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Indirect</a:t>
            </a:r>
            <a:endParaRPr lang="en-US" sz="28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220" y="2723158"/>
            <a:ext cx="1455650" cy="951553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>
            <a:off x="5283050" y="3174843"/>
            <a:ext cx="1003632" cy="3791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6734414"/>
              </p:ext>
            </p:extLst>
          </p:nvPr>
        </p:nvGraphicFramePr>
        <p:xfrm>
          <a:off x="6754211" y="3033293"/>
          <a:ext cx="4445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56" name="Equation" r:id="rId16" imgW="165100" imgH="152400" progId="Equation.DSMT4">
                  <p:embed/>
                </p:oleObj>
              </mc:Choice>
              <mc:Fallback>
                <p:oleObj name="Equation" r:id="rId16" imgW="1651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54211" y="3033293"/>
                        <a:ext cx="444500" cy="411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3" name="Straight Arrow Connector 42"/>
          <p:cNvCxnSpPr/>
          <p:nvPr/>
        </p:nvCxnSpPr>
        <p:spPr>
          <a:xfrm flipV="1">
            <a:off x="7431400" y="2499345"/>
            <a:ext cx="743140" cy="41880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7583800" y="2796564"/>
            <a:ext cx="766391" cy="2739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7547037" y="3412094"/>
            <a:ext cx="749107" cy="10049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7645391" y="3174843"/>
            <a:ext cx="907475" cy="5190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688814"/>
              </p:ext>
            </p:extLst>
          </p:nvPr>
        </p:nvGraphicFramePr>
        <p:xfrm>
          <a:off x="5941522" y="4227285"/>
          <a:ext cx="1976438" cy="177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57" name="Equation" r:id="rId17" imgW="762000" imgH="685800" progId="Equation.DSMT4">
                  <p:embed/>
                </p:oleObj>
              </mc:Choice>
              <mc:Fallback>
                <p:oleObj name="Equation" r:id="rId17" imgW="76200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941522" y="4227285"/>
                        <a:ext cx="1976438" cy="177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0549744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Particle Motion in a </a:t>
            </a:r>
            <a:r>
              <a:rPr lang="en-US" dirty="0" err="1" smtClean="0"/>
              <a:t>Solenoidal</a:t>
            </a:r>
            <a:r>
              <a:rPr lang="en-US" dirty="0" smtClean="0"/>
              <a:t>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1428135"/>
          </a:xfrm>
        </p:spPr>
        <p:txBody>
          <a:bodyPr/>
          <a:lstStyle/>
          <a:p>
            <a:r>
              <a:rPr lang="en-US" dirty="0" smtClean="0"/>
              <a:t>Generally, particles move in a</a:t>
            </a:r>
            <a:br>
              <a:rPr lang="en-US" dirty="0" smtClean="0"/>
            </a:br>
            <a:r>
              <a:rPr lang="en-US" dirty="0" smtClean="0"/>
              <a:t>helical trajectory</a:t>
            </a:r>
          </a:p>
          <a:p>
            <a:r>
              <a:rPr lang="en-US" dirty="0" smtClean="0"/>
              <a:t>For high momentum particles, </a:t>
            </a:r>
          </a:p>
          <a:p>
            <a:r>
              <a:rPr lang="en-US" dirty="0" smtClean="0"/>
              <a:t>the curvature is used to measure </a:t>
            </a:r>
          </a:p>
          <a:p>
            <a:r>
              <a:rPr lang="en-US" dirty="0" smtClean="0"/>
              <a:t>the momentum</a:t>
            </a:r>
          </a:p>
          <a:p>
            <a:r>
              <a:rPr lang="en-US" dirty="0" smtClean="0"/>
              <a:t>Low momentum particles are</a:t>
            </a:r>
            <a:br>
              <a:rPr lang="en-US" dirty="0" smtClean="0"/>
            </a:br>
            <a:r>
              <a:rPr lang="en-US" dirty="0" smtClean="0"/>
              <a:t>effectively “trapped” along</a:t>
            </a:r>
            <a:br>
              <a:rPr lang="en-US" dirty="0" smtClean="0"/>
            </a:br>
            <a:r>
              <a:rPr lang="en-US" dirty="0" smtClean="0"/>
              <a:t>the field lines</a:t>
            </a:r>
          </a:p>
          <a:p>
            <a:r>
              <a:rPr lang="en-US" dirty="0" smtClean="0"/>
              <a:t>A particle trapped along a </a:t>
            </a:r>
            <a:r>
              <a:rPr lang="en-US" i="1" dirty="0" smtClean="0"/>
              <a:t>curved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solenoidal</a:t>
            </a:r>
            <a:r>
              <a:rPr lang="en-US" dirty="0" smtClean="0"/>
              <a:t> field will drift out of the </a:t>
            </a:r>
            <a:br>
              <a:rPr lang="en-US" dirty="0" smtClean="0"/>
            </a:br>
            <a:r>
              <a:rPr lang="en-US" dirty="0" smtClean="0"/>
              <a:t>plane of curvature with a velocity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pic>
        <p:nvPicPr>
          <p:cNvPr id="130050" name="Picture 2" descr="http://web.ncf.ca/ch865/graphics/HelicInBFld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270" y="725054"/>
            <a:ext cx="2642805" cy="1982104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6032754" y="2888128"/>
            <a:ext cx="2095501" cy="1449916"/>
            <a:chOff x="5418667" y="3100917"/>
            <a:chExt cx="2455334" cy="1738993"/>
          </a:xfrm>
        </p:grpSpPr>
        <p:pic>
          <p:nvPicPr>
            <p:cNvPr id="13" name="Picture 5" descr="http://www.iopblog.org/wp-content/uploads/2010/07/New-Picture1-430x28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55"/>
            <a:stretch/>
          </p:blipFill>
          <p:spPr bwMode="auto">
            <a:xfrm>
              <a:off x="5418667" y="3122083"/>
              <a:ext cx="2455334" cy="1717827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6477000" y="3100917"/>
              <a:ext cx="275167" cy="15875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826250" y="4097759"/>
            <a:ext cx="2317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>
                <a:solidFill>
                  <a:srgbClr val="FF0000"/>
                </a:solidFill>
              </a:rPr>
              <a:t>10 MeV/c particle will have a </a:t>
            </a:r>
            <a:r>
              <a:rPr lang="en-US" dirty="0" smtClean="0">
                <a:solidFill>
                  <a:srgbClr val="FF0000"/>
                </a:solidFill>
              </a:rPr>
              <a:t>radius </a:t>
            </a:r>
            <a:r>
              <a:rPr lang="en-US" dirty="0">
                <a:solidFill>
                  <a:srgbClr val="FF0000"/>
                </a:solidFill>
              </a:rPr>
              <a:t>of 3 cm in a 1 T field</a:t>
            </a:r>
          </a:p>
          <a:p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829675"/>
              </p:ext>
            </p:extLst>
          </p:nvPr>
        </p:nvGraphicFramePr>
        <p:xfrm>
          <a:off x="3515119" y="5254658"/>
          <a:ext cx="3773487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1" name="Equation" r:id="rId5" imgW="1612900" imgH="457200" progId="Equation.3">
                  <p:embed/>
                </p:oleObj>
              </mc:Choice>
              <mc:Fallback>
                <p:oleObj name="Equation" r:id="rId5" imgW="1612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5119" y="5254658"/>
                        <a:ext cx="3773487" cy="1069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29166" y="5456507"/>
            <a:ext cx="2275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Can be used to resolve charge and momentum!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stCxn id="10" idx="3"/>
          </p:cNvCxnSpPr>
          <p:nvPr/>
        </p:nvCxnSpPr>
        <p:spPr>
          <a:xfrm flipV="1">
            <a:off x="2804583" y="5822798"/>
            <a:ext cx="694931" cy="9537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06390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Resonant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367" y="815152"/>
            <a:ext cx="5159335" cy="986175"/>
          </a:xfrm>
        </p:spPr>
        <p:txBody>
          <a:bodyPr/>
          <a:lstStyle/>
          <a:p>
            <a:r>
              <a:rPr lang="en-US" sz="1800" dirty="0" smtClean="0"/>
              <a:t>Extracting all the beam at once is easy, but we want to extract it slowly over ~60 </a:t>
            </a:r>
            <a:r>
              <a:rPr lang="en-US" sz="1800" dirty="0" err="1" smtClean="0"/>
              <a:t>ms</a:t>
            </a:r>
            <a:r>
              <a:rPr lang="en-US" sz="1800" dirty="0" smtClean="0"/>
              <a:t> (~35,000 revolutions)</a:t>
            </a:r>
          </a:p>
          <a:p>
            <a:r>
              <a:rPr lang="en-US" sz="1800" dirty="0" smtClean="0"/>
              <a:t>Use nonlinear (</a:t>
            </a:r>
            <a:r>
              <a:rPr lang="en-US" sz="1800" dirty="0" err="1" smtClean="0"/>
              <a:t>sextupole</a:t>
            </a:r>
            <a:r>
              <a:rPr lang="en-US" sz="1800" dirty="0" smtClean="0"/>
              <a:t>) magnets to drive a harmonic instability</a:t>
            </a:r>
          </a:p>
          <a:p>
            <a:r>
              <a:rPr lang="en-US" sz="1800" dirty="0" smtClean="0"/>
              <a:t>Extract unstable beam as it propagates outward</a:t>
            </a:r>
          </a:p>
          <a:p>
            <a:pPr lvl="1"/>
            <a:r>
              <a:rPr lang="en-US" sz="1600" dirty="0" smtClean="0"/>
              <a:t>Standard technique in accelerator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3415684" y="4416708"/>
            <a:ext cx="22860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>
            <a:off x="3428384" y="5178708"/>
            <a:ext cx="21971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 flipH="1">
            <a:off x="2806084" y="4480208"/>
            <a:ext cx="393700" cy="1841500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733184" y="4569108"/>
            <a:ext cx="1993900" cy="338554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  <a:latin typeface="+mn-lt"/>
              </a:rPr>
              <a:t>Extraction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+mn-lt"/>
              </a:rPr>
              <a:t>Field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3618884" y="5318408"/>
            <a:ext cx="1320800" cy="369332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+mn-lt"/>
              </a:rPr>
              <a:t>Septum</a:t>
            </a:r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flipV="1">
            <a:off x="4749184" y="5242208"/>
            <a:ext cx="165100" cy="177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flipH="1">
            <a:off x="5549284" y="5178708"/>
            <a:ext cx="304800" cy="1143000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 flipH="1">
            <a:off x="5930284" y="3959508"/>
            <a:ext cx="190500" cy="889000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AutoShape 12"/>
          <p:cNvSpPr>
            <a:spLocks noChangeArrowheads="1"/>
          </p:cNvSpPr>
          <p:nvPr/>
        </p:nvSpPr>
        <p:spPr bwMode="auto">
          <a:xfrm>
            <a:off x="3491884" y="5940708"/>
            <a:ext cx="1371600" cy="342900"/>
          </a:xfrm>
          <a:prstGeom prst="rightArrow">
            <a:avLst>
              <a:gd name="adj1" fmla="val 50000"/>
              <a:gd name="adj2" fmla="val 65556"/>
            </a:avLst>
          </a:prstGeom>
          <a:solidFill>
            <a:srgbClr val="FF0000"/>
          </a:solidFill>
          <a:ln w="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AutoShape 13"/>
          <p:cNvSpPr>
            <a:spLocks noChangeArrowheads="1"/>
          </p:cNvSpPr>
          <p:nvPr/>
        </p:nvSpPr>
        <p:spPr bwMode="auto">
          <a:xfrm rot="20006097">
            <a:off x="6188793" y="4136624"/>
            <a:ext cx="1009650" cy="430117"/>
          </a:xfrm>
          <a:prstGeom prst="rightArrow">
            <a:avLst>
              <a:gd name="adj1" fmla="val 50000"/>
              <a:gd name="adj2" fmla="val 44167"/>
            </a:avLst>
          </a:prstGeom>
          <a:solidFill>
            <a:srgbClr val="FF0000"/>
          </a:solidFill>
          <a:ln w="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15"/>
          <p:cNvSpPr>
            <a:spLocks/>
          </p:cNvSpPr>
          <p:nvPr/>
        </p:nvSpPr>
        <p:spPr bwMode="auto">
          <a:xfrm rot="600000">
            <a:off x="2742584" y="4404008"/>
            <a:ext cx="228600" cy="762000"/>
          </a:xfrm>
          <a:prstGeom prst="leftBrace">
            <a:avLst>
              <a:gd name="adj1" fmla="val 22222"/>
              <a:gd name="adj2" fmla="val 48333"/>
            </a:avLst>
          </a:prstGeom>
          <a:noFill/>
          <a:ln w="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596284" y="4315108"/>
            <a:ext cx="2120900" cy="52322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 wrap="square">
            <a:spAutoFit/>
            <a:flatTx/>
          </a:bodyPr>
          <a:lstStyle/>
          <a:p>
            <a:pPr algn="r">
              <a:spcBef>
                <a:spcPct val="50000"/>
              </a:spcBef>
            </a:pPr>
            <a:r>
              <a:rPr lang="en-US" sz="1400" dirty="0">
                <a:latin typeface="+mn-lt"/>
              </a:rPr>
              <a:t>Unstable beam motion in N(order) turns</a:t>
            </a:r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 flipV="1">
            <a:off x="5903296" y="5024720"/>
            <a:ext cx="723900" cy="165100"/>
          </a:xfrm>
          <a:prstGeom prst="line">
            <a:avLst/>
          </a:prstGeom>
          <a:noFill/>
          <a:ln w="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 flipV="1">
            <a:off x="5930284" y="5102508"/>
            <a:ext cx="723900" cy="88900"/>
          </a:xfrm>
          <a:prstGeom prst="line">
            <a:avLst/>
          </a:prstGeom>
          <a:noFill/>
          <a:ln w="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Line 19"/>
          <p:cNvSpPr>
            <a:spLocks noChangeShapeType="1"/>
          </p:cNvSpPr>
          <p:nvPr/>
        </p:nvSpPr>
        <p:spPr bwMode="auto">
          <a:xfrm flipV="1">
            <a:off x="5931871" y="5167595"/>
            <a:ext cx="723900" cy="50800"/>
          </a:xfrm>
          <a:prstGeom prst="line">
            <a:avLst/>
          </a:prstGeom>
          <a:noFill/>
          <a:ln w="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6311284" y="5178708"/>
            <a:ext cx="1257300" cy="338554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sz="1600" dirty="0">
                <a:latin typeface="+mn-lt"/>
              </a:rPr>
              <a:t>Lost beam</a:t>
            </a: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6768484" y="4492908"/>
            <a:ext cx="1676400" cy="338554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 wrap="square"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Extracted beam</a:t>
            </a:r>
            <a:endParaRPr lang="en-US" sz="1600" dirty="0">
              <a:latin typeface="+mn-lt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899" y="972611"/>
            <a:ext cx="3666101" cy="2222754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 flipV="1">
            <a:off x="5377317" y="4496042"/>
            <a:ext cx="0" cy="604251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3778248" y="4484577"/>
            <a:ext cx="0" cy="604251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8819256"/>
              </p:ext>
            </p:extLst>
          </p:nvPr>
        </p:nvGraphicFramePr>
        <p:xfrm>
          <a:off x="8734425" y="3041661"/>
          <a:ext cx="289226" cy="318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4" name="Equation" r:id="rId4" imgW="127000" imgH="139700" progId="Equation.3">
                  <p:embed/>
                </p:oleObj>
              </mc:Choice>
              <mc:Fallback>
                <p:oleObj name="Equation" r:id="rId4" imgW="1270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34425" y="3041661"/>
                        <a:ext cx="289226" cy="3181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718"/>
              </p:ext>
            </p:extLst>
          </p:nvPr>
        </p:nvGraphicFramePr>
        <p:xfrm>
          <a:off x="5262563" y="1133475"/>
          <a:ext cx="347662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5" name="Equation" r:id="rId6" imgW="152400" imgH="177800" progId="Equation.3">
                  <p:embed/>
                </p:oleObj>
              </mc:Choice>
              <mc:Fallback>
                <p:oleObj name="Equation" r:id="rId6" imgW="1524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62563" y="1133475"/>
                        <a:ext cx="347662" cy="404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045306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 animBg="1"/>
      <p:bldP spid="16" grpId="0" animBg="1"/>
      <p:bldP spid="17" grpId="0" animBg="1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 animBg="1"/>
      <p:bldP spid="28" grpId="0" animBg="1"/>
      <p:bldP spid="29" grpId="0" animBg="1"/>
      <p:bldP spid="30" grpId="0"/>
      <p:bldP spid="3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69" y="0"/>
            <a:ext cx="8371114" cy="507274"/>
          </a:xfrm>
        </p:spPr>
        <p:txBody>
          <a:bodyPr/>
          <a:lstStyle/>
          <a:p>
            <a:r>
              <a:rPr lang="en-US" dirty="0" smtClean="0"/>
              <a:t>Mu2e Spill Structure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430713" y="630953"/>
            <a:ext cx="4172275" cy="5179106"/>
          </a:xfrm>
        </p:spPr>
        <p:txBody>
          <a:bodyPr/>
          <a:lstStyle/>
          <a:p>
            <a:r>
              <a:rPr lang="en-US" sz="2000" dirty="0" smtClean="0"/>
              <a:t>Detail:</a:t>
            </a:r>
          </a:p>
          <a:p>
            <a:pPr lvl="1"/>
            <a:r>
              <a:rPr lang="en-US" sz="1800" dirty="0" smtClean="0"/>
              <a:t>3x10</a:t>
            </a:r>
            <a:r>
              <a:rPr lang="en-US" sz="1800" baseline="30000" dirty="0" smtClean="0"/>
              <a:t>7</a:t>
            </a:r>
            <a:r>
              <a:rPr lang="en-US" sz="1800" dirty="0" smtClean="0"/>
              <a:t> p/bunch</a:t>
            </a:r>
          </a:p>
          <a:p>
            <a:pPr lvl="1"/>
            <a:r>
              <a:rPr lang="en-US" sz="1800" dirty="0" smtClean="0"/>
              <a:t>1.7 </a:t>
            </a:r>
            <a:r>
              <a:rPr lang="en-US" sz="1800" dirty="0" err="1" smtClean="0">
                <a:latin typeface="Symbol" charset="2"/>
                <a:cs typeface="Symbol" charset="2"/>
              </a:rPr>
              <a:t>m</a:t>
            </a:r>
            <a:r>
              <a:rPr lang="en-US" sz="1800" dirty="0" err="1" smtClean="0"/>
              <a:t>sec</a:t>
            </a:r>
            <a:r>
              <a:rPr lang="en-US" sz="1800" dirty="0" smtClean="0"/>
              <a:t> bunch spacing</a:t>
            </a:r>
          </a:p>
          <a:p>
            <a:pPr lvl="1"/>
            <a:r>
              <a:rPr lang="en-US" sz="1800" dirty="0" smtClean="0"/>
              <a:t>~30% duty factor</a:t>
            </a:r>
          </a:p>
          <a:p>
            <a:pPr lvl="1"/>
            <a:r>
              <a:rPr lang="en-US" sz="1800" dirty="0" smtClean="0"/>
              <a:t>~1.2x10</a:t>
            </a:r>
            <a:r>
              <a:rPr lang="en-US" sz="1800" baseline="30000" dirty="0" smtClean="0"/>
              <a:t>20</a:t>
            </a:r>
            <a:r>
              <a:rPr lang="en-US" sz="1800" dirty="0" smtClean="0"/>
              <a:t> protons year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sp>
        <p:nvSpPr>
          <p:cNvPr id="9" name="Bent Arrow 8"/>
          <p:cNvSpPr/>
          <p:nvPr/>
        </p:nvSpPr>
        <p:spPr>
          <a:xfrm flipV="1">
            <a:off x="835915" y="3078248"/>
            <a:ext cx="3316408" cy="2330177"/>
          </a:xfrm>
          <a:prstGeom prst="bentArrow">
            <a:avLst>
              <a:gd name="adj1" fmla="val 33917"/>
              <a:gd name="adj2" fmla="val 34750"/>
              <a:gd name="adj3" fmla="val 25000"/>
              <a:gd name="adj4" fmla="val 65181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3524" y="618248"/>
            <a:ext cx="3337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1.33 sec Main Injector cycle</a:t>
            </a:r>
            <a:endParaRPr lang="en-US" sz="2000" dirty="0"/>
          </a:p>
        </p:txBody>
      </p:sp>
      <p:pic>
        <p:nvPicPr>
          <p:cNvPr id="14" name="Picture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9911" y="2458815"/>
            <a:ext cx="4268950" cy="38381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35" y="1094307"/>
            <a:ext cx="4095936" cy="193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2182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Interactions in the Standard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464" y="903794"/>
            <a:ext cx="3540524" cy="25530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469" y="4177928"/>
            <a:ext cx="3748169" cy="21456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9249" y="3672523"/>
            <a:ext cx="3679205" cy="26595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195" y="877604"/>
            <a:ext cx="3997816" cy="302160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Generation (Flavor) Transitions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27273" y="680979"/>
            <a:ext cx="8251825" cy="1256947"/>
          </a:xfrm>
        </p:spPr>
        <p:txBody>
          <a:bodyPr/>
          <a:lstStyle/>
          <a:p>
            <a:r>
              <a:rPr lang="en-US" sz="2000" dirty="0" smtClean="0"/>
              <a:t>In both the quark and lepton sector, the weak </a:t>
            </a:r>
            <a:r>
              <a:rPr lang="en-US" sz="2000" dirty="0" err="1" smtClean="0"/>
              <a:t>eigenstates</a:t>
            </a:r>
            <a:r>
              <a:rPr lang="en-US" sz="2000" dirty="0" smtClean="0"/>
              <a:t> are related to the mass </a:t>
            </a:r>
            <a:r>
              <a:rPr lang="en-US" sz="2000" dirty="0" err="1" smtClean="0"/>
              <a:t>eigenstates</a:t>
            </a:r>
            <a:r>
              <a:rPr lang="en-US" sz="2000" dirty="0" smtClean="0"/>
              <a:t> by a unitary matrix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000" dirty="0" smtClean="0"/>
              <a:t>However, because the </a:t>
            </a:r>
            <a:r>
              <a:rPr lang="en-US" sz="2000" dirty="0" smtClean="0"/>
              <a:t>neutrino mass differences are so small, </a:t>
            </a:r>
            <a:r>
              <a:rPr lang="en-US" sz="2000" dirty="0" smtClean="0"/>
              <a:t>the phenomenology is </a:t>
            </a:r>
            <a:r>
              <a:rPr lang="en-US" sz="2000" i="1" dirty="0" smtClean="0"/>
              <a:t>very</a:t>
            </a:r>
            <a:r>
              <a:rPr lang="en-US" sz="2000" dirty="0" smtClean="0"/>
              <a:t> different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15,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Maryland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8" name="Picture 7" descr="Screen Shot 2015-09-14 at 12.48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660" y="1375880"/>
            <a:ext cx="4256714" cy="1274853"/>
          </a:xfrm>
          <a:prstGeom prst="rect">
            <a:avLst/>
          </a:prstGeom>
        </p:spPr>
      </p:pic>
      <p:pic>
        <p:nvPicPr>
          <p:cNvPr id="9" name="Picture 8" descr="Screen Shot 2015-09-14 at 12.48.3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03" y="1383474"/>
            <a:ext cx="4018285" cy="13042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9037" y="3640667"/>
            <a:ext cx="2803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Quarks: generational transitions observed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8845" y="3642548"/>
            <a:ext cx="3497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Leptons: weak transitions and mixing proceed separately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241778" y="4543777"/>
            <a:ext cx="611482" cy="10348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836326" y="4553185"/>
            <a:ext cx="609600" cy="1053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817511" y="4696177"/>
            <a:ext cx="0" cy="515526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4105767"/>
              </p:ext>
            </p:extLst>
          </p:nvPr>
        </p:nvGraphicFramePr>
        <p:xfrm>
          <a:off x="1046574" y="4405724"/>
          <a:ext cx="183515" cy="203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" name="Equation" r:id="rId5" imgW="114300" imgH="127000" progId="Equation.DSMT4">
                  <p:embed/>
                </p:oleObj>
              </mc:Choice>
              <mc:Fallback>
                <p:oleObj name="Equation" r:id="rId5" imgW="114300" imgH="1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46574" y="4405724"/>
                        <a:ext cx="183515" cy="2039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5746786"/>
              </p:ext>
            </p:extLst>
          </p:nvPr>
        </p:nvGraphicFramePr>
        <p:xfrm>
          <a:off x="2459566" y="4445235"/>
          <a:ext cx="183515" cy="203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" name="Equation" r:id="rId7" imgW="114300" imgH="127000" progId="Equation.DSMT4">
                  <p:embed/>
                </p:oleObj>
              </mc:Choice>
              <mc:Fallback>
                <p:oleObj name="Equation" r:id="rId7" imgW="114300" imgH="1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59566" y="4445235"/>
                        <a:ext cx="183515" cy="2039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0412035"/>
              </p:ext>
            </p:extLst>
          </p:nvPr>
        </p:nvGraphicFramePr>
        <p:xfrm>
          <a:off x="1816395" y="4857809"/>
          <a:ext cx="304800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" name="Equation" r:id="rId9" imgW="190500" imgH="152400" progId="Equation.DSMT4">
                  <p:embed/>
                </p:oleObj>
              </mc:Choice>
              <mc:Fallback>
                <p:oleObj name="Equation" r:id="rId9" imgW="1905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16395" y="4857809"/>
                        <a:ext cx="304800" cy="244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9642874"/>
              </p:ext>
            </p:extLst>
          </p:nvPr>
        </p:nvGraphicFramePr>
        <p:xfrm>
          <a:off x="1673520" y="4281546"/>
          <a:ext cx="325437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" name="Equation" r:id="rId11" imgW="203200" imgH="203200" progId="Equation.DSMT4">
                  <p:embed/>
                </p:oleObj>
              </mc:Choice>
              <mc:Fallback>
                <p:oleObj name="Equation" r:id="rId11" imgW="2032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673520" y="4281546"/>
                        <a:ext cx="325437" cy="325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Straight Arrow Connector 23"/>
          <p:cNvCxnSpPr/>
          <p:nvPr/>
        </p:nvCxnSpPr>
        <p:spPr>
          <a:xfrm>
            <a:off x="1243658" y="5599289"/>
            <a:ext cx="611482" cy="10348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838206" y="5608697"/>
            <a:ext cx="609600" cy="1053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819391" y="5751689"/>
            <a:ext cx="0" cy="515526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4299342"/>
              </p:ext>
            </p:extLst>
          </p:nvPr>
        </p:nvGraphicFramePr>
        <p:xfrm>
          <a:off x="1048454" y="5480050"/>
          <a:ext cx="183515" cy="203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" name="Equation" r:id="rId13" imgW="114300" imgH="127000" progId="Equation.DSMT4">
                  <p:embed/>
                </p:oleObj>
              </mc:Choice>
              <mc:Fallback>
                <p:oleObj name="Equation" r:id="rId13" imgW="114300" imgH="1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48454" y="5480050"/>
                        <a:ext cx="183515" cy="2039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29095"/>
              </p:ext>
            </p:extLst>
          </p:nvPr>
        </p:nvGraphicFramePr>
        <p:xfrm>
          <a:off x="2433049" y="5451709"/>
          <a:ext cx="204787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5" name="Equation" r:id="rId14" imgW="127000" imgH="165100" progId="Equation.DSMT4">
                  <p:embed/>
                </p:oleObj>
              </mc:Choice>
              <mc:Fallback>
                <p:oleObj name="Equation" r:id="rId14" imgW="1270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433049" y="5451709"/>
                        <a:ext cx="204787" cy="263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2486749"/>
              </p:ext>
            </p:extLst>
          </p:nvPr>
        </p:nvGraphicFramePr>
        <p:xfrm>
          <a:off x="1818275" y="5913321"/>
          <a:ext cx="304800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6" name="Equation" r:id="rId16" imgW="190500" imgH="152400" progId="Equation.DSMT4">
                  <p:embed/>
                </p:oleObj>
              </mc:Choice>
              <mc:Fallback>
                <p:oleObj name="Equation" r:id="rId16" imgW="1905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18275" y="5913321"/>
                        <a:ext cx="304800" cy="244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7592953"/>
              </p:ext>
            </p:extLst>
          </p:nvPr>
        </p:nvGraphicFramePr>
        <p:xfrm>
          <a:off x="1666345" y="5337469"/>
          <a:ext cx="346075" cy="32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" name="Equation" r:id="rId17" imgW="215900" imgH="203200" progId="Equation.DSMT4">
                  <p:embed/>
                </p:oleObj>
              </mc:Choice>
              <mc:Fallback>
                <p:oleObj name="Equation" r:id="rId17" imgW="2159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666345" y="5337469"/>
                        <a:ext cx="346075" cy="325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Straight Arrow Connector 30"/>
          <p:cNvCxnSpPr/>
          <p:nvPr/>
        </p:nvCxnSpPr>
        <p:spPr>
          <a:xfrm>
            <a:off x="4509910" y="4547540"/>
            <a:ext cx="611482" cy="10348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104458" y="4556948"/>
            <a:ext cx="609600" cy="1053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085643" y="4699940"/>
            <a:ext cx="0" cy="515526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182809"/>
              </p:ext>
            </p:extLst>
          </p:nvPr>
        </p:nvGraphicFramePr>
        <p:xfrm>
          <a:off x="4293541" y="4398198"/>
          <a:ext cx="225425" cy="26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" name="Equation" r:id="rId19" imgW="139700" imgH="165100" progId="Equation.DSMT4">
                  <p:embed/>
                </p:oleObj>
              </mc:Choice>
              <mc:Fallback>
                <p:oleObj name="Equation" r:id="rId19" imgW="1397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293541" y="4398198"/>
                        <a:ext cx="225425" cy="265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499967"/>
              </p:ext>
            </p:extLst>
          </p:nvPr>
        </p:nvGraphicFramePr>
        <p:xfrm>
          <a:off x="5715118" y="4339578"/>
          <a:ext cx="30797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" name="Equation" r:id="rId21" imgW="190500" imgH="228600" progId="Equation.DSMT4">
                  <p:embed/>
                </p:oleObj>
              </mc:Choice>
              <mc:Fallback>
                <p:oleObj name="Equation" r:id="rId21" imgW="1905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715118" y="4339578"/>
                        <a:ext cx="307975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448030"/>
              </p:ext>
            </p:extLst>
          </p:nvPr>
        </p:nvGraphicFramePr>
        <p:xfrm>
          <a:off x="5084527" y="4861572"/>
          <a:ext cx="304800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" name="Equation" r:id="rId23" imgW="190500" imgH="152400" progId="Equation.DSMT4">
                  <p:embed/>
                </p:oleObj>
              </mc:Choice>
              <mc:Fallback>
                <p:oleObj name="Equation" r:id="rId23" imgW="1905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84527" y="4861572"/>
                        <a:ext cx="304800" cy="244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6509926" y="4346221"/>
            <a:ext cx="2511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Pure weak state. Propagates as a superposition of mass </a:t>
            </a:r>
            <a:r>
              <a:rPr lang="en-US" sz="1400" dirty="0" err="1" smtClean="0">
                <a:solidFill>
                  <a:srgbClr val="0000FF"/>
                </a:solidFill>
              </a:rPr>
              <a:t>eigenstates</a:t>
            </a:r>
            <a:r>
              <a:rPr lang="en-US" sz="14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400" dirty="0" smtClean="0">
                <a:solidFill>
                  <a:srgbClr val="0000FF"/>
                </a:solidFill>
                <a:sym typeface="Wingdings"/>
              </a:rPr>
              <a:t>”neutrino mixing”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6096001" y="4562593"/>
            <a:ext cx="357481" cy="9407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4511791" y="5527791"/>
            <a:ext cx="611482" cy="10348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5106339" y="5537199"/>
            <a:ext cx="609600" cy="1053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5087524" y="5680191"/>
            <a:ext cx="0" cy="515526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9445706"/>
              </p:ext>
            </p:extLst>
          </p:nvPr>
        </p:nvGraphicFramePr>
        <p:xfrm>
          <a:off x="4295422" y="5378449"/>
          <a:ext cx="225425" cy="26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" name="Equation" r:id="rId24" imgW="139700" imgH="165100" progId="Equation.DSMT4">
                  <p:embed/>
                </p:oleObj>
              </mc:Choice>
              <mc:Fallback>
                <p:oleObj name="Equation" r:id="rId24" imgW="1397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295422" y="5378449"/>
                        <a:ext cx="225425" cy="265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6622266"/>
              </p:ext>
            </p:extLst>
          </p:nvPr>
        </p:nvGraphicFramePr>
        <p:xfrm>
          <a:off x="5737225" y="5340350"/>
          <a:ext cx="26670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" name="Equation" r:id="rId25" imgW="165100" imgH="203200" progId="Equation.DSMT4">
                  <p:embed/>
                </p:oleObj>
              </mc:Choice>
              <mc:Fallback>
                <p:oleObj name="Equation" r:id="rId25" imgW="1651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5737225" y="5340350"/>
                        <a:ext cx="266700" cy="323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6674386"/>
              </p:ext>
            </p:extLst>
          </p:nvPr>
        </p:nvGraphicFramePr>
        <p:xfrm>
          <a:off x="5086408" y="5841823"/>
          <a:ext cx="304800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3" name="Equation" r:id="rId27" imgW="190500" imgH="152400" progId="Equation.DSMT4">
                  <p:embed/>
                </p:oleObj>
              </mc:Choice>
              <mc:Fallback>
                <p:oleObj name="Equation" r:id="rId27" imgW="1905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86408" y="5841823"/>
                        <a:ext cx="304800" cy="244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6" name="Straight Connector 65"/>
          <p:cNvCxnSpPr/>
          <p:nvPr/>
        </p:nvCxnSpPr>
        <p:spPr>
          <a:xfrm>
            <a:off x="4543778" y="5334000"/>
            <a:ext cx="1138296" cy="743185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4611511" y="5305778"/>
            <a:ext cx="1051748" cy="698030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17913" y="2650732"/>
            <a:ext cx="2330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“almost” diagonal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22690" y="2618198"/>
            <a:ext cx="2330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~maximum mixing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01830" y="5523387"/>
            <a:ext cx="2034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observed!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67528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0" grpId="0"/>
      <p:bldP spid="11" grpId="0"/>
      <p:bldP spid="38" grpId="0"/>
      <p:bldP spid="2" grpId="0"/>
      <p:bldP spid="42" grpId="0"/>
      <p:bldP spid="1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noFill/>
        <a:ln w="25400">
          <a:solidFill>
            <a:srgbClr val="FF0000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5400">
          <a:solidFill>
            <a:srgbClr val="FF0000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19906</TotalTime>
  <Words>4157</Words>
  <Application>Microsoft Macintosh PowerPoint</Application>
  <PresentationFormat>On-screen Show (4:3)</PresentationFormat>
  <Paragraphs>906</Paragraphs>
  <Slides>76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8" baseType="lpstr">
      <vt:lpstr>Opulent</vt:lpstr>
      <vt:lpstr>Equation</vt:lpstr>
      <vt:lpstr>Mu2e: Search for Muon to Electron Conversion at Fermilab</vt:lpstr>
      <vt:lpstr>Mu2e Collaboration</vt:lpstr>
      <vt:lpstr>Outline</vt:lpstr>
      <vt:lpstr>Provocative Comments</vt:lpstr>
      <vt:lpstr>Ancient History</vt:lpstr>
      <vt:lpstr>Introducing: the Muon</vt:lpstr>
      <vt:lpstr>The Standard Model</vt:lpstr>
      <vt:lpstr>Interactions in the Standard Model</vt:lpstr>
      <vt:lpstr>Generation (Flavor) Transitions</vt:lpstr>
      <vt:lpstr>Lepton Number and Lepton Flavor Number</vt:lpstr>
      <vt:lpstr>Charged Lepton Flavor Violation </vt:lpstr>
      <vt:lpstr>Beyond the Standard Model</vt:lpstr>
      <vt:lpstr>Generic Beyond Standard Model CLFV</vt:lpstr>
      <vt:lpstr>Decay vs. Conversion</vt:lpstr>
      <vt:lpstr>Experimental Signature of m+N  e+N</vt:lpstr>
      <vt:lpstr>What We (Plan to) Measure</vt:lpstr>
      <vt:lpstr>History of Lepton Flavor Violation Searches</vt:lpstr>
      <vt:lpstr>Just to be clear…</vt:lpstr>
      <vt:lpstr>Just How Rare is that?</vt:lpstr>
      <vt:lpstr>Dipole vs. Contact Reaction</vt:lpstr>
      <vt:lpstr>PowerPoint Presentation</vt:lpstr>
      <vt:lpstr>Example: me in Supersymmetry*</vt:lpstr>
      <vt:lpstr>How do we make muons?</vt:lpstr>
      <vt:lpstr>Our Biggest Issue: Decay in Orbit (DIO)</vt:lpstr>
      <vt:lpstr>DIO Spectrum</vt:lpstr>
      <vt:lpstr>Prompt Backgrounds</vt:lpstr>
      <vt:lpstr>The Problem</vt:lpstr>
      <vt:lpstr>Pulsed Beams (first proposed for MELC)</vt:lpstr>
      <vt:lpstr>Refresher: Fun with Solenoids</vt:lpstr>
      <vt:lpstr>Mu2e: The Big Picture</vt:lpstr>
      <vt:lpstr>Magnetic Field Gradient</vt:lpstr>
      <vt:lpstr>Target and Heat Shield</vt:lpstr>
      <vt:lpstr>Production Solenoid</vt:lpstr>
      <vt:lpstr>Transport Solenoid</vt:lpstr>
      <vt:lpstr>Choosing the Capture Target</vt:lpstr>
      <vt:lpstr>Stopping (capture) Target</vt:lpstr>
      <vt:lpstr>Detector and Detector Solenoid</vt:lpstr>
      <vt:lpstr>Particle Detector</vt:lpstr>
      <vt:lpstr>Particle Tracking Technology</vt:lpstr>
      <vt:lpstr>Calorimeter </vt:lpstr>
      <vt:lpstr>Beam Needs</vt:lpstr>
      <vt:lpstr>A Brief History of Fermilab  (evolving slide)</vt:lpstr>
      <vt:lpstr>Guidance: The P5 Report</vt:lpstr>
      <vt:lpstr>Fermilab Accelerator Complex Today</vt:lpstr>
      <vt:lpstr>Fermilab Booster</vt:lpstr>
      <vt:lpstr>Orientation</vt:lpstr>
      <vt:lpstr>Mu2e Proton Delivery</vt:lpstr>
      <vt:lpstr>Eliminating out of Time Beam (Extinction)</vt:lpstr>
      <vt:lpstr>Extinction Monitor</vt:lpstr>
      <vt:lpstr>Extinction Monitor Design</vt:lpstr>
      <vt:lpstr>End Product</vt:lpstr>
      <vt:lpstr>Major Backgrounds Revisisted</vt:lpstr>
      <vt:lpstr>Major Backgrounds (cont’d)</vt:lpstr>
      <vt:lpstr>Cosmic Ray Veto (CRV)</vt:lpstr>
      <vt:lpstr>Sensitivity</vt:lpstr>
      <vt:lpstr>Significance</vt:lpstr>
      <vt:lpstr>A long time coming</vt:lpstr>
      <vt:lpstr>Civil Construction</vt:lpstr>
      <vt:lpstr>Magnet Procurement and Testing</vt:lpstr>
      <vt:lpstr>Detectors</vt:lpstr>
      <vt:lpstr>Schedule</vt:lpstr>
      <vt:lpstr>What if we see something?</vt:lpstr>
      <vt:lpstr>Upgrade scenarios</vt:lpstr>
      <vt:lpstr>Target Dependence</vt:lpstr>
      <vt:lpstr>Conclusions</vt:lpstr>
      <vt:lpstr>Backup Slides</vt:lpstr>
      <vt:lpstr>Experimental Challenges for Increased Flux</vt:lpstr>
      <vt:lpstr>Preac(cellerator) and Linac</vt:lpstr>
      <vt:lpstr>Main Injector/Recycler</vt:lpstr>
      <vt:lpstr>Present Operation of Debuncher/Accumulator</vt:lpstr>
      <vt:lpstr>Mu2e in the NOvA era</vt:lpstr>
      <vt:lpstr>Extinction Performance</vt:lpstr>
      <vt:lpstr>Direct vs. Indirect Observation</vt:lpstr>
      <vt:lpstr>Review: Particle Motion in a Solenoidal Field</vt:lpstr>
      <vt:lpstr>Resonant Extraction</vt:lpstr>
      <vt:lpstr>Mu2e Spill Structure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PMG Slides</dc:title>
  <dc:creator>Pushpa Bhat</dc:creator>
  <cp:lastModifiedBy>Eric Prebys</cp:lastModifiedBy>
  <cp:revision>1262</cp:revision>
  <dcterms:created xsi:type="dcterms:W3CDTF">2003-09-15T21:58:19Z</dcterms:created>
  <dcterms:modified xsi:type="dcterms:W3CDTF">2015-09-14T21:18:01Z</dcterms:modified>
</cp:coreProperties>
</file>