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3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notesSlides/notesSlide6.xml" ContentType="application/vnd.openxmlformats-officedocument.presentationml.notesSlide+xml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notesSlides/notesSlide7.xml" ContentType="application/vnd.openxmlformats-officedocument.presentationml.notesSlide+xml"/>
  <Override PartName="/ppt/embeddings/oleObject10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8" r:id="rId1"/>
  </p:sldMasterIdLst>
  <p:notesMasterIdLst>
    <p:notesMasterId r:id="rId91"/>
  </p:notesMasterIdLst>
  <p:handoutMasterIdLst>
    <p:handoutMasterId r:id="rId92"/>
  </p:handoutMasterIdLst>
  <p:sldIdLst>
    <p:sldId id="310" r:id="rId2"/>
    <p:sldId id="311" r:id="rId3"/>
    <p:sldId id="313" r:id="rId4"/>
    <p:sldId id="429" r:id="rId5"/>
    <p:sldId id="496" r:id="rId6"/>
    <p:sldId id="471" r:id="rId7"/>
    <p:sldId id="472" r:id="rId8"/>
    <p:sldId id="473" r:id="rId9"/>
    <p:sldId id="427" r:id="rId10"/>
    <p:sldId id="490" r:id="rId11"/>
    <p:sldId id="489" r:id="rId12"/>
    <p:sldId id="458" r:id="rId13"/>
    <p:sldId id="466" r:id="rId14"/>
    <p:sldId id="376" r:id="rId15"/>
    <p:sldId id="459" r:id="rId16"/>
    <p:sldId id="408" r:id="rId17"/>
    <p:sldId id="315" r:id="rId18"/>
    <p:sldId id="316" r:id="rId19"/>
    <p:sldId id="317" r:id="rId20"/>
    <p:sldId id="411" r:id="rId21"/>
    <p:sldId id="318" r:id="rId22"/>
    <p:sldId id="438" r:id="rId23"/>
    <p:sldId id="439" r:id="rId24"/>
    <p:sldId id="452" r:id="rId25"/>
    <p:sldId id="437" r:id="rId26"/>
    <p:sldId id="407" r:id="rId27"/>
    <p:sldId id="379" r:id="rId28"/>
    <p:sldId id="441" r:id="rId29"/>
    <p:sldId id="440" r:id="rId30"/>
    <p:sldId id="362" r:id="rId31"/>
    <p:sldId id="442" r:id="rId32"/>
    <p:sldId id="420" r:id="rId33"/>
    <p:sldId id="325" r:id="rId34"/>
    <p:sldId id="467" r:id="rId35"/>
    <p:sldId id="423" r:id="rId36"/>
    <p:sldId id="386" r:id="rId37"/>
    <p:sldId id="330" r:id="rId38"/>
    <p:sldId id="331" r:id="rId39"/>
    <p:sldId id="446" r:id="rId40"/>
    <p:sldId id="431" r:id="rId41"/>
    <p:sldId id="447" r:id="rId42"/>
    <p:sldId id="464" r:id="rId43"/>
    <p:sldId id="401" r:id="rId44"/>
    <p:sldId id="426" r:id="rId45"/>
    <p:sldId id="398" r:id="rId46"/>
    <p:sldId id="444" r:id="rId47"/>
    <p:sldId id="455" r:id="rId48"/>
    <p:sldId id="456" r:id="rId49"/>
    <p:sldId id="457" r:id="rId50"/>
    <p:sldId id="380" r:id="rId51"/>
    <p:sldId id="482" r:id="rId52"/>
    <p:sldId id="494" r:id="rId53"/>
    <p:sldId id="454" r:id="rId54"/>
    <p:sldId id="483" r:id="rId55"/>
    <p:sldId id="486" r:id="rId56"/>
    <p:sldId id="484" r:id="rId57"/>
    <p:sldId id="487" r:id="rId58"/>
    <p:sldId id="493" r:id="rId59"/>
    <p:sldId id="485" r:id="rId60"/>
    <p:sldId id="361" r:id="rId61"/>
    <p:sldId id="382" r:id="rId62"/>
    <p:sldId id="468" r:id="rId63"/>
    <p:sldId id="432" r:id="rId64"/>
    <p:sldId id="383" r:id="rId65"/>
    <p:sldId id="384" r:id="rId66"/>
    <p:sldId id="385" r:id="rId67"/>
    <p:sldId id="409" r:id="rId68"/>
    <p:sldId id="418" r:id="rId69"/>
    <p:sldId id="434" r:id="rId70"/>
    <p:sldId id="436" r:id="rId71"/>
    <p:sldId id="450" r:id="rId72"/>
    <p:sldId id="460" r:id="rId73"/>
    <p:sldId id="461" r:id="rId74"/>
    <p:sldId id="462" r:id="rId75"/>
    <p:sldId id="463" r:id="rId76"/>
    <p:sldId id="465" r:id="rId77"/>
    <p:sldId id="469" r:id="rId78"/>
    <p:sldId id="491" r:id="rId79"/>
    <p:sldId id="492" r:id="rId80"/>
    <p:sldId id="475" r:id="rId81"/>
    <p:sldId id="476" r:id="rId82"/>
    <p:sldId id="474" r:id="rId83"/>
    <p:sldId id="477" r:id="rId84"/>
    <p:sldId id="478" r:id="rId85"/>
    <p:sldId id="479" r:id="rId86"/>
    <p:sldId id="481" r:id="rId87"/>
    <p:sldId id="480" r:id="rId88"/>
    <p:sldId id="488" r:id="rId89"/>
    <p:sldId id="495" r:id="rId90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05">
          <p15:clr>
            <a:srgbClr val="A4A3A4"/>
          </p15:clr>
        </p15:guide>
        <p15:guide id="2" pos="55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F1F"/>
    <a:srgbClr val="FF0000"/>
    <a:srgbClr val="33CC33"/>
    <a:srgbClr val="CC00CC"/>
    <a:srgbClr val="0033CC"/>
    <a:srgbClr val="E1F4FF"/>
    <a:srgbClr val="CCEC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3" autoAdjust="0"/>
    <p:restoredTop sz="94686" autoAdjust="0"/>
  </p:normalViewPr>
  <p:slideViewPr>
    <p:cSldViewPr snapToGrid="0">
      <p:cViewPr varScale="1">
        <p:scale>
          <a:sx n="104" d="100"/>
          <a:sy n="104" d="100"/>
        </p:scale>
        <p:origin x="-808" y="-112"/>
      </p:cViewPr>
      <p:guideLst>
        <p:guide orient="horz" pos="3401"/>
        <p:guide pos="55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image" Target="../media/image83.emf"/><Relationship Id="rId2" Type="http://schemas.openxmlformats.org/officeDocument/2006/relationships/image" Target="../media/image84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4" Type="http://schemas.openxmlformats.org/officeDocument/2006/relationships/image" Target="../media/image93.wmf"/><Relationship Id="rId5" Type="http://schemas.openxmlformats.org/officeDocument/2006/relationships/image" Target="../media/image94.wmf"/><Relationship Id="rId1" Type="http://schemas.openxmlformats.org/officeDocument/2006/relationships/image" Target="../media/image90.wmf"/><Relationship Id="rId2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1" Type="http://schemas.openxmlformats.org/officeDocument/2006/relationships/image" Target="../media/image100.emf"/><Relationship Id="rId2" Type="http://schemas.openxmlformats.org/officeDocument/2006/relationships/image" Target="../media/image10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4" Type="http://schemas.openxmlformats.org/officeDocument/2006/relationships/image" Target="../media/image108.wmf"/><Relationship Id="rId5" Type="http://schemas.openxmlformats.org/officeDocument/2006/relationships/image" Target="../media/image109.wmf"/><Relationship Id="rId6" Type="http://schemas.openxmlformats.org/officeDocument/2006/relationships/image" Target="../media/image110.wmf"/><Relationship Id="rId7" Type="http://schemas.openxmlformats.org/officeDocument/2006/relationships/image" Target="../media/image111.wmf"/><Relationship Id="rId1" Type="http://schemas.openxmlformats.org/officeDocument/2006/relationships/image" Target="../media/image105.wmf"/><Relationship Id="rId2" Type="http://schemas.openxmlformats.org/officeDocument/2006/relationships/image" Target="../media/image10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Relationship Id="rId2" Type="http://schemas.openxmlformats.org/officeDocument/2006/relationships/image" Target="../media/image122.emf"/><Relationship Id="rId3" Type="http://schemas.openxmlformats.org/officeDocument/2006/relationships/image" Target="../media/image12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Relationship Id="rId2" Type="http://schemas.openxmlformats.org/officeDocument/2006/relationships/image" Target="../media/image157.emf"/><Relationship Id="rId3" Type="http://schemas.openxmlformats.org/officeDocument/2006/relationships/image" Target="../media/image15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Relationship Id="rId2" Type="http://schemas.openxmlformats.org/officeDocument/2006/relationships/image" Target="../media/image18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emf"/><Relationship Id="rId2" Type="http://schemas.openxmlformats.org/officeDocument/2006/relationships/image" Target="../media/image20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4" Type="http://schemas.openxmlformats.org/officeDocument/2006/relationships/image" Target="../media/image54.wmf"/><Relationship Id="rId5" Type="http://schemas.openxmlformats.org/officeDocument/2006/relationships/image" Target="../media/image55.wmf"/><Relationship Id="rId6" Type="http://schemas.openxmlformats.org/officeDocument/2006/relationships/image" Target="../media/image56.wmf"/><Relationship Id="rId7" Type="http://schemas.openxmlformats.org/officeDocument/2006/relationships/image" Target="../media/image57.emf"/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7" Type="http://schemas.openxmlformats.org/officeDocument/2006/relationships/image" Target="../media/image74.emf"/><Relationship Id="rId1" Type="http://schemas.openxmlformats.org/officeDocument/2006/relationships/image" Target="../media/image68.emf"/><Relationship Id="rId2" Type="http://schemas.openxmlformats.org/officeDocument/2006/relationships/image" Target="../media/image6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74F1D395-84C9-498D-8979-63814D0B6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0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A4C3B541-DDE5-43E3-AE79-6B4DEDD42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42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C3B541-DDE5-43E3-AE79-6B4DEDD420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C3B541-DDE5-43E3-AE79-6B4DEDD420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7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C3B541-DDE5-43E3-AE79-6B4DEDD420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9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270886-050A-48E3-8E8B-C7118F59E7ED}" type="slidenum">
              <a:rPr lang="en-US" smtClean="0">
                <a:latin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05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C3B541-DDE5-43E3-AE79-6B4DEDD4205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A134B-6790-4410-8DF0-D3D1C37A0E3C}" type="slidenum">
              <a:rPr lang="en-GB" smtClean="0">
                <a:latin typeface="Arial" pitchFamily="34" charset="0"/>
              </a:rPr>
              <a:pPr/>
              <a:t>78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5325" y="4379913"/>
            <a:ext cx="5556250" cy="414972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61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C3B541-DDE5-43E3-AE79-6B4DEDD4205A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89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algn="ctr"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February 22, 2017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4491E-AD7E-4E9C-920C-1398E9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3AC3F7C-8DA3-42DF-B6DB-94A47B95D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5" y="46038"/>
            <a:ext cx="7634288" cy="503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74638" y="777875"/>
            <a:ext cx="8229600" cy="57594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038" y="6537325"/>
            <a:ext cx="2133600" cy="274638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8325" y="6537325"/>
            <a:ext cx="2895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64363" y="6537325"/>
            <a:ext cx="2133600" cy="274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812EC-776E-462B-AEFD-6FD77BB45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37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FB4E3-CEF4-4E8C-8855-45F0AB025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D19CF-D100-4D0F-9924-3CDA90F963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30925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D3291-C15C-47A1-BED7-896B8662A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1D2E7-DA04-41D4-9D5E-88DABEB6A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169727"/>
            <a:ext cx="765966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31AD-3AB9-40FD-8767-8BFE0FD6F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6E063-86F0-4990-AF8F-6A5002823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F5523-9E4D-4327-99D7-BC6DDE38B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  <a:extLst/>
          </a:lstStyle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E2AA74-D689-4DF1-92F2-46CBB8F349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69863"/>
            <a:ext cx="75644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222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327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 smtClean="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90ED6958-BBB7-49B1-A4E9-A5D6B2929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6" name="Picture 2" descr="Mu2e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016875" y="92075"/>
            <a:ext cx="112712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4" descr="http://home.fnal.gov/~prebys/index_files/FNAL_logo_sm.gif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366713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07" r:id="rId1"/>
    <p:sldLayoutId id="2147484800" r:id="rId2"/>
    <p:sldLayoutId id="2147484808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9" r:id="rId9"/>
    <p:sldLayoutId id="2147484806" r:id="rId10"/>
    <p:sldLayoutId id="2147484810" r:id="rId11"/>
    <p:sldLayoutId id="2147484811" r:id="rId12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" charset="2"/>
        <a:buChar char="§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Arial"/>
        <a:buChar char="•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1.e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2.emf"/><Relationship Id="rId7" Type="http://schemas.openxmlformats.org/officeDocument/2006/relationships/image" Target="../media/image23.emf"/><Relationship Id="rId8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5" Type="http://schemas.openxmlformats.org/officeDocument/2006/relationships/image" Target="../media/image32.tiff"/><Relationship Id="rId6" Type="http://schemas.openxmlformats.org/officeDocument/2006/relationships/image" Target="../media/image3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8.bin"/><Relationship Id="rId20" Type="http://schemas.openxmlformats.org/officeDocument/2006/relationships/image" Target="../media/image40.emf"/><Relationship Id="rId21" Type="http://schemas.openxmlformats.org/officeDocument/2006/relationships/oleObject" Target="../embeddings/oleObject25.bin"/><Relationship Id="rId22" Type="http://schemas.openxmlformats.org/officeDocument/2006/relationships/image" Target="../media/image41.emf"/><Relationship Id="rId23" Type="http://schemas.openxmlformats.org/officeDocument/2006/relationships/oleObject" Target="../embeddings/oleObject26.bin"/><Relationship Id="rId24" Type="http://schemas.openxmlformats.org/officeDocument/2006/relationships/oleObject" Target="../embeddings/oleObject27.bin"/><Relationship Id="rId25" Type="http://schemas.openxmlformats.org/officeDocument/2006/relationships/oleObject" Target="../embeddings/oleObject28.bin"/><Relationship Id="rId26" Type="http://schemas.openxmlformats.org/officeDocument/2006/relationships/image" Target="../media/image42.emf"/><Relationship Id="rId27" Type="http://schemas.openxmlformats.org/officeDocument/2006/relationships/oleObject" Target="../embeddings/oleObject29.bin"/><Relationship Id="rId10" Type="http://schemas.openxmlformats.org/officeDocument/2006/relationships/image" Target="../media/image36.emf"/><Relationship Id="rId11" Type="http://schemas.openxmlformats.org/officeDocument/2006/relationships/oleObject" Target="../embeddings/oleObject19.bin"/><Relationship Id="rId12" Type="http://schemas.openxmlformats.org/officeDocument/2006/relationships/image" Target="../media/image37.emf"/><Relationship Id="rId13" Type="http://schemas.openxmlformats.org/officeDocument/2006/relationships/oleObject" Target="../embeddings/oleObject20.bin"/><Relationship Id="rId14" Type="http://schemas.openxmlformats.org/officeDocument/2006/relationships/oleObject" Target="../embeddings/oleObject21.bin"/><Relationship Id="rId15" Type="http://schemas.openxmlformats.org/officeDocument/2006/relationships/image" Target="../media/image38.emf"/><Relationship Id="rId16" Type="http://schemas.openxmlformats.org/officeDocument/2006/relationships/oleObject" Target="../embeddings/oleObject22.bin"/><Relationship Id="rId17" Type="http://schemas.openxmlformats.org/officeDocument/2006/relationships/oleObject" Target="../embeddings/oleObject23.bin"/><Relationship Id="rId18" Type="http://schemas.openxmlformats.org/officeDocument/2006/relationships/image" Target="../media/image39.emf"/><Relationship Id="rId19" Type="http://schemas.openxmlformats.org/officeDocument/2006/relationships/oleObject" Target="../embeddings/oleObject24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34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0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31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32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33.bin"/><Relationship Id="rId10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wmf"/><Relationship Id="rId12" Type="http://schemas.openxmlformats.org/officeDocument/2006/relationships/oleObject" Target="../embeddings/oleObject38.bin"/><Relationship Id="rId13" Type="http://schemas.openxmlformats.org/officeDocument/2006/relationships/image" Target="../media/image55.wmf"/><Relationship Id="rId14" Type="http://schemas.openxmlformats.org/officeDocument/2006/relationships/oleObject" Target="../embeddings/oleObject39.bin"/><Relationship Id="rId15" Type="http://schemas.openxmlformats.org/officeDocument/2006/relationships/image" Target="../media/image56.wmf"/><Relationship Id="rId16" Type="http://schemas.openxmlformats.org/officeDocument/2006/relationships/oleObject" Target="../embeddings/oleObject40.bin"/><Relationship Id="rId17" Type="http://schemas.openxmlformats.org/officeDocument/2006/relationships/image" Target="../media/image57.emf"/><Relationship Id="rId18" Type="http://schemas.openxmlformats.org/officeDocument/2006/relationships/oleObject" Target="../embeddings/oleObject41.bin"/><Relationship Id="rId19" Type="http://schemas.openxmlformats.org/officeDocument/2006/relationships/oleObject" Target="../embeddings/oleObject42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34.bin"/><Relationship Id="rId4" Type="http://schemas.openxmlformats.org/officeDocument/2006/relationships/image" Target="../media/image51.emf"/><Relationship Id="rId5" Type="http://schemas.openxmlformats.org/officeDocument/2006/relationships/oleObject" Target="../embeddings/oleObject35.bin"/><Relationship Id="rId6" Type="http://schemas.openxmlformats.org/officeDocument/2006/relationships/image" Target="../media/image52.emf"/><Relationship Id="rId7" Type="http://schemas.openxmlformats.org/officeDocument/2006/relationships/oleObject" Target="../embeddings/oleObject36.bin"/><Relationship Id="rId8" Type="http://schemas.openxmlformats.org/officeDocument/2006/relationships/image" Target="../media/image53.wmf"/><Relationship Id="rId9" Type="http://schemas.openxmlformats.org/officeDocument/2006/relationships/image" Target="../media/image58.jpeg"/><Relationship Id="rId10" Type="http://schemas.openxmlformats.org/officeDocument/2006/relationships/oleObject" Target="../embeddings/oleObject37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wmf"/><Relationship Id="rId12" Type="http://schemas.openxmlformats.org/officeDocument/2006/relationships/image" Target="../media/image13.png"/><Relationship Id="rId13" Type="http://schemas.openxmlformats.org/officeDocument/2006/relationships/image" Target="../media/image67.wmf"/><Relationship Id="rId14" Type="http://schemas.openxmlformats.org/officeDocument/2006/relationships/oleObject" Target="../embeddings/oleObject46.bin"/><Relationship Id="rId15" Type="http://schemas.openxmlformats.org/officeDocument/2006/relationships/image" Target="../media/image62.emf"/><Relationship Id="rId16" Type="http://schemas.openxmlformats.org/officeDocument/2006/relationships/oleObject" Target="../embeddings/oleObject47.bin"/><Relationship Id="rId17" Type="http://schemas.openxmlformats.org/officeDocument/2006/relationships/image" Target="../media/image6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6" Type="http://schemas.openxmlformats.org/officeDocument/2006/relationships/oleObject" Target="../embeddings/oleObject43.bin"/><Relationship Id="rId7" Type="http://schemas.openxmlformats.org/officeDocument/2006/relationships/image" Target="../media/image59.wmf"/><Relationship Id="rId8" Type="http://schemas.openxmlformats.org/officeDocument/2006/relationships/oleObject" Target="../embeddings/oleObject44.bin"/><Relationship Id="rId9" Type="http://schemas.openxmlformats.org/officeDocument/2006/relationships/image" Target="../media/image60.wmf"/><Relationship Id="rId10" Type="http://schemas.openxmlformats.org/officeDocument/2006/relationships/oleObject" Target="../embeddings/oleObject4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0.bin"/><Relationship Id="rId20" Type="http://schemas.openxmlformats.org/officeDocument/2006/relationships/oleObject" Target="../embeddings/oleObject57.bin"/><Relationship Id="rId21" Type="http://schemas.openxmlformats.org/officeDocument/2006/relationships/oleObject" Target="../embeddings/oleObject58.bin"/><Relationship Id="rId22" Type="http://schemas.openxmlformats.org/officeDocument/2006/relationships/oleObject" Target="../embeddings/oleObject59.bin"/><Relationship Id="rId23" Type="http://schemas.openxmlformats.org/officeDocument/2006/relationships/image" Target="../media/image74.emf"/><Relationship Id="rId24" Type="http://schemas.openxmlformats.org/officeDocument/2006/relationships/image" Target="../media/image13.png"/><Relationship Id="rId10" Type="http://schemas.openxmlformats.org/officeDocument/2006/relationships/image" Target="../media/image70.emf"/><Relationship Id="rId11" Type="http://schemas.openxmlformats.org/officeDocument/2006/relationships/oleObject" Target="../embeddings/oleObject51.bin"/><Relationship Id="rId12" Type="http://schemas.openxmlformats.org/officeDocument/2006/relationships/image" Target="../media/image71.emf"/><Relationship Id="rId13" Type="http://schemas.openxmlformats.org/officeDocument/2006/relationships/oleObject" Target="../embeddings/oleObject52.bin"/><Relationship Id="rId14" Type="http://schemas.openxmlformats.org/officeDocument/2006/relationships/image" Target="../media/image72.emf"/><Relationship Id="rId15" Type="http://schemas.openxmlformats.org/officeDocument/2006/relationships/oleObject" Target="../embeddings/oleObject53.bin"/><Relationship Id="rId16" Type="http://schemas.openxmlformats.org/officeDocument/2006/relationships/oleObject" Target="../embeddings/oleObject54.bin"/><Relationship Id="rId17" Type="http://schemas.openxmlformats.org/officeDocument/2006/relationships/oleObject" Target="../embeddings/oleObject55.bin"/><Relationship Id="rId18" Type="http://schemas.openxmlformats.org/officeDocument/2006/relationships/image" Target="../media/image73.emf"/><Relationship Id="rId19" Type="http://schemas.openxmlformats.org/officeDocument/2006/relationships/oleObject" Target="../embeddings/oleObject56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75.png"/><Relationship Id="rId4" Type="http://schemas.openxmlformats.org/officeDocument/2006/relationships/image" Target="../media/image76.wmf"/><Relationship Id="rId5" Type="http://schemas.openxmlformats.org/officeDocument/2006/relationships/oleObject" Target="../embeddings/oleObject48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49.bin"/><Relationship Id="rId8" Type="http://schemas.openxmlformats.org/officeDocument/2006/relationships/image" Target="../media/image6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oleObject" Target="../embeddings/oleObject60.bin"/><Relationship Id="rId5" Type="http://schemas.openxmlformats.org/officeDocument/2006/relationships/image" Target="../media/image7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oleObject" Target="../embeddings/oleObject61.bin"/><Relationship Id="rId6" Type="http://schemas.openxmlformats.org/officeDocument/2006/relationships/image" Target="../media/image7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oleObject" Target="../embeddings/oleObject62.bin"/><Relationship Id="rId5" Type="http://schemas.openxmlformats.org/officeDocument/2006/relationships/image" Target="../media/image79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emf"/><Relationship Id="rId12" Type="http://schemas.openxmlformats.org/officeDocument/2006/relationships/oleObject" Target="../embeddings/oleObject66.bin"/><Relationship Id="rId13" Type="http://schemas.openxmlformats.org/officeDocument/2006/relationships/image" Target="../media/image86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5" Type="http://schemas.openxmlformats.org/officeDocument/2006/relationships/image" Target="../media/image89.jpeg"/><Relationship Id="rId6" Type="http://schemas.openxmlformats.org/officeDocument/2006/relationships/oleObject" Target="../embeddings/oleObject63.bin"/><Relationship Id="rId7" Type="http://schemas.openxmlformats.org/officeDocument/2006/relationships/image" Target="../media/image83.emf"/><Relationship Id="rId8" Type="http://schemas.openxmlformats.org/officeDocument/2006/relationships/oleObject" Target="../embeddings/oleObject64.bin"/><Relationship Id="rId9" Type="http://schemas.openxmlformats.org/officeDocument/2006/relationships/image" Target="../media/image84.emf"/><Relationship Id="rId10" Type="http://schemas.openxmlformats.org/officeDocument/2006/relationships/oleObject" Target="../embeddings/oleObject65.bin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wmf"/><Relationship Id="rId12" Type="http://schemas.openxmlformats.org/officeDocument/2006/relationships/image" Target="../media/image76.wmf"/><Relationship Id="rId13" Type="http://schemas.openxmlformats.org/officeDocument/2006/relationships/image" Target="../media/image97.wmf"/><Relationship Id="rId14" Type="http://schemas.openxmlformats.org/officeDocument/2006/relationships/oleObject" Target="../embeddings/oleObject70.bin"/><Relationship Id="rId15" Type="http://schemas.openxmlformats.org/officeDocument/2006/relationships/image" Target="../media/image93.wmf"/><Relationship Id="rId16" Type="http://schemas.openxmlformats.org/officeDocument/2006/relationships/image" Target="../media/image98.wmf"/><Relationship Id="rId17" Type="http://schemas.openxmlformats.org/officeDocument/2006/relationships/oleObject" Target="../embeddings/oleObject71.bin"/><Relationship Id="rId18" Type="http://schemas.openxmlformats.org/officeDocument/2006/relationships/image" Target="../media/image9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95.wmf"/><Relationship Id="rId4" Type="http://schemas.openxmlformats.org/officeDocument/2006/relationships/image" Target="../media/image96.wmf"/><Relationship Id="rId5" Type="http://schemas.openxmlformats.org/officeDocument/2006/relationships/oleObject" Target="../embeddings/oleObject67.bin"/><Relationship Id="rId6" Type="http://schemas.openxmlformats.org/officeDocument/2006/relationships/image" Target="../media/image90.wmf"/><Relationship Id="rId7" Type="http://schemas.openxmlformats.org/officeDocument/2006/relationships/oleObject" Target="../embeddings/oleObject68.bin"/><Relationship Id="rId8" Type="http://schemas.openxmlformats.org/officeDocument/2006/relationships/image" Target="../media/image91.wmf"/><Relationship Id="rId9" Type="http://schemas.openxmlformats.org/officeDocument/2006/relationships/image" Target="../media/image67.wmf"/><Relationship Id="rId10" Type="http://schemas.openxmlformats.org/officeDocument/2006/relationships/oleObject" Target="../embeddings/oleObject69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7.bin"/><Relationship Id="rId12" Type="http://schemas.openxmlformats.org/officeDocument/2006/relationships/oleObject" Target="../embeddings/oleObject78.bin"/><Relationship Id="rId13" Type="http://schemas.openxmlformats.org/officeDocument/2006/relationships/oleObject" Target="../embeddings/oleObject79.bin"/><Relationship Id="rId14" Type="http://schemas.openxmlformats.org/officeDocument/2006/relationships/image" Target="../media/image103.emf"/><Relationship Id="rId15" Type="http://schemas.openxmlformats.org/officeDocument/2006/relationships/oleObject" Target="../embeddings/oleObject80.bin"/><Relationship Id="rId16" Type="http://schemas.openxmlformats.org/officeDocument/2006/relationships/image" Target="../media/image104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2.bin"/><Relationship Id="rId4" Type="http://schemas.openxmlformats.org/officeDocument/2006/relationships/image" Target="../media/image100.e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101.emf"/><Relationship Id="rId7" Type="http://schemas.openxmlformats.org/officeDocument/2006/relationships/oleObject" Target="../embeddings/oleObject74.bin"/><Relationship Id="rId8" Type="http://schemas.openxmlformats.org/officeDocument/2006/relationships/oleObject" Target="../embeddings/oleObject75.bin"/><Relationship Id="rId9" Type="http://schemas.openxmlformats.org/officeDocument/2006/relationships/oleObject" Target="../embeddings/oleObject76.bin"/><Relationship Id="rId10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wmf"/><Relationship Id="rId12" Type="http://schemas.openxmlformats.org/officeDocument/2006/relationships/oleObject" Target="../embeddings/oleObject85.bin"/><Relationship Id="rId13" Type="http://schemas.openxmlformats.org/officeDocument/2006/relationships/image" Target="../media/image109.wmf"/><Relationship Id="rId14" Type="http://schemas.openxmlformats.org/officeDocument/2006/relationships/oleObject" Target="../embeddings/oleObject86.bin"/><Relationship Id="rId15" Type="http://schemas.openxmlformats.org/officeDocument/2006/relationships/image" Target="../media/image110.wmf"/><Relationship Id="rId16" Type="http://schemas.openxmlformats.org/officeDocument/2006/relationships/oleObject" Target="../embeddings/oleObject87.bin"/><Relationship Id="rId17" Type="http://schemas.openxmlformats.org/officeDocument/2006/relationships/oleObject" Target="../embeddings/oleObject88.bin"/><Relationship Id="rId18" Type="http://schemas.openxmlformats.org/officeDocument/2006/relationships/image" Target="../media/image111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18.png"/><Relationship Id="rId4" Type="http://schemas.openxmlformats.org/officeDocument/2006/relationships/oleObject" Target="../embeddings/oleObject81.bin"/><Relationship Id="rId5" Type="http://schemas.openxmlformats.org/officeDocument/2006/relationships/image" Target="../media/image105.wmf"/><Relationship Id="rId6" Type="http://schemas.openxmlformats.org/officeDocument/2006/relationships/oleObject" Target="../embeddings/oleObject82.bin"/><Relationship Id="rId7" Type="http://schemas.openxmlformats.org/officeDocument/2006/relationships/image" Target="../media/image106.wmf"/><Relationship Id="rId8" Type="http://schemas.openxmlformats.org/officeDocument/2006/relationships/oleObject" Target="../embeddings/oleObject83.bin"/><Relationship Id="rId9" Type="http://schemas.openxmlformats.org/officeDocument/2006/relationships/image" Target="../media/image107.wmf"/><Relationship Id="rId10" Type="http://schemas.openxmlformats.org/officeDocument/2006/relationships/oleObject" Target="../embeddings/oleObject8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oleObject" Target="../embeddings/oleObject89.bin"/><Relationship Id="rId5" Type="http://schemas.openxmlformats.org/officeDocument/2006/relationships/image" Target="../media/image11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Relationship Id="rId3" Type="http://schemas.openxmlformats.org/officeDocument/2006/relationships/image" Target="../media/image1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8.emf"/><Relationship Id="rId3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4" Type="http://schemas.openxmlformats.org/officeDocument/2006/relationships/oleObject" Target="../embeddings/oleObject90.bin"/><Relationship Id="rId5" Type="http://schemas.openxmlformats.org/officeDocument/2006/relationships/image" Target="../media/image121.emf"/><Relationship Id="rId6" Type="http://schemas.openxmlformats.org/officeDocument/2006/relationships/oleObject" Target="../embeddings/oleObject91.bin"/><Relationship Id="rId7" Type="http://schemas.openxmlformats.org/officeDocument/2006/relationships/image" Target="../media/image122.emf"/><Relationship Id="rId8" Type="http://schemas.openxmlformats.org/officeDocument/2006/relationships/oleObject" Target="../embeddings/oleObject92.bin"/><Relationship Id="rId9" Type="http://schemas.openxmlformats.org/officeDocument/2006/relationships/image" Target="../media/image123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jpeg"/><Relationship Id="rId3" Type="http://schemas.openxmlformats.org/officeDocument/2006/relationships/image" Target="../media/image12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Relationship Id="rId3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emf"/><Relationship Id="rId3" Type="http://schemas.openxmlformats.org/officeDocument/2006/relationships/image" Target="../media/image13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jpeg"/><Relationship Id="rId5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emf"/><Relationship Id="rId5" Type="http://schemas.openxmlformats.org/officeDocument/2006/relationships/image" Target="../media/image1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emf"/><Relationship Id="rId5" Type="http://schemas.openxmlformats.org/officeDocument/2006/relationships/image" Target="../media/image145.emf"/><Relationship Id="rId6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.bin"/><Relationship Id="rId20" Type="http://schemas.openxmlformats.org/officeDocument/2006/relationships/image" Target="../media/image11.emf"/><Relationship Id="rId21" Type="http://schemas.openxmlformats.org/officeDocument/2006/relationships/oleObject" Target="../embeddings/oleObject12.bin"/><Relationship Id="rId22" Type="http://schemas.openxmlformats.org/officeDocument/2006/relationships/image" Target="../media/image12.emf"/><Relationship Id="rId10" Type="http://schemas.openxmlformats.org/officeDocument/2006/relationships/image" Target="../media/image7.emf"/><Relationship Id="rId11" Type="http://schemas.openxmlformats.org/officeDocument/2006/relationships/oleObject" Target="../embeddings/oleObject6.bin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8.emf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9.emf"/><Relationship Id="rId16" Type="http://schemas.openxmlformats.org/officeDocument/2006/relationships/oleObject" Target="../embeddings/oleObject9.bin"/><Relationship Id="rId17" Type="http://schemas.openxmlformats.org/officeDocument/2006/relationships/oleObject" Target="../embeddings/oleObject10.bin"/><Relationship Id="rId18" Type="http://schemas.openxmlformats.org/officeDocument/2006/relationships/image" Target="../media/image10.emf"/><Relationship Id="rId19" Type="http://schemas.openxmlformats.org/officeDocument/2006/relationships/oleObject" Target="../embeddings/oleObject1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emf"/><Relationship Id="rId3" Type="http://schemas.openxmlformats.org/officeDocument/2006/relationships/image" Target="../media/image15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emf"/><Relationship Id="rId3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4" Type="http://schemas.openxmlformats.org/officeDocument/2006/relationships/image" Target="../media/image156.emf"/><Relationship Id="rId5" Type="http://schemas.openxmlformats.org/officeDocument/2006/relationships/oleObject" Target="../embeddings/oleObject94.bin"/><Relationship Id="rId6" Type="http://schemas.openxmlformats.org/officeDocument/2006/relationships/image" Target="../media/image157.emf"/><Relationship Id="rId7" Type="http://schemas.openxmlformats.org/officeDocument/2006/relationships/oleObject" Target="../embeddings/oleObject95.bin"/><Relationship Id="rId8" Type="http://schemas.openxmlformats.org/officeDocument/2006/relationships/image" Target="../media/image158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emf"/><Relationship Id="rId5" Type="http://schemas.openxmlformats.org/officeDocument/2006/relationships/image" Target="../media/image162.jpeg"/><Relationship Id="rId6" Type="http://schemas.openxmlformats.org/officeDocument/2006/relationships/oleObject" Target="../embeddings/oleObject96.bin"/><Relationship Id="rId7" Type="http://schemas.openxmlformats.org/officeDocument/2006/relationships/image" Target="../media/image159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4" Type="http://schemas.openxmlformats.org/officeDocument/2006/relationships/image" Target="../media/image165.emf"/><Relationship Id="rId5" Type="http://schemas.openxmlformats.org/officeDocument/2006/relationships/image" Target="../media/image1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4" Type="http://schemas.openxmlformats.org/officeDocument/2006/relationships/image" Target="../media/image167.emf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3.jpeg"/><Relationship Id="rId3" Type="http://schemas.openxmlformats.org/officeDocument/2006/relationships/image" Target="../media/image17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png"/><Relationship Id="rId3" Type="http://schemas.openxmlformats.org/officeDocument/2006/relationships/image" Target="../media/image1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emf"/><Relationship Id="rId5" Type="http://schemas.openxmlformats.org/officeDocument/2006/relationships/image" Target="../media/image1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oleObject" Target="../embeddings/oleObject98.bin"/><Relationship Id="rId6" Type="http://schemas.openxmlformats.org/officeDocument/2006/relationships/image" Target="../media/image181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4" Type="http://schemas.openxmlformats.org/officeDocument/2006/relationships/oleObject" Target="../embeddings/oleObject99.bin"/><Relationship Id="rId5" Type="http://schemas.openxmlformats.org/officeDocument/2006/relationships/image" Target="../media/image182.emf"/><Relationship Id="rId6" Type="http://schemas.openxmlformats.org/officeDocument/2006/relationships/oleObject" Target="../embeddings/oleObject100.bin"/><Relationship Id="rId7" Type="http://schemas.openxmlformats.org/officeDocument/2006/relationships/image" Target="../media/image183.emf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5.png"/><Relationship Id="rId3" Type="http://schemas.openxmlformats.org/officeDocument/2006/relationships/image" Target="../media/image18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emf"/><Relationship Id="rId5" Type="http://schemas.openxmlformats.org/officeDocument/2006/relationships/oleObject" Target="../embeddings/oleObject101.bin"/><Relationship Id="rId6" Type="http://schemas.openxmlformats.org/officeDocument/2006/relationships/image" Target="../media/image187.emf"/><Relationship Id="rId7" Type="http://schemas.openxmlformats.org/officeDocument/2006/relationships/image" Target="../media/image190.e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emf"/><Relationship Id="rId3" Type="http://schemas.openxmlformats.org/officeDocument/2006/relationships/image" Target="../media/image192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3.emf"/><Relationship Id="rId3" Type="http://schemas.openxmlformats.org/officeDocument/2006/relationships/image" Target="../media/image19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Relationship Id="rId3" Type="http://schemas.openxmlformats.org/officeDocument/2006/relationships/image" Target="../media/image1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02.bin"/><Relationship Id="rId5" Type="http://schemas.openxmlformats.org/officeDocument/2006/relationships/image" Target="../media/image198.w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4" Type="http://schemas.openxmlformats.org/officeDocument/2006/relationships/image" Target="../media/image202.emf"/><Relationship Id="rId5" Type="http://schemas.openxmlformats.org/officeDocument/2006/relationships/oleObject" Target="../embeddings/oleObject103.bin"/><Relationship Id="rId6" Type="http://schemas.openxmlformats.org/officeDocument/2006/relationships/image" Target="../media/image199.emf"/><Relationship Id="rId7" Type="http://schemas.openxmlformats.org/officeDocument/2006/relationships/oleObject" Target="../embeddings/oleObject104.bin"/><Relationship Id="rId8" Type="http://schemas.openxmlformats.org/officeDocument/2006/relationships/image" Target="../media/image200.e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3.emf"/><Relationship Id="rId3" Type="http://schemas.openxmlformats.org/officeDocument/2006/relationships/image" Target="../media/image20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4" Type="http://schemas.openxmlformats.org/officeDocument/2006/relationships/oleObject" Target="../embeddings/oleObject105.bin"/><Relationship Id="rId5" Type="http://schemas.openxmlformats.org/officeDocument/2006/relationships/image" Target="../media/image206.emf"/><Relationship Id="rId6" Type="http://schemas.openxmlformats.org/officeDocument/2006/relationships/image" Target="../media/image208.png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Relationship Id="rId3" Type="http://schemas.openxmlformats.org/officeDocument/2006/relationships/image" Target="../media/image1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6.png"/><Relationship Id="rId3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4" Type="http://schemas.openxmlformats.org/officeDocument/2006/relationships/image" Target="../media/image217.emf"/><Relationship Id="rId5" Type="http://schemas.openxmlformats.org/officeDocument/2006/relationships/image" Target="../media/image218.emf"/><Relationship Id="rId6" Type="http://schemas.openxmlformats.org/officeDocument/2006/relationships/oleObject" Target="../embeddings/oleObject106.bin"/><Relationship Id="rId7" Type="http://schemas.openxmlformats.org/officeDocument/2006/relationships/image" Target="../media/image215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771650" y="372036"/>
            <a:ext cx="6364441" cy="286816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Mu2e: Search for Muon to Electron Conversion at Fermilab</a:t>
            </a:r>
            <a:endParaRPr lang="en-US" dirty="0"/>
          </a:p>
        </p:txBody>
      </p:sp>
      <p:sp>
        <p:nvSpPr>
          <p:cNvPr id="15363" name="Subtitle 5"/>
          <p:cNvSpPr>
            <a:spLocks noGrp="1"/>
          </p:cNvSpPr>
          <p:nvPr>
            <p:ph type="subTitle" idx="1"/>
          </p:nvPr>
        </p:nvSpPr>
        <p:spPr>
          <a:xfrm>
            <a:off x="1793875" y="3429000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Eric Prebys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Fermilab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(Mu2e Collaboration)</a:t>
            </a:r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5364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rgbClr val="FF0000"/>
                </a:solidFill>
                <a:latin typeface="Arial" pitchFamily="34" charset="0"/>
              </a:rPr>
              <a:t>February 22, 2017</a:t>
            </a:r>
            <a:endParaRPr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7" y="3293056"/>
            <a:ext cx="4282444" cy="24666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Mediator of the Strong Force?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2550624"/>
          </a:xfrm>
        </p:spPr>
        <p:txBody>
          <a:bodyPr/>
          <a:lstStyle/>
          <a:p>
            <a:r>
              <a:rPr lang="en-US" sz="2000" dirty="0" smtClean="0"/>
              <a:t>In 1934, Hideki Yukawa proposed that a massive particle mediated the strong force, resulting in a potential of the form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However, in 1946, </a:t>
            </a:r>
            <a:r>
              <a:rPr lang="en-US" sz="2000" dirty="0" err="1" smtClean="0"/>
              <a:t>Conversi</a:t>
            </a:r>
            <a:r>
              <a:rPr lang="en-US" sz="2000" dirty="0" smtClean="0"/>
              <a:t>, </a:t>
            </a:r>
            <a:r>
              <a:rPr lang="en-US" sz="2000" i="1" dirty="0" smtClean="0"/>
              <a:t>et al* </a:t>
            </a:r>
            <a:r>
              <a:rPr lang="en-US" sz="2000" dirty="0" smtClean="0"/>
              <a:t>showed that </a:t>
            </a:r>
            <a:r>
              <a:rPr lang="en-US" sz="2000" dirty="0" err="1" smtClean="0"/>
              <a:t>muon</a:t>
            </a:r>
            <a:r>
              <a:rPr lang="en-US" sz="2000" dirty="0" smtClean="0"/>
              <a:t> decays were not consistent with strong interactions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Yukawa’s particle turned out to be the pion, discovered in 1947.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652610"/>
              </p:ext>
            </p:extLst>
          </p:nvPr>
        </p:nvGraphicFramePr>
        <p:xfrm>
          <a:off x="2112912" y="1798093"/>
          <a:ext cx="1971064" cy="74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71" name="Equation" r:id="rId3" imgW="1079500" imgH="406400" progId="Equation.DSMT4">
                  <p:embed/>
                </p:oleObj>
              </mc:Choice>
              <mc:Fallback>
                <p:oleObj name="Equation" r:id="rId3" imgW="10795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2912" y="1798093"/>
                        <a:ext cx="1971064" cy="74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597889"/>
              </p:ext>
            </p:extLst>
          </p:nvPr>
        </p:nvGraphicFramePr>
        <p:xfrm>
          <a:off x="4398699" y="1452596"/>
          <a:ext cx="951739" cy="3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72" name="Equation" r:id="rId5" imgW="558800" imgH="203200" progId="Equation.DSMT4">
                  <p:embed/>
                </p:oleObj>
              </mc:Choice>
              <mc:Fallback>
                <p:oleObj name="Equation" r:id="rId5" imgW="558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98699" y="1452596"/>
                        <a:ext cx="951739" cy="34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3916549" y="1711173"/>
            <a:ext cx="288987" cy="1444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5267" y="1695963"/>
            <a:ext cx="259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/>
              <a:t> </a:t>
            </a:r>
            <a:r>
              <a:rPr lang="en-US" dirty="0" smtClean="0"/>
              <a:t>was an obvious candidate!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052" y="3443470"/>
            <a:ext cx="4920335" cy="14542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17786" y="6398439"/>
            <a:ext cx="2874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*PhysRev.71.209 (1947)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886" y="3072504"/>
            <a:ext cx="3596019" cy="21903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4445" y="5255201"/>
            <a:ext cx="7985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Studied decay rates as a function of target for both positive and negative “mu-mesons”.  Not consistent with prediction for strongly interacting particles.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673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109022"/>
            <a:ext cx="7564437" cy="441325"/>
          </a:xfrm>
        </p:spPr>
        <p:txBody>
          <a:bodyPr/>
          <a:lstStyle/>
          <a:p>
            <a:r>
              <a:rPr lang="en-US" dirty="0" smtClean="0"/>
              <a:t>Excited </a:t>
            </a:r>
            <a:r>
              <a:rPr lang="en-US" dirty="0"/>
              <a:t>E</a:t>
            </a:r>
            <a:r>
              <a:rPr lang="en-US" dirty="0" smtClean="0"/>
              <a:t>lectron?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35960"/>
            <a:ext cx="8251825" cy="448009"/>
          </a:xfrm>
        </p:spPr>
        <p:txBody>
          <a:bodyPr/>
          <a:lstStyle/>
          <a:p>
            <a:r>
              <a:rPr lang="en-US" sz="2000" dirty="0" smtClean="0"/>
              <a:t>The other working theory was that 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might be an excited state of an electron.</a:t>
            </a:r>
          </a:p>
          <a:p>
            <a:r>
              <a:rPr lang="en-US" sz="2000" dirty="0" smtClean="0"/>
              <a:t>In 1947, Hincks and </a:t>
            </a:r>
            <a:r>
              <a:rPr lang="en-US" sz="2000" dirty="0" err="1" smtClean="0"/>
              <a:t>Pontecorvo</a:t>
            </a:r>
            <a:r>
              <a:rPr lang="en-US" sz="2000" dirty="0" smtClean="0"/>
              <a:t>* looked for gammas associated with stopped </a:t>
            </a:r>
            <a:r>
              <a:rPr lang="en-US" sz="2000" dirty="0" err="1" smtClean="0"/>
              <a:t>muon</a:t>
            </a:r>
            <a:r>
              <a:rPr lang="en-US" sz="2000" dirty="0" smtClean="0"/>
              <a:t> decay.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They detected no gammas, leading to the first limit on “Charged Lepton Flavor Violation” (CLFV)</a:t>
            </a:r>
          </a:p>
          <a:p>
            <a:endParaRPr lang="en-US" sz="3200" dirty="0"/>
          </a:p>
          <a:p>
            <a:r>
              <a:rPr lang="en-US" sz="2000" dirty="0" smtClean="0"/>
              <a:t>Conclusion: the </a:t>
            </a:r>
            <a:r>
              <a:rPr lang="en-US" sz="2000" dirty="0" err="1" smtClean="0"/>
              <a:t>muon</a:t>
            </a:r>
            <a:r>
              <a:rPr lang="en-US" sz="2000" dirty="0" smtClean="0"/>
              <a:t> was a heavier version (flavor) of electron, that interacted only electromagnetically and weakly.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81" y="2247004"/>
            <a:ext cx="4233606" cy="14187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2559" y="5906327"/>
            <a:ext cx="6462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Fast forwarding (and skipping a whole bunch of stuff)…</a:t>
            </a:r>
            <a:endParaRPr lang="en-US" sz="20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67" b="20756"/>
          <a:stretch/>
        </p:blipFill>
        <p:spPr>
          <a:xfrm>
            <a:off x="4779983" y="1774598"/>
            <a:ext cx="4249944" cy="22333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4951" y="4190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164514"/>
              </p:ext>
            </p:extLst>
          </p:nvPr>
        </p:nvGraphicFramePr>
        <p:xfrm>
          <a:off x="3126007" y="4679870"/>
          <a:ext cx="2838550" cy="506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5" imgW="1066800" imgH="190500" progId="Equation.DSMT4">
                  <p:embed/>
                </p:oleObj>
              </mc:Choice>
              <mc:Fallback>
                <p:oleObj name="Equation" r:id="rId5" imgW="10668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26007" y="4679870"/>
                        <a:ext cx="2838550" cy="506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17786" y="6398439"/>
            <a:ext cx="2874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*PhysRev.73.257 (1948)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66095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99" y="3264371"/>
            <a:ext cx="5564715" cy="3260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Muon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80979"/>
            <a:ext cx="8251825" cy="2282354"/>
          </a:xfrm>
        </p:spPr>
        <p:txBody>
          <a:bodyPr/>
          <a:lstStyle/>
          <a:p>
            <a:r>
              <a:rPr lang="en-US" sz="1800" dirty="0" smtClean="0"/>
              <a:t>Mass: 105.66 MeV/c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 (~200m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~0.1m</a:t>
            </a:r>
            <a:r>
              <a:rPr lang="en-US" sz="1800" baseline="-25000" dirty="0" smtClean="0"/>
              <a:t>p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Charge: ±e</a:t>
            </a:r>
          </a:p>
          <a:p>
            <a:r>
              <a:rPr lang="en-US" sz="1800" dirty="0" smtClean="0"/>
              <a:t>Spin: ½ħ (fermion)</a:t>
            </a:r>
          </a:p>
          <a:p>
            <a:r>
              <a:rPr lang="en-US" sz="1800" dirty="0" smtClean="0"/>
              <a:t>Lifetime: 2.2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sec</a:t>
            </a:r>
            <a:r>
              <a:rPr lang="en-US" sz="1800" dirty="0" smtClean="0"/>
              <a:t> (</a:t>
            </a:r>
            <a:r>
              <a:rPr lang="en-US" sz="1800" dirty="0" err="1" smtClean="0"/>
              <a:t>c</a:t>
            </a:r>
            <a:r>
              <a:rPr lang="en-US" sz="1800" dirty="0" err="1" smtClean="0">
                <a:latin typeface="Symbol" charset="2"/>
                <a:cs typeface="Symbol" charset="2"/>
              </a:rPr>
              <a:t>t</a:t>
            </a:r>
            <a:r>
              <a:rPr lang="en-US" sz="1800" dirty="0" smtClean="0"/>
              <a:t>=660m)</a:t>
            </a:r>
          </a:p>
          <a:p>
            <a:r>
              <a:rPr lang="en-US" sz="1800" dirty="0" smtClean="0"/>
              <a:t>Interactions: </a:t>
            </a:r>
            <a:r>
              <a:rPr lang="en-US" sz="1600" dirty="0" smtClean="0"/>
              <a:t>Electromagnetic and Weak, but NOT strong</a:t>
            </a:r>
          </a:p>
          <a:p>
            <a:r>
              <a:rPr lang="en-US" sz="1800" dirty="0" smtClean="0"/>
              <a:t>Because muons are so much heavier than electrons, they are very penetrating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40001" y="5145853"/>
            <a:ext cx="4741332" cy="31044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713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777" y="79018"/>
            <a:ext cx="7659667" cy="463731"/>
          </a:xfrm>
        </p:spPr>
        <p:txBody>
          <a:bodyPr/>
          <a:lstStyle/>
          <a:p>
            <a:r>
              <a:rPr lang="en-US" dirty="0" smtClean="0"/>
              <a:t>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8116" y="1226785"/>
            <a:ext cx="5760261" cy="5017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417" y="1183068"/>
            <a:ext cx="126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Combine to form hadrons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1713831" y="1644733"/>
            <a:ext cx="377252" cy="3019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2236" y="5536751"/>
            <a:ext cx="75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Free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1459616" y="5324263"/>
            <a:ext cx="606022" cy="3971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88575" y="2496943"/>
            <a:ext cx="135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Mediate interactions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690305" y="3137031"/>
            <a:ext cx="209234" cy="2065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79473" y="230552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4419" y="2284069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07678" y="2284070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95805" y="480881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90751" y="4787352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24010" y="4787353"/>
            <a:ext cx="0" cy="309923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99907" y="2299188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713813" y="2275293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457057" y="2292847"/>
            <a:ext cx="384315" cy="361619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70963" y="2268952"/>
            <a:ext cx="340172" cy="400632"/>
          </a:xfrm>
          <a:prstGeom prst="line">
            <a:avLst/>
          </a:prstGeom>
          <a:ln w="25400">
            <a:solidFill>
              <a:schemeClr val="bg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835831" y="3666167"/>
            <a:ext cx="786175" cy="854179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3487892" y="5303514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99906" y="5306243"/>
            <a:ext cx="355290" cy="1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607681" y="5587765"/>
            <a:ext cx="1253642" cy="8777"/>
          </a:xfrm>
          <a:prstGeom prst="line">
            <a:avLst/>
          </a:prstGeom>
          <a:ln w="25400"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40478" y="4459588"/>
            <a:ext cx="3290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W</a:t>
            </a:r>
            <a:r>
              <a:rPr lang="en-US" sz="1600" dirty="0" smtClean="0">
                <a:solidFill>
                  <a:schemeClr val="bg1"/>
                </a:solidFill>
              </a:rPr>
              <a:t>eak charged </a:t>
            </a:r>
            <a:r>
              <a:rPr lang="en-US" sz="1600" dirty="0">
                <a:solidFill>
                  <a:schemeClr val="bg1"/>
                </a:solidFill>
              </a:rPr>
              <a:t>current (W</a:t>
            </a:r>
            <a:r>
              <a:rPr lang="en-US" sz="1600" baseline="30000" dirty="0" smtClean="0">
                <a:solidFill>
                  <a:schemeClr val="bg1"/>
                </a:solidFill>
              </a:rPr>
              <a:t>±</a:t>
            </a:r>
            <a:r>
              <a:rPr lang="en-US" sz="1600" dirty="0" smtClean="0">
                <a:solidFill>
                  <a:schemeClr val="bg1"/>
                </a:solidFill>
              </a:rPr>
              <a:t>) interactions “flip” fundamental fermions in weak isospin space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59385" y="692726"/>
            <a:ext cx="2957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Spin ½ “Fermions”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71925" y="690521"/>
            <a:ext cx="2630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Spin 1 “Bosons”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34569" y="5673967"/>
            <a:ext cx="3253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…except for </a:t>
            </a:r>
            <a:r>
              <a:rPr lang="en-US" sz="1600" dirty="0" smtClean="0">
                <a:solidFill>
                  <a:srgbClr val="FFFF00"/>
                </a:solidFill>
              </a:rPr>
              <a:t>neutrino </a:t>
            </a:r>
            <a:r>
              <a:rPr lang="en-US" sz="1600" dirty="0" smtClean="0">
                <a:solidFill>
                  <a:srgbClr val="FFFF00"/>
                </a:solidFill>
              </a:rPr>
              <a:t>mixing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0955" y="4107032"/>
            <a:ext cx="824210" cy="85112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586812" y="1404327"/>
            <a:ext cx="26532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Quarks can transition across generations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15715" y="3475762"/>
            <a:ext cx="2932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Leptons transition within generations…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82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4" grpId="0"/>
      <p:bldP spid="35" grpId="0" animBg="1"/>
      <p:bldP spid="48" grpId="0"/>
      <p:bldP spid="53" grpId="0"/>
      <p:bldP spid="3" grpId="0" animBg="1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Interactions in the Standard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77" y="2172184"/>
            <a:ext cx="4128326" cy="312024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0575" y="2248174"/>
            <a:ext cx="2661667" cy="2114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2724" y="1248854"/>
            <a:ext cx="2772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bosons mediate interactions between the fundamental fermions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76780" y="1248854"/>
            <a:ext cx="3615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 particle causes a weak isospin transition within one </a:t>
            </a:r>
            <a:r>
              <a:rPr lang="en-US" i="1" dirty="0" smtClean="0"/>
              <a:t>weak</a:t>
            </a:r>
            <a:r>
              <a:rPr lang="en-US" dirty="0" smtClean="0"/>
              <a:t> quark or lepton generation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756" y="4313015"/>
            <a:ext cx="1423375" cy="9794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2376" y="4330608"/>
            <a:ext cx="1496491" cy="100700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570575" y="4682407"/>
            <a:ext cx="0" cy="24063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90320" y="4682407"/>
            <a:ext cx="0" cy="24063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 (Flavor) Transitions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7273" y="680979"/>
            <a:ext cx="8251825" cy="1256947"/>
          </a:xfrm>
        </p:spPr>
        <p:txBody>
          <a:bodyPr/>
          <a:lstStyle/>
          <a:p>
            <a:r>
              <a:rPr lang="en-US" sz="2000" dirty="0" smtClean="0"/>
              <a:t>In both the quark and lepton sector, the weak </a:t>
            </a:r>
            <a:r>
              <a:rPr lang="en-US" sz="2000" dirty="0" err="1" smtClean="0"/>
              <a:t>eigenstates</a:t>
            </a:r>
            <a:r>
              <a:rPr lang="en-US" sz="2000" dirty="0" smtClean="0"/>
              <a:t> are related to the mass </a:t>
            </a:r>
            <a:r>
              <a:rPr lang="en-US" sz="2000" dirty="0" err="1" smtClean="0"/>
              <a:t>eigenstates</a:t>
            </a:r>
            <a:r>
              <a:rPr lang="en-US" sz="2000" dirty="0" smtClean="0"/>
              <a:t> by a unitary matrix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000" dirty="0" smtClean="0"/>
              <a:t>However, because the neutrino masses and their differences are so small, the phenomenology is </a:t>
            </a:r>
            <a:r>
              <a:rPr lang="en-US" sz="2000" i="1" dirty="0" smtClean="0"/>
              <a:t>very</a:t>
            </a:r>
            <a:r>
              <a:rPr lang="en-US" sz="2000" dirty="0" smtClean="0"/>
              <a:t> different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8" name="Picture 7" descr="Screen Shot 2015-09-14 at 12.48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660" y="1375880"/>
            <a:ext cx="4256714" cy="1274853"/>
          </a:xfrm>
          <a:prstGeom prst="rect">
            <a:avLst/>
          </a:prstGeom>
        </p:spPr>
      </p:pic>
      <p:pic>
        <p:nvPicPr>
          <p:cNvPr id="9" name="Picture 8" descr="Screen Shot 2015-09-14 at 12.48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03" y="1383474"/>
            <a:ext cx="4018285" cy="13042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9037" y="3640667"/>
            <a:ext cx="2803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Quarks: generational transitions observed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845" y="3642548"/>
            <a:ext cx="3497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Leptons: weak transitions and mixing proceed separately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241778" y="4543777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36326" y="4553185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17511" y="4696177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105767"/>
              </p:ext>
            </p:extLst>
          </p:nvPr>
        </p:nvGraphicFramePr>
        <p:xfrm>
          <a:off x="1046574" y="4405724"/>
          <a:ext cx="183515" cy="20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4" name="Equation" r:id="rId5" imgW="114300" imgH="127000" progId="Equation.DSMT4">
                  <p:embed/>
                </p:oleObj>
              </mc:Choice>
              <mc:Fallback>
                <p:oleObj name="Equation" r:id="rId5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6574" y="4405724"/>
                        <a:ext cx="183515" cy="20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746786"/>
              </p:ext>
            </p:extLst>
          </p:nvPr>
        </p:nvGraphicFramePr>
        <p:xfrm>
          <a:off x="2459566" y="4445235"/>
          <a:ext cx="183515" cy="20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5" name="Equation" r:id="rId7" imgW="114300" imgH="127000" progId="Equation.DSMT4">
                  <p:embed/>
                </p:oleObj>
              </mc:Choice>
              <mc:Fallback>
                <p:oleObj name="Equation" r:id="rId7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59566" y="4445235"/>
                        <a:ext cx="183515" cy="20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412035"/>
              </p:ext>
            </p:extLst>
          </p:nvPr>
        </p:nvGraphicFramePr>
        <p:xfrm>
          <a:off x="1816395" y="4857809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6" name="Equation" r:id="rId9" imgW="190500" imgH="152400" progId="Equation.DSMT4">
                  <p:embed/>
                </p:oleObj>
              </mc:Choice>
              <mc:Fallback>
                <p:oleObj name="Equation" r:id="rId9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6395" y="4857809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642874"/>
              </p:ext>
            </p:extLst>
          </p:nvPr>
        </p:nvGraphicFramePr>
        <p:xfrm>
          <a:off x="1673520" y="4281546"/>
          <a:ext cx="325437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7" name="Equation" r:id="rId11" imgW="203200" imgH="203200" progId="Equation.DSMT4">
                  <p:embed/>
                </p:oleObj>
              </mc:Choice>
              <mc:Fallback>
                <p:oleObj name="Equation" r:id="rId11" imgW="2032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73520" y="4281546"/>
                        <a:ext cx="325437" cy="32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Arrow Connector 23"/>
          <p:cNvCxnSpPr/>
          <p:nvPr/>
        </p:nvCxnSpPr>
        <p:spPr>
          <a:xfrm>
            <a:off x="1243658" y="5599289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838206" y="5608697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9391" y="5751689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299342"/>
              </p:ext>
            </p:extLst>
          </p:nvPr>
        </p:nvGraphicFramePr>
        <p:xfrm>
          <a:off x="1048454" y="5480050"/>
          <a:ext cx="183515" cy="20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8" name="Equation" r:id="rId13" imgW="114300" imgH="127000" progId="Equation.DSMT4">
                  <p:embed/>
                </p:oleObj>
              </mc:Choice>
              <mc:Fallback>
                <p:oleObj name="Equation" r:id="rId13" imgW="1143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48454" y="5480050"/>
                        <a:ext cx="183515" cy="20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9095"/>
              </p:ext>
            </p:extLst>
          </p:nvPr>
        </p:nvGraphicFramePr>
        <p:xfrm>
          <a:off x="2433049" y="5451709"/>
          <a:ext cx="204787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49" name="Equation" r:id="rId14" imgW="127000" imgH="165100" progId="Equation.DSMT4">
                  <p:embed/>
                </p:oleObj>
              </mc:Choice>
              <mc:Fallback>
                <p:oleObj name="Equation" r:id="rId14" imgW="127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33049" y="5451709"/>
                        <a:ext cx="204787" cy="26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2486749"/>
              </p:ext>
            </p:extLst>
          </p:nvPr>
        </p:nvGraphicFramePr>
        <p:xfrm>
          <a:off x="1818275" y="5913321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0" name="Equation" r:id="rId16" imgW="190500" imgH="152400" progId="Equation.DSMT4">
                  <p:embed/>
                </p:oleObj>
              </mc:Choice>
              <mc:Fallback>
                <p:oleObj name="Equation" r:id="rId16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8275" y="5913321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592953"/>
              </p:ext>
            </p:extLst>
          </p:nvPr>
        </p:nvGraphicFramePr>
        <p:xfrm>
          <a:off x="1666345" y="5337469"/>
          <a:ext cx="346075" cy="32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1" name="Equation" r:id="rId17" imgW="215900" imgH="203200" progId="Equation.DSMT4">
                  <p:embed/>
                </p:oleObj>
              </mc:Choice>
              <mc:Fallback>
                <p:oleObj name="Equation" r:id="rId17" imgW="215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66345" y="5337469"/>
                        <a:ext cx="346075" cy="325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4509910" y="4547540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104458" y="4556948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085643" y="4699940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82809"/>
              </p:ext>
            </p:extLst>
          </p:nvPr>
        </p:nvGraphicFramePr>
        <p:xfrm>
          <a:off x="4293541" y="4398198"/>
          <a:ext cx="225425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2" name="Equation" r:id="rId19" imgW="139700" imgH="165100" progId="Equation.DSMT4">
                  <p:embed/>
                </p:oleObj>
              </mc:Choice>
              <mc:Fallback>
                <p:oleObj name="Equation" r:id="rId19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93541" y="4398198"/>
                        <a:ext cx="225425" cy="26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499967"/>
              </p:ext>
            </p:extLst>
          </p:nvPr>
        </p:nvGraphicFramePr>
        <p:xfrm>
          <a:off x="5715118" y="4339578"/>
          <a:ext cx="3079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3" name="Equation" r:id="rId21" imgW="190500" imgH="228600" progId="Equation.DSMT4">
                  <p:embed/>
                </p:oleObj>
              </mc:Choice>
              <mc:Fallback>
                <p:oleObj name="Equation" r:id="rId21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715118" y="4339578"/>
                        <a:ext cx="3079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448030"/>
              </p:ext>
            </p:extLst>
          </p:nvPr>
        </p:nvGraphicFramePr>
        <p:xfrm>
          <a:off x="5084527" y="4861572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4" name="Equation" r:id="rId23" imgW="190500" imgH="152400" progId="Equation.DSMT4">
                  <p:embed/>
                </p:oleObj>
              </mc:Choice>
              <mc:Fallback>
                <p:oleObj name="Equation" r:id="rId23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4527" y="4861572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6509926" y="4346221"/>
            <a:ext cx="2511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Pure weak state. Propagates as a superposition of mass </a:t>
            </a:r>
            <a:r>
              <a:rPr lang="en-US" sz="1400" dirty="0" err="1" smtClean="0">
                <a:solidFill>
                  <a:srgbClr val="0000FF"/>
                </a:solidFill>
              </a:rPr>
              <a:t>eigenstates</a:t>
            </a:r>
            <a:r>
              <a:rPr lang="en-US" sz="1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olidFill>
                  <a:srgbClr val="0000FF"/>
                </a:solidFill>
                <a:sym typeface="Wingdings"/>
              </a:rPr>
              <a:t>”neutrino mixing”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096001" y="4562593"/>
            <a:ext cx="357481" cy="940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511791" y="5527791"/>
            <a:ext cx="611482" cy="1034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5106339" y="5537199"/>
            <a:ext cx="609600" cy="1053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5087524" y="5680191"/>
            <a:ext cx="0" cy="515526"/>
          </a:xfrm>
          <a:prstGeom prst="straightConnector1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445706"/>
              </p:ext>
            </p:extLst>
          </p:nvPr>
        </p:nvGraphicFramePr>
        <p:xfrm>
          <a:off x="4295422" y="5378449"/>
          <a:ext cx="225425" cy="26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5" name="Equation" r:id="rId24" imgW="139700" imgH="165100" progId="Equation.DSMT4">
                  <p:embed/>
                </p:oleObj>
              </mc:Choice>
              <mc:Fallback>
                <p:oleObj name="Equation" r:id="rId24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95422" y="5378449"/>
                        <a:ext cx="225425" cy="26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622266"/>
              </p:ext>
            </p:extLst>
          </p:nvPr>
        </p:nvGraphicFramePr>
        <p:xfrm>
          <a:off x="5737225" y="5340350"/>
          <a:ext cx="2667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6" name="Equation" r:id="rId25" imgW="165100" imgH="203200" progId="Equation.DSMT4">
                  <p:embed/>
                </p:oleObj>
              </mc:Choice>
              <mc:Fallback>
                <p:oleObj name="Equation" r:id="rId25" imgW="165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737225" y="5340350"/>
                        <a:ext cx="26670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674386"/>
              </p:ext>
            </p:extLst>
          </p:nvPr>
        </p:nvGraphicFramePr>
        <p:xfrm>
          <a:off x="5086408" y="5841823"/>
          <a:ext cx="304800" cy="24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57" name="Equation" r:id="rId27" imgW="190500" imgH="152400" progId="Equation.DSMT4">
                  <p:embed/>
                </p:oleObj>
              </mc:Choice>
              <mc:Fallback>
                <p:oleObj name="Equation" r:id="rId27" imgW="1905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86408" y="5841823"/>
                        <a:ext cx="304800" cy="24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Connector 65"/>
          <p:cNvCxnSpPr/>
          <p:nvPr/>
        </p:nvCxnSpPr>
        <p:spPr>
          <a:xfrm>
            <a:off x="4543778" y="5334000"/>
            <a:ext cx="1138296" cy="743185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4611511" y="5305778"/>
            <a:ext cx="1051748" cy="69803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17913" y="2650732"/>
            <a:ext cx="23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“almost” diagonal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22690" y="2618198"/>
            <a:ext cx="2330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~maximum mixing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1830" y="5523387"/>
            <a:ext cx="203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observed!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752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/>
      <p:bldP spid="11" grpId="0"/>
      <p:bldP spid="38" grpId="0"/>
      <p:bldP spid="2" grpId="0"/>
      <p:bldP spid="4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477" y="180052"/>
            <a:ext cx="7659667" cy="463731"/>
          </a:xfrm>
        </p:spPr>
        <p:txBody>
          <a:bodyPr/>
          <a:lstStyle/>
          <a:p>
            <a:r>
              <a:rPr lang="en-US" dirty="0" smtClean="0"/>
              <a:t>Lepton Number and Lepton Flavor Number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966674"/>
              </p:ext>
            </p:extLst>
          </p:nvPr>
        </p:nvGraphicFramePr>
        <p:xfrm>
          <a:off x="550440" y="1656498"/>
          <a:ext cx="208121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1" name="Equation" r:id="rId3" imgW="1155700" imgH="774700" progId="Equation.3">
                  <p:embed/>
                </p:oleObj>
              </mc:Choice>
              <mc:Fallback>
                <p:oleObj name="Equation" r:id="rId3" imgW="1155700" imgH="774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440" y="1656498"/>
                        <a:ext cx="2081212" cy="139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5819857"/>
              </p:ext>
            </p:extLst>
          </p:nvPr>
        </p:nvGraphicFramePr>
        <p:xfrm>
          <a:off x="6855373" y="1043741"/>
          <a:ext cx="2149391" cy="23356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2" name="Equation" r:id="rId5" imgW="1308100" imgH="1422400" progId="Equation.3">
                  <p:embed/>
                </p:oleObj>
              </mc:Choice>
              <mc:Fallback>
                <p:oleObj name="Equation" r:id="rId5" imgW="1308100" imgH="142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5373" y="1043741"/>
                        <a:ext cx="2149391" cy="23356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649754"/>
              </p:ext>
            </p:extLst>
          </p:nvPr>
        </p:nvGraphicFramePr>
        <p:xfrm>
          <a:off x="6866231" y="4236789"/>
          <a:ext cx="2093423" cy="1777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3" name="Equation" r:id="rId7" imgW="1181100" imgH="1003300" progId="Equation.DSMT4">
                  <p:embed/>
                </p:oleObj>
              </mc:Choice>
              <mc:Fallback>
                <p:oleObj name="Equation" r:id="rId7" imgW="1181100" imgH="1003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66231" y="4236789"/>
                        <a:ext cx="2093423" cy="1777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014755"/>
              </p:ext>
            </p:extLst>
          </p:nvPr>
        </p:nvGraphicFramePr>
        <p:xfrm>
          <a:off x="545234" y="4258794"/>
          <a:ext cx="2127250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24" name="Equation" r:id="rId9" imgW="1181100" imgH="977900" progId="Equation.3">
                  <p:embed/>
                </p:oleObj>
              </mc:Choice>
              <mc:Fallback>
                <p:oleObj name="Equation" r:id="rId9" imgW="1181100" imgH="977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5234" y="4258794"/>
                        <a:ext cx="2127250" cy="176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4518" y="1494753"/>
            <a:ext cx="3542635" cy="17459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03786" y="1655288"/>
            <a:ext cx="2050797" cy="143666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908574" y="1006069"/>
            <a:ext cx="2050797" cy="214835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3252" y="4287174"/>
            <a:ext cx="1937926" cy="171638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910789" y="4239351"/>
            <a:ext cx="2050797" cy="171110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68782" y="1436667"/>
            <a:ext cx="231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</a:t>
            </a:r>
            <a:r>
              <a:rPr lang="en-US" sz="2400" dirty="0" smtClean="0">
                <a:solidFill>
                  <a:srgbClr val="FF0000"/>
                </a:solidFill>
              </a:rPr>
              <a:t>uon decay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2800" y="3816778"/>
            <a:ext cx="2415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r>
              <a:rPr lang="en-US" sz="2400" dirty="0" err="1" smtClean="0">
                <a:solidFill>
                  <a:srgbClr val="FF0000"/>
                </a:solidFill>
                <a:sym typeface="Wingdings"/>
              </a:rPr>
              <a:t>n</a:t>
            </a:r>
            <a:r>
              <a:rPr lang="en-US" sz="2400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613" y="780280"/>
            <a:ext cx="5921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a consequence, both lepton number and lepton “flavor” (generation) number are individually conserved*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58697" y="6204734"/>
            <a:ext cx="288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*except in neutrino mixing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3446" y="4189671"/>
            <a:ext cx="3308546" cy="19040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74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9203" y="88011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Charged Lepton Flavor Violation (CLFV) </a:t>
            </a:r>
            <a:endParaRPr lang="en-US" dirty="0">
              <a:latin typeface="+mn-lt"/>
            </a:endParaRPr>
          </a:p>
        </p:txBody>
      </p:sp>
      <p:sp>
        <p:nvSpPr>
          <p:cNvPr id="43" name="Content Placeholder 42"/>
          <p:cNvSpPr>
            <a:spLocks noGrp="1"/>
          </p:cNvSpPr>
          <p:nvPr>
            <p:ph sz="half" idx="1"/>
          </p:nvPr>
        </p:nvSpPr>
        <p:spPr>
          <a:xfrm>
            <a:off x="586547" y="5905646"/>
            <a:ext cx="3810000" cy="4448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are forbidden in Standard Model</a:t>
            </a:r>
            <a:endParaRPr lang="en-US" sz="1800" dirty="0" smtClean="0"/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4706329" y="1061496"/>
            <a:ext cx="4514850" cy="180022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Note: Observation of neutrino mixing shows CLFV </a:t>
            </a:r>
            <a:r>
              <a:rPr lang="en-US" sz="1800" i="1" dirty="0" smtClean="0"/>
              <a:t>can</a:t>
            </a:r>
            <a:r>
              <a:rPr lang="en-US" sz="1800" dirty="0" smtClean="0"/>
              <a:t> occur</a:t>
            </a:r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However, the Standard </a:t>
            </a:r>
            <a:r>
              <a:rPr lang="en-US" sz="1800" dirty="0">
                <a:solidFill>
                  <a:srgbClr val="FF0000"/>
                </a:solidFill>
              </a:rPr>
              <a:t>M</a:t>
            </a:r>
            <a:r>
              <a:rPr lang="en-US" sz="1800" dirty="0" smtClean="0">
                <a:solidFill>
                  <a:srgbClr val="FF0000"/>
                </a:solidFill>
              </a:rPr>
              <a:t>odel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branching ratio is ~</a:t>
            </a:r>
            <a:r>
              <a:rPr lang="en-US" sz="1800" dirty="0" smtClean="0">
                <a:solidFill>
                  <a:srgbClr val="FF0000"/>
                </a:solidFill>
                <a:latin typeface="Lucida Handwriting" pitchFamily="66" charset="0"/>
              </a:rPr>
              <a:t>O</a:t>
            </a:r>
            <a:r>
              <a:rPr lang="en-US" sz="1800" dirty="0" smtClean="0">
                <a:solidFill>
                  <a:srgbClr val="FF0000"/>
                </a:solidFill>
              </a:rPr>
              <a:t>(10</a:t>
            </a:r>
            <a:r>
              <a:rPr lang="en-US" sz="1800" baseline="30000" dirty="0" smtClean="0">
                <a:solidFill>
                  <a:srgbClr val="FF0000"/>
                </a:solidFill>
              </a:rPr>
              <a:t>-52</a:t>
            </a:r>
            <a:r>
              <a:rPr lang="en-US" sz="1800" dirty="0" smtClean="0">
                <a:solidFill>
                  <a:srgbClr val="FF0000"/>
                </a:solidFill>
              </a:rPr>
              <a:t>)  </a:t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>(35 orders of magnitude below our goal)</a:t>
            </a:r>
          </a:p>
          <a:p>
            <a:endParaRPr lang="en-US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781677" y="4056063"/>
            <a:ext cx="2646603" cy="1533943"/>
            <a:chOff x="999182" y="4056063"/>
            <a:chExt cx="2646603" cy="1533943"/>
          </a:xfrm>
        </p:grpSpPr>
        <p:cxnSp>
          <p:nvCxnSpPr>
            <p:cNvPr id="1054" name="Straight Connector 6"/>
            <p:cNvCxnSpPr>
              <a:cxnSpLocks noChangeShapeType="1"/>
            </p:cNvCxnSpPr>
            <p:nvPr/>
          </p:nvCxnSpPr>
          <p:spPr bwMode="auto">
            <a:xfrm>
              <a:off x="1271954" y="4408133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Straight Connector 8"/>
            <p:cNvCxnSpPr/>
            <p:nvPr/>
          </p:nvCxnSpPr>
          <p:spPr bwMode="auto">
            <a:xfrm flipV="1">
              <a:off x="2300654" y="4465283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6" name="Straight Connector 12"/>
            <p:cNvCxnSpPr>
              <a:cxnSpLocks noChangeShapeType="1"/>
            </p:cNvCxnSpPr>
            <p:nvPr/>
          </p:nvCxnSpPr>
          <p:spPr bwMode="auto">
            <a:xfrm flipH="1">
              <a:off x="2258999" y="4789133"/>
              <a:ext cx="22606" cy="800873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102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0768642"/>
                </p:ext>
              </p:extLst>
            </p:nvPr>
          </p:nvGraphicFramePr>
          <p:xfrm>
            <a:off x="999182" y="4056063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35" name="Equation" r:id="rId3" imgW="190500" imgH="228600" progId="Equation.3">
                    <p:embed/>
                  </p:oleObj>
                </mc:Choice>
                <mc:Fallback>
                  <p:oleObj name="Equation" r:id="rId3" imgW="190500" imgH="22860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182" y="4056063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0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1361199"/>
                </p:ext>
              </p:extLst>
            </p:nvPr>
          </p:nvGraphicFramePr>
          <p:xfrm>
            <a:off x="3345748" y="4105276"/>
            <a:ext cx="30003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36" name="Equation" r:id="rId5" imgW="165100" imgH="203200" progId="Equation.3">
                    <p:embed/>
                  </p:oleObj>
                </mc:Choice>
                <mc:Fallback>
                  <p:oleObj name="Equation" r:id="rId5" imgW="165100" imgH="203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5748" y="4105276"/>
                          <a:ext cx="300037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63878975"/>
                </p:ext>
              </p:extLst>
            </p:nvPr>
          </p:nvGraphicFramePr>
          <p:xfrm>
            <a:off x="1885613" y="5238179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37" name="Equation" r:id="rId7" imgW="203040" imgH="190440" progId="Equation.3">
                    <p:embed/>
                  </p:oleObj>
                </mc:Choice>
                <mc:Fallback>
                  <p:oleObj name="Equation" r:id="rId7" imgW="203040" imgH="1904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5613" y="5238179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38" name="TextBox 16"/>
          <p:cNvSpPr txBox="1">
            <a:spLocks noChangeArrowheads="1"/>
          </p:cNvSpPr>
          <p:nvPr/>
        </p:nvSpPr>
        <p:spPr bwMode="auto">
          <a:xfrm>
            <a:off x="623368" y="3228033"/>
            <a:ext cx="29889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However, “Flavor Changing Neutral Currents” (FCNC):</a:t>
            </a:r>
            <a:endParaRPr lang="en-US" dirty="0"/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333605" y="4132519"/>
            <a:ext cx="1453297" cy="1405434"/>
            <a:chOff x="962025" y="2438400"/>
            <a:chExt cx="1724025" cy="1781175"/>
          </a:xfrm>
        </p:grpSpPr>
        <p:cxnSp>
          <p:nvCxnSpPr>
            <p:cNvPr id="1052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1009650" y="2628900"/>
              <a:ext cx="1714500" cy="144780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53" name="Straight Connector 20"/>
            <p:cNvCxnSpPr>
              <a:cxnSpLocks noChangeShapeType="1"/>
            </p:cNvCxnSpPr>
            <p:nvPr/>
          </p:nvCxnSpPr>
          <p:spPr bwMode="auto">
            <a:xfrm rot="5400000" flipH="1" flipV="1">
              <a:off x="933450" y="2466975"/>
              <a:ext cx="1781175" cy="1724025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</p:spPr>
        </p:cxnSp>
      </p:grpSp>
      <p:grpSp>
        <p:nvGrpSpPr>
          <p:cNvPr id="14" name="Group 13"/>
          <p:cNvGrpSpPr/>
          <p:nvPr/>
        </p:nvGrpSpPr>
        <p:grpSpPr>
          <a:xfrm>
            <a:off x="5242846" y="1995615"/>
            <a:ext cx="3598862" cy="2457450"/>
            <a:chOff x="4954588" y="1476375"/>
            <a:chExt cx="3598862" cy="2457450"/>
          </a:xfrm>
        </p:grpSpPr>
        <p:grpSp>
          <p:nvGrpSpPr>
            <p:cNvPr id="1043" name="Group 3"/>
            <p:cNvGrpSpPr>
              <a:grpSpLocks/>
            </p:cNvGrpSpPr>
            <p:nvPr/>
          </p:nvGrpSpPr>
          <p:grpSpPr bwMode="auto">
            <a:xfrm>
              <a:off x="4954588" y="1638300"/>
              <a:ext cx="2960813" cy="2295525"/>
              <a:chOff x="844" y="939"/>
              <a:chExt cx="1384" cy="960"/>
            </a:xfrm>
          </p:grpSpPr>
          <p:pic>
            <p:nvPicPr>
              <p:cNvPr id="1048" name="Picture 4" descr="anapol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44" y="1063"/>
                <a:ext cx="1384" cy="8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9" name="Oval 5"/>
              <p:cNvSpPr>
                <a:spLocks noChangeArrowheads="1"/>
              </p:cNvSpPr>
              <p:nvPr/>
            </p:nvSpPr>
            <p:spPr bwMode="auto">
              <a:xfrm>
                <a:off x="995" y="1395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0" name="Oval 6"/>
              <p:cNvSpPr>
                <a:spLocks noChangeArrowheads="1"/>
              </p:cNvSpPr>
              <p:nvPr/>
            </p:nvSpPr>
            <p:spPr bwMode="auto">
              <a:xfrm>
                <a:off x="1854" y="1362"/>
                <a:ext cx="232" cy="251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51" name="Oval 7"/>
              <p:cNvSpPr>
                <a:spLocks noChangeArrowheads="1"/>
              </p:cNvSpPr>
              <p:nvPr/>
            </p:nvSpPr>
            <p:spPr bwMode="auto">
              <a:xfrm>
                <a:off x="1365" y="939"/>
                <a:ext cx="373" cy="260"/>
              </a:xfrm>
              <a:prstGeom prst="ellipse">
                <a:avLst/>
              </a:prstGeom>
              <a:solidFill>
                <a:schemeClr val="bg1"/>
              </a:solidFill>
              <a:ln w="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1026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8677766"/>
                </p:ext>
              </p:extLst>
            </p:nvPr>
          </p:nvGraphicFramePr>
          <p:xfrm>
            <a:off x="5582238" y="1908175"/>
            <a:ext cx="395210" cy="439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38" name="Equation" r:id="rId10" imgW="190440" imgH="241200" progId="Equation.3">
                    <p:embed/>
                  </p:oleObj>
                </mc:Choice>
                <mc:Fallback>
                  <p:oleObj name="Equation" r:id="rId10" imgW="190440" imgH="2412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82238" y="1908175"/>
                          <a:ext cx="395210" cy="439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2248400"/>
                </p:ext>
              </p:extLst>
            </p:nvPr>
          </p:nvGraphicFramePr>
          <p:xfrm>
            <a:off x="6924997" y="1920875"/>
            <a:ext cx="341245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39" name="Equation" r:id="rId12" imgW="164880" imgH="228600" progId="Equation.3">
                    <p:embed/>
                  </p:oleObj>
                </mc:Choice>
                <mc:Fallback>
                  <p:oleObj name="Equation" r:id="rId12" imgW="164880" imgH="2286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24997" y="1920875"/>
                          <a:ext cx="341245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44" name="Straight Connector 38"/>
            <p:cNvCxnSpPr>
              <a:cxnSpLocks noChangeShapeType="1"/>
            </p:cNvCxnSpPr>
            <p:nvPr/>
          </p:nvCxnSpPr>
          <p:spPr bwMode="auto">
            <a:xfrm>
              <a:off x="6363133" y="2247900"/>
              <a:ext cx="190462" cy="1714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045" name="Straight Connector 40"/>
            <p:cNvCxnSpPr>
              <a:cxnSpLocks noChangeShapeType="1"/>
            </p:cNvCxnSpPr>
            <p:nvPr/>
          </p:nvCxnSpPr>
          <p:spPr bwMode="auto">
            <a:xfrm flipV="1">
              <a:off x="6363133" y="2238375"/>
              <a:ext cx="180939" cy="18097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046" name="TextBox 47"/>
            <p:cNvSpPr txBox="1">
              <a:spLocks noChangeArrowheads="1"/>
            </p:cNvSpPr>
            <p:nvPr/>
          </p:nvSpPr>
          <p:spPr bwMode="auto">
            <a:xfrm>
              <a:off x="6896428" y="1476375"/>
              <a:ext cx="165702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Virtual </a:t>
              </a:r>
              <a:r>
                <a:rPr lang="en-US" sz="1400">
                  <a:solidFill>
                    <a:srgbClr val="FF0000"/>
                  </a:solidFill>
                  <a:latin typeface="Symbol" pitchFamily="18" charset="2"/>
                </a:rPr>
                <a:t>n</a:t>
              </a:r>
              <a:r>
                <a:rPr lang="en-US" sz="1400">
                  <a:solidFill>
                    <a:srgbClr val="FF0000"/>
                  </a:solidFill>
                </a:rPr>
                <a:t> mixing</a:t>
              </a:r>
            </a:p>
          </p:txBody>
        </p:sp>
        <p:cxnSp>
          <p:nvCxnSpPr>
            <p:cNvPr id="1047" name="Straight Arrow Connector 49"/>
            <p:cNvCxnSpPr>
              <a:cxnSpLocks noChangeShapeType="1"/>
            </p:cNvCxnSpPr>
            <p:nvPr/>
          </p:nvCxnSpPr>
          <p:spPr bwMode="auto">
            <a:xfrm rot="5400000">
              <a:off x="6458319" y="1809797"/>
              <a:ext cx="466724" cy="447585"/>
            </a:xfrm>
            <a:prstGeom prst="straightConnector1">
              <a:avLst/>
            </a:prstGeom>
            <a:noFill/>
            <a:ln w="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graphicFrame>
          <p:nvGraphicFramePr>
            <p:cNvPr id="1028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228619"/>
                </p:ext>
              </p:extLst>
            </p:nvPr>
          </p:nvGraphicFramePr>
          <p:xfrm>
            <a:off x="5510213" y="2833688"/>
            <a:ext cx="368300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40" name="Equation" r:id="rId14" imgW="177480" imgH="177480" progId="Equation.3">
                    <p:embed/>
                  </p:oleObj>
                </mc:Choice>
                <mc:Fallback>
                  <p:oleObj name="Equation" r:id="rId14" imgW="177480" imgH="177480" progId="Equation.3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0213" y="2833688"/>
                          <a:ext cx="368300" cy="323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0" name="Date Placeholder 3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3391" y="1434438"/>
            <a:ext cx="2882394" cy="1316715"/>
            <a:chOff x="671456" y="1181835"/>
            <a:chExt cx="2882394" cy="1316715"/>
          </a:xfrm>
        </p:grpSpPr>
        <p:cxnSp>
          <p:nvCxnSpPr>
            <p:cNvPr id="33" name="Straight Connector 6"/>
            <p:cNvCxnSpPr>
              <a:cxnSpLocks noChangeShapeType="1"/>
            </p:cNvCxnSpPr>
            <p:nvPr/>
          </p:nvCxnSpPr>
          <p:spPr bwMode="auto">
            <a:xfrm>
              <a:off x="1018359" y="1437845"/>
              <a:ext cx="1019175" cy="36195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2047059" y="1494995"/>
              <a:ext cx="1123950" cy="314325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12"/>
            <p:cNvCxnSpPr>
              <a:cxnSpLocks noChangeShapeType="1"/>
            </p:cNvCxnSpPr>
            <p:nvPr/>
          </p:nvCxnSpPr>
          <p:spPr bwMode="auto">
            <a:xfrm>
              <a:off x="2028010" y="1818845"/>
              <a:ext cx="1966" cy="679705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graphicFrame>
          <p:nvGraphicFramePr>
            <p:cNvPr id="3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3444925"/>
                </p:ext>
              </p:extLst>
            </p:nvPr>
          </p:nvGraphicFramePr>
          <p:xfrm>
            <a:off x="671456" y="1181835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41" name="Equation" r:id="rId16" imgW="190500" imgH="228600" progId="Equation.3">
                    <p:embed/>
                  </p:oleObj>
                </mc:Choice>
                <mc:Fallback>
                  <p:oleObj name="Equation" r:id="rId16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1456" y="1181835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092045"/>
                </p:ext>
              </p:extLst>
            </p:nvPr>
          </p:nvGraphicFramePr>
          <p:xfrm>
            <a:off x="1600789" y="1945162"/>
            <a:ext cx="368300" cy="346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42" name="Equation" r:id="rId18" imgW="203040" imgH="190440" progId="Equation.3">
                    <p:embed/>
                  </p:oleObj>
                </mc:Choice>
                <mc:Fallback>
                  <p:oleObj name="Equation" r:id="rId18" imgW="20304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789" y="1945162"/>
                          <a:ext cx="368300" cy="346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0617310"/>
                </p:ext>
              </p:extLst>
            </p:nvPr>
          </p:nvGraphicFramePr>
          <p:xfrm>
            <a:off x="3207775" y="1209308"/>
            <a:ext cx="3460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143" name="Equation" r:id="rId19" imgW="190500" imgH="228600" progId="Equation.3">
                    <p:embed/>
                  </p:oleObj>
                </mc:Choice>
                <mc:Fallback>
                  <p:oleObj name="Equation" r:id="rId19" imgW="1905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7775" y="1209308"/>
                          <a:ext cx="346075" cy="415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TextBox 16"/>
          <p:cNvSpPr txBox="1">
            <a:spLocks noChangeArrowheads="1"/>
          </p:cNvSpPr>
          <p:nvPr/>
        </p:nvSpPr>
        <p:spPr bwMode="auto">
          <a:xfrm>
            <a:off x="546744" y="767365"/>
            <a:ext cx="34244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The Z</a:t>
            </a:r>
            <a:r>
              <a:rPr lang="en-US" baseline="30000" dirty="0" smtClean="0"/>
              <a:t>0</a:t>
            </a:r>
            <a:r>
              <a:rPr lang="en-US" dirty="0" smtClean="0"/>
              <a:t> mediates neutral current scattering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78863" y="2168159"/>
            <a:ext cx="874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OK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4542" y="5836856"/>
            <a:ext cx="294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I’m going to shut up about neutrino mixing now!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p"/>
      <p:bldP spid="44" grpId="0" uiExpand="1" build="p"/>
      <p:bldP spid="1038" grpId="0"/>
      <p:bldP spid="41" grpId="0"/>
      <p:bldP spid="10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Beyond the Standard Model</a:t>
            </a:r>
            <a:endParaRPr lang="en-US" dirty="0"/>
          </a:p>
        </p:txBody>
      </p:sp>
      <p:sp>
        <p:nvSpPr>
          <p:cNvPr id="17411" name="Content Placeholder 6"/>
          <p:cNvSpPr>
            <a:spLocks noGrp="1"/>
          </p:cNvSpPr>
          <p:nvPr>
            <p:ph idx="1"/>
          </p:nvPr>
        </p:nvSpPr>
        <p:spPr>
          <a:xfrm>
            <a:off x="446088" y="903288"/>
            <a:ext cx="8251825" cy="5553075"/>
          </a:xfrm>
        </p:spPr>
        <p:txBody>
          <a:bodyPr/>
          <a:lstStyle/>
          <a:p>
            <a:r>
              <a:rPr lang="en-US" dirty="0" smtClean="0"/>
              <a:t>Because extensions to the Standard Model couple the lepton and quark sectors, </a:t>
            </a:r>
            <a:r>
              <a:rPr lang="en-US" dirty="0"/>
              <a:t>Charged Lepton Flavor Violation (CLFV) is a nearly universal feature of such </a:t>
            </a:r>
            <a:r>
              <a:rPr lang="en-US" dirty="0" smtClean="0"/>
              <a:t>models.</a:t>
            </a:r>
          </a:p>
          <a:p>
            <a:r>
              <a:rPr lang="en-US" dirty="0" smtClean="0"/>
              <a:t>The fact that it has not yet been observed already places strong constraints on these models.</a:t>
            </a:r>
          </a:p>
          <a:p>
            <a:r>
              <a:rPr lang="en-US" dirty="0" smtClean="0"/>
              <a:t>CLFV is a powerful probe of multi-</a:t>
            </a:r>
            <a:r>
              <a:rPr lang="en-US" dirty="0" err="1" smtClean="0"/>
              <a:t>TeV</a:t>
            </a:r>
            <a:r>
              <a:rPr lang="en-US" dirty="0" smtClean="0"/>
              <a:t> scale dynamics</a:t>
            </a:r>
          </a:p>
          <a:p>
            <a:pPr lvl="1"/>
            <a:r>
              <a:rPr lang="en-US" sz="2400" dirty="0" smtClean="0"/>
              <a:t>complementary to direct collider searches</a:t>
            </a:r>
          </a:p>
          <a:p>
            <a:r>
              <a:rPr lang="en-US" dirty="0" smtClean="0">
                <a:sym typeface="Symbol" pitchFamily="18" charset="2"/>
              </a:rPr>
              <a:t>Among various possible CLFV modes, rare muon processes offer the best combination of broad physics reach and experimental sensitivity</a:t>
            </a:r>
          </a:p>
        </p:txBody>
      </p:sp>
      <p:sp>
        <p:nvSpPr>
          <p:cNvPr id="20484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1860" y="148346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Generic Beyond Standard Model CLFV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80919" y="4275008"/>
            <a:ext cx="2593975" cy="1868488"/>
            <a:chOff x="637" y="939"/>
            <a:chExt cx="1783" cy="1186"/>
          </a:xfrm>
        </p:grpSpPr>
        <p:pic>
          <p:nvPicPr>
            <p:cNvPr id="2079" name="Picture 4" descr="ana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" y="940"/>
              <a:ext cx="1783" cy="1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80" name="Oval 5"/>
            <p:cNvSpPr>
              <a:spLocks noChangeArrowheads="1"/>
            </p:cNvSpPr>
            <p:nvPr/>
          </p:nvSpPr>
          <p:spPr bwMode="auto">
            <a:xfrm>
              <a:off x="995" y="1395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1" name="Oval 6"/>
            <p:cNvSpPr>
              <a:spLocks noChangeArrowheads="1"/>
            </p:cNvSpPr>
            <p:nvPr/>
          </p:nvSpPr>
          <p:spPr bwMode="auto">
            <a:xfrm>
              <a:off x="1854" y="1362"/>
              <a:ext cx="232" cy="251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2" name="Oval 7"/>
            <p:cNvSpPr>
              <a:spLocks noChangeArrowheads="1"/>
            </p:cNvSpPr>
            <p:nvPr/>
          </p:nvSpPr>
          <p:spPr bwMode="auto">
            <a:xfrm>
              <a:off x="1365" y="939"/>
              <a:ext cx="373" cy="260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83" name="Text Box 8"/>
            <p:cNvSpPr txBox="1">
              <a:spLocks noChangeArrowheads="1"/>
            </p:cNvSpPr>
            <p:nvPr/>
          </p:nvSpPr>
          <p:spPr bwMode="auto">
            <a:xfrm>
              <a:off x="1850" y="1359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4" name="Text Box 9"/>
            <p:cNvSpPr txBox="1">
              <a:spLocks noChangeArrowheads="1"/>
            </p:cNvSpPr>
            <p:nvPr/>
          </p:nvSpPr>
          <p:spPr bwMode="auto">
            <a:xfrm>
              <a:off x="1446" y="990"/>
              <a:ext cx="212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85" name="Text Box 10"/>
            <p:cNvSpPr txBox="1">
              <a:spLocks noChangeArrowheads="1"/>
            </p:cNvSpPr>
            <p:nvPr/>
          </p:nvSpPr>
          <p:spPr bwMode="auto">
            <a:xfrm>
              <a:off x="1087" y="1394"/>
              <a:ext cx="213" cy="28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pic>
        <p:nvPicPr>
          <p:cNvPr id="2057" name="Picture 16" descr="contac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1470" y="5205191"/>
            <a:ext cx="1379828" cy="12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Box 31"/>
          <p:cNvSpPr txBox="1">
            <a:spLocks noChangeArrowheads="1"/>
          </p:cNvSpPr>
          <p:nvPr/>
        </p:nvSpPr>
        <p:spPr bwMode="auto">
          <a:xfrm>
            <a:off x="460277" y="1138080"/>
            <a:ext cx="40722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Flavor Changing Neutral Current</a:t>
            </a:r>
          </a:p>
        </p:txBody>
      </p:sp>
      <p:sp>
        <p:nvSpPr>
          <p:cNvPr id="2060" name="Content Placeholder 42"/>
          <p:cNvSpPr>
            <a:spLocks noGrp="1"/>
          </p:cNvSpPr>
          <p:nvPr>
            <p:ph sz="half" idx="1"/>
          </p:nvPr>
        </p:nvSpPr>
        <p:spPr>
          <a:xfrm>
            <a:off x="492027" y="3262345"/>
            <a:ext cx="4685328" cy="2771775"/>
          </a:xfrm>
        </p:spPr>
        <p:txBody>
          <a:bodyPr/>
          <a:lstStyle/>
          <a:p>
            <a:pPr marL="171450" indent="-171450"/>
            <a:r>
              <a:rPr lang="en-US" sz="1800" dirty="0" smtClean="0"/>
              <a:t>Mediated by </a:t>
            </a:r>
            <a:r>
              <a:rPr lang="en-US" sz="1800" i="1" dirty="0" smtClean="0"/>
              <a:t>virtual</a:t>
            </a:r>
            <a:r>
              <a:rPr lang="en-US" sz="1800" dirty="0" smtClean="0"/>
              <a:t> massive neutral Boson, e.g.</a:t>
            </a:r>
          </a:p>
          <a:p>
            <a:pPr marL="400050" lvl="1" indent="-171450"/>
            <a:r>
              <a:rPr lang="en-US" sz="1600" dirty="0" err="1" smtClean="0"/>
              <a:t>Leptoquark</a:t>
            </a:r>
            <a:endParaRPr lang="en-US" sz="1600" dirty="0" smtClean="0"/>
          </a:p>
          <a:p>
            <a:pPr marL="400050" lvl="1" indent="-171450"/>
            <a:r>
              <a:rPr lang="en-US" sz="1600" dirty="0" smtClean="0"/>
              <a:t>Z’</a:t>
            </a:r>
          </a:p>
          <a:p>
            <a:pPr marL="400050" lvl="1" indent="-171450"/>
            <a:r>
              <a:rPr lang="en-US" sz="1600" dirty="0" smtClean="0"/>
              <a:t>Composite</a:t>
            </a:r>
          </a:p>
          <a:p>
            <a:pPr marL="171450" indent="-171450"/>
            <a:r>
              <a:rPr lang="en-US" sz="1800" dirty="0" smtClean="0"/>
              <a:t>Approximated by “four </a:t>
            </a:r>
            <a:r>
              <a:rPr lang="en-US" sz="1800" dirty="0" err="1" smtClean="0"/>
              <a:t>fermi</a:t>
            </a:r>
            <a:r>
              <a:rPr lang="en-US" sz="1800" dirty="0"/>
              <a:t> </a:t>
            </a:r>
            <a:r>
              <a:rPr lang="en-US" sz="1800" dirty="0" smtClean="0"/>
              <a:t>interaction”</a:t>
            </a:r>
          </a:p>
        </p:txBody>
      </p:sp>
      <p:sp>
        <p:nvSpPr>
          <p:cNvPr id="2061" name="TextBox 44"/>
          <p:cNvSpPr txBox="1">
            <a:spLocks noChangeArrowheads="1"/>
          </p:cNvSpPr>
          <p:nvPr/>
        </p:nvSpPr>
        <p:spPr bwMode="auto">
          <a:xfrm>
            <a:off x="5493251" y="1131726"/>
            <a:ext cx="244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Dipole (penguin)</a:t>
            </a:r>
          </a:p>
        </p:txBody>
      </p:sp>
      <p:sp>
        <p:nvSpPr>
          <p:cNvPr id="2063" name="Content Placeholder 43"/>
          <p:cNvSpPr>
            <a:spLocks noGrp="1"/>
          </p:cNvSpPr>
          <p:nvPr>
            <p:ph sz="half" idx="2"/>
          </p:nvPr>
        </p:nvSpPr>
        <p:spPr>
          <a:xfrm>
            <a:off x="5441159" y="1627058"/>
            <a:ext cx="3513021" cy="4648200"/>
          </a:xfrm>
        </p:spPr>
        <p:txBody>
          <a:bodyPr/>
          <a:lstStyle/>
          <a:p>
            <a:r>
              <a:rPr lang="en-US" sz="2000" dirty="0" smtClean="0"/>
              <a:t>Can involve a real photon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Or a virtual photon</a:t>
            </a: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276144" y="2084258"/>
            <a:ext cx="2593975" cy="1495425"/>
            <a:chOff x="5511800" y="1828800"/>
            <a:chExt cx="2593975" cy="1495425"/>
          </a:xfrm>
        </p:grpSpPr>
        <p:pic>
          <p:nvPicPr>
            <p:cNvPr id="2067" name="Picture 4" descr="anapo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11800" y="1943100"/>
              <a:ext cx="259397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8" name="Oval 5"/>
            <p:cNvSpPr>
              <a:spLocks noChangeArrowheads="1"/>
            </p:cNvSpPr>
            <p:nvPr/>
          </p:nvSpPr>
          <p:spPr bwMode="auto">
            <a:xfrm>
              <a:off x="6032632" y="254720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69" name="Oval 6"/>
            <p:cNvSpPr>
              <a:spLocks noChangeArrowheads="1"/>
            </p:cNvSpPr>
            <p:nvPr/>
          </p:nvSpPr>
          <p:spPr bwMode="auto">
            <a:xfrm>
              <a:off x="7282337" y="2495217"/>
              <a:ext cx="337522" cy="395439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0" name="Oval 7"/>
            <p:cNvSpPr>
              <a:spLocks noChangeArrowheads="1"/>
            </p:cNvSpPr>
            <p:nvPr/>
          </p:nvSpPr>
          <p:spPr bwMode="auto">
            <a:xfrm>
              <a:off x="6570922" y="1828800"/>
              <a:ext cx="542654" cy="409618"/>
            </a:xfrm>
            <a:prstGeom prst="ellipse">
              <a:avLst/>
            </a:prstGeom>
            <a:solidFill>
              <a:schemeClr val="bg1"/>
            </a:solidFill>
            <a:ln w="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071" name="Text Box 8"/>
            <p:cNvSpPr txBox="1">
              <a:spLocks noChangeArrowheads="1"/>
            </p:cNvSpPr>
            <p:nvPr/>
          </p:nvSpPr>
          <p:spPr bwMode="auto">
            <a:xfrm>
              <a:off x="7276518" y="249049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2" name="Text Box 9"/>
            <p:cNvSpPr txBox="1">
              <a:spLocks noChangeArrowheads="1"/>
            </p:cNvSpPr>
            <p:nvPr/>
          </p:nvSpPr>
          <p:spPr bwMode="auto">
            <a:xfrm>
              <a:off x="6688763" y="1909148"/>
              <a:ext cx="308426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  <p:sp>
          <p:nvSpPr>
            <p:cNvPr id="2073" name="Text Box 10"/>
            <p:cNvSpPr txBox="1">
              <a:spLocks noChangeArrowheads="1"/>
            </p:cNvSpPr>
            <p:nvPr/>
          </p:nvSpPr>
          <p:spPr bwMode="auto">
            <a:xfrm>
              <a:off x="6166477" y="2545631"/>
              <a:ext cx="309880" cy="449004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?</a:t>
              </a:r>
            </a:p>
          </p:txBody>
        </p:sp>
      </p:grpSp>
      <p:sp>
        <p:nvSpPr>
          <p:cNvPr id="2064" name="Date Placeholder 4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cxnSp>
        <p:nvCxnSpPr>
          <p:cNvPr id="2074" name="Straight Connector 6"/>
          <p:cNvCxnSpPr>
            <a:cxnSpLocks noChangeShapeType="1"/>
          </p:cNvCxnSpPr>
          <p:nvPr/>
        </p:nvCxnSpPr>
        <p:spPr bwMode="auto">
          <a:xfrm>
            <a:off x="1411189" y="2132044"/>
            <a:ext cx="847725" cy="276226"/>
          </a:xfrm>
          <a:prstGeom prst="line">
            <a:avLst/>
          </a:prstGeom>
          <a:noFill/>
          <a:ln w="0" algn="ctr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268439" y="2198720"/>
            <a:ext cx="771525" cy="219075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76" name="Straight Connector 12"/>
          <p:cNvCxnSpPr>
            <a:cxnSpLocks noChangeShapeType="1"/>
          </p:cNvCxnSpPr>
          <p:nvPr/>
        </p:nvCxnSpPr>
        <p:spPr bwMode="auto">
          <a:xfrm flipH="1">
            <a:off x="2220119" y="2427322"/>
            <a:ext cx="29274" cy="677777"/>
          </a:xfrm>
          <a:prstGeom prst="line">
            <a:avLst/>
          </a:prstGeom>
          <a:noFill/>
          <a:ln w="0" algn="ctr">
            <a:solidFill>
              <a:srgbClr val="000000"/>
            </a:solidFill>
            <a:prstDash val="dash"/>
            <a:round/>
            <a:headEnd/>
            <a:tailEnd/>
          </a:ln>
        </p:spPr>
      </p:cxn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000906"/>
              </p:ext>
            </p:extLst>
          </p:nvPr>
        </p:nvGraphicFramePr>
        <p:xfrm>
          <a:off x="1230214" y="1858995"/>
          <a:ext cx="276225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3" name="Equation" r:id="rId6" imgW="152280" imgH="164880" progId="Equation.3">
                  <p:embed/>
                </p:oleObj>
              </mc:Choice>
              <mc:Fallback>
                <p:oleObj name="Equation" r:id="rId6" imgW="152280" imgH="1648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214" y="1858995"/>
                        <a:ext cx="276225" cy="300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710007"/>
              </p:ext>
            </p:extLst>
          </p:nvPr>
        </p:nvGraphicFramePr>
        <p:xfrm>
          <a:off x="2865339" y="1912970"/>
          <a:ext cx="207963" cy="25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4" name="Equation" r:id="rId8" imgW="114120" imgH="139680" progId="Equation.3">
                  <p:embed/>
                </p:oleObj>
              </mc:Choice>
              <mc:Fallback>
                <p:oleObj name="Equation" r:id="rId8" imgW="114120" imgH="1396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339" y="1912970"/>
                        <a:ext cx="207963" cy="252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547131"/>
              </p:ext>
            </p:extLst>
          </p:nvPr>
        </p:nvGraphicFramePr>
        <p:xfrm>
          <a:off x="1969989" y="2647817"/>
          <a:ext cx="207963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5" name="Equation" r:id="rId10" imgW="114120" imgH="177480" progId="Equation.3">
                  <p:embed/>
                </p:oleObj>
              </mc:Choice>
              <mc:Fallback>
                <p:oleObj name="Equation" r:id="rId10" imgW="1141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9989" y="2647817"/>
                        <a:ext cx="207963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7769" y="2112781"/>
            <a:ext cx="762002" cy="498118"/>
          </a:xfrm>
          <a:prstGeom prst="rect">
            <a:avLst/>
          </a:prstGeom>
        </p:spPr>
      </p:pic>
      <p:pic>
        <p:nvPicPr>
          <p:cNvPr id="34" name="Picture 11" descr="newz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609482" y="5378118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88232" y="5740483"/>
            <a:ext cx="538802" cy="26941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497974"/>
              </p:ext>
            </p:extLst>
          </p:nvPr>
        </p:nvGraphicFramePr>
        <p:xfrm>
          <a:off x="1412837" y="5633577"/>
          <a:ext cx="300789" cy="434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6" name="Equation" r:id="rId14" imgW="114300" imgH="165100" progId="Equation.DSMT4">
                  <p:embed/>
                </p:oleObj>
              </mc:Choice>
              <mc:Fallback>
                <p:oleObj name="Equation" r:id="rId14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12837" y="5633577"/>
                        <a:ext cx="300789" cy="434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ight Arrow 6"/>
          <p:cNvSpPr/>
          <p:nvPr/>
        </p:nvSpPr>
        <p:spPr>
          <a:xfrm>
            <a:off x="2762367" y="5625020"/>
            <a:ext cx="1116090" cy="500339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887034"/>
              </p:ext>
            </p:extLst>
          </p:nvPr>
        </p:nvGraphicFramePr>
        <p:xfrm>
          <a:off x="2848943" y="5717290"/>
          <a:ext cx="780283" cy="292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47" name="Equation" r:id="rId16" imgW="609600" imgH="228600" progId="Equation.DSMT4">
                  <p:embed/>
                </p:oleObj>
              </mc:Choice>
              <mc:Fallback>
                <p:oleObj name="Equation" r:id="rId16" imgW="609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48943" y="5717290"/>
                        <a:ext cx="780283" cy="292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27994" y="694659"/>
            <a:ext cx="7156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There are two broad classes of CLFV reactions…</a:t>
            </a:r>
            <a:endParaRPr lang="en-US" sz="2200" dirty="0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/>
      <p:bldP spid="2060" grpId="0" build="p"/>
      <p:bldP spid="2061" grpId="0"/>
      <p:bldP spid="2063" grpId="0" build="p"/>
      <p:bldP spid="3" grpId="0" animBg="1"/>
      <p:bldP spid="7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53143" y="0"/>
            <a:ext cx="8490857" cy="46373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Mu2e Collaboration</a:t>
            </a:r>
          </a:p>
        </p:txBody>
      </p:sp>
      <p:sp>
        <p:nvSpPr>
          <p:cNvPr id="16388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35" y="752068"/>
            <a:ext cx="8472268" cy="57329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1460" y="5007510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29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>
            <a:off x="2553622" y="4573251"/>
            <a:ext cx="281075" cy="48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vs. Conversion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904068"/>
          </a:xfrm>
        </p:spPr>
        <p:txBody>
          <a:bodyPr/>
          <a:lstStyle/>
          <a:p>
            <a:r>
              <a:rPr lang="en-US" sz="2000" dirty="0"/>
              <a:t>O</a:t>
            </a:r>
            <a:r>
              <a:rPr lang="en-US" sz="2000" dirty="0" smtClean="0"/>
              <a:t>nly the “dipole”-like reactions can lead to a decay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However, if we capture a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on a nucleus, it could could “convert” to an 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via exchange of a virtual particle in both scenarios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957105" y="1780218"/>
            <a:ext cx="1134704" cy="1041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660614" y="1551183"/>
            <a:ext cx="1044766" cy="204455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98467" y="1738575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050169" y="1717754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4" descr="susyloo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88" t="57615" r="44992" b="14640"/>
          <a:stretch/>
        </p:blipFill>
        <p:spPr bwMode="auto">
          <a:xfrm rot="17790485">
            <a:off x="3817000" y="1734909"/>
            <a:ext cx="281075" cy="912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847790"/>
              </p:ext>
            </p:extLst>
          </p:nvPr>
        </p:nvGraphicFramePr>
        <p:xfrm>
          <a:off x="1561519" y="1625668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0" name="Equation" r:id="rId5" imgW="139700" imgH="165100" progId="Equation.3">
                  <p:embed/>
                </p:oleObj>
              </mc:Choice>
              <mc:Fallback>
                <p:oleObj name="Equation" r:id="rId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1519" y="1625668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28088"/>
              </p:ext>
            </p:extLst>
          </p:nvPr>
        </p:nvGraphicFramePr>
        <p:xfrm>
          <a:off x="4801342" y="1398422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1" name="Equation" r:id="rId7" imgW="114300" imgH="139700" progId="Equation.3">
                  <p:embed/>
                </p:oleObj>
              </mc:Choice>
              <mc:Fallback>
                <p:oleObj name="Equation" r:id="rId7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01342" y="1398422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574511"/>
              </p:ext>
            </p:extLst>
          </p:nvPr>
        </p:nvGraphicFramePr>
        <p:xfrm>
          <a:off x="4426692" y="2184235"/>
          <a:ext cx="246062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2"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26692" y="2184235"/>
                        <a:ext cx="246062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128506"/>
              </p:ext>
            </p:extLst>
          </p:nvPr>
        </p:nvGraphicFramePr>
        <p:xfrm>
          <a:off x="3197967" y="1390485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3" name="Equation" r:id="rId11" imgW="114300" imgH="177800" progId="Equation.3">
                  <p:embed/>
                </p:oleObj>
              </mc:Choice>
              <mc:Fallback>
                <p:oleObj name="Equation" r:id="rId11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97967" y="1390485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115275"/>
              </p:ext>
            </p:extLst>
          </p:nvPr>
        </p:nvGraphicFramePr>
        <p:xfrm>
          <a:off x="5787179" y="1684172"/>
          <a:ext cx="1316038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4" name="Equation" r:id="rId13" imgW="609600" imgH="165100" progId="Equation.3">
                  <p:embed/>
                </p:oleObj>
              </mc:Choice>
              <mc:Fallback>
                <p:oleObj name="Equation" r:id="rId13" imgW="6096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7179" y="1684172"/>
                        <a:ext cx="1316038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Connector 24"/>
          <p:cNvCxnSpPr/>
          <p:nvPr/>
        </p:nvCxnSpPr>
        <p:spPr>
          <a:xfrm flipV="1">
            <a:off x="1717672" y="4275009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928153" y="4164250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366006" y="4233366"/>
            <a:ext cx="607540" cy="37884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eform 27"/>
          <p:cNvSpPr/>
          <p:nvPr/>
        </p:nvSpPr>
        <p:spPr>
          <a:xfrm>
            <a:off x="2317708" y="4212545"/>
            <a:ext cx="645428" cy="385194"/>
          </a:xfrm>
          <a:custGeom>
            <a:avLst/>
            <a:gdLst>
              <a:gd name="connsiteX0" fmla="*/ 0 w 645428"/>
              <a:gd name="connsiteY0" fmla="*/ 104107 h 500733"/>
              <a:gd name="connsiteX1" fmla="*/ 333124 w 645428"/>
              <a:gd name="connsiteY1" fmla="*/ 499711 h 500733"/>
              <a:gd name="connsiteX2" fmla="*/ 645428 w 645428"/>
              <a:gd name="connsiteY2" fmla="*/ 0 h 50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5428" h="500733">
                <a:moveTo>
                  <a:pt x="0" y="104107"/>
                </a:moveTo>
                <a:cubicBezTo>
                  <a:pt x="112776" y="310584"/>
                  <a:pt x="225553" y="517062"/>
                  <a:pt x="333124" y="499711"/>
                </a:cubicBezTo>
                <a:cubicBezTo>
                  <a:pt x="440695" y="482360"/>
                  <a:pt x="645428" y="0"/>
                  <a:pt x="645428" y="0"/>
                </a:cubicBezTo>
              </a:path>
            </a:pathLst>
          </a:cu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065164"/>
              </p:ext>
            </p:extLst>
          </p:nvPr>
        </p:nvGraphicFramePr>
        <p:xfrm>
          <a:off x="1412024" y="4085019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5" name="Equation" r:id="rId15" imgW="139700" imgH="165100" progId="Equation.3">
                  <p:embed/>
                </p:oleObj>
              </mc:Choice>
              <mc:Fallback>
                <p:oleObj name="Equation" r:id="rId15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12024" y="4085019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762508"/>
              </p:ext>
            </p:extLst>
          </p:nvPr>
        </p:nvGraphicFramePr>
        <p:xfrm>
          <a:off x="3621246" y="3966088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6" name="Equation" r:id="rId16" imgW="114300" imgH="139700" progId="Equation.3">
                  <p:embed/>
                </p:oleObj>
              </mc:Choice>
              <mc:Fallback>
                <p:oleObj name="Equation" r:id="rId16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21246" y="3966088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494873"/>
              </p:ext>
            </p:extLst>
          </p:nvPr>
        </p:nvGraphicFramePr>
        <p:xfrm>
          <a:off x="2794731" y="4455495"/>
          <a:ext cx="354013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7" name="Equation" r:id="rId17" imgW="165100" imgH="228600" progId="Equation.3">
                  <p:embed/>
                </p:oleObj>
              </mc:Choice>
              <mc:Fallback>
                <p:oleObj name="Equation" r:id="rId17" imgW="165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794731" y="4455495"/>
                        <a:ext cx="354013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901684"/>
              </p:ext>
            </p:extLst>
          </p:nvPr>
        </p:nvGraphicFramePr>
        <p:xfrm>
          <a:off x="2465506" y="3885276"/>
          <a:ext cx="24765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8" name="Equation" r:id="rId19" imgW="114300" imgH="177800" progId="Equation.3">
                  <p:embed/>
                </p:oleObj>
              </mc:Choice>
              <mc:Fallback>
                <p:oleObj name="Equation" r:id="rId19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465506" y="3885276"/>
                        <a:ext cx="247650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3155" y="5060342"/>
            <a:ext cx="840543" cy="78079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>
          <a:xfrm flipV="1">
            <a:off x="5598957" y="4254967"/>
            <a:ext cx="641676" cy="3758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809438" y="4133797"/>
            <a:ext cx="642522" cy="86180"/>
          </a:xfrm>
          <a:prstGeom prst="line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418863"/>
              </p:ext>
            </p:extLst>
          </p:nvPr>
        </p:nvGraphicFramePr>
        <p:xfrm>
          <a:off x="5293309" y="4064977"/>
          <a:ext cx="300825" cy="355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49" name="Equation" r:id="rId20" imgW="139700" imgH="165100" progId="Equation.3">
                  <p:embed/>
                </p:oleObj>
              </mc:Choice>
              <mc:Fallback>
                <p:oleObj name="Equation" r:id="rId20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93309" y="4064977"/>
                        <a:ext cx="300825" cy="355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391176"/>
              </p:ext>
            </p:extLst>
          </p:nvPr>
        </p:nvGraphicFramePr>
        <p:xfrm>
          <a:off x="7502531" y="3935635"/>
          <a:ext cx="246062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50" name="Equation" r:id="rId21" imgW="114300" imgH="139700" progId="Equation.3">
                  <p:embed/>
                </p:oleObj>
              </mc:Choice>
              <mc:Fallback>
                <p:oleObj name="Equation" r:id="rId21" imgW="1143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02531" y="3935635"/>
                        <a:ext cx="246062" cy="300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016297"/>
              </p:ext>
            </p:extLst>
          </p:nvPr>
        </p:nvGraphicFramePr>
        <p:xfrm>
          <a:off x="6647362" y="4617260"/>
          <a:ext cx="2444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51" name="Equation" r:id="rId22" imgW="114300" imgH="177800" progId="Equation.3">
                  <p:embed/>
                </p:oleObj>
              </mc:Choice>
              <mc:Fallback>
                <p:oleObj name="Equation" r:id="rId22" imgW="1143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647362" y="4617260"/>
                        <a:ext cx="244475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Connector 46"/>
          <p:cNvCxnSpPr>
            <a:endCxn id="37" idx="0"/>
          </p:cNvCxnSpPr>
          <p:nvPr/>
        </p:nvCxnSpPr>
        <p:spPr>
          <a:xfrm>
            <a:off x="6497134" y="4344904"/>
            <a:ext cx="136293" cy="715438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439" y="4012630"/>
            <a:ext cx="762002" cy="49811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9484" y="5873023"/>
            <a:ext cx="1466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photon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14628" y="5892104"/>
            <a:ext cx="2415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heavy neutral boson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65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5" grpId="0" animBg="1"/>
      <p:bldP spid="28" grpId="0" animBg="1"/>
      <p:bldP spid="6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627" y="183008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Experimental Signature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latin typeface="Arial" charset="0"/>
              </a:rPr>
              <a:t>+N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 </a:t>
            </a:r>
            <a:r>
              <a:rPr lang="en-US" dirty="0" err="1" smtClean="0">
                <a:latin typeface="Arial" charset="0"/>
              </a:rPr>
              <a:t>e+N</a:t>
            </a:r>
            <a:endParaRPr lang="en-US" dirty="0">
              <a:latin typeface="Arial" charset="0"/>
            </a:endParaRPr>
          </a:p>
        </p:txBody>
      </p:sp>
      <p:pic>
        <p:nvPicPr>
          <p:cNvPr id="225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1371" y="799716"/>
            <a:ext cx="2289918" cy="217091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2539" name="Oval 5"/>
          <p:cNvSpPr>
            <a:spLocks noChangeArrowheads="1"/>
          </p:cNvSpPr>
          <p:nvPr/>
        </p:nvSpPr>
        <p:spPr bwMode="auto">
          <a:xfrm>
            <a:off x="6778867" y="1285588"/>
            <a:ext cx="1300314" cy="1168161"/>
          </a:xfrm>
          <a:prstGeom prst="ellipse">
            <a:avLst/>
          </a:prstGeom>
          <a:noFill/>
          <a:ln w="0" algn="ctr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0" name="Line 6"/>
          <p:cNvSpPr>
            <a:spLocks noChangeShapeType="1"/>
          </p:cNvSpPr>
          <p:nvPr/>
        </p:nvSpPr>
        <p:spPr bwMode="auto">
          <a:xfrm flipH="1">
            <a:off x="7186562" y="2131558"/>
            <a:ext cx="138294" cy="244659"/>
          </a:xfrm>
          <a:prstGeom prst="line">
            <a:avLst/>
          </a:prstGeom>
          <a:noFill/>
          <a:ln w="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7"/>
          <p:cNvSpPr>
            <a:spLocks noChangeArrowheads="1"/>
          </p:cNvSpPr>
          <p:nvPr/>
        </p:nvSpPr>
        <p:spPr bwMode="auto">
          <a:xfrm>
            <a:off x="7156030" y="2372772"/>
            <a:ext cx="583704" cy="203308"/>
          </a:xfrm>
          <a:prstGeom prst="rect">
            <a:avLst/>
          </a:prstGeom>
          <a:solidFill>
            <a:schemeClr val="bg1"/>
          </a:solidFill>
          <a:ln w="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2" name="Oval 8"/>
          <p:cNvSpPr>
            <a:spLocks noChangeArrowheads="1"/>
          </p:cNvSpPr>
          <p:nvPr/>
        </p:nvSpPr>
        <p:spPr bwMode="auto">
          <a:xfrm>
            <a:off x="7118313" y="2364156"/>
            <a:ext cx="95189" cy="103377"/>
          </a:xfrm>
          <a:prstGeom prst="ellipse">
            <a:avLst/>
          </a:prstGeom>
          <a:solidFill>
            <a:srgbClr val="0033CC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3" name="Line 9"/>
          <p:cNvSpPr>
            <a:spLocks noChangeShapeType="1"/>
          </p:cNvSpPr>
          <p:nvPr/>
        </p:nvSpPr>
        <p:spPr bwMode="auto">
          <a:xfrm>
            <a:off x="7208114" y="2422737"/>
            <a:ext cx="522641" cy="7184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Oval 10"/>
          <p:cNvSpPr>
            <a:spLocks noChangeArrowheads="1"/>
          </p:cNvSpPr>
          <p:nvPr/>
        </p:nvSpPr>
        <p:spPr bwMode="auto">
          <a:xfrm>
            <a:off x="7782838" y="3187727"/>
            <a:ext cx="95189" cy="105101"/>
          </a:xfrm>
          <a:prstGeom prst="ellipse">
            <a:avLst/>
          </a:prstGeom>
          <a:solidFill>
            <a:srgbClr val="993300"/>
          </a:solidFill>
          <a:ln w="0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545" name="Text Box 11"/>
          <p:cNvSpPr txBox="1">
            <a:spLocks noChangeArrowheads="1"/>
          </p:cNvSpPr>
          <p:nvPr/>
        </p:nvSpPr>
        <p:spPr bwMode="auto">
          <a:xfrm>
            <a:off x="6895608" y="2274563"/>
            <a:ext cx="303527" cy="49621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Symbol" pitchFamily="18" charset="2"/>
              </a:rPr>
              <a:t>m</a:t>
            </a:r>
          </a:p>
        </p:txBody>
      </p:sp>
      <p:sp>
        <p:nvSpPr>
          <p:cNvPr id="22546" name="Text Box 12"/>
          <p:cNvSpPr txBox="1">
            <a:spLocks noChangeArrowheads="1"/>
          </p:cNvSpPr>
          <p:nvPr/>
        </p:nvSpPr>
        <p:spPr bwMode="auto">
          <a:xfrm>
            <a:off x="5981036" y="3134052"/>
            <a:ext cx="1740338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/>
              <a:t>~105 </a:t>
            </a:r>
            <a:r>
              <a:rPr lang="en-US" dirty="0"/>
              <a:t>MeV e</a:t>
            </a:r>
            <a:r>
              <a:rPr lang="en-US" baseline="30000" dirty="0"/>
              <a:t>- </a:t>
            </a:r>
          </a:p>
        </p:txBody>
      </p:sp>
      <p:sp>
        <p:nvSpPr>
          <p:cNvPr id="18438" name="Rectangle 13"/>
          <p:cNvSpPr>
            <a:spLocks noChangeArrowheads="1"/>
          </p:cNvSpPr>
          <p:nvPr/>
        </p:nvSpPr>
        <p:spPr bwMode="auto">
          <a:xfrm>
            <a:off x="450181" y="965354"/>
            <a:ext cx="56546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ym typeface="Symbol" pitchFamily="18" charset="2"/>
              </a:rPr>
              <a:t>When captured by a nucleus, a muon will have an enhanced probability of exchanging a virtual particle with the nucleus.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 smtClean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This </a:t>
            </a:r>
            <a:r>
              <a:rPr lang="en-US" sz="2000" dirty="0">
                <a:sym typeface="Symbol" pitchFamily="18" charset="2"/>
              </a:rPr>
              <a:t>reaction recoils against the entire nucleus, producing </a:t>
            </a:r>
            <a:r>
              <a:rPr lang="en-US" sz="2000" dirty="0" smtClean="0">
                <a:sym typeface="Symbol" pitchFamily="18" charset="2"/>
              </a:rPr>
              <a:t>a </a:t>
            </a:r>
            <a:r>
              <a:rPr lang="en-US" sz="2000" i="1" dirty="0">
                <a:sym typeface="Symbol" pitchFamily="18" charset="2"/>
              </a:rPr>
              <a:t>mono-energetic </a:t>
            </a:r>
            <a:r>
              <a:rPr lang="en-US" sz="2000" dirty="0">
                <a:sym typeface="Symbol" pitchFamily="18" charset="2"/>
              </a:rPr>
              <a:t>electron carrying most of the muon rest </a:t>
            </a:r>
            <a:r>
              <a:rPr lang="en-US" sz="2000" dirty="0" smtClean="0">
                <a:sym typeface="Symbol" pitchFamily="18" charset="2"/>
              </a:rPr>
              <a:t>energy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 smtClean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 smtClean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000" dirty="0">
              <a:sym typeface="Symbol" pitchFamily="18" charset="2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ym typeface="Symbol" pitchFamily="18" charset="2"/>
              </a:rPr>
              <a:t>Very clean experimental signature!</a:t>
            </a:r>
            <a:endParaRPr lang="en-US" sz="2000" dirty="0">
              <a:sym typeface="Symbol" pitchFamily="18" charset="2"/>
            </a:endParaRPr>
          </a:p>
        </p:txBody>
      </p:sp>
      <p:sp>
        <p:nvSpPr>
          <p:cNvPr id="666638" name="Rectangle 14"/>
          <p:cNvSpPr>
            <a:spLocks noChangeArrowheads="1"/>
          </p:cNvSpPr>
          <p:nvPr/>
        </p:nvSpPr>
        <p:spPr bwMode="auto">
          <a:xfrm>
            <a:off x="693738" y="3006725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2535" name="Date Placeholder 2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938716"/>
              </p:ext>
            </p:extLst>
          </p:nvPr>
        </p:nvGraphicFramePr>
        <p:xfrm>
          <a:off x="2314607" y="4335572"/>
          <a:ext cx="4449762" cy="116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8" name="Equation" r:id="rId4" imgW="1981200" imgH="520700" progId="Equation.DSMT4">
                  <p:embed/>
                </p:oleObj>
              </mc:Choice>
              <mc:Fallback>
                <p:oleObj name="Equation" r:id="rId4" imgW="19812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4607" y="4335572"/>
                        <a:ext cx="4449762" cy="1169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(Plan to) Measure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measure the rate of </a:t>
            </a:r>
            <a:br>
              <a:rPr lang="en-US" dirty="0" smtClean="0"/>
            </a:b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to </a:t>
            </a:r>
            <a:r>
              <a:rPr lang="en-US" i="1" dirty="0" smtClean="0"/>
              <a:t>e</a:t>
            </a:r>
            <a:r>
              <a:rPr lang="en-US" dirty="0" smtClean="0"/>
              <a:t> conversion…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…relative to ordinary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capture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is defined as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962" y="760724"/>
            <a:ext cx="2512831" cy="19458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553" y="2845984"/>
            <a:ext cx="3289300" cy="2019300"/>
          </a:xfrm>
          <a:prstGeom prst="rect">
            <a:avLst/>
          </a:prstGeom>
        </p:spPr>
      </p:pic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277476"/>
              </p:ext>
            </p:extLst>
          </p:nvPr>
        </p:nvGraphicFramePr>
        <p:xfrm>
          <a:off x="2568191" y="5222489"/>
          <a:ext cx="4767759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2" name="Equation" r:id="rId5" imgW="2362200" imgH="546100" progId="Equation.3">
                  <p:embed/>
                </p:oleObj>
              </mc:Choice>
              <mc:Fallback>
                <p:oleObj name="Equation" r:id="rId5" imgW="2362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8191" y="5222489"/>
                        <a:ext cx="4767759" cy="1103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>
          <a:xfrm>
            <a:off x="2530445" y="5522963"/>
            <a:ext cx="509938" cy="49071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40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43" y="740885"/>
            <a:ext cx="4608664" cy="3204089"/>
          </a:xfrm>
          <a:prstGeom prst="rect">
            <a:avLst/>
          </a:prstGeom>
        </p:spPr>
      </p:pic>
      <p:sp>
        <p:nvSpPr>
          <p:cNvPr id="159748" name="Rectangle 4"/>
          <p:cNvSpPr>
            <a:spLocks noGrp="1" noChangeArrowheads="1"/>
          </p:cNvSpPr>
          <p:nvPr>
            <p:ph type="title"/>
          </p:nvPr>
        </p:nvSpPr>
        <p:spPr>
          <a:xfrm>
            <a:off x="511720" y="92103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History of Lepton Flavor Violation Searches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6352" y="1074257"/>
            <a:ext cx="4067648" cy="1399492"/>
          </a:xfrm>
        </p:spPr>
        <p:txBody>
          <a:bodyPr/>
          <a:lstStyle/>
          <a:p>
            <a:r>
              <a:rPr lang="en-US" sz="1800" dirty="0" smtClean="0"/>
              <a:t>Best Limits (all from PSI)</a:t>
            </a:r>
          </a:p>
          <a:p>
            <a:pPr lvl="1"/>
            <a:r>
              <a:rPr lang="en-US" sz="1600" dirty="0" smtClean="0"/>
              <a:t>Br(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err="1" smtClean="0">
                <a:sym typeface="Wingdings"/>
              </a:rPr>
              <a:t>e</a:t>
            </a:r>
            <a:r>
              <a:rPr lang="en-US" sz="1600" dirty="0" err="1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ym typeface="Wingdings"/>
              </a:rPr>
              <a:t>) &lt; 4x10</a:t>
            </a:r>
            <a:r>
              <a:rPr lang="en-US" sz="1600" baseline="30000" dirty="0" smtClean="0">
                <a:sym typeface="Wingdings"/>
              </a:rPr>
              <a:t>-13 </a:t>
            </a:r>
            <a:r>
              <a:rPr lang="en-US" sz="1600" dirty="0" smtClean="0">
                <a:sym typeface="Wingdings"/>
              </a:rPr>
              <a:t>(MEG 2016)</a:t>
            </a:r>
          </a:p>
          <a:p>
            <a:pPr lvl="1"/>
            <a:r>
              <a:rPr lang="en-US" sz="1600" dirty="0"/>
              <a:t>Br(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Wingdings"/>
              </a:rPr>
              <a:t>3e) </a:t>
            </a:r>
            <a:r>
              <a:rPr lang="en-US" sz="1600" dirty="0">
                <a:sym typeface="Wingdings"/>
              </a:rPr>
              <a:t>&lt; 1</a:t>
            </a:r>
            <a:r>
              <a:rPr lang="en-US" sz="1600" dirty="0" smtClean="0">
                <a:sym typeface="Wingdings"/>
              </a:rPr>
              <a:t>x10</a:t>
            </a:r>
            <a:r>
              <a:rPr lang="en-US" sz="1600" baseline="30000" dirty="0">
                <a:sym typeface="Wingdings"/>
              </a:rPr>
              <a:t>-12 </a:t>
            </a:r>
            <a:r>
              <a:rPr lang="en-US" sz="1600" dirty="0" smtClean="0">
                <a:sym typeface="Wingdings"/>
              </a:rPr>
              <a:t>(</a:t>
            </a:r>
            <a:r>
              <a:rPr lang="en-US" sz="1600" dirty="0" err="1" smtClean="0">
                <a:sym typeface="Wingdings"/>
              </a:rPr>
              <a:t>Sindrum</a:t>
            </a:r>
            <a:r>
              <a:rPr lang="en-US" sz="1600" dirty="0" smtClean="0">
                <a:sym typeface="Wingdings"/>
              </a:rPr>
              <a:t>-I 1988)</a:t>
            </a:r>
          </a:p>
          <a:p>
            <a:pPr lvl="1"/>
            <a:r>
              <a:rPr lang="en-US" sz="1600" dirty="0" err="1"/>
              <a:t>R</a:t>
            </a:r>
            <a:r>
              <a:rPr lang="en-US" sz="1600" baseline="-25000" dirty="0" err="1">
                <a:latin typeface="Symbol" charset="2"/>
                <a:cs typeface="Symbol" charset="2"/>
              </a:rPr>
              <a:t>m</a:t>
            </a:r>
            <a:r>
              <a:rPr lang="en-US" sz="1600" baseline="-25000" dirty="0" err="1"/>
              <a:t>e</a:t>
            </a:r>
            <a:r>
              <a:rPr lang="en-US" sz="1600" dirty="0"/>
              <a:t>&lt;7x10</a:t>
            </a:r>
            <a:r>
              <a:rPr lang="en-US" sz="1600" baseline="30000" dirty="0"/>
              <a:t>-13 </a:t>
            </a:r>
            <a:r>
              <a:rPr lang="en-US" sz="1600" dirty="0"/>
              <a:t>(</a:t>
            </a:r>
            <a:r>
              <a:rPr lang="en-US" sz="1600" dirty="0" err="1"/>
              <a:t>Sindrum</a:t>
            </a:r>
            <a:r>
              <a:rPr lang="en-US" sz="1600" dirty="0"/>
              <a:t>-II 2006)</a:t>
            </a:r>
          </a:p>
          <a:p>
            <a:pPr lvl="1"/>
            <a:endParaRPr lang="en-US" sz="1600" dirty="0">
              <a:sym typeface="Wingdings"/>
            </a:endParaRPr>
          </a:p>
        </p:txBody>
      </p:sp>
      <p:sp>
        <p:nvSpPr>
          <p:cNvPr id="24582" name="Date Placeholder 8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884997" y="4640193"/>
            <a:ext cx="3505181" cy="116569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Mu2e will measure: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51653" y="2605221"/>
            <a:ext cx="205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quite </a:t>
            </a:r>
            <a:br>
              <a:rPr lang="en-US" dirty="0" smtClean="0"/>
            </a:br>
            <a:r>
              <a:rPr lang="en-US" dirty="0" smtClean="0"/>
              <a:t>apples-to-apples, </a:t>
            </a:r>
            <a:br>
              <a:rPr lang="en-US" dirty="0" smtClean="0"/>
            </a:br>
            <a:r>
              <a:rPr lang="en-US" dirty="0" smtClean="0"/>
              <a:t>but…</a:t>
            </a:r>
            <a:endParaRPr lang="en-US" dirty="0"/>
          </a:p>
        </p:txBody>
      </p: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421510"/>
              </p:ext>
            </p:extLst>
          </p:nvPr>
        </p:nvGraphicFramePr>
        <p:xfrm>
          <a:off x="3992168" y="4356520"/>
          <a:ext cx="4767759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8" name="Equation" r:id="rId4" imgW="2362200" imgH="546100" progId="Equation.3">
                  <p:embed/>
                </p:oleObj>
              </mc:Choice>
              <mc:Fallback>
                <p:oleObj name="Equation" r:id="rId4" imgW="2362200" imgH="546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168" y="4356520"/>
                        <a:ext cx="4767759" cy="11033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29680" y="5686617"/>
            <a:ext cx="709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Goal: single event sensitivity of </a:t>
            </a:r>
            <a:r>
              <a:rPr lang="en-US" sz="2400" dirty="0" err="1" smtClean="0"/>
              <a:t>R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=3x10</a:t>
            </a:r>
            <a:r>
              <a:rPr lang="en-US" sz="2400" baseline="30000" dirty="0" smtClean="0"/>
              <a:t>-17</a:t>
            </a:r>
            <a:endParaRPr lang="en-US" sz="2400" baseline="30000" dirty="0"/>
          </a:p>
        </p:txBody>
      </p:sp>
      <p:sp>
        <p:nvSpPr>
          <p:cNvPr id="5" name="Rectangle 4"/>
          <p:cNvSpPr/>
          <p:nvPr/>
        </p:nvSpPr>
        <p:spPr>
          <a:xfrm>
            <a:off x="721465" y="4262404"/>
            <a:ext cx="8118929" cy="2140857"/>
          </a:xfrm>
          <a:prstGeom prst="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18773" y="1039164"/>
            <a:ext cx="121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90% C.L.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3283" y="3723671"/>
            <a:ext cx="201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R. </a:t>
            </a:r>
            <a:r>
              <a:rPr lang="en-US" sz="1600" dirty="0" err="1" smtClean="0"/>
              <a:t>Berstein</a:t>
            </a:r>
            <a:endParaRPr lang="en-US" sz="1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23131" y="2067366"/>
            <a:ext cx="2957228" cy="28739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299136" y="2382570"/>
            <a:ext cx="365022" cy="1779974"/>
          </a:xfrm>
          <a:custGeom>
            <a:avLst/>
            <a:gdLst>
              <a:gd name="connsiteX0" fmla="*/ 195684 w 788984"/>
              <a:gd name="connsiteY0" fmla="*/ 0 h 2354758"/>
              <a:gd name="connsiteX1" fmla="*/ 1007 w 788984"/>
              <a:gd name="connsiteY1" fmla="*/ 630408 h 2354758"/>
              <a:gd name="connsiteX2" fmla="*/ 269846 w 788984"/>
              <a:gd name="connsiteY2" fmla="*/ 1399876 h 2354758"/>
              <a:gd name="connsiteX3" fmla="*/ 788984 w 788984"/>
              <a:gd name="connsiteY3" fmla="*/ 2354758 h 2354758"/>
              <a:gd name="connsiteX0" fmla="*/ 528980 w 794277"/>
              <a:gd name="connsiteY0" fmla="*/ 0 h 2367086"/>
              <a:gd name="connsiteX1" fmla="*/ 6300 w 794277"/>
              <a:gd name="connsiteY1" fmla="*/ 642736 h 2367086"/>
              <a:gd name="connsiteX2" fmla="*/ 275139 w 794277"/>
              <a:gd name="connsiteY2" fmla="*/ 1412204 h 2367086"/>
              <a:gd name="connsiteX3" fmla="*/ 794277 w 794277"/>
              <a:gd name="connsiteY3" fmla="*/ 2367086 h 2367086"/>
              <a:gd name="connsiteX0" fmla="*/ 389144 w 654441"/>
              <a:gd name="connsiteY0" fmla="*/ 0 h 2367086"/>
              <a:gd name="connsiteX1" fmla="*/ 14065 w 654441"/>
              <a:gd name="connsiteY1" fmla="*/ 938622 h 2367086"/>
              <a:gd name="connsiteX2" fmla="*/ 135303 w 654441"/>
              <a:gd name="connsiteY2" fmla="*/ 1412204 h 2367086"/>
              <a:gd name="connsiteX3" fmla="*/ 654441 w 654441"/>
              <a:gd name="connsiteY3" fmla="*/ 2367086 h 2367086"/>
              <a:gd name="connsiteX0" fmla="*/ 380461 w 645758"/>
              <a:gd name="connsiteY0" fmla="*/ 0 h 2367086"/>
              <a:gd name="connsiteX1" fmla="*/ 5382 w 645758"/>
              <a:gd name="connsiteY1" fmla="*/ 938622 h 2367086"/>
              <a:gd name="connsiteX2" fmla="*/ 192222 w 645758"/>
              <a:gd name="connsiteY2" fmla="*/ 1498504 h 2367086"/>
              <a:gd name="connsiteX3" fmla="*/ 645758 w 645758"/>
              <a:gd name="connsiteY3" fmla="*/ 2367086 h 23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5758" h="2367086">
                <a:moveTo>
                  <a:pt x="380461" y="0"/>
                </a:moveTo>
                <a:cubicBezTo>
                  <a:pt x="276942" y="198547"/>
                  <a:pt x="36755" y="688871"/>
                  <a:pt x="5382" y="938622"/>
                </a:cubicBezTo>
                <a:cubicBezTo>
                  <a:pt x="-25991" y="1188373"/>
                  <a:pt x="85493" y="1260427"/>
                  <a:pt x="192222" y="1498504"/>
                </a:cubicBezTo>
                <a:cubicBezTo>
                  <a:pt x="298951" y="1736581"/>
                  <a:pt x="645758" y="2367086"/>
                  <a:pt x="645758" y="2367086"/>
                </a:cubicBezTo>
              </a:path>
            </a:pathLst>
          </a:custGeom>
          <a:ln w="254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88023" y="2827564"/>
            <a:ext cx="3198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Four orders of magnitude improvement!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675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4" grpId="0"/>
      <p:bldP spid="5" grpId="0" animBg="1"/>
      <p:bldP spid="10" grpId="0" animBg="1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to be clear…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</a:t>
            </a:r>
            <a:r>
              <a:rPr lang="en-US" i="1" dirty="0" smtClean="0"/>
              <a:t>not</a:t>
            </a:r>
            <a:r>
              <a:rPr lang="en-US" dirty="0" smtClean="0"/>
              <a:t> planning to make a measurement and compare it to a calculation.</a:t>
            </a:r>
          </a:p>
          <a:p>
            <a:r>
              <a:rPr lang="en-US" dirty="0" smtClean="0"/>
              <a:t>We are looking for something that (effectively) doesn’t exist in the Standard Model.</a:t>
            </a:r>
          </a:p>
          <a:p>
            <a:r>
              <a:rPr lang="en-US" dirty="0" smtClean="0"/>
              <a:t>Our goal is to build a experiment with negligible backgrounds, such that any observed signal will be </a:t>
            </a:r>
            <a:r>
              <a:rPr lang="en-US" i="1" dirty="0" smtClean="0">
                <a:solidFill>
                  <a:srgbClr val="FF0000"/>
                </a:solidFill>
              </a:rPr>
              <a:t>unambiguous evidence of new physics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We </a:t>
            </a:r>
            <a:r>
              <a:rPr lang="en-US" dirty="0" smtClean="0"/>
              <a:t>are planning </a:t>
            </a:r>
            <a:r>
              <a:rPr lang="en-US" dirty="0" smtClean="0"/>
              <a:t>for a improvement of roughly four orders of magnitude in sensitivity over the best previous measurement.</a:t>
            </a:r>
          </a:p>
          <a:p>
            <a:r>
              <a:rPr lang="en-US" dirty="0" smtClean="0"/>
              <a:t>Hard to imagine a single measurement with this much potential.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Prebys, UC Davis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142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9567" y="63254"/>
            <a:ext cx="7659667" cy="463731"/>
          </a:xfrm>
        </p:spPr>
        <p:txBody>
          <a:bodyPr/>
          <a:lstStyle/>
          <a:p>
            <a:r>
              <a:rPr lang="en-US" dirty="0" smtClean="0"/>
              <a:t>Dipole vs. Contact Reaction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>
          <a:xfrm>
            <a:off x="2299530" y="708667"/>
            <a:ext cx="4532298" cy="51221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93" t="5206" r="7097"/>
          <a:stretch/>
        </p:blipFill>
        <p:spPr>
          <a:xfrm>
            <a:off x="1202683" y="5205440"/>
            <a:ext cx="1626028" cy="1215922"/>
          </a:xfrm>
          <a:prstGeom prst="rect">
            <a:avLst/>
          </a:prstGeom>
        </p:spPr>
      </p:pic>
      <p:pic>
        <p:nvPicPr>
          <p:cNvPr id="24" name="Picture 16" descr="contac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9903" y="5213972"/>
            <a:ext cx="1261502" cy="115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21537"/>
              </p:ext>
            </p:extLst>
          </p:nvPr>
        </p:nvGraphicFramePr>
        <p:xfrm>
          <a:off x="4747401" y="5906581"/>
          <a:ext cx="400084" cy="36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1" name="Equation" r:id="rId6" imgW="139700" imgH="127000" progId="Equation.DSMT4">
                  <p:embed/>
                </p:oleObj>
              </mc:Choice>
              <mc:Fallback>
                <p:oleObj name="Equation" r:id="rId6" imgW="139700" imgH="127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47401" y="5906581"/>
                        <a:ext cx="400084" cy="363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>
          <a:xfrm>
            <a:off x="2944168" y="5888595"/>
            <a:ext cx="3964044" cy="962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6818474"/>
              </p:ext>
            </p:extLst>
          </p:nvPr>
        </p:nvGraphicFramePr>
        <p:xfrm>
          <a:off x="433388" y="1103313"/>
          <a:ext cx="1771917" cy="136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2" name="Equation" r:id="rId8" imgW="838200" imgH="647700" progId="Equation.DSMT4">
                  <p:embed/>
                </p:oleObj>
              </mc:Choice>
              <mc:Fallback>
                <p:oleObj name="Equation" r:id="rId8" imgW="8382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3388" y="1103313"/>
                        <a:ext cx="1771917" cy="136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/>
          <p:nvPr/>
        </p:nvCxnSpPr>
        <p:spPr>
          <a:xfrm>
            <a:off x="2107101" y="2501691"/>
            <a:ext cx="221294" cy="2597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012997"/>
              </p:ext>
            </p:extLst>
          </p:nvPr>
        </p:nvGraphicFramePr>
        <p:xfrm>
          <a:off x="635017" y="4737421"/>
          <a:ext cx="2073389" cy="37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3" name="Equation" r:id="rId10" imgW="1117600" imgH="203200" progId="Equation.DSMT4">
                  <p:embed/>
                </p:oleObj>
              </mc:Choice>
              <mc:Fallback>
                <p:oleObj name="Equation" r:id="rId10" imgW="1117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5017" y="4737421"/>
                        <a:ext cx="2073389" cy="37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/>
          <p:nvPr/>
        </p:nvCxnSpPr>
        <p:spPr>
          <a:xfrm flipV="1">
            <a:off x="2746892" y="4774635"/>
            <a:ext cx="354438" cy="11813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177961"/>
              </p:ext>
            </p:extLst>
          </p:nvPr>
        </p:nvGraphicFramePr>
        <p:xfrm>
          <a:off x="6879895" y="4321623"/>
          <a:ext cx="2243792" cy="344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74" name="Equation" r:id="rId12" imgW="1320800" imgH="203200" progId="Equation.DSMT4">
                  <p:embed/>
                </p:oleObj>
              </mc:Choice>
              <mc:Fallback>
                <p:oleObj name="Equation" r:id="rId12" imgW="1320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79895" y="4321623"/>
                        <a:ext cx="2243792" cy="3449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Straight Arrow Connector 38"/>
          <p:cNvCxnSpPr/>
          <p:nvPr/>
        </p:nvCxnSpPr>
        <p:spPr>
          <a:xfrm flipH="1">
            <a:off x="6677297" y="4512665"/>
            <a:ext cx="173186" cy="769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177612" y="1683830"/>
            <a:ext cx="1462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Our goal: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10</a:t>
            </a:r>
            <a:r>
              <a:rPr lang="en-US" baseline="30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in rate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10 in mass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821619" y="2222656"/>
            <a:ext cx="250158" cy="481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57576" y="6202047"/>
            <a:ext cx="418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(different for different models)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93541" y="875592"/>
            <a:ext cx="175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A. de </a:t>
            </a:r>
            <a:r>
              <a:rPr lang="en-US" dirty="0" err="1" smtClean="0"/>
              <a:t>Gouvea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066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515938" y="171450"/>
            <a:ext cx="8077200" cy="514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Example Sensitivities*</a:t>
            </a:r>
          </a:p>
        </p:txBody>
      </p:sp>
      <p:pic>
        <p:nvPicPr>
          <p:cNvPr id="3080" name="Picture 5" descr="hig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79" b="5280"/>
          <a:stretch>
            <a:fillRect/>
          </a:stretch>
        </p:blipFill>
        <p:spPr bwMode="auto">
          <a:xfrm>
            <a:off x="4938134" y="1172798"/>
            <a:ext cx="22098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6" descr="pointli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280"/>
          <a:stretch>
            <a:fillRect/>
          </a:stretch>
        </p:blipFill>
        <p:spPr bwMode="auto">
          <a:xfrm>
            <a:off x="4995863" y="3256701"/>
            <a:ext cx="220980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251192"/>
              </p:ext>
            </p:extLst>
          </p:nvPr>
        </p:nvGraphicFramePr>
        <p:xfrm>
          <a:off x="7386831" y="3703503"/>
          <a:ext cx="15319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3" name="Equation" r:id="rId5" imgW="1079280" imgH="241200" progId="">
                  <p:embed/>
                </p:oleObj>
              </mc:Choice>
              <mc:Fallback>
                <p:oleObj name="Equation" r:id="rId5" imgW="1079280" imgH="241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6831" y="3703503"/>
                        <a:ext cx="1531937" cy="3429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128380"/>
              </p:ext>
            </p:extLst>
          </p:nvPr>
        </p:nvGraphicFramePr>
        <p:xfrm>
          <a:off x="7325927" y="1959348"/>
          <a:ext cx="170497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4" name="Equation" r:id="rId7" imgW="1180800" imgH="266400" progId="">
                  <p:embed/>
                </p:oleObj>
              </mc:Choice>
              <mc:Fallback>
                <p:oleObj name="Equation" r:id="rId7" imgW="1180800" imgH="266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5927" y="1959348"/>
                        <a:ext cx="1704975" cy="377825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Text Box 9"/>
          <p:cNvSpPr txBox="1">
            <a:spLocks noChangeArrowheads="1"/>
          </p:cNvSpPr>
          <p:nvPr/>
        </p:nvSpPr>
        <p:spPr bwMode="auto">
          <a:xfrm>
            <a:off x="7301106" y="3322503"/>
            <a:ext cx="175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Compositeness</a:t>
            </a:r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7216389" y="1248148"/>
            <a:ext cx="182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/>
              <a:t>Second Higgs doublet </a:t>
            </a:r>
          </a:p>
        </p:txBody>
      </p:sp>
      <p:pic>
        <p:nvPicPr>
          <p:cNvPr id="3084" name="Picture 11" descr="new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0" b="5040"/>
          <a:stretch>
            <a:fillRect/>
          </a:stretch>
        </p:blipFill>
        <p:spPr bwMode="auto">
          <a:xfrm>
            <a:off x="4995863" y="4881563"/>
            <a:ext cx="21717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7377113" y="5413375"/>
          <a:ext cx="17668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5" name="Equation" r:id="rId10" imgW="1244520" imgH="482400" progId="">
                  <p:embed/>
                </p:oleObj>
              </mc:Choice>
              <mc:Fallback>
                <p:oleObj name="Equation" r:id="rId10" imgW="1244520" imgH="482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113" y="5413375"/>
                        <a:ext cx="1766887" cy="685800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7329488" y="4405313"/>
            <a:ext cx="1600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Z’,        Anomalous Z    coupling</a:t>
            </a:r>
          </a:p>
        </p:txBody>
      </p:sp>
      <p:pic>
        <p:nvPicPr>
          <p:cNvPr id="3086" name="Picture 14" descr="susyloo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80" b="5760"/>
          <a:stretch>
            <a:fillRect/>
          </a:stretch>
        </p:blipFill>
        <p:spPr bwMode="auto">
          <a:xfrm>
            <a:off x="2438400" y="962025"/>
            <a:ext cx="22098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246063" y="1457325"/>
            <a:ext cx="234473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 defTabSz="865188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Predictions at 10</a:t>
            </a:r>
            <a:r>
              <a:rPr lang="en-US" baseline="30000">
                <a:solidFill>
                  <a:schemeClr val="tx2"/>
                </a:solidFill>
              </a:rPr>
              <a:t>-15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474663" y="1076325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Supersymmetry</a:t>
            </a:r>
          </a:p>
        </p:txBody>
      </p:sp>
      <p:pic>
        <p:nvPicPr>
          <p:cNvPr id="3089" name="Picture 17" descr="heavynu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60" b="5280"/>
          <a:stretch>
            <a:fillRect/>
          </a:stretch>
        </p:blipFill>
        <p:spPr bwMode="auto">
          <a:xfrm>
            <a:off x="2362200" y="2943225"/>
            <a:ext cx="228600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454025" y="3352800"/>
          <a:ext cx="1785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6" name="Equation" r:id="rId14" imgW="1257120" imgH="317160" progId="">
                  <p:embed/>
                </p:oleObj>
              </mc:Choice>
              <mc:Fallback>
                <p:oleObj name="Equation" r:id="rId14" imgW="1257120" imgH="31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3352800"/>
                        <a:ext cx="1785938" cy="452438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Text Box 19"/>
          <p:cNvSpPr txBox="1">
            <a:spLocks noChangeArrowheads="1"/>
          </p:cNvSpPr>
          <p:nvPr/>
        </p:nvSpPr>
        <p:spPr bwMode="auto">
          <a:xfrm>
            <a:off x="457200" y="29892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Heavy Neutrinos</a:t>
            </a:r>
          </a:p>
        </p:txBody>
      </p:sp>
      <p:pic>
        <p:nvPicPr>
          <p:cNvPr id="3091" name="Picture 20" descr="leptoquar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80" b="7440"/>
          <a:stretch>
            <a:fillRect/>
          </a:stretch>
        </p:blipFill>
        <p:spPr bwMode="auto">
          <a:xfrm>
            <a:off x="2438400" y="4887913"/>
            <a:ext cx="2209800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398463" y="5106988"/>
          <a:ext cx="19526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917" name="Equation" r:id="rId17" imgW="1371600" imgH="507960" progId="">
                  <p:embed/>
                </p:oleObj>
              </mc:Choice>
              <mc:Fallback>
                <p:oleObj name="Equation" r:id="rId17" imgW="1371600" imgH="5079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5106988"/>
                        <a:ext cx="1952625" cy="725487"/>
                      </a:xfrm>
                      <a:prstGeom prst="rect">
                        <a:avLst/>
                      </a:prstGeom>
                      <a:solidFill>
                        <a:srgbClr val="0033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2" name="Text Box 22"/>
          <p:cNvSpPr txBox="1">
            <a:spLocks noChangeArrowheads="1"/>
          </p:cNvSpPr>
          <p:nvPr/>
        </p:nvSpPr>
        <p:spPr bwMode="auto">
          <a:xfrm>
            <a:off x="627063" y="4751388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Leptoquarks</a:t>
            </a:r>
          </a:p>
        </p:txBody>
      </p:sp>
      <p:sp>
        <p:nvSpPr>
          <p:cNvPr id="3093" name="Text Box 23"/>
          <p:cNvSpPr txBox="1">
            <a:spLocks noChangeArrowheads="1"/>
          </p:cNvSpPr>
          <p:nvPr/>
        </p:nvSpPr>
        <p:spPr bwMode="auto">
          <a:xfrm>
            <a:off x="361950" y="6019800"/>
            <a:ext cx="2112963" cy="3381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*After W. Marciano</a:t>
            </a:r>
          </a:p>
        </p:txBody>
      </p:sp>
      <p:sp>
        <p:nvSpPr>
          <p:cNvPr id="3094" name="Date Placeholder 2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371675" y="2735167"/>
            <a:ext cx="4917388" cy="3449223"/>
          </a:xfrm>
          <a:custGeom>
            <a:avLst/>
            <a:gdLst>
              <a:gd name="connsiteX0" fmla="*/ 2602919 w 5280011"/>
              <a:gd name="connsiteY0" fmla="*/ 180264 h 3551261"/>
              <a:gd name="connsiteX1" fmla="*/ 4633048 w 5280011"/>
              <a:gd name="connsiteY1" fmla="*/ 151398 h 3551261"/>
              <a:gd name="connsiteX2" fmla="*/ 5046771 w 5280011"/>
              <a:gd name="connsiteY2" fmla="*/ 1190562 h 3551261"/>
              <a:gd name="connsiteX3" fmla="*/ 4902449 w 5280011"/>
              <a:gd name="connsiteY3" fmla="*/ 3365108 h 3551261"/>
              <a:gd name="connsiteX4" fmla="*/ 688247 w 5280011"/>
              <a:gd name="connsiteY4" fmla="*/ 3336243 h 3551261"/>
              <a:gd name="connsiteX5" fmla="*/ 332253 w 5280011"/>
              <a:gd name="connsiteY5" fmla="*/ 2499139 h 3551261"/>
              <a:gd name="connsiteX6" fmla="*/ 130203 w 5280011"/>
              <a:gd name="connsiteY6" fmla="*/ 1960313 h 3551261"/>
              <a:gd name="connsiteX7" fmla="*/ 2439354 w 5280011"/>
              <a:gd name="connsiteY7" fmla="*/ 1787119 h 3551261"/>
              <a:gd name="connsiteX8" fmla="*/ 2602919 w 5280011"/>
              <a:gd name="connsiteY8" fmla="*/ 180264 h 3551261"/>
              <a:gd name="connsiteX0" fmla="*/ 2602919 w 5113697"/>
              <a:gd name="connsiteY0" fmla="*/ 180264 h 3653933"/>
              <a:gd name="connsiteX1" fmla="*/ 4633048 w 5113697"/>
              <a:gd name="connsiteY1" fmla="*/ 151398 h 3653933"/>
              <a:gd name="connsiteX2" fmla="*/ 5046771 w 5113697"/>
              <a:gd name="connsiteY2" fmla="*/ 1190562 h 3653933"/>
              <a:gd name="connsiteX3" fmla="*/ 4633048 w 5113697"/>
              <a:gd name="connsiteY3" fmla="*/ 3499815 h 3653933"/>
              <a:gd name="connsiteX4" fmla="*/ 688247 w 5113697"/>
              <a:gd name="connsiteY4" fmla="*/ 3336243 h 3653933"/>
              <a:gd name="connsiteX5" fmla="*/ 332253 w 5113697"/>
              <a:gd name="connsiteY5" fmla="*/ 2499139 h 3653933"/>
              <a:gd name="connsiteX6" fmla="*/ 130203 w 5113697"/>
              <a:gd name="connsiteY6" fmla="*/ 1960313 h 3653933"/>
              <a:gd name="connsiteX7" fmla="*/ 2439354 w 5113697"/>
              <a:gd name="connsiteY7" fmla="*/ 1787119 h 3653933"/>
              <a:gd name="connsiteX8" fmla="*/ 2602919 w 5113697"/>
              <a:gd name="connsiteY8" fmla="*/ 180264 h 3653933"/>
              <a:gd name="connsiteX0" fmla="*/ 2601658 w 5115215"/>
              <a:gd name="connsiteY0" fmla="*/ 180264 h 3672789"/>
              <a:gd name="connsiteX1" fmla="*/ 4631787 w 5115215"/>
              <a:gd name="connsiteY1" fmla="*/ 151398 h 3672789"/>
              <a:gd name="connsiteX2" fmla="*/ 5045510 w 5115215"/>
              <a:gd name="connsiteY2" fmla="*/ 1190562 h 3672789"/>
              <a:gd name="connsiteX3" fmla="*/ 4631787 w 5115215"/>
              <a:gd name="connsiteY3" fmla="*/ 3499815 h 3672789"/>
              <a:gd name="connsiteX4" fmla="*/ 638879 w 5115215"/>
              <a:gd name="connsiteY4" fmla="*/ 3393974 h 3672789"/>
              <a:gd name="connsiteX5" fmla="*/ 330992 w 5115215"/>
              <a:gd name="connsiteY5" fmla="*/ 2499139 h 3672789"/>
              <a:gd name="connsiteX6" fmla="*/ 128942 w 5115215"/>
              <a:gd name="connsiteY6" fmla="*/ 1960313 h 3672789"/>
              <a:gd name="connsiteX7" fmla="*/ 2438093 w 5115215"/>
              <a:gd name="connsiteY7" fmla="*/ 1787119 h 3672789"/>
              <a:gd name="connsiteX8" fmla="*/ 2601658 w 5115215"/>
              <a:gd name="connsiteY8" fmla="*/ 180264 h 3672789"/>
              <a:gd name="connsiteX0" fmla="*/ 2614582 w 5128139"/>
              <a:gd name="connsiteY0" fmla="*/ 180264 h 3672789"/>
              <a:gd name="connsiteX1" fmla="*/ 4644711 w 5128139"/>
              <a:gd name="connsiteY1" fmla="*/ 151398 h 3672789"/>
              <a:gd name="connsiteX2" fmla="*/ 5058434 w 5128139"/>
              <a:gd name="connsiteY2" fmla="*/ 1190562 h 3672789"/>
              <a:gd name="connsiteX3" fmla="*/ 4644711 w 5128139"/>
              <a:gd name="connsiteY3" fmla="*/ 3499815 h 3672789"/>
              <a:gd name="connsiteX4" fmla="*/ 651803 w 5128139"/>
              <a:gd name="connsiteY4" fmla="*/ 3393974 h 3672789"/>
              <a:gd name="connsiteX5" fmla="*/ 276566 w 5128139"/>
              <a:gd name="connsiteY5" fmla="*/ 2499139 h 3672789"/>
              <a:gd name="connsiteX6" fmla="*/ 141866 w 5128139"/>
              <a:gd name="connsiteY6" fmla="*/ 1960313 h 3672789"/>
              <a:gd name="connsiteX7" fmla="*/ 2451017 w 5128139"/>
              <a:gd name="connsiteY7" fmla="*/ 1787119 h 3672789"/>
              <a:gd name="connsiteX8" fmla="*/ 2614582 w 5128139"/>
              <a:gd name="connsiteY8" fmla="*/ 180264 h 3672789"/>
              <a:gd name="connsiteX0" fmla="*/ 2454485 w 4968042"/>
              <a:gd name="connsiteY0" fmla="*/ 180264 h 3672789"/>
              <a:gd name="connsiteX1" fmla="*/ 4484614 w 4968042"/>
              <a:gd name="connsiteY1" fmla="*/ 151398 h 3672789"/>
              <a:gd name="connsiteX2" fmla="*/ 4898337 w 4968042"/>
              <a:gd name="connsiteY2" fmla="*/ 1190562 h 3672789"/>
              <a:gd name="connsiteX3" fmla="*/ 4484614 w 4968042"/>
              <a:gd name="connsiteY3" fmla="*/ 3499815 h 3672789"/>
              <a:gd name="connsiteX4" fmla="*/ 491706 w 4968042"/>
              <a:gd name="connsiteY4" fmla="*/ 3393974 h 3672789"/>
              <a:gd name="connsiteX5" fmla="*/ 116469 w 4968042"/>
              <a:gd name="connsiteY5" fmla="*/ 2499139 h 3672789"/>
              <a:gd name="connsiteX6" fmla="*/ 193441 w 4968042"/>
              <a:gd name="connsiteY6" fmla="*/ 1969935 h 3672789"/>
              <a:gd name="connsiteX7" fmla="*/ 2290920 w 4968042"/>
              <a:gd name="connsiteY7" fmla="*/ 1787119 h 3672789"/>
              <a:gd name="connsiteX8" fmla="*/ 2454485 w 4968042"/>
              <a:gd name="connsiteY8" fmla="*/ 180264 h 3672789"/>
              <a:gd name="connsiteX0" fmla="*/ 2454485 w 4898337"/>
              <a:gd name="connsiteY0" fmla="*/ 180264 h 3748698"/>
              <a:gd name="connsiteX1" fmla="*/ 4484614 w 4898337"/>
              <a:gd name="connsiteY1" fmla="*/ 151398 h 3748698"/>
              <a:gd name="connsiteX2" fmla="*/ 4898337 w 4898337"/>
              <a:gd name="connsiteY2" fmla="*/ 1190562 h 3748698"/>
              <a:gd name="connsiteX3" fmla="*/ 4484614 w 4898337"/>
              <a:gd name="connsiteY3" fmla="*/ 3499815 h 3748698"/>
              <a:gd name="connsiteX4" fmla="*/ 3060635 w 4898337"/>
              <a:gd name="connsiteY4" fmla="*/ 3673009 h 3748698"/>
              <a:gd name="connsiteX5" fmla="*/ 491706 w 4898337"/>
              <a:gd name="connsiteY5" fmla="*/ 3393974 h 3748698"/>
              <a:gd name="connsiteX6" fmla="*/ 116469 w 4898337"/>
              <a:gd name="connsiteY6" fmla="*/ 2499139 h 3748698"/>
              <a:gd name="connsiteX7" fmla="*/ 193441 w 4898337"/>
              <a:gd name="connsiteY7" fmla="*/ 1969935 h 3748698"/>
              <a:gd name="connsiteX8" fmla="*/ 2290920 w 4898337"/>
              <a:gd name="connsiteY8" fmla="*/ 1787119 h 3748698"/>
              <a:gd name="connsiteX9" fmla="*/ 2454485 w 4898337"/>
              <a:gd name="connsiteY9" fmla="*/ 180264 h 3748698"/>
              <a:gd name="connsiteX0" fmla="*/ 2454485 w 4898337"/>
              <a:gd name="connsiteY0" fmla="*/ 180264 h 3699938"/>
              <a:gd name="connsiteX1" fmla="*/ 4484614 w 4898337"/>
              <a:gd name="connsiteY1" fmla="*/ 151398 h 3699938"/>
              <a:gd name="connsiteX2" fmla="*/ 4898337 w 4898337"/>
              <a:gd name="connsiteY2" fmla="*/ 1190562 h 3699938"/>
              <a:gd name="connsiteX3" fmla="*/ 4484614 w 4898337"/>
              <a:gd name="connsiteY3" fmla="*/ 3499815 h 3699938"/>
              <a:gd name="connsiteX4" fmla="*/ 3031771 w 4898337"/>
              <a:gd name="connsiteY4" fmla="*/ 3567168 h 3699938"/>
              <a:gd name="connsiteX5" fmla="*/ 491706 w 4898337"/>
              <a:gd name="connsiteY5" fmla="*/ 3393974 h 3699938"/>
              <a:gd name="connsiteX6" fmla="*/ 116469 w 4898337"/>
              <a:gd name="connsiteY6" fmla="*/ 2499139 h 3699938"/>
              <a:gd name="connsiteX7" fmla="*/ 193441 w 4898337"/>
              <a:gd name="connsiteY7" fmla="*/ 1969935 h 3699938"/>
              <a:gd name="connsiteX8" fmla="*/ 2290920 w 4898337"/>
              <a:gd name="connsiteY8" fmla="*/ 1787119 h 3699938"/>
              <a:gd name="connsiteX9" fmla="*/ 2454485 w 4898337"/>
              <a:gd name="connsiteY9" fmla="*/ 180264 h 3699938"/>
              <a:gd name="connsiteX0" fmla="*/ 2454485 w 4908046"/>
              <a:gd name="connsiteY0" fmla="*/ 180264 h 3641109"/>
              <a:gd name="connsiteX1" fmla="*/ 4484614 w 4908046"/>
              <a:gd name="connsiteY1" fmla="*/ 151398 h 3641109"/>
              <a:gd name="connsiteX2" fmla="*/ 4898337 w 4908046"/>
              <a:gd name="connsiteY2" fmla="*/ 1190562 h 3641109"/>
              <a:gd name="connsiteX3" fmla="*/ 4619315 w 4908046"/>
              <a:gd name="connsiteY3" fmla="*/ 3403596 h 3641109"/>
              <a:gd name="connsiteX4" fmla="*/ 3031771 w 4908046"/>
              <a:gd name="connsiteY4" fmla="*/ 3567168 h 3641109"/>
              <a:gd name="connsiteX5" fmla="*/ 491706 w 4908046"/>
              <a:gd name="connsiteY5" fmla="*/ 3393974 h 3641109"/>
              <a:gd name="connsiteX6" fmla="*/ 116469 w 4908046"/>
              <a:gd name="connsiteY6" fmla="*/ 2499139 h 3641109"/>
              <a:gd name="connsiteX7" fmla="*/ 193441 w 4908046"/>
              <a:gd name="connsiteY7" fmla="*/ 1969935 h 3641109"/>
              <a:gd name="connsiteX8" fmla="*/ 2290920 w 4908046"/>
              <a:gd name="connsiteY8" fmla="*/ 1787119 h 3641109"/>
              <a:gd name="connsiteX9" fmla="*/ 2454485 w 4908046"/>
              <a:gd name="connsiteY9" fmla="*/ 180264 h 3641109"/>
              <a:gd name="connsiteX0" fmla="*/ 2454485 w 4924547"/>
              <a:gd name="connsiteY0" fmla="*/ 180264 h 3612646"/>
              <a:gd name="connsiteX1" fmla="*/ 4484614 w 4924547"/>
              <a:gd name="connsiteY1" fmla="*/ 151398 h 3612646"/>
              <a:gd name="connsiteX2" fmla="*/ 4898337 w 4924547"/>
              <a:gd name="connsiteY2" fmla="*/ 1190562 h 3612646"/>
              <a:gd name="connsiteX3" fmla="*/ 4677044 w 4924547"/>
              <a:gd name="connsiteY3" fmla="*/ 3345865 h 3612646"/>
              <a:gd name="connsiteX4" fmla="*/ 3031771 w 4924547"/>
              <a:gd name="connsiteY4" fmla="*/ 3567168 h 3612646"/>
              <a:gd name="connsiteX5" fmla="*/ 491706 w 4924547"/>
              <a:gd name="connsiteY5" fmla="*/ 3393974 h 3612646"/>
              <a:gd name="connsiteX6" fmla="*/ 116469 w 4924547"/>
              <a:gd name="connsiteY6" fmla="*/ 2499139 h 3612646"/>
              <a:gd name="connsiteX7" fmla="*/ 193441 w 4924547"/>
              <a:gd name="connsiteY7" fmla="*/ 1969935 h 3612646"/>
              <a:gd name="connsiteX8" fmla="*/ 2290920 w 4924547"/>
              <a:gd name="connsiteY8" fmla="*/ 1787119 h 3612646"/>
              <a:gd name="connsiteX9" fmla="*/ 2454485 w 4924547"/>
              <a:gd name="connsiteY9" fmla="*/ 180264 h 3612646"/>
              <a:gd name="connsiteX0" fmla="*/ 2454485 w 4954699"/>
              <a:gd name="connsiteY0" fmla="*/ 180264 h 3573943"/>
              <a:gd name="connsiteX1" fmla="*/ 4484614 w 4954699"/>
              <a:gd name="connsiteY1" fmla="*/ 151398 h 3573943"/>
              <a:gd name="connsiteX2" fmla="*/ 4898337 w 4954699"/>
              <a:gd name="connsiteY2" fmla="*/ 1190562 h 3573943"/>
              <a:gd name="connsiteX3" fmla="*/ 4744394 w 4954699"/>
              <a:gd name="connsiteY3" fmla="*/ 3201536 h 3573943"/>
              <a:gd name="connsiteX4" fmla="*/ 3031771 w 4954699"/>
              <a:gd name="connsiteY4" fmla="*/ 3567168 h 3573943"/>
              <a:gd name="connsiteX5" fmla="*/ 491706 w 4954699"/>
              <a:gd name="connsiteY5" fmla="*/ 3393974 h 3573943"/>
              <a:gd name="connsiteX6" fmla="*/ 116469 w 4954699"/>
              <a:gd name="connsiteY6" fmla="*/ 2499139 h 3573943"/>
              <a:gd name="connsiteX7" fmla="*/ 193441 w 4954699"/>
              <a:gd name="connsiteY7" fmla="*/ 1969935 h 3573943"/>
              <a:gd name="connsiteX8" fmla="*/ 2290920 w 4954699"/>
              <a:gd name="connsiteY8" fmla="*/ 1787119 h 3573943"/>
              <a:gd name="connsiteX9" fmla="*/ 2454485 w 4954699"/>
              <a:gd name="connsiteY9" fmla="*/ 180264 h 3573943"/>
              <a:gd name="connsiteX0" fmla="*/ 2454485 w 4993831"/>
              <a:gd name="connsiteY0" fmla="*/ 180264 h 3573943"/>
              <a:gd name="connsiteX1" fmla="*/ 4484614 w 4993831"/>
              <a:gd name="connsiteY1" fmla="*/ 151398 h 3573943"/>
              <a:gd name="connsiteX2" fmla="*/ 4898337 w 4993831"/>
              <a:gd name="connsiteY2" fmla="*/ 1190562 h 3573943"/>
              <a:gd name="connsiteX3" fmla="*/ 4811744 w 4993831"/>
              <a:gd name="connsiteY3" fmla="*/ 3201536 h 3573943"/>
              <a:gd name="connsiteX4" fmla="*/ 3031771 w 4993831"/>
              <a:gd name="connsiteY4" fmla="*/ 3567168 h 3573943"/>
              <a:gd name="connsiteX5" fmla="*/ 491706 w 4993831"/>
              <a:gd name="connsiteY5" fmla="*/ 3393974 h 3573943"/>
              <a:gd name="connsiteX6" fmla="*/ 116469 w 4993831"/>
              <a:gd name="connsiteY6" fmla="*/ 2499139 h 3573943"/>
              <a:gd name="connsiteX7" fmla="*/ 193441 w 4993831"/>
              <a:gd name="connsiteY7" fmla="*/ 1969935 h 3573943"/>
              <a:gd name="connsiteX8" fmla="*/ 2290920 w 4993831"/>
              <a:gd name="connsiteY8" fmla="*/ 1787119 h 3573943"/>
              <a:gd name="connsiteX9" fmla="*/ 2454485 w 4993831"/>
              <a:gd name="connsiteY9" fmla="*/ 180264 h 3573943"/>
              <a:gd name="connsiteX0" fmla="*/ 2448682 w 4988028"/>
              <a:gd name="connsiteY0" fmla="*/ 180264 h 3573943"/>
              <a:gd name="connsiteX1" fmla="*/ 4478811 w 4988028"/>
              <a:gd name="connsiteY1" fmla="*/ 151398 h 3573943"/>
              <a:gd name="connsiteX2" fmla="*/ 4892534 w 4988028"/>
              <a:gd name="connsiteY2" fmla="*/ 1190562 h 3573943"/>
              <a:gd name="connsiteX3" fmla="*/ 4805941 w 4988028"/>
              <a:gd name="connsiteY3" fmla="*/ 3201536 h 3573943"/>
              <a:gd name="connsiteX4" fmla="*/ 3025968 w 4988028"/>
              <a:gd name="connsiteY4" fmla="*/ 3567168 h 3573943"/>
              <a:gd name="connsiteX5" fmla="*/ 370446 w 4988028"/>
              <a:gd name="connsiteY5" fmla="*/ 3384352 h 3573943"/>
              <a:gd name="connsiteX6" fmla="*/ 110666 w 4988028"/>
              <a:gd name="connsiteY6" fmla="*/ 2499139 h 3573943"/>
              <a:gd name="connsiteX7" fmla="*/ 187638 w 4988028"/>
              <a:gd name="connsiteY7" fmla="*/ 1969935 h 3573943"/>
              <a:gd name="connsiteX8" fmla="*/ 2285117 w 4988028"/>
              <a:gd name="connsiteY8" fmla="*/ 1787119 h 3573943"/>
              <a:gd name="connsiteX9" fmla="*/ 2448682 w 4988028"/>
              <a:gd name="connsiteY9" fmla="*/ 180264 h 3573943"/>
              <a:gd name="connsiteX0" fmla="*/ 2448682 w 5003964"/>
              <a:gd name="connsiteY0" fmla="*/ 180264 h 3449223"/>
              <a:gd name="connsiteX1" fmla="*/ 4478811 w 5003964"/>
              <a:gd name="connsiteY1" fmla="*/ 151398 h 3449223"/>
              <a:gd name="connsiteX2" fmla="*/ 4892534 w 5003964"/>
              <a:gd name="connsiteY2" fmla="*/ 1190562 h 3449223"/>
              <a:gd name="connsiteX3" fmla="*/ 4805941 w 5003964"/>
              <a:gd name="connsiteY3" fmla="*/ 3201536 h 3449223"/>
              <a:gd name="connsiteX4" fmla="*/ 2795053 w 5003964"/>
              <a:gd name="connsiteY4" fmla="*/ 3393974 h 3449223"/>
              <a:gd name="connsiteX5" fmla="*/ 370446 w 5003964"/>
              <a:gd name="connsiteY5" fmla="*/ 3384352 h 3449223"/>
              <a:gd name="connsiteX6" fmla="*/ 110666 w 5003964"/>
              <a:gd name="connsiteY6" fmla="*/ 2499139 h 3449223"/>
              <a:gd name="connsiteX7" fmla="*/ 187638 w 5003964"/>
              <a:gd name="connsiteY7" fmla="*/ 1969935 h 3449223"/>
              <a:gd name="connsiteX8" fmla="*/ 2285117 w 5003964"/>
              <a:gd name="connsiteY8" fmla="*/ 1787119 h 3449223"/>
              <a:gd name="connsiteX9" fmla="*/ 2448682 w 5003964"/>
              <a:gd name="connsiteY9" fmla="*/ 180264 h 3449223"/>
              <a:gd name="connsiteX0" fmla="*/ 2448682 w 5034451"/>
              <a:gd name="connsiteY0" fmla="*/ 180264 h 3449223"/>
              <a:gd name="connsiteX1" fmla="*/ 4478811 w 5034451"/>
              <a:gd name="connsiteY1" fmla="*/ 151398 h 3449223"/>
              <a:gd name="connsiteX2" fmla="*/ 4892534 w 5034451"/>
              <a:gd name="connsiteY2" fmla="*/ 1190562 h 3449223"/>
              <a:gd name="connsiteX3" fmla="*/ 4998367 w 5034451"/>
              <a:gd name="connsiteY3" fmla="*/ 2364433 h 3449223"/>
              <a:gd name="connsiteX4" fmla="*/ 4805941 w 5034451"/>
              <a:gd name="connsiteY4" fmla="*/ 3201536 h 3449223"/>
              <a:gd name="connsiteX5" fmla="*/ 2795053 w 5034451"/>
              <a:gd name="connsiteY5" fmla="*/ 3393974 h 3449223"/>
              <a:gd name="connsiteX6" fmla="*/ 370446 w 5034451"/>
              <a:gd name="connsiteY6" fmla="*/ 3384352 h 3449223"/>
              <a:gd name="connsiteX7" fmla="*/ 110666 w 5034451"/>
              <a:gd name="connsiteY7" fmla="*/ 2499139 h 3449223"/>
              <a:gd name="connsiteX8" fmla="*/ 187638 w 5034451"/>
              <a:gd name="connsiteY8" fmla="*/ 1969935 h 3449223"/>
              <a:gd name="connsiteX9" fmla="*/ 2285117 w 5034451"/>
              <a:gd name="connsiteY9" fmla="*/ 1787119 h 3449223"/>
              <a:gd name="connsiteX10" fmla="*/ 2448682 w 5034451"/>
              <a:gd name="connsiteY10" fmla="*/ 180264 h 3449223"/>
              <a:gd name="connsiteX0" fmla="*/ 2448682 w 4971965"/>
              <a:gd name="connsiteY0" fmla="*/ 180264 h 3449223"/>
              <a:gd name="connsiteX1" fmla="*/ 4478811 w 4971965"/>
              <a:gd name="connsiteY1" fmla="*/ 151398 h 3449223"/>
              <a:gd name="connsiteX2" fmla="*/ 4892534 w 4971965"/>
              <a:gd name="connsiteY2" fmla="*/ 1190562 h 3449223"/>
              <a:gd name="connsiteX3" fmla="*/ 4863666 w 4971965"/>
              <a:gd name="connsiteY3" fmla="*/ 2297080 h 3449223"/>
              <a:gd name="connsiteX4" fmla="*/ 4805941 w 4971965"/>
              <a:gd name="connsiteY4" fmla="*/ 3201536 h 3449223"/>
              <a:gd name="connsiteX5" fmla="*/ 2795053 w 4971965"/>
              <a:gd name="connsiteY5" fmla="*/ 3393974 h 3449223"/>
              <a:gd name="connsiteX6" fmla="*/ 370446 w 4971965"/>
              <a:gd name="connsiteY6" fmla="*/ 3384352 h 3449223"/>
              <a:gd name="connsiteX7" fmla="*/ 110666 w 4971965"/>
              <a:gd name="connsiteY7" fmla="*/ 2499139 h 3449223"/>
              <a:gd name="connsiteX8" fmla="*/ 187638 w 4971965"/>
              <a:gd name="connsiteY8" fmla="*/ 1969935 h 3449223"/>
              <a:gd name="connsiteX9" fmla="*/ 2285117 w 4971965"/>
              <a:gd name="connsiteY9" fmla="*/ 1787119 h 3449223"/>
              <a:gd name="connsiteX10" fmla="*/ 2448682 w 4971965"/>
              <a:gd name="connsiteY10" fmla="*/ 180264 h 3449223"/>
              <a:gd name="connsiteX0" fmla="*/ 2448682 w 4917388"/>
              <a:gd name="connsiteY0" fmla="*/ 180264 h 3449223"/>
              <a:gd name="connsiteX1" fmla="*/ 4478811 w 4917388"/>
              <a:gd name="connsiteY1" fmla="*/ 151398 h 3449223"/>
              <a:gd name="connsiteX2" fmla="*/ 4892534 w 4917388"/>
              <a:gd name="connsiteY2" fmla="*/ 1190562 h 3449223"/>
              <a:gd name="connsiteX3" fmla="*/ 4863666 w 4917388"/>
              <a:gd name="connsiteY3" fmla="*/ 2297080 h 3449223"/>
              <a:gd name="connsiteX4" fmla="*/ 4661619 w 4917388"/>
              <a:gd name="connsiteY4" fmla="*/ 3278511 h 3449223"/>
              <a:gd name="connsiteX5" fmla="*/ 2795053 w 4917388"/>
              <a:gd name="connsiteY5" fmla="*/ 3393974 h 3449223"/>
              <a:gd name="connsiteX6" fmla="*/ 370446 w 4917388"/>
              <a:gd name="connsiteY6" fmla="*/ 3384352 h 3449223"/>
              <a:gd name="connsiteX7" fmla="*/ 110666 w 4917388"/>
              <a:gd name="connsiteY7" fmla="*/ 2499139 h 3449223"/>
              <a:gd name="connsiteX8" fmla="*/ 187638 w 4917388"/>
              <a:gd name="connsiteY8" fmla="*/ 1969935 h 3449223"/>
              <a:gd name="connsiteX9" fmla="*/ 2285117 w 4917388"/>
              <a:gd name="connsiteY9" fmla="*/ 1787119 h 3449223"/>
              <a:gd name="connsiteX10" fmla="*/ 2448682 w 4917388"/>
              <a:gd name="connsiteY10" fmla="*/ 180264 h 3449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17388" h="3449223">
                <a:moveTo>
                  <a:pt x="2448682" y="180264"/>
                </a:moveTo>
                <a:cubicBezTo>
                  <a:pt x="2814298" y="-92356"/>
                  <a:pt x="4071502" y="-16985"/>
                  <a:pt x="4478811" y="151398"/>
                </a:cubicBezTo>
                <a:cubicBezTo>
                  <a:pt x="4886120" y="319781"/>
                  <a:pt x="4828392" y="832948"/>
                  <a:pt x="4892534" y="1190562"/>
                </a:cubicBezTo>
                <a:cubicBezTo>
                  <a:pt x="4956677" y="1548176"/>
                  <a:pt x="4878098" y="1961918"/>
                  <a:pt x="4863666" y="2297080"/>
                </a:cubicBezTo>
                <a:cubicBezTo>
                  <a:pt x="4849234" y="2632242"/>
                  <a:pt x="5006388" y="3095695"/>
                  <a:pt x="4661619" y="3278511"/>
                </a:cubicBezTo>
                <a:cubicBezTo>
                  <a:pt x="4316850" y="3461327"/>
                  <a:pt x="3460538" y="3411614"/>
                  <a:pt x="2795053" y="3393974"/>
                </a:cubicBezTo>
                <a:cubicBezTo>
                  <a:pt x="2129568" y="3376334"/>
                  <a:pt x="817844" y="3533491"/>
                  <a:pt x="370446" y="3384352"/>
                </a:cubicBezTo>
                <a:cubicBezTo>
                  <a:pt x="-76952" y="3235213"/>
                  <a:pt x="141134" y="2734875"/>
                  <a:pt x="110666" y="2499139"/>
                </a:cubicBezTo>
                <a:cubicBezTo>
                  <a:pt x="80198" y="2263403"/>
                  <a:pt x="-163545" y="2088605"/>
                  <a:pt x="187638" y="1969935"/>
                </a:cubicBezTo>
                <a:cubicBezTo>
                  <a:pt x="538821" y="1851265"/>
                  <a:pt x="1908276" y="2085397"/>
                  <a:pt x="2285117" y="1787119"/>
                </a:cubicBezTo>
                <a:cubicBezTo>
                  <a:pt x="2661958" y="1488841"/>
                  <a:pt x="2083066" y="452884"/>
                  <a:pt x="2448682" y="180264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62308" y="6148386"/>
            <a:ext cx="2876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  <a:sym typeface="Wingdings"/>
              </a:rPr>
              <a:t>signal</a:t>
            </a:r>
            <a:endParaRPr lang="en-US" dirty="0">
              <a:solidFill>
                <a:srgbClr val="FF0000"/>
              </a:solidFill>
              <a:latin typeface="+mn-lt"/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6E063-86F0-4990-AF8F-6A500282302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676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1129" y="0"/>
            <a:ext cx="7659667" cy="463731"/>
          </a:xfrm>
        </p:spPr>
        <p:txBody>
          <a:bodyPr/>
          <a:lstStyle/>
          <a:p>
            <a:r>
              <a:rPr lang="en-US" dirty="0" smtClean="0"/>
              <a:t>Example: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>
                <a:sym typeface="Symbol"/>
              </a:rPr>
              <a:t>e</a:t>
            </a:r>
            <a:r>
              <a:rPr lang="en-US" dirty="0" smtClean="0">
                <a:sym typeface="Symbol"/>
              </a:rPr>
              <a:t> in </a:t>
            </a:r>
            <a:r>
              <a:rPr lang="en-US" dirty="0" err="1" smtClean="0">
                <a:sym typeface="Symbol"/>
              </a:rPr>
              <a:t>Supersymmetry</a:t>
            </a:r>
            <a:r>
              <a:rPr lang="en-US" dirty="0" smtClean="0">
                <a:sym typeface="Symbol"/>
              </a:rPr>
              <a:t>*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337" y="695347"/>
            <a:ext cx="5774763" cy="557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74462" y="6201080"/>
            <a:ext cx="5269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*from </a:t>
            </a:r>
            <a:r>
              <a:rPr lang="en-US" sz="1400" dirty="0" err="1" smtClean="0"/>
              <a:t>Altmannshofer</a:t>
            </a:r>
            <a:r>
              <a:rPr lang="en-US" sz="1400" dirty="0" smtClean="0"/>
              <a:t>, Buras, </a:t>
            </a:r>
            <a:r>
              <a:rPr lang="en-US" sz="1400" i="1" dirty="0" smtClean="0"/>
              <a:t>et al</a:t>
            </a:r>
            <a:r>
              <a:rPr lang="en-US" sz="1400" dirty="0" smtClean="0"/>
              <a:t>, </a:t>
            </a:r>
            <a:r>
              <a:rPr lang="en-US" sz="1400" b="1" dirty="0" smtClean="0"/>
              <a:t>Nucl.Phys.B830:17-94, 2010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34854" y="777234"/>
            <a:ext cx="193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SUSY Models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6184477" y="968302"/>
            <a:ext cx="35484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9838" y="4557663"/>
            <a:ext cx="5568287" cy="354842"/>
          </a:xfrm>
          <a:prstGeom prst="rect">
            <a:avLst/>
          </a:prstGeom>
          <a:noFill/>
          <a:ln>
            <a:solidFill>
              <a:srgbClr val="FF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51222" y="4008822"/>
            <a:ext cx="227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All SUSY models predict both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and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N</a:t>
            </a:r>
            <a:r>
              <a:rPr lang="en-US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eN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6234710" y="4204766"/>
            <a:ext cx="384858" cy="14432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10139" y="4580018"/>
            <a:ext cx="290186" cy="85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make muons?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97263" y="2472362"/>
            <a:ext cx="1933037" cy="528187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1056428" y="2730837"/>
            <a:ext cx="1640835" cy="56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652778" y="2123984"/>
            <a:ext cx="842894" cy="4719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591644" y="2393696"/>
            <a:ext cx="1038891" cy="3546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31659" y="2708361"/>
            <a:ext cx="1100023" cy="16994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615480" y="2940800"/>
            <a:ext cx="880192" cy="1608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33017" y="2393696"/>
            <a:ext cx="1525732" cy="4410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305498"/>
              </p:ext>
            </p:extLst>
          </p:nvPr>
        </p:nvGraphicFramePr>
        <p:xfrm>
          <a:off x="624834" y="2267599"/>
          <a:ext cx="487785" cy="5764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0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834" y="2267599"/>
                        <a:ext cx="487785" cy="5764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3779769"/>
              </p:ext>
            </p:extLst>
          </p:nvPr>
        </p:nvGraphicFramePr>
        <p:xfrm>
          <a:off x="4913300" y="182055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1" name="Equation" r:id="rId5" imgW="152400" imgH="139700" progId="Equation.3">
                  <p:embed/>
                </p:oleObj>
              </mc:Choice>
              <mc:Fallback>
                <p:oleObj name="Equation" r:id="rId5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3300" y="182055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857043"/>
              </p:ext>
            </p:extLst>
          </p:nvPr>
        </p:nvGraphicFramePr>
        <p:xfrm>
          <a:off x="5796210" y="2422477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2" name="Equation" r:id="rId7" imgW="152400" imgH="139700" progId="Equation.3">
                  <p:embed/>
                </p:oleObj>
              </mc:Choice>
              <mc:Fallback>
                <p:oleObj name="Equation" r:id="rId7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6210" y="2422477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924644"/>
              </p:ext>
            </p:extLst>
          </p:nvPr>
        </p:nvGraphicFramePr>
        <p:xfrm>
          <a:off x="5330487" y="2709734"/>
          <a:ext cx="473665" cy="43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3" name="Equation" r:id="rId8" imgW="152400" imgH="139700" progId="Equation.3">
                  <p:embed/>
                </p:oleObj>
              </mc:Choice>
              <mc:Fallback>
                <p:oleObj name="Equation" r:id="rId8" imgW="1524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0487" y="2709734"/>
                        <a:ext cx="473665" cy="43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>
          <a:xfrm>
            <a:off x="6169988" y="2404935"/>
            <a:ext cx="1359870" cy="1011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01971" y="2944360"/>
            <a:ext cx="1724445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474553" y="2157699"/>
            <a:ext cx="1942919" cy="13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610373"/>
              </p:ext>
            </p:extLst>
          </p:nvPr>
        </p:nvGraphicFramePr>
        <p:xfrm>
          <a:off x="6939031" y="1709995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4" name="Equation" r:id="rId9" imgW="139700" imgH="165100" progId="Equation.3">
                  <p:embed/>
                </p:oleObj>
              </mc:Choice>
              <mc:Fallback>
                <p:oleObj name="Equation" r:id="rId9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39031" y="1709995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74867"/>
              </p:ext>
            </p:extLst>
          </p:nvPr>
        </p:nvGraphicFramePr>
        <p:xfrm>
          <a:off x="7521643" y="2300678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5" name="Equation" r:id="rId11" imgW="139700" imgH="165100" progId="Equation.3">
                  <p:embed/>
                </p:oleObj>
              </mc:Choice>
              <mc:Fallback>
                <p:oleObj name="Equation" r:id="rId11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21643" y="2300678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818151"/>
              </p:ext>
            </p:extLst>
          </p:nvPr>
        </p:nvGraphicFramePr>
        <p:xfrm>
          <a:off x="7260010" y="2738960"/>
          <a:ext cx="433388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6" name="Equation" r:id="rId12" imgW="139700" imgH="165100" progId="Equation.3">
                  <p:embed/>
                </p:oleObj>
              </mc:Choice>
              <mc:Fallback>
                <p:oleObj name="Equation" r:id="rId12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60010" y="2738960"/>
                        <a:ext cx="433388" cy="51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54133" y="1123802"/>
            <a:ext cx="2011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Hit a target with protons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23416" y="961537"/>
            <a:ext cx="2130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This produces mostly </a:t>
            </a:r>
            <a:r>
              <a:rPr lang="en-US" sz="2400" dirty="0" err="1">
                <a:solidFill>
                  <a:srgbClr val="0000FF"/>
                </a:solidFill>
              </a:rPr>
              <a:t>pions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18384" y="855462"/>
            <a:ext cx="2405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These quickly decay to muons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561109"/>
              </p:ext>
            </p:extLst>
          </p:nvPr>
        </p:nvGraphicFramePr>
        <p:xfrm>
          <a:off x="1955025" y="3651884"/>
          <a:ext cx="2296340" cy="1405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7" name="Equation" r:id="rId13" imgW="850900" imgH="520700" progId="Equation.3">
                  <p:embed/>
                </p:oleObj>
              </mc:Choice>
              <mc:Fallback>
                <p:oleObj name="Equation" r:id="rId13" imgW="8509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5025" y="3651884"/>
                        <a:ext cx="2296340" cy="1405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35813"/>
              </p:ext>
            </p:extLst>
          </p:nvPr>
        </p:nvGraphicFramePr>
        <p:xfrm>
          <a:off x="4819650" y="3675063"/>
          <a:ext cx="2465388" cy="137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18" name="Equation" r:id="rId15" imgW="914400" imgH="508000" progId="Equation.DSMT4">
                  <p:embed/>
                </p:oleObj>
              </mc:Choice>
              <mc:Fallback>
                <p:oleObj name="Equation" r:id="rId15" imgW="914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819650" y="3675063"/>
                        <a:ext cx="2465388" cy="1370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4981" y="5135773"/>
            <a:ext cx="38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Muons go much further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467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4" grpId="0"/>
      <p:bldP spid="35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Content Placeholder 37"/>
          <p:cNvSpPr>
            <a:spLocks noGrp="1"/>
          </p:cNvSpPr>
          <p:nvPr>
            <p:ph sz="half" idx="1"/>
          </p:nvPr>
        </p:nvSpPr>
        <p:spPr>
          <a:xfrm>
            <a:off x="400000" y="3595654"/>
            <a:ext cx="4229100" cy="26670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Very high rate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“Michel Spectrum” </a:t>
            </a:r>
          </a:p>
          <a:p>
            <a:pPr lvl="1"/>
            <a:r>
              <a:rPr lang="en-US" sz="1600" dirty="0" smtClean="0">
                <a:solidFill>
                  <a:srgbClr val="0033CC"/>
                </a:solidFill>
              </a:rPr>
              <a:t>Peak energy ~53 MeV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Must design detector to be very </a:t>
            </a:r>
            <a:r>
              <a:rPr lang="en-US" sz="2000" i="1" dirty="0" smtClean="0">
                <a:solidFill>
                  <a:srgbClr val="0033CC"/>
                </a:solidFill>
              </a:rPr>
              <a:t>insensitive</a:t>
            </a:r>
            <a:r>
              <a:rPr lang="en-US" sz="2000" dirty="0" smtClean="0">
                <a:solidFill>
                  <a:srgbClr val="0033CC"/>
                </a:solidFill>
              </a:rPr>
              <a:t> to these.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13" y="3583928"/>
            <a:ext cx="1322698" cy="1097122"/>
          </a:xfrm>
          <a:prstGeom prst="rect">
            <a:avLst/>
          </a:prstGeom>
        </p:spPr>
      </p:pic>
      <p:sp>
        <p:nvSpPr>
          <p:cNvPr id="4114" name="Rectangle 30"/>
          <p:cNvSpPr>
            <a:spLocks noChangeArrowheads="1"/>
          </p:cNvSpPr>
          <p:nvPr/>
        </p:nvSpPr>
        <p:spPr bwMode="auto">
          <a:xfrm>
            <a:off x="444500" y="4738857"/>
            <a:ext cx="404812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718" y="161998"/>
            <a:ext cx="7157357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Biggest Issue: Decay in Orbit (DIO)</a:t>
            </a:r>
            <a:endParaRPr lang="en-US" dirty="0"/>
          </a:p>
        </p:txBody>
      </p:sp>
      <p:sp>
        <p:nvSpPr>
          <p:cNvPr id="4108" name="Content Placeholder 38"/>
          <p:cNvSpPr>
            <a:spLocks noGrp="1"/>
          </p:cNvSpPr>
          <p:nvPr>
            <p:ph sz="half" idx="2"/>
          </p:nvPr>
        </p:nvSpPr>
        <p:spPr>
          <a:xfrm>
            <a:off x="5084849" y="3588527"/>
            <a:ext cx="3810000" cy="2438400"/>
          </a:xfrm>
        </p:spPr>
        <p:txBody>
          <a:bodyPr/>
          <a:lstStyle/>
          <a:p>
            <a:r>
              <a:rPr lang="en-US" sz="2000" dirty="0" smtClean="0">
                <a:solidFill>
                  <a:srgbClr val="0033CC"/>
                </a:solidFill>
              </a:rPr>
              <a:t>Nucleus coherently balances momentum and smears out Michel Spectrum.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Rate approaches conversion (endpoint) energy as 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~(</a:t>
            </a:r>
            <a:r>
              <a:rPr lang="en-US" sz="2000" dirty="0" err="1" smtClean="0">
                <a:solidFill>
                  <a:srgbClr val="0033CC"/>
                </a:solidFill>
              </a:rPr>
              <a:t>E</a:t>
            </a:r>
            <a:r>
              <a:rPr lang="en-US" sz="2000" baseline="-25000" dirty="0" err="1" smtClean="0">
                <a:solidFill>
                  <a:srgbClr val="0033CC"/>
                </a:solidFill>
              </a:rPr>
              <a:t>conversion</a:t>
            </a:r>
            <a:r>
              <a:rPr lang="en-US" sz="2000" dirty="0" smtClean="0">
                <a:solidFill>
                  <a:srgbClr val="0033CC"/>
                </a:solidFill>
              </a:rPr>
              <a:t>-E)</a:t>
            </a:r>
            <a:r>
              <a:rPr lang="en-US" sz="2000" baseline="30000" dirty="0" smtClean="0">
                <a:solidFill>
                  <a:srgbClr val="0033CC"/>
                </a:solidFill>
              </a:rPr>
              <a:t>5</a:t>
            </a:r>
          </a:p>
          <a:p>
            <a:r>
              <a:rPr lang="en-US" sz="2000" dirty="0" smtClean="0">
                <a:solidFill>
                  <a:srgbClr val="0033CC"/>
                </a:solidFill>
              </a:rPr>
              <a:t>Drives resolution requirement. 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5016500" y="1333500"/>
            <a:ext cx="3962400" cy="2209800"/>
            <a:chOff x="4572000" y="1249363"/>
            <a:chExt cx="4359593" cy="2370137"/>
          </a:xfrm>
        </p:grpSpPr>
        <p:cxnSp>
          <p:nvCxnSpPr>
            <p:cNvPr id="4123" name="Straight Connector 6"/>
            <p:cNvCxnSpPr>
              <a:cxnSpLocks noChangeShapeType="1"/>
            </p:cNvCxnSpPr>
            <p:nvPr/>
          </p:nvCxnSpPr>
          <p:spPr bwMode="auto">
            <a:xfrm>
              <a:off x="52197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4" name="Straight Connector 7"/>
            <p:cNvCxnSpPr>
              <a:cxnSpLocks noChangeShapeType="1"/>
            </p:cNvCxnSpPr>
            <p:nvPr/>
          </p:nvCxnSpPr>
          <p:spPr bwMode="auto">
            <a:xfrm flipV="1">
              <a:off x="59817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5" name="Straight Connector 9"/>
            <p:cNvCxnSpPr>
              <a:cxnSpLocks noChangeShapeType="1"/>
            </p:cNvCxnSpPr>
            <p:nvPr/>
          </p:nvCxnSpPr>
          <p:spPr bwMode="auto">
            <a:xfrm flipV="1">
              <a:off x="64008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6" name="Straight Connector 10"/>
            <p:cNvCxnSpPr>
              <a:cxnSpLocks noChangeShapeType="1"/>
            </p:cNvCxnSpPr>
            <p:nvPr/>
          </p:nvCxnSpPr>
          <p:spPr bwMode="auto">
            <a:xfrm>
              <a:off x="64008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7" name="Straight Connector 12"/>
            <p:cNvCxnSpPr>
              <a:cxnSpLocks noChangeShapeType="1"/>
            </p:cNvCxnSpPr>
            <p:nvPr/>
          </p:nvCxnSpPr>
          <p:spPr bwMode="auto">
            <a:xfrm>
              <a:off x="59436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sp>
          <p:nvSpPr>
            <p:cNvPr id="4128" name="Oval 14"/>
            <p:cNvSpPr>
              <a:spLocks noChangeArrowheads="1"/>
            </p:cNvSpPr>
            <p:nvPr/>
          </p:nvSpPr>
          <p:spPr bwMode="auto">
            <a:xfrm>
              <a:off x="5829300" y="3086100"/>
              <a:ext cx="647700" cy="533400"/>
            </a:xfrm>
            <a:prstGeom prst="ellips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4129" name="TextBox 15"/>
            <p:cNvSpPr txBox="1">
              <a:spLocks noChangeArrowheads="1"/>
            </p:cNvSpPr>
            <p:nvPr/>
          </p:nvSpPr>
          <p:spPr bwMode="auto">
            <a:xfrm>
              <a:off x="5981700" y="3162300"/>
              <a:ext cx="381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N</a:t>
              </a:r>
            </a:p>
          </p:txBody>
        </p:sp>
        <p:sp>
          <p:nvSpPr>
            <p:cNvPr id="4130" name="Freeform 16"/>
            <p:cNvSpPr>
              <a:spLocks noChangeArrowheads="1"/>
            </p:cNvSpPr>
            <p:nvPr/>
          </p:nvSpPr>
          <p:spPr bwMode="auto">
            <a:xfrm rot="-2525350">
              <a:off x="6223399" y="2760195"/>
              <a:ext cx="1124079" cy="130532"/>
            </a:xfrm>
            <a:custGeom>
              <a:avLst/>
              <a:gdLst>
                <a:gd name="T0" fmla="*/ 0 w 4523316"/>
                <a:gd name="T1" fmla="*/ 0 h 618067"/>
                <a:gd name="T2" fmla="*/ 0 w 4523316"/>
                <a:gd name="T3" fmla="*/ 0 h 618067"/>
                <a:gd name="T4" fmla="*/ 0 w 4523316"/>
                <a:gd name="T5" fmla="*/ 0 h 618067"/>
                <a:gd name="T6" fmla="*/ 0 w 4523316"/>
                <a:gd name="T7" fmla="*/ 0 h 618067"/>
                <a:gd name="T8" fmla="*/ 0 w 4523316"/>
                <a:gd name="T9" fmla="*/ 0 h 618067"/>
                <a:gd name="T10" fmla="*/ 0 w 4523316"/>
                <a:gd name="T11" fmla="*/ 0 h 618067"/>
                <a:gd name="T12" fmla="*/ 0 w 4523316"/>
                <a:gd name="T13" fmla="*/ 0 h 618067"/>
                <a:gd name="T14" fmla="*/ 0 w 4523316"/>
                <a:gd name="T15" fmla="*/ 0 h 618067"/>
                <a:gd name="T16" fmla="*/ 0 w 4523316"/>
                <a:gd name="T17" fmla="*/ 0 h 618067"/>
                <a:gd name="T18" fmla="*/ 0 w 4523316"/>
                <a:gd name="T19" fmla="*/ 0 h 618067"/>
                <a:gd name="T20" fmla="*/ 0 w 4523316"/>
                <a:gd name="T21" fmla="*/ 0 h 618067"/>
                <a:gd name="T22" fmla="*/ 0 w 4523316"/>
                <a:gd name="T23" fmla="*/ 0 h 618067"/>
                <a:gd name="T24" fmla="*/ 0 w 4523316"/>
                <a:gd name="T25" fmla="*/ 0 h 618067"/>
                <a:gd name="T26" fmla="*/ 0 w 4523316"/>
                <a:gd name="T27" fmla="*/ 0 h 6180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23316"/>
                <a:gd name="T43" fmla="*/ 0 h 618067"/>
                <a:gd name="T44" fmla="*/ 4523316 w 4523316"/>
                <a:gd name="T45" fmla="*/ 618067 h 6180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23316" h="618067">
                  <a:moveTo>
                    <a:pt x="179916" y="313267"/>
                  </a:moveTo>
                  <a:cubicBezTo>
                    <a:pt x="182033" y="313267"/>
                    <a:pt x="0" y="311150"/>
                    <a:pt x="40217" y="313267"/>
                  </a:cubicBezTo>
                  <a:cubicBezTo>
                    <a:pt x="80434" y="315384"/>
                    <a:pt x="353484" y="323850"/>
                    <a:pt x="421217" y="325967"/>
                  </a:cubicBezTo>
                  <a:cubicBezTo>
                    <a:pt x="488950" y="328084"/>
                    <a:pt x="340784" y="283634"/>
                    <a:pt x="446617" y="325967"/>
                  </a:cubicBezTo>
                  <a:cubicBezTo>
                    <a:pt x="501650" y="279400"/>
                    <a:pt x="624416" y="0"/>
                    <a:pt x="751416" y="46567"/>
                  </a:cubicBezTo>
                  <a:cubicBezTo>
                    <a:pt x="878416" y="93134"/>
                    <a:pt x="1054099" y="603250"/>
                    <a:pt x="1208616" y="605367"/>
                  </a:cubicBezTo>
                  <a:cubicBezTo>
                    <a:pt x="1363133" y="607484"/>
                    <a:pt x="1528233" y="59267"/>
                    <a:pt x="1678516" y="59267"/>
                  </a:cubicBezTo>
                  <a:cubicBezTo>
                    <a:pt x="1828799" y="59267"/>
                    <a:pt x="1960033" y="605367"/>
                    <a:pt x="2110316" y="605367"/>
                  </a:cubicBezTo>
                  <a:cubicBezTo>
                    <a:pt x="2260599" y="605367"/>
                    <a:pt x="2419349" y="67734"/>
                    <a:pt x="2580216" y="59267"/>
                  </a:cubicBezTo>
                  <a:cubicBezTo>
                    <a:pt x="2741083" y="50800"/>
                    <a:pt x="2925233" y="554567"/>
                    <a:pt x="3075516" y="554567"/>
                  </a:cubicBezTo>
                  <a:cubicBezTo>
                    <a:pt x="3225799" y="554567"/>
                    <a:pt x="3346449" y="57150"/>
                    <a:pt x="3481916" y="59267"/>
                  </a:cubicBezTo>
                  <a:cubicBezTo>
                    <a:pt x="3617383" y="61384"/>
                    <a:pt x="3774016" y="516467"/>
                    <a:pt x="3888316" y="567267"/>
                  </a:cubicBezTo>
                  <a:cubicBezTo>
                    <a:pt x="4002616" y="618067"/>
                    <a:pt x="4061883" y="402167"/>
                    <a:pt x="4167716" y="364067"/>
                  </a:cubicBezTo>
                  <a:cubicBezTo>
                    <a:pt x="4273549" y="325967"/>
                    <a:pt x="4398432" y="332317"/>
                    <a:pt x="4523316" y="338667"/>
                  </a:cubicBezTo>
                </a:path>
              </a:pathLst>
            </a:cu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aphicFrame>
          <p:nvGraphicFramePr>
            <p:cNvPr id="4102" name="Object 2"/>
            <p:cNvGraphicFramePr>
              <a:graphicFrameLocks noChangeAspect="1"/>
            </p:cNvGraphicFramePr>
            <p:nvPr/>
          </p:nvGraphicFramePr>
          <p:xfrm>
            <a:off x="8229601" y="2324100"/>
            <a:ext cx="566738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59" name="Equation" r:id="rId4" imgW="177480" imgH="203040" progId="Equation.3">
                    <p:embed/>
                  </p:oleObj>
                </mc:Choice>
                <mc:Fallback>
                  <p:oleObj name="Equation" r:id="rId4" imgW="1774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29601" y="2324100"/>
                          <a:ext cx="566738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3" name="Object 3"/>
            <p:cNvGraphicFramePr>
              <a:graphicFrameLocks noChangeAspect="1"/>
            </p:cNvGraphicFramePr>
            <p:nvPr/>
          </p:nvGraphicFramePr>
          <p:xfrm>
            <a:off x="4572000" y="17907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0" name="Equation" r:id="rId6" imgW="203040" imgH="228600" progId="Equation.3">
                    <p:embed/>
                  </p:oleObj>
                </mc:Choice>
                <mc:Fallback>
                  <p:oleObj name="Equation" r:id="rId6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17907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4" name="Object 4"/>
            <p:cNvGraphicFramePr>
              <a:graphicFrameLocks noChangeAspect="1"/>
            </p:cNvGraphicFramePr>
            <p:nvPr/>
          </p:nvGraphicFramePr>
          <p:xfrm>
            <a:off x="84582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1" name="Equation" r:id="rId8" imgW="177480" imgH="253800" progId="Equation.3">
                    <p:embed/>
                  </p:oleObj>
                </mc:Choice>
                <mc:Fallback>
                  <p:oleObj name="Equation" r:id="rId8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582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5" name="Object 6"/>
            <p:cNvGraphicFramePr>
              <a:graphicFrameLocks noChangeAspect="1"/>
            </p:cNvGraphicFramePr>
            <p:nvPr/>
          </p:nvGraphicFramePr>
          <p:xfrm>
            <a:off x="80168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2" name="Equation" r:id="rId10" imgW="190440" imgH="241200" progId="Equation.3">
                    <p:embed/>
                  </p:oleObj>
                </mc:Choice>
                <mc:Fallback>
                  <p:oleObj name="Equation" r:id="rId10" imgW="1904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168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58800" y="1371600"/>
            <a:ext cx="3848100" cy="1714500"/>
            <a:chOff x="342900" y="1249363"/>
            <a:chExt cx="4207193" cy="1836737"/>
          </a:xfrm>
        </p:grpSpPr>
        <p:cxnSp>
          <p:nvCxnSpPr>
            <p:cNvPr id="4118" name="Straight Connector 24"/>
            <p:cNvCxnSpPr>
              <a:cxnSpLocks noChangeShapeType="1"/>
            </p:cNvCxnSpPr>
            <p:nvPr/>
          </p:nvCxnSpPr>
          <p:spPr bwMode="auto">
            <a:xfrm>
              <a:off x="838200" y="2057400"/>
              <a:ext cx="723900" cy="762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19" name="Straight Connector 25"/>
            <p:cNvCxnSpPr>
              <a:cxnSpLocks noChangeShapeType="1"/>
            </p:cNvCxnSpPr>
            <p:nvPr/>
          </p:nvCxnSpPr>
          <p:spPr bwMode="auto">
            <a:xfrm flipV="1">
              <a:off x="1600200" y="1524000"/>
              <a:ext cx="2057400" cy="6096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0" name="Straight Connector 26"/>
            <p:cNvCxnSpPr>
              <a:cxnSpLocks noChangeShapeType="1"/>
            </p:cNvCxnSpPr>
            <p:nvPr/>
          </p:nvCxnSpPr>
          <p:spPr bwMode="auto">
            <a:xfrm flipV="1">
              <a:off x="2019300" y="1943100"/>
              <a:ext cx="1943100" cy="3810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1" name="Straight Connector 27"/>
            <p:cNvCxnSpPr>
              <a:cxnSpLocks noChangeShapeType="1"/>
            </p:cNvCxnSpPr>
            <p:nvPr/>
          </p:nvCxnSpPr>
          <p:spPr bwMode="auto">
            <a:xfrm>
              <a:off x="2019300" y="2324100"/>
              <a:ext cx="1866900" cy="3048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4122" name="Straight Connector 28"/>
            <p:cNvCxnSpPr>
              <a:cxnSpLocks noChangeShapeType="1"/>
            </p:cNvCxnSpPr>
            <p:nvPr/>
          </p:nvCxnSpPr>
          <p:spPr bwMode="auto">
            <a:xfrm>
              <a:off x="1562100" y="2133600"/>
              <a:ext cx="495300" cy="190500"/>
            </a:xfrm>
            <a:prstGeom prst="line">
              <a:avLst/>
            </a:prstGeom>
            <a:noFill/>
            <a:ln w="0" algn="ctr">
              <a:solidFill>
                <a:srgbClr val="000000"/>
              </a:solidFill>
              <a:prstDash val="sysDash"/>
              <a:round/>
              <a:headEnd/>
              <a:tailEnd/>
            </a:ln>
          </p:spPr>
        </p:cxnSp>
        <p:graphicFrame>
          <p:nvGraphicFramePr>
            <p:cNvPr id="4098" name="Object 7"/>
            <p:cNvGraphicFramePr>
              <a:graphicFrameLocks noChangeAspect="1"/>
            </p:cNvGraphicFramePr>
            <p:nvPr/>
          </p:nvGraphicFramePr>
          <p:xfrm>
            <a:off x="342900" y="1676400"/>
            <a:ext cx="548922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3" name="Equation" r:id="rId12" imgW="203040" imgH="228600" progId="Equation.3">
                    <p:embed/>
                  </p:oleObj>
                </mc:Choice>
                <mc:Fallback>
                  <p:oleObj name="Equation" r:id="rId12" imgW="2030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" y="1676400"/>
                          <a:ext cx="548922" cy="6175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99" name="Object 8"/>
            <p:cNvGraphicFramePr>
              <a:graphicFrameLocks noChangeAspect="1"/>
            </p:cNvGraphicFramePr>
            <p:nvPr/>
          </p:nvGraphicFramePr>
          <p:xfrm>
            <a:off x="4076700" y="1600200"/>
            <a:ext cx="473393" cy="676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4" name="Equation" r:id="rId14" imgW="177480" imgH="253800" progId="Equation.3">
                    <p:embed/>
                  </p:oleObj>
                </mc:Choice>
                <mc:Fallback>
                  <p:oleObj name="Equation" r:id="rId14" imgW="17748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76700" y="1600200"/>
                          <a:ext cx="473393" cy="676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0" name="Object 9"/>
            <p:cNvGraphicFramePr>
              <a:graphicFrameLocks noChangeAspect="1"/>
            </p:cNvGraphicFramePr>
            <p:nvPr/>
          </p:nvGraphicFramePr>
          <p:xfrm>
            <a:off x="3635375" y="1249363"/>
            <a:ext cx="471488" cy="598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5" name="Equation" r:id="rId16" imgW="190440" imgH="241200" progId="Equation.3">
                    <p:embed/>
                  </p:oleObj>
                </mc:Choice>
                <mc:Fallback>
                  <p:oleObj name="Equation" r:id="rId16" imgW="19044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5375" y="1249363"/>
                          <a:ext cx="471488" cy="5984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1" name="Object 10"/>
            <p:cNvGraphicFramePr>
              <a:graphicFrameLocks noChangeAspect="1"/>
            </p:cNvGraphicFramePr>
            <p:nvPr/>
          </p:nvGraphicFramePr>
          <p:xfrm>
            <a:off x="3771900" y="2438400"/>
            <a:ext cx="566737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666" name="Equation" r:id="rId17" imgW="177480" imgH="203040" progId="Equation.3">
                    <p:embed/>
                  </p:oleObj>
                </mc:Choice>
                <mc:Fallback>
                  <p:oleObj name="Equation" r:id="rId17" imgW="1774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1900" y="2438400"/>
                          <a:ext cx="566737" cy="647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12" name="TextBox 35"/>
          <p:cNvSpPr txBox="1">
            <a:spLocks noChangeArrowheads="1"/>
          </p:cNvSpPr>
          <p:nvPr/>
        </p:nvSpPr>
        <p:spPr bwMode="auto">
          <a:xfrm>
            <a:off x="406400" y="990600"/>
            <a:ext cx="27066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Free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 Decay:</a:t>
            </a:r>
            <a:endParaRPr lang="en-US" sz="2800" dirty="0"/>
          </a:p>
        </p:txBody>
      </p:sp>
      <p:sp>
        <p:nvSpPr>
          <p:cNvPr id="4113" name="TextBox 36"/>
          <p:cNvSpPr txBox="1">
            <a:spLocks noChangeArrowheads="1"/>
          </p:cNvSpPr>
          <p:nvPr/>
        </p:nvSpPr>
        <p:spPr bwMode="auto">
          <a:xfrm>
            <a:off x="5168900" y="1028700"/>
            <a:ext cx="2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Coherent DIO:</a:t>
            </a:r>
            <a:endParaRPr lang="en-US" sz="2800" dirty="0"/>
          </a:p>
        </p:txBody>
      </p:sp>
      <p:sp>
        <p:nvSpPr>
          <p:cNvPr id="4115" name="Rectangle 31"/>
          <p:cNvSpPr>
            <a:spLocks noChangeArrowheads="1"/>
          </p:cNvSpPr>
          <p:nvPr/>
        </p:nvSpPr>
        <p:spPr bwMode="auto">
          <a:xfrm>
            <a:off x="5075324" y="5617102"/>
            <a:ext cx="2886075" cy="69532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" name="Date Placeholder 3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201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 build="p"/>
      <p:bldP spid="4114" grpId="0" animBg="1"/>
      <p:bldP spid="4108" grpId="0" build="p"/>
      <p:bldP spid="4112" grpId="0"/>
      <p:bldP spid="4113" grpId="0"/>
      <p:bldP spid="41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Outline</a:t>
            </a:r>
          </a:p>
        </p:txBody>
      </p:sp>
      <p:sp>
        <p:nvSpPr>
          <p:cNvPr id="1843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History and Theoretical Motivation</a:t>
            </a:r>
          </a:p>
          <a:p>
            <a:pPr eaLnBrk="1" hangingPunct="1"/>
            <a:r>
              <a:rPr lang="en-US" dirty="0" smtClean="0"/>
              <a:t>Experimental Technique</a:t>
            </a:r>
          </a:p>
          <a:p>
            <a:pPr eaLnBrk="1" hangingPunct="1"/>
            <a:r>
              <a:rPr lang="en-US" dirty="0" smtClean="0"/>
              <a:t>Sensitivities</a:t>
            </a:r>
          </a:p>
          <a:p>
            <a:pPr eaLnBrk="1" hangingPunct="1"/>
            <a:r>
              <a:rPr lang="en-US" dirty="0" smtClean="0"/>
              <a:t>Mu2e in the context of other experiments</a:t>
            </a:r>
          </a:p>
          <a:p>
            <a:pPr eaLnBrk="1" hangingPunct="1"/>
            <a:r>
              <a:rPr lang="en-US" dirty="0" smtClean="0"/>
              <a:t>Conclusion</a:t>
            </a:r>
          </a:p>
        </p:txBody>
      </p:sp>
      <p:sp>
        <p:nvSpPr>
          <p:cNvPr id="18438" name="Date Placeholder 1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Decay in Orbit Spectrum</a:t>
            </a:r>
            <a:endParaRPr lang="en-US" dirty="0"/>
          </a:p>
        </p:txBody>
      </p:sp>
      <p:sp>
        <p:nvSpPr>
          <p:cNvPr id="26628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288" y="1395744"/>
            <a:ext cx="7004426" cy="50208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8802" y="654289"/>
            <a:ext cx="3559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We want to be blind to this (acceptance)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55841" y="1414417"/>
            <a:ext cx="355994" cy="5676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658053" y="3221783"/>
            <a:ext cx="258236" cy="15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126418" y="3223333"/>
            <a:ext cx="310974" cy="65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23986" y="2894638"/>
            <a:ext cx="1510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We must resolve this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8972198">
            <a:off x="4262309" y="3685182"/>
            <a:ext cx="721610" cy="481094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Prompt Backgrounds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significant backgrounds which are “prompt” with respect to the production and capture of muons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Radiative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- capture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Arial Unicode MS" pitchFamily="34" charset="-128"/>
              </a:rPr>
              <a:t>N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</a:t>
            </a:r>
            <a:r>
              <a:rPr lang="en-US" dirty="0">
                <a:latin typeface="Arial Unicode MS" pitchFamily="34" charset="-128"/>
              </a:rPr>
              <a:t>N*</a:t>
            </a:r>
            <a:r>
              <a:rPr lang="en-US" dirty="0">
                <a:latin typeface="Symbol" pitchFamily="18" charset="2"/>
              </a:rPr>
              <a:t>g</a:t>
            </a:r>
            <a:r>
              <a:rPr lang="en-US" dirty="0">
                <a:latin typeface="Century Gothic" pitchFamily="34" charset="0"/>
              </a:rPr>
              <a:t>, </a:t>
            </a:r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>
                <a:latin typeface="Arial Unicode MS" pitchFamily="34" charset="-128"/>
              </a:rPr>
              <a:t>Z</a:t>
            </a:r>
            <a:r>
              <a:rPr lang="en-US" dirty="0">
                <a:latin typeface="Century Gothic" pitchFamily="34" charset="0"/>
              </a:rPr>
              <a:t> → 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 err="1">
                <a:latin typeface="Symbol" pitchFamily="18" charset="2"/>
              </a:rPr>
              <a:t>+</a:t>
            </a:r>
            <a:r>
              <a:rPr lang="en-US" dirty="0" err="1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>
                <a:latin typeface="Century Gothic" pitchFamily="34" charset="0"/>
              </a:rPr>
              <a:t> </a:t>
            </a:r>
            <a:endParaRPr lang="en-US" dirty="0" smtClean="0">
              <a:latin typeface="Century Gothic" pitchFamily="34" charset="0"/>
            </a:endParaRPr>
          </a:p>
          <a:p>
            <a:pPr lvl="1"/>
            <a:r>
              <a:rPr lang="en-US" dirty="0" smtClean="0"/>
              <a:t>Muon decay in flight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baseline="30000" dirty="0"/>
              <a:t> </a:t>
            </a:r>
            <a:r>
              <a:rPr lang="en-US" dirty="0">
                <a:latin typeface="Century Gothic" pitchFamily="34" charset="0"/>
                <a:sym typeface="Wingdings" pitchFamily="2" charset="2"/>
              </a:rPr>
              <a:t>→ </a:t>
            </a:r>
            <a:r>
              <a:rPr lang="en-US" dirty="0">
                <a:latin typeface="Arial Unicode MS" pitchFamily="34" charset="-128"/>
                <a:sym typeface="Wingdings" pitchFamily="2" charset="2"/>
              </a:rPr>
              <a:t>e</a:t>
            </a:r>
            <a:r>
              <a:rPr lang="en-US" baseline="30000" dirty="0">
                <a:latin typeface="Symbol" pitchFamily="18" charset="2"/>
                <a:sym typeface="Wingdings" pitchFamily="2" charset="2"/>
              </a:rPr>
              <a:t>-</a:t>
            </a:r>
            <a:r>
              <a:rPr lang="en-US" dirty="0" err="1" smtClean="0">
                <a:latin typeface="Symbol" pitchFamily="18" charset="2"/>
                <a:sym typeface="Wingdings" pitchFamily="2" charset="2"/>
              </a:rPr>
              <a:t>nn</a:t>
            </a:r>
            <a:endParaRPr lang="en-US" dirty="0" smtClean="0">
              <a:latin typeface="Symbol" pitchFamily="18" charset="2"/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Pion decay in flight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    </a:t>
            </a:r>
            <a:r>
              <a:rPr lang="en-US" dirty="0">
                <a:latin typeface="Symbol" pitchFamily="18" charset="2"/>
              </a:rPr>
              <a:t>p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/>
              <a:t> </a:t>
            </a:r>
            <a:r>
              <a:rPr lang="en-US" dirty="0">
                <a:latin typeface="Century Gothic" pitchFamily="34" charset="0"/>
              </a:rPr>
              <a:t>→ </a:t>
            </a:r>
            <a:r>
              <a:rPr lang="en-US" dirty="0">
                <a:latin typeface="Arial Unicode MS" pitchFamily="34" charset="-128"/>
              </a:rPr>
              <a:t>e</a:t>
            </a:r>
            <a:r>
              <a:rPr lang="en-US" baseline="30000" dirty="0">
                <a:latin typeface="Symbol" pitchFamily="18" charset="2"/>
              </a:rPr>
              <a:t>-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Arial Unicode MS" pitchFamily="34" charset="-128"/>
              </a:rPr>
              <a:t>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Prompt electrons</a:t>
            </a:r>
          </a:p>
          <a:p>
            <a:r>
              <a:rPr lang="en-US" dirty="0" smtClean="0"/>
              <a:t>General approach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Produce muons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Transport muons to target where some are captured.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Wait(!) for prompt backgrounds to go away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Open detection window to look for conversion of captured muons.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0853" y="1654965"/>
            <a:ext cx="3107733" cy="64466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48586" y="1751184"/>
            <a:ext cx="249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Biggest worry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483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225644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Experimental Challenge of “Waiting”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5849" y="1153578"/>
            <a:ext cx="3704882" cy="1717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Most backgrounds are ~prompt with respect to the proton beam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Mostly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pion capture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Previous experiments suppressed these backgrounds </a:t>
            </a:r>
            <a:r>
              <a:rPr lang="en-US" sz="2000" i="1" dirty="0" smtClean="0"/>
              <a:t>by vetoing all observed electrons </a:t>
            </a:r>
            <a:r>
              <a:rPr lang="en-US" sz="2000" dirty="0" smtClean="0"/>
              <a:t>for a period of time after the arrival of </a:t>
            </a:r>
            <a:r>
              <a:rPr lang="en-US" sz="2000" i="1" dirty="0" smtClean="0"/>
              <a:t>each charged particle on the capture target</a:t>
            </a:r>
            <a:r>
              <a:rPr lang="en-US" sz="2000" dirty="0" smtClean="0"/>
              <a:t>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This leads to a fundamental to a rate limitation.</a:t>
            </a: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" t="575" r="662" b="575"/>
          <a:stretch>
            <a:fillRect/>
          </a:stretch>
        </p:blipFill>
        <p:spPr bwMode="auto">
          <a:xfrm>
            <a:off x="453190" y="1086686"/>
            <a:ext cx="4816475" cy="3695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1023772" y="622885"/>
            <a:ext cx="4165600" cy="457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Symbol" pitchFamily="18" charset="2"/>
              </a:rPr>
              <a:t>m-</a:t>
            </a:r>
            <a:r>
              <a:rPr lang="en-US" sz="2400" dirty="0"/>
              <a:t>&gt;e Conversion: </a:t>
            </a:r>
            <a:r>
              <a:rPr lang="en-US" sz="2400" dirty="0" err="1"/>
              <a:t>Sindrum</a:t>
            </a:r>
            <a:r>
              <a:rPr lang="en-US" sz="2400" dirty="0"/>
              <a:t> II</a:t>
            </a:r>
          </a:p>
        </p:txBody>
      </p:sp>
      <p:graphicFrame>
        <p:nvGraphicFramePr>
          <p:cNvPr id="51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380087"/>
              </p:ext>
            </p:extLst>
          </p:nvPr>
        </p:nvGraphicFramePr>
        <p:xfrm>
          <a:off x="1244600" y="4911725"/>
          <a:ext cx="36798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6" name="Equation" r:id="rId4" imgW="2235200" imgH="520700" progId="Equation.DSMT4">
                  <p:embed/>
                </p:oleObj>
              </mc:Choice>
              <mc:Fallback>
                <p:oleObj name="Equation" r:id="rId4" imgW="2235200" imgH="520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4911725"/>
                        <a:ext cx="3679825" cy="857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1122947" y="3448384"/>
            <a:ext cx="1274595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 DIO tail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513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706047" y="1290483"/>
            <a:ext cx="1413853" cy="64633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CC"/>
                </a:solidFill>
              </a:rPr>
              <a:t>Cosmic Background</a:t>
            </a:r>
            <a:endParaRPr lang="en-US" dirty="0">
              <a:solidFill>
                <a:srgbClr val="0033CC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553901" y="1918997"/>
            <a:ext cx="207073" cy="441784"/>
          </a:xfrm>
          <a:prstGeom prst="straightConnector1">
            <a:avLst/>
          </a:prstGeom>
          <a:ln w="25400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452923" y="1421992"/>
            <a:ext cx="3529750" cy="5465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41802" y="1739523"/>
            <a:ext cx="883511" cy="15876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286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build="p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Pulsed Beams (first proposed for MELC*)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658947"/>
            <a:ext cx="8251825" cy="5553075"/>
          </a:xfrm>
        </p:spPr>
        <p:txBody>
          <a:bodyPr/>
          <a:lstStyle/>
          <a:p>
            <a:pPr eaLnBrk="1" hangingPunct="1"/>
            <a:r>
              <a:rPr lang="en-US" sz="2000" dirty="0" smtClean="0"/>
              <a:t>Replace individual protons with short proton </a:t>
            </a:r>
            <a:r>
              <a:rPr lang="en-US" sz="2000" i="1" dirty="0" smtClean="0"/>
              <a:t>pulses</a:t>
            </a:r>
            <a:r>
              <a:rPr lang="en-US" sz="2000" dirty="0" smtClean="0"/>
              <a:t>, separated by a time on the order of a muon life time.</a:t>
            </a:r>
          </a:p>
          <a:p>
            <a:pPr eaLnBrk="1" hangingPunct="1"/>
            <a:r>
              <a:rPr lang="en-US" sz="2000" dirty="0" smtClean="0"/>
              <a:t>Veto the time after the pulse to eliminate prompt backgrounds.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Design a transport channel to optimize the transport of right-sign, low momentum muons from the production target to the muon capture target.</a:t>
            </a:r>
          </a:p>
          <a:p>
            <a:pPr eaLnBrk="1" hangingPunct="1"/>
            <a:r>
              <a:rPr lang="en-US" sz="2000" dirty="0" smtClean="0"/>
              <a:t>Design a detector which is very insensitive to electrons from ordinary muon decays, and has excellent tracking resolution. 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160406" y="2125129"/>
            <a:ext cx="6551613" cy="2170112"/>
            <a:chOff x="1000125" y="2024063"/>
            <a:chExt cx="6551613" cy="2170112"/>
          </a:xfrm>
        </p:grpSpPr>
        <p:grpSp>
          <p:nvGrpSpPr>
            <p:cNvPr id="27656" name="Group 33"/>
            <p:cNvGrpSpPr>
              <a:grpSpLocks/>
            </p:cNvGrpSpPr>
            <p:nvPr/>
          </p:nvGrpSpPr>
          <p:grpSpPr bwMode="auto">
            <a:xfrm>
              <a:off x="1000125" y="2546350"/>
              <a:ext cx="6551613" cy="976313"/>
              <a:chOff x="640" y="1545"/>
              <a:chExt cx="3490" cy="615"/>
            </a:xfrm>
          </p:grpSpPr>
          <p:sp>
            <p:nvSpPr>
              <p:cNvPr id="27671" name="Line 4"/>
              <p:cNvSpPr>
                <a:spLocks noChangeShapeType="1"/>
              </p:cNvSpPr>
              <p:nvPr/>
            </p:nvSpPr>
            <p:spPr bwMode="auto">
              <a:xfrm>
                <a:off x="640" y="2160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5"/>
              <p:cNvSpPr>
                <a:spLocks noChangeShapeType="1"/>
              </p:cNvSpPr>
              <p:nvPr/>
            </p:nvSpPr>
            <p:spPr bwMode="auto">
              <a:xfrm flipV="1">
                <a:off x="1679" y="1552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6"/>
              <p:cNvSpPr>
                <a:spLocks noChangeShapeType="1"/>
              </p:cNvSpPr>
              <p:nvPr/>
            </p:nvSpPr>
            <p:spPr bwMode="auto">
              <a:xfrm>
                <a:off x="1769" y="1552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8"/>
              <p:cNvSpPr>
                <a:spLocks noChangeShapeType="1"/>
              </p:cNvSpPr>
              <p:nvPr/>
            </p:nvSpPr>
            <p:spPr bwMode="auto">
              <a:xfrm>
                <a:off x="1886" y="2153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9"/>
              <p:cNvSpPr>
                <a:spLocks noChangeShapeType="1"/>
              </p:cNvSpPr>
              <p:nvPr/>
            </p:nvSpPr>
            <p:spPr bwMode="auto">
              <a:xfrm flipV="1">
                <a:off x="2925" y="1545"/>
                <a:ext cx="89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6" name="Line 10"/>
              <p:cNvSpPr>
                <a:spLocks noChangeShapeType="1"/>
              </p:cNvSpPr>
              <p:nvPr/>
            </p:nvSpPr>
            <p:spPr bwMode="auto">
              <a:xfrm>
                <a:off x="3014" y="1545"/>
                <a:ext cx="90" cy="60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7" name="Line 11"/>
              <p:cNvSpPr>
                <a:spLocks noChangeShapeType="1"/>
              </p:cNvSpPr>
              <p:nvPr/>
            </p:nvSpPr>
            <p:spPr bwMode="auto">
              <a:xfrm>
                <a:off x="3104" y="2145"/>
                <a:ext cx="102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7" name="Line 18"/>
            <p:cNvSpPr>
              <a:spLocks noChangeShapeType="1"/>
            </p:cNvSpPr>
            <p:nvPr/>
          </p:nvSpPr>
          <p:spPr bwMode="auto">
            <a:xfrm>
              <a:off x="2986088" y="2290763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8" name="Line 21"/>
            <p:cNvSpPr>
              <a:spLocks noChangeShapeType="1"/>
            </p:cNvSpPr>
            <p:nvPr/>
          </p:nvSpPr>
          <p:spPr bwMode="auto">
            <a:xfrm>
              <a:off x="3289300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9" name="Line 22"/>
            <p:cNvSpPr>
              <a:spLocks noChangeShapeType="1"/>
            </p:cNvSpPr>
            <p:nvPr/>
          </p:nvSpPr>
          <p:spPr bwMode="auto">
            <a:xfrm>
              <a:off x="5286375" y="2293938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0" name="Line 23"/>
            <p:cNvSpPr>
              <a:spLocks noChangeShapeType="1"/>
            </p:cNvSpPr>
            <p:nvPr/>
          </p:nvSpPr>
          <p:spPr bwMode="auto">
            <a:xfrm>
              <a:off x="2981325" y="2408238"/>
              <a:ext cx="3079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24"/>
            <p:cNvSpPr>
              <a:spLocks noChangeShapeType="1"/>
            </p:cNvSpPr>
            <p:nvPr/>
          </p:nvSpPr>
          <p:spPr bwMode="auto">
            <a:xfrm>
              <a:off x="3289300" y="2408238"/>
              <a:ext cx="19970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Text Box 25"/>
            <p:cNvSpPr txBox="1">
              <a:spLocks noChangeArrowheads="1"/>
            </p:cNvSpPr>
            <p:nvPr/>
          </p:nvSpPr>
          <p:spPr bwMode="auto">
            <a:xfrm>
              <a:off x="2520950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 smtClean="0"/>
                <a:t>~200 </a:t>
              </a:r>
              <a:r>
                <a:rPr lang="en-US" sz="1600" dirty="0"/>
                <a:t>ns</a:t>
              </a:r>
            </a:p>
          </p:txBody>
        </p:sp>
        <p:sp>
          <p:nvSpPr>
            <p:cNvPr id="27663" name="Text Box 26"/>
            <p:cNvSpPr txBox="1">
              <a:spLocks noChangeArrowheads="1"/>
            </p:cNvSpPr>
            <p:nvPr/>
          </p:nvSpPr>
          <p:spPr bwMode="auto">
            <a:xfrm>
              <a:off x="3557588" y="2024063"/>
              <a:ext cx="1114425" cy="33655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/>
                <a:t>~1.5 </a:t>
              </a:r>
              <a:r>
                <a:rPr lang="en-US" sz="1600">
                  <a:latin typeface="Symbol" pitchFamily="18" charset="2"/>
                </a:rPr>
                <a:t>m</a:t>
              </a:r>
              <a:r>
                <a:rPr lang="en-US" sz="1600"/>
                <a:t>s</a:t>
              </a:r>
            </a:p>
          </p:txBody>
        </p:sp>
        <p:sp>
          <p:nvSpPr>
            <p:cNvPr id="27664" name="Line 27"/>
            <p:cNvSpPr>
              <a:spLocks noChangeShapeType="1"/>
            </p:cNvSpPr>
            <p:nvPr/>
          </p:nvSpPr>
          <p:spPr bwMode="auto">
            <a:xfrm>
              <a:off x="2947988" y="3597275"/>
              <a:ext cx="0" cy="2159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28"/>
            <p:cNvSpPr>
              <a:spLocks noChangeShapeType="1"/>
            </p:cNvSpPr>
            <p:nvPr/>
          </p:nvSpPr>
          <p:spPr bwMode="auto">
            <a:xfrm>
              <a:off x="37496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29"/>
            <p:cNvSpPr>
              <a:spLocks noChangeShapeType="1"/>
            </p:cNvSpPr>
            <p:nvPr/>
          </p:nvSpPr>
          <p:spPr bwMode="auto">
            <a:xfrm>
              <a:off x="5286375" y="3598863"/>
              <a:ext cx="0" cy="21590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0"/>
            <p:cNvSpPr>
              <a:spLocks noChangeShapeType="1"/>
            </p:cNvSpPr>
            <p:nvPr/>
          </p:nvSpPr>
          <p:spPr bwMode="auto">
            <a:xfrm>
              <a:off x="2943225" y="3714750"/>
              <a:ext cx="80645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Line 31"/>
            <p:cNvSpPr>
              <a:spLocks noChangeShapeType="1"/>
            </p:cNvSpPr>
            <p:nvPr/>
          </p:nvSpPr>
          <p:spPr bwMode="auto">
            <a:xfrm>
              <a:off x="3749675" y="3714750"/>
              <a:ext cx="1536700" cy="0"/>
            </a:xfrm>
            <a:prstGeom prst="line">
              <a:avLst/>
            </a:prstGeom>
            <a:noFill/>
            <a:ln w="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Text Box 32"/>
            <p:cNvSpPr txBox="1">
              <a:spLocks noChangeArrowheads="1"/>
            </p:cNvSpPr>
            <p:nvPr/>
          </p:nvSpPr>
          <p:spPr bwMode="auto">
            <a:xfrm>
              <a:off x="2713038" y="3676650"/>
              <a:ext cx="1306512" cy="517525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Prompt backgrounds</a:t>
              </a:r>
            </a:p>
          </p:txBody>
        </p:sp>
        <p:sp>
          <p:nvSpPr>
            <p:cNvPr id="27670" name="Text Box 34"/>
            <p:cNvSpPr txBox="1">
              <a:spLocks noChangeArrowheads="1"/>
            </p:cNvSpPr>
            <p:nvPr/>
          </p:nvSpPr>
          <p:spPr bwMode="auto">
            <a:xfrm>
              <a:off x="3903663" y="3676650"/>
              <a:ext cx="1306512" cy="304800"/>
            </a:xfrm>
            <a:prstGeom prst="rect">
              <a:avLst/>
            </a:prstGeom>
            <a:noFill/>
            <a:ln w="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8000"/>
                  </a:solidFill>
                </a:rPr>
                <a:t>live window</a:t>
              </a:r>
            </a:p>
          </p:txBody>
        </p:sp>
      </p:grpSp>
      <p:sp>
        <p:nvSpPr>
          <p:cNvPr id="27653" name="Date Placeholder 3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8459" y="1794517"/>
            <a:ext cx="28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“Nothing” between bunches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”Extinction”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586155" y="2419941"/>
            <a:ext cx="1183440" cy="9237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99351" y="6266927"/>
            <a:ext cx="3231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6600"/>
                </a:solidFill>
              </a:rPr>
              <a:t>*1992, Moscow Meson Factory</a:t>
            </a:r>
            <a:endParaRPr lang="en-US" sz="1600" dirty="0">
              <a:solidFill>
                <a:srgbClr val="FF6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 Experimental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Proton beam:</a:t>
            </a:r>
          </a:p>
          <a:p>
            <a:pPr lvl="1"/>
            <a:r>
              <a:rPr lang="en-US" dirty="0" smtClean="0"/>
              <a:t>Bunches, separated by ~muon lifetime with “nothing” in between them.</a:t>
            </a:r>
          </a:p>
          <a:p>
            <a:r>
              <a:rPr lang="en-US" dirty="0" smtClean="0"/>
              <a:t>Muon transport:</a:t>
            </a:r>
          </a:p>
          <a:p>
            <a:pPr lvl="1"/>
            <a:r>
              <a:rPr lang="en-US" dirty="0" smtClean="0"/>
              <a:t>Optimize for low momentum, </a:t>
            </a:r>
            <a:r>
              <a:rPr lang="en-US" i="1" dirty="0" smtClean="0"/>
              <a:t>negative</a:t>
            </a:r>
            <a:r>
              <a:rPr lang="en-US" dirty="0" smtClean="0"/>
              <a:t> muons</a:t>
            </a:r>
          </a:p>
          <a:p>
            <a:r>
              <a:rPr lang="en-US" dirty="0" smtClean="0"/>
              <a:t>Detector:</a:t>
            </a:r>
          </a:p>
          <a:p>
            <a:pPr lvl="1"/>
            <a:r>
              <a:rPr lang="en-US" dirty="0" smtClean="0"/>
              <a:t>Completely blind to any particle with </a:t>
            </a:r>
            <a:r>
              <a:rPr lang="en-US" i="1" dirty="0" smtClean="0"/>
              <a:t>p≲60 MeV/c</a:t>
            </a:r>
          </a:p>
          <a:p>
            <a:pPr lvl="1"/>
            <a:r>
              <a:rPr lang="en-US" dirty="0" smtClean="0"/>
              <a:t>Excellent energy resolution for </a:t>
            </a:r>
            <a:r>
              <a:rPr lang="en-US" i="1" dirty="0" smtClean="0"/>
              <a:t>105 MeV e</a:t>
            </a:r>
            <a:r>
              <a:rPr lang="en-US" i="1" baseline="30000" dirty="0" smtClean="0"/>
              <a:t>-</a:t>
            </a:r>
          </a:p>
          <a:p>
            <a:pPr lvl="2"/>
            <a:r>
              <a:rPr lang="en-US" dirty="0" smtClean="0"/>
              <a:t>→Very low mass for both target and tracker!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6765629" y="2003614"/>
            <a:ext cx="284639" cy="2332076"/>
          </a:xfrm>
          <a:prstGeom prst="rightBrace">
            <a:avLst/>
          </a:prstGeom>
          <a:ln w="254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26900" y="2967101"/>
            <a:ext cx="1324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Solenoids!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82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Refresher: Fun with Solenoids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428135"/>
          </a:xfrm>
        </p:spPr>
        <p:txBody>
          <a:bodyPr/>
          <a:lstStyle/>
          <a:p>
            <a:r>
              <a:rPr lang="en-US" dirty="0" smtClean="0"/>
              <a:t>Particles in a solenoidal field will</a:t>
            </a:r>
            <a:br>
              <a:rPr lang="en-US" dirty="0" smtClean="0"/>
            </a:br>
            <a:r>
              <a:rPr lang="en-US" dirty="0" smtClean="0"/>
              <a:t>generally move in a helical path </a:t>
            </a:r>
          </a:p>
          <a:p>
            <a:r>
              <a:rPr lang="en-US" dirty="0" smtClean="0"/>
              <a:t>Low momentum particles are</a:t>
            </a:r>
            <a:br>
              <a:rPr lang="en-US" dirty="0" smtClean="0"/>
            </a:br>
            <a:r>
              <a:rPr lang="en-US" dirty="0" smtClean="0"/>
              <a:t>effectively “trapped” along</a:t>
            </a:r>
            <a:br>
              <a:rPr lang="en-US" dirty="0" smtClean="0"/>
            </a:br>
            <a:r>
              <a:rPr lang="en-US" dirty="0" smtClean="0"/>
              <a:t>the field lines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We use this to transport muons</a:t>
            </a:r>
          </a:p>
          <a:p>
            <a:r>
              <a:rPr lang="en-US" dirty="0" smtClean="0"/>
              <a:t>A particle trapped along a </a:t>
            </a:r>
            <a:r>
              <a:rPr lang="en-US" i="1" dirty="0" smtClean="0"/>
              <a:t>curved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solenoidal field will drift </a:t>
            </a:r>
            <a:r>
              <a:rPr lang="en-US" i="1" dirty="0" smtClean="0"/>
              <a:t>out of the </a:t>
            </a:r>
            <a:br>
              <a:rPr lang="en-US" i="1" dirty="0" smtClean="0"/>
            </a:br>
            <a:r>
              <a:rPr lang="en-US" i="1" dirty="0" smtClean="0"/>
              <a:t>plane of curvature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is how we will resolve muon charge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and momentum in the transport line</a:t>
            </a:r>
          </a:p>
          <a:p>
            <a:r>
              <a:rPr lang="en-US" dirty="0" smtClean="0"/>
              <a:t>For higher momentum particles, the curvature can be used to measure momentum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is how we will measure the momentum of electrons from the capture target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130050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615" y="811651"/>
            <a:ext cx="2642805" cy="1982104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32754" y="2888128"/>
            <a:ext cx="2095501" cy="1449916"/>
            <a:chOff x="5418667" y="3100917"/>
            <a:chExt cx="2455334" cy="1738993"/>
          </a:xfrm>
        </p:grpSpPr>
        <p:pic>
          <p:nvPicPr>
            <p:cNvPr id="13" name="Picture 5" descr="http://www.iopblog.org/wp-content/uploads/2010/07/New-Picture1-430x28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5"/>
            <a:stretch/>
          </p:blipFill>
          <p:spPr bwMode="auto">
            <a:xfrm>
              <a:off x="5418667" y="3122083"/>
              <a:ext cx="2455334" cy="171782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6477000" y="3100917"/>
              <a:ext cx="275167" cy="1587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941708" y="3837968"/>
            <a:ext cx="2317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rgbClr val="FF0000"/>
                </a:solidFill>
              </a:rPr>
              <a:t>10 MeV/c particle will have a </a:t>
            </a:r>
            <a:r>
              <a:rPr lang="en-US" sz="1200" dirty="0" smtClean="0">
                <a:solidFill>
                  <a:srgbClr val="FF0000"/>
                </a:solidFill>
              </a:rPr>
              <a:t>radius </a:t>
            </a:r>
            <a:r>
              <a:rPr lang="en-US" sz="1200" dirty="0">
                <a:solidFill>
                  <a:srgbClr val="FF0000"/>
                </a:solidFill>
              </a:rPr>
              <a:t>of 3 cm in a 1 T field</a:t>
            </a:r>
          </a:p>
          <a:p>
            <a:endParaRPr lang="en-US" sz="12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332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03" y="733266"/>
            <a:ext cx="8117816" cy="292390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Mu2e: The Big Picture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09600" y="3200401"/>
            <a:ext cx="8251825" cy="3200400"/>
          </a:xfrm>
        </p:spPr>
        <p:txBody>
          <a:bodyPr/>
          <a:lstStyle/>
          <a:p>
            <a:r>
              <a:rPr lang="en-US" sz="1800" dirty="0" smtClean="0"/>
              <a:t>Production Target</a:t>
            </a:r>
          </a:p>
          <a:p>
            <a:pPr lvl="1"/>
            <a:r>
              <a:rPr lang="en-US" sz="1600" dirty="0" smtClean="0"/>
              <a:t>Proton beam strikes target, producing mostly pions</a:t>
            </a:r>
          </a:p>
          <a:p>
            <a:r>
              <a:rPr lang="en-US" sz="1800" dirty="0" smtClean="0"/>
              <a:t>Production Solenoid</a:t>
            </a:r>
          </a:p>
          <a:p>
            <a:pPr lvl="1"/>
            <a:r>
              <a:rPr lang="en-US" sz="1600" dirty="0" smtClean="0"/>
              <a:t>Contains backwards pions/muons and reflects slow forward pions/muons</a:t>
            </a:r>
          </a:p>
          <a:p>
            <a:r>
              <a:rPr lang="en-US" sz="1800" dirty="0" smtClean="0"/>
              <a:t>Transport Solenoid</a:t>
            </a:r>
          </a:p>
          <a:p>
            <a:pPr lvl="1"/>
            <a:r>
              <a:rPr lang="en-US" sz="1600" dirty="0" smtClean="0"/>
              <a:t>Selects low momentum, negative muons</a:t>
            </a:r>
          </a:p>
          <a:p>
            <a:r>
              <a:rPr lang="en-US" sz="1800" dirty="0" smtClean="0"/>
              <a:t>Capture Target, Detector, and Detector Solenoid</a:t>
            </a:r>
          </a:p>
          <a:p>
            <a:pPr lvl="1"/>
            <a:r>
              <a:rPr lang="en-US" sz="1600" dirty="0" smtClean="0"/>
              <a:t>Capture muons on target and wait for them to decay</a:t>
            </a:r>
          </a:p>
          <a:p>
            <a:pPr lvl="1"/>
            <a:r>
              <a:rPr lang="en-US" sz="1600" dirty="0" smtClean="0"/>
              <a:t>Detector blind to ordinary (Michel) decays, with E ≤ ½m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pPr lvl="1"/>
            <a:r>
              <a:rPr lang="en-US" sz="1600" dirty="0" smtClean="0"/>
              <a:t>Optimized for E ~ m</a:t>
            </a:r>
            <a:r>
              <a:rPr lang="en-US" sz="1600" baseline="-25000" dirty="0" smtClean="0">
                <a:latin typeface="Symbol"/>
              </a:rPr>
              <a:t>m</a:t>
            </a:r>
            <a:r>
              <a:rPr lang="en-US" sz="1600" dirty="0" smtClean="0"/>
              <a:t>c</a:t>
            </a:r>
            <a:r>
              <a:rPr lang="en-US" sz="1600" baseline="30000" dirty="0" smtClean="0"/>
              <a:t>2</a:t>
            </a:r>
          </a:p>
          <a:p>
            <a:pPr lvl="1"/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1371600" y="1981200"/>
            <a:ext cx="109728" cy="109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562600" y="2209800"/>
            <a:ext cx="109728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3733800" y="1143000"/>
            <a:ext cx="109728" cy="10972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721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0324 L -0.25833 0.12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5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375 -0.01134 0.0875 -0.02268 0.11718 -0.02685 C 0.14687 -0.03102 0.16111 -0.02963 0.17829 -0.02569 C 0.19548 -0.02176 0.20538 -0.01481 0.21996 -0.00324 C 0.23454 0.00834 0.24913 0.03311 0.26614 0.04422 C 0.28316 0.05533 0.29913 0.06273 0.3217 0.06366 C 0.34427 0.06459 0.37864 0.05463 0.40191 0.04931 C 0.42517 0.04398 0.44323 0.03773 0.46145 0.03172 " pathEditMode="relative" ptsTypes="aaaaaa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0092 0.00104 -0.00185 0.00278 -0.00347 C 0.00365 -0.00787 0.00521 -0.00856 0.00781 -0.01042 C 0.01198 -0.00926 0.01025 -0.00995 0.01285 -0.0088 C 0.01372 -0.00694 0.01459 -0.00509 0.01563 -0.00301 C 0.01632 0.0007 0.01736 0.00047 0.02032 0.00116 C 0.02153 0.00209 0.02257 0.00324 0.02136 0.00579 C 0.02084 0.00649 0.01945 0.00741 0.01945 0.00741 C 0.0158 0.00139 0.02014 -0.01204 0.02292 -0.01806 C 0.02362 -0.01991 0.02501 -0.02385 0.02692 -0.02385 C 0.03074 -0.02408 0.03456 -0.02431 0.03855 -0.02431 C 0.04272 -0.02385 0.0415 -0.02408 0.04411 -0.0213 C 0.04515 -0.01898 0.04515 -0.01759 0.04671 -0.01505 C 0.04619 -0.00926 0.04567 -0.00602 0.04133 -0.00463 C 0.04063 -0.0088 0.03976 -0.01366 0.0422 -0.01667 C 0.04341 -0.02315 0.04619 -0.02755 0.05105 -0.02917 C 0.05383 -0.03241 0.06095 -0.02871 0.06442 -0.02709 C 0.06651 -0.025 0.06876 -0.02408 0.07102 -0.02176 C 0.07224 -0.01852 0.07241 -0.01574 0.0738 -0.0125 C 0.07345 -0.01065 0.0738 -0.0081 0.07224 -0.00717 C 0.07119 -0.00671 0.06911 -0.00625 0.06911 -0.00625 C 0.06789 -0.00555 0.06668 -0.00509 0.06546 -0.00416 C 0.06303 -0.00046 0.06182 -0.00486 0.06043 -0.00671 C 0.05904 -0.01134 0.05852 -0.01736 0.0613 -0.02084 C 0.06216 -0.02454 0.0639 -0.02662 0.06598 -0.02917 C 0.06685 -0.03287 0.06842 -0.03403 0.07102 -0.03542 C 0.07849 -0.03496 0.08439 -0.03357 0.09168 -0.03125 C 0.09359 -0.02801 0.09568 -0.02547 0.09759 -0.02176 C 0.09828 -0.01806 0.09707 -0.02246 0.0995 -0.01875 C 0.10002 -0.01806 0.10002 -0.01667 0.10071 -0.01551 C 0.09984 -0.01319 0.0988 -0.01273 0.09707 -0.01181 C 0.09273 -0.01505 0.0955 -0.01227 0.09602 -0.025 C 0.09602 -0.02639 0.09585 -0.03588 0.09707 -0.03889 C 0.10002 -0.04746 0.10748 -0.04978 0.11391 -0.05093 C 0.11773 -0.0507 0.12294 -0.0514 0.12676 -0.04839 C 0.12797 -0.04607 0.12954 -0.04422 0.13075 -0.04167 C 0.13127 -0.04052 0.13179 -0.03936 0.13266 -0.03797 C 0.13318 -0.03727 0.13423 -0.03542 0.13423 -0.03542 C 0.13457 -0.03241 0.13492 -0.02963 0.13336 -0.02709 C 0.13284 -0.02454 0.13284 -0.02292 0.13075 -0.02176 C 0.12728 -0.02408 0.12398 -0.02686 0.12294 -0.03172 C 0.12329 -0.04515 0.12363 -0.05719 0.13544 -0.05927 C 0.13909 -0.05927 0.1436 -0.06135 0.14673 -0.05811 C 0.15107 -0.05394 0.14013 -0.05811 0.1509 -0.0551 C 0.15159 -0.05348 0.15402 -0.05093 0.15402 -0.05093 C 0.15228 -0.04075 0.15489 -0.05418 0.1502 -0.04167 C 0.14968 -0.04075 0.15072 -0.03982 0.15142 -0.03889 C 0.1535 -0.03565 0.15558 -0.03172 0.15801 -0.02848 C 0.1594 -0.02408 0.1561 -0.02662 0.15454 -0.02801 C 0.15333 -0.0301 0.15298 -0.03195 0.15246 -0.03426 C 0.15437 -0.04468 0.1568 -0.04561 0.1634 -0.05394 C 0.16791 -0.05996 0.17677 -0.07177 0.17677 -0.07177 C 0.17781 -0.07525 0.17972 -0.0771 0.1818 -0.07965 C 0.18476 -0.07918 0.1851 -0.07965 0.18684 -0.07687 C 0.18892 -0.0683 0.1917 -0.06043 0.19899 -0.05765 C 0.19986 -0.05348 0.20056 -0.04978 0.20056 -0.04515 " pathEditMode="relative" ptsTypes="fffffffffffffffffffffffffffffffffffffffffffffffffffffff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3" grpId="0" animBg="1"/>
      <p:bldP spid="1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33400" y="4419600"/>
            <a:ext cx="8140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6676" y="137644"/>
            <a:ext cx="8371114" cy="507274"/>
          </a:xfrm>
        </p:spPr>
        <p:txBody>
          <a:bodyPr/>
          <a:lstStyle/>
          <a:p>
            <a:r>
              <a:rPr lang="en-US" dirty="0" smtClean="0"/>
              <a:t>Transport Solenoid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21481" y="816966"/>
            <a:ext cx="4420932" cy="5506062"/>
          </a:xfrm>
        </p:spPr>
        <p:txBody>
          <a:bodyPr/>
          <a:lstStyle/>
          <a:p>
            <a:r>
              <a:rPr lang="en-US" sz="2000" dirty="0" smtClean="0"/>
              <a:t>Transports muons from production target to capture target</a:t>
            </a:r>
          </a:p>
          <a:p>
            <a:r>
              <a:rPr lang="en-US" sz="2000" dirty="0" smtClean="0"/>
              <a:t>Curved solenoid eliminates line-of-sight backgrounds</a:t>
            </a:r>
          </a:p>
          <a:p>
            <a:r>
              <a:rPr lang="en-US" sz="2000" dirty="0" smtClean="0"/>
              <a:t>Collimator in center selects low momentum negative muons</a:t>
            </a:r>
          </a:p>
          <a:p>
            <a:pPr lvl="1"/>
            <a:r>
              <a:rPr lang="en-US" sz="1800" i="1" dirty="0" err="1" smtClean="0"/>
              <a:t>RxB</a:t>
            </a:r>
            <a:r>
              <a:rPr lang="en-US" sz="1800" dirty="0" smtClean="0"/>
              <a:t> drift causes sign/momentum dependent </a:t>
            </a:r>
            <a:r>
              <a:rPr lang="en-US" sz="1800" i="1" dirty="0" smtClean="0"/>
              <a:t>vertical</a:t>
            </a:r>
            <a:r>
              <a:rPr lang="en-US" sz="1800" dirty="0" smtClean="0"/>
              <a:t> displacement</a:t>
            </a:r>
            <a:endParaRPr lang="en-US" sz="1800" dirty="0"/>
          </a:p>
        </p:txBody>
      </p:sp>
      <p:sp>
        <p:nvSpPr>
          <p:cNvPr id="31756" name="Date Placeholder 17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039" y="3561880"/>
            <a:ext cx="4304009" cy="2961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51" y="874113"/>
            <a:ext cx="4168437" cy="501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9850" y="4358715"/>
            <a:ext cx="481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-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44331" y="4801322"/>
            <a:ext cx="192429" cy="240547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560296" y="5473304"/>
            <a:ext cx="222837" cy="16512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71967" y="5579144"/>
            <a:ext cx="4810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+</a:t>
            </a:r>
            <a:endParaRPr lang="en-US" baseline="30000" dirty="0">
              <a:latin typeface="Symbol" charset="2"/>
              <a:cs typeface="Symbol" charset="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31" y="2992406"/>
            <a:ext cx="8497136" cy="16645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and Detector Solenoid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6088" y="748053"/>
            <a:ext cx="8251825" cy="1628554"/>
          </a:xfrm>
        </p:spPr>
        <p:txBody>
          <a:bodyPr/>
          <a:lstStyle/>
          <a:p>
            <a:r>
              <a:rPr lang="en-US" dirty="0" smtClean="0"/>
              <a:t>Graded field around stopping target to increase acceptance </a:t>
            </a:r>
          </a:p>
          <a:p>
            <a:pPr lvl="1"/>
            <a:r>
              <a:rPr lang="en-US" dirty="0" smtClean="0"/>
              <a:t>Magnetic reflection again</a:t>
            </a:r>
          </a:p>
          <a:p>
            <a:r>
              <a:rPr lang="en-US" dirty="0" smtClean="0"/>
              <a:t>Uniform field in tracking volume</a:t>
            </a:r>
          </a:p>
          <a:p>
            <a:r>
              <a:rPr lang="en-US" dirty="0" smtClean="0"/>
              <a:t>Electromagnetic calorimeter to tag electrons.</a:t>
            </a:r>
            <a:endParaRPr lang="en-US" dirty="0"/>
          </a:p>
        </p:txBody>
      </p:sp>
      <p:sp>
        <p:nvSpPr>
          <p:cNvPr id="32779" name="Date Placeholder 16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536" y="4677856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 Stopping Target(s)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694272" y="3908150"/>
            <a:ext cx="698500" cy="7725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72607" y="5574936"/>
            <a:ext cx="134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Proton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65145" y="4053823"/>
            <a:ext cx="337999" cy="15557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190776" y="5449866"/>
            <a:ext cx="134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Tracker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47958" y="4273768"/>
            <a:ext cx="482600" cy="112606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97196" y="5470467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EM Calorimeter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580449" y="4224125"/>
            <a:ext cx="260964" cy="12603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38205" y="5241867"/>
            <a:ext cx="178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Symbol" charset="2"/>
              </a:rPr>
              <a:t>Muon Absorber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106990" y="4158120"/>
            <a:ext cx="426617" cy="10858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67" y="716677"/>
            <a:ext cx="8251825" cy="1419381"/>
          </a:xfrm>
        </p:spPr>
        <p:txBody>
          <a:bodyPr/>
          <a:lstStyle/>
          <a:p>
            <a:r>
              <a:rPr lang="en-US" dirty="0" smtClean="0"/>
              <a:t>We’ve talked about the experiment.  Now where do we put it?</a:t>
            </a:r>
          </a:p>
          <a:p>
            <a:r>
              <a:rPr lang="en-US" dirty="0" smtClean="0"/>
              <a:t>Remember, we need a beam that looks kind of like this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is where Fermilab comes in…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61" y="2536660"/>
            <a:ext cx="5738654" cy="272923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2299531" y="2251522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022127" y="2249972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99531" y="2395850"/>
            <a:ext cx="4733761" cy="962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261971"/>
              </p:ext>
            </p:extLst>
          </p:nvPr>
        </p:nvGraphicFramePr>
        <p:xfrm>
          <a:off x="3911886" y="2136059"/>
          <a:ext cx="1450015" cy="221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0" name="Equation" r:id="rId4" imgW="1079500" imgH="165100" progId="Equation.DSMT4">
                  <p:embed/>
                </p:oleObj>
              </mc:Choice>
              <mc:Fallback>
                <p:oleObj name="Equation" r:id="rId4" imgW="10795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11886" y="2136059"/>
                        <a:ext cx="1450015" cy="221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19"/>
          <p:cNvCxnSpPr/>
          <p:nvPr/>
        </p:nvCxnSpPr>
        <p:spPr>
          <a:xfrm flipH="1">
            <a:off x="1941993" y="5300110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700546" y="5298560"/>
            <a:ext cx="2" cy="288656"/>
          </a:xfrm>
          <a:prstGeom prst="line">
            <a:avLst/>
          </a:prstGeom>
          <a:ln w="254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941993" y="5445988"/>
            <a:ext cx="761640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857695"/>
              </p:ext>
            </p:extLst>
          </p:nvPr>
        </p:nvGraphicFramePr>
        <p:xfrm>
          <a:off x="1887145" y="5533735"/>
          <a:ext cx="800100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1" name="Equation" r:id="rId6" imgW="596900" imgH="203200" progId="Equation.DSMT4">
                  <p:embed/>
                </p:oleObj>
              </mc:Choice>
              <mc:Fallback>
                <p:oleObj name="Equation" r:id="rId6" imgW="5969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7145" y="5533735"/>
                        <a:ext cx="800100" cy="27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627203"/>
              </p:ext>
            </p:extLst>
          </p:nvPr>
        </p:nvGraphicFramePr>
        <p:xfrm>
          <a:off x="2981660" y="2598641"/>
          <a:ext cx="3713162" cy="61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2" name="Equation" r:id="rId8" imgW="2374900" imgH="393700" progId="Equation.DSMT4">
                  <p:embed/>
                </p:oleObj>
              </mc:Choice>
              <mc:Fallback>
                <p:oleObj name="Equation" r:id="rId8" imgW="2374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81660" y="2598641"/>
                        <a:ext cx="3713162" cy="614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8083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Provocative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47" y="662176"/>
            <a:ext cx="8251825" cy="5553075"/>
          </a:xfrm>
        </p:spPr>
        <p:txBody>
          <a:bodyPr/>
          <a:lstStyle/>
          <a:p>
            <a:r>
              <a:rPr lang="en-US" sz="2000" dirty="0" smtClean="0"/>
              <a:t>Once upon a time, high energy physics moved forward by going to higher energies and “seeing what came out”.</a:t>
            </a:r>
          </a:p>
          <a:p>
            <a:pPr lvl="1"/>
            <a:r>
              <a:rPr lang="en-US" sz="1800" dirty="0" smtClean="0"/>
              <a:t>The last time this happened was the discovery of the tau lepton and b quark in the 70s!</a:t>
            </a:r>
          </a:p>
          <a:p>
            <a:r>
              <a:rPr lang="en-US" sz="2000" dirty="0" smtClean="0"/>
              <a:t>For the last 40 years, all other discoveries have been preceded by strong indirect evidence</a:t>
            </a:r>
          </a:p>
          <a:p>
            <a:pPr lvl="1"/>
            <a:r>
              <a:rPr lang="en-US" sz="1800" dirty="0" err="1" smtClean="0"/>
              <a:t>K</a:t>
            </a:r>
            <a:r>
              <a:rPr lang="en-US" sz="18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baseline="30000" dirty="0" err="1" smtClean="0">
                <a:sym typeface="Wingdings"/>
              </a:rPr>
              <a:t>+</a:t>
            </a:r>
            <a:r>
              <a:rPr lang="en-US" sz="1800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800" baseline="30000" dirty="0" smtClean="0">
                <a:sym typeface="Wingdings"/>
              </a:rPr>
              <a:t>-</a:t>
            </a:r>
            <a:r>
              <a:rPr lang="en-US" sz="1800" dirty="0" smtClean="0">
                <a:sym typeface="Wingdings"/>
              </a:rPr>
              <a:t> suppression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charm quark</a:t>
            </a:r>
          </a:p>
          <a:p>
            <a:pPr lvl="1"/>
            <a:r>
              <a:rPr lang="en-US" sz="1800" dirty="0" smtClean="0">
                <a:sym typeface="Wingdings"/>
              </a:rPr>
              <a:t>CP Violation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third generation</a:t>
            </a:r>
          </a:p>
          <a:p>
            <a:pPr lvl="1"/>
            <a:r>
              <a:rPr lang="en-US" sz="1800" dirty="0" smtClean="0">
                <a:sym typeface="Wingdings"/>
              </a:rPr>
              <a:t>Weak decays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W and Z particles and their masses</a:t>
            </a:r>
          </a:p>
          <a:p>
            <a:pPr lvl="1"/>
            <a:r>
              <a:rPr lang="en-US" sz="1800" dirty="0" smtClean="0">
                <a:sym typeface="Wingdings"/>
              </a:rPr>
              <a:t>Precision tests at LEP and elsewhere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top and Higgs masses</a:t>
            </a:r>
          </a:p>
          <a:p>
            <a:r>
              <a:rPr lang="en-US" sz="2000" dirty="0" smtClean="0">
                <a:sym typeface="Wingdings"/>
              </a:rPr>
              <a:t>With the discovery of the Higgs, we now find ourselves without guidance for the first time in half a century</a:t>
            </a:r>
          </a:p>
          <a:p>
            <a:pPr lvl="1"/>
            <a:r>
              <a:rPr lang="en-US" sz="1800" dirty="0" smtClean="0">
                <a:sym typeface="Wingdings"/>
              </a:rPr>
              <a:t>The LHC was “guaranteed” to discover the Higgs (or it would have been even more interesting)</a:t>
            </a:r>
          </a:p>
          <a:p>
            <a:pPr lvl="1"/>
            <a:r>
              <a:rPr lang="en-US" sz="1800" dirty="0" smtClean="0">
                <a:sym typeface="Wingdings"/>
              </a:rPr>
              <a:t>No one knows the next “sure bet” energy!</a:t>
            </a:r>
          </a:p>
          <a:p>
            <a:r>
              <a:rPr lang="en-US" sz="2200" dirty="0" smtClean="0">
                <a:sym typeface="Wingdings"/>
              </a:rPr>
              <a:t>If the past is any indicator, such guidance will likely come from indirect evidence.</a:t>
            </a:r>
          </a:p>
          <a:p>
            <a:pPr marL="2921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7956" y="5665898"/>
            <a:ext cx="7769191" cy="77006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50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ChangeArrowheads="1"/>
          </p:cNvSpPr>
          <p:nvPr>
            <p:ph type="title"/>
          </p:nvPr>
        </p:nvSpPr>
        <p:spPr>
          <a:xfrm>
            <a:off x="498832" y="176038"/>
            <a:ext cx="8501056" cy="463731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 Brief History of Fermilab </a:t>
            </a:r>
            <a:endParaRPr lang="en-US" sz="3200" dirty="0"/>
          </a:p>
        </p:txBody>
      </p:sp>
      <p:pic>
        <p:nvPicPr>
          <p:cNvPr id="399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194" y="1094871"/>
            <a:ext cx="4220516" cy="401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4229100" y="987721"/>
            <a:ext cx="4914900" cy="386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latin typeface="+mn-lt"/>
              </a:rPr>
              <a:t>1968: construction begins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latin typeface="+mn-lt"/>
              </a:rPr>
              <a:t>1972: first beams from Main Ring</a:t>
            </a:r>
            <a:endParaRPr lang="en-US" sz="16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 smtClean="0">
                <a:latin typeface="+mn-lt"/>
              </a:rPr>
              <a:t>200</a:t>
            </a: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latin typeface="+mn-lt"/>
                <a:sym typeface="Wingdings"/>
              </a:rPr>
              <a:t>400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proton </a:t>
            </a:r>
            <a:r>
              <a:rPr lang="en-US" sz="1600" dirty="0" smtClean="0">
                <a:latin typeface="+mn-lt"/>
              </a:rPr>
              <a:t>beams to fixed targets</a:t>
            </a:r>
            <a:endParaRPr lang="en-US" sz="16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 smtClean="0">
                <a:latin typeface="+mn-lt"/>
              </a:rPr>
              <a:t>Highest energy lab for next 36 years!</a:t>
            </a:r>
            <a:endParaRPr lang="en-US" sz="16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latin typeface="+mn-lt"/>
              </a:rPr>
              <a:t>~1985:</a:t>
            </a:r>
            <a:endParaRPr lang="en-US" sz="16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 smtClean="0">
                <a:latin typeface="+mn-lt"/>
              </a:rPr>
              <a:t>“</a:t>
            </a:r>
            <a:r>
              <a:rPr lang="en-US" sz="1600" dirty="0" err="1" smtClean="0">
                <a:latin typeface="+mn-lt"/>
              </a:rPr>
              <a:t>Tevatron</a:t>
            </a:r>
            <a:r>
              <a:rPr lang="en-US" sz="1600" dirty="0" smtClean="0">
                <a:latin typeface="+mn-lt"/>
              </a:rPr>
              <a:t>”: first superconducting synchrotron shares tunnel with Main Ring</a:t>
            </a: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 smtClean="0">
                <a:latin typeface="+mn-lt"/>
              </a:rPr>
              <a:t>900GeV </a:t>
            </a:r>
            <a:r>
              <a:rPr lang="en-US" sz="1600" dirty="0">
                <a:latin typeface="+mn-lt"/>
              </a:rPr>
              <a:t>x 900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p-</a:t>
            </a:r>
            <a:r>
              <a:rPr lang="en-US" sz="1600" dirty="0" err="1">
                <a:latin typeface="+mn-lt"/>
              </a:rPr>
              <a:t>pBar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collisions</a:t>
            </a: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 smtClean="0">
                <a:latin typeface="+mn-lt"/>
              </a:rPr>
              <a:t>Highest energy collider for 23 years.</a:t>
            </a:r>
            <a:endParaRPr lang="en-US" sz="16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latin typeface="+mn-lt"/>
              </a:rPr>
              <a:t>1997: Major upgrade</a:t>
            </a:r>
            <a:endParaRPr lang="en-US" sz="1600" dirty="0">
              <a:latin typeface="+mn-lt"/>
            </a:endParaRP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>
                <a:latin typeface="+mn-lt"/>
              </a:rPr>
              <a:t>Main </a:t>
            </a:r>
            <a:r>
              <a:rPr lang="en-US" sz="1600" dirty="0" smtClean="0">
                <a:latin typeface="+mn-lt"/>
              </a:rPr>
              <a:t>Injector replaces Main Ring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-</a:t>
            </a:r>
            <a:r>
              <a:rPr lang="en-US" sz="1600" dirty="0">
                <a:latin typeface="+mn-lt"/>
              </a:rPr>
              <a:t>&gt; more intensity</a:t>
            </a: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>
                <a:latin typeface="+mn-lt"/>
              </a:rPr>
              <a:t>980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x 980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p-</a:t>
            </a:r>
            <a:r>
              <a:rPr lang="en-US" sz="1600" dirty="0" err="1">
                <a:latin typeface="+mn-lt"/>
              </a:rPr>
              <a:t>pBar</a:t>
            </a:r>
            <a:r>
              <a:rPr lang="en-US" sz="1600" dirty="0">
                <a:latin typeface="+mn-lt"/>
              </a:rPr>
              <a:t> collisions</a:t>
            </a:r>
          </a:p>
          <a:p>
            <a:pPr marL="1200150" lvl="2" indent="-285750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Wingdings" charset="2"/>
              <a:buChar char="§"/>
              <a:defRPr/>
            </a:pPr>
            <a:r>
              <a:rPr lang="en-US" sz="1600" dirty="0">
                <a:latin typeface="+mn-lt"/>
              </a:rPr>
              <a:t>Intense neutrino program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latin typeface="+mn-lt"/>
              </a:rPr>
              <a:t>2011: </a:t>
            </a:r>
            <a:r>
              <a:rPr lang="en-US" sz="1600" dirty="0" err="1" smtClean="0">
                <a:latin typeface="+mn-lt"/>
              </a:rPr>
              <a:t>Tevatron</a:t>
            </a:r>
            <a:r>
              <a:rPr lang="en-US" sz="1600" dirty="0" smtClean="0">
                <a:latin typeface="+mn-lt"/>
              </a:rPr>
              <a:t> permanently turned off after the LHC came full online.</a:t>
            </a:r>
          </a:p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So what is the lab doing now?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3068" y="5100266"/>
            <a:ext cx="36550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Trivia: original Main Ring was the first “separated function” synchrotron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988" y="5691754"/>
            <a:ext cx="2373443" cy="839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11908" y="3515395"/>
            <a:ext cx="8840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Ring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6965" y="3836197"/>
            <a:ext cx="8840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Tevatron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267639" y="1759238"/>
            <a:ext cx="10824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Fixed Target Areas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4239" y="2374744"/>
            <a:ext cx="12107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Main Injector/</a:t>
            </a:r>
            <a:br>
              <a:rPr lang="en-US" sz="1200" dirty="0" smtClean="0"/>
            </a:br>
            <a:r>
              <a:rPr lang="en-US" sz="1200" dirty="0" smtClean="0"/>
              <a:t>Recycler</a:t>
            </a:r>
            <a:endParaRPr lang="en-US" sz="12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1957" y="2869852"/>
            <a:ext cx="105244" cy="85604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22370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9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9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9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94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94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1" grpId="1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Today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Now that LHC has taken over the Energy Frontier, Fermilab is focusing on intensity-based physics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441" y="2485557"/>
            <a:ext cx="7493256" cy="3526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9044" y="249689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No</a:t>
            </a:r>
            <a:r>
              <a:rPr lang="el-GR" sz="1600" dirty="0" smtClean="0">
                <a:latin typeface="+mn-lt"/>
              </a:rPr>
              <a:t>ν</a:t>
            </a:r>
            <a:r>
              <a:rPr lang="en-US" sz="1600" dirty="0" smtClean="0">
                <a:latin typeface="+mn-lt"/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0861" y="322764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400 MeV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7714" y="361819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/</a:t>
            </a:r>
            <a:r>
              <a:rPr lang="en-US" sz="1600" dirty="0" smtClean="0">
                <a:latin typeface="+mn-lt"/>
              </a:rPr>
              <a:t>8 </a:t>
            </a:r>
            <a:r>
              <a:rPr lang="en-US" sz="1600" dirty="0" err="1" smtClean="0">
                <a:latin typeface="+mn-lt"/>
              </a:rPr>
              <a:t>GeV</a:t>
            </a:r>
            <a:endParaRPr lang="en-US" sz="16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5601" y="4412008"/>
            <a:ext cx="173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120 </a:t>
            </a:r>
            <a:r>
              <a:rPr lang="en-US" sz="1800" dirty="0" err="1" smtClean="0">
                <a:latin typeface="+mn-lt"/>
              </a:rPr>
              <a:t>GeV+secondaries</a:t>
            </a:r>
            <a:endParaRPr lang="en-US" sz="1600" dirty="0" smtClean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062" y="2199748"/>
            <a:ext cx="1882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Recycler*: 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storage, now for proton  manipulation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00780" y="5647431"/>
            <a:ext cx="1111284" cy="498970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921402" y="5670112"/>
            <a:ext cx="1236021" cy="453609"/>
          </a:xfrm>
          <a:prstGeom prst="line">
            <a:avLst/>
          </a:prstGeom>
          <a:ln w="38100"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460700" y="4728873"/>
            <a:ext cx="934949" cy="58026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279655" y="3107870"/>
            <a:ext cx="1203725" cy="173440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535854" y="3288665"/>
            <a:ext cx="623680" cy="64002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79161" y="1689726"/>
            <a:ext cx="26286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Accumulator/</a:t>
            </a:r>
            <a:r>
              <a:rPr lang="en-US" sz="1400" b="1" dirty="0" err="1" smtClean="0">
                <a:solidFill>
                  <a:srgbClr val="C00000"/>
                </a:solidFill>
                <a:latin typeface="+mn-lt"/>
              </a:rPr>
              <a:t>Debuncher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Formerly for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pBar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accumulation, soon muon and proton manipulation </a:t>
            </a:r>
            <a:r>
              <a:rPr lang="en-US" sz="1400" b="1" dirty="0" smtClean="0">
                <a:solidFill>
                  <a:srgbClr val="C00000"/>
                </a:solidFill>
                <a:latin typeface="+mn-lt"/>
              </a:rPr>
              <a:t>(Delivery Ring for Mu2e)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153180" y="2835056"/>
            <a:ext cx="1287733" cy="5379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152281" y="1767359"/>
            <a:ext cx="175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Neutrinos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397667" y="3322686"/>
            <a:ext cx="2233908" cy="646393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769763" y="2993820"/>
            <a:ext cx="1625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~45 years old!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69315" y="2742759"/>
            <a:ext cx="590932" cy="873099"/>
          </a:xfrm>
          <a:prstGeom prst="straightConnector1">
            <a:avLst/>
          </a:prstGeom>
          <a:ln w="25400">
            <a:solidFill>
              <a:srgbClr val="0000FF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2386122" y="1737375"/>
            <a:ext cx="3434864" cy="141106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346809" y="2162043"/>
            <a:ext cx="21355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Future LBNF/DUNE </a:t>
            </a:r>
          </a:p>
          <a:p>
            <a:r>
              <a:rPr lang="en-US" sz="1600" dirty="0" smtClean="0">
                <a:latin typeface="+mn-lt"/>
              </a:rPr>
              <a:t>(120 </a:t>
            </a:r>
            <a:r>
              <a:rPr lang="en-US" sz="1600" dirty="0" err="1" smtClean="0">
                <a:latin typeface="+mn-lt"/>
              </a:rPr>
              <a:t>GeV</a:t>
            </a:r>
            <a:r>
              <a:rPr lang="en-US" sz="1600" dirty="0" smtClean="0">
                <a:latin typeface="+mn-lt"/>
              </a:rPr>
              <a:t>)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Prebys, UC Davis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2470" y="6125882"/>
            <a:ext cx="3817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*first permanent magnet storage ring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529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11" grpId="0"/>
      <p:bldP spid="18" grpId="0" animBg="1"/>
      <p:bldP spid="22" grpId="0" animBg="1"/>
      <p:bldP spid="23" grpId="0"/>
      <p:bldP spid="28" grpId="0"/>
      <p:bldP spid="29" grpId="0" animBg="1"/>
      <p:bldP spid="30" grpId="0"/>
      <p:bldP spid="19" grpId="0" animBg="1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Proton Delivery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E. Prebys, UC Davis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February 22, 2017</a:t>
            </a:r>
            <a:endParaRPr lang="en-US"/>
          </a:p>
        </p:txBody>
      </p:sp>
      <p:pic>
        <p:nvPicPr>
          <p:cNvPr id="7" name="Content Placeholder 7" descr="FNAL_Aerial_Pbar-MI_99-0912-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34" y="1188010"/>
            <a:ext cx="4992951" cy="4572000"/>
          </a:xfrm>
        </p:spPr>
      </p:pic>
      <p:sp>
        <p:nvSpPr>
          <p:cNvPr id="3" name="TextBox 2"/>
          <p:cNvSpPr txBox="1"/>
          <p:nvPr/>
        </p:nvSpPr>
        <p:spPr>
          <a:xfrm>
            <a:off x="1167234" y="576001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Booster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15034" y="1645210"/>
            <a:ext cx="1219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Main Injector/Recycler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331963" y="3538972"/>
            <a:ext cx="22060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Delivery Ring </a:t>
            </a:r>
            <a:br>
              <a:rPr lang="en-US" sz="1200" dirty="0" smtClean="0"/>
            </a:br>
            <a:r>
              <a:rPr lang="en-US" sz="1200" dirty="0" smtClean="0"/>
              <a:t>(formerly </a:t>
            </a:r>
            <a:r>
              <a:rPr lang="en-US" sz="1200" dirty="0" err="1" smtClean="0"/>
              <a:t>pBar</a:t>
            </a:r>
            <a:r>
              <a:rPr lang="en-US" sz="1200" dirty="0" smtClean="0"/>
              <a:t> </a:t>
            </a:r>
            <a:r>
              <a:rPr lang="en-US" sz="1200" dirty="0" err="1" smtClean="0"/>
              <a:t>Debuncher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24634" y="4007410"/>
            <a:ext cx="1524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24634" y="5455210"/>
            <a:ext cx="685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Mu2e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2036471" y="4148883"/>
            <a:ext cx="232860" cy="1605201"/>
          </a:xfrm>
          <a:custGeom>
            <a:avLst/>
            <a:gdLst>
              <a:gd name="connsiteX0" fmla="*/ 218492 w 232860"/>
              <a:gd name="connsiteY0" fmla="*/ 1605201 h 1605201"/>
              <a:gd name="connsiteX1" fmla="*/ 211773 w 232860"/>
              <a:gd name="connsiteY1" fmla="*/ 1181878 h 1605201"/>
              <a:gd name="connsiteX2" fmla="*/ 16898 w 232860"/>
              <a:gd name="connsiteY2" fmla="*/ 630886 h 1605201"/>
              <a:gd name="connsiteX3" fmla="*/ 10178 w 232860"/>
              <a:gd name="connsiteY3" fmla="*/ 39578 h 1605201"/>
              <a:gd name="connsiteX4" fmla="*/ 16898 w 232860"/>
              <a:gd name="connsiteY4" fmla="*/ 53017 h 160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60" h="1605201">
                <a:moveTo>
                  <a:pt x="218492" y="1605201"/>
                </a:moveTo>
                <a:cubicBezTo>
                  <a:pt x="231932" y="1474732"/>
                  <a:pt x="245372" y="1344264"/>
                  <a:pt x="211773" y="1181878"/>
                </a:cubicBezTo>
                <a:cubicBezTo>
                  <a:pt x="178174" y="1019492"/>
                  <a:pt x="50497" y="821269"/>
                  <a:pt x="16898" y="630886"/>
                </a:cubicBezTo>
                <a:cubicBezTo>
                  <a:pt x="-16701" y="440503"/>
                  <a:pt x="10178" y="135889"/>
                  <a:pt x="10178" y="39578"/>
                </a:cubicBezTo>
                <a:cubicBezTo>
                  <a:pt x="10178" y="-56733"/>
                  <a:pt x="16898" y="53017"/>
                  <a:pt x="16898" y="53017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147446" y="3163129"/>
            <a:ext cx="1042398" cy="790152"/>
          </a:xfrm>
          <a:custGeom>
            <a:avLst/>
            <a:gdLst>
              <a:gd name="connsiteX0" fmla="*/ 0 w 1042398"/>
              <a:gd name="connsiteY0" fmla="*/ 790152 h 790152"/>
              <a:gd name="connsiteX1" fmla="*/ 477108 w 1042398"/>
              <a:gd name="connsiteY1" fmla="*/ 252599 h 790152"/>
              <a:gd name="connsiteX2" fmla="*/ 1001254 w 1042398"/>
              <a:gd name="connsiteY2" fmla="*/ 17420 h 790152"/>
              <a:gd name="connsiteX3" fmla="*/ 1007974 w 1042398"/>
              <a:gd name="connsiteY3" fmla="*/ 17420 h 790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398" h="790152">
                <a:moveTo>
                  <a:pt x="0" y="790152"/>
                </a:moveTo>
                <a:cubicBezTo>
                  <a:pt x="155116" y="585770"/>
                  <a:pt x="310232" y="381388"/>
                  <a:pt x="477108" y="252599"/>
                </a:cubicBezTo>
                <a:cubicBezTo>
                  <a:pt x="643984" y="123810"/>
                  <a:pt x="912776" y="56616"/>
                  <a:pt x="1001254" y="17420"/>
                </a:cubicBezTo>
                <a:cubicBezTo>
                  <a:pt x="1089732" y="-21776"/>
                  <a:pt x="1007974" y="17420"/>
                  <a:pt x="1007974" y="1742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337377" y="3015025"/>
            <a:ext cx="1282135" cy="156668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  <a:gd name="connsiteX0" fmla="*/ 0 w 1197060"/>
              <a:gd name="connsiteY0" fmla="*/ 338961 h 338961"/>
              <a:gd name="connsiteX1" fmla="*/ 846697 w 1197060"/>
              <a:gd name="connsiteY1" fmla="*/ 164256 h 338961"/>
              <a:gd name="connsiteX2" fmla="*/ 1197060 w 1197060"/>
              <a:gd name="connsiteY2" fmla="*/ 0 h 338961"/>
              <a:gd name="connsiteX0" fmla="*/ 0 w 1197060"/>
              <a:gd name="connsiteY0" fmla="*/ 338961 h 347576"/>
              <a:gd name="connsiteX1" fmla="*/ 871004 w 1197060"/>
              <a:gd name="connsiteY1" fmla="*/ 291861 h 347576"/>
              <a:gd name="connsiteX2" fmla="*/ 1197060 w 1197060"/>
              <a:gd name="connsiteY2" fmla="*/ 0 h 347576"/>
              <a:gd name="connsiteX0" fmla="*/ 0 w 1197060"/>
              <a:gd name="connsiteY0" fmla="*/ 338961 h 338961"/>
              <a:gd name="connsiteX1" fmla="*/ 871004 w 1197060"/>
              <a:gd name="connsiteY1" fmla="*/ 291861 h 338961"/>
              <a:gd name="connsiteX2" fmla="*/ 1197060 w 1197060"/>
              <a:gd name="connsiteY2" fmla="*/ 0 h 338961"/>
              <a:gd name="connsiteX0" fmla="*/ 0 w 1282135"/>
              <a:gd name="connsiteY0" fmla="*/ 156668 h 156668"/>
              <a:gd name="connsiteX1" fmla="*/ 871004 w 1282135"/>
              <a:gd name="connsiteY1" fmla="*/ 109568 h 156668"/>
              <a:gd name="connsiteX2" fmla="*/ 1282135 w 1282135"/>
              <a:gd name="connsiteY2" fmla="*/ 0 h 156668"/>
              <a:gd name="connsiteX0" fmla="*/ 0 w 1282135"/>
              <a:gd name="connsiteY0" fmla="*/ 156668 h 156668"/>
              <a:gd name="connsiteX1" fmla="*/ 871004 w 1282135"/>
              <a:gd name="connsiteY1" fmla="*/ 109568 h 156668"/>
              <a:gd name="connsiteX2" fmla="*/ 1282135 w 1282135"/>
              <a:gd name="connsiteY2" fmla="*/ 0 h 15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2135" h="156668">
                <a:moveTo>
                  <a:pt x="0" y="156668"/>
                </a:moveTo>
                <a:cubicBezTo>
                  <a:pt x="240793" y="149388"/>
                  <a:pt x="674532" y="147832"/>
                  <a:pt x="871004" y="109568"/>
                </a:cubicBezTo>
                <a:cubicBezTo>
                  <a:pt x="1073553" y="65227"/>
                  <a:pt x="1282135" y="0"/>
                  <a:pt x="1282135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1703938" y="1334708"/>
            <a:ext cx="1372682" cy="280218"/>
          </a:xfrm>
          <a:custGeom>
            <a:avLst/>
            <a:gdLst>
              <a:gd name="connsiteX0" fmla="*/ 1438042 w 1438042"/>
              <a:gd name="connsiteY0" fmla="*/ 11441 h 280218"/>
              <a:gd name="connsiteX1" fmla="*/ 530866 w 1438042"/>
              <a:gd name="connsiteY1" fmla="*/ 31600 h 280218"/>
              <a:gd name="connsiteX2" fmla="*/ 0 w 1438042"/>
              <a:gd name="connsiteY2" fmla="*/ 280218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8042" h="280218">
                <a:moveTo>
                  <a:pt x="1438042" y="11441"/>
                </a:moveTo>
                <a:cubicBezTo>
                  <a:pt x="1104291" y="-878"/>
                  <a:pt x="770540" y="-13196"/>
                  <a:pt x="530866" y="31600"/>
                </a:cubicBezTo>
                <a:cubicBezTo>
                  <a:pt x="291192" y="76396"/>
                  <a:pt x="0" y="280218"/>
                  <a:pt x="0" y="280218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32831" y="1482078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734262" y="1484582"/>
            <a:ext cx="76200" cy="152400"/>
          </a:xfrm>
          <a:prstGeom prst="ellipse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386434" y="461701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 flipH="1">
            <a:off x="2374242" y="4586530"/>
            <a:ext cx="76200" cy="152400"/>
          </a:xfrm>
          <a:prstGeom prst="ellipse">
            <a:avLst/>
          </a:prstGeom>
          <a:solidFill>
            <a:srgbClr val="FF0000">
              <a:alpha val="75000"/>
            </a:srgbClr>
          </a:solidFill>
          <a:ln w="127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Content Placeholder 3"/>
          <p:cNvSpPr txBox="1">
            <a:spLocks/>
          </p:cNvSpPr>
          <p:nvPr/>
        </p:nvSpPr>
        <p:spPr>
          <a:xfrm>
            <a:off x="5605304" y="694050"/>
            <a:ext cx="3457415" cy="5225678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Char char="Ø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Arial" pitchFamily="34" charset="0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 smtClean="0"/>
              <a:t>Two Booster “batches” are injected into the Recycler (8 </a:t>
            </a:r>
            <a:r>
              <a:rPr lang="en-US" sz="1600" dirty="0" err="1" smtClean="0"/>
              <a:t>GeV</a:t>
            </a:r>
            <a:r>
              <a:rPr lang="en-US" sz="1600" dirty="0" smtClean="0"/>
              <a:t> storage ring). Each is: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4x10</a:t>
            </a:r>
            <a:r>
              <a:rPr lang="en-US" sz="1600" baseline="30000" dirty="0" smtClean="0">
                <a:solidFill>
                  <a:srgbClr val="0000FF"/>
                </a:solidFill>
              </a:rPr>
              <a:t>12</a:t>
            </a:r>
            <a:r>
              <a:rPr lang="en-US" sz="1600" dirty="0" smtClean="0">
                <a:solidFill>
                  <a:srgbClr val="0000FF"/>
                </a:solidFill>
              </a:rPr>
              <a:t> protons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long</a:t>
            </a:r>
          </a:p>
          <a:p>
            <a:r>
              <a:rPr lang="en-US" sz="1600" dirty="0" smtClean="0"/>
              <a:t>These are divided into 8 bunches of 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 each</a:t>
            </a:r>
          </a:p>
          <a:p>
            <a:r>
              <a:rPr lang="en-US" sz="1600" dirty="0" smtClean="0"/>
              <a:t>The bunches are extracted one at a time to the Delivery Ring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Period =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sz="1600" dirty="0" smtClean="0"/>
              <a:t>As the bunch circulates, it is resonantly extracted to produce the desired beam structure.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Bunches of ~3x10</a:t>
            </a:r>
            <a:r>
              <a:rPr lang="en-US" sz="1600" baseline="30000" dirty="0" smtClean="0">
                <a:solidFill>
                  <a:srgbClr val="0000FF"/>
                </a:solidFill>
              </a:rPr>
              <a:t>7</a:t>
            </a:r>
            <a:r>
              <a:rPr lang="en-US" sz="1600" dirty="0" smtClean="0">
                <a:solidFill>
                  <a:srgbClr val="0000FF"/>
                </a:solidFill>
              </a:rPr>
              <a:t> protons each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Separated by 1.7 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err="1" smtClean="0">
                <a:solidFill>
                  <a:srgbClr val="0000FF"/>
                </a:solidFill>
              </a:rPr>
              <a:t>sec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495" y="5568375"/>
            <a:ext cx="2588174" cy="108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0762" y="6042545"/>
            <a:ext cx="2828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Exactly what we need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0" idx="3"/>
          </p:cNvCxnSpPr>
          <p:nvPr/>
        </p:nvCxnSpPr>
        <p:spPr>
          <a:xfrm flipV="1">
            <a:off x="5859472" y="6186873"/>
            <a:ext cx="500317" cy="403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eform 38"/>
          <p:cNvSpPr/>
          <p:nvPr/>
        </p:nvSpPr>
        <p:spPr>
          <a:xfrm rot="13253889">
            <a:off x="3151170" y="1342713"/>
            <a:ext cx="1248268" cy="472582"/>
          </a:xfrm>
          <a:custGeom>
            <a:avLst/>
            <a:gdLst>
              <a:gd name="connsiteX0" fmla="*/ 0 w 1142370"/>
              <a:gd name="connsiteY0" fmla="*/ 557712 h 557712"/>
              <a:gd name="connsiteX1" fmla="*/ 671982 w 1142370"/>
              <a:gd name="connsiteY1" fmla="*/ 450201 h 557712"/>
              <a:gd name="connsiteX2" fmla="*/ 1142370 w 1142370"/>
              <a:gd name="connsiteY2" fmla="*/ 0 h 557712"/>
              <a:gd name="connsiteX0" fmla="*/ 0 w 1142370"/>
              <a:gd name="connsiteY0" fmla="*/ 557712 h 557712"/>
              <a:gd name="connsiteX1" fmla="*/ 846697 w 1142370"/>
              <a:gd name="connsiteY1" fmla="*/ 383007 h 557712"/>
              <a:gd name="connsiteX2" fmla="*/ 1142370 w 1142370"/>
              <a:gd name="connsiteY2" fmla="*/ 0 h 557712"/>
              <a:gd name="connsiteX0" fmla="*/ 0 w 1236621"/>
              <a:gd name="connsiteY0" fmla="*/ 430337 h 430337"/>
              <a:gd name="connsiteX1" fmla="*/ 846697 w 1236621"/>
              <a:gd name="connsiteY1" fmla="*/ 255632 h 430337"/>
              <a:gd name="connsiteX2" fmla="*/ 1236621 w 1236621"/>
              <a:gd name="connsiteY2" fmla="*/ 0 h 430337"/>
              <a:gd name="connsiteX0" fmla="*/ 0 w 1248268"/>
              <a:gd name="connsiteY0" fmla="*/ 472582 h 472582"/>
              <a:gd name="connsiteX1" fmla="*/ 858344 w 1248268"/>
              <a:gd name="connsiteY1" fmla="*/ 255632 h 472582"/>
              <a:gd name="connsiteX2" fmla="*/ 1248268 w 1248268"/>
              <a:gd name="connsiteY2" fmla="*/ 0 h 47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8268" h="472582">
                <a:moveTo>
                  <a:pt x="0" y="472582"/>
                </a:moveTo>
                <a:cubicBezTo>
                  <a:pt x="240793" y="465302"/>
                  <a:pt x="667949" y="348584"/>
                  <a:pt x="858344" y="255632"/>
                </a:cubicBezTo>
                <a:cubicBezTo>
                  <a:pt x="1048739" y="162680"/>
                  <a:pt x="1248268" y="0"/>
                  <a:pt x="1248268" y="0"/>
                </a:cubicBezTo>
              </a:path>
            </a:pathLst>
          </a:cu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092366" y="1257055"/>
            <a:ext cx="2230550" cy="540912"/>
            <a:chOff x="2092366" y="1257055"/>
            <a:chExt cx="2230550" cy="540912"/>
          </a:xfrm>
        </p:grpSpPr>
        <p:sp>
          <p:nvSpPr>
            <p:cNvPr id="28" name="Oval 27"/>
            <p:cNvSpPr/>
            <p:nvPr/>
          </p:nvSpPr>
          <p:spPr>
            <a:xfrm>
              <a:off x="2092366" y="1308212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84099" y="1264209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60090" y="1257055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3323729" y="1287821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3634970" y="135221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981983" y="1498892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4246716" y="1645567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31452" y="2484841"/>
            <a:ext cx="2076002" cy="745544"/>
            <a:chOff x="3031452" y="2484841"/>
            <a:chExt cx="2076002" cy="745544"/>
          </a:xfrm>
        </p:grpSpPr>
        <p:sp>
          <p:nvSpPr>
            <p:cNvPr id="23" name="Oval 22"/>
            <p:cNvSpPr/>
            <p:nvPr/>
          </p:nvSpPr>
          <p:spPr>
            <a:xfrm>
              <a:off x="3993789" y="3071546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891375" y="2743133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659197" y="290734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367634" y="301681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5031254" y="2484841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031452" y="2971733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3654288" y="3077985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335893" y="3056520"/>
              <a:ext cx="76200" cy="152400"/>
            </a:xfrm>
            <a:prstGeom prst="ellipse">
              <a:avLst/>
            </a:prstGeom>
            <a:solidFill>
              <a:srgbClr val="FF0000"/>
            </a:solidFill>
            <a:ln w="635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066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00301 C -0.01042 0.00856 -0.02431 0.02245 -0.02708 0.03703 C -0.02986 0.05162 -0.02708 0.07662 -0.02396 0.0912 C -0.02083 0.10578 -0.01406 0.10949 -0.00799 0.12407 C -0.00191 0.13865 0.00156 0.14282 0.01267 0.1787 C 0.02378 0.21458 0.04931 0.30023 0.05885 0.33935 C 0.0684 0.37824 0.06719 0.39074 0.06997 0.41365 C 0.07274 0.43657 0.06892 0.46412 0.07587 0.47639 C 0.08281 0.48865 0.09844 0.49213 0.11181 0.48796 C 0.12517 0.48379 0.14774 0.46458 0.1566 0.45185 C 0.16545 0.43912 0.16736 0.42361 0.16476 0.41157 C 0.16215 0.39953 0.15382 0.38564 0.14115 0.37939 C 0.12847 0.37314 0.09931 0.3699 0.08837 0.37338 C 0.07743 0.37685 0.07726 0.38564 0.075 0.39976 C 0.07274 0.41389 0.07153 0.44351 0.075 0.45764 C 0.07847 0.47176 0.0849 0.4831 0.09635 0.48402 C 0.10781 0.48495 0.13351 0.47639 0.1441 0.46365 C 0.15469 0.45092 0.16302 0.42176 0.16024 0.40764 C 0.15747 0.39351 0.13906 0.38333 0.12726 0.37824 C 0.11545 0.37314 0.09844 0.36828 0.08906 0.37639 C 0.07969 0.38449 0.07153 0.40949 0.07066 0.42639 C 0.06979 0.44328 0.07274 0.47083 0.08385 0.47824 C 0.09497 0.48564 0.12396 0.48055 0.1375 0.47037 C 0.15104 0.46018 0.16632 0.43333 0.16476 0.41759 C 0.16319 0.40185 0.14097 0.38356 0.12795 0.37639 C 0.11493 0.36921 0.09618 0.36504 0.08611 0.3743 C 0.07604 0.38356 0.06719 0.41319 0.06771 0.43125 C 0.06823 0.4493 0.07587 0.47801 0.08906 0.4831 C 0.10226 0.48819 0.12465 0.47523 0.14705 0.4625 " pathEditMode="relative" rAng="0" ptsTypes="aaaaaaaaaaaaaaaaaaaaaaaaaaaaa">
                                      <p:cBhvr>
                                        <p:cTn id="8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7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47 0.02291 0.00694 0.04604 0.02048 0.06872 C 0.03402 0.09139 0.0578 0.11384 0.08158 0.13628 " pathEditMode="relative" ptsTypes="a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7" grpId="0" animBg="1"/>
      <p:bldP spid="27" grpId="1" animBg="1"/>
      <p:bldP spid="38" grpId="0" animBg="1"/>
      <p:bldP spid="38" grpId="1" animBg="1"/>
      <p:bldP spid="40" grpId="0" animBg="1"/>
      <p:bldP spid="40" grpId="1" animBg="1"/>
      <p:bldP spid="47" grpId="0" animBg="1"/>
      <p:bldP spid="47" grpId="1" animBg="1"/>
      <p:bldP spid="10" grpId="0"/>
      <p:bldP spid="39" grpId="0" animBg="1"/>
      <p:bldP spid="3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End Product</a:t>
            </a:r>
            <a:endParaRPr lang="en-US" dirty="0"/>
          </a:p>
        </p:txBody>
      </p:sp>
      <p:sp>
        <p:nvSpPr>
          <p:cNvPr id="9" name="Content Placeholder 9"/>
          <p:cNvSpPr txBox="1">
            <a:spLocks/>
          </p:cNvSpPr>
          <p:nvPr/>
        </p:nvSpPr>
        <p:spPr bwMode="auto">
          <a:xfrm>
            <a:off x="1212714" y="4766124"/>
            <a:ext cx="7177853" cy="6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2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Target data set: ~3.6x10</a:t>
            </a:r>
            <a:r>
              <a:rPr lang="en-US" sz="2400" kern="0" baseline="3000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20</a:t>
            </a:r>
            <a:r>
              <a:rPr lang="en-US" sz="2400" kern="0" dirty="0" smtClean="0">
                <a:latin typeface="+mn-lt"/>
                <a:ea typeface="ＭＳ Ｐゴシック" pitchFamily="-112" charset="-128"/>
                <a:cs typeface="ＭＳ Ｐゴシック" pitchFamily="-112" charset="-128"/>
              </a:rPr>
              <a:t> protons in ~3 years</a:t>
            </a:r>
            <a:endParaRPr lang="en-US" sz="2400" kern="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5845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0" y="1183404"/>
            <a:ext cx="7566526" cy="3439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7070" y="4820086"/>
            <a:ext cx="6763890" cy="39449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46088" y="803276"/>
            <a:ext cx="3515995" cy="521102"/>
          </a:xfrm>
        </p:spPr>
        <p:txBody>
          <a:bodyPr/>
          <a:lstStyle/>
          <a:p>
            <a:r>
              <a:rPr lang="en-US" sz="2000" dirty="0" smtClean="0"/>
              <a:t>Full Simulation (GEANT4)</a:t>
            </a:r>
          </a:p>
          <a:p>
            <a:r>
              <a:rPr lang="en-US" sz="2000" dirty="0" smtClean="0"/>
              <a:t>3.6x10</a:t>
            </a:r>
            <a:r>
              <a:rPr lang="en-US" sz="2000" baseline="30000" dirty="0" smtClean="0"/>
              <a:t>20 </a:t>
            </a:r>
            <a:r>
              <a:rPr lang="en-US" sz="2000" dirty="0" smtClean="0"/>
              <a:t>protons on target</a:t>
            </a:r>
          </a:p>
          <a:p>
            <a:pPr lvl="1"/>
            <a:r>
              <a:rPr lang="en-US" sz="1600" dirty="0" smtClean="0"/>
              <a:t>3 years nominal running</a:t>
            </a:r>
          </a:p>
          <a:p>
            <a:r>
              <a:rPr lang="en-US" sz="2000" dirty="0" smtClean="0"/>
              <a:t>Cuts chosen to maximize sensitivity 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98094" y="6028548"/>
            <a:ext cx="576401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400" dirty="0" smtClean="0">
                <a:solidFill>
                  <a:srgbClr val="FF0000"/>
                </a:solidFill>
              </a:rPr>
              <a:t>Single Event Sensitivity: </a:t>
            </a:r>
            <a:r>
              <a:rPr lang="en-US" sz="2400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e</a:t>
            </a:r>
            <a:r>
              <a:rPr lang="en-US" sz="2400" dirty="0" smtClean="0">
                <a:solidFill>
                  <a:srgbClr val="FF0000"/>
                </a:solidFill>
              </a:rPr>
              <a:t>=2.9x10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baseline="30000" dirty="0" smtClean="0">
                <a:solidFill>
                  <a:srgbClr val="FF0000"/>
                </a:solidFill>
              </a:rPr>
              <a:t>17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049" y="582506"/>
            <a:ext cx="3741212" cy="250579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57" y="3177414"/>
            <a:ext cx="71501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26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Bottom line: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Single event sensitivity: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=3x10</a:t>
            </a:r>
            <a:r>
              <a:rPr lang="en-US" baseline="30000" dirty="0" smtClean="0">
                <a:solidFill>
                  <a:schemeClr val="tx1"/>
                </a:solidFill>
              </a:rPr>
              <a:t>-17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90% C.L. (if no signal)  :   	</a:t>
            </a:r>
            <a:r>
              <a:rPr lang="en-US" dirty="0" err="1" smtClean="0">
                <a:solidFill>
                  <a:schemeClr val="tx1"/>
                </a:solidFill>
              </a:rPr>
              <a:t>R</a:t>
            </a:r>
            <a:r>
              <a:rPr lang="en-US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&lt;7x10</a:t>
            </a:r>
            <a:r>
              <a:rPr lang="en-US" baseline="30000" dirty="0">
                <a:solidFill>
                  <a:schemeClr val="tx1"/>
                </a:solidFill>
              </a:rPr>
              <a:t>-</a:t>
            </a:r>
            <a:r>
              <a:rPr lang="en-US" baseline="30000" dirty="0" smtClean="0">
                <a:solidFill>
                  <a:schemeClr val="tx1"/>
                </a:solidFill>
              </a:rPr>
              <a:t>17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Typical SUSY Signal:	~40 events or more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8891" y="5257115"/>
            <a:ext cx="5915988" cy="108555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15473" y="4860530"/>
            <a:ext cx="172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 order of magnitude improvement!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36061" y="5122028"/>
            <a:ext cx="1657340" cy="2592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28" y="1239539"/>
            <a:ext cx="7650039" cy="362732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48549" y="3915349"/>
            <a:ext cx="1795540" cy="222092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834587" y="3585561"/>
            <a:ext cx="377118" cy="27107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1234" y="3090340"/>
            <a:ext cx="182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8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is a stupid energy!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4847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10" grpId="0"/>
      <p:bldP spid="13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1723" y="202198"/>
            <a:ext cx="7634288" cy="5032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long time coming</a:t>
            </a:r>
            <a:endParaRPr lang="en-US" dirty="0"/>
          </a:p>
        </p:txBody>
      </p:sp>
      <p:graphicFrame>
        <p:nvGraphicFramePr>
          <p:cNvPr id="832627" name="Group 1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015730"/>
              </p:ext>
            </p:extLst>
          </p:nvPr>
        </p:nvGraphicFramePr>
        <p:xfrm>
          <a:off x="457200" y="839788"/>
          <a:ext cx="8686800" cy="5245735"/>
        </p:xfrm>
        <a:graphic>
          <a:graphicData uri="http://schemas.openxmlformats.org/drawingml/2006/table">
            <a:tbl>
              <a:tblPr/>
              <a:tblGrid>
                <a:gridCol w="1919287"/>
                <a:gridCol w="6767513"/>
              </a:tblGrid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“MELC” at Moscow Meson Factory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1997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Proposed as “MECO” at Brookhaven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(at this time, experiment incompatible with Fermilab operation)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1998-2005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Intensive work on MECO technical design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 2005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Entire rare-decay program canceled at Brookhaven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2006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MECO subgroup +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physicists work out means to mount experiment at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Fermilab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Fall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Mu2e Proposal submitted to Fermilab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Stage 1 approval. Formal Project Planning begins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November 2009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DOE Grants CD-0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July 2012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March 2015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CD-2/3b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June 2016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CD-3c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99379" y="4157751"/>
            <a:ext cx="3758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In DOE project-speak, this is the first “Critical Decision”: Statement of mission need = official existence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3919416" y="4443799"/>
            <a:ext cx="1219361" cy="72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3" idx="1"/>
          </p:cNvCxnSpPr>
          <p:nvPr/>
        </p:nvCxnSpPr>
        <p:spPr>
          <a:xfrm flipH="1">
            <a:off x="3327723" y="5206775"/>
            <a:ext cx="1554821" cy="1991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82544" y="4945165"/>
            <a:ext cx="375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Approval of baseline and money for long lead elements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6121448"/>
            <a:ext cx="567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Finally, things are really happening!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27974" y="6520936"/>
            <a:ext cx="2133600" cy="274638"/>
          </a:xfrm>
        </p:spPr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32374" y="6523412"/>
            <a:ext cx="2895600" cy="274638"/>
          </a:xfrm>
        </p:spPr>
        <p:txBody>
          <a:bodyPr/>
          <a:lstStyle/>
          <a:p>
            <a:pPr>
              <a:defRPr/>
            </a:pPr>
            <a:r>
              <a:rPr lang="en-US" smtClean="0"/>
              <a:t>E. </a:t>
            </a:r>
            <a:r>
              <a:rPr lang="en-US" dirty="0" smtClean="0"/>
              <a:t>Prebys, UC Davis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812EC-776E-462B-AEFD-6FD77BB4593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68252" y="5667004"/>
            <a:ext cx="1800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Full speed ahead!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018210" y="5802931"/>
            <a:ext cx="1650042" cy="179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639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6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481" y="785209"/>
            <a:ext cx="4076679" cy="24030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a home!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1" r="6570"/>
          <a:stretch/>
        </p:blipFill>
        <p:spPr>
          <a:xfrm>
            <a:off x="471080" y="632619"/>
            <a:ext cx="4129914" cy="25430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2112" y="2735129"/>
            <a:ext cx="1896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March,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3122" name="Picture 2" descr="ttp://mu2e-docdb.fnal.gov:8080/cgi-bin/RetrieveFile?docid=8734&amp;filename=CollabPhoto-February2017-17-002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20" b="14483"/>
          <a:stretch/>
        </p:blipFill>
        <p:spPr bwMode="auto">
          <a:xfrm>
            <a:off x="5772155" y="3300662"/>
            <a:ext cx="3244509" cy="291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175777" y="6185278"/>
            <a:ext cx="247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February 10,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9271" t="31122" r="8771"/>
          <a:stretch/>
        </p:blipFill>
        <p:spPr>
          <a:xfrm>
            <a:off x="449787" y="3627687"/>
            <a:ext cx="5167706" cy="228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86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Procurement and Testing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3"/>
          <a:stretch/>
        </p:blipFill>
        <p:spPr>
          <a:xfrm>
            <a:off x="3771553" y="3480699"/>
            <a:ext cx="2504978" cy="26186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191" y="1554799"/>
            <a:ext cx="3251874" cy="4133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9736" y="1129147"/>
            <a:ext cx="230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Cable acceptance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673" y="1451610"/>
            <a:ext cx="2412758" cy="21982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48385" y="751855"/>
            <a:ext cx="349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Successful test of Transport Solenoid segment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03" t="28668" r="9880" b="13194"/>
          <a:stretch/>
        </p:blipFill>
        <p:spPr>
          <a:xfrm>
            <a:off x="6373302" y="2798717"/>
            <a:ext cx="2709858" cy="21142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8119" y="2102911"/>
            <a:ext cx="230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Prototype of Helium transfer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577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174" y="4642871"/>
            <a:ext cx="2175718" cy="1629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81" y="2467319"/>
            <a:ext cx="2574461" cy="3861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918" y="895338"/>
            <a:ext cx="1485900" cy="200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056" y="950332"/>
            <a:ext cx="4470400" cy="2654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794" y="3851931"/>
            <a:ext cx="2602533" cy="1655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6839" y="3987270"/>
            <a:ext cx="147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Cosmic Ray Veto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9505" y="1641119"/>
            <a:ext cx="152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Straw Tube Tracker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9988" y="572584"/>
            <a:ext cx="2623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Calorimeter Crystal Test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672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vs. Indirect Observation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83605" y="905168"/>
            <a:ext cx="16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Direct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352" y="1949301"/>
            <a:ext cx="1172110" cy="76620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35047" y="1675237"/>
            <a:ext cx="918791" cy="4188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73935" y="2512855"/>
            <a:ext cx="820438" cy="368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628802" y="2364245"/>
            <a:ext cx="870712" cy="2109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71" y="4101177"/>
            <a:ext cx="1172110" cy="76620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692866" y="3827113"/>
            <a:ext cx="918791" cy="4188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31754" y="4664731"/>
            <a:ext cx="820438" cy="3685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86621" y="4537213"/>
            <a:ext cx="907474" cy="380417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514741" y="3931402"/>
            <a:ext cx="863168" cy="36642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32376"/>
              </p:ext>
            </p:extLst>
          </p:nvPr>
        </p:nvGraphicFramePr>
        <p:xfrm>
          <a:off x="845318" y="1323977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3" name="Equation" r:id="rId4" imgW="152400" imgH="152400" progId="Equation.DSMT4">
                  <p:embed/>
                </p:oleObj>
              </mc:Choice>
              <mc:Fallback>
                <p:oleObj name="Equation" r:id="rId4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318" y="1323977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419126"/>
              </p:ext>
            </p:extLst>
          </p:nvPr>
        </p:nvGraphicFramePr>
        <p:xfrm>
          <a:off x="957183" y="2854394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4" name="Equation" r:id="rId6" imgW="152400" imgH="152400" progId="Equation.DSMT4">
                  <p:embed/>
                </p:oleObj>
              </mc:Choice>
              <mc:Fallback>
                <p:oleObj name="Equation" r:id="rId6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183" y="2854394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408315"/>
              </p:ext>
            </p:extLst>
          </p:nvPr>
        </p:nvGraphicFramePr>
        <p:xfrm>
          <a:off x="930159" y="3502873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5" name="Equation" r:id="rId7" imgW="152400" imgH="152400" progId="Equation.DSMT4">
                  <p:embed/>
                </p:oleObj>
              </mc:Choice>
              <mc:Fallback>
                <p:oleObj name="Equation" r:id="rId7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30159" y="3502873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642154"/>
              </p:ext>
            </p:extLst>
          </p:nvPr>
        </p:nvGraphicFramePr>
        <p:xfrm>
          <a:off x="1078788" y="4934930"/>
          <a:ext cx="410533" cy="410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6" name="Equation" r:id="rId8" imgW="152400" imgH="152400" progId="Equation.DSMT4">
                  <p:embed/>
                </p:oleObj>
              </mc:Choice>
              <mc:Fallback>
                <p:oleObj name="Equation" r:id="rId8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8788" y="4934930"/>
                        <a:ext cx="410533" cy="4105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230187"/>
              </p:ext>
            </p:extLst>
          </p:nvPr>
        </p:nvGraphicFramePr>
        <p:xfrm>
          <a:off x="2859088" y="1908175"/>
          <a:ext cx="444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7" name="Equation" r:id="rId9" imgW="165100" imgH="152400" progId="Equation.DSMT4">
                  <p:embed/>
                </p:oleObj>
              </mc:Choice>
              <mc:Fallback>
                <p:oleObj name="Equation" r:id="rId9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59088" y="1908175"/>
                        <a:ext cx="444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46639"/>
              </p:ext>
            </p:extLst>
          </p:nvPr>
        </p:nvGraphicFramePr>
        <p:xfrm>
          <a:off x="2700720" y="3641241"/>
          <a:ext cx="444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8" name="Equation" r:id="rId11" imgW="165100" imgH="152400" progId="Equation.DSMT4">
                  <p:embed/>
                </p:oleObj>
              </mc:Choice>
              <mc:Fallback>
                <p:oleObj name="Equation" r:id="rId11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700720" y="3641241"/>
                        <a:ext cx="444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8109597"/>
              </p:ext>
            </p:extLst>
          </p:nvPr>
        </p:nvGraphicFramePr>
        <p:xfrm>
          <a:off x="2903538" y="4735513"/>
          <a:ext cx="4445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9" name="Equation" r:id="rId12" imgW="165100" imgH="203200" progId="Equation.DSMT4">
                  <p:embed/>
                </p:oleObj>
              </mc:Choice>
              <mc:Fallback>
                <p:oleObj name="Equation" r:id="rId12" imgW="1651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03538" y="4735513"/>
                        <a:ext cx="4445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08025"/>
              </p:ext>
            </p:extLst>
          </p:nvPr>
        </p:nvGraphicFramePr>
        <p:xfrm>
          <a:off x="699840" y="5512224"/>
          <a:ext cx="3141643" cy="945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0" name="Equation" r:id="rId14" imgW="1308100" imgH="393700" progId="Equation.DSMT4">
                  <p:embed/>
                </p:oleObj>
              </mc:Choice>
              <mc:Fallback>
                <p:oleObj name="Equation" r:id="rId14" imgW="1308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99840" y="5512224"/>
                        <a:ext cx="3141643" cy="945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894845" y="1030548"/>
            <a:ext cx="1621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Indirect</a:t>
            </a:r>
            <a:endParaRPr lang="en-US" sz="28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220" y="2723158"/>
            <a:ext cx="1455650" cy="951553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5283050" y="3174843"/>
            <a:ext cx="1003632" cy="379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536057"/>
              </p:ext>
            </p:extLst>
          </p:nvPr>
        </p:nvGraphicFramePr>
        <p:xfrm>
          <a:off x="6754211" y="3033293"/>
          <a:ext cx="4445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1" name="Equation" r:id="rId16" imgW="165100" imgH="152400" progId="Equation.DSMT4">
                  <p:embed/>
                </p:oleObj>
              </mc:Choice>
              <mc:Fallback>
                <p:oleObj name="Equation" r:id="rId16" imgW="165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54211" y="3033293"/>
                        <a:ext cx="444500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Arrow Connector 42"/>
          <p:cNvCxnSpPr/>
          <p:nvPr/>
        </p:nvCxnSpPr>
        <p:spPr>
          <a:xfrm flipV="1">
            <a:off x="7431400" y="2499345"/>
            <a:ext cx="743140" cy="4188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583800" y="2796564"/>
            <a:ext cx="766391" cy="2739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547037" y="3412094"/>
            <a:ext cx="749107" cy="10049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645391" y="3174843"/>
            <a:ext cx="907475" cy="5190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298256"/>
              </p:ext>
            </p:extLst>
          </p:nvPr>
        </p:nvGraphicFramePr>
        <p:xfrm>
          <a:off x="5941522" y="4227285"/>
          <a:ext cx="1976438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2" name="Equation" r:id="rId17" imgW="762000" imgH="685800" progId="Equation.DSMT4">
                  <p:embed/>
                </p:oleObj>
              </mc:Choice>
              <mc:Fallback>
                <p:oleObj name="Equation" r:id="rId17" imgW="7620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941522" y="4227285"/>
                        <a:ext cx="1976438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919707"/>
              </p:ext>
            </p:extLst>
          </p:nvPr>
        </p:nvGraphicFramePr>
        <p:xfrm>
          <a:off x="6261100" y="5067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3" name="Equation" r:id="rId19" imgW="114300" imgH="165100" progId="Equation.DSMT4">
                  <p:embed/>
                </p:oleObj>
              </mc:Choice>
              <mc:Fallback>
                <p:oleObj name="Equation" r:id="rId1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261100" y="50673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691195"/>
              </p:ext>
            </p:extLst>
          </p:nvPr>
        </p:nvGraphicFramePr>
        <p:xfrm>
          <a:off x="6346453" y="1951476"/>
          <a:ext cx="1343568" cy="363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4" name="Equation" r:id="rId21" imgW="609600" imgH="165100" progId="Equation.DSMT4">
                  <p:embed/>
                </p:oleObj>
              </mc:Choice>
              <mc:Fallback>
                <p:oleObj name="Equation" r:id="rId21" imgW="6096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346453" y="1951476"/>
                        <a:ext cx="1343568" cy="363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19953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50" y="1035429"/>
            <a:ext cx="8550088" cy="502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067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to think about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Mu2e has a nominal plan to run for three years to collect 3.6x10</a:t>
            </a:r>
            <a:r>
              <a:rPr lang="en-US" baseline="30000" dirty="0" smtClean="0"/>
              <a:t>20</a:t>
            </a:r>
            <a:r>
              <a:rPr lang="en-US" dirty="0" smtClean="0"/>
              <a:t> protons on target.</a:t>
            </a:r>
          </a:p>
          <a:p>
            <a:r>
              <a:rPr lang="en-US" dirty="0" smtClean="0"/>
              <a:t>This will enable us to measure </a:t>
            </a:r>
            <a:r>
              <a:rPr lang="en-US" dirty="0" err="1" smtClean="0"/>
              <a:t>R</a:t>
            </a:r>
            <a:r>
              <a:rPr lang="en-US" baseline="-25000" dirty="0" err="1" smtClean="0">
                <a:latin typeface="Symbol" charset="2"/>
                <a:ea typeface="Symbol" charset="2"/>
                <a:cs typeface="Symbol" charset="2"/>
              </a:rPr>
              <a:t>me</a:t>
            </a:r>
            <a:r>
              <a:rPr lang="en-US" dirty="0" smtClean="0"/>
              <a:t> with a sensitivity 10,000 times greater than the previous best measurement.</a:t>
            </a:r>
          </a:p>
          <a:p>
            <a:r>
              <a:rPr lang="en-US" dirty="0" smtClean="0"/>
              <a:t>This means that we will potentially be able to improve on that measurement with </a:t>
            </a:r>
            <a:r>
              <a:rPr lang="en-US" i="1" dirty="0" smtClean="0"/>
              <a:t>a few hours of running </a:t>
            </a:r>
            <a:r>
              <a:rPr lang="en-US" dirty="0" smtClean="0"/>
              <a:t>at nominal intensity.</a:t>
            </a:r>
          </a:p>
          <a:p>
            <a:r>
              <a:rPr lang="en-US" dirty="0" smtClean="0"/>
              <a:t>We need to develop a plan to roll out results with improved sensitivity of, say 1,10,100,100,10000</a:t>
            </a:r>
          </a:p>
          <a:p>
            <a:r>
              <a:rPr lang="en-US" dirty="0" smtClean="0"/>
              <a:t>This has implications for how well we will need to understand the detector at each step, our blinding procedures, etc.</a:t>
            </a:r>
          </a:p>
          <a:p>
            <a:r>
              <a:rPr lang="en-US" dirty="0" smtClean="0"/>
              <a:t>Not a lot of thought has gone into this (yet).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83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competition: COMET at J-PARC (Japan)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344" y="702607"/>
            <a:ext cx="8251825" cy="1047465"/>
          </a:xfrm>
        </p:spPr>
        <p:txBody>
          <a:bodyPr/>
          <a:lstStyle/>
          <a:p>
            <a:r>
              <a:rPr lang="en-US" sz="1800" dirty="0" smtClean="0"/>
              <a:t>The COMET experiment is based on the same principle as Mu2e, and will use 8 </a:t>
            </a:r>
            <a:r>
              <a:rPr lang="en-US" sz="1800" dirty="0" err="1" smtClean="0"/>
              <a:t>GeV</a:t>
            </a:r>
            <a:r>
              <a:rPr lang="en-US" sz="1800" dirty="0" smtClean="0"/>
              <a:t> beam from the J-PARC Main Ring</a:t>
            </a:r>
          </a:p>
          <a:p>
            <a:r>
              <a:rPr lang="en-US" sz="1800" dirty="0" smtClean="0"/>
              <a:t>It is currently being planned in two phases*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Prebys, UC Davis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103"/>
          <a:stretch/>
        </p:blipFill>
        <p:spPr>
          <a:xfrm>
            <a:off x="1543165" y="1706523"/>
            <a:ext cx="6208809" cy="36531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241" y="6481464"/>
            <a:ext cx="2873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*Phil Litchfield, PASCOS 2016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0815" y="5186686"/>
            <a:ext cx="38721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Well under way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scheduled for 2019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Goal: SES = 3x10</a:t>
            </a:r>
            <a:r>
              <a:rPr lang="en-US" baseline="30000" dirty="0" smtClean="0"/>
              <a:t>-15 </a:t>
            </a:r>
          </a:p>
          <a:p>
            <a:pPr marL="455613" lvl="1" indent="-285750">
              <a:buSzPct val="50000"/>
              <a:buFont typeface="Courier New"/>
              <a:buChar char="o"/>
            </a:pPr>
            <a:r>
              <a:rPr lang="en-US" sz="1600" dirty="0" smtClean="0"/>
              <a:t>100 times less sensitive than Mu2e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89297" y="5408779"/>
            <a:ext cx="38721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~mid 2020s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Goal: SES = 3x10</a:t>
            </a:r>
            <a:r>
              <a:rPr lang="en-US" baseline="30000" dirty="0" smtClean="0"/>
              <a:t>-17 </a:t>
            </a:r>
          </a:p>
          <a:p>
            <a:pPr marL="455613" lvl="1" indent="-285750">
              <a:buSzPct val="50000"/>
              <a:buFont typeface="Courier New"/>
              <a:buChar char="o"/>
            </a:pPr>
            <a:r>
              <a:rPr lang="en-US" sz="1600" dirty="0" smtClean="0"/>
              <a:t>Same as Mu2e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52904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see something?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71010" y="4863419"/>
            <a:ext cx="8251825" cy="5553075"/>
          </a:xfrm>
        </p:spPr>
        <p:txBody>
          <a:bodyPr/>
          <a:lstStyle/>
          <a:p>
            <a:r>
              <a:rPr lang="en-US" dirty="0" smtClean="0"/>
              <a:t>Next questions:</a:t>
            </a:r>
          </a:p>
          <a:p>
            <a:pPr lvl="1"/>
            <a:r>
              <a:rPr lang="en-US" dirty="0" smtClean="0"/>
              <a:t>What do other experiments see?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What’s the target dependence?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88" y="1520795"/>
            <a:ext cx="2767953" cy="28112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6693" y="1026207"/>
            <a:ext cx="1455737" cy="317500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311" y="832684"/>
            <a:ext cx="5125689" cy="3766210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3331242" y="2685941"/>
            <a:ext cx="676659" cy="364372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78577" y="4278767"/>
            <a:ext cx="149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 Bernstein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7796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2" grpId="0" animBg="1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question: what does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/>
              <a:t>→</a:t>
            </a:r>
            <a:r>
              <a:rPr lang="en-US" i="1" dirty="0" err="1" smtClean="0"/>
              <a:t>e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 see?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 process is </a:t>
            </a:r>
            <a:br>
              <a:rPr lang="en-US" dirty="0" smtClean="0"/>
            </a:br>
            <a:r>
              <a:rPr lang="en-US" dirty="0" smtClean="0"/>
              <a:t>purely of this form</a:t>
            </a:r>
            <a:br>
              <a:rPr lang="en-US" dirty="0" smtClean="0"/>
            </a:br>
            <a:r>
              <a:rPr lang="en-US" dirty="0" smtClean="0"/>
              <a:t>(dipole), both the size</a:t>
            </a:r>
            <a:br>
              <a:rPr lang="en-US" dirty="0" smtClean="0"/>
            </a:br>
            <a:r>
              <a:rPr lang="en-US" dirty="0" smtClean="0"/>
              <a:t>of the  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 smtClean="0"/>
              <a:t>→</a:t>
            </a:r>
            <a:r>
              <a:rPr lang="en-US" i="1" dirty="0" err="1" smtClean="0"/>
              <a:t>e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 signal and</a:t>
            </a:r>
            <a:br>
              <a:rPr lang="en-US" dirty="0" smtClean="0"/>
            </a:br>
            <a:r>
              <a:rPr lang="en-US" dirty="0" smtClean="0"/>
              <a:t>the target dependence are</a:t>
            </a:r>
            <a:br>
              <a:rPr lang="en-US" dirty="0" smtClean="0"/>
            </a:br>
            <a:r>
              <a:rPr lang="en-US" dirty="0" smtClean="0"/>
              <a:t>tightly constrained (and easily calculated)</a:t>
            </a:r>
          </a:p>
          <a:p>
            <a:r>
              <a:rPr lang="en-US" dirty="0" smtClean="0"/>
              <a:t>On the other hand, if the </a:t>
            </a:r>
            <a:br>
              <a:rPr lang="en-US" dirty="0" smtClean="0"/>
            </a:br>
            <a:r>
              <a:rPr lang="en-US" dirty="0" smtClean="0"/>
              <a:t>process is of this form (4-Fermi)</a:t>
            </a:r>
            <a:br>
              <a:rPr lang="en-US" dirty="0" smtClean="0"/>
            </a:br>
            <a:r>
              <a:rPr lang="en-US" dirty="0" smtClean="0"/>
              <a:t>then 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err="1"/>
              <a:t>→</a:t>
            </a:r>
            <a:r>
              <a:rPr lang="en-US" i="1" dirty="0" err="1"/>
              <a:t>e</a:t>
            </a:r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 </a:t>
            </a:r>
            <a:r>
              <a:rPr lang="en-US" dirty="0" smtClean="0"/>
              <a:t>will never see any </a:t>
            </a:r>
            <a:br>
              <a:rPr lang="en-US" dirty="0" smtClean="0"/>
            </a:br>
            <a:r>
              <a:rPr lang="en-US" dirty="0" smtClean="0"/>
              <a:t>signal</a:t>
            </a:r>
          </a:p>
          <a:p>
            <a:r>
              <a:rPr lang="en-US" dirty="0" smtClean="0"/>
              <a:t>If both experiments see signals, but the relative sizes or target dependence aren’t what is predicted, it must be some combination of the two classes.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651" y="812801"/>
            <a:ext cx="1974696" cy="15268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253" y="3182672"/>
            <a:ext cx="1866110" cy="145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57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 Experiment (PSI, Switzerland)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8251825" cy="1175427"/>
          </a:xfrm>
        </p:spPr>
        <p:txBody>
          <a:bodyPr/>
          <a:lstStyle/>
          <a:p>
            <a:r>
              <a:rPr lang="en-US" dirty="0" smtClean="0"/>
              <a:t>The MEG experiment looks for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ea typeface="Symbol" charset="2"/>
                <a:cs typeface="Symbol" charset="2"/>
              </a:rPr>
              <a:t>+</a:t>
            </a:r>
            <a:r>
              <a:rPr lang="en-US" dirty="0" smtClean="0"/>
              <a:t>→</a:t>
            </a:r>
            <a:r>
              <a:rPr lang="en-US" i="1" dirty="0" err="1" smtClean="0"/>
              <a:t>e</a:t>
            </a:r>
            <a:r>
              <a:rPr lang="en-US" i="1" baseline="30000" dirty="0" err="1" smtClean="0"/>
              <a:t>+</a:t>
            </a:r>
            <a:r>
              <a:rPr lang="en-US" dirty="0" err="1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 in stopped muons, produced by the high intensity proton cyclotron at the Paul </a:t>
            </a:r>
            <a:r>
              <a:rPr lang="en-US" dirty="0" err="1" smtClean="0"/>
              <a:t>Scherrer</a:t>
            </a:r>
            <a:r>
              <a:rPr lang="en-US" dirty="0" smtClean="0"/>
              <a:t> Institute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Goal: </a:t>
            </a:r>
            <a:r>
              <a:rPr lang="en-US" dirty="0"/>
              <a:t>BR(</a:t>
            </a:r>
            <a:r>
              <a:rPr lang="mr-IN" dirty="0" err="1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mr-IN" baseline="30000" dirty="0">
                <a:solidFill>
                  <a:srgbClr val="000000"/>
                </a:solidFill>
                <a:latin typeface="Symbol" charset="2"/>
              </a:rPr>
              <a:t>+</a:t>
            </a:r>
            <a:r>
              <a:rPr lang="mr-IN" dirty="0">
                <a:solidFill>
                  <a:srgbClr val="000000"/>
                </a:solidFill>
                <a:latin typeface="Trebuchet MS" charset="0"/>
              </a:rPr>
              <a:t>→</a:t>
            </a:r>
            <a:r>
              <a:rPr lang="mr-IN" i="1" dirty="0" err="1">
                <a:solidFill>
                  <a:srgbClr val="000000"/>
                </a:solidFill>
                <a:latin typeface="Trebuchet MS" charset="0"/>
              </a:rPr>
              <a:t>e</a:t>
            </a:r>
            <a:r>
              <a:rPr lang="mr-IN" i="1" baseline="30000" dirty="0" err="1">
                <a:solidFill>
                  <a:srgbClr val="000000"/>
                </a:solidFill>
                <a:latin typeface="Trebuchet MS" charset="0"/>
              </a:rPr>
              <a:t>+</a:t>
            </a:r>
            <a:r>
              <a:rPr lang="mr-IN" dirty="0" err="1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00"/>
                </a:solidFill>
                <a:latin typeface="Trebuchet MS" charset="0"/>
              </a:rPr>
              <a:t>)&lt;5x10</a:t>
            </a:r>
            <a:r>
              <a:rPr lang="en-US" baseline="30000" dirty="0" smtClean="0">
                <a:solidFill>
                  <a:srgbClr val="000000"/>
                </a:solidFill>
                <a:latin typeface="Trebuchet MS" charset="0"/>
              </a:rPr>
              <a:t>-14</a:t>
            </a:r>
            <a:r>
              <a:rPr lang="en-US" dirty="0" smtClean="0">
                <a:solidFill>
                  <a:srgbClr val="000000"/>
                </a:solidFill>
                <a:latin typeface="Trebuchet MS" charset="0"/>
              </a:rPr>
              <a:t>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rebuchet MS" charset="0"/>
              </a:rPr>
              <a:t>Competitive with Mu2e for dipole reaction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" t="17028" r="-3106" b="2841"/>
          <a:stretch/>
        </p:blipFill>
        <p:spPr>
          <a:xfrm>
            <a:off x="653867" y="2238405"/>
            <a:ext cx="4403424" cy="2937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23369" y="2250283"/>
            <a:ext cx="3825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Latest Results*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7.5x10</a:t>
            </a:r>
            <a:r>
              <a:rPr lang="en-US" sz="1600" baseline="30000" dirty="0" smtClean="0"/>
              <a:t>14</a:t>
            </a:r>
            <a:r>
              <a:rPr lang="en-US" sz="1600" dirty="0" smtClean="0"/>
              <a:t> stopped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baseline="30000" dirty="0" smtClean="0"/>
              <a:t>+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BR(</a:t>
            </a:r>
            <a:r>
              <a:rPr lang="mr-IN" sz="1600" dirty="0" err="1">
                <a:solidFill>
                  <a:srgbClr val="000000"/>
                </a:solidFill>
                <a:latin typeface="Symbol" charset="2"/>
              </a:rPr>
              <a:t>m</a:t>
            </a:r>
            <a:r>
              <a:rPr lang="mr-IN" sz="1600" baseline="30000" dirty="0">
                <a:solidFill>
                  <a:srgbClr val="000000"/>
                </a:solidFill>
                <a:latin typeface="Symbol" charset="2"/>
              </a:rPr>
              <a:t>+</a:t>
            </a:r>
            <a:r>
              <a:rPr lang="mr-IN" sz="1600" dirty="0">
                <a:solidFill>
                  <a:srgbClr val="000000"/>
                </a:solidFill>
                <a:latin typeface="Trebuchet MS" charset="0"/>
              </a:rPr>
              <a:t>→</a:t>
            </a:r>
            <a:r>
              <a:rPr lang="mr-IN" sz="1600" i="1" dirty="0" err="1" smtClean="0">
                <a:solidFill>
                  <a:srgbClr val="000000"/>
                </a:solidFill>
                <a:latin typeface="Trebuchet MS" charset="0"/>
              </a:rPr>
              <a:t>e</a:t>
            </a:r>
            <a:r>
              <a:rPr lang="mr-IN" sz="1600" i="1" baseline="30000" dirty="0" err="1" smtClean="0">
                <a:solidFill>
                  <a:srgbClr val="000000"/>
                </a:solidFill>
                <a:latin typeface="Trebuchet MS" charset="0"/>
              </a:rPr>
              <a:t>+</a:t>
            </a:r>
            <a:r>
              <a:rPr lang="mr-IN" sz="1600" dirty="0" err="1" smtClean="0">
                <a:solidFill>
                  <a:srgbClr val="000000"/>
                </a:solidFill>
                <a:latin typeface="Symbol" charset="2"/>
              </a:rPr>
              <a:t>g</a:t>
            </a:r>
            <a:r>
              <a:rPr lang="en-US" sz="1600" dirty="0" smtClean="0">
                <a:solidFill>
                  <a:srgbClr val="000000"/>
                </a:solidFill>
                <a:latin typeface="Trebuchet MS" charset="0"/>
              </a:rPr>
              <a:t>)&lt;4.2x10</a:t>
            </a:r>
            <a:r>
              <a:rPr lang="en-US" sz="1600" baseline="30000" dirty="0" smtClean="0">
                <a:solidFill>
                  <a:srgbClr val="000000"/>
                </a:solidFill>
                <a:latin typeface="Trebuchet MS" charset="0"/>
              </a:rPr>
              <a:t>-13</a:t>
            </a:r>
            <a:r>
              <a:rPr lang="en-US" sz="1600" dirty="0" smtClean="0">
                <a:solidFill>
                  <a:srgbClr val="000000"/>
                </a:solidFill>
                <a:latin typeface="Trebuchet MS" charset="0"/>
              </a:rPr>
              <a:t> (90% C.L.)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251033" y="6536938"/>
            <a:ext cx="2485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*</a:t>
            </a:r>
            <a:r>
              <a:rPr lang="tr-TR" sz="1200" dirty="0"/>
              <a:t> </a:t>
            </a:r>
            <a:r>
              <a:rPr lang="tr-TR" sz="1200" dirty="0" err="1"/>
              <a:t>Eur</a:t>
            </a:r>
            <a:r>
              <a:rPr lang="tr-TR" sz="1200" dirty="0"/>
              <a:t>. </a:t>
            </a:r>
            <a:r>
              <a:rPr lang="tr-TR" sz="1200" dirty="0" err="1"/>
              <a:t>Phys</a:t>
            </a:r>
            <a:r>
              <a:rPr lang="tr-TR" sz="1200" dirty="0"/>
              <a:t>. J. C (2016) </a:t>
            </a:r>
            <a:r>
              <a:rPr lang="tr-TR" sz="1200" b="1" dirty="0"/>
              <a:t>76</a:t>
            </a:r>
            <a:r>
              <a:rPr lang="tr-TR" sz="1200" dirty="0"/>
              <a:t>: 434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"/>
          <a:stretch/>
        </p:blipFill>
        <p:spPr>
          <a:xfrm>
            <a:off x="5992700" y="3305040"/>
            <a:ext cx="2873670" cy="324769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403366" y="5011834"/>
            <a:ext cx="235753" cy="327025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969885" y="5323648"/>
            <a:ext cx="425877" cy="6920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0955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non-Standard Model Searches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8251825" cy="4866561"/>
          </a:xfrm>
        </p:spPr>
        <p:txBody>
          <a:bodyPr/>
          <a:lstStyle/>
          <a:p>
            <a:r>
              <a:rPr lang="en-US" dirty="0" smtClean="0"/>
              <a:t>Other ongoing or proposed experiments are investigating physics beyond the Standard Model, including</a:t>
            </a:r>
          </a:p>
          <a:p>
            <a:pPr lvl="1"/>
            <a:r>
              <a:rPr lang="en-US" dirty="0" smtClean="0"/>
              <a:t>neutron EDM</a:t>
            </a:r>
          </a:p>
          <a:p>
            <a:pPr lvl="1"/>
            <a:r>
              <a:rPr lang="en-US" dirty="0" smtClean="0"/>
              <a:t>electron EDM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   mixing</a:t>
            </a:r>
          </a:p>
          <a:p>
            <a:pPr lvl="1"/>
            <a:r>
              <a:rPr lang="en-US" dirty="0" smtClean="0"/>
              <a:t>          mixing</a:t>
            </a:r>
          </a:p>
          <a:p>
            <a:pPr lvl="1"/>
            <a:r>
              <a:rPr lang="en-US" dirty="0"/>
              <a:t>Anomalous rare decays, including </a:t>
            </a:r>
            <a:endParaRPr lang="en-US" dirty="0" smtClean="0"/>
          </a:p>
          <a:p>
            <a:pPr lvl="1"/>
            <a:r>
              <a:rPr lang="en-US" dirty="0" smtClean="0"/>
              <a:t>Anomalous magnetic moment of the muon (g-2)</a:t>
            </a:r>
          </a:p>
          <a:p>
            <a:pPr lvl="2"/>
            <a:r>
              <a:rPr lang="en-US" dirty="0" smtClean="0"/>
              <a:t>Major initiative at Fermilab</a:t>
            </a:r>
            <a:r>
              <a:rPr lang="mr-IN" dirty="0" smtClean="0"/>
              <a:t>…</a:t>
            </a:r>
            <a:endParaRPr lang="en-US" dirty="0" smtClean="0"/>
          </a:p>
          <a:p>
            <a:pPr marL="2921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308141"/>
              </p:ext>
            </p:extLst>
          </p:nvPr>
        </p:nvGraphicFramePr>
        <p:xfrm>
          <a:off x="4955498" y="3151680"/>
          <a:ext cx="1001861" cy="26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7" name="Equation" r:id="rId3" imgW="635000" imgH="165100" progId="Equation.DSMT4">
                  <p:embed/>
                </p:oleObj>
              </mc:Choice>
              <mc:Fallback>
                <p:oleObj name="Equation" r:id="rId3" imgW="6350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5498" y="3151680"/>
                        <a:ext cx="1001861" cy="260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934323"/>
              </p:ext>
            </p:extLst>
          </p:nvPr>
        </p:nvGraphicFramePr>
        <p:xfrm>
          <a:off x="1022350" y="2377628"/>
          <a:ext cx="752475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8" name="Equation" r:id="rId5" imgW="495300" imgH="190500" progId="Equation.DSMT4">
                  <p:embed/>
                </p:oleObj>
              </mc:Choice>
              <mc:Fallback>
                <p:oleObj name="Equation" r:id="rId5" imgW="4953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22350" y="2377628"/>
                        <a:ext cx="752475" cy="290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7090065"/>
              </p:ext>
            </p:extLst>
          </p:nvPr>
        </p:nvGraphicFramePr>
        <p:xfrm>
          <a:off x="1038998" y="2767982"/>
          <a:ext cx="756094" cy="275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89" name="Equation" r:id="rId7" imgW="419100" imgH="152400" progId="Equation.DSMT4">
                  <p:embed/>
                </p:oleObj>
              </mc:Choice>
              <mc:Fallback>
                <p:oleObj name="Equation" r:id="rId7" imgW="4191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8998" y="2767982"/>
                        <a:ext cx="756094" cy="275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93552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227" y="0"/>
            <a:ext cx="7564437" cy="441325"/>
          </a:xfrm>
        </p:spPr>
        <p:txBody>
          <a:bodyPr/>
          <a:lstStyle/>
          <a:p>
            <a:r>
              <a:rPr lang="en-US" dirty="0" smtClean="0"/>
              <a:t>g-2 at 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82" y="489645"/>
            <a:ext cx="8251825" cy="2332957"/>
          </a:xfrm>
        </p:spPr>
        <p:txBody>
          <a:bodyPr/>
          <a:lstStyle/>
          <a:p>
            <a:r>
              <a:rPr lang="en-US" sz="1800" dirty="0" smtClean="0"/>
              <a:t>Along with Mu2e, the g-2 experiment is an important part of the near term plan at Fermilab</a:t>
            </a:r>
          </a:p>
          <a:p>
            <a:pPr lvl="1"/>
            <a:r>
              <a:rPr lang="en-US" sz="1600" dirty="0" smtClean="0"/>
              <a:t>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magnetic moment is given by </a:t>
            </a:r>
          </a:p>
          <a:p>
            <a:pPr lvl="1"/>
            <a:r>
              <a:rPr lang="en-US" sz="1600" dirty="0" smtClean="0"/>
              <a:t>Without higher order corrections, </a:t>
            </a:r>
            <a:r>
              <a:rPr lang="en-US" sz="1600" i="1" dirty="0" smtClean="0"/>
              <a:t>g</a:t>
            </a:r>
            <a:r>
              <a:rPr lang="en-US" sz="1600" dirty="0" smtClean="0"/>
              <a:t> would be exactly 2</a:t>
            </a:r>
          </a:p>
          <a:p>
            <a:pPr lvl="1"/>
            <a:r>
              <a:rPr lang="en-US" sz="1600" dirty="0" smtClean="0"/>
              <a:t>The difference (“g-2”) is sensitive to both Standard Model effects and (potentially) new physics</a:t>
            </a:r>
          </a:p>
          <a:p>
            <a:pPr lvl="1"/>
            <a:r>
              <a:rPr lang="en-US" sz="1600" dirty="0" smtClean="0"/>
              <a:t>In 2001, an experiment at Brookhaven found a ~3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dirty="0" smtClean="0"/>
              <a:t> discrepancy with the Standard Model</a:t>
            </a:r>
          </a:p>
          <a:p>
            <a:pPr lvl="1"/>
            <a:r>
              <a:rPr lang="en-US" sz="1600" dirty="0" smtClean="0"/>
              <a:t>That device was moved to Fermilab in 2013, and will soon begin taking data, aiming for 4 times the statistics (3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 smtClean="0"/>
              <a:t>→7.5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26" name="Picture 2" descr="mage result for g-2 magnet move to fermi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470" y="3532816"/>
            <a:ext cx="3672137" cy="24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6639" y="6029867"/>
            <a:ext cx="210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Arrival: 7/26/2013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51" y="5025651"/>
            <a:ext cx="2481980" cy="1649787"/>
          </a:xfrm>
          <a:prstGeom prst="rect">
            <a:avLst/>
          </a:prstGeom>
        </p:spPr>
      </p:pic>
      <p:pic>
        <p:nvPicPr>
          <p:cNvPr id="1028" name="Picture 4" descr="uon-g-2-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2845" y="3205884"/>
            <a:ext cx="3170376" cy="178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406467" y="3791182"/>
            <a:ext cx="789912" cy="352928"/>
          </a:xfrm>
          <a:prstGeom prst="rightArrow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31761" y="5347994"/>
            <a:ext cx="21122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Measure the anomalous precession of muons in a uniform magnetic field</a:t>
            </a:r>
            <a:endParaRPr lang="en-US" sz="1400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103002"/>
              </p:ext>
            </p:extLst>
          </p:nvPr>
        </p:nvGraphicFramePr>
        <p:xfrm>
          <a:off x="4777010" y="983447"/>
          <a:ext cx="951732" cy="483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04" name="Equation" r:id="rId6" imgW="774700" imgH="393700" progId="Equation.DSMT4">
                  <p:embed/>
                </p:oleObj>
              </mc:Choice>
              <mc:Fallback>
                <p:oleObj name="Equation" r:id="rId6" imgW="774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7010" y="983447"/>
                        <a:ext cx="951732" cy="483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76478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 of g-2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588" y="927174"/>
            <a:ext cx="8251825" cy="1899271"/>
          </a:xfrm>
        </p:spPr>
        <p:txBody>
          <a:bodyPr/>
          <a:lstStyle/>
          <a:p>
            <a:r>
              <a:rPr lang="en-US" sz="2000" dirty="0" smtClean="0"/>
              <a:t>g-2 is sensitive to new physics,</a:t>
            </a:r>
            <a:br>
              <a:rPr lang="en-US" sz="2000" dirty="0" smtClean="0"/>
            </a:br>
            <a:r>
              <a:rPr lang="en-US" sz="2000" dirty="0" smtClean="0"/>
              <a:t>such as SUSY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However, you must </a:t>
            </a:r>
            <a:r>
              <a:rPr lang="en-US" sz="2000" i="1" dirty="0" smtClean="0"/>
              <a:t>first</a:t>
            </a:r>
            <a:r>
              <a:rPr lang="en-US" sz="2000" dirty="0" smtClean="0"/>
              <a:t> properly account for the Standard Model contributions, including diagrams like*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where the interior lines can be leptons or quarks, and both theoretical calculations and experimental input are required.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E. Prebys, UC Davis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69" y="549801"/>
            <a:ext cx="3443794" cy="1498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67" y="3218361"/>
            <a:ext cx="1284635" cy="823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42" y="3165705"/>
            <a:ext cx="6412473" cy="775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41" y="4006047"/>
            <a:ext cx="6450601" cy="10118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58332" y="6218178"/>
            <a:ext cx="3642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*Aoyama, </a:t>
            </a:r>
            <a:r>
              <a:rPr lang="en-US" sz="1200" i="1" dirty="0" smtClean="0"/>
              <a:t>et al </a:t>
            </a:r>
            <a:r>
              <a:rPr lang="en-US" sz="1200" dirty="0" err="1" smtClean="0"/>
              <a:t>ProgTheorExpPhys</a:t>
            </a:r>
            <a:r>
              <a:rPr lang="en-US" sz="1200" dirty="0" smtClean="0"/>
              <a:t>. 2012, 01A107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258699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Synergy of Mu2e with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Mu2e Experiment is well timed with the luminosity upgrade of the LHC</a:t>
            </a:r>
          </a:p>
          <a:p>
            <a:r>
              <a:rPr lang="en-US" dirty="0" smtClean="0"/>
              <a:t>A limit (null result) from Mu2e would rule out many signals</a:t>
            </a:r>
          </a:p>
          <a:p>
            <a:pPr lvl="1"/>
            <a:r>
              <a:rPr lang="en-US" dirty="0" smtClean="0"/>
              <a:t>Most flavor violating searches would be ruled out for masses much higher than even the FCC</a:t>
            </a:r>
          </a:p>
          <a:p>
            <a:pPr lvl="1"/>
            <a:r>
              <a:rPr lang="en-US" dirty="0" smtClean="0"/>
              <a:t>Most of SUSY parameter space would be ruled out except for models specifically concocted to minimize flavor violation (e.g. “CKM models”)</a:t>
            </a:r>
          </a:p>
          <a:p>
            <a:r>
              <a:rPr lang="en-US" dirty="0" smtClean="0"/>
              <a:t>A positive result would give lots of guidance for searches, and could also set the energy scale of the next machine.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45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in Point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878" y="879327"/>
            <a:ext cx="8251825" cy="5553075"/>
          </a:xfrm>
        </p:spPr>
        <p:txBody>
          <a:bodyPr/>
          <a:lstStyle/>
          <a:p>
            <a:r>
              <a:rPr lang="en-US" dirty="0" smtClean="0"/>
              <a:t>The LHC has an upgrade plan and experimental program outlined that extend into the 2030s</a:t>
            </a:r>
            <a:endParaRPr lang="en-US" dirty="0"/>
          </a:p>
          <a:p>
            <a:pPr lvl="1"/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r>
              <a:rPr lang="en-US" dirty="0" smtClean="0"/>
              <a:t> of data at 13-14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CoM</a:t>
            </a:r>
            <a:r>
              <a:rPr lang="en-US" dirty="0" smtClean="0"/>
              <a:t> Energy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sz="1200" dirty="0" smtClean="0"/>
          </a:p>
          <a:p>
            <a:pPr lvl="1"/>
            <a:endParaRPr lang="en-US" dirty="0"/>
          </a:p>
          <a:p>
            <a:pPr lvl="1"/>
            <a:endParaRPr lang="en-US" sz="400" dirty="0" smtClean="0"/>
          </a:p>
          <a:p>
            <a:pPr lvl="1"/>
            <a:endParaRPr lang="en-US" dirty="0"/>
          </a:p>
          <a:p>
            <a:pPr lvl="1"/>
            <a:endParaRPr lang="en-US" sz="1100" dirty="0" smtClean="0"/>
          </a:p>
          <a:p>
            <a:pPr lvl="1"/>
            <a:r>
              <a:rPr lang="en-US" dirty="0" smtClean="0"/>
              <a:t>HOWEVER:</a:t>
            </a:r>
          </a:p>
          <a:p>
            <a:pPr lvl="2"/>
            <a:r>
              <a:rPr lang="en-US" dirty="0" smtClean="0"/>
              <a:t>There’s no guaranty that it will find anything but the Higgs</a:t>
            </a:r>
          </a:p>
          <a:p>
            <a:pPr lvl="2"/>
            <a:r>
              <a:rPr lang="en-US" dirty="0" smtClean="0"/>
              <a:t>It’s not a major problem if it doesn’t (from the physics standpoint)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0145" y="1833952"/>
            <a:ext cx="3823855" cy="320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0" name="Picture 2" descr="mage result for hi-lumi lhc projected lumino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8" y="2606893"/>
            <a:ext cx="4666260" cy="180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804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We have proposed a realistic experiment to measure</a:t>
            </a:r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endParaRPr lang="en-US" sz="1800" dirty="0" smtClean="0"/>
          </a:p>
          <a:p>
            <a:pPr lvl="2" eaLnBrk="1" hangingPunct="1"/>
            <a:r>
              <a:rPr lang="en-US" sz="1800" dirty="0" smtClean="0"/>
              <a:t>Single event sensitivity of </a:t>
            </a:r>
            <a:r>
              <a:rPr lang="en-US" sz="1800" dirty="0" err="1" smtClean="0"/>
              <a:t>R</a:t>
            </a:r>
            <a:r>
              <a:rPr lang="en-US" sz="1800" baseline="-25000" dirty="0" err="1" smtClean="0">
                <a:latin typeface="Symbol" pitchFamily="18" charset="2"/>
              </a:rPr>
              <a:t>m</a:t>
            </a:r>
            <a:r>
              <a:rPr lang="en-US" sz="1800" baseline="-25000" dirty="0" err="1" smtClean="0"/>
              <a:t>e</a:t>
            </a:r>
            <a:r>
              <a:rPr lang="en-US" sz="1800" dirty="0" smtClean="0"/>
              <a:t>=3x10</a:t>
            </a:r>
            <a:r>
              <a:rPr lang="en-US" sz="1800" baseline="30000" dirty="0" smtClean="0"/>
              <a:t>-17</a:t>
            </a:r>
          </a:p>
          <a:p>
            <a:pPr lvl="2" eaLnBrk="1" hangingPunct="1"/>
            <a:r>
              <a:rPr lang="en-US" sz="1800" dirty="0" smtClean="0"/>
              <a:t>This represents an improvement of </a:t>
            </a:r>
            <a:r>
              <a:rPr lang="en-US" sz="1800" i="1" dirty="0" smtClean="0"/>
              <a:t>four orders of magnitude</a:t>
            </a:r>
            <a:r>
              <a:rPr lang="en-US" sz="1800" dirty="0" smtClean="0"/>
              <a:t> compared to the existing limit, or over a </a:t>
            </a:r>
            <a:r>
              <a:rPr lang="en-US" sz="1800" i="1" dirty="0" smtClean="0"/>
              <a:t>factor of ten </a:t>
            </a:r>
            <a:r>
              <a:rPr lang="en-US" sz="1800" dirty="0" smtClean="0"/>
              <a:t>in effective mass reach. For comparison</a:t>
            </a:r>
            <a:endParaRPr lang="en-US" sz="1000" dirty="0" smtClean="0"/>
          </a:p>
          <a:p>
            <a:pPr lvl="3" eaLnBrk="1" hangingPunct="1"/>
            <a:r>
              <a:rPr lang="en-US" sz="1600" dirty="0" err="1" smtClean="0"/>
              <a:t>TeV</a:t>
            </a:r>
            <a:r>
              <a:rPr lang="en-US" sz="1600" dirty="0" smtClean="0"/>
              <a:t> -&gt; LHC = factor of 7 (difference in luminosity makes in comparable)</a:t>
            </a:r>
          </a:p>
          <a:p>
            <a:pPr lvl="3" eaLnBrk="1" hangingPunct="1"/>
            <a:r>
              <a:rPr lang="en-US" sz="1600" dirty="0" smtClean="0"/>
              <a:t>LEP 200 -&gt; ILC = factor of 2.5</a:t>
            </a:r>
          </a:p>
          <a:p>
            <a:pPr eaLnBrk="1" hangingPunct="1"/>
            <a:r>
              <a:rPr lang="en-US" sz="2000" dirty="0" smtClean="0"/>
              <a:t>ANY signal would be unambiguous proof of physics beyond the Standard Model</a:t>
            </a:r>
          </a:p>
          <a:p>
            <a:pPr lvl="1" eaLnBrk="1" hangingPunct="1"/>
            <a:r>
              <a:rPr lang="en-US" sz="1600" dirty="0" smtClean="0"/>
              <a:t>And would set the scale for future searches</a:t>
            </a:r>
          </a:p>
          <a:p>
            <a:pPr eaLnBrk="1" hangingPunct="1"/>
            <a:r>
              <a:rPr lang="en-US" sz="2000" dirty="0" smtClean="0"/>
              <a:t>The absence of a signal would be a very important constraint on proposed new models.</a:t>
            </a:r>
          </a:p>
          <a:p>
            <a:pPr lvl="1" eaLnBrk="1" hangingPunct="1"/>
            <a:r>
              <a:rPr lang="en-US" sz="1600" dirty="0" smtClean="0"/>
              <a:t>And limit the space for new discoveries, even at the highest energies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603333"/>
              </p:ext>
            </p:extLst>
          </p:nvPr>
        </p:nvGraphicFramePr>
        <p:xfrm>
          <a:off x="2359305" y="1368123"/>
          <a:ext cx="366553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2" name="Equation" r:id="rId3" imgW="2070100" imgH="546100" progId="Equation.3">
                  <p:embed/>
                </p:oleObj>
              </mc:Choice>
              <mc:Fallback>
                <p:oleObj name="Equation" r:id="rId3" imgW="2070100" imgH="546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305" y="1368123"/>
                        <a:ext cx="3665537" cy="96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D19CF-D100-4D0F-9924-3CDA90F963E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490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65" y="1305752"/>
            <a:ext cx="6220532" cy="4524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How Rare is that?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7666" y="5243930"/>
            <a:ext cx="6244331" cy="5869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14630" y="5930730"/>
            <a:ext cx="2155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event sensitivity of Mu2e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888271" y="5734435"/>
            <a:ext cx="314759" cy="2173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32095" y="4067097"/>
            <a:ext cx="159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Sindrum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limit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871911" y="4255251"/>
            <a:ext cx="321848" cy="281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795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Experimental Challenges for Increased Flux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723900"/>
            <a:ext cx="8553450" cy="5394325"/>
          </a:xfrm>
        </p:spPr>
        <p:txBody>
          <a:bodyPr/>
          <a:lstStyle/>
          <a:p>
            <a:pPr eaLnBrk="1" hangingPunct="1"/>
            <a:r>
              <a:rPr lang="en-US" sz="1800" dirty="0" smtClean="0"/>
              <a:t>At our level of sensitivity, we hit fundamental limits with this technique</a:t>
            </a:r>
          </a:p>
          <a:p>
            <a:pPr lvl="1" eaLnBrk="1" hangingPunct="1"/>
            <a:r>
              <a:rPr lang="en-US" sz="1400" dirty="0" smtClean="0"/>
              <a:t>Simply increasing the proton flux will not improve the limit dramatically</a:t>
            </a:r>
          </a:p>
          <a:p>
            <a:pPr eaLnBrk="1" hangingPunct="1"/>
            <a:r>
              <a:rPr lang="en-US" sz="1800" dirty="0"/>
              <a:t>Improve momentum resolution for the ~100 MeV electrons to reject high energy tails from ordinary DIO electrons</a:t>
            </a:r>
            <a:r>
              <a:rPr lang="en-US" sz="1800" dirty="0" smtClean="0"/>
              <a:t>.</a:t>
            </a:r>
          </a:p>
          <a:p>
            <a:pPr lvl="1" eaLnBrk="1" hangingPunct="1"/>
            <a:r>
              <a:rPr lang="en-US" sz="1400" dirty="0"/>
              <a:t>Limited by multiple scattering in target and detector </a:t>
            </a:r>
            <a:r>
              <a:rPr lang="en-US" sz="1400" dirty="0" smtClean="0"/>
              <a:t>plane</a:t>
            </a:r>
          </a:p>
          <a:p>
            <a:pPr marL="292100" lvl="1" indent="0" eaLnBrk="1" hangingPunct="1">
              <a:buNone/>
            </a:pPr>
            <a:r>
              <a:rPr lang="en-US" sz="1400" dirty="0"/>
              <a:t>	</a:t>
            </a:r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ea typeface="Wingdings"/>
                <a:cs typeface="Wingdings"/>
                <a:sym typeface="Wingdings"/>
              </a:rPr>
              <a:t> go to bunched, mono-energetic muon beam, allowing for thinner target</a:t>
            </a:r>
          </a:p>
          <a:p>
            <a:pPr eaLnBrk="1" hangingPunct="1"/>
            <a:r>
              <a:rPr lang="en-US" sz="1800" dirty="0" smtClean="0"/>
              <a:t>Allow longer decay time for </a:t>
            </a:r>
            <a:r>
              <a:rPr lang="en-US" sz="1800" dirty="0" err="1" smtClean="0"/>
              <a:t>pions</a:t>
            </a:r>
            <a:r>
              <a:rPr lang="en-US" sz="1800" dirty="0" smtClean="0"/>
              <a:t> to decay</a:t>
            </a:r>
          </a:p>
          <a:p>
            <a:pPr eaLnBrk="1" hangingPunct="1"/>
            <a:r>
              <a:rPr lang="en-US" sz="1800" dirty="0" smtClean="0"/>
              <a:t>Both of these lead to a decay/compressor ring</a:t>
            </a:r>
          </a:p>
          <a:p>
            <a:pPr eaLnBrk="1" hangingPunct="1"/>
            <a:r>
              <a:rPr lang="en-US" sz="1800" dirty="0" smtClean="0"/>
              <a:t>Other issues with increased flux</a:t>
            </a:r>
          </a:p>
          <a:p>
            <a:pPr lvl="1" eaLnBrk="1" hangingPunct="1"/>
            <a:r>
              <a:rPr lang="en-US" sz="1400" dirty="0" smtClean="0"/>
              <a:t>Upgrade target and capture solenoid to handle higher proton rate</a:t>
            </a:r>
          </a:p>
          <a:p>
            <a:pPr lvl="2" eaLnBrk="1" hangingPunct="1"/>
            <a:r>
              <a:rPr lang="en-US" sz="1400" dirty="0" smtClean="0"/>
              <a:t>Target heating</a:t>
            </a:r>
          </a:p>
          <a:p>
            <a:pPr lvl="2" eaLnBrk="1" hangingPunct="1"/>
            <a:r>
              <a:rPr lang="en-US" sz="1400" dirty="0" smtClean="0"/>
              <a:t>Quenching or radiation damage to production solenoid</a:t>
            </a:r>
          </a:p>
          <a:p>
            <a:pPr lvl="1" eaLnBrk="1" hangingPunct="1"/>
            <a:r>
              <a:rPr lang="en-US" sz="1400" dirty="0" smtClean="0"/>
              <a:t>High rate detector</a:t>
            </a:r>
          </a:p>
          <a:p>
            <a:pPr eaLnBrk="1" hangingPunct="1"/>
            <a:r>
              <a:rPr lang="en-US" sz="1800" dirty="0" smtClean="0"/>
              <a:t>All of these efforts will benefit immensely from the knowledge and experience gained during the initial phase of the experiment.</a:t>
            </a:r>
          </a:p>
          <a:p>
            <a:pPr eaLnBrk="1" hangingPunct="1"/>
            <a:r>
              <a:rPr lang="en-US" sz="1800" dirty="0" smtClean="0"/>
              <a:t>If we see a signal a lower flux, can use increased flux to study in detail</a:t>
            </a:r>
          </a:p>
          <a:p>
            <a:pPr lvl="1" eaLnBrk="1" hangingPunct="1"/>
            <a:r>
              <a:rPr lang="en-US" sz="1600" dirty="0" smtClean="0"/>
              <a:t>Precise measurement of </a:t>
            </a:r>
            <a:r>
              <a:rPr lang="en-US" sz="1600" dirty="0" err="1" smtClean="0"/>
              <a:t>R</a:t>
            </a:r>
            <a:r>
              <a:rPr lang="en-US" sz="1600" baseline="-25000" dirty="0" err="1" smtClean="0">
                <a:latin typeface="Symbol" pitchFamily="18" charset="2"/>
              </a:rPr>
              <a:t>m</a:t>
            </a:r>
            <a:r>
              <a:rPr lang="en-US" sz="1600" baseline="-25000" dirty="0" err="1" smtClean="0"/>
              <a:t>e</a:t>
            </a:r>
            <a:endParaRPr lang="en-US" sz="1600" baseline="-25000" dirty="0" smtClean="0"/>
          </a:p>
          <a:p>
            <a:pPr lvl="1" eaLnBrk="1" hangingPunct="1"/>
            <a:r>
              <a:rPr lang="en-US" sz="1600" dirty="0" smtClean="0"/>
              <a:t>Target dependence</a:t>
            </a:r>
          </a:p>
          <a:p>
            <a:pPr lvl="1" eaLnBrk="1" hangingPunct="1"/>
            <a:r>
              <a:rPr lang="en-US" sz="1600" dirty="0" smtClean="0"/>
              <a:t>Comparison with </a:t>
            </a:r>
            <a:r>
              <a:rPr lang="en-US" sz="1600" dirty="0" err="1" smtClean="0">
                <a:latin typeface="Symbol" pitchFamily="18" charset="2"/>
              </a:rPr>
              <a:t>m</a:t>
            </a:r>
            <a:r>
              <a:rPr lang="en-US" sz="1600" dirty="0" err="1" smtClean="0">
                <a:sym typeface="Symbol" pitchFamily="18" charset="2"/>
              </a:rPr>
              <a:t>e</a:t>
            </a:r>
            <a:r>
              <a:rPr lang="en-US" sz="1600" dirty="0" err="1" smtClean="0">
                <a:latin typeface="Symbol" pitchFamily="18" charset="2"/>
                <a:sym typeface="Symbol" pitchFamily="18" charset="2"/>
              </a:rPr>
              <a:t>g</a:t>
            </a:r>
            <a:r>
              <a:rPr lang="en-US" sz="1600" dirty="0" smtClean="0">
                <a:sym typeface="Symbol" pitchFamily="18" charset="2"/>
              </a:rPr>
              <a:t> rate</a:t>
            </a:r>
            <a:endParaRPr lang="en-US" sz="1600" dirty="0" smtClean="0"/>
          </a:p>
        </p:txBody>
      </p:sp>
      <p:sp>
        <p:nvSpPr>
          <p:cNvPr id="66564" name="Rectangle 7"/>
          <p:cNvSpPr>
            <a:spLocks noChangeArrowheads="1"/>
          </p:cNvSpPr>
          <p:nvPr/>
        </p:nvSpPr>
        <p:spPr bwMode="auto">
          <a:xfrm>
            <a:off x="769938" y="5272088"/>
            <a:ext cx="7772400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>
              <a:sym typeface="Symbol" pitchFamily="18" charset="2"/>
            </a:endParaRPr>
          </a:p>
        </p:txBody>
      </p:sp>
      <p:sp>
        <p:nvSpPr>
          <p:cNvPr id="66565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579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2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2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2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27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5502" y="303077"/>
            <a:ext cx="4820173" cy="46373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Preac</a:t>
            </a:r>
            <a:r>
              <a:rPr lang="en-US" dirty="0"/>
              <a:t>(</a:t>
            </a:r>
            <a:r>
              <a:rPr lang="en-US" dirty="0" err="1"/>
              <a:t>cellerator</a:t>
            </a:r>
            <a:r>
              <a:rPr lang="en-US" dirty="0"/>
              <a:t>) and </a:t>
            </a:r>
            <a:r>
              <a:rPr lang="en-US" dirty="0" err="1"/>
              <a:t>Linac</a:t>
            </a:r>
            <a:endParaRPr lang="en-US" dirty="0"/>
          </a:p>
        </p:txBody>
      </p:sp>
      <p:pic>
        <p:nvPicPr>
          <p:cNvPr id="41987" name="Picture 3" descr="c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8" y="1895475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28625" y="4594225"/>
            <a:ext cx="25050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</a:t>
            </a:r>
            <a:r>
              <a:rPr lang="en-US" sz="1600" b="1" dirty="0" err="1">
                <a:latin typeface="+mn-lt"/>
              </a:rPr>
              <a:t>Preac</a:t>
            </a:r>
            <a:r>
              <a:rPr lang="en-US" sz="1600" b="1" dirty="0">
                <a:latin typeface="+mn-lt"/>
              </a:rPr>
              <a:t>” - </a:t>
            </a:r>
            <a:r>
              <a:rPr lang="en-US" sz="1600" dirty="0">
                <a:latin typeface="+mn-lt"/>
              </a:rPr>
              <a:t>Static </a:t>
            </a:r>
            <a:r>
              <a:rPr lang="en-US" sz="1600" dirty="0" err="1">
                <a:latin typeface="+mn-lt"/>
              </a:rPr>
              <a:t>Cockroft</a:t>
            </a:r>
            <a:r>
              <a:rPr lang="en-US" sz="1600" dirty="0">
                <a:latin typeface="+mn-lt"/>
              </a:rPr>
              <a:t>-Walton generator accelerates H- ions from 0 to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.</a:t>
            </a:r>
            <a:r>
              <a:rPr lang="en-US" sz="1400" dirty="0">
                <a:latin typeface="+mn-lt"/>
              </a:rPr>
              <a:t>  </a:t>
            </a:r>
          </a:p>
        </p:txBody>
      </p:sp>
      <p:pic>
        <p:nvPicPr>
          <p:cNvPr id="41989" name="Picture 5" descr="old lin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295400"/>
            <a:ext cx="294005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60700" y="5154613"/>
            <a:ext cx="292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“Old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”(LEL)-</a:t>
            </a:r>
            <a:r>
              <a:rPr lang="en-US" sz="1600" dirty="0">
                <a:latin typeface="+mn-lt"/>
              </a:rPr>
              <a:t> accelerate H- ions from 750 </a:t>
            </a:r>
            <a:r>
              <a:rPr lang="en-US" sz="1600" dirty="0" err="1">
                <a:latin typeface="+mn-lt"/>
              </a:rPr>
              <a:t>keV</a:t>
            </a:r>
            <a:r>
              <a:rPr lang="en-US" sz="1600" dirty="0">
                <a:latin typeface="+mn-lt"/>
              </a:rPr>
              <a:t> to 116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1" name="Picture 7" descr="lina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8063" y="1981200"/>
            <a:ext cx="3087687" cy="380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6327775" y="1136650"/>
            <a:ext cx="2578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latin typeface="+mn-lt"/>
              </a:rPr>
              <a:t>“New </a:t>
            </a:r>
            <a:r>
              <a:rPr lang="en-US" sz="1600" b="1" dirty="0" err="1">
                <a:latin typeface="+mn-lt"/>
              </a:rPr>
              <a:t>linac</a:t>
            </a:r>
            <a:r>
              <a:rPr lang="en-US" sz="1600" b="1" dirty="0">
                <a:latin typeface="+mn-lt"/>
              </a:rPr>
              <a:t>” (HEL)-</a:t>
            </a:r>
            <a:r>
              <a:rPr lang="en-US" sz="1600" dirty="0">
                <a:latin typeface="+mn-lt"/>
              </a:rPr>
              <a:t> Accelerate H- ions from 116 </a:t>
            </a:r>
            <a:r>
              <a:rPr lang="en-US" sz="1600" dirty="0" err="1">
                <a:latin typeface="+mn-lt"/>
              </a:rPr>
              <a:t>MeV</a:t>
            </a:r>
            <a:r>
              <a:rPr lang="en-US" sz="1600" dirty="0">
                <a:latin typeface="+mn-lt"/>
              </a:rPr>
              <a:t> to 400 </a:t>
            </a:r>
            <a:r>
              <a:rPr lang="en-US" sz="1600" dirty="0" err="1">
                <a:latin typeface="+mn-lt"/>
              </a:rPr>
              <a:t>MeV</a:t>
            </a:r>
            <a:endParaRPr lang="en-US" sz="1600" dirty="0">
              <a:latin typeface="+mn-lt"/>
            </a:endParaRPr>
          </a:p>
        </p:txBody>
      </p:sp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19100" y="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Freeform 10"/>
          <p:cNvSpPr>
            <a:spLocks/>
          </p:cNvSpPr>
          <p:nvPr/>
        </p:nvSpPr>
        <p:spPr bwMode="auto">
          <a:xfrm>
            <a:off x="1884363" y="0"/>
            <a:ext cx="1111250" cy="400050"/>
          </a:xfrm>
          <a:custGeom>
            <a:avLst/>
            <a:gdLst>
              <a:gd name="T0" fmla="*/ 1111221 w 16509"/>
              <a:gd name="T1" fmla="*/ 400050 h 18819"/>
              <a:gd name="T2" fmla="*/ 558808 w 16509"/>
              <a:gd name="T3" fmla="*/ 31398 h 18819"/>
              <a:gd name="T4" fmla="*/ 0 w 16509"/>
              <a:gd name="T5" fmla="*/ 211685 h 18819"/>
              <a:gd name="T6" fmla="*/ 0 60000 65536"/>
              <a:gd name="T7" fmla="*/ 0 60000 65536"/>
              <a:gd name="T8" fmla="*/ 0 60000 65536"/>
              <a:gd name="T9" fmla="*/ 0 w 16509"/>
              <a:gd name="T10" fmla="*/ 0 h 18819"/>
              <a:gd name="T11" fmla="*/ 16509 w 16509"/>
              <a:gd name="T12" fmla="*/ 18819 h 188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509" h="18819">
                <a:moveTo>
                  <a:pt x="16509" y="18819"/>
                </a:moveTo>
                <a:cubicBezTo>
                  <a:pt x="16485" y="14009"/>
                  <a:pt x="11053" y="2954"/>
                  <a:pt x="8302" y="1477"/>
                </a:cubicBezTo>
                <a:cubicBezTo>
                  <a:pt x="5551" y="0"/>
                  <a:pt x="3302" y="5528"/>
                  <a:pt x="0" y="99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1995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57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The Main Injector can accept 8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protons OR antiprotons from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Booster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anti-proton accumulator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8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Recycler (which shares the same tunnel and stores antiprotons)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</a:t>
            </a:r>
            <a:r>
              <a:rPr lang="en-US" sz="1600" dirty="0">
                <a:latin typeface="+mn-lt"/>
              </a:rPr>
              <a:t> to 120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(in a minimum of 1.4 s) and deliver them to 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The antiproton production target.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fixed target area.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NUMI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beamline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 OR antiprotons</a:t>
            </a:r>
            <a:r>
              <a:rPr lang="en-US" sz="1600" dirty="0">
                <a:latin typeface="+mn-lt"/>
              </a:rPr>
              <a:t> to 150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and inject them into the </a:t>
            </a:r>
            <a:r>
              <a:rPr lang="en-US" sz="1600" dirty="0" err="1">
                <a:latin typeface="+mn-lt"/>
              </a:rPr>
              <a:t>Tevatron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6238" y="1238250"/>
            <a:ext cx="1268412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3205162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819775" y="2619375"/>
            <a:ext cx="1495425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2188"/>
            <a:ext cx="3475037" cy="869950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1" h="548">
                <a:moveTo>
                  <a:pt x="2281" y="241"/>
                </a:moveTo>
                <a:cubicBezTo>
                  <a:pt x="2163" y="209"/>
                  <a:pt x="1945" y="0"/>
                  <a:pt x="1565" y="51"/>
                </a:cubicBezTo>
                <a:cubicBezTo>
                  <a:pt x="1185" y="102"/>
                  <a:pt x="326" y="444"/>
                  <a:pt x="0" y="548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2459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06" y="461155"/>
            <a:ext cx="7563601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Present Operation of </a:t>
            </a:r>
            <a:r>
              <a:rPr lang="en-US" dirty="0" err="1" smtClean="0"/>
              <a:t>Debuncher</a:t>
            </a:r>
            <a:r>
              <a:rPr lang="en-US" dirty="0" smtClean="0"/>
              <a:t>/Accumulator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942975"/>
            <a:ext cx="3652838" cy="5257800"/>
          </a:xfrm>
        </p:spPr>
        <p:txBody>
          <a:bodyPr/>
          <a:lstStyle/>
          <a:p>
            <a:pPr eaLnBrk="1" hangingPunct="1"/>
            <a:r>
              <a:rPr lang="en-US" smtClean="0"/>
              <a:t>Protons are accelerated to 120 GeV in Main Injector and extracted to pBar target</a:t>
            </a:r>
          </a:p>
          <a:p>
            <a:pPr eaLnBrk="1" hangingPunct="1"/>
            <a:r>
              <a:rPr lang="en-US" smtClean="0"/>
              <a:t>pBars are collected and phase rotated in the “Debuncher”</a:t>
            </a:r>
          </a:p>
          <a:p>
            <a:pPr eaLnBrk="1" hangingPunct="1"/>
            <a:r>
              <a:rPr lang="en-US" smtClean="0"/>
              <a:t>Transferred to the “Accumulator”, where they are cooled and stacked</a:t>
            </a:r>
          </a:p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pBars not used after collider.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942975"/>
            <a:ext cx="38100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Pbar Tu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4067175"/>
            <a:ext cx="2819400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Freeform 6"/>
          <p:cNvSpPr>
            <a:spLocks/>
          </p:cNvSpPr>
          <p:nvPr/>
        </p:nvSpPr>
        <p:spPr bwMode="auto">
          <a:xfrm>
            <a:off x="3465513" y="2314575"/>
            <a:ext cx="1725612" cy="1525588"/>
          </a:xfrm>
          <a:custGeom>
            <a:avLst/>
            <a:gdLst>
              <a:gd name="T0" fmla="*/ 0 w 934"/>
              <a:gd name="T1" fmla="*/ 2147483647 h 961"/>
              <a:gd name="T2" fmla="*/ 2147483647 w 934"/>
              <a:gd name="T3" fmla="*/ 2147483647 h 961"/>
              <a:gd name="T4" fmla="*/ 2147483647 w 934"/>
              <a:gd name="T5" fmla="*/ 2147483647 h 961"/>
              <a:gd name="T6" fmla="*/ 2147483647 w 934"/>
              <a:gd name="T7" fmla="*/ 0 h 961"/>
              <a:gd name="T8" fmla="*/ 0 60000 65536"/>
              <a:gd name="T9" fmla="*/ 0 60000 65536"/>
              <a:gd name="T10" fmla="*/ 0 60000 65536"/>
              <a:gd name="T11" fmla="*/ 0 60000 65536"/>
              <a:gd name="T12" fmla="*/ 0 w 934"/>
              <a:gd name="T13" fmla="*/ 0 h 961"/>
              <a:gd name="T14" fmla="*/ 934 w 934"/>
              <a:gd name="T15" fmla="*/ 961 h 9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34" h="961">
                <a:moveTo>
                  <a:pt x="0" y="935"/>
                </a:moveTo>
                <a:cubicBezTo>
                  <a:pt x="48" y="921"/>
                  <a:pt x="216" y="961"/>
                  <a:pt x="299" y="848"/>
                </a:cubicBezTo>
                <a:cubicBezTo>
                  <a:pt x="382" y="735"/>
                  <a:pt x="391" y="397"/>
                  <a:pt x="497" y="256"/>
                </a:cubicBezTo>
                <a:cubicBezTo>
                  <a:pt x="603" y="115"/>
                  <a:pt x="843" y="53"/>
                  <a:pt x="934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946525" y="3786188"/>
            <a:ext cx="1901825" cy="1060450"/>
          </a:xfrm>
          <a:custGeom>
            <a:avLst/>
            <a:gdLst>
              <a:gd name="T0" fmla="*/ 0 w 1198"/>
              <a:gd name="T1" fmla="*/ 0 h 668"/>
              <a:gd name="T2" fmla="*/ 2147483647 w 1198"/>
              <a:gd name="T3" fmla="*/ 2147483647 h 668"/>
              <a:gd name="T4" fmla="*/ 2147483647 w 1198"/>
              <a:gd name="T5" fmla="*/ 2147483647 h 668"/>
              <a:gd name="T6" fmla="*/ 0 60000 65536"/>
              <a:gd name="T7" fmla="*/ 0 60000 65536"/>
              <a:gd name="T8" fmla="*/ 0 60000 65536"/>
              <a:gd name="T9" fmla="*/ 0 w 1198"/>
              <a:gd name="T10" fmla="*/ 0 h 668"/>
              <a:gd name="T11" fmla="*/ 1198 w 1198"/>
              <a:gd name="T12" fmla="*/ 668 h 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98" h="668">
                <a:moveTo>
                  <a:pt x="0" y="0"/>
                </a:moveTo>
                <a:cubicBezTo>
                  <a:pt x="95" y="24"/>
                  <a:pt x="368" y="31"/>
                  <a:pt x="568" y="142"/>
                </a:cubicBezTo>
                <a:cubicBezTo>
                  <a:pt x="768" y="253"/>
                  <a:pt x="1067" y="559"/>
                  <a:pt x="1198" y="668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4" name="Oval 8"/>
          <p:cNvSpPr>
            <a:spLocks noChangeArrowheads="1"/>
          </p:cNvSpPr>
          <p:nvPr/>
        </p:nvSpPr>
        <p:spPr bwMode="auto">
          <a:xfrm>
            <a:off x="1354138" y="3495675"/>
            <a:ext cx="2073275" cy="53816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5" name="Oval 9"/>
          <p:cNvSpPr>
            <a:spLocks noChangeArrowheads="1"/>
          </p:cNvSpPr>
          <p:nvPr/>
        </p:nvSpPr>
        <p:spPr bwMode="auto">
          <a:xfrm>
            <a:off x="739775" y="4302125"/>
            <a:ext cx="2243138" cy="533400"/>
          </a:xfrm>
          <a:prstGeom prst="ellipse">
            <a:avLst/>
          </a:prstGeom>
          <a:noFill/>
          <a:ln w="25400">
            <a:solidFill>
              <a:srgbClr val="66CC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5066" name="Freeform 10"/>
          <p:cNvSpPr>
            <a:spLocks/>
          </p:cNvSpPr>
          <p:nvPr/>
        </p:nvSpPr>
        <p:spPr bwMode="auto">
          <a:xfrm>
            <a:off x="3106738" y="2751138"/>
            <a:ext cx="3844925" cy="3148012"/>
          </a:xfrm>
          <a:custGeom>
            <a:avLst/>
            <a:gdLst>
              <a:gd name="T0" fmla="*/ 0 w 2422"/>
              <a:gd name="T1" fmla="*/ 2147483647 h 1951"/>
              <a:gd name="T2" fmla="*/ 2147483647 w 2422"/>
              <a:gd name="T3" fmla="*/ 2147483647 h 1951"/>
              <a:gd name="T4" fmla="*/ 2147483647 w 2422"/>
              <a:gd name="T5" fmla="*/ 2147483647 h 1951"/>
              <a:gd name="T6" fmla="*/ 2147483647 w 2422"/>
              <a:gd name="T7" fmla="*/ 2147483647 h 1951"/>
              <a:gd name="T8" fmla="*/ 2147483647 w 2422"/>
              <a:gd name="T9" fmla="*/ 0 h 19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22"/>
              <a:gd name="T16" fmla="*/ 0 h 1951"/>
              <a:gd name="T17" fmla="*/ 2422 w 2422"/>
              <a:gd name="T18" fmla="*/ 1951 h 19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22" h="1951">
                <a:moveTo>
                  <a:pt x="0" y="1101"/>
                </a:moveTo>
                <a:cubicBezTo>
                  <a:pt x="108" y="1126"/>
                  <a:pt x="422" y="1116"/>
                  <a:pt x="655" y="1251"/>
                </a:cubicBezTo>
                <a:cubicBezTo>
                  <a:pt x="888" y="1386"/>
                  <a:pt x="1116" y="1869"/>
                  <a:pt x="1398" y="1910"/>
                </a:cubicBezTo>
                <a:cubicBezTo>
                  <a:pt x="1680" y="1951"/>
                  <a:pt x="2273" y="1813"/>
                  <a:pt x="2347" y="1495"/>
                </a:cubicBezTo>
                <a:cubicBezTo>
                  <a:pt x="2422" y="1177"/>
                  <a:pt x="1949" y="312"/>
                  <a:pt x="1845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6486525" y="5210175"/>
            <a:ext cx="762000" cy="304800"/>
          </a:xfrm>
          <a:custGeom>
            <a:avLst/>
            <a:gdLst>
              <a:gd name="T0" fmla="*/ 0 w 480"/>
              <a:gd name="T1" fmla="*/ 2147483647 h 192"/>
              <a:gd name="T2" fmla="*/ 2147483647 w 480"/>
              <a:gd name="T3" fmla="*/ 0 h 192"/>
              <a:gd name="T4" fmla="*/ 0 60000 65536"/>
              <a:gd name="T5" fmla="*/ 0 60000 65536"/>
              <a:gd name="T6" fmla="*/ 0 w 480"/>
              <a:gd name="T7" fmla="*/ 0 h 192"/>
              <a:gd name="T8" fmla="*/ 480 w 480"/>
              <a:gd name="T9" fmla="*/ 192 h 19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0" h="192">
                <a:moveTo>
                  <a:pt x="0" y="192"/>
                </a:moveTo>
                <a:cubicBezTo>
                  <a:pt x="0" y="192"/>
                  <a:pt x="240" y="96"/>
                  <a:pt x="480" y="0"/>
                </a:cubicBezTo>
              </a:path>
            </a:pathLst>
          </a:custGeom>
          <a:noFill/>
          <a:ln w="25400">
            <a:solidFill>
              <a:srgbClr val="66CC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068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439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Mu2e in the </a:t>
            </a:r>
            <a:r>
              <a:rPr lang="en-US" dirty="0" err="1" smtClean="0"/>
              <a:t>NOvA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656052"/>
          </a:xfrm>
        </p:spPr>
        <p:txBody>
          <a:bodyPr/>
          <a:lstStyle/>
          <a:p>
            <a:r>
              <a:rPr lang="en-US" sz="2000" dirty="0" smtClean="0"/>
              <a:t>Beam Delivered in 15 Hz “batches” from the Fermilab Booster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5" y="1707163"/>
            <a:ext cx="8613795" cy="4052399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085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Performance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5479" y="6129130"/>
            <a:ext cx="8251825" cy="596348"/>
          </a:xfrm>
        </p:spPr>
        <p:txBody>
          <a:bodyPr/>
          <a:lstStyle/>
          <a:p>
            <a:r>
              <a:rPr lang="en-US" sz="2000" dirty="0" smtClean="0"/>
              <a:t>Additional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extinction from beam delivery system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65" y="798444"/>
            <a:ext cx="2287191" cy="2286000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65" y="3084444"/>
            <a:ext cx="2514600" cy="182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38560" y="708335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CC33"/>
                </a:solidFill>
                <a:latin typeface="+mn-lt"/>
              </a:rPr>
              <a:t>Beam motion in Collimato</a:t>
            </a:r>
            <a:r>
              <a:rPr lang="en-US" sz="1400" dirty="0" smtClean="0">
                <a:solidFill>
                  <a:srgbClr val="008000"/>
                </a:solidFill>
                <a:latin typeface="+mn-lt"/>
              </a:rPr>
              <a:t>r</a:t>
            </a:r>
            <a:endParaRPr lang="en-US" sz="1400" dirty="0">
              <a:solidFill>
                <a:srgbClr val="008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16700" y="1181652"/>
            <a:ext cx="541126" cy="332410"/>
          </a:xfrm>
          <a:prstGeom prst="straightConnector1">
            <a:avLst/>
          </a:prstGeom>
          <a:ln w="25400">
            <a:solidFill>
              <a:srgbClr val="33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2178" y="5186018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Transmission Window</a:t>
            </a:r>
            <a:endParaRPr lang="en-US" sz="1600" dirty="0"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927652" y="4748696"/>
            <a:ext cx="353391" cy="3975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10865" y="415124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Bunch</a:t>
            </a:r>
            <a:endParaRPr lang="en-US" sz="160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83" y="2355639"/>
            <a:ext cx="5532782" cy="3542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434" y="1366078"/>
            <a:ext cx="5223565" cy="71433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2284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Particle Motion in a Solenoidal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428135"/>
          </a:xfrm>
        </p:spPr>
        <p:txBody>
          <a:bodyPr/>
          <a:lstStyle/>
          <a:p>
            <a:r>
              <a:rPr lang="en-US" dirty="0" smtClean="0"/>
              <a:t>Generally, particles move in a</a:t>
            </a:r>
            <a:br>
              <a:rPr lang="en-US" dirty="0" smtClean="0"/>
            </a:br>
            <a:r>
              <a:rPr lang="en-US" dirty="0" smtClean="0"/>
              <a:t>helical trajectory</a:t>
            </a:r>
          </a:p>
          <a:p>
            <a:r>
              <a:rPr lang="en-US" dirty="0" smtClean="0"/>
              <a:t>For high momentum particles, </a:t>
            </a:r>
          </a:p>
          <a:p>
            <a:r>
              <a:rPr lang="en-US" dirty="0" smtClean="0"/>
              <a:t>the curvature is used to measure </a:t>
            </a:r>
          </a:p>
          <a:p>
            <a:r>
              <a:rPr lang="en-US" dirty="0" smtClean="0"/>
              <a:t>the momentum</a:t>
            </a:r>
          </a:p>
          <a:p>
            <a:r>
              <a:rPr lang="en-US" dirty="0" smtClean="0"/>
              <a:t>Low momentum particles are</a:t>
            </a:r>
            <a:br>
              <a:rPr lang="en-US" dirty="0" smtClean="0"/>
            </a:br>
            <a:r>
              <a:rPr lang="en-US" dirty="0" smtClean="0"/>
              <a:t>effectively “trapped” along</a:t>
            </a:r>
            <a:br>
              <a:rPr lang="en-US" dirty="0" smtClean="0"/>
            </a:br>
            <a:r>
              <a:rPr lang="en-US" dirty="0" smtClean="0"/>
              <a:t>the field lines</a:t>
            </a:r>
          </a:p>
          <a:p>
            <a:r>
              <a:rPr lang="en-US" dirty="0" smtClean="0"/>
              <a:t>A particle trapped along a </a:t>
            </a:r>
            <a:r>
              <a:rPr lang="en-US" i="1" dirty="0" smtClean="0"/>
              <a:t>curved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solenoidal field will drift out of the </a:t>
            </a:r>
            <a:br>
              <a:rPr lang="en-US" dirty="0" smtClean="0"/>
            </a:br>
            <a:r>
              <a:rPr lang="en-US" dirty="0" smtClean="0"/>
              <a:t>plane of curvature with a velocity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130050" name="Picture 2" descr="http://web.ncf.ca/ch865/graphics/HelicInBFld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270" y="725054"/>
            <a:ext cx="2642805" cy="1982104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32754" y="2888128"/>
            <a:ext cx="2095501" cy="1449916"/>
            <a:chOff x="5418667" y="3100917"/>
            <a:chExt cx="2455334" cy="1738993"/>
          </a:xfrm>
        </p:grpSpPr>
        <p:pic>
          <p:nvPicPr>
            <p:cNvPr id="13" name="Picture 5" descr="http://www.iopblog.org/wp-content/uploads/2010/07/New-Picture1-430x28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55"/>
            <a:stretch/>
          </p:blipFill>
          <p:spPr bwMode="auto">
            <a:xfrm>
              <a:off x="5418667" y="3122083"/>
              <a:ext cx="2455334" cy="171782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6477000" y="3100917"/>
              <a:ext cx="275167" cy="15875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26250" y="4097759"/>
            <a:ext cx="2317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dirty="0">
                <a:solidFill>
                  <a:srgbClr val="FF0000"/>
                </a:solidFill>
              </a:rPr>
              <a:t>10 MeV/c particle will have a </a:t>
            </a:r>
            <a:r>
              <a:rPr lang="en-US" dirty="0" smtClean="0">
                <a:solidFill>
                  <a:srgbClr val="FF0000"/>
                </a:solidFill>
              </a:rPr>
              <a:t>radius </a:t>
            </a:r>
            <a:r>
              <a:rPr lang="en-US" dirty="0">
                <a:solidFill>
                  <a:srgbClr val="FF0000"/>
                </a:solidFill>
              </a:rPr>
              <a:t>of 3 cm in a 1 T field</a:t>
            </a:r>
          </a:p>
          <a:p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29675"/>
              </p:ext>
            </p:extLst>
          </p:nvPr>
        </p:nvGraphicFramePr>
        <p:xfrm>
          <a:off x="3515119" y="5254658"/>
          <a:ext cx="3773487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97" name="Equation" r:id="rId5" imgW="1612900" imgH="457200" progId="Equation.3">
                  <p:embed/>
                </p:oleObj>
              </mc:Choice>
              <mc:Fallback>
                <p:oleObj name="Equation" r:id="rId5" imgW="1612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5119" y="5254658"/>
                        <a:ext cx="3773487" cy="1069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9166" y="5456507"/>
            <a:ext cx="2275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Can be used to resolve charge and momentum!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2804583" y="5822798"/>
            <a:ext cx="694931" cy="9537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639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t</a:t>
            </a:r>
            <a:r>
              <a:rPr lang="en-US" dirty="0" smtClean="0"/>
              <a:t>hen?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829042"/>
          </a:xfrm>
        </p:spPr>
        <p:txBody>
          <a:bodyPr/>
          <a:lstStyle/>
          <a:p>
            <a:r>
              <a:rPr lang="en-US" dirty="0" smtClean="0"/>
              <a:t>People are already discussing the “Future Circular Collider” (FCC)</a:t>
            </a:r>
          </a:p>
          <a:p>
            <a:pPr lvl="1"/>
            <a:r>
              <a:rPr lang="en-US" dirty="0" smtClean="0"/>
              <a:t>100 km circumference</a:t>
            </a:r>
          </a:p>
          <a:p>
            <a:pPr lvl="1"/>
            <a:r>
              <a:rPr lang="en-US" dirty="0" smtClean="0"/>
              <a:t>50+50 </a:t>
            </a:r>
            <a:r>
              <a:rPr lang="en-US" dirty="0" err="1" smtClean="0"/>
              <a:t>TeV</a:t>
            </a:r>
            <a:r>
              <a:rPr lang="en-US" dirty="0" smtClean="0"/>
              <a:t> proton beams</a:t>
            </a:r>
          </a:p>
          <a:p>
            <a:pPr lvl="1"/>
            <a:r>
              <a:rPr lang="en-US" dirty="0" smtClean="0"/>
              <a:t>Similar luminosity to LHC</a:t>
            </a:r>
          </a:p>
          <a:p>
            <a:pPr lvl="1"/>
            <a:endParaRPr lang="en-US" dirty="0"/>
          </a:p>
          <a:p>
            <a:pPr lvl="1"/>
            <a:endParaRPr lang="en-US" sz="3600" dirty="0"/>
          </a:p>
          <a:p>
            <a:pPr lvl="1"/>
            <a:endParaRPr lang="en-US" dirty="0" smtClean="0"/>
          </a:p>
          <a:p>
            <a:r>
              <a:rPr lang="en-US" dirty="0" smtClean="0"/>
              <a:t>Is not finding something at a 14 </a:t>
            </a:r>
            <a:r>
              <a:rPr lang="en-US" dirty="0" err="1" smtClean="0"/>
              <a:t>TeV</a:t>
            </a:r>
            <a:r>
              <a:rPr lang="en-US" dirty="0" smtClean="0"/>
              <a:t> collider enough justification to build a 100 </a:t>
            </a:r>
            <a:r>
              <a:rPr lang="en-US" dirty="0" err="1" smtClean="0"/>
              <a:t>TeV</a:t>
            </a:r>
            <a:r>
              <a:rPr lang="en-US" dirty="0" smtClean="0"/>
              <a:t> collider?</a:t>
            </a:r>
          </a:p>
          <a:p>
            <a:pPr lvl="1"/>
            <a:r>
              <a:rPr lang="en-US" dirty="0" smtClean="0"/>
              <a:t>In the absence of guidance, we have no choice but to think logarithmically</a:t>
            </a:r>
          </a:p>
          <a:p>
            <a:pPr lvl="2"/>
            <a:r>
              <a:rPr lang="en-US" dirty="0" smtClean="0"/>
              <a:t>(LHC to FCC) ~ (</a:t>
            </a:r>
            <a:r>
              <a:rPr lang="en-US" dirty="0" err="1" smtClean="0"/>
              <a:t>Tevatron</a:t>
            </a:r>
            <a:r>
              <a:rPr lang="en-US" dirty="0" smtClean="0"/>
              <a:t> to LHC)</a:t>
            </a:r>
            <a:r>
              <a:rPr lang="en-US" dirty="0"/>
              <a:t> </a:t>
            </a:r>
            <a:r>
              <a:rPr lang="en-US" dirty="0" smtClean="0"/>
              <a:t>→ “meh”</a:t>
            </a:r>
          </a:p>
          <a:p>
            <a:pPr lvl="2"/>
            <a:r>
              <a:rPr lang="en-US" dirty="0" smtClean="0"/>
              <a:t>Pretty weak scientific argument</a:t>
            </a:r>
          </a:p>
          <a:p>
            <a:pPr lvl="2"/>
            <a:r>
              <a:rPr lang="en-US" dirty="0" smtClean="0"/>
              <a:t>Non-starter politically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867" y="1311862"/>
            <a:ext cx="4190581" cy="277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37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Resonant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367" y="815152"/>
            <a:ext cx="5159335" cy="986175"/>
          </a:xfrm>
        </p:spPr>
        <p:txBody>
          <a:bodyPr/>
          <a:lstStyle/>
          <a:p>
            <a:r>
              <a:rPr lang="en-US" sz="1800" dirty="0" smtClean="0"/>
              <a:t>Extracting all the beam at once is easy, but we want to extract it slowly over ~60 </a:t>
            </a:r>
            <a:r>
              <a:rPr lang="en-US" sz="1800" dirty="0" err="1" smtClean="0"/>
              <a:t>ms</a:t>
            </a:r>
            <a:r>
              <a:rPr lang="en-US" sz="1800" dirty="0" smtClean="0"/>
              <a:t> (~35,000 revolutions)</a:t>
            </a:r>
          </a:p>
          <a:p>
            <a:r>
              <a:rPr lang="en-US" sz="1800" dirty="0" smtClean="0"/>
              <a:t>Use nonlinear (</a:t>
            </a:r>
            <a:r>
              <a:rPr lang="en-US" sz="1800" dirty="0" err="1" smtClean="0"/>
              <a:t>sextupole</a:t>
            </a:r>
            <a:r>
              <a:rPr lang="en-US" sz="1800" dirty="0" smtClean="0"/>
              <a:t>) magnets to drive a harmonic instability</a:t>
            </a:r>
          </a:p>
          <a:p>
            <a:r>
              <a:rPr lang="en-US" sz="1800" dirty="0" smtClean="0"/>
              <a:t>Extract unstable beam as it propagates outward</a:t>
            </a:r>
          </a:p>
          <a:p>
            <a:pPr lvl="1"/>
            <a:r>
              <a:rPr lang="en-US" sz="1600" dirty="0" smtClean="0"/>
              <a:t>Standard technique in accelerator physics</a:t>
            </a:r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3415684" y="4416708"/>
            <a:ext cx="2286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3428384" y="5178708"/>
            <a:ext cx="21971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 flipH="1">
            <a:off x="2806084" y="4480208"/>
            <a:ext cx="393700" cy="18415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733184" y="4569108"/>
            <a:ext cx="19939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+mn-lt"/>
              </a:rPr>
              <a:t>Extraction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>Field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618884" y="5318408"/>
            <a:ext cx="1320800" cy="36933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Septum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749184" y="5242208"/>
            <a:ext cx="165100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>
            <a:off x="5549284" y="5178708"/>
            <a:ext cx="304800" cy="1143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H="1">
            <a:off x="5930284" y="3959508"/>
            <a:ext cx="190500" cy="889000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AutoShape 12"/>
          <p:cNvSpPr>
            <a:spLocks noChangeArrowheads="1"/>
          </p:cNvSpPr>
          <p:nvPr/>
        </p:nvSpPr>
        <p:spPr bwMode="auto">
          <a:xfrm>
            <a:off x="3491884" y="5940708"/>
            <a:ext cx="1371600" cy="342900"/>
          </a:xfrm>
          <a:prstGeom prst="rightArrow">
            <a:avLst>
              <a:gd name="adj1" fmla="val 50000"/>
              <a:gd name="adj2" fmla="val 65556"/>
            </a:avLst>
          </a:prstGeom>
          <a:solidFill>
            <a:srgbClr val="FF0000"/>
          </a:solidFill>
          <a:ln w="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 rot="20006097">
            <a:off x="6188793" y="4136624"/>
            <a:ext cx="1009650" cy="430117"/>
          </a:xfrm>
          <a:prstGeom prst="rightArrow">
            <a:avLst>
              <a:gd name="adj1" fmla="val 50000"/>
              <a:gd name="adj2" fmla="val 44167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15"/>
          <p:cNvSpPr>
            <a:spLocks/>
          </p:cNvSpPr>
          <p:nvPr/>
        </p:nvSpPr>
        <p:spPr bwMode="auto">
          <a:xfrm rot="600000">
            <a:off x="2742584" y="4404008"/>
            <a:ext cx="228600" cy="762000"/>
          </a:xfrm>
          <a:prstGeom prst="leftBrace">
            <a:avLst>
              <a:gd name="adj1" fmla="val 22222"/>
              <a:gd name="adj2" fmla="val 48333"/>
            </a:avLst>
          </a:prstGeom>
          <a:noFill/>
          <a:ln w="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596284" y="4315108"/>
            <a:ext cx="2120900" cy="52322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r">
              <a:spcBef>
                <a:spcPct val="50000"/>
              </a:spcBef>
            </a:pPr>
            <a:r>
              <a:rPr lang="en-US" sz="1400" dirty="0">
                <a:latin typeface="+mn-lt"/>
              </a:rPr>
              <a:t>Unstable beam motion in N(order) turns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5903296" y="5024720"/>
            <a:ext cx="723900" cy="1651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5930284" y="5102508"/>
            <a:ext cx="723900" cy="889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5931871" y="5167595"/>
            <a:ext cx="723900" cy="50800"/>
          </a:xfrm>
          <a:prstGeom prst="line">
            <a:avLst/>
          </a:prstGeom>
          <a:noFill/>
          <a:ln w="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6311284" y="5178708"/>
            <a:ext cx="12573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+mn-lt"/>
              </a:rPr>
              <a:t>Lost beam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768484" y="4492908"/>
            <a:ext cx="1676400" cy="338554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/>
          <a:p>
            <a:pPr algn="l"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Extracted beam</a:t>
            </a:r>
            <a:endParaRPr lang="en-US" sz="1600" dirty="0">
              <a:latin typeface="+mn-l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99" y="972611"/>
            <a:ext cx="3666101" cy="222275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5377317" y="4496042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3778248" y="4484577"/>
            <a:ext cx="0" cy="604251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8819256"/>
              </p:ext>
            </p:extLst>
          </p:nvPr>
        </p:nvGraphicFramePr>
        <p:xfrm>
          <a:off x="8734425" y="3041661"/>
          <a:ext cx="289226" cy="318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4" name="Equation" r:id="rId4" imgW="127000" imgH="139700" progId="Equation.3">
                  <p:embed/>
                </p:oleObj>
              </mc:Choice>
              <mc:Fallback>
                <p:oleObj name="Equation" r:id="rId4" imgW="127000" imgH="139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4425" y="3041661"/>
                        <a:ext cx="289226" cy="318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718"/>
              </p:ext>
            </p:extLst>
          </p:nvPr>
        </p:nvGraphicFramePr>
        <p:xfrm>
          <a:off x="5262563" y="1133475"/>
          <a:ext cx="3476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5" name="Equation" r:id="rId6" imgW="152400" imgH="177800" progId="Equation.3">
                  <p:embed/>
                </p:oleObj>
              </mc:Choice>
              <mc:Fallback>
                <p:oleObj name="Equation" r:id="rId6" imgW="152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62563" y="1133475"/>
                        <a:ext cx="347662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30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/>
      <p:bldP spid="3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69" y="0"/>
            <a:ext cx="8371114" cy="507274"/>
          </a:xfrm>
        </p:spPr>
        <p:txBody>
          <a:bodyPr/>
          <a:lstStyle/>
          <a:p>
            <a:r>
              <a:rPr lang="en-US" dirty="0" smtClean="0"/>
              <a:t>Mu2e Spill Structure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430713" y="630953"/>
            <a:ext cx="4172275" cy="5179106"/>
          </a:xfrm>
        </p:spPr>
        <p:txBody>
          <a:bodyPr/>
          <a:lstStyle/>
          <a:p>
            <a:r>
              <a:rPr lang="en-US" sz="2000" dirty="0" smtClean="0"/>
              <a:t>Detail:</a:t>
            </a:r>
          </a:p>
          <a:p>
            <a:pPr lvl="1"/>
            <a:r>
              <a:rPr lang="en-US" sz="1800" dirty="0" smtClean="0"/>
              <a:t>3x10</a:t>
            </a:r>
            <a:r>
              <a:rPr lang="en-US" sz="1800" baseline="30000" dirty="0" smtClean="0"/>
              <a:t>7</a:t>
            </a:r>
            <a:r>
              <a:rPr lang="en-US" sz="1800" dirty="0" smtClean="0"/>
              <a:t> p/bunch</a:t>
            </a:r>
          </a:p>
          <a:p>
            <a:pPr lvl="1"/>
            <a:r>
              <a:rPr lang="en-US" sz="1800" dirty="0" smtClean="0"/>
              <a:t>1.7 </a:t>
            </a:r>
            <a:r>
              <a:rPr lang="en-US" sz="1800" dirty="0" err="1" smtClean="0">
                <a:latin typeface="Symbol" charset="2"/>
                <a:cs typeface="Symbol" charset="2"/>
              </a:rPr>
              <a:t>m</a:t>
            </a:r>
            <a:r>
              <a:rPr lang="en-US" sz="1800" dirty="0" err="1" smtClean="0"/>
              <a:t>sec</a:t>
            </a:r>
            <a:r>
              <a:rPr lang="en-US" sz="1800" dirty="0" smtClean="0"/>
              <a:t> bunch spacing</a:t>
            </a:r>
          </a:p>
          <a:p>
            <a:pPr lvl="1"/>
            <a:r>
              <a:rPr lang="en-US" sz="1800" dirty="0" smtClean="0"/>
              <a:t>~30% duty factor</a:t>
            </a:r>
          </a:p>
          <a:p>
            <a:pPr lvl="1"/>
            <a:r>
              <a:rPr lang="en-US" sz="1800" dirty="0" smtClean="0"/>
              <a:t>~1.2x10</a:t>
            </a:r>
            <a:r>
              <a:rPr lang="en-US" sz="1800" baseline="30000" dirty="0" smtClean="0"/>
              <a:t>20</a:t>
            </a:r>
            <a:r>
              <a:rPr lang="en-US" sz="1800" dirty="0" smtClean="0"/>
              <a:t> protons year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 flipV="1">
            <a:off x="835915" y="3078248"/>
            <a:ext cx="3316408" cy="2330177"/>
          </a:xfrm>
          <a:prstGeom prst="bentArrow">
            <a:avLst>
              <a:gd name="adj1" fmla="val 33917"/>
              <a:gd name="adj2" fmla="val 34750"/>
              <a:gd name="adj3" fmla="val 25000"/>
              <a:gd name="adj4" fmla="val 6518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3524" y="618248"/>
            <a:ext cx="3337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1.33 sec Main Injector cycle</a:t>
            </a:r>
            <a:endParaRPr lang="en-US" sz="2000" dirty="0"/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911" y="2458815"/>
            <a:ext cx="4268950" cy="3838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35" y="1094307"/>
            <a:ext cx="4095936" cy="193192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2182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3276"/>
            <a:ext cx="8588468" cy="837142"/>
          </a:xfrm>
        </p:spPr>
        <p:txBody>
          <a:bodyPr/>
          <a:lstStyle/>
          <a:p>
            <a:r>
              <a:rPr lang="en-US" sz="2000" dirty="0" smtClean="0"/>
              <a:t>To achieve the required resolution, must keep mass as low as possible to minimize scattering</a:t>
            </a:r>
          </a:p>
          <a:p>
            <a:r>
              <a:rPr lang="en-US" sz="2000" dirty="0" smtClean="0"/>
              <a:t>We’ve chosen transverse planes of “straw chambers” (~23,000 straws)</a:t>
            </a:r>
          </a:p>
          <a:p>
            <a:endParaRPr lang="en-US" sz="1400" dirty="0"/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Established technology</a:t>
            </a:r>
          </a:p>
          <a:p>
            <a:pPr lvl="1"/>
            <a:r>
              <a:rPr lang="en-US" sz="1800" dirty="0" smtClean="0"/>
              <a:t>Modular: </a:t>
            </a:r>
            <a:r>
              <a:rPr lang="en-US" sz="1800" dirty="0"/>
              <a:t>support, gas, and electronic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connections </a:t>
            </a:r>
            <a:r>
              <a:rPr lang="en-US" sz="1800" dirty="0"/>
              <a:t>at the ends, outside </a:t>
            </a:r>
            <a:r>
              <a:rPr lang="en-US" sz="1800" dirty="0" smtClean="0"/>
              <a:t>of</a:t>
            </a:r>
            <a:br>
              <a:rPr lang="en-US" sz="1800" dirty="0" smtClean="0"/>
            </a:br>
            <a:r>
              <a:rPr lang="en-US" sz="1800" dirty="0" smtClean="0"/>
              <a:t>tracking volume</a:t>
            </a:r>
          </a:p>
          <a:p>
            <a:pPr lvl="1"/>
            <a:r>
              <a:rPr lang="en-US" sz="1800" dirty="0" smtClean="0"/>
              <a:t>Broken wires isolated</a:t>
            </a:r>
          </a:p>
          <a:p>
            <a:r>
              <a:rPr lang="en-US" sz="2000" dirty="0" smtClean="0"/>
              <a:t>Challenges</a:t>
            </a:r>
          </a:p>
          <a:p>
            <a:pPr lvl="1"/>
            <a:r>
              <a:rPr lang="en-US" sz="1800" dirty="0" smtClean="0"/>
              <a:t>Our specified wall thickness (15 </a:t>
            </a:r>
            <a:r>
              <a:rPr lang="en-US" sz="18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m) </a:t>
            </a:r>
            <a:br>
              <a:rPr lang="en-US" sz="1800" dirty="0" smtClean="0"/>
            </a:br>
            <a:r>
              <a:rPr lang="en-US" sz="1800" dirty="0" smtClean="0"/>
              <a:t>has never been done</a:t>
            </a:r>
          </a:p>
          <a:p>
            <a:pPr lvl="1"/>
            <a:r>
              <a:rPr lang="en-US" sz="1800" dirty="0" smtClean="0"/>
              <a:t>Operating in a vacuum may be problematic</a:t>
            </a:r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86" y="1847403"/>
            <a:ext cx="5535265" cy="1441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Tracking Technology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6" t="25172" r="53623" b="16932"/>
          <a:stretch/>
        </p:blipFill>
        <p:spPr>
          <a:xfrm>
            <a:off x="6622300" y="2116816"/>
            <a:ext cx="1954234" cy="66391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997054" y="1924378"/>
            <a:ext cx="344124" cy="12121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643425" y="2655344"/>
          <a:ext cx="417021" cy="5132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4" name="Equation" r:id="rId5" imgW="165100" imgH="203200" progId="Equation.3">
                  <p:embed/>
                </p:oleObj>
              </mc:Choice>
              <mc:Fallback>
                <p:oleObj name="Equation" r:id="rId5" imgW="1651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43425" y="2655344"/>
                        <a:ext cx="417021" cy="5132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62625" y="3195727"/>
            <a:ext cx="4300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Track ionizes gas in tube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Charge drifts to sense wire at center</a:t>
            </a:r>
          </a:p>
          <a:p>
            <a:pPr marL="119063" indent="-119063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Drift time gives precision position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416" y="4320227"/>
            <a:ext cx="3664426" cy="175855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247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Calorimeter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Calorimeter will be used to tag electrons</a:t>
            </a:r>
          </a:p>
          <a:p>
            <a:pPr lvl="1"/>
            <a:r>
              <a:rPr lang="en-US" dirty="0" smtClean="0"/>
              <a:t>Electrons will deposit all of their energy</a:t>
            </a:r>
          </a:p>
          <a:p>
            <a:pPr lvl="1"/>
            <a:r>
              <a:rPr lang="en-US" dirty="0" smtClean="0"/>
              <a:t>Muons will deposit a small amount of ionization energy</a:t>
            </a:r>
          </a:p>
          <a:p>
            <a:r>
              <a:rPr lang="en-US" dirty="0" smtClean="0"/>
              <a:t>Two layers of 200 mm long BaF</a:t>
            </a:r>
            <a:r>
              <a:rPr lang="en-US" baseline="-25000" dirty="0" smtClean="0"/>
              <a:t>2</a:t>
            </a:r>
            <a:r>
              <a:rPr lang="en-US" dirty="0" smtClean="0"/>
              <a:t> crystals</a:t>
            </a:r>
          </a:p>
          <a:p>
            <a:pPr lvl="1"/>
            <a:r>
              <a:rPr lang="en-US" dirty="0" smtClean="0"/>
              <a:t>1860 total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8" y="2953919"/>
            <a:ext cx="3255836" cy="3269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765" y="3956404"/>
            <a:ext cx="4581379" cy="217072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241887" y="2703074"/>
            <a:ext cx="4225002" cy="45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Very useful for timing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2519" y="3321420"/>
            <a:ext cx="4460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1F1F"/>
                </a:solidFill>
              </a:rPr>
              <a:t>Tracker Hits</a:t>
            </a:r>
          </a:p>
          <a:p>
            <a:pPr algn="ctr"/>
            <a:r>
              <a:rPr lang="en-US" dirty="0" smtClean="0">
                <a:solidFill>
                  <a:srgbClr val="FF1F1F"/>
                </a:solidFill>
              </a:rPr>
              <a:t>Before timing cut              After timing cut</a:t>
            </a:r>
            <a:endParaRPr lang="en-US" dirty="0">
              <a:solidFill>
                <a:srgbClr val="FF1F1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0193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09" y="774409"/>
            <a:ext cx="8251825" cy="5553075"/>
          </a:xfrm>
        </p:spPr>
        <p:txBody>
          <a:bodyPr/>
          <a:lstStyle/>
          <a:p>
            <a:r>
              <a:rPr lang="en-US" dirty="0" smtClean="0"/>
              <a:t>Achieving 10</a:t>
            </a:r>
            <a:r>
              <a:rPr lang="en-US" baseline="30000" dirty="0" smtClean="0"/>
              <a:t>-10 </a:t>
            </a:r>
            <a:r>
              <a:rPr lang="en-US" dirty="0" smtClean="0"/>
              <a:t>extinction is hard, but it’s not useful unless we can verify it.</a:t>
            </a:r>
          </a:p>
          <a:p>
            <a:r>
              <a:rPr lang="en-US" dirty="0" smtClean="0"/>
              <a:t>Must 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</a:t>
            </a:r>
          </a:p>
          <a:p>
            <a:pPr lvl="1"/>
            <a:r>
              <a:rPr lang="en-US" dirty="0" smtClean="0"/>
              <a:t>Roughly 1 proton every 300 bunches!</a:t>
            </a:r>
          </a:p>
          <a:p>
            <a:r>
              <a:rPr lang="en-US" dirty="0" smtClean="0"/>
              <a:t>Monitor sensitive to single particles not feasible</a:t>
            </a:r>
          </a:p>
          <a:p>
            <a:pPr lvl="1"/>
            <a:r>
              <a:rPr lang="en-US" dirty="0" smtClean="0"/>
              <a:t>Would have to be blind to the 3x10</a:t>
            </a:r>
            <a:r>
              <a:rPr lang="en-US" baseline="30000" dirty="0" smtClean="0"/>
              <a:t>7</a:t>
            </a:r>
            <a:r>
              <a:rPr lang="en-US" dirty="0" smtClean="0"/>
              <a:t> particles in the bunch.</a:t>
            </a:r>
          </a:p>
          <a:p>
            <a:r>
              <a:rPr lang="en-US" dirty="0" smtClean="0"/>
              <a:t>Focus on statistical technique</a:t>
            </a:r>
          </a:p>
          <a:p>
            <a:pPr lvl="1"/>
            <a:r>
              <a:rPr lang="en-US" dirty="0" smtClean="0"/>
              <a:t>Design a monitor to detect a small fraction of scattered particles from target</a:t>
            </a:r>
          </a:p>
          <a:p>
            <a:pPr lvl="2"/>
            <a:r>
              <a:rPr lang="en-US" dirty="0" smtClean="0"/>
              <a:t>10-50 per in-time bunch</a:t>
            </a:r>
          </a:p>
          <a:p>
            <a:pPr lvl="1"/>
            <a:r>
              <a:rPr lang="en-US" dirty="0" smtClean="0"/>
              <a:t>Good timing resolution</a:t>
            </a:r>
          </a:p>
          <a:p>
            <a:pPr lvl="1"/>
            <a:r>
              <a:rPr lang="en-US" dirty="0" smtClean="0"/>
              <a:t>Statistically build up precision profile for in time and out of time beam.</a:t>
            </a:r>
          </a:p>
          <a:p>
            <a:r>
              <a:rPr lang="en-US" dirty="0" smtClean="0"/>
              <a:t>Goal</a:t>
            </a:r>
          </a:p>
          <a:p>
            <a:pPr lvl="1"/>
            <a:r>
              <a:rPr lang="en-US" dirty="0" smtClean="0"/>
              <a:t>Measure extinction to 10</a:t>
            </a:r>
            <a:r>
              <a:rPr lang="en-US" baseline="30000" dirty="0" smtClean="0"/>
              <a:t>-10 </a:t>
            </a:r>
            <a:r>
              <a:rPr lang="en-US" dirty="0" smtClean="0"/>
              <a:t>precision in a few hours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05979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Extinction Monitor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11" y="882373"/>
            <a:ext cx="5917846" cy="3126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47565" y="1684338"/>
            <a:ext cx="183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Selection channel built into target dump channel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3095" y="4597609"/>
            <a:ext cx="23544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Spectrometer based on 8 planes of ATLAS pixels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Optimized for few </a:t>
            </a:r>
            <a:r>
              <a:rPr lang="en-US" dirty="0" err="1" smtClean="0"/>
              <a:t>GeV</a:t>
            </a:r>
            <a:r>
              <a:rPr lang="en-US" dirty="0" smtClean="0"/>
              <a:t>/c particles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941" y="4191518"/>
            <a:ext cx="5131849" cy="2233421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3" idx="0"/>
          </p:cNvCxnSpPr>
          <p:nvPr/>
        </p:nvCxnSpPr>
        <p:spPr>
          <a:xfrm flipH="1" flipV="1">
            <a:off x="5667042" y="1808916"/>
            <a:ext cx="458824" cy="2382602"/>
          </a:xfrm>
          <a:prstGeom prst="straightConnector1">
            <a:avLst/>
          </a:prstGeom>
          <a:ln w="25400">
            <a:solidFill>
              <a:srgbClr val="33CC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6294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models predict different target dependence and different relative rates for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N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eN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ym typeface="Wingdings"/>
              </a:rPr>
              <a:t>e</a:t>
            </a:r>
            <a:r>
              <a:rPr lang="en-US" dirty="0" err="1" smtClean="0">
                <a:latin typeface="Symbol" charset="2"/>
                <a:cs typeface="Symbol" charset="2"/>
                <a:sym typeface="Wingdings"/>
              </a:rPr>
              <a:t>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60" r="6799" b="5889"/>
          <a:stretch/>
        </p:blipFill>
        <p:spPr>
          <a:xfrm>
            <a:off x="521310" y="1635517"/>
            <a:ext cx="8496743" cy="4354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5884" y="5730877"/>
            <a:ext cx="151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Now we know this!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19185" y="4875517"/>
            <a:ext cx="1218192" cy="941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764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Ray Veto (CRV)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layers of scintillator panels surround detector to veto cosmic rays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Efficiency specification: &gt;99.99%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55" y="1696934"/>
            <a:ext cx="4871943" cy="2784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13" y="2103068"/>
            <a:ext cx="3289601" cy="163164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4882352" y="2821280"/>
            <a:ext cx="739119" cy="281087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1995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47700" y="4356100"/>
            <a:ext cx="8334375" cy="1906588"/>
            <a:chOff x="144" y="2976"/>
            <a:chExt cx="4991" cy="1201"/>
          </a:xfrm>
        </p:grpSpPr>
        <p:sp>
          <p:nvSpPr>
            <p:cNvPr id="6159" name="Rectangle 2"/>
            <p:cNvSpPr>
              <a:spLocks noChangeArrowheads="1"/>
            </p:cNvSpPr>
            <p:nvPr/>
          </p:nvSpPr>
          <p:spPr bwMode="auto">
            <a:xfrm>
              <a:off x="4272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negligible</a:t>
              </a:r>
            </a:p>
          </p:txBody>
        </p:sp>
        <p:sp>
          <p:nvSpPr>
            <p:cNvPr id="6160" name="Rectangle 3"/>
            <p:cNvSpPr>
              <a:spLocks noChangeArrowheads="1"/>
            </p:cNvSpPr>
            <p:nvPr/>
          </p:nvSpPr>
          <p:spPr bwMode="auto">
            <a:xfrm>
              <a:off x="3168" y="3899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  95.56  MeV</a:t>
              </a:r>
            </a:p>
          </p:txBody>
        </p:sp>
        <p:sp>
          <p:nvSpPr>
            <p:cNvPr id="6161" name="Rectangle 4"/>
            <p:cNvSpPr>
              <a:spLocks noChangeArrowheads="1"/>
            </p:cNvSpPr>
            <p:nvPr/>
          </p:nvSpPr>
          <p:spPr bwMode="auto">
            <a:xfrm>
              <a:off x="2256" y="3899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10.08 MeV</a:t>
              </a:r>
            </a:p>
          </p:txBody>
        </p:sp>
        <p:sp>
          <p:nvSpPr>
            <p:cNvPr id="6162" name="Rectangle 5"/>
            <p:cNvSpPr>
              <a:spLocks noChangeArrowheads="1"/>
            </p:cNvSpPr>
            <p:nvPr/>
          </p:nvSpPr>
          <p:spPr bwMode="auto">
            <a:xfrm>
              <a:off x="1632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.0726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63" name="Rectangle 6"/>
            <p:cNvSpPr>
              <a:spLocks noChangeArrowheads="1"/>
            </p:cNvSpPr>
            <p:nvPr/>
          </p:nvSpPr>
          <p:spPr bwMode="auto">
            <a:xfrm>
              <a:off x="1008" y="3899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~0.8-1.5</a:t>
              </a:r>
            </a:p>
          </p:txBody>
        </p:sp>
        <p:sp>
          <p:nvSpPr>
            <p:cNvPr id="6164" name="Rectangle 7"/>
            <p:cNvSpPr>
              <a:spLocks noChangeArrowheads="1"/>
            </p:cNvSpPr>
            <p:nvPr/>
          </p:nvSpPr>
          <p:spPr bwMode="auto">
            <a:xfrm>
              <a:off x="144" y="3899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Au(79,~197)</a:t>
              </a:r>
            </a:p>
          </p:txBody>
        </p:sp>
        <p:sp>
          <p:nvSpPr>
            <p:cNvPr id="6165" name="Rectangle 8"/>
            <p:cNvSpPr>
              <a:spLocks noChangeArrowheads="1"/>
            </p:cNvSpPr>
            <p:nvPr/>
          </p:nvSpPr>
          <p:spPr bwMode="auto">
            <a:xfrm>
              <a:off x="4272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0.16</a:t>
              </a:r>
            </a:p>
          </p:txBody>
        </p:sp>
        <p:sp>
          <p:nvSpPr>
            <p:cNvPr id="6166" name="Rectangle 9"/>
            <p:cNvSpPr>
              <a:spLocks noChangeArrowheads="1"/>
            </p:cNvSpPr>
            <p:nvPr/>
          </p:nvSpPr>
          <p:spPr bwMode="auto">
            <a:xfrm>
              <a:off x="4272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0.45</a:t>
              </a:r>
            </a:p>
          </p:txBody>
        </p:sp>
        <p:sp>
          <p:nvSpPr>
            <p:cNvPr id="6167" name="Rectangle 10"/>
            <p:cNvSpPr>
              <a:spLocks noChangeArrowheads="1"/>
            </p:cNvSpPr>
            <p:nvPr/>
          </p:nvSpPr>
          <p:spPr bwMode="auto">
            <a:xfrm>
              <a:off x="4272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Prob decay &gt;700 ns</a:t>
              </a:r>
            </a:p>
          </p:txBody>
        </p:sp>
        <p:sp>
          <p:nvSpPr>
            <p:cNvPr id="6168" name="Rectangle 11"/>
            <p:cNvSpPr>
              <a:spLocks noChangeArrowheads="1"/>
            </p:cNvSpPr>
            <p:nvPr/>
          </p:nvSpPr>
          <p:spPr bwMode="auto">
            <a:xfrm>
              <a:off x="3168" y="3620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104.18 MeV</a:t>
              </a:r>
            </a:p>
          </p:txBody>
        </p:sp>
        <p:sp>
          <p:nvSpPr>
            <p:cNvPr id="6169" name="Rectangle 12"/>
            <p:cNvSpPr>
              <a:spLocks noChangeArrowheads="1"/>
            </p:cNvSpPr>
            <p:nvPr/>
          </p:nvSpPr>
          <p:spPr bwMode="auto">
            <a:xfrm>
              <a:off x="3168" y="3341"/>
              <a:ext cx="110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104.97 MeV</a:t>
              </a:r>
            </a:p>
          </p:txBody>
        </p:sp>
        <p:sp>
          <p:nvSpPr>
            <p:cNvPr id="6170" name="Rectangle 13"/>
            <p:cNvSpPr>
              <a:spLocks noChangeArrowheads="1"/>
            </p:cNvSpPr>
            <p:nvPr/>
          </p:nvSpPr>
          <p:spPr bwMode="auto">
            <a:xfrm>
              <a:off x="3168" y="2976"/>
              <a:ext cx="110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Conversion Electron Energy</a:t>
              </a:r>
            </a:p>
          </p:txBody>
        </p:sp>
        <p:sp>
          <p:nvSpPr>
            <p:cNvPr id="6171" name="Rectangle 14"/>
            <p:cNvSpPr>
              <a:spLocks noChangeArrowheads="1"/>
            </p:cNvSpPr>
            <p:nvPr/>
          </p:nvSpPr>
          <p:spPr bwMode="auto">
            <a:xfrm>
              <a:off x="2256" y="3620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1.36 MeV</a:t>
              </a:r>
            </a:p>
          </p:txBody>
        </p:sp>
        <p:sp>
          <p:nvSpPr>
            <p:cNvPr id="6172" name="Rectangle 15"/>
            <p:cNvSpPr>
              <a:spLocks noChangeArrowheads="1"/>
            </p:cNvSpPr>
            <p:nvPr/>
          </p:nvSpPr>
          <p:spPr bwMode="auto">
            <a:xfrm>
              <a:off x="1632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.328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3" name="Rectangle 16"/>
            <p:cNvSpPr>
              <a:spLocks noChangeArrowheads="1"/>
            </p:cNvSpPr>
            <p:nvPr/>
          </p:nvSpPr>
          <p:spPr bwMode="auto">
            <a:xfrm>
              <a:off x="1008" y="3620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1.7</a:t>
              </a:r>
            </a:p>
          </p:txBody>
        </p:sp>
        <p:sp>
          <p:nvSpPr>
            <p:cNvPr id="6174" name="Rectangle 17"/>
            <p:cNvSpPr>
              <a:spLocks noChangeArrowheads="1"/>
            </p:cNvSpPr>
            <p:nvPr/>
          </p:nvSpPr>
          <p:spPr bwMode="auto">
            <a:xfrm>
              <a:off x="144" y="3620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Ti(22,~48)</a:t>
              </a:r>
            </a:p>
          </p:txBody>
        </p:sp>
        <p:sp>
          <p:nvSpPr>
            <p:cNvPr id="6175" name="Rectangle 18"/>
            <p:cNvSpPr>
              <a:spLocks noChangeArrowheads="1"/>
            </p:cNvSpPr>
            <p:nvPr/>
          </p:nvSpPr>
          <p:spPr bwMode="auto">
            <a:xfrm>
              <a:off x="2256" y="3341"/>
              <a:ext cx="912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0.47 MeV</a:t>
              </a:r>
            </a:p>
          </p:txBody>
        </p:sp>
        <p:sp>
          <p:nvSpPr>
            <p:cNvPr id="6176" name="Rectangle 19"/>
            <p:cNvSpPr>
              <a:spLocks noChangeArrowheads="1"/>
            </p:cNvSpPr>
            <p:nvPr/>
          </p:nvSpPr>
          <p:spPr bwMode="auto">
            <a:xfrm>
              <a:off x="1632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.88 </a:t>
              </a:r>
              <a:r>
                <a:rPr lang="en-GB" sz="16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>
                  <a:solidFill>
                    <a:srgbClr val="000000"/>
                  </a:solidFill>
                </a:rPr>
                <a:t>s</a:t>
              </a:r>
            </a:p>
          </p:txBody>
        </p:sp>
        <p:sp>
          <p:nvSpPr>
            <p:cNvPr id="6177" name="Rectangle 20"/>
            <p:cNvSpPr>
              <a:spLocks noChangeArrowheads="1"/>
            </p:cNvSpPr>
            <p:nvPr/>
          </p:nvSpPr>
          <p:spPr bwMode="auto">
            <a:xfrm>
              <a:off x="1008" y="3341"/>
              <a:ext cx="62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6178" name="Rectangle 21"/>
            <p:cNvSpPr>
              <a:spLocks noChangeArrowheads="1"/>
            </p:cNvSpPr>
            <p:nvPr/>
          </p:nvSpPr>
          <p:spPr bwMode="auto">
            <a:xfrm>
              <a:off x="144" y="3341"/>
              <a:ext cx="864" cy="2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Al(13,27)</a:t>
              </a:r>
            </a:p>
          </p:txBody>
        </p:sp>
        <p:sp>
          <p:nvSpPr>
            <p:cNvPr id="6179" name="Rectangle 22"/>
            <p:cNvSpPr>
              <a:spLocks noChangeArrowheads="1"/>
            </p:cNvSpPr>
            <p:nvPr/>
          </p:nvSpPr>
          <p:spPr bwMode="auto">
            <a:xfrm>
              <a:off x="2256" y="2976"/>
              <a:ext cx="912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Atomic Bind. Energy(1s)</a:t>
              </a:r>
            </a:p>
          </p:txBody>
        </p:sp>
        <p:sp>
          <p:nvSpPr>
            <p:cNvPr id="6180" name="Rectangle 23"/>
            <p:cNvSpPr>
              <a:spLocks noChangeArrowheads="1"/>
            </p:cNvSpPr>
            <p:nvPr/>
          </p:nvSpPr>
          <p:spPr bwMode="auto">
            <a:xfrm>
              <a:off x="1632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Bound lifetime</a:t>
              </a:r>
            </a:p>
          </p:txBody>
        </p:sp>
        <p:sp>
          <p:nvSpPr>
            <p:cNvPr id="6181" name="Rectangle 24"/>
            <p:cNvSpPr>
              <a:spLocks noChangeArrowheads="1"/>
            </p:cNvSpPr>
            <p:nvPr/>
          </p:nvSpPr>
          <p:spPr bwMode="auto">
            <a:xfrm>
              <a:off x="1008" y="2976"/>
              <a:ext cx="62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(Z) / R</a:t>
              </a:r>
              <a:r>
                <a:rPr lang="en-GB" sz="1600" baseline="-250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600" baseline="-25000">
                  <a:solidFill>
                    <a:srgbClr val="000000"/>
                  </a:solidFill>
                </a:rPr>
                <a:t>e</a:t>
              </a:r>
              <a:r>
                <a:rPr lang="en-GB" sz="1600">
                  <a:solidFill>
                    <a:srgbClr val="000000"/>
                  </a:solidFill>
                </a:rPr>
                <a:t>(Al)</a:t>
              </a:r>
            </a:p>
          </p:txBody>
        </p:sp>
        <p:sp>
          <p:nvSpPr>
            <p:cNvPr id="6182" name="Rectangle 25"/>
            <p:cNvSpPr>
              <a:spLocks noChangeArrowheads="1"/>
            </p:cNvSpPr>
            <p:nvPr/>
          </p:nvSpPr>
          <p:spPr bwMode="auto">
            <a:xfrm>
              <a:off x="144" y="2976"/>
              <a:ext cx="864" cy="3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/>
            <a:lstStyle/>
            <a:p>
              <a:pPr algn="ctr">
                <a:spcBef>
                  <a:spcPts val="4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>
                  <a:solidFill>
                    <a:srgbClr val="000000"/>
                  </a:solidFill>
                </a:rPr>
                <a:t>Nucleus</a:t>
              </a:r>
            </a:p>
          </p:txBody>
        </p:sp>
        <p:sp>
          <p:nvSpPr>
            <p:cNvPr id="6183" name="Line 26"/>
            <p:cNvSpPr>
              <a:spLocks noChangeShapeType="1"/>
            </p:cNvSpPr>
            <p:nvPr/>
          </p:nvSpPr>
          <p:spPr bwMode="auto">
            <a:xfrm>
              <a:off x="144" y="2976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Line 27"/>
            <p:cNvSpPr>
              <a:spLocks noChangeShapeType="1"/>
            </p:cNvSpPr>
            <p:nvPr/>
          </p:nvSpPr>
          <p:spPr bwMode="auto">
            <a:xfrm>
              <a:off x="144" y="3341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5" name="Line 28"/>
            <p:cNvSpPr>
              <a:spLocks noChangeShapeType="1"/>
            </p:cNvSpPr>
            <p:nvPr/>
          </p:nvSpPr>
          <p:spPr bwMode="auto">
            <a:xfrm>
              <a:off x="144" y="3620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6" name="Line 29"/>
            <p:cNvSpPr>
              <a:spLocks noChangeShapeType="1"/>
            </p:cNvSpPr>
            <p:nvPr/>
          </p:nvSpPr>
          <p:spPr bwMode="auto">
            <a:xfrm>
              <a:off x="144" y="4178"/>
              <a:ext cx="4992" cy="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7" name="Line 30"/>
            <p:cNvSpPr>
              <a:spLocks noChangeShapeType="1"/>
            </p:cNvSpPr>
            <p:nvPr/>
          </p:nvSpPr>
          <p:spPr bwMode="auto">
            <a:xfrm>
              <a:off x="144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31"/>
            <p:cNvSpPr>
              <a:spLocks noChangeShapeType="1"/>
            </p:cNvSpPr>
            <p:nvPr/>
          </p:nvSpPr>
          <p:spPr bwMode="auto">
            <a:xfrm>
              <a:off x="100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32"/>
            <p:cNvSpPr>
              <a:spLocks noChangeShapeType="1"/>
            </p:cNvSpPr>
            <p:nvPr/>
          </p:nvSpPr>
          <p:spPr bwMode="auto">
            <a:xfrm>
              <a:off x="163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33"/>
            <p:cNvSpPr>
              <a:spLocks noChangeShapeType="1"/>
            </p:cNvSpPr>
            <p:nvPr/>
          </p:nvSpPr>
          <p:spPr bwMode="auto">
            <a:xfrm>
              <a:off x="2256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Line 34"/>
            <p:cNvSpPr>
              <a:spLocks noChangeShapeType="1"/>
            </p:cNvSpPr>
            <p:nvPr/>
          </p:nvSpPr>
          <p:spPr bwMode="auto">
            <a:xfrm>
              <a:off x="5136" y="2976"/>
              <a:ext cx="1" cy="1202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2" name="Line 35"/>
            <p:cNvSpPr>
              <a:spLocks noChangeShapeType="1"/>
            </p:cNvSpPr>
            <p:nvPr/>
          </p:nvSpPr>
          <p:spPr bwMode="auto">
            <a:xfrm>
              <a:off x="3168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3" name="Line 36"/>
            <p:cNvSpPr>
              <a:spLocks noChangeShapeType="1"/>
            </p:cNvSpPr>
            <p:nvPr/>
          </p:nvSpPr>
          <p:spPr bwMode="auto">
            <a:xfrm>
              <a:off x="4272" y="2976"/>
              <a:ext cx="1" cy="120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94" name="Line 37"/>
            <p:cNvSpPr>
              <a:spLocks noChangeShapeType="1"/>
            </p:cNvSpPr>
            <p:nvPr/>
          </p:nvSpPr>
          <p:spPr bwMode="auto">
            <a:xfrm>
              <a:off x="144" y="3899"/>
              <a:ext cx="4992" cy="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8" name="Text Box 43"/>
          <p:cNvSpPr txBox="1">
            <a:spLocks noChangeArrowheads="1"/>
          </p:cNvSpPr>
          <p:nvPr/>
        </p:nvSpPr>
        <p:spPr bwMode="auto">
          <a:xfrm>
            <a:off x="2731850" y="3774010"/>
            <a:ext cx="4489452" cy="402291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ct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sym typeface="Symbol"/>
              </a:rPr>
              <a:t></a:t>
            </a:r>
            <a:r>
              <a:rPr lang="en-GB" sz="2000" dirty="0" err="1">
                <a:solidFill>
                  <a:srgbClr val="FF0000"/>
                </a:solidFill>
              </a:rPr>
              <a:t>Aluminum</a:t>
            </a:r>
            <a:r>
              <a:rPr lang="en-GB" sz="2000" dirty="0">
                <a:solidFill>
                  <a:srgbClr val="FF0000"/>
                </a:solidFill>
              </a:rPr>
              <a:t> is </a:t>
            </a:r>
            <a:r>
              <a:rPr lang="en-GB" sz="2000" dirty="0" smtClean="0">
                <a:solidFill>
                  <a:srgbClr val="FF0000"/>
                </a:solidFill>
              </a:rPr>
              <a:t>initial </a:t>
            </a:r>
            <a:r>
              <a:rPr lang="en-GB" sz="2000" dirty="0">
                <a:solidFill>
                  <a:srgbClr val="FF0000"/>
                </a:solidFill>
              </a:rPr>
              <a:t>choice for Mu2e</a:t>
            </a:r>
          </a:p>
        </p:txBody>
      </p:sp>
      <p:sp>
        <p:nvSpPr>
          <p:cNvPr id="45" name="Title 44"/>
          <p:cNvSpPr>
            <a:spLocks noGrp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Choosing the Capture Target</a:t>
            </a:r>
            <a:endParaRPr lang="en-US" dirty="0"/>
          </a:p>
        </p:txBody>
      </p:sp>
      <p:sp>
        <p:nvSpPr>
          <p:cNvPr id="6150" name="Content Placeholder 45"/>
          <p:cNvSpPr>
            <a:spLocks noGrp="1"/>
          </p:cNvSpPr>
          <p:nvPr>
            <p:ph idx="1"/>
          </p:nvPr>
        </p:nvSpPr>
        <p:spPr>
          <a:xfrm>
            <a:off x="577707" y="692021"/>
            <a:ext cx="7772400" cy="1647825"/>
          </a:xfrm>
        </p:spPr>
        <p:txBody>
          <a:bodyPr/>
          <a:lstStyle/>
          <a:p>
            <a:r>
              <a:rPr lang="en-US" sz="2000" dirty="0" smtClean="0"/>
              <a:t>The probability of of exchanging a virtual particle with the nucleus goes up with Z, </a:t>
            </a:r>
            <a:r>
              <a:rPr lang="en-US" sz="2000" i="1" dirty="0" smtClean="0"/>
              <a:t>however</a:t>
            </a:r>
          </a:p>
          <a:p>
            <a:r>
              <a:rPr lang="en-US" sz="2000" dirty="0" smtClean="0"/>
              <a:t>Lifetime is </a:t>
            </a:r>
            <a:r>
              <a:rPr lang="en-US" sz="2000" i="1" dirty="0" smtClean="0"/>
              <a:t>shorter</a:t>
            </a:r>
            <a:r>
              <a:rPr lang="en-US" sz="2000" dirty="0" smtClean="0"/>
              <a:t>  for high-Z</a:t>
            </a:r>
          </a:p>
          <a:p>
            <a:pPr lvl="1"/>
            <a:r>
              <a:rPr lang="en-US" sz="1800" dirty="0" smtClean="0"/>
              <a:t>Decreases useful live window</a:t>
            </a:r>
          </a:p>
          <a:p>
            <a:r>
              <a:rPr lang="en-US" sz="2000" dirty="0" smtClean="0"/>
              <a:t>Also, need to avoid background from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muon capture limits choices</a:t>
            </a:r>
          </a:p>
          <a:p>
            <a:pPr lvl="1">
              <a:buFont typeface="Wingdings" pitchFamily="2" charset="2"/>
              <a:buNone/>
            </a:pPr>
            <a:endParaRPr lang="en-GB" sz="1800" dirty="0" smtClean="0">
              <a:solidFill>
                <a:srgbClr val="000000"/>
              </a:solidFill>
              <a:sym typeface="Symbol" pitchFamily="18" charset="2"/>
            </a:endParaRPr>
          </a:p>
          <a:p>
            <a:pPr lvl="1">
              <a:buFont typeface="Wingdings" pitchFamily="2" charset="2"/>
              <a:buNone/>
            </a:pPr>
            <a:r>
              <a:rPr lang="en-GB" sz="1800" dirty="0" smtClean="0">
                <a:solidFill>
                  <a:srgbClr val="000000"/>
                </a:solidFill>
                <a:sym typeface="Symbol" pitchFamily="18" charset="2"/>
              </a:rPr>
              <a:t> </a:t>
            </a:r>
            <a:endParaRPr lang="en-US" sz="1800" dirty="0" smtClean="0"/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3094648" y="2641702"/>
            <a:ext cx="2636837" cy="935037"/>
            <a:chOff x="2919413" y="2436813"/>
            <a:chExt cx="2637489" cy="935037"/>
          </a:xfrm>
        </p:grpSpPr>
        <p:graphicFrame>
          <p:nvGraphicFramePr>
            <p:cNvPr id="6146" name="Object 51"/>
            <p:cNvGraphicFramePr>
              <a:graphicFrameLocks noChangeAspect="1"/>
            </p:cNvGraphicFramePr>
            <p:nvPr/>
          </p:nvGraphicFramePr>
          <p:xfrm>
            <a:off x="2919413" y="2436813"/>
            <a:ext cx="2637489" cy="906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0260" name="Equation" r:id="rId4" imgW="1257120" imgH="431640" progId="Equation.3">
                    <p:embed/>
                  </p:oleObj>
                </mc:Choice>
                <mc:Fallback>
                  <p:oleObj name="Equation" r:id="rId4" imgW="125712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9413" y="2436813"/>
                          <a:ext cx="2637489" cy="906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157" name="Elbow Connector 67"/>
            <p:cNvCxnSpPr>
              <a:cxnSpLocks noChangeShapeType="1"/>
            </p:cNvCxnSpPr>
            <p:nvPr/>
          </p:nvCxnSpPr>
          <p:spPr bwMode="auto">
            <a:xfrm>
              <a:off x="4514677" y="2867025"/>
              <a:ext cx="352382" cy="295275"/>
            </a:xfrm>
            <a:prstGeom prst="bentConnector3">
              <a:avLst>
                <a:gd name="adj1" fmla="val -1352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6158" name="Oval 77"/>
            <p:cNvSpPr>
              <a:spLocks noChangeArrowheads="1"/>
            </p:cNvSpPr>
            <p:nvPr/>
          </p:nvSpPr>
          <p:spPr bwMode="auto">
            <a:xfrm>
              <a:off x="5143500" y="2933700"/>
              <a:ext cx="371128" cy="438150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6137216" y="2731444"/>
            <a:ext cx="2500313" cy="649288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/>
          <a:p>
            <a:pPr algn="r">
              <a:buFont typeface="Microsoft Sans Serif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0033CC"/>
                </a:solidFill>
                <a:sym typeface="Symbol"/>
              </a:rPr>
              <a:t></a:t>
            </a:r>
            <a:r>
              <a:rPr lang="en-GB" dirty="0">
                <a:solidFill>
                  <a:srgbClr val="0033CC"/>
                </a:solidFill>
              </a:rPr>
              <a:t>Want M(Z)-M(Z-1) </a:t>
            </a:r>
            <a:br>
              <a:rPr lang="en-GB" dirty="0">
                <a:solidFill>
                  <a:srgbClr val="0033CC"/>
                </a:solidFill>
              </a:rPr>
            </a:br>
            <a:r>
              <a:rPr lang="en-GB" dirty="0">
                <a:solidFill>
                  <a:srgbClr val="0033CC"/>
                </a:solidFill>
              </a:rPr>
              <a:t>&lt; signal energy</a:t>
            </a:r>
            <a:endParaRPr lang="en-GB" baseline="30000" dirty="0">
              <a:solidFill>
                <a:srgbClr val="0033CC"/>
              </a:solidFill>
            </a:endParaRPr>
          </a:p>
        </p:txBody>
      </p:sp>
      <p:sp>
        <p:nvSpPr>
          <p:cNvPr id="6153" name="Rectangle 80"/>
          <p:cNvSpPr>
            <a:spLocks noChangeArrowheads="1"/>
          </p:cNvSpPr>
          <p:nvPr/>
        </p:nvSpPr>
        <p:spPr bwMode="auto">
          <a:xfrm>
            <a:off x="561976" y="4908550"/>
            <a:ext cx="8494840" cy="5143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6154" name="Date Placeholder 5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352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" grpId="0" animBg="1"/>
      <p:bldP spid="6150" grpId="0" build="p"/>
      <p:bldP spid="80" grpId="0" animBg="1"/>
      <p:bldP spid="615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Stopping (capture) Target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5172" y="968830"/>
            <a:ext cx="4756741" cy="2476736"/>
          </a:xfrm>
        </p:spPr>
        <p:txBody>
          <a:bodyPr/>
          <a:lstStyle/>
          <a:p>
            <a:r>
              <a:rPr lang="en-US" sz="2400" dirty="0" smtClean="0"/>
              <a:t>Multiple thin layers to allow decay or conversion electrons to exit with minimal scattering</a:t>
            </a:r>
          </a:p>
          <a:p>
            <a:pPr lvl="1"/>
            <a:r>
              <a:rPr lang="en-US" sz="2000" dirty="0" smtClean="0"/>
              <a:t>17 Aluminum foils</a:t>
            </a:r>
          </a:p>
          <a:p>
            <a:pPr lvl="1"/>
            <a:r>
              <a:rPr lang="en-US" sz="2000" dirty="0" smtClean="0"/>
              <a:t>200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 thick</a:t>
            </a:r>
          </a:p>
          <a:p>
            <a:r>
              <a:rPr lang="en-US" sz="2400" dirty="0" smtClean="0"/>
              <a:t>Stops 49% of arriving muons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315" y="3588964"/>
            <a:ext cx="4347966" cy="29273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716" y="3556882"/>
            <a:ext cx="2705100" cy="261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80191" y="3345975"/>
            <a:ext cx="3575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Conversion electron spectrum: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414355" y="4041193"/>
            <a:ext cx="683124" cy="8659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0822" y="3760608"/>
            <a:ext cx="100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Targets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0163" y="5808520"/>
            <a:ext cx="1228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Support wires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223191" y="5734645"/>
            <a:ext cx="162021" cy="1427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541176" y="1343279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97678" y="1360972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26858" y="1360972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86447" y="1343278"/>
            <a:ext cx="0" cy="1347064"/>
          </a:xfrm>
          <a:prstGeom prst="line">
            <a:avLst/>
          </a:prstGeom>
          <a:ln w="25400">
            <a:solidFill>
              <a:srgbClr val="0033CC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67990" y="2757695"/>
            <a:ext cx="131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Foils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944646" y="1833994"/>
            <a:ext cx="11641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107300" y="929536"/>
            <a:ext cx="723153" cy="8932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94859"/>
              </p:ext>
            </p:extLst>
          </p:nvPr>
        </p:nvGraphicFramePr>
        <p:xfrm>
          <a:off x="5730834" y="1377816"/>
          <a:ext cx="386997" cy="464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17" name="Equation" r:id="rId5" imgW="190500" imgH="228600" progId="Equation.DSMT4">
                  <p:embed/>
                </p:oleObj>
              </mc:Choice>
              <mc:Fallback>
                <p:oleObj name="Equation" r:id="rId5" imgW="190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30834" y="1377816"/>
                        <a:ext cx="386997" cy="464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391861"/>
              </p:ext>
            </p:extLst>
          </p:nvPr>
        </p:nvGraphicFramePr>
        <p:xfrm>
          <a:off x="7486958" y="586607"/>
          <a:ext cx="336550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18" name="Equation" r:id="rId7" imgW="165100" imgH="190500" progId="Equation.DSMT4">
                  <p:embed/>
                </p:oleObj>
              </mc:Choice>
              <mc:Fallback>
                <p:oleObj name="Equation" r:id="rId7" imgW="1651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86958" y="586607"/>
                        <a:ext cx="336550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6" name="Straight Arrow Connector 35"/>
          <p:cNvCxnSpPr/>
          <p:nvPr/>
        </p:nvCxnSpPr>
        <p:spPr>
          <a:xfrm>
            <a:off x="7774144" y="5436366"/>
            <a:ext cx="1067983" cy="9622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3809" y="5417123"/>
            <a:ext cx="136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minimize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1763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to summarize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738" y="611188"/>
            <a:ext cx="8251825" cy="5553075"/>
          </a:xfrm>
        </p:spPr>
        <p:txBody>
          <a:bodyPr/>
          <a:lstStyle/>
          <a:p>
            <a:r>
              <a:rPr lang="en-US" dirty="0" smtClean="0"/>
              <a:t>Clearly:</a:t>
            </a:r>
          </a:p>
          <a:p>
            <a:pPr lvl="1"/>
            <a:r>
              <a:rPr lang="en-US" dirty="0" smtClean="0"/>
              <a:t>The LHC has the most promise for discovering new physics in the near future.</a:t>
            </a:r>
          </a:p>
          <a:p>
            <a:pPr lvl="1"/>
            <a:r>
              <a:rPr lang="en-US" dirty="0" smtClean="0"/>
              <a:t>Because of the complexity of any next generation colliders, we need to start thinking about them now.</a:t>
            </a:r>
          </a:p>
          <a:p>
            <a:r>
              <a:rPr lang="en-US" dirty="0" smtClean="0"/>
              <a:t>However, it’s vital that we pursue a robust and diverse program of indirect studies, to maximize our chances of discovering new physics, and to inform the direction of major research initiatives in the future.  These include</a:t>
            </a:r>
          </a:p>
          <a:p>
            <a:pPr lvl="1"/>
            <a:r>
              <a:rPr lang="en-US" dirty="0" smtClean="0"/>
              <a:t>Rare particle decays</a:t>
            </a:r>
          </a:p>
          <a:p>
            <a:pPr lvl="1"/>
            <a:r>
              <a:rPr lang="en-US" dirty="0" smtClean="0"/>
              <a:t>Precision studies</a:t>
            </a:r>
          </a:p>
          <a:p>
            <a:pPr lvl="1"/>
            <a:r>
              <a:rPr lang="en-US" dirty="0" smtClean="0"/>
              <a:t>Tests of fundamental symmetries</a:t>
            </a:r>
          </a:p>
          <a:p>
            <a:r>
              <a:rPr lang="en-US" dirty="0" smtClean="0"/>
              <a:t>Of all indirect measurements, rare muon processes provide a very attractive mix of experimentally striking signatures and broad discovery potential.  </a:t>
            </a:r>
          </a:p>
          <a:p>
            <a:r>
              <a:rPr lang="en-US" dirty="0" smtClean="0"/>
              <a:t>So without further ado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04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965" y="1227165"/>
            <a:ext cx="5763683" cy="1879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47" y="3615791"/>
            <a:ext cx="2746946" cy="2780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2340" y="4870954"/>
            <a:ext cx="3407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Most decays (</a:t>
            </a:r>
            <a:r>
              <a:rPr lang="en-US" dirty="0" err="1" smtClean="0">
                <a:solidFill>
                  <a:srgbClr val="0000FF"/>
                </a:solidFill>
              </a:rPr>
              <a:t>p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&lt;53 MeV/c) go down the middle (vacuum)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994109" y="5162181"/>
            <a:ext cx="1020145" cy="31938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96806" y="3473645"/>
            <a:ext cx="213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Conversions hit multiple planes.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58658" y="3935077"/>
            <a:ext cx="402166" cy="24341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04947" y="750778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Helical trajectory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08298" y="1095794"/>
            <a:ext cx="524933" cy="101176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66389" y="3170814"/>
            <a:ext cx="311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Electromagnetic Calorimeter to tag electrons and provide timing →1860 BaF</a:t>
            </a:r>
            <a:r>
              <a:rPr lang="en-US" baseline="-25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 crystals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5610892" y="2555139"/>
            <a:ext cx="526672" cy="630976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9"/>
          <p:cNvSpPr/>
          <p:nvPr/>
        </p:nvSpPr>
        <p:spPr>
          <a:xfrm rot="7395583">
            <a:off x="2920887" y="3032960"/>
            <a:ext cx="1074969" cy="405378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20195" y="1833497"/>
            <a:ext cx="740852" cy="654288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10573" y="1833497"/>
            <a:ext cx="202051" cy="654288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100951" y="2006690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099408" y="2322662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45781" y="1831947"/>
            <a:ext cx="202051" cy="654288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36159" y="2005140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434616" y="2321112"/>
            <a:ext cx="202051" cy="1"/>
          </a:xfrm>
          <a:prstGeom prst="line">
            <a:avLst/>
          </a:prstGeom>
          <a:ln w="12700">
            <a:solidFill>
              <a:schemeClr val="tx1"/>
            </a:solidFill>
            <a:prstDash val="sys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980854" y="729984"/>
            <a:ext cx="2133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Charged tracking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773821" y="1121477"/>
            <a:ext cx="461831" cy="712019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324610" y="5981788"/>
            <a:ext cx="3684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~23,000 straws with 15 </a:t>
            </a:r>
            <a:r>
              <a:rPr lang="en-US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mtClean="0">
                <a:solidFill>
                  <a:srgbClr val="0000FF"/>
                </a:solidFill>
              </a:rPr>
              <a:t>m walls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095887" y="5577329"/>
            <a:ext cx="1150676" cy="488809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528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Guidance: The P5 Report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The Particle Physics Project Prioritization Panel (P5) advises the DOE Office of High Energy Physics.</a:t>
            </a:r>
          </a:p>
          <a:p>
            <a:r>
              <a:rPr lang="en-US" sz="2000" dirty="0" smtClean="0"/>
              <a:t>In 2013, the P5 was charged to determine priorities in US particle physics (primarily priorities for Fermilab) under various funding scenarios</a:t>
            </a:r>
          </a:p>
          <a:p>
            <a:r>
              <a:rPr lang="en-US" sz="2000" dirty="0" smtClean="0"/>
              <a:t>In 2014, the panel report recommended proceeding with Mu2e under all funding scenarios.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So… full speed ahead!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822" y="3320818"/>
            <a:ext cx="7137174" cy="2800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7728" y="3932433"/>
            <a:ext cx="7228726" cy="45934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3085517"/>
            <a:ext cx="7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bleak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4935" y="3090690"/>
            <a:ext cx="7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flat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7870" y="3085516"/>
            <a:ext cx="77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rgbClr val="FF0000"/>
                </a:solidFill>
              </a:rPr>
              <a:t>fantasy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030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5" grpId="0"/>
      <p:bldP spid="10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875" y="3737098"/>
            <a:ext cx="4682845" cy="2757676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4772247" y="4685860"/>
            <a:ext cx="2819089" cy="64466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7586928" y="4486036"/>
          <a:ext cx="284624" cy="33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72" name="Equation" r:id="rId4" imgW="139700" imgH="165100" progId="Equation.DSMT4">
                  <p:embed/>
                </p:oleObj>
              </mc:Choice>
              <mc:Fallback>
                <p:oleObj name="Equation" r:id="rId4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86928" y="4486036"/>
                        <a:ext cx="284624" cy="33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and Heat Shield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3363912" cy="1426801"/>
          </a:xfrm>
        </p:spPr>
        <p:txBody>
          <a:bodyPr/>
          <a:lstStyle/>
          <a:p>
            <a:r>
              <a:rPr lang="en-US" sz="2000" dirty="0" smtClean="0"/>
              <a:t>Produces </a:t>
            </a:r>
            <a:r>
              <a:rPr lang="en-US" sz="2000" dirty="0" err="1" smtClean="0"/>
              <a:t>pions</a:t>
            </a:r>
            <a:r>
              <a:rPr lang="en-US" sz="2000" dirty="0" smtClean="0"/>
              <a:t> which decay into muons</a:t>
            </a:r>
          </a:p>
          <a:p>
            <a:r>
              <a:rPr lang="en-US" sz="2000" dirty="0" smtClean="0"/>
              <a:t>Tungsten Target</a:t>
            </a:r>
          </a:p>
          <a:p>
            <a:pPr lvl="1"/>
            <a:r>
              <a:rPr lang="en-US" sz="1800" dirty="0" smtClean="0"/>
              <a:t>8 kW beam</a:t>
            </a:r>
          </a:p>
          <a:p>
            <a:pPr lvl="1"/>
            <a:r>
              <a:rPr lang="en-US" sz="1800" dirty="0" smtClean="0"/>
              <a:t>700 W in target</a:t>
            </a:r>
          </a:p>
          <a:p>
            <a:pPr lvl="1"/>
            <a:r>
              <a:rPr lang="en-US" sz="1800" dirty="0" smtClean="0"/>
              <a:t>Radiatively cooled</a:t>
            </a:r>
          </a:p>
          <a:p>
            <a:r>
              <a:rPr lang="en-US" sz="2000" dirty="0" smtClean="0"/>
              <a:t>Heat Shield</a:t>
            </a:r>
          </a:p>
          <a:p>
            <a:pPr lvl="1"/>
            <a:r>
              <a:rPr lang="en-US" sz="1800" dirty="0" smtClean="0"/>
              <a:t>Bronze insert</a:t>
            </a:r>
          </a:p>
          <a:p>
            <a:pPr lvl="1"/>
            <a:r>
              <a:rPr lang="en-US" sz="1800" dirty="0" smtClean="0"/>
              <a:t>3.3 kW average heat load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9938" y="1529880"/>
            <a:ext cx="3377134" cy="245358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06632" y="663910"/>
            <a:ext cx="377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Remember, this is inside a superconducting magnet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021772" y="1404796"/>
            <a:ext cx="452210" cy="2982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416" y="1463855"/>
            <a:ext cx="2376253" cy="240306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4488534" y="3781402"/>
            <a:ext cx="1082632" cy="1481770"/>
          </a:xfrm>
          <a:custGeom>
            <a:avLst/>
            <a:gdLst>
              <a:gd name="connsiteX0" fmla="*/ 197457 w 1082632"/>
              <a:gd name="connsiteY0" fmla="*/ 1481770 h 1481770"/>
              <a:gd name="connsiteX1" fmla="*/ 33892 w 1082632"/>
              <a:gd name="connsiteY1" fmla="*/ 875591 h 1481770"/>
              <a:gd name="connsiteX2" fmla="*/ 82000 w 1082632"/>
              <a:gd name="connsiteY2" fmla="*/ 288656 h 1481770"/>
              <a:gd name="connsiteX3" fmla="*/ 842095 w 1082632"/>
              <a:gd name="connsiteY3" fmla="*/ 182815 h 1481770"/>
              <a:gd name="connsiteX4" fmla="*/ 1082632 w 1082632"/>
              <a:gd name="connsiteY4" fmla="*/ 0 h 148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2632" h="1481770">
                <a:moveTo>
                  <a:pt x="197457" y="1481770"/>
                </a:moveTo>
                <a:cubicBezTo>
                  <a:pt x="125296" y="1278106"/>
                  <a:pt x="53135" y="1074443"/>
                  <a:pt x="33892" y="875591"/>
                </a:cubicBezTo>
                <a:cubicBezTo>
                  <a:pt x="14649" y="676739"/>
                  <a:pt x="-52700" y="404119"/>
                  <a:pt x="82000" y="288656"/>
                </a:cubicBezTo>
                <a:cubicBezTo>
                  <a:pt x="216700" y="173193"/>
                  <a:pt x="675323" y="230924"/>
                  <a:pt x="842095" y="182815"/>
                </a:cubicBezTo>
                <a:cubicBezTo>
                  <a:pt x="1008867" y="134706"/>
                  <a:pt x="1082632" y="0"/>
                  <a:pt x="1082632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960325" y="1637048"/>
            <a:ext cx="2027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rod (~size of a straw)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331491" y="2911731"/>
            <a:ext cx="189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977392" y="1954570"/>
            <a:ext cx="1069526" cy="75857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392659" y="3022600"/>
            <a:ext cx="893253" cy="772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0705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70501" y="169864"/>
            <a:ext cx="3745598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Fermilab Booster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709" y="1909792"/>
            <a:ext cx="8251825" cy="5553075"/>
          </a:xfrm>
        </p:spPr>
        <p:txBody>
          <a:bodyPr/>
          <a:lstStyle/>
          <a:p>
            <a:r>
              <a:rPr lang="en-US" sz="2000" dirty="0" smtClean="0"/>
              <a:t>Accelerates protons from </a:t>
            </a:r>
            <a:br>
              <a:rPr lang="en-US" sz="2000" dirty="0" smtClean="0"/>
            </a:br>
            <a:r>
              <a:rPr lang="en-US" sz="2000" dirty="0" smtClean="0"/>
              <a:t>400 MeV to 8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r>
              <a:rPr lang="en-US" sz="2000" dirty="0" smtClean="0"/>
              <a:t>Operates in a 15 Hz resonant</a:t>
            </a:r>
            <a:br>
              <a:rPr lang="en-US" sz="2000" dirty="0" smtClean="0"/>
            </a:br>
            <a:r>
              <a:rPr lang="en-US" sz="2000" dirty="0" smtClean="0"/>
              <a:t>circuit</a:t>
            </a:r>
          </a:p>
          <a:p>
            <a:pPr lvl="1"/>
            <a:r>
              <a:rPr lang="en-US" sz="1800" dirty="0" smtClean="0"/>
              <a:t>No time for beam manipulation</a:t>
            </a:r>
          </a:p>
          <a:p>
            <a:pPr lvl="1"/>
            <a:r>
              <a:rPr lang="en-US" sz="1800" dirty="0" smtClean="0"/>
              <a:t>Can’t make required beam structure</a:t>
            </a:r>
          </a:p>
          <a:p>
            <a:r>
              <a:rPr lang="en-US" sz="2000" dirty="0" smtClean="0"/>
              <a:t>Sets a fundamental clock for the</a:t>
            </a:r>
            <a:br>
              <a:rPr lang="en-US" sz="2000" dirty="0" smtClean="0"/>
            </a:br>
            <a:r>
              <a:rPr lang="en-US" sz="2000" dirty="0" smtClean="0"/>
              <a:t>complex</a:t>
            </a:r>
          </a:p>
          <a:p>
            <a:pPr lvl="1"/>
            <a:r>
              <a:rPr lang="en-US" sz="1800" dirty="0" smtClean="0"/>
              <a:t>15 Hz “tick”</a:t>
            </a:r>
          </a:p>
          <a:p>
            <a:r>
              <a:rPr lang="en-US" sz="2000" dirty="0" smtClean="0"/>
              <a:t>Sets a fundamental unit of protons</a:t>
            </a:r>
          </a:p>
          <a:p>
            <a:pPr lvl="1"/>
            <a:r>
              <a:rPr lang="en-US" sz="1800" dirty="0" smtClean="0"/>
              <a:t>1 “batch” = up to ~4x10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protons</a:t>
            </a:r>
          </a:p>
          <a:p>
            <a:r>
              <a:rPr lang="en-US" sz="2000" dirty="0" smtClean="0"/>
              <a:t>Since the can’t make the beam we need, how do we do it?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By using almost everything else (impossible in </a:t>
            </a:r>
            <a:r>
              <a:rPr lang="en-US" dirty="0" err="1" smtClean="0">
                <a:solidFill>
                  <a:srgbClr val="FF0000"/>
                </a:solidFill>
              </a:rPr>
              <a:t>Tevatron</a:t>
            </a:r>
            <a:r>
              <a:rPr lang="en-US" dirty="0" smtClean="0">
                <a:solidFill>
                  <a:srgbClr val="FF0000"/>
                </a:solidFill>
              </a:rPr>
              <a:t> era)!</a:t>
            </a:r>
          </a:p>
        </p:txBody>
      </p:sp>
      <p:sp>
        <p:nvSpPr>
          <p:cNvPr id="43016" name="Date Placeholder 1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pic>
        <p:nvPicPr>
          <p:cNvPr id="43011" name="Picture 3" descr="BoosterR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5190" y="1400403"/>
            <a:ext cx="4092973" cy="322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609600" y="127000"/>
            <a:ext cx="2011363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1966913" y="266700"/>
            <a:ext cx="1309687" cy="128588"/>
          </a:xfrm>
          <a:custGeom>
            <a:avLst/>
            <a:gdLst>
              <a:gd name="T0" fmla="*/ 2147483647 w 1413"/>
              <a:gd name="T1" fmla="*/ 2147483647 h 124"/>
              <a:gd name="T2" fmla="*/ 2147483647 w 1413"/>
              <a:gd name="T3" fmla="*/ 2147483647 h 124"/>
              <a:gd name="T4" fmla="*/ 0 w 1413"/>
              <a:gd name="T5" fmla="*/ 2147483647 h 124"/>
              <a:gd name="T6" fmla="*/ 0 60000 65536"/>
              <a:gd name="T7" fmla="*/ 0 60000 65536"/>
              <a:gd name="T8" fmla="*/ 0 60000 65536"/>
              <a:gd name="T9" fmla="*/ 0 w 1413"/>
              <a:gd name="T10" fmla="*/ 0 h 124"/>
              <a:gd name="T11" fmla="*/ 1413 w 1413"/>
              <a:gd name="T12" fmla="*/ 124 h 1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3" h="124">
                <a:moveTo>
                  <a:pt x="1413" y="92"/>
                </a:moveTo>
                <a:cubicBezTo>
                  <a:pt x="1199" y="46"/>
                  <a:pt x="985" y="0"/>
                  <a:pt x="750" y="5"/>
                </a:cubicBezTo>
                <a:cubicBezTo>
                  <a:pt x="515" y="10"/>
                  <a:pt x="134" y="102"/>
                  <a:pt x="0" y="124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59412" y="1075824"/>
            <a:ext cx="366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“original” part of </a:t>
            </a:r>
            <a:r>
              <a:rPr lang="en-US" smtClean="0"/>
              <a:t>the complex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9436" y="3652656"/>
            <a:ext cx="4088205" cy="31520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9617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7" name="Picture 5" descr="muon_dk_enunu_cohe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557" y="658111"/>
            <a:ext cx="2741613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531" y="170362"/>
            <a:ext cx="7563601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Major Backgrounds Revisited</a:t>
            </a:r>
            <a:endParaRPr lang="en-US" dirty="0"/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6192" y="2140109"/>
            <a:ext cx="4525962" cy="505207"/>
          </a:xfrm>
        </p:spPr>
        <p:txBody>
          <a:bodyPr/>
          <a:lstStyle/>
          <a:p>
            <a:pPr marL="149225" indent="-149225">
              <a:buFontTx/>
              <a:buNone/>
              <a:defRPr/>
            </a:pPr>
            <a:r>
              <a:rPr lang="en-US" sz="1800" dirty="0" smtClean="0">
                <a:latin typeface="Symbol" pitchFamily="18" charset="2"/>
              </a:rPr>
              <a:t>	</a:t>
            </a:r>
            <a:r>
              <a:rPr lang="en-US" sz="1800" dirty="0" smtClean="0">
                <a:sym typeface="Symbol" pitchFamily="18" charset="2"/>
              </a:rPr>
              <a:t>Defeated by good energy resolution</a:t>
            </a: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  <a:p>
            <a:pPr marL="444500" lvl="1" indent="-180975">
              <a:buFontTx/>
              <a:buNone/>
              <a:defRPr/>
            </a:pPr>
            <a:endParaRPr lang="en-US" sz="1800" dirty="0" smtClean="0">
              <a:sym typeface="Symbol" pitchFamily="18" charset="2"/>
            </a:endParaRPr>
          </a:p>
        </p:txBody>
      </p:sp>
      <p:sp>
        <p:nvSpPr>
          <p:cNvPr id="40970" name="Text Box 8"/>
          <p:cNvSpPr txBox="1">
            <a:spLocks noChangeArrowheads="1"/>
          </p:cNvSpPr>
          <p:nvPr/>
        </p:nvSpPr>
        <p:spPr bwMode="auto">
          <a:xfrm>
            <a:off x="301625" y="736600"/>
            <a:ext cx="49831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9225" indent="-149225">
              <a:defRPr/>
            </a:pPr>
            <a:r>
              <a:rPr lang="en-US" sz="2000" dirty="0" smtClean="0"/>
              <a:t>1. Muon </a:t>
            </a:r>
            <a:r>
              <a:rPr lang="en-US" sz="2000" dirty="0"/>
              <a:t>decay in </a:t>
            </a:r>
            <a:r>
              <a:rPr lang="en-US" sz="2000" dirty="0" smtClean="0"/>
              <a:t>orbit</a:t>
            </a:r>
            <a:r>
              <a:rPr lang="en-US" sz="2000" dirty="0"/>
              <a:t> </a:t>
            </a:r>
            <a:r>
              <a:rPr lang="en-US" sz="2000" dirty="0" smtClean="0"/>
              <a:t>(DIO)</a:t>
            </a:r>
            <a:endParaRPr lang="en-US" sz="2000" dirty="0"/>
          </a:p>
        </p:txBody>
      </p:sp>
      <p:sp>
        <p:nvSpPr>
          <p:cNvPr id="57352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1091" y="2227789"/>
            <a:ext cx="4021772" cy="2790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763" y="2764991"/>
            <a:ext cx="5491732" cy="355347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867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 build="p"/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27" y="0"/>
            <a:ext cx="765966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Major Backgrounds (cont’d)</a:t>
            </a:r>
            <a:endParaRPr lang="en-US" dirty="0"/>
          </a:p>
        </p:txBody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458788" y="746125"/>
            <a:ext cx="39782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2. Beam Related Backgrounds</a:t>
            </a:r>
          </a:p>
        </p:txBody>
      </p:sp>
      <p:sp>
        <p:nvSpPr>
          <p:cNvPr id="41991" name="Rectangle 5"/>
          <p:cNvSpPr>
            <a:spLocks noChangeArrowheads="1"/>
          </p:cNvSpPr>
          <p:nvPr/>
        </p:nvSpPr>
        <p:spPr bwMode="auto">
          <a:xfrm>
            <a:off x="615949" y="1168400"/>
            <a:ext cx="6905529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</a:pPr>
            <a:r>
              <a:rPr lang="en-US" dirty="0" smtClean="0">
                <a:solidFill>
                  <a:srgbClr val="FF0000"/>
                </a:solidFill>
              </a:rPr>
              <a:t> Suppressed with 10</a:t>
            </a:r>
            <a:r>
              <a:rPr lang="en-US" baseline="30000" dirty="0" smtClean="0">
                <a:solidFill>
                  <a:srgbClr val="FF0000"/>
                </a:solidFill>
              </a:rPr>
              <a:t>-10 </a:t>
            </a:r>
            <a:r>
              <a:rPr lang="en-US" dirty="0" smtClean="0">
                <a:solidFill>
                  <a:srgbClr val="FF0000"/>
                </a:solidFill>
              </a:rPr>
              <a:t>extinction (just talked about this)</a:t>
            </a:r>
            <a:endParaRPr lang="en-US" dirty="0">
              <a:solidFill>
                <a:srgbClr val="FF0000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FF0000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>
              <a:solidFill>
                <a:srgbClr val="6600FF"/>
              </a:solidFill>
            </a:endParaRPr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Char char="–"/>
            </a:pPr>
            <a:endParaRPr lang="en-US" dirty="0">
              <a:solidFill>
                <a:srgbClr val="6600FF"/>
              </a:solidFill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  <a:buFontTx/>
              <a:buChar char="•"/>
            </a:pPr>
            <a:endParaRPr lang="en-US" dirty="0"/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r>
              <a:rPr lang="en-US" dirty="0"/>
              <a:t>	</a:t>
            </a:r>
            <a:endParaRPr lang="en-US" baseline="-25000" dirty="0">
              <a:latin typeface="Arial Unicode MS" pitchFamily="34" charset="-128"/>
            </a:endParaRPr>
          </a:p>
          <a:p>
            <a:pPr marL="149225" indent="-14922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  <a:buFontTx/>
              <a:buAutoNum type="arabicPeriod"/>
            </a:pPr>
            <a:endParaRPr lang="en-US" dirty="0"/>
          </a:p>
          <a:p>
            <a:pPr marL="444500" lvl="1" indent="-180975">
              <a:lnSpc>
                <a:spcPct val="90000"/>
              </a:lnSpc>
              <a:spcBef>
                <a:spcPct val="25000"/>
              </a:spcBef>
            </a:pPr>
            <a:endParaRPr lang="en-US" dirty="0"/>
          </a:p>
        </p:txBody>
      </p:sp>
      <p:sp>
        <p:nvSpPr>
          <p:cNvPr id="41994" name="Text Box 8"/>
          <p:cNvSpPr txBox="1">
            <a:spLocks noChangeArrowheads="1"/>
          </p:cNvSpPr>
          <p:nvPr/>
        </p:nvSpPr>
        <p:spPr bwMode="auto">
          <a:xfrm>
            <a:off x="449106" y="1982660"/>
            <a:ext cx="530426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3. Asynchronous </a:t>
            </a:r>
            <a:r>
              <a:rPr lang="en-US" sz="2000" dirty="0" smtClean="0"/>
              <a:t>Backgrounds: Cosmic Rays</a:t>
            </a:r>
            <a:endParaRPr lang="en-US" sz="2000" dirty="0"/>
          </a:p>
        </p:txBody>
      </p:sp>
      <p:sp>
        <p:nvSpPr>
          <p:cNvPr id="41995" name="Text Box 9"/>
          <p:cNvSpPr txBox="1">
            <a:spLocks noChangeArrowheads="1"/>
          </p:cNvSpPr>
          <p:nvPr/>
        </p:nvSpPr>
        <p:spPr bwMode="auto">
          <a:xfrm>
            <a:off x="729760" y="2537838"/>
            <a:ext cx="5514753" cy="34624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0000"/>
                </a:solidFill>
              </a:rPr>
              <a:t>Suppressed </a:t>
            </a:r>
            <a:r>
              <a:rPr lang="en-US" dirty="0">
                <a:solidFill>
                  <a:srgbClr val="FF0000"/>
                </a:solidFill>
              </a:rPr>
              <a:t>by active and passive shielding</a:t>
            </a:r>
          </a:p>
        </p:txBody>
      </p:sp>
      <p:sp>
        <p:nvSpPr>
          <p:cNvPr id="58380" name="Date Placeholder 2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3865" y="1194112"/>
            <a:ext cx="5715006" cy="34255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18" y="3282721"/>
            <a:ext cx="4871943" cy="27847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62" y="3204699"/>
            <a:ext cx="3289601" cy="1631642"/>
          </a:xfrm>
          <a:prstGeom prst="rect">
            <a:avLst/>
          </a:prstGeom>
        </p:spPr>
      </p:pic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>
            <a:off x="4946495" y="4020520"/>
            <a:ext cx="737667" cy="161465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15663" y="2567426"/>
            <a:ext cx="4799153" cy="34255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4614" y="3438210"/>
            <a:ext cx="2069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Cosmic Ray Veto (CRV)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6518" y="4974878"/>
            <a:ext cx="3009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Four layers of scintillator surround experiment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Efficiency goal: &gt;99.99%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55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  <p:bldP spid="41994" grpId="0"/>
      <p:bldP spid="2" grpId="0" animBg="1"/>
      <p:bldP spid="20" grpId="0" animBg="1"/>
      <p:bldP spid="7" grpId="0"/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Magnetic Field Gradient</a:t>
            </a:r>
            <a:endParaRPr lang="en-US" dirty="0"/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0" y="904875"/>
            <a:ext cx="8267700" cy="5610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33796" name="Straight Connector 5"/>
          <p:cNvCxnSpPr>
            <a:cxnSpLocks noChangeShapeType="1"/>
          </p:cNvCxnSpPr>
          <p:nvPr/>
        </p:nvCxnSpPr>
        <p:spPr bwMode="auto">
          <a:xfrm rot="5400000">
            <a:off x="-171449" y="3359150"/>
            <a:ext cx="47244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cxnSp>
        <p:nvCxnSpPr>
          <p:cNvPr id="33797" name="Straight Connector 6"/>
          <p:cNvCxnSpPr>
            <a:cxnSpLocks noChangeShapeType="1"/>
          </p:cNvCxnSpPr>
          <p:nvPr/>
        </p:nvCxnSpPr>
        <p:spPr bwMode="auto">
          <a:xfrm rot="5400000">
            <a:off x="2857501" y="3359151"/>
            <a:ext cx="4800600" cy="3175"/>
          </a:xfrm>
          <a:prstGeom prst="line">
            <a:avLst/>
          </a:prstGeom>
          <a:noFill/>
          <a:ln w="38100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11" name="TextBox 10"/>
          <p:cNvSpPr txBox="1"/>
          <p:nvPr/>
        </p:nvSpPr>
        <p:spPr>
          <a:xfrm>
            <a:off x="762000" y="50080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Production Solenoid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71284" y="5029200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Transport Solenoid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43084" y="5046133"/>
            <a:ext cx="1219200" cy="584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/>
              <a:t>Detector Solenoid</a:t>
            </a:r>
          </a:p>
        </p:txBody>
      </p:sp>
      <p:sp>
        <p:nvSpPr>
          <p:cNvPr id="33801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8498" y="1460500"/>
            <a:ext cx="263525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Decreasing field prevents particle trapping and excessive straggling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02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48" y="176180"/>
            <a:ext cx="8371114" cy="507274"/>
          </a:xfrm>
        </p:spPr>
        <p:txBody>
          <a:bodyPr/>
          <a:lstStyle/>
          <a:p>
            <a:r>
              <a:rPr lang="en-US" dirty="0" smtClean="0"/>
              <a:t>Upgrade scenarios</a:t>
            </a:r>
            <a:endParaRPr lang="en-US" dirty="0"/>
          </a:p>
        </p:txBody>
      </p:sp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574967" y="3211499"/>
            <a:ext cx="4060371" cy="3071827"/>
          </a:xfrm>
        </p:spPr>
        <p:txBody>
          <a:bodyPr/>
          <a:lstStyle/>
          <a:p>
            <a:r>
              <a:rPr lang="en-US" sz="2400" dirty="0" smtClean="0"/>
              <a:t>Both prompt and DIO backgrounds must be lowered to measure</a:t>
            </a:r>
          </a:p>
          <a:p>
            <a:endParaRPr lang="en-US" sz="2400" dirty="0" smtClean="0"/>
          </a:p>
          <a:p>
            <a:r>
              <a:rPr lang="en-US" sz="2400" dirty="0" smtClean="0"/>
              <a:t>Must upgrade all aspects of production, transport and detection.</a:t>
            </a:r>
            <a:endParaRPr lang="en-US" sz="2400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4971725" y="3221124"/>
            <a:ext cx="4172275" cy="2927922"/>
          </a:xfrm>
        </p:spPr>
        <p:txBody>
          <a:bodyPr/>
          <a:lstStyle/>
          <a:p>
            <a:r>
              <a:rPr lang="en-US" sz="2400" dirty="0" smtClean="0"/>
              <a:t>Must compare different targets.</a:t>
            </a:r>
          </a:p>
          <a:p>
            <a:r>
              <a:rPr lang="en-US" sz="2400" dirty="0" smtClean="0"/>
              <a:t>Optimize muon transport and detector for short bound muon lifetimes.</a:t>
            </a:r>
          </a:p>
          <a:p>
            <a:r>
              <a:rPr lang="en-US" sz="2400" dirty="0" smtClean="0"/>
              <a:t>Backgrounds might not be as important.</a:t>
            </a:r>
            <a:endParaRPr lang="en-US" sz="2400" dirty="0"/>
          </a:p>
        </p:txBody>
      </p:sp>
      <p:sp>
        <p:nvSpPr>
          <p:cNvPr id="11" name="Rectangle 10"/>
          <p:cNvSpPr>
            <a:spLocks/>
          </p:cNvSpPr>
          <p:nvPr/>
        </p:nvSpPr>
        <p:spPr bwMode="auto">
          <a:xfrm>
            <a:off x="5114345" y="2602243"/>
            <a:ext cx="531236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0" bIns="0">
            <a:spAutoFit/>
          </a:bodyPr>
          <a:lstStyle/>
          <a:p>
            <a:pPr algn="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Yes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698779" y="2591271"/>
            <a:ext cx="568325" cy="36933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wrap="square" lIns="0" tIns="0" rIns="0" bIns="0">
            <a:spAutoFit/>
          </a:bodyPr>
          <a:lstStyle/>
          <a:p>
            <a:pPr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latin typeface="Arial" charset="0"/>
                <a:cs typeface="Arial" charset="0"/>
                <a:sym typeface="Arial" charset="0"/>
              </a:rPr>
              <a:t>No</a:t>
            </a:r>
            <a:endParaRPr lang="en-US" sz="2400" b="1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0" name="AutoShape 19"/>
          <p:cNvSpPr>
            <a:spLocks/>
          </p:cNvSpPr>
          <p:nvPr/>
        </p:nvSpPr>
        <p:spPr bwMode="auto">
          <a:xfrm rot="18900000">
            <a:off x="3914496" y="987381"/>
            <a:ext cx="1402819" cy="1402964"/>
          </a:xfrm>
          <a:custGeom>
            <a:avLst/>
            <a:gdLst>
              <a:gd name="T0" fmla="*/ 10800 w 20299"/>
              <a:gd name="T1" fmla="*/ 10800 h 20299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0299" h="20299">
                <a:moveTo>
                  <a:pt x="1301" y="20299"/>
                </a:moveTo>
                <a:lnTo>
                  <a:pt x="21600" y="21600"/>
                </a:lnTo>
                <a:lnTo>
                  <a:pt x="20299" y="1301"/>
                </a:lnTo>
                <a:lnTo>
                  <a:pt x="0" y="0"/>
                </a:lnTo>
                <a:close/>
                <a:moveTo>
                  <a:pt x="1301" y="20299"/>
                </a:move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20"/>
          <p:cNvSpPr>
            <a:spLocks/>
          </p:cNvSpPr>
          <p:nvPr/>
        </p:nvSpPr>
        <p:spPr bwMode="auto">
          <a:xfrm>
            <a:off x="3942960" y="1353145"/>
            <a:ext cx="1528326" cy="374662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253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Mu2e Signal</a:t>
            </a:r>
            <a:r>
              <a:rPr lang="en-US" sz="2400" b="1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83226" y="4410143"/>
            <a:ext cx="167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R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μe</a:t>
            </a:r>
            <a:r>
              <a:rPr lang="en-US" sz="2400" b="1" dirty="0" smtClean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Italic" charset="0"/>
                <a:cs typeface="Arial Italic" charset="0"/>
                <a:sym typeface="Arial Italic" charset="0"/>
              </a:rPr>
              <a:t>~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10</a:t>
            </a:r>
            <a:r>
              <a:rPr lang="en-US" sz="2400" b="1" baseline="32000" dirty="0" smtClean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-18</a:t>
            </a:r>
            <a:endParaRPr lang="en-US" sz="24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168444" y="2187152"/>
            <a:ext cx="784968" cy="72317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333911" y="2187152"/>
            <a:ext cx="837890" cy="7937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BD3291-C15C-47A1-BED7-896B8662ADF8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669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11" grpId="0"/>
      <p:bldP spid="16" grpId="0"/>
      <p:bldP spid="2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Eliminating out of Time Beam (Extinction)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46088" y="803276"/>
            <a:ext cx="8251825" cy="3892206"/>
          </a:xfrm>
        </p:spPr>
        <p:txBody>
          <a:bodyPr/>
          <a:lstStyle/>
          <a:p>
            <a:r>
              <a:rPr lang="en-US" sz="1800" dirty="0" smtClean="0"/>
              <a:t>The bunches from the Delivery Ring will have ~10</a:t>
            </a:r>
            <a:r>
              <a:rPr lang="en-US" sz="1800" baseline="30000" dirty="0" smtClean="0"/>
              <a:t>-5</a:t>
            </a:r>
            <a:r>
              <a:rPr lang="en-US" sz="1800" dirty="0" smtClean="0"/>
              <a:t> extinction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We need 10</a:t>
            </a:r>
            <a:r>
              <a:rPr lang="en-US" sz="1600" baseline="30000" dirty="0" smtClean="0">
                <a:solidFill>
                  <a:srgbClr val="FF0000"/>
                </a:solidFill>
              </a:rPr>
              <a:t>-10 </a:t>
            </a:r>
            <a:r>
              <a:rPr lang="en-US" sz="1600" dirty="0" smtClean="0">
                <a:solidFill>
                  <a:srgbClr val="FF0000"/>
                </a:solidFill>
              </a:rPr>
              <a:t>to make prompt backgrounds small compared to other background</a:t>
            </a:r>
            <a:r>
              <a:rPr lang="en-US" sz="1600" dirty="0" smtClean="0"/>
              <a:t>s</a:t>
            </a:r>
            <a:endParaRPr lang="en-US" sz="1600" baseline="30000" dirty="0" smtClean="0"/>
          </a:p>
          <a:p>
            <a:r>
              <a:rPr lang="en-US" sz="1800" dirty="0" smtClean="0"/>
              <a:t>A set of resonant dipoles in the beam line will deflect the beam such that only in-time beam is transmitted through a downstream collimator: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r>
              <a:rPr lang="en-US" sz="1800" dirty="0" smtClean="0"/>
              <a:t>Think </a:t>
            </a:r>
            <a:r>
              <a:rPr lang="en-US" sz="1800" dirty="0"/>
              <a:t>miniature </a:t>
            </a:r>
            <a:r>
              <a:rPr lang="en-US" sz="1800" dirty="0" smtClean="0"/>
              <a:t>golf</a:t>
            </a:r>
            <a:endParaRPr lang="en-US" sz="1800" dirty="0"/>
          </a:p>
          <a:p>
            <a:pPr lvl="1"/>
            <a:endParaRPr lang="en-US" sz="16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36" y="2202178"/>
            <a:ext cx="6834328" cy="191361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28308" y="3942142"/>
            <a:ext cx="21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Angular deflection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69685" y="3942142"/>
            <a:ext cx="2145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 offset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>
            <a:off x="4410388" y="3344157"/>
            <a:ext cx="654260" cy="211681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753" y="4591252"/>
            <a:ext cx="2914879" cy="185951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09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8" grpId="0"/>
      <p:bldP spid="23" grpId="0"/>
      <p:bldP spid="2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Date Placeholder 2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February 22, 2017</a:t>
            </a:r>
            <a:endParaRPr lang="en-US">
              <a:latin typeface="Arial" pitchFamily="34" charset="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87628" y="665359"/>
            <a:ext cx="8544121" cy="72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4625" indent="-174625">
              <a:spcBef>
                <a:spcPct val="50000"/>
              </a:spcBef>
              <a:buFontTx/>
              <a:buChar char="•"/>
            </a:pPr>
            <a:r>
              <a:rPr lang="en-US" altLang="ja-JP" sz="2000" dirty="0">
                <a:ea typeface="MS PGothic"/>
                <a:cs typeface="MS PGothic"/>
              </a:rPr>
              <a:t>Axially graded </a:t>
            </a:r>
            <a:r>
              <a:rPr lang="en-US" altLang="ja-JP" sz="2000" dirty="0" smtClean="0">
                <a:ea typeface="MS PGothic"/>
                <a:cs typeface="MS PGothic"/>
              </a:rPr>
              <a:t>(~5T</a:t>
            </a:r>
            <a:r>
              <a:rPr lang="en-US" altLang="ja-JP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sz="2000" dirty="0" smtClean="0">
                <a:ea typeface="MS PGothic"/>
                <a:cs typeface="MS PGothic"/>
                <a:sym typeface="Wingdings"/>
              </a:rPr>
              <a:t>2.5T)</a:t>
            </a:r>
            <a:r>
              <a:rPr lang="en-US" altLang="ja-JP" sz="2000" dirty="0" smtClean="0">
                <a:ea typeface="MS PGothic"/>
                <a:cs typeface="MS PGothic"/>
              </a:rPr>
              <a:t> </a:t>
            </a:r>
            <a:r>
              <a:rPr lang="en-US" altLang="ja-JP" sz="2000" dirty="0">
                <a:ea typeface="MS PGothic"/>
                <a:cs typeface="MS PGothic"/>
              </a:rPr>
              <a:t>solenoid captures low energy backward and </a:t>
            </a:r>
            <a:r>
              <a:rPr lang="en-US" altLang="ja-JP" sz="2000" i="1" dirty="0">
                <a:ea typeface="MS PGothic"/>
                <a:cs typeface="MS PGothic"/>
              </a:rPr>
              <a:t>reflected</a:t>
            </a:r>
            <a:r>
              <a:rPr lang="en-US" altLang="ja-JP" sz="2000" dirty="0">
                <a:ea typeface="MS PGothic"/>
                <a:cs typeface="MS PGothic"/>
              </a:rPr>
              <a:t> </a:t>
            </a:r>
            <a:r>
              <a:rPr lang="en-US" altLang="ja-JP" sz="2000" dirty="0" err="1" smtClean="0">
                <a:ea typeface="MS PGothic"/>
                <a:cs typeface="MS PGothic"/>
              </a:rPr>
              <a:t>pions</a:t>
            </a:r>
            <a:r>
              <a:rPr lang="en-US" altLang="ja-JP" sz="2000" dirty="0" smtClean="0">
                <a:ea typeface="MS PGothic"/>
                <a:cs typeface="MS PGothic"/>
              </a:rPr>
              <a:t>, directing to the Transport Solenoid</a:t>
            </a:r>
            <a:endParaRPr lang="en-US" altLang="ja-JP" sz="2000" dirty="0">
              <a:ea typeface="MS PGothic"/>
              <a:cs typeface="MS P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3" y="1569313"/>
            <a:ext cx="5595735" cy="3810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321" y="2716928"/>
            <a:ext cx="3533939" cy="2709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1565" y="2310044"/>
            <a:ext cx="2457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Magnetic Gradient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16" t="6912" r="4532" b="8643"/>
          <a:stretch/>
        </p:blipFill>
        <p:spPr>
          <a:xfrm>
            <a:off x="868671" y="5030594"/>
            <a:ext cx="2120599" cy="13888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973" y="114504"/>
            <a:ext cx="5965902" cy="463731"/>
          </a:xfrm>
        </p:spPr>
        <p:txBody>
          <a:bodyPr/>
          <a:lstStyle/>
          <a:p>
            <a:r>
              <a:rPr lang="en-US" dirty="0" smtClean="0"/>
              <a:t>Production Solenoid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4851" y="5627164"/>
            <a:ext cx="3603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agnetic reflection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(pinch confinement)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25657" y="5690183"/>
            <a:ext cx="521810" cy="1575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443852" y="3184845"/>
            <a:ext cx="2626660" cy="846726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530445" y="3983461"/>
            <a:ext cx="1010254" cy="48110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1875988" y="4002705"/>
            <a:ext cx="1606981" cy="233677"/>
          </a:xfrm>
          <a:custGeom>
            <a:avLst/>
            <a:gdLst>
              <a:gd name="connsiteX0" fmla="*/ 263379 w 1350604"/>
              <a:gd name="connsiteY0" fmla="*/ 0 h 187592"/>
              <a:gd name="connsiteX1" fmla="*/ 119057 w 1350604"/>
              <a:gd name="connsiteY1" fmla="*/ 48109 h 187592"/>
              <a:gd name="connsiteX2" fmla="*/ 90192 w 1350604"/>
              <a:gd name="connsiteY2" fmla="*/ 182816 h 187592"/>
              <a:gd name="connsiteX3" fmla="*/ 1350604 w 1350604"/>
              <a:gd name="connsiteY3" fmla="*/ 144328 h 187592"/>
              <a:gd name="connsiteX0" fmla="*/ 495814 w 1583039"/>
              <a:gd name="connsiteY0" fmla="*/ 0 h 186630"/>
              <a:gd name="connsiteX1" fmla="*/ 351492 w 1583039"/>
              <a:gd name="connsiteY1" fmla="*/ 48109 h 186630"/>
              <a:gd name="connsiteX2" fmla="*/ 249 w 1583039"/>
              <a:gd name="connsiteY2" fmla="*/ 63118 h 186630"/>
              <a:gd name="connsiteX3" fmla="*/ 322627 w 1583039"/>
              <a:gd name="connsiteY3" fmla="*/ 182816 h 186630"/>
              <a:gd name="connsiteX4" fmla="*/ 1583039 w 1583039"/>
              <a:gd name="connsiteY4" fmla="*/ 144328 h 186630"/>
              <a:gd name="connsiteX0" fmla="*/ 519756 w 1606981"/>
              <a:gd name="connsiteY0" fmla="*/ 0 h 233677"/>
              <a:gd name="connsiteX1" fmla="*/ 375434 w 1606981"/>
              <a:gd name="connsiteY1" fmla="*/ 48109 h 233677"/>
              <a:gd name="connsiteX2" fmla="*/ 24191 w 1606981"/>
              <a:gd name="connsiteY2" fmla="*/ 63118 h 233677"/>
              <a:gd name="connsiteX3" fmla="*/ 179196 w 1606981"/>
              <a:gd name="connsiteY3" fmla="*/ 232039 h 233677"/>
              <a:gd name="connsiteX4" fmla="*/ 1606981 w 1606981"/>
              <a:gd name="connsiteY4" fmla="*/ 144328 h 23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6981" h="233677">
                <a:moveTo>
                  <a:pt x="519756" y="0"/>
                </a:moveTo>
                <a:cubicBezTo>
                  <a:pt x="462027" y="8820"/>
                  <a:pt x="458028" y="37589"/>
                  <a:pt x="375434" y="48109"/>
                </a:cubicBezTo>
                <a:cubicBezTo>
                  <a:pt x="292840" y="58629"/>
                  <a:pt x="29002" y="40667"/>
                  <a:pt x="24191" y="63118"/>
                </a:cubicBezTo>
                <a:cubicBezTo>
                  <a:pt x="19380" y="85569"/>
                  <a:pt x="-84602" y="218504"/>
                  <a:pt x="179196" y="232039"/>
                </a:cubicBezTo>
                <a:cubicBezTo>
                  <a:pt x="442994" y="245574"/>
                  <a:pt x="1079404" y="171590"/>
                  <a:pt x="1606981" y="144328"/>
                </a:cubicBezTo>
              </a:path>
            </a:pathLst>
          </a:cu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418671"/>
              </p:ext>
            </p:extLst>
          </p:nvPr>
        </p:nvGraphicFramePr>
        <p:xfrm>
          <a:off x="4835469" y="2825455"/>
          <a:ext cx="274848" cy="324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2" name="Equation" r:id="rId6" imgW="139700" imgH="165100" progId="Equation.DSMT4">
                  <p:embed/>
                </p:oleObj>
              </mc:Choice>
              <mc:Fallback>
                <p:oleObj name="Equation" r:id="rId6" imgW="1397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35469" y="2825455"/>
                        <a:ext cx="274848" cy="324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531AD-3AB9-40FD-8767-8BFE0FD6F857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35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the Muon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3275"/>
            <a:ext cx="4634063" cy="2703071"/>
          </a:xfrm>
        </p:spPr>
        <p:txBody>
          <a:bodyPr/>
          <a:lstStyle/>
          <a:p>
            <a:r>
              <a:rPr lang="en-US" sz="2000" dirty="0" smtClean="0"/>
              <a:t>The muon was originally discovered in 1936 by Anderson and </a:t>
            </a:r>
            <a:r>
              <a:rPr lang="en-US" sz="2000" dirty="0" err="1" smtClean="0"/>
              <a:t>Neddermeyer</a:t>
            </a:r>
            <a:r>
              <a:rPr lang="en-US" sz="2000" dirty="0" smtClean="0"/>
              <a:t> while studying cosmic ray data</a:t>
            </a:r>
          </a:p>
          <a:p>
            <a:endParaRPr lang="en-US" sz="2000" dirty="0" smtClean="0"/>
          </a:p>
          <a:p>
            <a:r>
              <a:rPr lang="en-US" sz="2000" dirty="0" smtClean="0"/>
              <a:t>By studying its penetration properties, they determined that it had a mass roughly 200 times that of the electron.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The muon was observed to decay to </a:t>
            </a:r>
            <a:r>
              <a:rPr lang="en-US" sz="2000" dirty="0" err="1" smtClean="0"/>
              <a:t>electron+”something</a:t>
            </a:r>
            <a:r>
              <a:rPr lang="en-US" sz="2000" dirty="0" smtClean="0"/>
              <a:t> invisible” with a spectrum consistent with a three body decay</a:t>
            </a:r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February 22,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471" y="869987"/>
            <a:ext cx="3615346" cy="2408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720" y="3964590"/>
            <a:ext cx="2749131" cy="2280288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UC Davis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FB4E3-CEF4-4E8C-8855-45F0AB0257D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675" y="3549206"/>
            <a:ext cx="1434712" cy="375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479" y="3551566"/>
            <a:ext cx="1430947" cy="40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32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25400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22349</TotalTime>
  <Words>5722</Words>
  <Application>Microsoft Macintosh PowerPoint</Application>
  <PresentationFormat>On-screen Show (4:3)</PresentationFormat>
  <Paragraphs>1133</Paragraphs>
  <Slides>89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1" baseType="lpstr">
      <vt:lpstr>Opulent</vt:lpstr>
      <vt:lpstr>Equation</vt:lpstr>
      <vt:lpstr>Mu2e: Search for Muon to Electron Conversion at Fermilab</vt:lpstr>
      <vt:lpstr>Mu2e Collaboration</vt:lpstr>
      <vt:lpstr>Outline</vt:lpstr>
      <vt:lpstr>Provocative Comments</vt:lpstr>
      <vt:lpstr>Direct vs. Indirect Observation</vt:lpstr>
      <vt:lpstr>Case in Point… </vt:lpstr>
      <vt:lpstr>What then?</vt:lpstr>
      <vt:lpstr>So to summarize…</vt:lpstr>
      <vt:lpstr>History of the Muon</vt:lpstr>
      <vt:lpstr>Mediator of the Strong Force?</vt:lpstr>
      <vt:lpstr>Excited Electron?</vt:lpstr>
      <vt:lpstr>Today’s Muon</vt:lpstr>
      <vt:lpstr>The Standard Model</vt:lpstr>
      <vt:lpstr>Interactions in the Standard Model</vt:lpstr>
      <vt:lpstr>Generation (Flavor) Transitions</vt:lpstr>
      <vt:lpstr>Lepton Number and Lepton Flavor Number</vt:lpstr>
      <vt:lpstr>Charged Lepton Flavor Violation (CLFV) </vt:lpstr>
      <vt:lpstr>Beyond the Standard Model</vt:lpstr>
      <vt:lpstr>Generic Beyond Standard Model CLFV</vt:lpstr>
      <vt:lpstr>Decay vs. Conversion</vt:lpstr>
      <vt:lpstr>Experimental Signature of m+N  e+N</vt:lpstr>
      <vt:lpstr>What We (Plan to) Measure</vt:lpstr>
      <vt:lpstr>History of Lepton Flavor Violation Searches</vt:lpstr>
      <vt:lpstr>Just to be clear…</vt:lpstr>
      <vt:lpstr>Dipole vs. Contact Reaction</vt:lpstr>
      <vt:lpstr>PowerPoint Presentation</vt:lpstr>
      <vt:lpstr>Example: me in Supersymmetry*</vt:lpstr>
      <vt:lpstr>How do we make muons?</vt:lpstr>
      <vt:lpstr>Biggest Issue: Decay in Orbit (DIO)</vt:lpstr>
      <vt:lpstr>Decay in Orbit Spectrum</vt:lpstr>
      <vt:lpstr>Prompt Backgrounds</vt:lpstr>
      <vt:lpstr>Experimental Challenge of “Waiting”</vt:lpstr>
      <vt:lpstr>Pulsed Beams (first proposed for MELC*)</vt:lpstr>
      <vt:lpstr>Summary:  Experimental Needs</vt:lpstr>
      <vt:lpstr>Refresher: Fun with Solenoids</vt:lpstr>
      <vt:lpstr>Mu2e: The Big Picture</vt:lpstr>
      <vt:lpstr>Transport Solenoid</vt:lpstr>
      <vt:lpstr>Detector and Detector Solenoid</vt:lpstr>
      <vt:lpstr>Beam Needs</vt:lpstr>
      <vt:lpstr>A Brief History of Fermilab </vt:lpstr>
      <vt:lpstr>Fermilab Accelerator Complex Today</vt:lpstr>
      <vt:lpstr>Mu2e Proton Delivery</vt:lpstr>
      <vt:lpstr>End Product</vt:lpstr>
      <vt:lpstr>Sensitivity</vt:lpstr>
      <vt:lpstr>Significance</vt:lpstr>
      <vt:lpstr>A long time coming</vt:lpstr>
      <vt:lpstr>We have a home!</vt:lpstr>
      <vt:lpstr>Magnet Procurement and Testing</vt:lpstr>
      <vt:lpstr>Detectors</vt:lpstr>
      <vt:lpstr>Schedule</vt:lpstr>
      <vt:lpstr>Some things to think about</vt:lpstr>
      <vt:lpstr>The competition: COMET at J-PARC (Japan)</vt:lpstr>
      <vt:lpstr>What if we see something?</vt:lpstr>
      <vt:lpstr>First question: what does m→eg see?</vt:lpstr>
      <vt:lpstr>MEG Experiment (PSI, Switzerland)</vt:lpstr>
      <vt:lpstr>Other non-Standard Model Searches</vt:lpstr>
      <vt:lpstr>g-2 at Fermilab</vt:lpstr>
      <vt:lpstr>The Challenge of g-2</vt:lpstr>
      <vt:lpstr>Synergy of Mu2e with LHC</vt:lpstr>
      <vt:lpstr>Conclusions</vt:lpstr>
      <vt:lpstr>Backup Slides</vt:lpstr>
      <vt:lpstr>Just How Rare is that?</vt:lpstr>
      <vt:lpstr>Experimental Challenges for Increased Flux</vt:lpstr>
      <vt:lpstr>Preac(cellerator) and Linac</vt:lpstr>
      <vt:lpstr>Main Injector/Recycler</vt:lpstr>
      <vt:lpstr>Present Operation of Debuncher/Accumulator</vt:lpstr>
      <vt:lpstr>Mu2e in the NOvA era</vt:lpstr>
      <vt:lpstr>Extinction Performance</vt:lpstr>
      <vt:lpstr>Review: Particle Motion in a Solenoidal Field</vt:lpstr>
      <vt:lpstr>Resonant Extraction</vt:lpstr>
      <vt:lpstr>Mu2e Spill Structure</vt:lpstr>
      <vt:lpstr>Particle Tracking Technology</vt:lpstr>
      <vt:lpstr>Calorimeter </vt:lpstr>
      <vt:lpstr>Extinction Monitor</vt:lpstr>
      <vt:lpstr>Extinction Monitor Design</vt:lpstr>
      <vt:lpstr>Target Dependence</vt:lpstr>
      <vt:lpstr>Cosmic Ray Veto (CRV)</vt:lpstr>
      <vt:lpstr>Choosing the Capture Target</vt:lpstr>
      <vt:lpstr>Stopping (capture) Target</vt:lpstr>
      <vt:lpstr>Particle Detector</vt:lpstr>
      <vt:lpstr>Guidance: The P5 Report</vt:lpstr>
      <vt:lpstr>Target and Heat Shield</vt:lpstr>
      <vt:lpstr>Fermilab Booster</vt:lpstr>
      <vt:lpstr>Major Backgrounds Revisited</vt:lpstr>
      <vt:lpstr>Major Backgrounds (cont’d)</vt:lpstr>
      <vt:lpstr>Magnetic Field Gradient</vt:lpstr>
      <vt:lpstr>Upgrade scenarios</vt:lpstr>
      <vt:lpstr>Eliminating out of Time Beam (Extinction)</vt:lpstr>
      <vt:lpstr>Production Solenoid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1400</cp:revision>
  <dcterms:created xsi:type="dcterms:W3CDTF">2003-09-15T21:58:19Z</dcterms:created>
  <dcterms:modified xsi:type="dcterms:W3CDTF">2017-02-22T00:29:13Z</dcterms:modified>
</cp:coreProperties>
</file>