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168" r:id="rId1"/>
  </p:sldMasterIdLst>
  <p:notesMasterIdLst>
    <p:notesMasterId r:id="rId78"/>
  </p:notesMasterIdLst>
  <p:handoutMasterIdLst>
    <p:handoutMasterId r:id="rId79"/>
  </p:handoutMasterIdLst>
  <p:sldIdLst>
    <p:sldId id="256" r:id="rId2"/>
    <p:sldId id="420" r:id="rId3"/>
    <p:sldId id="257" r:id="rId4"/>
    <p:sldId id="261" r:id="rId5"/>
    <p:sldId id="262" r:id="rId6"/>
    <p:sldId id="263" r:id="rId7"/>
    <p:sldId id="373" r:id="rId8"/>
    <p:sldId id="374" r:id="rId9"/>
    <p:sldId id="299" r:id="rId10"/>
    <p:sldId id="372" r:id="rId11"/>
    <p:sldId id="258" r:id="rId12"/>
    <p:sldId id="412" r:id="rId13"/>
    <p:sldId id="413" r:id="rId14"/>
    <p:sldId id="287" r:id="rId15"/>
    <p:sldId id="288" r:id="rId16"/>
    <p:sldId id="301" r:id="rId17"/>
    <p:sldId id="289" r:id="rId18"/>
    <p:sldId id="414" r:id="rId19"/>
    <p:sldId id="311" r:id="rId20"/>
    <p:sldId id="314" r:id="rId21"/>
    <p:sldId id="315" r:id="rId22"/>
    <p:sldId id="291" r:id="rId23"/>
    <p:sldId id="421" r:id="rId24"/>
    <p:sldId id="313" r:id="rId25"/>
    <p:sldId id="317" r:id="rId26"/>
    <p:sldId id="324" r:id="rId27"/>
    <p:sldId id="318" r:id="rId28"/>
    <p:sldId id="296" r:id="rId29"/>
    <p:sldId id="320" r:id="rId30"/>
    <p:sldId id="325" r:id="rId31"/>
    <p:sldId id="327" r:id="rId32"/>
    <p:sldId id="378" r:id="rId33"/>
    <p:sldId id="379" r:id="rId34"/>
    <p:sldId id="380" r:id="rId35"/>
    <p:sldId id="381" r:id="rId36"/>
    <p:sldId id="382" r:id="rId37"/>
    <p:sldId id="383" r:id="rId38"/>
    <p:sldId id="384" r:id="rId39"/>
    <p:sldId id="385" r:id="rId40"/>
    <p:sldId id="386" r:id="rId41"/>
    <p:sldId id="387" r:id="rId42"/>
    <p:sldId id="388" r:id="rId43"/>
    <p:sldId id="389" r:id="rId44"/>
    <p:sldId id="390" r:id="rId45"/>
    <p:sldId id="429" r:id="rId46"/>
    <p:sldId id="430" r:id="rId47"/>
    <p:sldId id="431" r:id="rId48"/>
    <p:sldId id="391" r:id="rId49"/>
    <p:sldId id="423" r:id="rId50"/>
    <p:sldId id="424" r:id="rId51"/>
    <p:sldId id="395" r:id="rId52"/>
    <p:sldId id="428" r:id="rId53"/>
    <p:sldId id="401" r:id="rId54"/>
    <p:sldId id="402" r:id="rId55"/>
    <p:sldId id="403" r:id="rId56"/>
    <p:sldId id="406" r:id="rId57"/>
    <p:sldId id="408" r:id="rId58"/>
    <p:sldId id="409" r:id="rId59"/>
    <p:sldId id="418" r:id="rId60"/>
    <p:sldId id="410" r:id="rId61"/>
    <p:sldId id="419" r:id="rId62"/>
    <p:sldId id="416" r:id="rId63"/>
    <p:sldId id="369" r:id="rId64"/>
    <p:sldId id="422" r:id="rId65"/>
    <p:sldId id="361" r:id="rId66"/>
    <p:sldId id="362" r:id="rId67"/>
    <p:sldId id="363" r:id="rId68"/>
    <p:sldId id="364" r:id="rId69"/>
    <p:sldId id="365" r:id="rId70"/>
    <p:sldId id="367" r:id="rId71"/>
    <p:sldId id="370" r:id="rId72"/>
    <p:sldId id="375" r:id="rId73"/>
    <p:sldId id="376" r:id="rId74"/>
    <p:sldId id="377" r:id="rId75"/>
    <p:sldId id="415" r:id="rId76"/>
    <p:sldId id="417" r:id="rId77"/>
  </p:sldIdLst>
  <p:sldSz cx="9144000" cy="6858000" type="screen4x3"/>
  <p:notesSz cx="6946900" cy="9220200"/>
  <p:embeddedFontLst>
    <p:embeddedFont>
      <p:font typeface="Trebuchet MS" pitchFamily="34" charset="0"/>
      <p:regular r:id="rId80"/>
      <p:bold r:id="rId81"/>
      <p:italic r:id="rId82"/>
      <p:boldItalic r:id="rId83"/>
    </p:embeddedFont>
    <p:embeddedFont>
      <p:font typeface="Wingdings 2" pitchFamily="18" charset="2"/>
      <p:regular r:id="rId84"/>
    </p:embeddedFont>
    <p:embeddedFont>
      <p:font typeface="Comic Sans MS" pitchFamily="66" charset="0"/>
      <p:regular r:id="rId85"/>
      <p:bold r:id="rId86"/>
    </p:embeddedFont>
    <p:embeddedFont>
      <p:font typeface="Arial Unicode MS" pitchFamily="34" charset="-128"/>
      <p:regular r:id="rId87"/>
    </p:embeddedFont>
    <p:embeddedFont>
      <p:font typeface="Tahoma" pitchFamily="34" charset="0"/>
      <p:regular r:id="rId88"/>
      <p:bold r:id="rId89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CC"/>
    <a:srgbClr val="FF0000"/>
    <a:srgbClr val="00863D"/>
    <a:srgbClr val="FF1F1F"/>
    <a:srgbClr val="0033CC"/>
    <a:srgbClr val="E1F4FF"/>
    <a:srgbClr val="CCECFF"/>
    <a:srgbClr val="FFCC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618" autoAdjust="0"/>
    <p:restoredTop sz="94678" autoAdjust="0"/>
  </p:normalViewPr>
  <p:slideViewPr>
    <p:cSldViewPr>
      <p:cViewPr>
        <p:scale>
          <a:sx n="100" d="100"/>
          <a:sy n="100" d="100"/>
        </p:scale>
        <p:origin x="-78" y="1260"/>
      </p:cViewPr>
      <p:guideLst>
        <p:guide orient="horz" pos="213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87" Type="http://schemas.openxmlformats.org/officeDocument/2006/relationships/font" Target="fonts/font8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3.fntdata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4" Type="http://schemas.openxmlformats.org/officeDocument/2006/relationships/image" Target="../media/image10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image" Target="../media/image6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835CB02D-5B49-4318-B975-15F85E847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5413" y="0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88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8400" y="692150"/>
            <a:ext cx="4611688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379913"/>
            <a:ext cx="5556250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l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6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5413" y="8758238"/>
            <a:ext cx="30099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0" tIns="45706" rIns="91410" bIns="45706" numCol="1" anchor="b" anchorCtr="0" compatLnSpc="1">
            <a:prstTxWarp prst="textNoShape">
              <a:avLst/>
            </a:prstTxWarp>
          </a:bodyPr>
          <a:lstStyle>
            <a:lvl1pPr algn="r" defTabSz="911225">
              <a:defRPr sz="1200">
                <a:latin typeface="Arial" charset="0"/>
              </a:defRPr>
            </a:lvl1pPr>
          </a:lstStyle>
          <a:p>
            <a:pPr>
              <a:defRPr/>
            </a:pPr>
            <a:fld id="{81E21F48-7B7D-4D17-963F-E4B54F8A6B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E21F48-7B7D-4D17-963F-E4B54F8A6B7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870575" y="6557963"/>
            <a:ext cx="2003425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2/16/2011</a:t>
            </a:r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350A0F-4EA5-435C-85F9-4E71F4F66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2/16/2011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7F2DA8D8-062D-44EF-8ABF-274CAC3DC4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0"/>
            <a:ext cx="64008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3400" y="1143000"/>
            <a:ext cx="8229600" cy="24907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400" y="3786188"/>
            <a:ext cx="8229600" cy="24923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BD11E-0C7A-4C15-8608-D4DD60468C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52500"/>
            <a:ext cx="3810000" cy="5295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5250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76650"/>
            <a:ext cx="3810000" cy="2571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305800" y="6477000"/>
            <a:ext cx="8382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28EB2A-877F-411F-A90D-72AC44042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3B0A4-69D1-47F4-86CA-51B2BDF86D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2/16/2011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087C5ED-258C-47A8-A226-2F0A9FBD12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52400"/>
            <a:ext cx="8371114" cy="507274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5172" y="968829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5286" y="968829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AE464-6553-4A35-8200-5213FB0419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BEAE9-E2B3-4F1F-860B-35EF030A34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8490857" cy="463731"/>
          </a:xfrm>
        </p:spPr>
        <p:txBody>
          <a:bodyPr/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FF18-A22C-40F5-A9EF-DA8A389C1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8EB70-9AF5-4CCB-BFBA-CAE7601D45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8E912-8B87-4388-A19B-CB2B0D139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2/16/2011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E0333CB-9D89-4915-9BE2-B69F3ABCC0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6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39738" y="152400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27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446088" y="800100"/>
            <a:ext cx="8355012" cy="567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4246563" y="6557963"/>
            <a:ext cx="2001837" cy="22701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/>
              <a:t>Eric Prebys - MIT Guest Lecture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ABBCAF62-CDDC-4729-80F6-80D2329663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0" r:id="rId1"/>
    <p:sldLayoutId id="2147484853" r:id="rId2"/>
    <p:sldLayoutId id="2147484861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62" r:id="rId9"/>
    <p:sldLayoutId id="2147484859" r:id="rId10"/>
    <p:sldLayoutId id="2147484863" r:id="rId11"/>
    <p:sldLayoutId id="2147484864" r:id="rId12"/>
    <p:sldLayoutId id="2147484865" r:id="rId13"/>
    <p:sldLayoutId id="2147484866" r:id="rId14"/>
  </p:sldLayoutIdLst>
  <p:transition>
    <p:fade thruBlk="1"/>
  </p:transition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oleObject" Target="../embeddings/oleObject6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prebys\My%20Documents\MIT%20lecture\quench.wmv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3" Type="http://schemas.openxmlformats.org/officeDocument/2006/relationships/oleObject" Target="../embeddings/oleObject11.bin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png"/><Relationship Id="rId9" Type="http://schemas.openxmlformats.org/officeDocument/2006/relationships/oleObject" Target="../embeddings/oleObject12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22.bin"/><Relationship Id="rId4" Type="http://schemas.openxmlformats.org/officeDocument/2006/relationships/oleObject" Target="../embeddings/oleObject21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oleObject" Target="../embeddings/oleObject24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66700"/>
            <a:ext cx="6300568" cy="914400"/>
          </a:xfrm>
        </p:spPr>
        <p:txBody>
          <a:bodyPr/>
          <a:lstStyle/>
          <a:p>
            <a:pPr algn="l">
              <a:defRPr/>
            </a:pPr>
            <a:r>
              <a:rPr lang="en-US" dirty="0" smtClean="0"/>
              <a:t>LHC: A New Frontier</a:t>
            </a:r>
            <a:endParaRPr lang="en-US" dirty="0"/>
          </a:p>
        </p:txBody>
      </p:sp>
      <p:sp>
        <p:nvSpPr>
          <p:cNvPr id="18435" name="Subtitle 2"/>
          <p:cNvSpPr>
            <a:spLocks noGrp="1"/>
          </p:cNvSpPr>
          <p:nvPr>
            <p:ph type="subTitle" idx="1"/>
          </p:nvPr>
        </p:nvSpPr>
        <p:spPr>
          <a:xfrm>
            <a:off x="1143000" y="1143000"/>
            <a:ext cx="6616615" cy="1101725"/>
          </a:xfrm>
        </p:spPr>
        <p:txBody>
          <a:bodyPr/>
          <a:lstStyle/>
          <a:p>
            <a:pPr algn="l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endParaRPr lang="en-US" dirty="0" smtClean="0"/>
          </a:p>
          <a:p>
            <a:pPr algn="l"/>
            <a:r>
              <a:rPr lang="en-US" dirty="0" smtClean="0"/>
              <a:t>Fermilab</a:t>
            </a:r>
          </a:p>
          <a:p>
            <a:pPr algn="l"/>
            <a:r>
              <a:rPr lang="en-US" dirty="0" smtClean="0"/>
              <a:t>Director, US LHC Accelerator Research Program</a:t>
            </a: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/>
          <a:srcRect r="18845" b="63093"/>
          <a:stretch>
            <a:fillRect/>
          </a:stretch>
        </p:blipFill>
        <p:spPr bwMode="auto">
          <a:xfrm>
            <a:off x="2889126" y="3928264"/>
            <a:ext cx="5587070" cy="180503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2933700" y="5867400"/>
            <a:ext cx="5638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Google welcome screen from September 10, 2008</a:t>
            </a:r>
          </a:p>
        </p:txBody>
      </p:sp>
      <p:sp>
        <p:nvSpPr>
          <p:cNvPr id="18438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  <a:endParaRPr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Evolution of the Energy Frontier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298755" y="2353660"/>
            <a:ext cx="168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~a factor of 10 every 15 years</a:t>
            </a:r>
            <a:endParaRPr lang="en-US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 l="2252" t="1372" r="22147" b="2637"/>
          <a:stretch>
            <a:fillRect/>
          </a:stretch>
        </p:blipFill>
        <p:spPr bwMode="auto">
          <a:xfrm>
            <a:off x="577880" y="548625"/>
            <a:ext cx="6567255" cy="606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365" y="548625"/>
            <a:ext cx="2112275" cy="1912902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Proton-Proton vs. Proton-antiproton</a:t>
            </a:r>
            <a:endParaRPr lang="en-US" dirty="0"/>
          </a:p>
        </p:txBody>
      </p:sp>
      <p:sp>
        <p:nvSpPr>
          <p:cNvPr id="235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Beyond a few hundred </a:t>
            </a:r>
            <a:r>
              <a:rPr lang="en-US" sz="2000" dirty="0" err="1" smtClean="0"/>
              <a:t>GeV</a:t>
            </a:r>
            <a:r>
              <a:rPr lang="en-US" sz="2000" dirty="0" smtClean="0"/>
              <a:t>, most </a:t>
            </a:r>
            <a:br>
              <a:rPr lang="en-US" sz="2000" dirty="0" smtClean="0"/>
            </a:br>
            <a:r>
              <a:rPr lang="en-US" sz="2000" dirty="0" smtClean="0"/>
              <a:t>interactions take place between </a:t>
            </a:r>
            <a:br>
              <a:rPr lang="en-US" sz="2000" dirty="0" smtClean="0"/>
            </a:br>
            <a:r>
              <a:rPr lang="en-US" sz="2000" dirty="0" smtClean="0"/>
              <a:t>gluons and/or virtual “sea” quarks.</a:t>
            </a:r>
          </a:p>
          <a:p>
            <a:pPr lvl="1"/>
            <a:r>
              <a:rPr lang="en-US" sz="1800" dirty="0" smtClean="0"/>
              <a:t>No real difference between proton-</a:t>
            </a:r>
            <a:br>
              <a:rPr lang="en-US" sz="1800" dirty="0" smtClean="0"/>
            </a:br>
            <a:r>
              <a:rPr lang="en-US" sz="1800" dirty="0" smtClean="0"/>
              <a:t>antiproton and proton-proton</a:t>
            </a:r>
          </a:p>
          <a:p>
            <a:r>
              <a:rPr lang="en-US" sz="2000" dirty="0" smtClean="0"/>
              <a:t>A  particle going in one direction through a magnetic field will behave exactly the same as an antiparticle going in the other direction</a:t>
            </a:r>
          </a:p>
          <a:p>
            <a:pPr lvl="1"/>
            <a:r>
              <a:rPr lang="en-US" sz="1800" dirty="0" smtClean="0"/>
              <a:t>Can put protons and antiprotons in the same ring</a:t>
            </a:r>
          </a:p>
          <a:p>
            <a:pPr lvl="2"/>
            <a:r>
              <a:rPr lang="en-US" sz="1800" dirty="0" smtClean="0"/>
              <a:t>That’s how the </a:t>
            </a:r>
            <a:r>
              <a:rPr lang="en-US" sz="1800" dirty="0" err="1" smtClean="0"/>
              <a:t>SppS</a:t>
            </a:r>
            <a:r>
              <a:rPr lang="en-US" sz="1800" dirty="0" smtClean="0"/>
              <a:t> and the Tevatron work</a:t>
            </a:r>
          </a:p>
          <a:p>
            <a:r>
              <a:rPr lang="en-US" sz="2000" dirty="0" smtClean="0"/>
              <a:t>The problem is that antiprotons are hard to make</a:t>
            </a:r>
          </a:p>
          <a:p>
            <a:pPr lvl="1"/>
            <a:r>
              <a:rPr lang="en-US" sz="1800" dirty="0" smtClean="0"/>
              <a:t>Can only get about </a:t>
            </a:r>
            <a:r>
              <a:rPr lang="en-US" sz="1800" i="1" dirty="0" smtClean="0"/>
              <a:t>1 antiproton for every 50,000 protons </a:t>
            </a:r>
            <a:r>
              <a:rPr lang="en-US" sz="1800" dirty="0" smtClean="0"/>
              <a:t>on target!</a:t>
            </a:r>
          </a:p>
          <a:p>
            <a:pPr lvl="1"/>
            <a:r>
              <a:rPr lang="en-US" sz="1800" dirty="0" smtClean="0"/>
              <a:t>Takes a day to make enough antiprotons for a “store” in the Fermilab Tevatron</a:t>
            </a:r>
          </a:p>
          <a:p>
            <a:pPr lvl="1"/>
            <a:r>
              <a:rPr lang="en-US" sz="1800" dirty="0" smtClean="0"/>
              <a:t>Ultimately, the luminosity is limited by the antiproton current.</a:t>
            </a:r>
          </a:p>
          <a:p>
            <a:r>
              <a:rPr lang="en-US" sz="2000" dirty="0" smtClean="0"/>
              <a:t>Thus, the LHC was designed as a proton-proton collider.</a:t>
            </a:r>
          </a:p>
        </p:txBody>
      </p:sp>
      <p:sp>
        <p:nvSpPr>
          <p:cNvPr id="6" name="Rectangle 5"/>
          <p:cNvSpPr/>
          <p:nvPr/>
        </p:nvSpPr>
        <p:spPr>
          <a:xfrm>
            <a:off x="501070" y="5733300"/>
            <a:ext cx="7010400" cy="4953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3557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355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26C4457-3B4D-4B59-B3F4-AB7B18A2C519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3559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uiExpand="1" build="p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Luminosity</a:t>
            </a:r>
            <a:endParaRPr lang="en-US" dirty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1339975" y="4978940"/>
          <a:ext cx="2738438" cy="493713"/>
        </p:xfrm>
        <a:graphic>
          <a:graphicData uri="http://schemas.openxmlformats.org/presentationml/2006/ole">
            <p:oleObj spid="_x0000_s88066" name="Equation" r:id="rId3" imgW="1473120" imgH="228600" progId="Equation.3">
              <p:embed/>
            </p:oleObj>
          </a:graphicData>
        </a:graphic>
      </p:graphicFrame>
      <p:sp>
        <p:nvSpPr>
          <p:cNvPr id="13319" name="Text Box 4"/>
          <p:cNvSpPr txBox="1">
            <a:spLocks noChangeArrowheads="1"/>
          </p:cNvSpPr>
          <p:nvPr/>
        </p:nvSpPr>
        <p:spPr bwMode="auto">
          <a:xfrm>
            <a:off x="462665" y="625435"/>
            <a:ext cx="40767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latin typeface="+mn-lt"/>
              </a:rPr>
              <a:t>The relationship of the beam to the rate of observed physics processes is given by the “Luminosity”</a:t>
            </a:r>
          </a:p>
        </p:txBody>
      </p:sp>
      <p:sp>
        <p:nvSpPr>
          <p:cNvPr id="13320" name="Text Box 5"/>
          <p:cNvSpPr txBox="1">
            <a:spLocks noChangeArrowheads="1"/>
          </p:cNvSpPr>
          <p:nvPr/>
        </p:nvSpPr>
        <p:spPr bwMode="auto">
          <a:xfrm>
            <a:off x="4362810" y="375345"/>
            <a:ext cx="8080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Rate</a:t>
            </a:r>
          </a:p>
        </p:txBody>
      </p:sp>
      <p:sp>
        <p:nvSpPr>
          <p:cNvPr id="13321" name="Text Box 6"/>
          <p:cNvSpPr txBox="1">
            <a:spLocks noChangeArrowheads="1"/>
          </p:cNvSpPr>
          <p:nvPr/>
        </p:nvSpPr>
        <p:spPr bwMode="auto">
          <a:xfrm>
            <a:off x="7071085" y="1127820"/>
            <a:ext cx="1804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chemeClr val="accent2"/>
                </a:solidFill>
                <a:latin typeface="+mn-lt"/>
              </a:rPr>
              <a:t>Cross-section </a:t>
            </a:r>
            <a:r>
              <a:rPr lang="en-US" dirty="0">
                <a:solidFill>
                  <a:srgbClr val="CC0000"/>
                </a:solidFill>
                <a:latin typeface="+mn-lt"/>
              </a:rPr>
              <a:t>(“physics”)</a:t>
            </a:r>
          </a:p>
        </p:txBody>
      </p:sp>
      <p:sp>
        <p:nvSpPr>
          <p:cNvPr id="13322" name="Text Box 7"/>
          <p:cNvSpPr txBox="1">
            <a:spLocks noChangeArrowheads="1"/>
          </p:cNvSpPr>
          <p:nvPr/>
        </p:nvSpPr>
        <p:spPr bwMode="auto">
          <a:xfrm>
            <a:off x="4777146" y="1481832"/>
            <a:ext cx="179703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rgbClr val="CC0000"/>
                </a:solidFill>
                <a:latin typeface="+mn-lt"/>
              </a:rPr>
              <a:t>“Luminosity”</a:t>
            </a:r>
            <a:endParaRPr lang="en-US" sz="2000" dirty="0">
              <a:latin typeface="+mn-lt"/>
            </a:endParaRPr>
          </a:p>
        </p:txBody>
      </p:sp>
      <p:sp>
        <p:nvSpPr>
          <p:cNvPr id="3082" name="Line 8"/>
          <p:cNvSpPr>
            <a:spLocks noChangeShapeType="1"/>
          </p:cNvSpPr>
          <p:nvPr/>
        </p:nvSpPr>
        <p:spPr bwMode="auto">
          <a:xfrm flipV="1">
            <a:off x="6013810" y="894457"/>
            <a:ext cx="366712" cy="625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3" name="Line 9"/>
          <p:cNvSpPr>
            <a:spLocks noChangeShapeType="1"/>
          </p:cNvSpPr>
          <p:nvPr/>
        </p:nvSpPr>
        <p:spPr bwMode="auto">
          <a:xfrm>
            <a:off x="5196247" y="637282"/>
            <a:ext cx="266700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Line 10"/>
          <p:cNvSpPr>
            <a:spLocks noChangeShapeType="1"/>
          </p:cNvSpPr>
          <p:nvPr/>
        </p:nvSpPr>
        <p:spPr bwMode="auto">
          <a:xfrm flipH="1" flipV="1">
            <a:off x="6886935" y="978595"/>
            <a:ext cx="242887" cy="268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Text Box 11"/>
          <p:cNvSpPr txBox="1">
            <a:spLocks noChangeArrowheads="1"/>
          </p:cNvSpPr>
          <p:nvPr/>
        </p:nvSpPr>
        <p:spPr bwMode="auto">
          <a:xfrm>
            <a:off x="2958990" y="2276850"/>
            <a:ext cx="597729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Standard unit for Luminosity is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Standard unit of cross section is “barn”=10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-24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cm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2</a:t>
            </a:r>
            <a:br>
              <a:rPr lang="en-US" sz="2000" baseline="30000" dirty="0" smtClean="0">
                <a:solidFill>
                  <a:schemeClr val="accent2"/>
                </a:solidFill>
                <a:latin typeface="+mn-lt"/>
              </a:rPr>
            </a:b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Integrated luminosity is usually in barn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,where</a:t>
            </a:r>
          </a:p>
          <a:p>
            <a:pPr algn="l">
              <a:spcBef>
                <a:spcPct val="50000"/>
              </a:spcBef>
              <a:defRPr/>
            </a:pPr>
            <a:endParaRPr lang="en-US" sz="2000" dirty="0" smtClean="0">
              <a:solidFill>
                <a:schemeClr val="accent2"/>
              </a:solidFill>
              <a:latin typeface="+mn-lt"/>
            </a:endParaRPr>
          </a:p>
          <a:p>
            <a:pPr algn="l">
              <a:spcBef>
                <a:spcPct val="50000"/>
              </a:spcBef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nb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= 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9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fb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=10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15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 b</a:t>
            </a:r>
            <a:r>
              <a:rPr lang="en-US" sz="2000" baseline="30000" dirty="0" smtClean="0">
                <a:solidFill>
                  <a:schemeClr val="accent2"/>
                </a:solidFill>
                <a:latin typeface="+mn-lt"/>
              </a:rPr>
              <a:t>-1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, etc</a:t>
            </a:r>
          </a:p>
        </p:txBody>
      </p:sp>
      <p:sp>
        <p:nvSpPr>
          <p:cNvPr id="3087" name="Text Box 13"/>
          <p:cNvSpPr txBox="1">
            <a:spLocks noChangeArrowheads="1"/>
          </p:cNvSpPr>
          <p:nvPr/>
        </p:nvSpPr>
        <p:spPr bwMode="auto">
          <a:xfrm>
            <a:off x="1798763" y="5532978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009900"/>
                </a:solidFill>
              </a:rPr>
              <a:t>Incident rate</a:t>
            </a:r>
          </a:p>
        </p:txBody>
      </p:sp>
      <p:sp>
        <p:nvSpPr>
          <p:cNvPr id="3088" name="Text Box 14"/>
          <p:cNvSpPr txBox="1">
            <a:spLocks noChangeArrowheads="1"/>
          </p:cNvSpPr>
          <p:nvPr/>
        </p:nvSpPr>
        <p:spPr bwMode="auto">
          <a:xfrm>
            <a:off x="1026198" y="6046155"/>
            <a:ext cx="285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Target number density</a:t>
            </a:r>
          </a:p>
        </p:txBody>
      </p:sp>
      <p:sp>
        <p:nvSpPr>
          <p:cNvPr id="3089" name="Rectangle 15"/>
          <p:cNvSpPr>
            <a:spLocks noChangeArrowheads="1"/>
          </p:cNvSpPr>
          <p:nvPr/>
        </p:nvSpPr>
        <p:spPr bwMode="auto">
          <a:xfrm>
            <a:off x="4187950" y="4696365"/>
            <a:ext cx="210711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rgbClr val="009900"/>
                </a:solidFill>
              </a:rPr>
              <a:t>Target </a:t>
            </a:r>
            <a:r>
              <a:rPr lang="en-US" sz="2000" dirty="0" smtClean="0">
                <a:solidFill>
                  <a:srgbClr val="009900"/>
                </a:solidFill>
              </a:rPr>
              <a:t> thickness</a:t>
            </a:r>
            <a:endParaRPr lang="en-US" sz="2000" dirty="0">
              <a:solidFill>
                <a:srgbClr val="009900"/>
              </a:solidFill>
            </a:endParaRPr>
          </a:p>
        </p:txBody>
      </p:sp>
      <p:sp>
        <p:nvSpPr>
          <p:cNvPr id="3090" name="Line 16"/>
          <p:cNvSpPr>
            <a:spLocks noChangeShapeType="1"/>
          </p:cNvSpPr>
          <p:nvPr/>
        </p:nvSpPr>
        <p:spPr bwMode="auto">
          <a:xfrm flipV="1">
            <a:off x="3365625" y="5391690"/>
            <a:ext cx="155575" cy="130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1" name="Line 17"/>
          <p:cNvSpPr>
            <a:spLocks noChangeShapeType="1"/>
          </p:cNvSpPr>
          <p:nvPr/>
        </p:nvSpPr>
        <p:spPr bwMode="auto">
          <a:xfrm flipV="1">
            <a:off x="3637738" y="5387654"/>
            <a:ext cx="127757" cy="5432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2" name="Line 18"/>
          <p:cNvSpPr>
            <a:spLocks noChangeShapeType="1"/>
          </p:cNvSpPr>
          <p:nvPr/>
        </p:nvSpPr>
        <p:spPr bwMode="auto">
          <a:xfrm flipH="1">
            <a:off x="4072063" y="4945603"/>
            <a:ext cx="133350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3093" name="Text Box 19"/>
          <p:cNvSpPr txBox="1">
            <a:spLocks noChangeArrowheads="1"/>
          </p:cNvSpPr>
          <p:nvPr/>
        </p:nvSpPr>
        <p:spPr bwMode="auto">
          <a:xfrm>
            <a:off x="5736692" y="5228420"/>
            <a:ext cx="29162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Example: </a:t>
            </a:r>
            <a:r>
              <a:rPr lang="en-US" sz="2000" dirty="0" err="1">
                <a:solidFill>
                  <a:schemeClr val="accent2"/>
                </a:solidFill>
                <a:latin typeface="Comic Sans MS" pitchFamily="66" charset="0"/>
              </a:rPr>
              <a:t>MiniBooNe</a:t>
            </a:r>
            <a:r>
              <a:rPr lang="en-US" sz="2000" dirty="0">
                <a:solidFill>
                  <a:schemeClr val="accent2"/>
                </a:solidFill>
                <a:latin typeface="Comic Sans MS" pitchFamily="66" charset="0"/>
              </a:rPr>
              <a:t> primary target:</a:t>
            </a:r>
          </a:p>
        </p:txBody>
      </p:sp>
      <p:graphicFrame>
        <p:nvGraphicFramePr>
          <p:cNvPr id="3075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6159147" y="5919710"/>
          <a:ext cx="2253287" cy="537428"/>
        </p:xfrm>
        <a:graphic>
          <a:graphicData uri="http://schemas.openxmlformats.org/presentationml/2006/ole">
            <p:oleObj spid="_x0000_s88067" name="Equation" r:id="rId4" imgW="990360" imgH="203040" progId="Equation.3">
              <p:embed/>
            </p:oleObj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>
            <p:ph sz="half" idx="1"/>
          </p:nvPr>
        </p:nvGraphicFramePr>
        <p:xfrm>
          <a:off x="5416910" y="318195"/>
          <a:ext cx="1590675" cy="646112"/>
        </p:xfrm>
        <a:graphic>
          <a:graphicData uri="http://schemas.openxmlformats.org/presentationml/2006/ole">
            <p:oleObj spid="_x0000_s88068" name="Equation" r:id="rId5" imgW="507960" imgH="177480" progId="Equation.3">
              <p:embed/>
            </p:oleObj>
          </a:graphicData>
        </a:graphic>
      </p:graphicFrame>
      <p:sp>
        <p:nvSpPr>
          <p:cNvPr id="23" name="Slide Number Placeholder 2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528EB2A-877F-411F-A90D-72AC440421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3688685" y="3275380"/>
          <a:ext cx="3379640" cy="460860"/>
        </p:xfrm>
        <a:graphic>
          <a:graphicData uri="http://schemas.openxmlformats.org/presentationml/2006/ole">
            <p:oleObj spid="_x0000_s88069" name="Equation" r:id="rId6" imgW="1676160" imgH="228600" progId="Equation.3">
              <p:embed/>
            </p:oleObj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680553" y="4394740"/>
            <a:ext cx="3187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For (thin) fixed target:</a:t>
            </a:r>
            <a:endParaRPr lang="en-US" sz="24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26" grpId="0"/>
      <p:bldP spid="3087" grpId="0"/>
      <p:bldP spid="3088" grpId="0"/>
      <p:bldP spid="3089" grpId="0"/>
      <p:bldP spid="3090" grpId="0" animBg="1"/>
      <p:bldP spid="3091" grpId="0" animBg="1"/>
      <p:bldP spid="3092" grpId="0" animBg="1"/>
      <p:bldP spid="3093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5855" y="12617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/>
              <a:t>Colliding Beam Luminosity</a:t>
            </a:r>
          </a:p>
        </p:txBody>
      </p:sp>
      <p:pic>
        <p:nvPicPr>
          <p:cNvPr id="38915" name="Object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88063" y="1322388"/>
            <a:ext cx="1497012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42963" y="1403350"/>
            <a:ext cx="1195387" cy="1190625"/>
            <a:chOff x="776" y="966"/>
            <a:chExt cx="753" cy="750"/>
          </a:xfrm>
        </p:grpSpPr>
        <p:sp>
          <p:nvSpPr>
            <p:cNvPr id="38940" name="Oval 5"/>
            <p:cNvSpPr>
              <a:spLocks noChangeArrowheads="1"/>
            </p:cNvSpPr>
            <p:nvPr/>
          </p:nvSpPr>
          <p:spPr bwMode="auto">
            <a:xfrm>
              <a:off x="815" y="1002"/>
              <a:ext cx="696" cy="681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1" name="Oval 6"/>
            <p:cNvSpPr>
              <a:spLocks noChangeArrowheads="1"/>
            </p:cNvSpPr>
            <p:nvPr/>
          </p:nvSpPr>
          <p:spPr bwMode="auto">
            <a:xfrm>
              <a:off x="1143" y="966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2" name="Oval 7"/>
            <p:cNvSpPr>
              <a:spLocks noChangeArrowheads="1"/>
            </p:cNvSpPr>
            <p:nvPr/>
          </p:nvSpPr>
          <p:spPr bwMode="auto">
            <a:xfrm>
              <a:off x="1473" y="1308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3" name="Oval 8"/>
            <p:cNvSpPr>
              <a:spLocks noChangeArrowheads="1"/>
            </p:cNvSpPr>
            <p:nvPr/>
          </p:nvSpPr>
          <p:spPr bwMode="auto">
            <a:xfrm>
              <a:off x="776" y="1292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4" name="Oval 9"/>
            <p:cNvSpPr>
              <a:spLocks noChangeArrowheads="1"/>
            </p:cNvSpPr>
            <p:nvPr/>
          </p:nvSpPr>
          <p:spPr bwMode="auto">
            <a:xfrm>
              <a:off x="1134" y="165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5" name="Oval 10"/>
            <p:cNvSpPr>
              <a:spLocks noChangeArrowheads="1"/>
            </p:cNvSpPr>
            <p:nvPr/>
          </p:nvSpPr>
          <p:spPr bwMode="auto">
            <a:xfrm>
              <a:off x="1387" y="1087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6" name="Oval 11"/>
            <p:cNvSpPr>
              <a:spLocks noChangeArrowheads="1"/>
            </p:cNvSpPr>
            <p:nvPr/>
          </p:nvSpPr>
          <p:spPr bwMode="auto">
            <a:xfrm>
              <a:off x="885" y="1080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7" name="Oval 12"/>
            <p:cNvSpPr>
              <a:spLocks noChangeArrowheads="1"/>
            </p:cNvSpPr>
            <p:nvPr/>
          </p:nvSpPr>
          <p:spPr bwMode="auto">
            <a:xfrm>
              <a:off x="891" y="1549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38948" name="Oval 13"/>
            <p:cNvSpPr>
              <a:spLocks noChangeArrowheads="1"/>
            </p:cNvSpPr>
            <p:nvPr/>
          </p:nvSpPr>
          <p:spPr bwMode="auto">
            <a:xfrm>
              <a:off x="1390" y="1555"/>
              <a:ext cx="56" cy="59"/>
            </a:xfrm>
            <a:prstGeom prst="ellipse">
              <a:avLst/>
            </a:prstGeom>
            <a:solidFill>
              <a:srgbClr val="009900"/>
            </a:solidFill>
            <a:ln w="9525">
              <a:solidFill>
                <a:srgbClr val="0099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38917" name="Oval 14"/>
          <p:cNvSpPr>
            <a:spLocks noChangeArrowheads="1"/>
          </p:cNvSpPr>
          <p:nvPr/>
        </p:nvSpPr>
        <p:spPr bwMode="auto">
          <a:xfrm>
            <a:off x="3143250" y="1449388"/>
            <a:ext cx="665163" cy="296862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8" name="Oval 15"/>
          <p:cNvSpPr>
            <a:spLocks noChangeArrowheads="1"/>
          </p:cNvSpPr>
          <p:nvPr/>
        </p:nvSpPr>
        <p:spPr bwMode="auto">
          <a:xfrm>
            <a:off x="3178175" y="2184400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19" name="Oval 16"/>
          <p:cNvSpPr>
            <a:spLocks noChangeArrowheads="1"/>
          </p:cNvSpPr>
          <p:nvPr/>
        </p:nvSpPr>
        <p:spPr bwMode="auto">
          <a:xfrm>
            <a:off x="4325938" y="2146300"/>
            <a:ext cx="665162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0" name="Oval 17"/>
          <p:cNvSpPr>
            <a:spLocks noChangeArrowheads="1"/>
          </p:cNvSpPr>
          <p:nvPr/>
        </p:nvSpPr>
        <p:spPr bwMode="auto">
          <a:xfrm>
            <a:off x="4337050" y="1454150"/>
            <a:ext cx="665163" cy="296863"/>
          </a:xfrm>
          <a:prstGeom prst="ellipse">
            <a:avLst/>
          </a:prstGeom>
          <a:solidFill>
            <a:srgbClr val="66FF66"/>
          </a:solidFill>
          <a:ln w="9525">
            <a:solidFill>
              <a:srgbClr val="66FF66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1" name="Oval 18"/>
          <p:cNvSpPr>
            <a:spLocks noChangeArrowheads="1"/>
          </p:cNvSpPr>
          <p:nvPr/>
        </p:nvSpPr>
        <p:spPr bwMode="auto">
          <a:xfrm>
            <a:off x="3724275" y="1814513"/>
            <a:ext cx="665163" cy="296862"/>
          </a:xfrm>
          <a:prstGeom prst="ellipse">
            <a:avLst/>
          </a:prstGeom>
          <a:solidFill>
            <a:srgbClr val="009900"/>
          </a:solidFill>
          <a:ln w="9525">
            <a:solidFill>
              <a:srgbClr val="0099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38922" name="Line 19"/>
          <p:cNvSpPr>
            <a:spLocks noChangeShapeType="1"/>
          </p:cNvSpPr>
          <p:nvPr/>
        </p:nvSpPr>
        <p:spPr bwMode="auto">
          <a:xfrm>
            <a:off x="3856038" y="1592263"/>
            <a:ext cx="142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3" name="Line 20"/>
          <p:cNvSpPr>
            <a:spLocks noChangeShapeType="1"/>
          </p:cNvSpPr>
          <p:nvPr/>
        </p:nvSpPr>
        <p:spPr bwMode="auto">
          <a:xfrm flipH="1" flipV="1">
            <a:off x="4152900" y="1592263"/>
            <a:ext cx="131763" cy="111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4" name="Line 21"/>
          <p:cNvSpPr>
            <a:spLocks noChangeShapeType="1"/>
          </p:cNvSpPr>
          <p:nvPr/>
        </p:nvSpPr>
        <p:spPr bwMode="auto">
          <a:xfrm>
            <a:off x="5021263" y="2308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25" name="Line 22"/>
          <p:cNvSpPr>
            <a:spLocks noChangeShapeType="1"/>
          </p:cNvSpPr>
          <p:nvPr/>
        </p:nvSpPr>
        <p:spPr bwMode="auto">
          <a:xfrm flipH="1">
            <a:off x="2887663" y="2308225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Text Box 23"/>
          <p:cNvSpPr txBox="1">
            <a:spLocks noChangeArrowheads="1"/>
          </p:cNvSpPr>
          <p:nvPr/>
        </p:nvSpPr>
        <p:spPr bwMode="auto">
          <a:xfrm>
            <a:off x="381000" y="838200"/>
            <a:ext cx="5734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Circulating beams typically “bunched”</a:t>
            </a:r>
          </a:p>
        </p:txBody>
      </p:sp>
      <p:sp>
        <p:nvSpPr>
          <p:cNvPr id="14353" name="Text Box 24"/>
          <p:cNvSpPr txBox="1">
            <a:spLocks noChangeArrowheads="1"/>
          </p:cNvSpPr>
          <p:nvPr/>
        </p:nvSpPr>
        <p:spPr bwMode="auto">
          <a:xfrm>
            <a:off x="5964238" y="993775"/>
            <a:ext cx="31797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latin typeface="+mn-lt"/>
              </a:rPr>
              <a:t>(number of interactions)</a:t>
            </a:r>
          </a:p>
        </p:txBody>
      </p:sp>
      <p:sp>
        <p:nvSpPr>
          <p:cNvPr id="14354" name="Text Box 25"/>
          <p:cNvSpPr txBox="1">
            <a:spLocks noChangeArrowheads="1"/>
          </p:cNvSpPr>
          <p:nvPr/>
        </p:nvSpPr>
        <p:spPr bwMode="auto">
          <a:xfrm>
            <a:off x="6519863" y="2565400"/>
            <a:ext cx="23780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Cross-sectional area of beam</a:t>
            </a:r>
          </a:p>
        </p:txBody>
      </p:sp>
      <p:sp>
        <p:nvSpPr>
          <p:cNvPr id="38929" name="Line 26"/>
          <p:cNvSpPr>
            <a:spLocks noChangeShapeType="1"/>
          </p:cNvSpPr>
          <p:nvPr/>
        </p:nvSpPr>
        <p:spPr bwMode="auto">
          <a:xfrm flipH="1" flipV="1">
            <a:off x="6669088" y="2209800"/>
            <a:ext cx="204787" cy="40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Text Box 27"/>
          <p:cNvSpPr txBox="1">
            <a:spLocks noChangeArrowheads="1"/>
          </p:cNvSpPr>
          <p:nvPr/>
        </p:nvSpPr>
        <p:spPr bwMode="auto">
          <a:xfrm>
            <a:off x="381000" y="2781300"/>
            <a:ext cx="441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Total Luminosity:</a:t>
            </a:r>
          </a:p>
        </p:txBody>
      </p:sp>
      <p:pic>
        <p:nvPicPr>
          <p:cNvPr id="38931" name="Objec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1925" y="3052763"/>
            <a:ext cx="38147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57" name="Text Box 29"/>
          <p:cNvSpPr txBox="1">
            <a:spLocks noChangeArrowheads="1"/>
          </p:cNvSpPr>
          <p:nvPr/>
        </p:nvSpPr>
        <p:spPr bwMode="auto">
          <a:xfrm>
            <a:off x="6653213" y="3997325"/>
            <a:ext cx="210978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Circumference of machine</a:t>
            </a:r>
          </a:p>
        </p:txBody>
      </p:sp>
      <p:sp>
        <p:nvSpPr>
          <p:cNvPr id="14358" name="Text Box 30"/>
          <p:cNvSpPr txBox="1">
            <a:spLocks noChangeArrowheads="1"/>
          </p:cNvSpPr>
          <p:nvPr/>
        </p:nvSpPr>
        <p:spPr bwMode="auto">
          <a:xfrm>
            <a:off x="3957520" y="4389125"/>
            <a:ext cx="1828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Number of bunches</a:t>
            </a:r>
          </a:p>
        </p:txBody>
      </p:sp>
      <p:sp>
        <p:nvSpPr>
          <p:cNvPr id="38934" name="Line 31"/>
          <p:cNvSpPr>
            <a:spLocks noChangeShapeType="1"/>
          </p:cNvSpPr>
          <p:nvPr/>
        </p:nvSpPr>
        <p:spPr bwMode="auto">
          <a:xfrm flipV="1">
            <a:off x="5815013" y="3774645"/>
            <a:ext cx="216377" cy="6036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35" name="Line 32"/>
          <p:cNvSpPr>
            <a:spLocks noChangeShapeType="1"/>
          </p:cNvSpPr>
          <p:nvPr/>
        </p:nvSpPr>
        <p:spPr bwMode="auto">
          <a:xfrm flipH="1" flipV="1">
            <a:off x="6500813" y="3921125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4361" name="Text Box 33"/>
          <p:cNvSpPr txBox="1">
            <a:spLocks noChangeArrowheads="1"/>
          </p:cNvSpPr>
          <p:nvPr/>
        </p:nvSpPr>
        <p:spPr bwMode="auto">
          <a:xfrm>
            <a:off x="457200" y="5181600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400" dirty="0" err="1">
                <a:solidFill>
                  <a:schemeClr val="accent2"/>
                </a:solidFill>
                <a:latin typeface="+mn-lt"/>
              </a:rPr>
              <a:t>e+e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- Luminosity (KEK-B):  	   </a:t>
            </a:r>
            <a:r>
              <a:rPr lang="en-US" sz="2400" dirty="0" smtClean="0">
                <a:solidFill>
                  <a:schemeClr val="accent2"/>
                </a:solidFill>
                <a:latin typeface="+mn-lt"/>
              </a:rPr>
              <a:t>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2.11x10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-1 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Record </a:t>
            </a:r>
            <a:r>
              <a:rPr lang="en-US" sz="2400" dirty="0" err="1">
                <a:solidFill>
                  <a:schemeClr val="accent2"/>
                </a:solidFill>
                <a:latin typeface="+mn-lt"/>
              </a:rPr>
              <a:t>Hadronic</a:t>
            </a:r>
            <a:r>
              <a:rPr lang="en-US" sz="2400" dirty="0">
                <a:solidFill>
                  <a:schemeClr val="accent2"/>
                </a:solidFill>
                <a:latin typeface="+mn-lt"/>
              </a:rPr>
              <a:t> Luminosity (Tevatron):    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4.03x10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32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cm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>
                <a:solidFill>
                  <a:srgbClr val="CC0000"/>
                </a:solidFill>
                <a:latin typeface="+mn-lt"/>
              </a:rPr>
              <a:t>-1</a:t>
            </a:r>
            <a:br>
              <a:rPr lang="en-US" sz="2400" baseline="30000" dirty="0">
                <a:solidFill>
                  <a:srgbClr val="CC0000"/>
                </a:solidFill>
                <a:latin typeface="+mn-lt"/>
              </a:rPr>
            </a:br>
            <a:r>
              <a:rPr lang="en-US" sz="2400" dirty="0">
                <a:solidFill>
                  <a:schemeClr val="accent2"/>
                </a:solidFill>
                <a:latin typeface="+mn-lt"/>
              </a:rPr>
              <a:t>LHC Design Luminosity:			      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1.00x10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34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 cm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-2</a:t>
            </a:r>
            <a:r>
              <a:rPr lang="en-US" sz="2400" dirty="0" smtClean="0">
                <a:solidFill>
                  <a:srgbClr val="CC0000"/>
                </a:solidFill>
                <a:latin typeface="+mn-lt"/>
              </a:rPr>
              <a:t>s</a:t>
            </a:r>
            <a:r>
              <a:rPr lang="en-US" sz="2400" baseline="30000" dirty="0" smtClean="0">
                <a:solidFill>
                  <a:srgbClr val="CC0000"/>
                </a:solidFill>
                <a:latin typeface="+mn-lt"/>
              </a:rPr>
              <a:t>-1</a:t>
            </a:r>
            <a:endParaRPr lang="en-US" sz="2400" baseline="300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7" name="Date Placeholder 3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9" name="Footer Placeholder 3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6" grpId="0"/>
      <p:bldP spid="14357" grpId="0"/>
      <p:bldP spid="14358" grpId="0"/>
      <p:bldP spid="38934" grpId="0" animBg="1"/>
      <p:bldP spid="38935" grpId="0" animBg="1"/>
      <p:bldP spid="143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Superconducting Magnets</a:t>
            </a:r>
            <a:endParaRPr lang="en-US" dirty="0"/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a proton accelerator, we want the most powerful magnets we can get</a:t>
            </a:r>
          </a:p>
          <a:p>
            <a:r>
              <a:rPr lang="en-US" dirty="0" smtClean="0"/>
              <a:t>Conventional electromagnets are limited by the resistivity of the conductor (usually copper)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field of high duty factor conventional magnets is limited to about 1 Tesla</a:t>
            </a:r>
          </a:p>
          <a:p>
            <a:pPr lvl="1"/>
            <a:r>
              <a:rPr lang="en-US" dirty="0" smtClean="0"/>
              <a:t>An LHC made out of such magnets would be 40 miles in diameter – approximately the size of Rhode Island.</a:t>
            </a:r>
          </a:p>
          <a:p>
            <a:r>
              <a:rPr lang="en-US" dirty="0" smtClean="0"/>
              <a:t>The highest energy accelerators are only possible because of superconducting magnet technology.</a:t>
            </a:r>
          </a:p>
          <a:p>
            <a:pPr lvl="1"/>
            <a:r>
              <a:rPr lang="en-US" dirty="0" smtClean="0"/>
              <a:t>The </a:t>
            </a:r>
            <a:r>
              <a:rPr lang="en-US" dirty="0" err="1" smtClean="0"/>
              <a:t>SppS</a:t>
            </a:r>
            <a:r>
              <a:rPr lang="en-US" dirty="0" smtClean="0"/>
              <a:t> (first proton antiproton collider) used conventional magnets, and therefore could not run in collider mode at its maximum energy.  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048000" y="2628900"/>
          <a:ext cx="2590800" cy="571500"/>
        </p:xfrm>
        <a:graphic>
          <a:graphicData uri="http://schemas.openxmlformats.org/presentationml/2006/ole">
            <p:oleObj spid="_x0000_s5122" name="Equation" r:id="rId3" imgW="863280" imgH="190440" progId="Equation.3">
              <p:embed/>
            </p:oleObj>
          </a:graphicData>
        </a:graphic>
      </p:graphicFrame>
      <p:sp>
        <p:nvSpPr>
          <p:cNvPr id="5125" name="TextBox 6"/>
          <p:cNvSpPr txBox="1">
            <a:spLocks noChangeArrowheads="1"/>
          </p:cNvSpPr>
          <p:nvPr/>
        </p:nvSpPr>
        <p:spPr bwMode="auto">
          <a:xfrm>
            <a:off x="1219200" y="2667000"/>
            <a:ext cx="1447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Power lost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743200" y="2933700"/>
            <a:ext cx="381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0800000" flipV="1">
            <a:off x="5600700" y="2743200"/>
            <a:ext cx="6477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Box 11"/>
          <p:cNvSpPr txBox="1">
            <a:spLocks noChangeArrowheads="1"/>
          </p:cNvSpPr>
          <p:nvPr/>
        </p:nvSpPr>
        <p:spPr bwMode="auto">
          <a:xfrm>
            <a:off x="6324600" y="25527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Square of the field</a:t>
            </a:r>
          </a:p>
        </p:txBody>
      </p:sp>
      <p:sp>
        <p:nvSpPr>
          <p:cNvPr id="5129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5130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B2D083-DCC1-4CEF-B2DA-95BA25499434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5131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  <p:bldP spid="5125" grpId="0"/>
      <p:bldP spid="51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Issues with Superconducting Magnets</a:t>
            </a:r>
            <a:endParaRPr lang="en-US" dirty="0"/>
          </a:p>
        </p:txBody>
      </p:sp>
      <p:sp>
        <p:nvSpPr>
          <p:cNvPr id="6148" name="Content Placeholder 2"/>
          <p:cNvSpPr>
            <a:spLocks noGrp="1"/>
          </p:cNvSpPr>
          <p:nvPr>
            <p:ph sz="half" idx="1"/>
          </p:nvPr>
        </p:nvSpPr>
        <p:spPr>
          <a:xfrm>
            <a:off x="3794125" y="723900"/>
            <a:ext cx="5045075" cy="1660525"/>
          </a:xfrm>
        </p:spPr>
        <p:txBody>
          <a:bodyPr/>
          <a:lstStyle/>
          <a:p>
            <a:r>
              <a:rPr lang="en-US" sz="2000" smtClean="0"/>
              <a:t>Conventional magnets operate at room temperature. The cooling required to dissipate heat is usually provided by fairly simple low conductivity water (LCW) heat exchange systems.</a:t>
            </a:r>
          </a:p>
        </p:txBody>
      </p:sp>
      <p:sp>
        <p:nvSpPr>
          <p:cNvPr id="6149" name="Content Placeholder 5"/>
          <p:cNvSpPr>
            <a:spLocks noGrp="1"/>
          </p:cNvSpPr>
          <p:nvPr>
            <p:ph sz="half" idx="2"/>
          </p:nvPr>
        </p:nvSpPr>
        <p:spPr>
          <a:xfrm>
            <a:off x="419100" y="2971800"/>
            <a:ext cx="6134100" cy="3260765"/>
          </a:xfrm>
        </p:spPr>
        <p:txBody>
          <a:bodyPr/>
          <a:lstStyle/>
          <a:p>
            <a:r>
              <a:rPr lang="en-US" sz="2000" dirty="0" smtClean="0"/>
              <a:t>Superconducting magnets must be immersed in liquid (or </a:t>
            </a:r>
            <a:r>
              <a:rPr lang="en-US" sz="2000" dirty="0" err="1" smtClean="0"/>
              <a:t>superfluid</a:t>
            </a:r>
            <a:r>
              <a:rPr lang="en-US" sz="2000" dirty="0" smtClean="0"/>
              <a:t>) He, which requires complex infrastructure and cryostats</a:t>
            </a:r>
          </a:p>
          <a:p>
            <a:r>
              <a:rPr lang="en-US" sz="2000" dirty="0" smtClean="0"/>
              <a:t>Any magnet represents stored energy</a:t>
            </a:r>
          </a:p>
          <a:p>
            <a:endParaRPr lang="en-US" sz="2000" dirty="0" smtClean="0"/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  <a:p>
            <a:pPr lvl="1"/>
            <a:r>
              <a:rPr lang="en-US" sz="1600" dirty="0" smtClean="0"/>
              <a:t>In a conventional magnet, this is dissipated </a:t>
            </a:r>
            <a:br>
              <a:rPr lang="en-US" sz="1600" dirty="0" smtClean="0"/>
            </a:br>
            <a:r>
              <a:rPr lang="en-US" sz="1600" dirty="0" smtClean="0"/>
              <a:t>during operation.</a:t>
            </a:r>
          </a:p>
          <a:p>
            <a:pPr lvl="1"/>
            <a:r>
              <a:rPr lang="en-US" sz="1600" dirty="0" smtClean="0"/>
              <a:t>In a superconducting magnet, you have to worry about where it goes, </a:t>
            </a:r>
            <a:r>
              <a:rPr lang="en-US" sz="1600" i="1" dirty="0" smtClean="0"/>
              <a:t>particularly when something goes wrong.</a:t>
            </a: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492250" y="4381500"/>
          <a:ext cx="3079750" cy="876300"/>
        </p:xfrm>
        <a:graphic>
          <a:graphicData uri="http://schemas.openxmlformats.org/presentationml/2006/ole">
            <p:oleObj spid="_x0000_s6146" name="Equation" r:id="rId3" imgW="1473120" imgH="419040" progId="Equation.3">
              <p:embed/>
            </p:oleObj>
          </a:graphicData>
        </a:graphic>
      </p:graphicFrame>
      <p:pic>
        <p:nvPicPr>
          <p:cNvPr id="615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685800"/>
            <a:ext cx="2590800" cy="1943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543800" y="1676400"/>
            <a:ext cx="838200" cy="3429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2349500" y="2019300"/>
            <a:ext cx="5746750" cy="530225"/>
          </a:xfrm>
          <a:custGeom>
            <a:avLst/>
            <a:gdLst>
              <a:gd name="connsiteX0" fmla="*/ 5707625 w 5746954"/>
              <a:gd name="connsiteY0" fmla="*/ 0 h 530941"/>
              <a:gd name="connsiteX1" fmla="*/ 4999703 w 5746954"/>
              <a:gd name="connsiteY1" fmla="*/ 471948 h 530941"/>
              <a:gd name="connsiteX2" fmla="*/ 1224116 w 5746954"/>
              <a:gd name="connsiteY2" fmla="*/ 353961 h 530941"/>
              <a:gd name="connsiteX3" fmla="*/ 0 w 5746954"/>
              <a:gd name="connsiteY3" fmla="*/ 14748 h 5309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46954" h="530941">
                <a:moveTo>
                  <a:pt x="5707625" y="0"/>
                </a:moveTo>
                <a:cubicBezTo>
                  <a:pt x="5727289" y="206477"/>
                  <a:pt x="5746954" y="412955"/>
                  <a:pt x="4999703" y="471948"/>
                </a:cubicBezTo>
                <a:cubicBezTo>
                  <a:pt x="4252452" y="530941"/>
                  <a:pt x="2057400" y="430161"/>
                  <a:pt x="1224116" y="353961"/>
                </a:cubicBezTo>
                <a:cubicBezTo>
                  <a:pt x="390832" y="277761"/>
                  <a:pt x="195416" y="146254"/>
                  <a:pt x="0" y="14748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615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733800"/>
            <a:ext cx="2933700" cy="22002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6154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6155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88ED7BF-2042-4854-8DC0-B2B44820E23C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6156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build="p"/>
      <p:bldP spid="6149" grpId="0" uiExpand="1" build="p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11"/>
          <p:cNvGrpSpPr>
            <a:grpSpLocks/>
          </p:cNvGrpSpPr>
          <p:nvPr/>
        </p:nvGrpSpPr>
        <p:grpSpPr bwMode="auto">
          <a:xfrm>
            <a:off x="1833563" y="1790700"/>
            <a:ext cx="3648075" cy="2998788"/>
            <a:chOff x="2209799" y="1485900"/>
            <a:chExt cx="3647207" cy="2998232"/>
          </a:xfrm>
        </p:grpSpPr>
        <p:pic>
          <p:nvPicPr>
            <p:cNvPr id="24588" name="Picture 4" descr="http://www.ebyte.it/library/educards/nmr/Superconductivity_StateDiagra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09799" y="1485900"/>
              <a:ext cx="3647207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3352527" y="2019201"/>
              <a:ext cx="2439406" cy="87613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90" name="TextBox 10"/>
            <p:cNvSpPr txBox="1">
              <a:spLocks noChangeArrowheads="1"/>
            </p:cNvSpPr>
            <p:nvPr/>
          </p:nvSpPr>
          <p:spPr bwMode="auto">
            <a:xfrm>
              <a:off x="4305300" y="4114800"/>
              <a:ext cx="685800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b="1"/>
                <a:t>T</a:t>
              </a:r>
              <a:r>
                <a:rPr lang="en-US" b="1" baseline="-25000"/>
                <a:t>c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When is a superconductor not a superconductor?</a:t>
            </a:r>
            <a:endParaRPr lang="en-US" dirty="0"/>
          </a:p>
        </p:txBody>
      </p:sp>
      <p:sp>
        <p:nvSpPr>
          <p:cNvPr id="24580" name="Content Placeholder 9"/>
          <p:cNvSpPr>
            <a:spLocks noGrp="1"/>
          </p:cNvSpPr>
          <p:nvPr>
            <p:ph idx="1"/>
          </p:nvPr>
        </p:nvSpPr>
        <p:spPr>
          <a:xfrm>
            <a:off x="663575" y="903288"/>
            <a:ext cx="8251825" cy="849312"/>
          </a:xfrm>
        </p:spPr>
        <p:txBody>
          <a:bodyPr/>
          <a:lstStyle/>
          <a:p>
            <a:r>
              <a:rPr lang="en-US" smtClean="0"/>
              <a:t>Superconductor can change phase back to normal conductor by crossing the “critical surface”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When this happens, the conductor heats quickly, causing the surrounding conductor to go normal and dumping lots of heat into the liquid Helium</a:t>
            </a:r>
          </a:p>
          <a:p>
            <a:r>
              <a:rPr lang="en-US" smtClean="0"/>
              <a:t>This is known as a “quench”.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2114551" y="3181350"/>
            <a:ext cx="1104900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743200" y="2171700"/>
            <a:ext cx="18288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Can push the B field (current) too high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57600" y="4000500"/>
            <a:ext cx="1714500" cy="15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76863" y="3119438"/>
            <a:ext cx="3429000" cy="923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Can increase the temp, through heat leaks, deposited energy or </a:t>
            </a:r>
            <a:r>
              <a:rPr lang="en-US" i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</a:rPr>
              <a:t>mechanical deformation</a:t>
            </a:r>
          </a:p>
        </p:txBody>
      </p:sp>
      <p:sp>
        <p:nvSpPr>
          <p:cNvPr id="24585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4586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F693CC-7604-4363-9615-AA48F4AF055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24587" name="Footer Placeholder 1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53143" y="228600"/>
            <a:ext cx="8490857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Quench Example: MRI Magnet*</a:t>
            </a:r>
            <a:endParaRPr lang="en-US" dirty="0"/>
          </a:p>
        </p:txBody>
      </p:sp>
      <p:pic>
        <p:nvPicPr>
          <p:cNvPr id="10" name="quench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3200" y="1066800"/>
            <a:ext cx="6197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723900" y="6019800"/>
            <a:ext cx="4762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*pulled off the web.  We recover our Helium.</a:t>
            </a:r>
          </a:p>
        </p:txBody>
      </p:sp>
      <p:sp>
        <p:nvSpPr>
          <p:cNvPr id="2560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560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78C6B0-DDC7-4F25-9489-EB25151B2F68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25607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46088" y="241386"/>
            <a:ext cx="8355012" cy="3917310"/>
          </a:xfrm>
        </p:spPr>
        <p:txBody>
          <a:bodyPr/>
          <a:lstStyle/>
          <a:p>
            <a:r>
              <a:rPr lang="en-US" dirty="0" smtClean="0"/>
              <a:t>Quench protection</a:t>
            </a:r>
          </a:p>
          <a:p>
            <a:pPr lvl="1"/>
            <a:r>
              <a:rPr lang="en-US" dirty="0" smtClean="0"/>
              <a:t>When a small section of superconductor quenches, the resulting energy deposition could damage the magnet.</a:t>
            </a:r>
          </a:p>
          <a:p>
            <a:pPr lvl="1"/>
            <a:r>
              <a:rPr lang="en-US" dirty="0" smtClean="0"/>
              <a:t>The quench protection system (QPS) detects quenches via resistive voltage drop: </a:t>
            </a:r>
          </a:p>
          <a:p>
            <a:pPr lvl="2"/>
            <a:r>
              <a:rPr lang="en-US" dirty="0" smtClean="0"/>
              <a:t>trigger heaters which drive the rest of the conductor out of the superconducting phase, thereby dissipating the energy deposition</a:t>
            </a:r>
          </a:p>
          <a:p>
            <a:pPr lvl="2"/>
            <a:r>
              <a:rPr lang="en-US" dirty="0" smtClean="0"/>
              <a:t>(usually) shunt current away into a dump load</a:t>
            </a:r>
          </a:p>
          <a:p>
            <a:r>
              <a:rPr lang="en-US" dirty="0" smtClean="0"/>
              <a:t>Magnet “training”</a:t>
            </a:r>
          </a:p>
          <a:p>
            <a:pPr lvl="1"/>
            <a:r>
              <a:rPr lang="en-US" dirty="0" smtClean="0"/>
              <a:t>The electromechanical stress on the conductors can cause small motions, triggering quenches through friction.</a:t>
            </a:r>
          </a:p>
          <a:p>
            <a:pPr lvl="1"/>
            <a:r>
              <a:rPr lang="en-US" dirty="0" smtClean="0"/>
              <a:t>This will typically “seat” the </a:t>
            </a:r>
            <a:br>
              <a:rPr lang="en-US" dirty="0" smtClean="0"/>
            </a:br>
            <a:r>
              <a:rPr lang="en-US" dirty="0" smtClean="0"/>
              <a:t>conductor better, so it can go to </a:t>
            </a:r>
            <a:br>
              <a:rPr lang="en-US" dirty="0" smtClean="0"/>
            </a:br>
            <a:r>
              <a:rPr lang="en-US" dirty="0" smtClean="0"/>
              <a:t>a higher field the next time.</a:t>
            </a:r>
          </a:p>
          <a:p>
            <a:pPr lvl="1"/>
            <a:r>
              <a:rPr lang="en-US" dirty="0" smtClean="0"/>
              <a:t>Most magnets rely on this “training” </a:t>
            </a:r>
            <a:br>
              <a:rPr lang="en-US" dirty="0" smtClean="0"/>
            </a:br>
            <a:r>
              <a:rPr lang="en-US" dirty="0" smtClean="0"/>
              <a:t>to reach their design fields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3290" y="4465935"/>
            <a:ext cx="3571665" cy="202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285" y="51022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Milestones on the Road to a Superconducting Collider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1104900"/>
            <a:ext cx="8469312" cy="5553075"/>
          </a:xfrm>
        </p:spPr>
        <p:txBody>
          <a:bodyPr/>
          <a:lstStyle/>
          <a:p>
            <a:r>
              <a:rPr lang="en-US" sz="2000" dirty="0" smtClean="0"/>
              <a:t>1911 – superconductivity discovered by Heike </a:t>
            </a:r>
            <a:r>
              <a:rPr lang="en-US" sz="2000" dirty="0" err="1" smtClean="0"/>
              <a:t>Kamerlingh</a:t>
            </a:r>
            <a:r>
              <a:rPr lang="en-US" sz="2000" dirty="0" smtClean="0"/>
              <a:t> </a:t>
            </a:r>
            <a:r>
              <a:rPr lang="en-US" sz="2000" dirty="0" err="1" smtClean="0"/>
              <a:t>Onnes</a:t>
            </a:r>
            <a:endParaRPr lang="en-US" sz="2000" dirty="0" smtClean="0"/>
          </a:p>
          <a:p>
            <a:r>
              <a:rPr lang="en-US" sz="2000" dirty="0" smtClean="0"/>
              <a:t>1957 – superconductivity explained by Bardeen, Cooper, and Schrieffer </a:t>
            </a:r>
          </a:p>
          <a:p>
            <a:pPr lvl="1"/>
            <a:r>
              <a:rPr lang="en-US" sz="1600" dirty="0" smtClean="0"/>
              <a:t>1972 Nobel Prize (the second for Bardeen!)</a:t>
            </a:r>
          </a:p>
          <a:p>
            <a:r>
              <a:rPr lang="en-US" sz="2000" dirty="0" smtClean="0"/>
              <a:t>1962 – First commercially available superconducting wire</a:t>
            </a:r>
          </a:p>
          <a:p>
            <a:pPr lvl="1"/>
            <a:r>
              <a:rPr lang="en-US" sz="1600" dirty="0" err="1" smtClean="0"/>
              <a:t>NbTi</a:t>
            </a:r>
            <a:r>
              <a:rPr lang="en-US" sz="1600" dirty="0" smtClean="0"/>
              <a:t>, the “industry standard” since</a:t>
            </a:r>
          </a:p>
          <a:p>
            <a:r>
              <a:rPr lang="en-US" sz="2000" dirty="0" smtClean="0"/>
              <a:t>1978 – Construction began on ISABELLE, first superconducting collider (200 GeV+200 </a:t>
            </a:r>
            <a:r>
              <a:rPr lang="en-US" sz="2000" dirty="0" err="1" smtClean="0"/>
              <a:t>GeV</a:t>
            </a:r>
            <a:r>
              <a:rPr lang="en-US" sz="2000" dirty="0" smtClean="0"/>
              <a:t>) at Brookhaven.</a:t>
            </a:r>
          </a:p>
          <a:p>
            <a:pPr lvl="1"/>
            <a:r>
              <a:rPr lang="en-US" sz="1800" dirty="0" smtClean="0"/>
              <a:t>1983, project cancelled due to design problems, budget overruns, and competition from…</a:t>
            </a:r>
          </a:p>
          <a:p>
            <a:r>
              <a:rPr lang="en-US" sz="2000" dirty="0" smtClean="0"/>
              <a:t>1978 – Work begins in earnest on the Fermilab Tevatron, a </a:t>
            </a:r>
            <a:br>
              <a:rPr lang="en-US" sz="2000" dirty="0" smtClean="0"/>
            </a:br>
            <a:r>
              <a:rPr lang="en-US" sz="2000" dirty="0" smtClean="0"/>
              <a:t>1 TeV+1 TeV collider in the Fermilab Main Ring tunnel</a:t>
            </a:r>
          </a:p>
          <a:p>
            <a:pPr lvl="1"/>
            <a:r>
              <a:rPr lang="en-US" sz="1800" dirty="0" smtClean="0"/>
              <a:t>Breaks energy record in 1983</a:t>
            </a:r>
          </a:p>
          <a:p>
            <a:pPr lvl="1"/>
            <a:r>
              <a:rPr lang="en-US" sz="1800" dirty="0" smtClean="0"/>
              <a:t>First collisions in 1985</a:t>
            </a:r>
          </a:p>
          <a:p>
            <a:pPr lvl="1"/>
            <a:r>
              <a:rPr lang="en-US" sz="1800" dirty="0" smtClean="0"/>
              <a:t>Most powerful collider in the world since then (980 GeV+980 </a:t>
            </a:r>
            <a:r>
              <a:rPr lang="en-US" sz="1800" dirty="0" err="1" smtClean="0"/>
              <a:t>GeV</a:t>
            </a:r>
            <a:r>
              <a:rPr lang="en-US" sz="1800" dirty="0" smtClean="0"/>
              <a:t>)</a:t>
            </a:r>
          </a:p>
          <a:p>
            <a:pPr lvl="1"/>
            <a:endParaRPr lang="en-US" sz="1800" dirty="0" smtClean="0"/>
          </a:p>
        </p:txBody>
      </p:sp>
      <p:sp>
        <p:nvSpPr>
          <p:cNvPr id="2867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867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91ACF6-6042-41B4-A9A9-9EBC05DCA00F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28678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4265065" y="5810415"/>
            <a:ext cx="1981200" cy="381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303165" y="5848515"/>
            <a:ext cx="1981200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798465" y="6153315"/>
            <a:ext cx="1409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until now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6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6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LARP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4" y="663840"/>
            <a:ext cx="8681335" cy="1382580"/>
          </a:xfrm>
        </p:spPr>
        <p:txBody>
          <a:bodyPr/>
          <a:lstStyle/>
          <a:p>
            <a:r>
              <a:rPr lang="en-US" sz="2000" dirty="0" smtClean="0"/>
              <a:t>The US LHC Accelerator Research Program (LARP) coordinates US R&amp;D related to the LHC accelerator and injector chain at 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, Brookhaven,  SLAC,  and Berkeley (with a little at J-Lab and UT Austin)</a:t>
            </a:r>
          </a:p>
          <a:p>
            <a:r>
              <a:rPr lang="en-US" sz="2000" dirty="0" smtClean="0"/>
              <a:t>LARP has contributed to the initial </a:t>
            </a:r>
            <a:br>
              <a:rPr lang="en-US" sz="2000" dirty="0" smtClean="0"/>
            </a:br>
            <a:r>
              <a:rPr lang="en-US" sz="2000" dirty="0" smtClean="0"/>
              <a:t>operation of the LHC, but much of </a:t>
            </a:r>
            <a:br>
              <a:rPr lang="en-US" sz="2000" dirty="0" smtClean="0"/>
            </a:br>
            <a:r>
              <a:rPr lang="en-US" sz="2000" dirty="0" smtClean="0"/>
              <a:t>the program is focused on future </a:t>
            </a:r>
            <a:br>
              <a:rPr lang="en-US" sz="2000" dirty="0" smtClean="0"/>
            </a:br>
            <a:r>
              <a:rPr lang="en-US" sz="2000" dirty="0" smtClean="0"/>
              <a:t>upgrades.</a:t>
            </a:r>
          </a:p>
          <a:p>
            <a:r>
              <a:rPr lang="en-US" sz="2000" dirty="0" smtClean="0"/>
              <a:t>The program is currently funded at</a:t>
            </a:r>
            <a:br>
              <a:rPr lang="en-US" sz="2000" dirty="0" smtClean="0"/>
            </a:br>
            <a:r>
              <a:rPr lang="en-US" sz="2000" dirty="0" smtClean="0"/>
              <a:t>a level of about </a:t>
            </a:r>
            <a:r>
              <a:rPr lang="en-US" sz="2000" smtClean="0"/>
              <a:t>$12-13M/year</a:t>
            </a:r>
            <a:r>
              <a:rPr lang="en-US" sz="2000" dirty="0" smtClean="0"/>
              <a:t>, divided</a:t>
            </a:r>
            <a:br>
              <a:rPr lang="en-US" sz="2000" dirty="0" smtClean="0"/>
            </a:br>
            <a:r>
              <a:rPr lang="en-US" sz="2000" dirty="0" smtClean="0"/>
              <a:t>among:</a:t>
            </a:r>
          </a:p>
          <a:p>
            <a:pPr lvl="1"/>
            <a:r>
              <a:rPr lang="en-US" sz="1600" dirty="0" smtClean="0"/>
              <a:t>Accelerator research</a:t>
            </a:r>
          </a:p>
          <a:p>
            <a:pPr lvl="1"/>
            <a:r>
              <a:rPr lang="en-US" sz="1600" dirty="0" smtClean="0"/>
              <a:t>Magnet research</a:t>
            </a:r>
          </a:p>
          <a:p>
            <a:pPr lvl="1"/>
            <a:r>
              <a:rPr lang="en-US" sz="1600" dirty="0" smtClean="0"/>
              <a:t>Programmatic activities, including support</a:t>
            </a:r>
            <a:br>
              <a:rPr lang="en-US" sz="1600" dirty="0" smtClean="0"/>
            </a:br>
            <a:r>
              <a:rPr lang="en-US" sz="1600" dirty="0" smtClean="0"/>
              <a:t>for personnel at CERN</a:t>
            </a:r>
          </a:p>
        </p:txBody>
      </p:sp>
      <p:pic>
        <p:nvPicPr>
          <p:cNvPr id="7" name="Picture 2" descr="LARP's"/>
          <p:cNvPicPr>
            <a:picLocks noChangeAspect="1" noChangeArrowheads="1"/>
          </p:cNvPicPr>
          <p:nvPr/>
        </p:nvPicPr>
        <p:blipFill>
          <a:blip r:embed="rId2" cstate="print"/>
          <a:srcRect t="16380" b="18100"/>
          <a:stretch>
            <a:fillRect/>
          </a:stretch>
        </p:blipFill>
        <p:spPr bwMode="auto">
          <a:xfrm>
            <a:off x="5216769" y="1892800"/>
            <a:ext cx="3927231" cy="25731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186480" y="4504340"/>
            <a:ext cx="35332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NOT to be confused with this “LARP” (Live-Action Role Play), which has led to some interesting emails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pic>
        <p:nvPicPr>
          <p:cNvPr id="12" name="Picture 11" descr="golum-charac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59615" y="5118820"/>
            <a:ext cx="974453" cy="16251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24885" y="5886920"/>
            <a:ext cx="203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CC00CC"/>
                </a:solidFill>
              </a:rPr>
              <a:t>“Dark Raven”</a:t>
            </a:r>
            <a:endParaRPr lang="en-US" dirty="0">
              <a:solidFill>
                <a:srgbClr val="CC00CC"/>
              </a:solidFill>
            </a:endParaRPr>
          </a:p>
        </p:txBody>
      </p:sp>
      <p:cxnSp>
        <p:nvCxnSpPr>
          <p:cNvPr id="15" name="Straight Arrow Connector 14"/>
          <p:cNvCxnSpPr>
            <a:stCxn id="13" idx="3"/>
          </p:cNvCxnSpPr>
          <p:nvPr/>
        </p:nvCxnSpPr>
        <p:spPr>
          <a:xfrm flipV="1">
            <a:off x="7260350" y="5963730"/>
            <a:ext cx="422455" cy="1078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Fermilab: Utopia on the Prairie</a:t>
            </a:r>
            <a:endParaRPr lang="en-US" dirty="0"/>
          </a:p>
        </p:txBody>
      </p:sp>
      <p:pic>
        <p:nvPicPr>
          <p:cNvPr id="29699" name="Picture 3" descr="aerial_obliq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905000"/>
            <a:ext cx="4322763" cy="354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5922963" y="1739900"/>
            <a:ext cx="30908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212997" name="Text Box 5"/>
          <p:cNvSpPr txBox="1">
            <a:spLocks noChangeArrowheads="1"/>
          </p:cNvSpPr>
          <p:nvPr/>
        </p:nvSpPr>
        <p:spPr bwMode="auto">
          <a:xfrm>
            <a:off x="5129213" y="790575"/>
            <a:ext cx="4014787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>
                <a:latin typeface="Comic Sans MS" pitchFamily="66" charset="0"/>
              </a:rPr>
              <a:t>History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Comic Sans MS" pitchFamily="66" charset="0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1968 – Construction begins.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1972 – First 200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beam in the Main 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Ring (400 </a:t>
            </a:r>
            <a:r>
              <a:rPr lang="en-US" sz="1600" dirty="0" err="1" smtClean="0">
                <a:solidFill>
                  <a:schemeClr val="accent2"/>
                </a:solidFill>
                <a:latin typeface="Comic Sans MS" pitchFamily="66" charset="0"/>
              </a:rPr>
              <a:t>GeV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 later that year)</a:t>
            </a:r>
            <a:endParaRPr lang="en-US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1983 – First (512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) beam in the 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Tevatron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(“Energy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Doubler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”).  Old Main Ring serves as “injector”.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1985 – First proton-antiproton collisions observed at CDF (1.6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TeV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 dirty="0" err="1">
                <a:solidFill>
                  <a:schemeClr val="accent2"/>
                </a:solidFill>
                <a:latin typeface="Comic Sans MS" pitchFamily="66" charset="0"/>
              </a:rPr>
              <a:t>CoM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). Most powerful accelerator in the world 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for the next quarter century</a:t>
            </a:r>
            <a:endParaRPr lang="en-US" sz="1600" dirty="0">
              <a:solidFill>
                <a:schemeClr val="accent2"/>
              </a:solidFill>
              <a:latin typeface="Comic Sans MS" pitchFamily="66" charset="0"/>
            </a:endParaRP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1995 – Top quark discovery. End of Run I.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1999 – Main Injector complete.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2001 – Run II begins.</a:t>
            </a:r>
          </a:p>
          <a:p>
            <a:pPr marL="176213" indent="-176213" algn="l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2011 </a:t>
            </a:r>
            <a:r>
              <a:rPr lang="en-US" sz="1600" dirty="0">
                <a:solidFill>
                  <a:schemeClr val="accent2"/>
                </a:solidFill>
                <a:latin typeface="Comic Sans MS" pitchFamily="66" charset="0"/>
              </a:rPr>
              <a:t>– 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10 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fb</a:t>
            </a:r>
            <a:r>
              <a:rPr lang="en-US" sz="1600" baseline="30000" dirty="0" smtClean="0">
                <a:solidFill>
                  <a:schemeClr val="accent2"/>
                </a:solidFill>
                <a:latin typeface="Comic Sans MS" pitchFamily="66" charset="0"/>
              </a:rPr>
              <a:t>-1</a:t>
            </a:r>
            <a:r>
              <a:rPr lang="en-US" sz="1600" dirty="0" smtClean="0">
                <a:solidFill>
                  <a:schemeClr val="accent2"/>
                </a:solidFill>
                <a:latin typeface="Comic Sans MS" pitchFamily="66" charset="0"/>
              </a:rPr>
              <a:t>/experiment</a:t>
            </a:r>
            <a:endParaRPr lang="en-US" sz="1600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970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970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926542C-24AA-4D9C-A91E-E22B83EB09DE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2970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The (side)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647700" y="800101"/>
            <a:ext cx="8251825" cy="4933200"/>
          </a:xfrm>
        </p:spPr>
        <p:txBody>
          <a:bodyPr/>
          <a:lstStyle/>
          <a:p>
            <a:r>
              <a:rPr lang="en-US" sz="2000" dirty="0" smtClean="0"/>
              <a:t>1980’s  - US begins planning in earnest for a 20 TeV+20 TeV “Superconducting Super Collider” or (SSC).</a:t>
            </a:r>
          </a:p>
          <a:p>
            <a:pPr lvl="1"/>
            <a:r>
              <a:rPr lang="en-US" sz="1800" dirty="0" smtClean="0"/>
              <a:t>87 km in circumference!</a:t>
            </a:r>
          </a:p>
          <a:p>
            <a:pPr lvl="1"/>
            <a:r>
              <a:rPr lang="en-US" sz="1800" dirty="0" smtClean="0"/>
              <a:t>Considered superior to the </a:t>
            </a:r>
            <a:br>
              <a:rPr lang="en-US" sz="1800" dirty="0" smtClean="0"/>
            </a:br>
            <a:r>
              <a:rPr lang="en-US" sz="1800" dirty="0" smtClean="0"/>
              <a:t>“Large </a:t>
            </a:r>
            <a:r>
              <a:rPr lang="en-US" sz="1800" dirty="0" err="1" smtClean="0"/>
              <a:t>Hadron</a:t>
            </a:r>
            <a:r>
              <a:rPr lang="en-US" sz="1800" dirty="0" smtClean="0"/>
              <a:t> Collider” (LHC) </a:t>
            </a:r>
            <a:br>
              <a:rPr lang="en-US" sz="1800" dirty="0" smtClean="0"/>
            </a:br>
            <a:r>
              <a:rPr lang="en-US" sz="1800" dirty="0" smtClean="0"/>
              <a:t>then being proposed by CERN.</a:t>
            </a:r>
          </a:p>
          <a:p>
            <a:r>
              <a:rPr lang="en-US" sz="2000" dirty="0" smtClean="0"/>
              <a:t>1987 – site chosen near </a:t>
            </a:r>
            <a:br>
              <a:rPr lang="en-US" sz="2000" dirty="0" smtClean="0"/>
            </a:br>
            <a:r>
              <a:rPr lang="en-US" sz="2000" dirty="0" smtClean="0"/>
              <a:t>Dallas, TX</a:t>
            </a:r>
          </a:p>
          <a:p>
            <a:r>
              <a:rPr lang="en-US" sz="2000" dirty="0" smtClean="0"/>
              <a:t>1989 – construction begins</a:t>
            </a:r>
          </a:p>
          <a:p>
            <a:r>
              <a:rPr lang="en-US" sz="2000" dirty="0" smtClean="0"/>
              <a:t>1993 – amidst cost overruns </a:t>
            </a:r>
            <a:br>
              <a:rPr lang="en-US" sz="2000" dirty="0" smtClean="0"/>
            </a:br>
            <a:r>
              <a:rPr lang="en-US" sz="2000" dirty="0" smtClean="0"/>
              <a:t>and the end of the Cold War, </a:t>
            </a:r>
            <a:br>
              <a:rPr lang="en-US" sz="2000" dirty="0" smtClean="0"/>
            </a:br>
            <a:r>
              <a:rPr lang="en-US" sz="2000" dirty="0" smtClean="0"/>
              <a:t>the SSC is canceled after </a:t>
            </a:r>
            <a:br>
              <a:rPr lang="en-US" sz="2000" dirty="0" smtClean="0"/>
            </a:br>
            <a:r>
              <a:rPr lang="en-US" sz="2000" dirty="0" smtClean="0"/>
              <a:t>17 shafts and 22.5 km of </a:t>
            </a:r>
            <a:br>
              <a:rPr lang="en-US" sz="2000" dirty="0" smtClean="0"/>
            </a:br>
            <a:r>
              <a:rPr lang="en-US" sz="2000" dirty="0" smtClean="0"/>
              <a:t>tunnel had been dug.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3613" y="1690688"/>
            <a:ext cx="3543300" cy="3543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072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361368-829E-4241-A19F-C4A089B3D304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3072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90" y="3774645"/>
            <a:ext cx="3725285" cy="157460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smtClean="0"/>
              <a:t>Tunnel originally dug for LEP</a:t>
            </a:r>
          </a:p>
          <a:p>
            <a:pPr lvl="1" eaLnBrk="1" hangingPunct="1"/>
            <a:r>
              <a:rPr lang="en-US" sz="1800" smtClean="0"/>
              <a:t>Built in 1980’s as an electron positron collider </a:t>
            </a:r>
          </a:p>
          <a:p>
            <a:pPr lvl="1" eaLnBrk="1" hangingPunct="1"/>
            <a:r>
              <a:rPr lang="en-US" sz="1800" smtClean="0"/>
              <a:t>Max 100 GeV/beam,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267200" y="190500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2776" name="Date Placeholder 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2777" name="Slide Number Placeholder 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306C27-C933-49E4-81CF-1788650DAA29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32778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Partial LHC Timeline 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5676900"/>
          </a:xfrm>
        </p:spPr>
        <p:txBody>
          <a:bodyPr/>
          <a:lstStyle/>
          <a:p>
            <a:r>
              <a:rPr lang="en-US" sz="1800" dirty="0" smtClean="0"/>
              <a:t>1994: </a:t>
            </a:r>
          </a:p>
          <a:p>
            <a:pPr lvl="1"/>
            <a:r>
              <a:rPr lang="en-US" sz="1600" dirty="0" smtClean="0"/>
              <a:t>The CERN Council formally approves the LHC</a:t>
            </a:r>
          </a:p>
          <a:p>
            <a:r>
              <a:rPr lang="en-US" sz="1800" dirty="0" smtClean="0"/>
              <a:t>1995: </a:t>
            </a:r>
          </a:p>
          <a:p>
            <a:pPr lvl="1"/>
            <a:r>
              <a:rPr lang="en-US" sz="1600" dirty="0" smtClean="0"/>
              <a:t>LHC Technical Design Report</a:t>
            </a:r>
          </a:p>
          <a:p>
            <a:r>
              <a:rPr lang="en-US" sz="1800" dirty="0" smtClean="0"/>
              <a:t>2000: </a:t>
            </a:r>
          </a:p>
          <a:p>
            <a:pPr lvl="1"/>
            <a:r>
              <a:rPr lang="en-US" sz="1600" dirty="0" smtClean="0"/>
              <a:t>LEP completes its final run</a:t>
            </a:r>
          </a:p>
          <a:p>
            <a:pPr lvl="1"/>
            <a:r>
              <a:rPr lang="en-US" sz="1600" dirty="0" smtClean="0"/>
              <a:t>First dipole delivered</a:t>
            </a:r>
          </a:p>
          <a:p>
            <a:r>
              <a:rPr lang="en-US" sz="1800" dirty="0" smtClean="0"/>
              <a:t>2005</a:t>
            </a:r>
          </a:p>
          <a:p>
            <a:pPr lvl="1"/>
            <a:r>
              <a:rPr lang="en-US" sz="1600" dirty="0" smtClean="0"/>
              <a:t>Civil engineering complete (CMS cavern)</a:t>
            </a:r>
          </a:p>
          <a:p>
            <a:pPr lvl="1"/>
            <a:r>
              <a:rPr lang="en-US" sz="1600" dirty="0" smtClean="0"/>
              <a:t>First dipole lowered into tunnel</a:t>
            </a:r>
          </a:p>
          <a:p>
            <a:r>
              <a:rPr lang="en-US" sz="1800" dirty="0" smtClean="0"/>
              <a:t>2007</a:t>
            </a:r>
          </a:p>
          <a:p>
            <a:pPr lvl="1"/>
            <a:r>
              <a:rPr lang="en-US" sz="1600" dirty="0" smtClean="0"/>
              <a:t>Last magnet delivered</a:t>
            </a:r>
          </a:p>
          <a:p>
            <a:pPr lvl="1"/>
            <a:r>
              <a:rPr lang="en-US" sz="1600" dirty="0" smtClean="0"/>
              <a:t>First sector cold</a:t>
            </a:r>
          </a:p>
          <a:p>
            <a:pPr lvl="1"/>
            <a:r>
              <a:rPr lang="en-US" sz="1600" dirty="0" smtClean="0"/>
              <a:t>All interconnections completed</a:t>
            </a:r>
          </a:p>
          <a:p>
            <a:r>
              <a:rPr lang="en-US" sz="1800" dirty="0" smtClean="0"/>
              <a:t>2008</a:t>
            </a:r>
          </a:p>
          <a:p>
            <a:pPr lvl="1"/>
            <a:r>
              <a:rPr lang="en-US" sz="1600" dirty="0" smtClean="0"/>
              <a:t>Accelerator complete</a:t>
            </a:r>
          </a:p>
          <a:p>
            <a:pPr lvl="1"/>
            <a:r>
              <a:rPr lang="en-US" sz="1600" dirty="0" smtClean="0"/>
              <a:t>Last public access</a:t>
            </a:r>
          </a:p>
          <a:p>
            <a:pPr lvl="1"/>
            <a:r>
              <a:rPr lang="en-US" sz="1600" dirty="0" smtClean="0"/>
              <a:t>Ring cold and under vacuum</a:t>
            </a:r>
          </a:p>
        </p:txBody>
      </p:sp>
      <p:sp>
        <p:nvSpPr>
          <p:cNvPr id="17412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2/16/2011</a:t>
            </a:r>
          </a:p>
        </p:txBody>
      </p:sp>
      <p:sp>
        <p:nvSpPr>
          <p:cNvPr id="17413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CC1AFD-E21C-41AB-880A-14CEEFAF2212}" type="slidenum">
              <a:rPr lang="en-US" smtClean="0">
                <a:latin typeface="Arial" pitchFamily="34" charset="0"/>
              </a:rPr>
              <a:pPr/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7414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" y="304800"/>
            <a:ext cx="7543800" cy="51816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685800" y="5257800"/>
            <a:ext cx="8251825" cy="1008063"/>
          </a:xfrm>
        </p:spPr>
        <p:txBody>
          <a:bodyPr/>
          <a:lstStyle/>
          <a:p>
            <a:r>
              <a:rPr lang="en-US" sz="2000" smtClean="0"/>
              <a:t>8 crossing interaction points (IP’s)</a:t>
            </a:r>
          </a:p>
          <a:p>
            <a:r>
              <a:rPr lang="en-US" sz="2000" smtClean="0"/>
              <a:t>Accelerator sectors labeled by which points they go between</a:t>
            </a:r>
          </a:p>
          <a:p>
            <a:pPr lvl="1"/>
            <a:r>
              <a:rPr lang="en-US" sz="1800" smtClean="0"/>
              <a:t>ie, sector 3-4 goes from point 3 to point 4</a:t>
            </a:r>
          </a:p>
        </p:txBody>
      </p:sp>
      <p:sp>
        <p:nvSpPr>
          <p:cNvPr id="33797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3798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30D5D82-723F-4F01-86E6-C7C07D9AE484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33799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Experiments</a:t>
            </a:r>
            <a:endParaRPr lang="en-US" dirty="0"/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446088" y="495300"/>
            <a:ext cx="8251825" cy="544513"/>
          </a:xfrm>
        </p:spPr>
        <p:txBody>
          <a:bodyPr/>
          <a:lstStyle/>
          <a:p>
            <a:r>
              <a:rPr lang="en-US" smtClean="0"/>
              <a:t>Damn big, general purpose experiments: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Wingdings 2" pitchFamily="18" charset="2"/>
              <a:buNone/>
            </a:pPr>
            <a:endParaRPr lang="en-US" smtClean="0"/>
          </a:p>
          <a:p>
            <a:r>
              <a:rPr lang="en-US" smtClean="0"/>
              <a:t>“Medium” special purpose experiments:</a:t>
            </a:r>
          </a:p>
        </p:txBody>
      </p:sp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990600"/>
            <a:ext cx="3124200" cy="17637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3584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4900" y="990600"/>
            <a:ext cx="2833688" cy="18827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685800" y="27813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Compact Muon Solenoid (CMS)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4572000" y="2819400"/>
            <a:ext cx="4152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 A Toroidal LHC ApparatuS (ATLAS)</a:t>
            </a:r>
          </a:p>
        </p:txBody>
      </p:sp>
      <p:pic>
        <p:nvPicPr>
          <p:cNvPr id="3584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3581400"/>
            <a:ext cx="3314700" cy="202406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49" name="TextBox 9"/>
          <p:cNvSpPr txBox="1">
            <a:spLocks noChangeArrowheads="1"/>
          </p:cNvSpPr>
          <p:nvPr/>
        </p:nvSpPr>
        <p:spPr bwMode="auto">
          <a:xfrm>
            <a:off x="647700" y="5562600"/>
            <a:ext cx="3657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 Large Ion Collider Experiment (ALICE)</a:t>
            </a:r>
          </a:p>
        </p:txBody>
      </p:sp>
      <p:pic>
        <p:nvPicPr>
          <p:cNvPr id="3585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200" y="3657600"/>
            <a:ext cx="2352675" cy="184943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5851" name="TextBox 11"/>
          <p:cNvSpPr txBox="1">
            <a:spLocks noChangeArrowheads="1"/>
          </p:cNvSpPr>
          <p:nvPr/>
        </p:nvSpPr>
        <p:spPr bwMode="auto">
          <a:xfrm>
            <a:off x="5029200" y="5715000"/>
            <a:ext cx="3657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 physics at the LHC (LHCb)</a:t>
            </a:r>
          </a:p>
        </p:txBody>
      </p:sp>
      <p:sp>
        <p:nvSpPr>
          <p:cNvPr id="35852" name="Date Placeholder 11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5853" name="Slide Number Placeholder 12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AB1181-CD73-464E-A77F-3289E68BF83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35854" name="Footer Placeholder 13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23900" y="1163638"/>
          <a:ext cx="8229600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49015"/>
                <a:gridCol w="2366010"/>
                <a:gridCol w="2314575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Circumference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6.28 km (2*PI)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 km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980 </a:t>
                      </a:r>
                      <a:r>
                        <a:rPr lang="en-US" dirty="0" err="1" smtClean="0"/>
                        <a:t>GeV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7 </a:t>
                      </a:r>
                      <a:r>
                        <a:rPr lang="en-US" dirty="0" err="1" smtClean="0"/>
                        <a:t>TeV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bunches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2808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Protons/bunch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275x10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115x10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pBar</a:t>
                      </a:r>
                      <a:r>
                        <a:rPr lang="en-US" dirty="0" smtClean="0"/>
                        <a:t>/bunch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80x10</a:t>
                      </a:r>
                      <a:r>
                        <a:rPr lang="en-US" baseline="30000" dirty="0" smtClean="0"/>
                        <a:t>9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Stored</a:t>
                      </a:r>
                      <a:r>
                        <a:rPr lang="en-US" baseline="0" dirty="0" smtClean="0"/>
                        <a:t> beam energy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1.6 + .5 MJ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dirty="0" smtClean="0"/>
                        <a:t>Peak luminosity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3.3x10</a:t>
                      </a:r>
                      <a:r>
                        <a:rPr lang="en-US" baseline="30000" dirty="0" smtClean="0"/>
                        <a:t>32</a:t>
                      </a:r>
                      <a:r>
                        <a:rPr lang="en-US" baseline="0" dirty="0" smtClean="0"/>
                        <a:t> 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  <a:endParaRPr lang="en-US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1.0x10</a:t>
                      </a:r>
                      <a:r>
                        <a:rPr lang="en-US" baseline="30000" dirty="0" smtClean="0"/>
                        <a:t>34</a:t>
                      </a:r>
                      <a:r>
                        <a:rPr lang="en-US" baseline="0" dirty="0" smtClean="0"/>
                        <a:t> cm</a:t>
                      </a:r>
                      <a:r>
                        <a:rPr lang="en-US" baseline="30000" dirty="0" smtClean="0"/>
                        <a:t>-2</a:t>
                      </a:r>
                      <a:r>
                        <a:rPr lang="en-US" baseline="0" dirty="0" smtClean="0"/>
                        <a:t>s</a:t>
                      </a:r>
                      <a:r>
                        <a:rPr lang="en-US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Dipoles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780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Bend Field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T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Main </a:t>
                      </a:r>
                      <a:r>
                        <a:rPr lang="en-US" dirty="0" err="1" smtClean="0"/>
                        <a:t>Quadrupoles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~200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Operating temperature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4.2 K (liquid He)</a:t>
                      </a:r>
                      <a:endParaRPr lang="en-US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1.9K (</a:t>
                      </a:r>
                      <a:r>
                        <a:rPr lang="en-US" baseline="0" dirty="0" err="1" smtClean="0"/>
                        <a:t>superfluid</a:t>
                      </a:r>
                      <a:r>
                        <a:rPr lang="en-US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73" name="TextBox 4"/>
          <p:cNvSpPr txBox="1">
            <a:spLocks noChangeArrowheads="1"/>
          </p:cNvSpPr>
          <p:nvPr/>
        </p:nvSpPr>
        <p:spPr bwMode="auto">
          <a:xfrm>
            <a:off x="571500" y="6210300"/>
            <a:ext cx="6172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*2.1 MJ ≡ “stick of dynamite” </a:t>
            </a:r>
            <a:r>
              <a:rPr lang="en-US" dirty="0">
                <a:solidFill>
                  <a:srgbClr val="FF0000"/>
                </a:solidFill>
                <a:sym typeface="Symbol" pitchFamily="18" charset="2"/>
              </a:rPr>
              <a:t> very scary numbers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874" name="TextBox 7"/>
          <p:cNvSpPr txBox="1">
            <a:spLocks noChangeArrowheads="1"/>
          </p:cNvSpPr>
          <p:nvPr/>
        </p:nvSpPr>
        <p:spPr bwMode="auto">
          <a:xfrm>
            <a:off x="1790700" y="5753100"/>
            <a:ext cx="5257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1.0x10</a:t>
            </a:r>
            <a:r>
              <a:rPr lang="en-US" sz="2400" baseline="30000"/>
              <a:t>34</a:t>
            </a:r>
            <a:r>
              <a:rPr lang="en-US" sz="2400"/>
              <a:t> cm</a:t>
            </a:r>
            <a:r>
              <a:rPr lang="en-US" sz="2400" baseline="30000"/>
              <a:t>-2</a:t>
            </a:r>
            <a:r>
              <a:rPr lang="en-US" sz="2400"/>
              <a:t>s</a:t>
            </a:r>
            <a:r>
              <a:rPr lang="en-US" sz="2400" baseline="30000"/>
              <a:t>-1</a:t>
            </a:r>
            <a:r>
              <a:rPr lang="en-US" sz="2400"/>
              <a:t> ~ 50 fb</a:t>
            </a:r>
            <a:r>
              <a:rPr lang="en-US" sz="2400" baseline="30000"/>
              <a:t>-1</a:t>
            </a:r>
            <a:r>
              <a:rPr lang="en-US" sz="2400"/>
              <a:t>/yr</a:t>
            </a:r>
            <a:endParaRPr lang="en-US" sz="2400" baseline="30000"/>
          </a:p>
        </p:txBody>
      </p:sp>
      <p:sp>
        <p:nvSpPr>
          <p:cNvPr id="34875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4876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F9A017-124A-41D5-A4A7-1C2C9AB46A4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34877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7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Experimental Reach of LHC vs. </a:t>
            </a:r>
            <a:r>
              <a:rPr lang="en-US" dirty="0" err="1" smtClean="0"/>
              <a:t>Tevatron</a:t>
            </a:r>
            <a:endParaRPr lang="en-US" dirty="0"/>
          </a:p>
        </p:txBody>
      </p:sp>
      <p:pic>
        <p:nvPicPr>
          <p:cNvPr id="36872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00100"/>
            <a:ext cx="4613275" cy="555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6614" y="6225628"/>
            <a:ext cx="1096776" cy="289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12"/>
          <p:cNvCxnSpPr/>
          <p:nvPr/>
        </p:nvCxnSpPr>
        <p:spPr bwMode="auto">
          <a:xfrm rot="5400000" flipH="1" flipV="1">
            <a:off x="891843" y="3944230"/>
            <a:ext cx="4073281" cy="154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6" name="TextBox 18"/>
          <p:cNvSpPr txBox="1">
            <a:spLocks noChangeArrowheads="1"/>
          </p:cNvSpPr>
          <p:nvPr/>
        </p:nvSpPr>
        <p:spPr bwMode="auto">
          <a:xfrm>
            <a:off x="1423515" y="3435672"/>
            <a:ext cx="1110718" cy="155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</a:t>
            </a:r>
            <a:r>
              <a:rPr lang="en-US" sz="1200" baseline="-25000">
                <a:solidFill>
                  <a:srgbClr val="333333"/>
                </a:solidFill>
                <a:sym typeface="Symbol" pitchFamily="18" charset="2"/>
              </a:rPr>
              <a:t>W</a:t>
            </a:r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 (M</a:t>
            </a:r>
            <a:r>
              <a:rPr lang="en-US" sz="1200" baseline="-25000">
                <a:solidFill>
                  <a:srgbClr val="333333"/>
                </a:solidFill>
                <a:sym typeface="Symbol" pitchFamily="18" charset="2"/>
              </a:rPr>
              <a:t>W</a:t>
            </a:r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=80 GeV)</a:t>
            </a:r>
            <a:endParaRPr lang="en-US" sz="1200">
              <a:solidFill>
                <a:srgbClr val="333333"/>
              </a:solidFill>
            </a:endParaRPr>
          </a:p>
        </p:txBody>
      </p:sp>
      <p:sp>
        <p:nvSpPr>
          <p:cNvPr id="36877" name="TextBox 20"/>
          <p:cNvSpPr txBox="1">
            <a:spLocks noChangeArrowheads="1"/>
          </p:cNvSpPr>
          <p:nvPr/>
        </p:nvSpPr>
        <p:spPr bwMode="auto">
          <a:xfrm>
            <a:off x="1432810" y="3657600"/>
            <a:ext cx="1045655" cy="1557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</a:t>
            </a:r>
            <a:r>
              <a:rPr lang="en-US" sz="1200" baseline="-25000">
                <a:solidFill>
                  <a:srgbClr val="333333"/>
                </a:solidFill>
                <a:sym typeface="Symbol" pitchFamily="18" charset="2"/>
              </a:rPr>
              <a:t>Z</a:t>
            </a:r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 (M</a:t>
            </a:r>
            <a:r>
              <a:rPr lang="en-US" sz="1200" baseline="-25000">
                <a:solidFill>
                  <a:srgbClr val="333333"/>
                </a:solidFill>
                <a:sym typeface="Symbol" pitchFamily="18" charset="2"/>
              </a:rPr>
              <a:t>Z</a:t>
            </a:r>
            <a:r>
              <a:rPr lang="en-US" sz="1200">
                <a:solidFill>
                  <a:srgbClr val="333333"/>
                </a:solidFill>
                <a:sym typeface="Symbol" pitchFamily="18" charset="2"/>
              </a:rPr>
              <a:t>=91 GeV)</a:t>
            </a:r>
            <a:endParaRPr lang="en-US" sz="1200">
              <a:solidFill>
                <a:srgbClr val="333333"/>
              </a:solidFill>
            </a:endParaRPr>
          </a:p>
        </p:txBody>
      </p:sp>
      <p:cxnSp>
        <p:nvCxnSpPr>
          <p:cNvPr id="12" name="Straight Connector 21"/>
          <p:cNvCxnSpPr/>
          <p:nvPr/>
        </p:nvCxnSpPr>
        <p:spPr bwMode="auto">
          <a:xfrm rot="5400000" flipH="1" flipV="1">
            <a:off x="2042838" y="3944230"/>
            <a:ext cx="4073281" cy="1549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8" name="TextBox 12"/>
          <p:cNvSpPr txBox="1">
            <a:spLocks noChangeArrowheads="1"/>
          </p:cNvSpPr>
          <p:nvPr/>
        </p:nvSpPr>
        <p:spPr bwMode="auto">
          <a:xfrm>
            <a:off x="5410200" y="2744788"/>
            <a:ext cx="346316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400" dirty="0" smtClean="0"/>
              <a:t>Increase in cross section of 3 to 5 orders magnitude for some important physics signatures</a:t>
            </a:r>
            <a:endParaRPr lang="en-US" sz="2400" dirty="0"/>
          </a:p>
        </p:txBody>
      </p:sp>
      <p:sp>
        <p:nvSpPr>
          <p:cNvPr id="36869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6870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CA7DCFA-1B88-448A-8B62-5269BC6F9F8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36871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is done during commissioning?</a:t>
            </a:r>
            <a:endParaRPr lang="en-US" dirty="0"/>
          </a:p>
        </p:txBody>
      </p:sp>
      <p:sp>
        <p:nvSpPr>
          <p:cNvPr id="37891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The LHC would have no hope of ever working if there had not been a thorough quality control program in effect during all phases of construction and installation.</a:t>
            </a:r>
          </a:p>
          <a:p>
            <a:r>
              <a:rPr lang="en-US" smtClean="0"/>
              <a:t>However, it would be naïve to believe there are not still problems to solve, perhaps some of them significant, which will only be discovered when beam circulates.</a:t>
            </a:r>
          </a:p>
          <a:p>
            <a:r>
              <a:rPr lang="en-US" smtClean="0"/>
              <a:t>During beam commissioning</a:t>
            </a:r>
          </a:p>
          <a:p>
            <a:pPr lvl="1"/>
            <a:r>
              <a:rPr lang="en-US" sz="2400" smtClean="0"/>
              <a:t>Exercise all systems, looking for mistakes and problems.</a:t>
            </a:r>
          </a:p>
          <a:p>
            <a:pPr lvl="1"/>
            <a:r>
              <a:rPr lang="en-US" sz="2400" smtClean="0"/>
              <a:t>Methodically proceed with beam injection</a:t>
            </a:r>
          </a:p>
          <a:p>
            <a:pPr lvl="2"/>
            <a:r>
              <a:rPr lang="en-US" sz="2400" smtClean="0"/>
              <a:t>Look for mistakes</a:t>
            </a:r>
          </a:p>
          <a:p>
            <a:pPr lvl="2"/>
            <a:r>
              <a:rPr lang="en-US" sz="2400" smtClean="0"/>
              <a:t>Make corrections for inevitable imperfections</a:t>
            </a:r>
          </a:p>
        </p:txBody>
      </p:sp>
      <p:sp>
        <p:nvSpPr>
          <p:cNvPr id="3789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789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44648C-3043-4150-8DC4-13CF61ACEEFC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37894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Example: Injection Test</a:t>
            </a:r>
            <a:endParaRPr lang="en-US" dirty="0"/>
          </a:p>
        </p:txBody>
      </p:sp>
      <p:sp>
        <p:nvSpPr>
          <p:cNvPr id="38915" name="Content Placeholder 12"/>
          <p:cNvSpPr>
            <a:spLocks noGrp="1"/>
          </p:cNvSpPr>
          <p:nvPr>
            <p:ph idx="1"/>
          </p:nvPr>
        </p:nvSpPr>
        <p:spPr>
          <a:xfrm>
            <a:off x="395288" y="2438400"/>
            <a:ext cx="8748712" cy="723900"/>
          </a:xfrm>
        </p:spPr>
        <p:txBody>
          <a:bodyPr/>
          <a:lstStyle/>
          <a:p>
            <a:r>
              <a:rPr lang="en-US" smtClean="0"/>
              <a:t>Aperture scan: move beam around until you hit something</a:t>
            </a:r>
          </a:p>
        </p:txBody>
      </p:sp>
      <p:pic>
        <p:nvPicPr>
          <p:cNvPr id="38916" name="Pictur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800100"/>
            <a:ext cx="8572500" cy="150812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8917" name="TextBox 4"/>
          <p:cNvSpPr txBox="1">
            <a:spLocks noChangeArrowheads="1"/>
          </p:cNvSpPr>
          <p:nvPr/>
        </p:nvSpPr>
        <p:spPr bwMode="auto">
          <a:xfrm>
            <a:off x="5943600" y="976313"/>
            <a:ext cx="2667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Mis-steering</a:t>
            </a:r>
          </a:p>
        </p:txBody>
      </p:sp>
      <p:cxnSp>
        <p:nvCxnSpPr>
          <p:cNvPr id="7" name="Straight Arrow Connector 6"/>
          <p:cNvCxnSpPr>
            <a:stCxn id="38917" idx="1"/>
          </p:cNvCxnSpPr>
          <p:nvPr/>
        </p:nvCxnSpPr>
        <p:spPr>
          <a:xfrm rot="10800000" flipV="1">
            <a:off x="5600700" y="1166813"/>
            <a:ext cx="3429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476500" y="709613"/>
            <a:ext cx="3276600" cy="158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91200" y="481013"/>
            <a:ext cx="270510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</a:rPr>
              <a:t>Beam direction</a:t>
            </a:r>
          </a:p>
        </p:txBody>
      </p:sp>
      <p:pic>
        <p:nvPicPr>
          <p:cNvPr id="38921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9700" y="2933700"/>
            <a:ext cx="6781800" cy="3370263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38922" name="TextBox 6"/>
          <p:cNvSpPr txBox="1">
            <a:spLocks noChangeArrowheads="1"/>
          </p:cNvSpPr>
          <p:nvPr/>
        </p:nvSpPr>
        <p:spPr bwMode="auto">
          <a:xfrm>
            <a:off x="3530600" y="5105400"/>
            <a:ext cx="2700338" cy="30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400"/>
              <a:t>Injection region aperture point 2</a:t>
            </a:r>
          </a:p>
        </p:txBody>
      </p:sp>
      <p:sp>
        <p:nvSpPr>
          <p:cNvPr id="38923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8924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B6CB1C2-A1DC-4861-81E6-70CB3DC773E2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38925" name="Footer Placeholder 1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road to the LHC and key features</a:t>
            </a:r>
          </a:p>
          <a:p>
            <a:pPr lvl="1"/>
            <a:r>
              <a:rPr lang="en-US" dirty="0" smtClean="0"/>
              <a:t>Protons vs. electrons</a:t>
            </a:r>
          </a:p>
          <a:p>
            <a:pPr lvl="1"/>
            <a:r>
              <a:rPr lang="en-US" dirty="0" smtClean="0"/>
              <a:t>Colliding beam vs. fixed target</a:t>
            </a:r>
          </a:p>
          <a:p>
            <a:pPr lvl="1"/>
            <a:r>
              <a:rPr lang="en-US" dirty="0" smtClean="0"/>
              <a:t>Proton-proton vs. proton-antiproton</a:t>
            </a:r>
          </a:p>
          <a:p>
            <a:pPr lvl="1"/>
            <a:r>
              <a:rPr lang="en-US" dirty="0" smtClean="0"/>
              <a:t>Fun facts about superconducting magnets</a:t>
            </a:r>
          </a:p>
          <a:p>
            <a:r>
              <a:rPr lang="en-US" dirty="0" smtClean="0"/>
              <a:t>LHC commissioning</a:t>
            </a:r>
          </a:p>
          <a:p>
            <a:pPr lvl="1"/>
            <a:r>
              <a:rPr lang="en-US" dirty="0" smtClean="0"/>
              <a:t>First start up</a:t>
            </a:r>
          </a:p>
          <a:p>
            <a:pPr lvl="1"/>
            <a:r>
              <a:rPr lang="en-US" dirty="0" smtClean="0"/>
              <a:t>The “incident” of September 19</a:t>
            </a:r>
            <a:r>
              <a:rPr lang="en-US" baseline="30000" dirty="0" smtClean="0"/>
              <a:t>th</a:t>
            </a:r>
            <a:r>
              <a:rPr lang="en-US" dirty="0" smtClean="0"/>
              <a:t>, 2008</a:t>
            </a:r>
          </a:p>
          <a:p>
            <a:pPr lvl="1"/>
            <a:r>
              <a:rPr lang="en-US" dirty="0" smtClean="0"/>
              <a:t>The repairs</a:t>
            </a:r>
          </a:p>
          <a:p>
            <a:pPr lvl="1"/>
            <a:r>
              <a:rPr lang="en-US" dirty="0" smtClean="0"/>
              <a:t>Current Status and near term plans</a:t>
            </a:r>
          </a:p>
          <a:p>
            <a:r>
              <a:rPr lang="en-US" dirty="0" smtClean="0"/>
              <a:t>The future</a:t>
            </a:r>
          </a:p>
          <a:p>
            <a:pPr lvl="1"/>
            <a:r>
              <a:rPr lang="en-US" dirty="0" smtClean="0"/>
              <a:t>Limits to luminosity</a:t>
            </a:r>
          </a:p>
          <a:p>
            <a:pPr lvl="1"/>
            <a:r>
              <a:rPr lang="en-US" dirty="0" smtClean="0"/>
              <a:t>Long term plans</a:t>
            </a:r>
          </a:p>
          <a:p>
            <a:endParaRPr lang="en-US" dirty="0" smtClean="0"/>
          </a:p>
        </p:txBody>
      </p:sp>
      <p:sp>
        <p:nvSpPr>
          <p:cNvPr id="20484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0485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E4F246D-F0C1-4742-A6A0-F5F3A1F21696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0486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Sept 10, 2008: The (first) Big Day</a:t>
            </a:r>
            <a:endParaRPr lang="en-US" dirty="0"/>
          </a:p>
        </p:txBody>
      </p:sp>
      <p:sp>
        <p:nvSpPr>
          <p:cNvPr id="39939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4610100" cy="2955925"/>
          </a:xfrm>
        </p:spPr>
        <p:txBody>
          <a:bodyPr/>
          <a:lstStyle/>
          <a:p>
            <a:r>
              <a:rPr lang="en-US" sz="2000" smtClean="0"/>
              <a:t>9:35 – First beam injected</a:t>
            </a:r>
          </a:p>
          <a:p>
            <a:r>
              <a:rPr lang="en-US" sz="2000" smtClean="0"/>
              <a:t>9:58 – beam past CMS to point 6 dump</a:t>
            </a:r>
          </a:p>
          <a:p>
            <a:r>
              <a:rPr lang="en-US" sz="2000" smtClean="0"/>
              <a:t>10:15 – beam to point 1 (ATLAS)</a:t>
            </a:r>
          </a:p>
          <a:p>
            <a:r>
              <a:rPr lang="en-US" sz="2000" smtClean="0"/>
              <a:t>10:26 – First turn!</a:t>
            </a:r>
          </a:p>
          <a:p>
            <a:r>
              <a:rPr lang="en-US" sz="2000" smtClean="0"/>
              <a:t>…and there was much rejoicing</a:t>
            </a:r>
          </a:p>
          <a:p>
            <a:r>
              <a:rPr lang="en-US" sz="2000" smtClean="0"/>
              <a:t>Things were going great for 9 days until something </a:t>
            </a:r>
            <a:r>
              <a:rPr lang="en-US" sz="2000" i="1" smtClean="0"/>
              <a:t>very bad </a:t>
            </a:r>
            <a:r>
              <a:rPr lang="en-US" sz="2000" smtClean="0"/>
              <a:t>happened.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300" y="3886200"/>
            <a:ext cx="3878263" cy="26733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3695700"/>
            <a:ext cx="3848100" cy="28860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0" y="838200"/>
            <a:ext cx="3840163" cy="25527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39943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9944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167FC4-9E8B-4F94-AEA7-02C75F0B2D58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39945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abhors a (news) vacuum…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09600"/>
            <a:ext cx="8251825" cy="3363913"/>
          </a:xfrm>
        </p:spPr>
        <p:txBody>
          <a:bodyPr/>
          <a:lstStyle/>
          <a:p>
            <a:r>
              <a:rPr lang="en-US" smtClean="0"/>
              <a:t>Italian newspapers were very poetic (at least as translated by “Babel Fish”):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		</a:t>
            </a:r>
            <a:r>
              <a:rPr lang="en-US" sz="1800" i="1" smtClean="0">
                <a:solidFill>
                  <a:srgbClr val="002060"/>
                </a:solidFill>
              </a:rPr>
              <a:t>"the black cloud of the bitterness still has not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been dissolved on the small forest in which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they are dipped the candid buildings of the CERN" </a:t>
            </a:r>
            <a:endParaRPr lang="en-US" sz="2000" i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sz="2000" i="1" smtClean="0">
                <a:solidFill>
                  <a:srgbClr val="002060"/>
                </a:solidFill>
              </a:rPr>
              <a:t>		</a:t>
            </a:r>
            <a:r>
              <a:rPr lang="en-US" sz="1800" i="1" smtClean="0">
                <a:solidFill>
                  <a:srgbClr val="002060"/>
                </a:solidFill>
              </a:rPr>
              <a:t>“Lyn Evans, head of the plan, support that it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was better to wait for before igniting the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machine and making the verifications of the parts.“</a:t>
            </a:r>
            <a:r>
              <a:rPr lang="en-US" sz="1800" i="1" smtClean="0">
                <a:solidFill>
                  <a:srgbClr val="FF0000"/>
                </a:solidFill>
              </a:rPr>
              <a:t>*</a:t>
            </a:r>
            <a:r>
              <a:rPr lang="en-US" sz="1800" i="1" smtClean="0">
                <a:solidFill>
                  <a:srgbClr val="002060"/>
                </a:solidFill>
              </a:rPr>
              <a:t> </a:t>
            </a:r>
          </a:p>
          <a:p>
            <a:r>
              <a:rPr lang="en-US" smtClean="0"/>
              <a:t>Or you could Google “What really happened at CERN”: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48100"/>
            <a:ext cx="6189663" cy="2019300"/>
          </a:xfrm>
          <a:prstGeom prst="rect">
            <a:avLst/>
          </a:prstGeom>
          <a:noFill/>
          <a:ln w="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" y="59436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 “Big Bang, il test bloccato fino all primavera 2009”, Corriere dela Sera, Sept. 24, 2008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863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" y="62103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**http://www.rense.com/general83/IncidentatCERN.pdf</a:t>
            </a:r>
          </a:p>
        </p:txBody>
      </p:sp>
      <p:sp>
        <p:nvSpPr>
          <p:cNvPr id="40968" name="Date Placeholder 10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40969" name="Slide Number Placeholder 1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EEC3FB2-5ABD-4F61-A797-D54B3913F587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0970" name="Footer Placeholder 1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0531" y="152400"/>
            <a:ext cx="8474869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(really) really happened?*</a:t>
            </a:r>
            <a:endParaRPr lang="en-US" dirty="0"/>
          </a:p>
        </p:txBody>
      </p:sp>
      <p:sp>
        <p:nvSpPr>
          <p:cNvPr id="29699" name="Content Placeholder 8"/>
          <p:cNvSpPr>
            <a:spLocks noGrp="1"/>
          </p:cNvSpPr>
          <p:nvPr>
            <p:ph idx="1"/>
          </p:nvPr>
        </p:nvSpPr>
        <p:spPr>
          <a:xfrm>
            <a:off x="411163" y="762000"/>
            <a:ext cx="8610600" cy="5419725"/>
          </a:xfrm>
        </p:spPr>
        <p:txBody>
          <a:bodyPr/>
          <a:lstStyle/>
          <a:p>
            <a:r>
              <a:rPr lang="en-US" sz="2000" dirty="0" smtClean="0"/>
              <a:t>Sector 3-4 was being ramped to 9.3 kA, the equivalent of 5.5 </a:t>
            </a:r>
            <a:r>
              <a:rPr lang="en-US" sz="2000" dirty="0" err="1" smtClean="0"/>
              <a:t>TeV</a:t>
            </a:r>
            <a:endParaRPr lang="en-US" sz="2000" dirty="0" smtClean="0"/>
          </a:p>
          <a:p>
            <a:pPr lvl="1"/>
            <a:r>
              <a:rPr lang="en-US" sz="1800" dirty="0" smtClean="0"/>
              <a:t>All other sectors had already been ramped to this level</a:t>
            </a:r>
          </a:p>
          <a:p>
            <a:pPr lvl="1"/>
            <a:r>
              <a:rPr lang="en-US" sz="1800" dirty="0" smtClean="0"/>
              <a:t>Sector 3-4 had previously only been ramped to 7 kA (4.1 </a:t>
            </a:r>
            <a:r>
              <a:rPr lang="en-US" sz="1800" dirty="0" err="1" smtClean="0"/>
              <a:t>TeV</a:t>
            </a:r>
            <a:r>
              <a:rPr lang="en-US" sz="1800" dirty="0" smtClean="0"/>
              <a:t>)</a:t>
            </a:r>
          </a:p>
          <a:p>
            <a:r>
              <a:rPr lang="en-US" sz="2000" dirty="0" smtClean="0"/>
              <a:t>A quench developed in the splice between a dipole and the neighboring </a:t>
            </a:r>
            <a:r>
              <a:rPr lang="en-US" sz="2000" dirty="0" err="1" smtClean="0"/>
              <a:t>quadrupole</a:t>
            </a:r>
            <a:endParaRPr lang="en-US" sz="2000" dirty="0" smtClean="0"/>
          </a:p>
          <a:p>
            <a:pPr lvl="1"/>
            <a:r>
              <a:rPr lang="en-US" sz="1800" dirty="0" smtClean="0"/>
              <a:t>Not initially detected by quench protection circuit</a:t>
            </a:r>
          </a:p>
          <a:p>
            <a:r>
              <a:rPr lang="en-US" sz="2000" dirty="0" smtClean="0"/>
              <a:t>Within the first second, an arc formed at the site of the quench</a:t>
            </a:r>
            <a:endParaRPr lang="en-US" sz="1800" dirty="0" smtClean="0"/>
          </a:p>
          <a:p>
            <a:pPr lvl="1"/>
            <a:r>
              <a:rPr lang="en-US" sz="1800" dirty="0" smtClean="0"/>
              <a:t>The heat of the arc caused Helium to boil.</a:t>
            </a:r>
          </a:p>
          <a:p>
            <a:pPr lvl="1"/>
            <a:r>
              <a:rPr lang="en-US" sz="1800" dirty="0" smtClean="0"/>
              <a:t>The pressure rose beyond .13 </a:t>
            </a:r>
            <a:r>
              <a:rPr lang="en-US" sz="1800" dirty="0" err="1" smtClean="0"/>
              <a:t>MPa</a:t>
            </a:r>
            <a:r>
              <a:rPr lang="en-US" sz="1800" dirty="0" smtClean="0"/>
              <a:t> and ruptured into the insulation vacuum.</a:t>
            </a:r>
          </a:p>
          <a:p>
            <a:pPr lvl="1"/>
            <a:r>
              <a:rPr lang="en-US" sz="1800" dirty="0" smtClean="0"/>
              <a:t>Vacuum also lost in the beam pipe</a:t>
            </a:r>
          </a:p>
          <a:p>
            <a:r>
              <a:rPr lang="en-US" sz="2000" dirty="0" smtClean="0"/>
              <a:t>The pressure at the subsector vacuum barrier reached ~10 bar </a:t>
            </a:r>
          </a:p>
          <a:p>
            <a:pPr lvl="1"/>
            <a:r>
              <a:rPr lang="en-US" sz="1600" dirty="0" smtClean="0"/>
              <a:t>design value: 1.5 bar  </a:t>
            </a:r>
          </a:p>
          <a:p>
            <a:r>
              <a:rPr lang="en-US" sz="2000" dirty="0" smtClean="0"/>
              <a:t>This force was transferred to the magnet stands, which broke.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33400" y="6210300"/>
            <a:ext cx="609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*Official talk by Philippe </a:t>
            </a:r>
            <a:r>
              <a:rPr lang="en-US" dirty="0" err="1">
                <a:solidFill>
                  <a:schemeClr val="accent4">
                    <a:lumMod val="50000"/>
                  </a:schemeClr>
                </a:solidFill>
              </a:rPr>
              <a:t>LeBrun</a:t>
            </a:r>
            <a:r>
              <a:rPr lang="en-US" dirty="0">
                <a:solidFill>
                  <a:schemeClr val="accent4">
                    <a:lumMod val="50000"/>
                  </a:schemeClr>
                </a:solidFill>
              </a:rPr>
              <a:t>, Chamonix, Jan. 2009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69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1258888" y="260350"/>
            <a:ext cx="6697662" cy="706438"/>
          </a:xfrm>
        </p:spPr>
        <p:txBody>
          <a:bodyPr/>
          <a:lstStyle/>
          <a:p>
            <a:pPr>
              <a:defRPr/>
            </a:pPr>
            <a:r>
              <a:rPr lang="fr-CH" sz="2400" dirty="0"/>
              <a:t>Pressure </a:t>
            </a:r>
            <a:r>
              <a:rPr lang="fr-CH" sz="2400" dirty="0" smtClean="0"/>
              <a:t>Forces on Vacuum </a:t>
            </a:r>
            <a:r>
              <a:rPr lang="fr-CH" sz="2400" dirty="0" err="1" smtClean="0"/>
              <a:t>Barrier</a:t>
            </a:r>
            <a:endParaRPr lang="en-US" sz="2400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1628775"/>
            <a:ext cx="7386638" cy="4330700"/>
            <a:chOff x="226" y="515"/>
            <a:chExt cx="5106" cy="34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9" y="515"/>
              <a:ext cx="5083" cy="3408"/>
              <a:chOff x="249" y="515"/>
              <a:chExt cx="5083" cy="3408"/>
            </a:xfrm>
          </p:grpSpPr>
          <p:pic>
            <p:nvPicPr>
              <p:cNvPr id="21518" name="Picture 7" descr="Trsp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" y="515"/>
                <a:ext cx="5083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Text Box 8"/>
              <p:cNvSpPr txBox="1">
                <a:spLocks noChangeArrowheads="1"/>
              </p:cNvSpPr>
              <p:nvPr/>
            </p:nvSpPr>
            <p:spPr bwMode="auto">
              <a:xfrm>
                <a:off x="249" y="2024"/>
                <a:ext cx="590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936" y="839"/>
              <a:ext cx="786" cy="28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Vacuum</a:t>
              </a:r>
              <a:r>
                <a:rPr lang="en-GB" b="1"/>
                <a:t> 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791" y="1993"/>
              <a:ext cx="2674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cold mass (and support post)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~23 kN</a:t>
              </a: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837" y="2991"/>
              <a:ext cx="1267" cy="49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1/3 load on barrier</a:t>
              </a:r>
            </a:p>
            <a:p>
              <a:pPr>
                <a:spcBef>
                  <a:spcPct val="20000"/>
                </a:spcBef>
              </a:pPr>
              <a:r>
                <a:rPr lang="en-US">
                  <a:solidFill>
                    <a:srgbClr val="3333FF"/>
                  </a:solidFill>
                </a:rPr>
                <a:t>~46 kN</a:t>
              </a: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226" y="1978"/>
              <a:ext cx="803" cy="505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Pressure</a:t>
              </a:r>
            </a:p>
            <a:p>
              <a:pPr eaLnBrk="0" hangingPunct="0"/>
              <a:r>
                <a:rPr lang="en-GB" b="1">
                  <a:solidFill>
                    <a:srgbClr val="0066FF"/>
                  </a:solidFill>
                </a:rPr>
                <a:t>1 bar</a:t>
              </a:r>
              <a:r>
                <a:rPr lang="en-GB" b="1"/>
                <a:t> 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500563" y="5969000"/>
            <a:ext cx="26511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>
                <a:solidFill>
                  <a:srgbClr val="3333FF"/>
                </a:solidFill>
              </a:rPr>
              <a:t>Total load on 1 jack ~70 kN</a:t>
            </a: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43775" y="60198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V. Parma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6762" y="66675"/>
            <a:ext cx="7772400" cy="4381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Magnet</a:t>
            </a:r>
            <a:r>
              <a:rPr lang="fr-CH" sz="2400" dirty="0" smtClean="0"/>
              <a:t> </a:t>
            </a:r>
            <a:r>
              <a:rPr lang="fr-CH" sz="2400" dirty="0" err="1"/>
              <a:t>D</a:t>
            </a:r>
            <a:r>
              <a:rPr lang="fr-CH" sz="2400" dirty="0" err="1" smtClean="0"/>
              <a:t>isplacements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477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7700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951288" y="5884863"/>
            <a:ext cx="1428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QQBI.27R3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29462" cy="706437"/>
          </a:xfrm>
        </p:spPr>
        <p:txBody>
          <a:bodyPr/>
          <a:lstStyle/>
          <a:p>
            <a:pPr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Secondary</a:t>
            </a:r>
            <a:r>
              <a:rPr lang="fr-CH" sz="2400" dirty="0" smtClean="0"/>
              <a:t> Arcs</a:t>
            </a:r>
            <a:endParaRPr lang="en-US" sz="2400" dirty="0"/>
          </a:p>
        </p:txBody>
      </p:sp>
      <p:pic>
        <p:nvPicPr>
          <p:cNvPr id="2560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5250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60388" y="4481513"/>
            <a:ext cx="2165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QQBI.27R3 M3 line</a:t>
            </a:r>
          </a:p>
        </p:txBody>
      </p:sp>
      <p:pic>
        <p:nvPicPr>
          <p:cNvPr id="25605" name="Picture 7" descr="QB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86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240463" y="2427288"/>
            <a:ext cx="22923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QBBI.B31R3 M3 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750" y="0"/>
            <a:ext cx="7772400" cy="5143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</a:t>
            </a:r>
            <a:r>
              <a:rPr lang="fr-CH" sz="2400" dirty="0" smtClean="0"/>
              <a:t>Damage</a:t>
            </a:r>
            <a:r>
              <a:rPr lang="fr-CH" sz="2400" dirty="0"/>
              <a:t>: </a:t>
            </a:r>
            <a:r>
              <a:rPr lang="fr-CH" sz="2400" dirty="0" err="1" smtClean="0"/>
              <a:t>Ground</a:t>
            </a:r>
            <a:r>
              <a:rPr lang="fr-CH" sz="2400" dirty="0" smtClean="0"/>
              <a:t> Supports</a:t>
            </a:r>
            <a:endParaRPr lang="en-US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Collateral Damage: Beam Vacuum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791075"/>
            <a:ext cx="8696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4278313"/>
            <a:ext cx="77057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900113" y="4214813"/>
            <a:ext cx="711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LSS3</a:t>
            </a:r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7889875" y="4184650"/>
            <a:ext cx="71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b="1">
                <a:solidFill>
                  <a:srgbClr val="0000FF"/>
                </a:solidFill>
              </a:rPr>
              <a:t>LSS4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067675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1009650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25" y="962025"/>
            <a:ext cx="5381625" cy="3028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0525" y="4867275"/>
            <a:ext cx="681038" cy="803275"/>
            <a:chOff x="828675" y="2219325"/>
            <a:chExt cx="681597" cy="803077"/>
          </a:xfrm>
        </p:grpSpPr>
        <p:pic>
          <p:nvPicPr>
            <p:cNvPr id="276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2288880"/>
              <a:ext cx="542924" cy="66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962025" y="2219325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828675" y="2381250"/>
              <a:ext cx="6815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Debris</a:t>
              </a:r>
            </a:p>
          </p:txBody>
        </p:sp>
        <p:sp>
          <p:nvSpPr>
            <p:cNvPr id="27672" name="TextBox 13"/>
            <p:cNvSpPr txBox="1">
              <a:spLocks noChangeArrowheads="1"/>
            </p:cNvSpPr>
            <p:nvPr/>
          </p:nvSpPr>
          <p:spPr bwMode="auto">
            <a:xfrm>
              <a:off x="962025" y="2552700"/>
              <a:ext cx="4796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MLI</a:t>
              </a:r>
            </a:p>
          </p:txBody>
        </p:sp>
        <p:sp>
          <p:nvSpPr>
            <p:cNvPr id="27673" name="TextBox 14"/>
            <p:cNvSpPr txBox="1">
              <a:spLocks noChangeArrowheads="1"/>
            </p:cNvSpPr>
            <p:nvPr/>
          </p:nvSpPr>
          <p:spPr bwMode="auto">
            <a:xfrm>
              <a:off x="895350" y="2714625"/>
              <a:ext cx="55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Soot</a:t>
              </a:r>
            </a:p>
          </p:txBody>
        </p:sp>
      </p:grp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04825" y="2806700"/>
            <a:ext cx="31527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The beam pipes were polluted with thousands of pieces of MLI and soot, from one extremity to the other of the sector</a:t>
            </a:r>
          </a:p>
        </p:txBody>
      </p:sp>
      <p:pic>
        <p:nvPicPr>
          <p:cNvPr id="27660" name="Picture 4" descr="QBQ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562100"/>
            <a:ext cx="3105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905000" y="1571625"/>
            <a:ext cx="1581150" cy="176371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848100" y="1066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clean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56007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MLI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74676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soot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609600" y="838200"/>
            <a:ext cx="2362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Arc burned through beam vacuum pipe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Important Questions About “The Incident”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Why did the joint fail?</a:t>
            </a:r>
          </a:p>
          <a:p>
            <a:pPr lvl="1"/>
            <a:r>
              <a:rPr lang="en-US" dirty="0" smtClean="0"/>
              <a:t>Inherent problems with joint design</a:t>
            </a:r>
          </a:p>
          <a:p>
            <a:pPr lvl="2"/>
            <a:r>
              <a:rPr lang="en-US" dirty="0" smtClean="0"/>
              <a:t>No clamps</a:t>
            </a:r>
          </a:p>
          <a:p>
            <a:pPr lvl="2"/>
            <a:r>
              <a:rPr lang="en-US" dirty="0" smtClean="0"/>
              <a:t>Details of joint design</a:t>
            </a:r>
          </a:p>
          <a:p>
            <a:pPr lvl="2"/>
            <a:r>
              <a:rPr lang="en-US" dirty="0" smtClean="0"/>
              <a:t>Solder used</a:t>
            </a:r>
          </a:p>
          <a:p>
            <a:pPr lvl="1"/>
            <a:r>
              <a:rPr lang="en-US" dirty="0" smtClean="0"/>
              <a:t>Quality control problems</a:t>
            </a:r>
          </a:p>
          <a:p>
            <a:r>
              <a:rPr lang="en-US" dirty="0" smtClean="0"/>
              <a:t>Why wasn’t it detected in time?</a:t>
            </a:r>
          </a:p>
          <a:p>
            <a:pPr lvl="1"/>
            <a:r>
              <a:rPr lang="en-US" dirty="0" smtClean="0"/>
              <a:t>There was indirect (calorimetric) evidence of an </a:t>
            </a:r>
            <a:r>
              <a:rPr lang="en-US" dirty="0" err="1" smtClean="0"/>
              <a:t>ohmic</a:t>
            </a:r>
            <a:r>
              <a:rPr lang="en-US" dirty="0" smtClean="0"/>
              <a:t> heat loss, but these data were not routinely monitored</a:t>
            </a:r>
          </a:p>
          <a:p>
            <a:pPr lvl="1"/>
            <a:r>
              <a:rPr lang="en-US" dirty="0" smtClean="0"/>
              <a:t>The bus quench protection circuit had a threshold of 1V, a factor of &gt;1000 too high to detect the quench in time.</a:t>
            </a:r>
          </a:p>
          <a:p>
            <a:r>
              <a:rPr lang="en-US" dirty="0" smtClean="0"/>
              <a:t>Why did it do so much damage?</a:t>
            </a:r>
          </a:p>
          <a:p>
            <a:pPr lvl="1"/>
            <a:r>
              <a:rPr lang="en-US" dirty="0" smtClean="0"/>
              <a:t>The pressure relief system was designed around an MCI Helium release of 2 kg/s, a </a:t>
            </a:r>
            <a:r>
              <a:rPr lang="en-US" i="1" dirty="0" smtClean="0"/>
              <a:t>factor of ten</a:t>
            </a:r>
            <a:r>
              <a:rPr lang="en-US" dirty="0" smtClean="0"/>
              <a:t> below what occurred.</a:t>
            </a:r>
          </a:p>
          <a:p>
            <a:endParaRPr lang="en-US" dirty="0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6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6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6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6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6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6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6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6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69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3400" y="723900"/>
            <a:ext cx="73533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Working theory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A resistive joint of about 220 n</a:t>
            </a:r>
            <a:r>
              <a:rPr lang="en-US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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485900"/>
            <a:ext cx="6972300" cy="1582738"/>
            <a:chOff x="336" y="1488"/>
            <a:chExt cx="5040" cy="1200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504" y="1488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488238" y="6172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533400" y="3200400"/>
            <a:ext cx="4300538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>
                <a:latin typeface="Tahoma" pitchFamily="34" charset="0"/>
              </a:rPr>
              <a:t>Interruption of longitudinal electrical continuity in stabilizer </a:t>
            </a:r>
            <a:endParaRPr lang="en-US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1988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81200" y="5753100"/>
            <a:ext cx="2781300" cy="6461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800600" y="4610100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164575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It’s all about energy and collision rate</a:t>
            </a:r>
            <a:endParaRPr lang="en-US" dirty="0"/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>
          <a:xfrm>
            <a:off x="647700" y="614363"/>
            <a:ext cx="8251825" cy="663957"/>
          </a:xfrm>
        </p:spPr>
        <p:txBody>
          <a:bodyPr/>
          <a:lstStyle/>
          <a:p>
            <a:r>
              <a:rPr lang="en-US" dirty="0" smtClean="0"/>
              <a:t>To probe smaller scales, we must go to higher energy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  <a:p>
            <a:r>
              <a:rPr lang="en-US" dirty="0" smtClean="0"/>
              <a:t>To discover new particles, we need enough energy available to create them</a:t>
            </a:r>
          </a:p>
          <a:p>
            <a:pPr lvl="1"/>
            <a:r>
              <a:rPr lang="en-US" dirty="0" smtClean="0"/>
              <a:t>The Higgs particle, the last piece of the Standard Model probably has a mass of about 150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i="1" dirty="0" smtClean="0"/>
              <a:t>just at the limit </a:t>
            </a:r>
            <a:r>
              <a:rPr lang="en-US" dirty="0" smtClean="0"/>
              <a:t>of the Fermilab Tevatron</a:t>
            </a:r>
          </a:p>
          <a:p>
            <a:pPr lvl="1"/>
            <a:r>
              <a:rPr lang="en-US" dirty="0" smtClean="0"/>
              <a:t>Many theories beyond the Standard Model, such as </a:t>
            </a:r>
            <a:r>
              <a:rPr lang="en-US" dirty="0" err="1" smtClean="0"/>
              <a:t>SuperSymmetry</a:t>
            </a:r>
            <a:r>
              <a:rPr lang="en-US" dirty="0" smtClean="0"/>
              <a:t>, predict a “zoo” of particles in the range of a few hundred </a:t>
            </a:r>
            <a:r>
              <a:rPr lang="en-US" dirty="0" err="1" smtClean="0"/>
              <a:t>GeV</a:t>
            </a:r>
            <a:r>
              <a:rPr lang="en-US" dirty="0" smtClean="0"/>
              <a:t> to a few TeV</a:t>
            </a:r>
          </a:p>
          <a:p>
            <a:pPr lvl="1"/>
            <a:r>
              <a:rPr lang="en-US" dirty="0" smtClean="0"/>
              <a:t>Of course, we also hope for surprises.</a:t>
            </a:r>
          </a:p>
          <a:p>
            <a:r>
              <a:rPr lang="en-US" dirty="0" smtClean="0"/>
              <a:t>The rarer a process is, the more collisions (luminosity) we need to observe it.</a:t>
            </a:r>
          </a:p>
        </p:txBody>
      </p:sp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2270125" y="1158875"/>
          <a:ext cx="3954463" cy="1219200"/>
        </p:xfrm>
        <a:graphic>
          <a:graphicData uri="http://schemas.openxmlformats.org/presentationml/2006/ole">
            <p:oleObj spid="_x0000_s1026" name="Equation" r:id="rId3" imgW="1358640" imgH="419040" progId="Equation.3">
              <p:embed/>
            </p:oleObj>
          </a:graphicData>
        </a:graphic>
      </p:graphicFrame>
      <p:sp>
        <p:nvSpPr>
          <p:cNvPr id="102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10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4FAE25B-088C-414E-8FF7-4F191AE5903B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031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30655" y="1508750"/>
            <a:ext cx="218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~size of proton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5800962" y="1431943"/>
            <a:ext cx="844908" cy="19202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 (factor &gt;3000)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capacity to handle the incident that occurred, but not quite the MCI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Bad Surprise</a:t>
            </a:r>
            <a:endParaRPr lang="en-US" dirty="0"/>
          </a:p>
        </p:txBody>
      </p:sp>
      <p:sp>
        <p:nvSpPr>
          <p:cNvPr id="39939" name="Content Placeholder 2"/>
          <p:cNvSpPr>
            <a:spLocks noGrp="1"/>
          </p:cNvSpPr>
          <p:nvPr>
            <p:ph idx="1"/>
          </p:nvPr>
        </p:nvSpPr>
        <p:spPr>
          <a:xfrm>
            <a:off x="533400" y="685800"/>
            <a:ext cx="8355013" cy="5676900"/>
          </a:xfrm>
        </p:spPr>
        <p:txBody>
          <a:bodyPr/>
          <a:lstStyle/>
          <a:p>
            <a:r>
              <a:rPr lang="en-US" sz="2000" smtClean="0"/>
              <a:t>With new quench protection, it was determined that joints would only fail if they had bad thermal </a:t>
            </a:r>
            <a:r>
              <a:rPr lang="en-US" sz="2000" i="1" smtClean="0"/>
              <a:t>and</a:t>
            </a:r>
            <a:r>
              <a:rPr lang="en-US" sz="2000" smtClean="0"/>
              <a:t> bad electrical contact, and how likely is that?</a:t>
            </a:r>
          </a:p>
          <a:p>
            <a:pPr lvl="1"/>
            <a:r>
              <a:rPr lang="en-US" smtClean="0"/>
              <a:t>Very, unfortunately </a:t>
            </a:r>
            <a:r>
              <a:rPr lang="en-US" smtClean="0">
                <a:sym typeface="Symbol" pitchFamily="18" charset="2"/>
              </a:rPr>
              <a:t> </a:t>
            </a:r>
            <a:r>
              <a:rPr lang="en-US" i="1" smtClean="0">
                <a:sym typeface="Symbol" pitchFamily="18" charset="2"/>
              </a:rPr>
              <a:t>must</a:t>
            </a:r>
            <a:r>
              <a:rPr lang="en-US" smtClean="0">
                <a:sym typeface="Symbol" pitchFamily="18" charset="2"/>
              </a:rPr>
              <a:t> verify copper joint</a:t>
            </a: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endParaRPr lang="en-US" smtClean="0">
              <a:sym typeface="Symbol" pitchFamily="18" charset="2"/>
            </a:endParaRPr>
          </a:p>
          <a:p>
            <a:r>
              <a:rPr lang="en-US" sz="2000" smtClean="0">
                <a:sym typeface="Symbol" pitchFamily="18" charset="2"/>
              </a:rPr>
              <a:t>Have to warm up to at least 80K to measure Copper integrity.</a:t>
            </a:r>
            <a:endParaRPr lang="en-US" sz="2000" smtClean="0"/>
          </a:p>
        </p:txBody>
      </p:sp>
      <p:pic>
        <p:nvPicPr>
          <p:cNvPr id="39943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2209800"/>
            <a:ext cx="4114800" cy="26193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3994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2619375"/>
            <a:ext cx="4005263" cy="25606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9945" name="TextBox 8"/>
          <p:cNvSpPr txBox="1">
            <a:spLocks noChangeArrowheads="1"/>
          </p:cNvSpPr>
          <p:nvPr/>
        </p:nvSpPr>
        <p:spPr bwMode="auto">
          <a:xfrm>
            <a:off x="609600" y="4865688"/>
            <a:ext cx="40005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Solder used to solder joint had the same melting temperature as solder used to pot cable in stablizer</a:t>
            </a:r>
          </a:p>
          <a:p>
            <a:pPr algn="l"/>
            <a:r>
              <a:rPr lang="en-US"/>
              <a:t>  </a:t>
            </a:r>
            <a:r>
              <a:rPr lang="en-US" b="1">
                <a:solidFill>
                  <a:srgbClr val="FF0000"/>
                </a:solidFill>
                <a:sym typeface="Symbol" pitchFamily="18" charset="2"/>
              </a:rPr>
              <a:t>Solder wicked away from cable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545013" y="3559175"/>
            <a:ext cx="2398712" cy="2344738"/>
          </a:xfrm>
          <a:custGeom>
            <a:avLst/>
            <a:gdLst>
              <a:gd name="connsiteX0" fmla="*/ 0 w 2398955"/>
              <a:gd name="connsiteY0" fmla="*/ 2345167 h 2345167"/>
              <a:gd name="connsiteX1" fmla="*/ 1140311 w 2398955"/>
              <a:gd name="connsiteY1" fmla="*/ 1731982 h 2345167"/>
              <a:gd name="connsiteX2" fmla="*/ 1140311 w 2398955"/>
              <a:gd name="connsiteY2" fmla="*/ 903643 h 2345167"/>
              <a:gd name="connsiteX3" fmla="*/ 2398955 w 2398955"/>
              <a:gd name="connsiteY3" fmla="*/ 0 h 2345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98955" h="2345167">
                <a:moveTo>
                  <a:pt x="0" y="2345167"/>
                </a:moveTo>
                <a:cubicBezTo>
                  <a:pt x="475129" y="2158701"/>
                  <a:pt x="950259" y="1972236"/>
                  <a:pt x="1140311" y="1731982"/>
                </a:cubicBezTo>
                <a:cubicBezTo>
                  <a:pt x="1330363" y="1491728"/>
                  <a:pt x="930537" y="1192307"/>
                  <a:pt x="1140311" y="903643"/>
                </a:cubicBezTo>
                <a:cubicBezTo>
                  <a:pt x="1350085" y="614979"/>
                  <a:pt x="1874520" y="307489"/>
                  <a:pt x="2398955" y="0"/>
                </a:cubicBezTo>
              </a:path>
            </a:pathLst>
          </a:cu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9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9" grpId="0" build="p"/>
      <p:bldP spid="3994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Joint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Tests at 80K identified an additional bad joint</a:t>
            </a:r>
          </a:p>
          <a:p>
            <a:pPr lvl="1"/>
            <a:r>
              <a:rPr lang="en-US" dirty="0" smtClean="0"/>
              <a:t>One additional sector was warmed up</a:t>
            </a:r>
          </a:p>
          <a:p>
            <a:pPr lvl="1"/>
            <a:r>
              <a:rPr lang="en-US" dirty="0" smtClean="0"/>
              <a:t>New release flanges were NOT installed</a:t>
            </a:r>
          </a:p>
          <a:p>
            <a:r>
              <a:rPr lang="en-US" dirty="0" smtClean="0"/>
              <a:t>Based on thermal modeling of the joints, it was determined that they might NOT be reliable even at 5 </a:t>
            </a:r>
            <a:r>
              <a:rPr lang="en-US" dirty="0" err="1" smtClean="0"/>
              <a:t>TeV</a:t>
            </a:r>
            <a:endParaRPr lang="en-US" dirty="0" smtClean="0"/>
          </a:p>
          <a:p>
            <a:pPr lvl="1"/>
            <a:r>
              <a:rPr lang="en-US" dirty="0" smtClean="0"/>
              <a:t>3.5 TeV considered the maximum safe operating energy for now</a:t>
            </a:r>
          </a:p>
          <a:p>
            <a:pPr lvl="1"/>
            <a:r>
              <a:rPr lang="en-US" dirty="0" smtClean="0"/>
              <a:t>Will run at that energy until a major (~15 month) shutdown to fully repair all 10,000 (!!) joints</a:t>
            </a:r>
          </a:p>
          <a:p>
            <a:pPr lvl="2"/>
            <a:r>
              <a:rPr lang="en-US" dirty="0" smtClean="0"/>
              <a:t>Re-solder</a:t>
            </a:r>
          </a:p>
          <a:p>
            <a:pPr lvl="2"/>
            <a:r>
              <a:rPr lang="en-US" dirty="0" smtClean="0"/>
              <a:t>Clamp</a:t>
            </a:r>
          </a:p>
          <a:p>
            <a:pPr lvl="2"/>
            <a:r>
              <a:rPr lang="en-US" dirty="0" smtClean="0"/>
              <a:t>Inspect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November 20, 2009: Going Around…Again</a:t>
            </a:r>
            <a:endParaRPr lang="en-US" dirty="0"/>
          </a:p>
        </p:txBody>
      </p:sp>
      <p:sp>
        <p:nvSpPr>
          <p:cNvPr id="23" name="Content Placeholder 22"/>
          <p:cNvSpPr>
            <a:spLocks noGrp="1"/>
          </p:cNvSpPr>
          <p:nvPr>
            <p:ph idx="1"/>
          </p:nvPr>
        </p:nvSpPr>
        <p:spPr>
          <a:xfrm>
            <a:off x="446088" y="4991100"/>
            <a:ext cx="8355012" cy="533400"/>
          </a:xfrm>
        </p:spPr>
        <p:txBody>
          <a:bodyPr/>
          <a:lstStyle/>
          <a:p>
            <a:r>
              <a:rPr lang="en-US" smtClean="0"/>
              <a:t>Total time: 1:43</a:t>
            </a:r>
          </a:p>
          <a:p>
            <a:r>
              <a:rPr lang="en-US" smtClean="0"/>
              <a:t>Then things began to move with dizzying speed…</a:t>
            </a:r>
          </a:p>
        </p:txBody>
      </p:sp>
      <p:sp>
        <p:nvSpPr>
          <p:cNvPr id="37892" name="AutoShape 2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AutoShape 4" descr="http://elogbook.cern.ch/eLogbook/attach_reader?attach_id=1054070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2" name="Picture 11" descr="beam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beam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beam5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beam6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beam7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beam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 descr="beam9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beam10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beam11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200" y="1143000"/>
            <a:ext cx="86106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Progress After Start Up</a:t>
            </a:r>
            <a:endParaRPr lang="en-US" dirty="0"/>
          </a:p>
        </p:txBody>
      </p:sp>
      <p:sp>
        <p:nvSpPr>
          <p:cNvPr id="43011" name="Content Placeholder 5"/>
          <p:cNvSpPr>
            <a:spLocks noGrp="1"/>
          </p:cNvSpPr>
          <p:nvPr>
            <p:ph idx="1"/>
          </p:nvPr>
        </p:nvSpPr>
        <p:spPr>
          <a:xfrm>
            <a:off x="395288" y="552450"/>
            <a:ext cx="8353425" cy="5676900"/>
          </a:xfrm>
        </p:spPr>
        <p:txBody>
          <a:bodyPr/>
          <a:lstStyle/>
          <a:p>
            <a:r>
              <a:rPr lang="en-US" sz="2800" dirty="0" smtClean="0"/>
              <a:t>Sunday, November 29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2009: </a:t>
            </a:r>
          </a:p>
          <a:p>
            <a:pPr lvl="1"/>
            <a:r>
              <a:rPr lang="en-US" sz="2400" dirty="0" smtClean="0"/>
              <a:t>Both beams accelerated to 1.18 </a:t>
            </a:r>
            <a:r>
              <a:rPr lang="en-US" sz="2400" dirty="0" err="1" smtClean="0"/>
              <a:t>TeV</a:t>
            </a:r>
            <a:r>
              <a:rPr lang="en-US" sz="2400" dirty="0" smtClean="0"/>
              <a:t> simultaneously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Accelerator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sz="2800" dirty="0" smtClean="0"/>
              <a:t>Monday, December 14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</a:t>
            </a:r>
          </a:p>
          <a:p>
            <a:pPr lvl="1"/>
            <a:r>
              <a:rPr lang="en-US" sz="2400" dirty="0" smtClean="0"/>
              <a:t>Stable 2x2 at 1.18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/>
              <a:t>Collisions in all four experiments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Highest Energy Collider</a:t>
            </a:r>
          </a:p>
          <a:p>
            <a:r>
              <a:rPr lang="en-US" sz="2800" dirty="0" smtClean="0"/>
              <a:t>Tuesday, March 30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, 2010</a:t>
            </a:r>
          </a:p>
          <a:p>
            <a:pPr lvl="1"/>
            <a:r>
              <a:rPr lang="en-US" sz="2400" dirty="0" smtClean="0"/>
              <a:t>Collisions at 3.5+3.5 </a:t>
            </a:r>
            <a:r>
              <a:rPr lang="en-US" sz="2400" dirty="0" err="1" smtClean="0"/>
              <a:t>TeV</a:t>
            </a:r>
            <a:endParaRPr lang="en-US" sz="2400" dirty="0" smtClean="0"/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LHC Reaches target energy for 2010/2011</a:t>
            </a:r>
          </a:p>
          <a:p>
            <a:r>
              <a:rPr lang="en-US" sz="2800" dirty="0" smtClean="0"/>
              <a:t>Then the hard part started…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4F2354-4F7D-4A71-83D4-43648E66DE5C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3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3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3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30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0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30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30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Digression: All the Beam Physics U Need 2 Know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439815"/>
          </a:xfrm>
        </p:spPr>
        <p:txBody>
          <a:bodyPr/>
          <a:lstStyle/>
          <a:p>
            <a:r>
              <a:rPr lang="en-US" dirty="0" smtClean="0"/>
              <a:t>Transverse beam size </a:t>
            </a:r>
            <a:br>
              <a:rPr lang="en-US" dirty="0" smtClean="0"/>
            </a:br>
            <a:r>
              <a:rPr lang="en-US" dirty="0" smtClean="0"/>
              <a:t>is given by</a:t>
            </a:r>
            <a:endParaRPr lang="en-US" sz="2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  <a:p>
            <a:endParaRPr lang="en-US" sz="18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39475" y="1700775"/>
          <a:ext cx="3149210" cy="807707"/>
        </p:xfrm>
        <a:graphic>
          <a:graphicData uri="http://schemas.openxmlformats.org/presentationml/2006/ole">
            <p:oleObj spid="_x0000_s96258" name="Equation" r:id="rId3" imgW="990360" imgH="253800" progId="Equation.3">
              <p:embed/>
            </p:oleObj>
          </a:graphicData>
        </a:graphic>
      </p:graphicFrame>
      <p:pic>
        <p:nvPicPr>
          <p:cNvPr id="27546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7818" y="779055"/>
            <a:ext cx="3138060" cy="1958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764360" y="2545685"/>
            <a:ext cx="3379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/>
                </a:solidFill>
              </a:rPr>
              <a:t>Trajectories over multiple turns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97395" y="2545685"/>
            <a:ext cx="23811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0070C0"/>
                </a:solidFill>
              </a:rPr>
              <a:t>Betatron</a:t>
            </a:r>
            <a:r>
              <a:rPr lang="en-US" dirty="0" smtClean="0">
                <a:solidFill>
                  <a:srgbClr val="0070C0"/>
                </a:solidFill>
              </a:rPr>
              <a:t> function: 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envelope determined by optics of machine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0800000">
            <a:off x="3112613" y="2468878"/>
            <a:ext cx="345643" cy="192023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 flipH="1" flipV="1">
            <a:off x="5052063" y="2065622"/>
            <a:ext cx="537669" cy="422456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68"/>
          <p:cNvGrpSpPr/>
          <p:nvPr/>
        </p:nvGrpSpPr>
        <p:grpSpPr>
          <a:xfrm>
            <a:off x="2762111" y="3870975"/>
            <a:ext cx="2514600" cy="2328863"/>
            <a:chOff x="2762111" y="3870975"/>
            <a:chExt cx="2514600" cy="2328863"/>
          </a:xfrm>
        </p:grpSpPr>
        <p:sp>
          <p:nvSpPr>
            <p:cNvPr id="45" name="Line 5"/>
            <p:cNvSpPr>
              <a:spLocks noChangeShapeType="1"/>
            </p:cNvSpPr>
            <p:nvPr/>
          </p:nvSpPr>
          <p:spPr bwMode="auto">
            <a:xfrm>
              <a:off x="3600311" y="4371038"/>
              <a:ext cx="0" cy="1828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6"/>
            <p:cNvSpPr>
              <a:spLocks noChangeShapeType="1"/>
            </p:cNvSpPr>
            <p:nvPr/>
          </p:nvSpPr>
          <p:spPr bwMode="auto">
            <a:xfrm>
              <a:off x="2762111" y="5285438"/>
              <a:ext cx="20574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Oval 7"/>
            <p:cNvSpPr>
              <a:spLocks noChangeArrowheads="1"/>
            </p:cNvSpPr>
            <p:nvPr/>
          </p:nvSpPr>
          <p:spPr bwMode="auto">
            <a:xfrm rot="2700000">
              <a:off x="3382030" y="4481369"/>
              <a:ext cx="457200" cy="1601788"/>
            </a:xfrm>
            <a:prstGeom prst="ellipse">
              <a:avLst/>
            </a:prstGeom>
            <a:noFill/>
            <a:ln w="25400">
              <a:solidFill>
                <a:srgbClr val="CC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48" name="Object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76511" y="3870975"/>
              <a:ext cx="481013" cy="598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Object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14711" y="4709175"/>
              <a:ext cx="401638" cy="52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Object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630599" y="5331475"/>
              <a:ext cx="282575" cy="312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Object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205024" y="4220225"/>
              <a:ext cx="338137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Line 19"/>
            <p:cNvSpPr>
              <a:spLocks noChangeShapeType="1"/>
            </p:cNvSpPr>
            <p:nvPr/>
          </p:nvSpPr>
          <p:spPr bwMode="auto">
            <a:xfrm>
              <a:off x="4221024" y="4709175"/>
              <a:ext cx="304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20"/>
            <p:cNvSpPr>
              <a:spLocks noChangeShapeType="1"/>
            </p:cNvSpPr>
            <p:nvPr/>
          </p:nvSpPr>
          <p:spPr bwMode="auto">
            <a:xfrm>
              <a:off x="4373424" y="4709175"/>
              <a:ext cx="0" cy="53340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21"/>
            <p:cNvSpPr>
              <a:spLocks noChangeShapeType="1"/>
            </p:cNvSpPr>
            <p:nvPr/>
          </p:nvSpPr>
          <p:spPr bwMode="auto">
            <a:xfrm>
              <a:off x="4192449" y="4377388"/>
              <a:ext cx="0" cy="266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22"/>
            <p:cNvSpPr>
              <a:spLocks noChangeShapeType="1"/>
            </p:cNvSpPr>
            <p:nvPr/>
          </p:nvSpPr>
          <p:spPr bwMode="auto">
            <a:xfrm>
              <a:off x="3611424" y="4556775"/>
              <a:ext cx="533400" cy="0"/>
            </a:xfrm>
            <a:prstGeom prst="line">
              <a:avLst/>
            </a:prstGeom>
            <a:noFill/>
            <a:ln w="9525">
              <a:solidFill>
                <a:srgbClr val="009900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4057511" y="5775975"/>
              <a:ext cx="12192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/>
                <a:t>Area = </a:t>
              </a:r>
              <a:r>
                <a:rPr lang="en-US" i="1" dirty="0">
                  <a:latin typeface="Symbol" pitchFamily="18" charset="2"/>
                </a:rPr>
                <a:t>e</a:t>
              </a:r>
            </a:p>
          </p:txBody>
        </p:sp>
        <p:sp>
          <p:nvSpPr>
            <p:cNvPr id="57" name="Freeform 25"/>
            <p:cNvSpPr>
              <a:spLocks/>
            </p:cNvSpPr>
            <p:nvPr/>
          </p:nvSpPr>
          <p:spPr bwMode="auto">
            <a:xfrm>
              <a:off x="3752711" y="5166375"/>
              <a:ext cx="304800" cy="838200"/>
            </a:xfrm>
            <a:custGeom>
              <a:avLst/>
              <a:gdLst>
                <a:gd name="T0" fmla="*/ 2147483647 w 240"/>
                <a:gd name="T1" fmla="*/ 2147483647 h 456"/>
                <a:gd name="T2" fmla="*/ 2147483647 w 240"/>
                <a:gd name="T3" fmla="*/ 2147483647 h 456"/>
                <a:gd name="T4" fmla="*/ 0 w 240"/>
                <a:gd name="T5" fmla="*/ 0 h 456"/>
                <a:gd name="T6" fmla="*/ 0 60000 65536"/>
                <a:gd name="T7" fmla="*/ 0 60000 65536"/>
                <a:gd name="T8" fmla="*/ 0 60000 65536"/>
                <a:gd name="T9" fmla="*/ 0 w 240"/>
                <a:gd name="T10" fmla="*/ 0 h 456"/>
                <a:gd name="T11" fmla="*/ 240 w 240"/>
                <a:gd name="T12" fmla="*/ 456 h 4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0" h="456">
                  <a:moveTo>
                    <a:pt x="240" y="432"/>
                  </a:moveTo>
                  <a:cubicBezTo>
                    <a:pt x="164" y="444"/>
                    <a:pt x="88" y="456"/>
                    <a:pt x="48" y="384"/>
                  </a:cubicBezTo>
                  <a:cubicBezTo>
                    <a:pt x="8" y="312"/>
                    <a:pt x="4" y="156"/>
                    <a:pt x="0" y="0"/>
                  </a:cubicBezTo>
                </a:path>
              </a:pathLst>
            </a:custGeom>
            <a:noFill/>
            <a:ln w="9525" cap="flat" cmpd="sng">
              <a:solidFill>
                <a:srgbClr val="009900"/>
              </a:solidFill>
              <a:prstDash val="solid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Oval 7"/>
            <p:cNvSpPr>
              <a:spLocks noChangeAspect="1" noChangeArrowheads="1"/>
            </p:cNvSpPr>
            <p:nvPr/>
          </p:nvSpPr>
          <p:spPr bwMode="auto">
            <a:xfrm rot="2700000">
              <a:off x="3453562" y="4537644"/>
              <a:ext cx="365454" cy="1441609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Oval 7"/>
            <p:cNvSpPr>
              <a:spLocks noChangeAspect="1" noChangeArrowheads="1"/>
            </p:cNvSpPr>
            <p:nvPr/>
          </p:nvSpPr>
          <p:spPr bwMode="auto">
            <a:xfrm rot="2700000">
              <a:off x="3481521" y="4698044"/>
              <a:ext cx="265206" cy="1153287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" name="Oval 7"/>
            <p:cNvSpPr>
              <a:spLocks noChangeAspect="1" noChangeArrowheads="1"/>
            </p:cNvSpPr>
            <p:nvPr/>
          </p:nvSpPr>
          <p:spPr bwMode="auto">
            <a:xfrm rot="2700000">
              <a:off x="3534090" y="4839807"/>
              <a:ext cx="136127" cy="9226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" name="TextBox 60"/>
          <p:cNvSpPr txBox="1"/>
          <p:nvPr/>
        </p:nvSpPr>
        <p:spPr>
          <a:xfrm>
            <a:off x="501070" y="3429000"/>
            <a:ext cx="2419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Emittance: area of the ensemble of particle in phase space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62" name="Straight Arrow Connector 61"/>
          <p:cNvCxnSpPr/>
          <p:nvPr/>
        </p:nvCxnSpPr>
        <p:spPr>
          <a:xfrm rot="5400000" flipH="1" flipV="1">
            <a:off x="1634018" y="2718508"/>
            <a:ext cx="1036934" cy="384051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267699" y="4235504"/>
            <a:ext cx="921723" cy="80650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36547" name="Object 3"/>
          <p:cNvGraphicFramePr>
            <a:graphicFrameLocks noChangeAspect="1"/>
          </p:cNvGraphicFramePr>
          <p:nvPr/>
        </p:nvGraphicFramePr>
        <p:xfrm>
          <a:off x="6530655" y="4465935"/>
          <a:ext cx="1754354" cy="1525525"/>
        </p:xfrm>
        <a:graphic>
          <a:graphicData uri="http://schemas.openxmlformats.org/presentationml/2006/ole">
            <p:oleObj spid="_x0000_s96259" name="Equation" r:id="rId9" imgW="482400" imgH="419040" progId="Equation.3">
              <p:embed/>
            </p:oleObj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5839365" y="3275380"/>
            <a:ext cx="29571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Note: emittance shrinks with increasing beam energy </a:t>
            </a:r>
            <a:r>
              <a:rPr lang="en-US" sz="2000" dirty="0" smtClean="0">
                <a:sym typeface="Symbol"/>
              </a:rPr>
              <a:t>”normalized emittance”</a:t>
            </a:r>
            <a:endParaRPr lang="en-US" sz="2000" dirty="0"/>
          </a:p>
        </p:txBody>
      </p:sp>
      <p:cxnSp>
        <p:nvCxnSpPr>
          <p:cNvPr id="68" name="Straight Arrow Connector 67"/>
          <p:cNvCxnSpPr/>
          <p:nvPr/>
        </p:nvCxnSpPr>
        <p:spPr>
          <a:xfrm>
            <a:off x="7106730" y="4504340"/>
            <a:ext cx="422455" cy="3456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493720" y="6155755"/>
            <a:ext cx="27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Usual relativistic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en-US" dirty="0">
              <a:solidFill>
                <a:srgbClr val="FF0000"/>
              </a:solidFill>
              <a:latin typeface="Symbol" pitchFamily="18" charset="2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rot="5400000" flipH="1" flipV="1">
            <a:off x="7221945" y="5925325"/>
            <a:ext cx="230430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5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6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3" grpId="0"/>
      <p:bldP spid="61" grpId="0"/>
      <p:bldP spid="66" grpId="0"/>
      <p:bldP spid="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Collider Luminosity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4260" y="702245"/>
            <a:ext cx="8355012" cy="977485"/>
          </a:xfrm>
        </p:spPr>
        <p:txBody>
          <a:bodyPr/>
          <a:lstStyle/>
          <a:p>
            <a:r>
              <a:rPr lang="en-US" dirty="0" smtClean="0"/>
              <a:t>For identical, Gaussian colliding beams, luminosity is given by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graphicFrame>
        <p:nvGraphicFramePr>
          <p:cNvPr id="167938" name="Object 4"/>
          <p:cNvGraphicFramePr>
            <a:graphicFrameLocks noChangeAspect="1"/>
          </p:cNvGraphicFramePr>
          <p:nvPr/>
        </p:nvGraphicFramePr>
        <p:xfrm>
          <a:off x="577880" y="2737710"/>
          <a:ext cx="8065050" cy="1529380"/>
        </p:xfrm>
        <a:graphic>
          <a:graphicData uri="http://schemas.openxmlformats.org/presentationml/2006/ole">
            <p:oleObj spid="_x0000_s97282" name="Equation" r:id="rId3" imgW="2514600" imgH="482400" progId="Equation.3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344510" y="504201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Geometric factor, related to crossing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angle.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rot="5400000" flipH="1" flipV="1">
            <a:off x="2766964" y="4350722"/>
            <a:ext cx="1190557" cy="11521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307575" y="2545684"/>
            <a:ext cx="422455" cy="19202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1070" y="1662370"/>
            <a:ext cx="25527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Revolution frequency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5675" y="162396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Number of bunches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1979663" y="2296054"/>
            <a:ext cx="960126" cy="30723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2728563" y="2584092"/>
            <a:ext cx="422453" cy="19202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958990" y="2008015"/>
            <a:ext cx="255270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Bunch size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2665" y="4696365"/>
            <a:ext cx="1477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Transverse beam size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 flipH="1" flipV="1">
            <a:off x="1826043" y="4254707"/>
            <a:ext cx="576073" cy="38404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803900" y="2584090"/>
            <a:ext cx="5146270" cy="1766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4917645" y="4465935"/>
            <a:ext cx="19766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Betatron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function at collision point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rot="5400000" flipH="1" flipV="1">
            <a:off x="6607465" y="4273912"/>
            <a:ext cx="384050" cy="15361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223750" y="4773175"/>
            <a:ext cx="19202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Normalized beam emittance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rot="16200000" flipV="1">
            <a:off x="7221946" y="4350721"/>
            <a:ext cx="614479" cy="23043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22" grpId="0"/>
      <p:bldP spid="24" grpId="0"/>
      <p:bldP spid="23" grpId="0" animBg="1"/>
      <p:bldP spid="30" grpId="0"/>
      <p:bldP spid="3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Important Features of the Focal Region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307575" y="5426060"/>
          <a:ext cx="2027784" cy="806505"/>
        </p:xfrm>
        <a:graphic>
          <a:graphicData uri="http://schemas.openxmlformats.org/presentationml/2006/ole">
            <p:oleObj spid="_x0000_s155650" name="Equation" r:id="rId3" imgW="1117440" imgH="444240" progId="Equation.3">
              <p:embed/>
            </p:oleObj>
          </a:graphicData>
        </a:graphic>
      </p:graphicFrame>
      <p:grpSp>
        <p:nvGrpSpPr>
          <p:cNvPr id="9" name="Group 82"/>
          <p:cNvGrpSpPr/>
          <p:nvPr/>
        </p:nvGrpSpPr>
        <p:grpSpPr>
          <a:xfrm>
            <a:off x="2958992" y="894269"/>
            <a:ext cx="3033994" cy="4147745"/>
            <a:chOff x="2958992" y="894269"/>
            <a:chExt cx="3033994" cy="4147745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077145" y="2776116"/>
              <a:ext cx="4147743" cy="38404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6409" y="2968142"/>
              <a:ext cx="3878908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555739" y="2296053"/>
              <a:ext cx="2803565" cy="61448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207152" y="3678634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4303166" y="3851456"/>
              <a:ext cx="768100" cy="30724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783227" y="4024280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109674" y="4005079"/>
              <a:ext cx="345643" cy="115212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301696" y="3736244"/>
              <a:ext cx="499266" cy="268835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H="1">
              <a:off x="5474518" y="3870659"/>
              <a:ext cx="729697" cy="30723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/>
          <p:cNvCxnSpPr/>
          <p:nvPr/>
        </p:nvCxnSpPr>
        <p:spPr>
          <a:xfrm flipV="1">
            <a:off x="2037270" y="5042010"/>
            <a:ext cx="1190556" cy="576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19850" y="5579680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ym typeface="Symbol"/>
              </a:rPr>
              <a:t> small </a:t>
            </a:r>
            <a:r>
              <a:rPr lang="en-US" sz="1600" dirty="0" smtClean="0"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ym typeface="Symbol"/>
              </a:rPr>
              <a:t>* means large </a:t>
            </a:r>
            <a:r>
              <a:rPr lang="en-US" sz="1600" dirty="0" smtClean="0"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ym typeface="Symbol"/>
              </a:rPr>
              <a:t> 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sp>
        <p:nvSpPr>
          <p:cNvPr id="71" name="Freeform 70"/>
          <p:cNvSpPr/>
          <p:nvPr/>
        </p:nvSpPr>
        <p:spPr>
          <a:xfrm>
            <a:off x="3713019" y="894271"/>
            <a:ext cx="4987520" cy="4915840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821" h="4819961">
                <a:moveTo>
                  <a:pt x="2553426" y="4819961"/>
                </a:moveTo>
                <a:cubicBezTo>
                  <a:pt x="3408173" y="4619443"/>
                  <a:pt x="5032811" y="3539658"/>
                  <a:pt x="5092316" y="2861851"/>
                </a:cubicBezTo>
                <a:cubicBezTo>
                  <a:pt x="5151821" y="2184044"/>
                  <a:pt x="3759176" y="1230093"/>
                  <a:pt x="2910457" y="753118"/>
                </a:cubicBezTo>
                <a:cubicBezTo>
                  <a:pt x="2061738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24260" y="5118820"/>
            <a:ext cx="6836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837895" y="5042010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ymbol" pitchFamily="18" charset="2"/>
              </a:rPr>
              <a:t>b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9239" y="2315255"/>
            <a:ext cx="24195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1600" dirty="0" smtClean="0">
                <a:solidFill>
                  <a:srgbClr val="FF0000"/>
                </a:solidFill>
              </a:rPr>
              <a:t> distortion of off-momentum particles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 1/</a:t>
            </a:r>
            <a:r>
              <a:rPr lang="en-US" sz="1600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* </a:t>
            </a:r>
            <a:br>
              <a:rPr lang="en-US" sz="1600" dirty="0" smtClean="0">
                <a:solidFill>
                  <a:srgbClr val="FF0000"/>
                </a:solidFill>
                <a:sym typeface="Symbol"/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(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ffects collimation)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552798" y="3256177"/>
            <a:ext cx="345645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  <p:bldP spid="71" grpId="0" animBg="1"/>
      <p:bldP spid="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3397000"/>
          </a:xfrm>
        </p:spPr>
        <p:txBody>
          <a:bodyPr/>
          <a:lstStyle/>
          <a:p>
            <a:r>
              <a:rPr lang="en-US" dirty="0" smtClean="0"/>
              <a:t>Push bunch intensity</a:t>
            </a:r>
          </a:p>
          <a:p>
            <a:pPr lvl="1"/>
            <a:r>
              <a:rPr lang="en-US" dirty="0" smtClean="0"/>
              <a:t>Already reached nominal bunch intensity of 1.1x10</a:t>
            </a:r>
            <a:r>
              <a:rPr lang="en-US" baseline="30000" dirty="0" smtClean="0"/>
              <a:t>11 </a:t>
            </a:r>
            <a:r>
              <a:rPr lang="en-US" dirty="0" smtClean="0"/>
              <a:t>much faster than anticipated.</a:t>
            </a:r>
          </a:p>
          <a:p>
            <a:pPr lvl="2"/>
            <a:r>
              <a:rPr lang="en-US" dirty="0" smtClean="0"/>
              <a:t>Remember: L</a:t>
            </a:r>
            <a:r>
              <a:rPr lang="en-US" dirty="0" smtClean="0">
                <a:sym typeface="Symbol"/>
              </a:rPr>
              <a:t>N</a:t>
            </a:r>
            <a:r>
              <a:rPr lang="en-US" baseline="-25000" dirty="0" smtClean="0">
                <a:sym typeface="Symbol"/>
              </a:rPr>
              <a:t>b</a:t>
            </a:r>
            <a:r>
              <a:rPr lang="en-US" baseline="30000" dirty="0" smtClean="0">
                <a:sym typeface="Symbol"/>
              </a:rPr>
              <a:t>2</a:t>
            </a:r>
          </a:p>
          <a:p>
            <a:pPr lvl="2"/>
            <a:r>
              <a:rPr lang="en-US" dirty="0" smtClean="0">
                <a:sym typeface="Symbol"/>
              </a:rPr>
              <a:t>Rules out </a:t>
            </a:r>
            <a:r>
              <a:rPr lang="en-US" i="1" dirty="0" smtClean="0">
                <a:sym typeface="Symbol"/>
              </a:rPr>
              <a:t>many</a:t>
            </a:r>
            <a:r>
              <a:rPr lang="en-US" dirty="0" smtClean="0">
                <a:sym typeface="Symbol"/>
              </a:rPr>
              <a:t> potential accelerator problems</a:t>
            </a:r>
            <a:endParaRPr lang="en-US" dirty="0" smtClean="0"/>
          </a:p>
          <a:p>
            <a:r>
              <a:rPr lang="en-US" dirty="0" smtClean="0"/>
              <a:t>Increase number of bunches</a:t>
            </a:r>
          </a:p>
          <a:p>
            <a:pPr lvl="1"/>
            <a:r>
              <a:rPr lang="en-US" dirty="0" smtClean="0"/>
              <a:t>Go from single bunches to “bunch trains”, with gradually reduced spacing.</a:t>
            </a:r>
          </a:p>
          <a:p>
            <a:r>
              <a:rPr lang="en-US" dirty="0" smtClean="0"/>
              <a:t>At all points, must carefully verify</a:t>
            </a:r>
          </a:p>
          <a:p>
            <a:pPr lvl="1"/>
            <a:r>
              <a:rPr lang="en-US" dirty="0" smtClean="0"/>
              <a:t>Beam collimation</a:t>
            </a:r>
          </a:p>
          <a:p>
            <a:pPr lvl="1"/>
            <a:r>
              <a:rPr lang="en-US" dirty="0" smtClean="0"/>
              <a:t>Beam protection</a:t>
            </a:r>
          </a:p>
          <a:p>
            <a:pPr lvl="1"/>
            <a:r>
              <a:rPr lang="en-US" dirty="0" smtClean="0"/>
              <a:t>Beam abort</a:t>
            </a:r>
          </a:p>
          <a:p>
            <a:r>
              <a:rPr lang="en-US" dirty="0" smtClean="0"/>
              <a:t>Remember:</a:t>
            </a:r>
          </a:p>
          <a:p>
            <a:pPr lvl="1"/>
            <a:r>
              <a:rPr lang="en-US" dirty="0" err="1" smtClean="0"/>
              <a:t>TeV</a:t>
            </a:r>
            <a:r>
              <a:rPr lang="en-US" dirty="0" smtClean="0"/>
              <a:t>=1 week for cold repair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LHC=3 months for cold repair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pic>
        <p:nvPicPr>
          <p:cNvPr id="7" name="Picture 6" descr="Dump-11b.b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810" y="3582620"/>
            <a:ext cx="3917310" cy="2382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4725620" y="5925325"/>
            <a:ext cx="39173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Example: beam sweeping over abort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2010 Performance*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625435"/>
            <a:ext cx="6975475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5455963" y="1735097"/>
            <a:ext cx="1455737" cy="2093913"/>
            <a:chOff x="0" y="0"/>
            <a:chExt cx="1303" cy="1876"/>
          </a:xfrm>
        </p:grpSpPr>
        <p:sp>
          <p:nvSpPr>
            <p:cNvPr id="10" name="AutoShape 4"/>
            <p:cNvSpPr>
              <a:spLocks/>
            </p:cNvSpPr>
            <p:nvPr/>
          </p:nvSpPr>
          <p:spPr bwMode="auto">
            <a:xfrm rot="3751534">
              <a:off x="-239" y="530"/>
              <a:ext cx="1374" cy="296"/>
            </a:xfrm>
            <a:prstGeom prst="leftArrow">
              <a:avLst>
                <a:gd name="adj1" fmla="val 22398"/>
                <a:gd name="adj2" fmla="val 34298"/>
              </a:avLst>
            </a:prstGeom>
            <a:solidFill>
              <a:srgbClr val="9999FF"/>
            </a:solidFill>
            <a:ln w="12700">
              <a:solidFill>
                <a:srgbClr val="00007D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Rectangle 5"/>
            <p:cNvSpPr>
              <a:spLocks/>
            </p:cNvSpPr>
            <p:nvPr/>
          </p:nvSpPr>
          <p:spPr bwMode="auto">
            <a:xfrm>
              <a:off x="533" y="1346"/>
              <a:ext cx="770" cy="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/>
            <a:lstStyle/>
            <a:p>
              <a:pPr>
                <a:spcBef>
                  <a:spcPts val="850"/>
                </a:spcBef>
              </a:pPr>
              <a:r>
                <a:rPr lang="en-US" sz="1500">
                  <a:solidFill>
                    <a:srgbClr val="00007D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Bunch trains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269975" y="3035260"/>
            <a:ext cx="2222500" cy="2068512"/>
            <a:chOff x="0" y="0"/>
            <a:chExt cx="1990" cy="1853"/>
          </a:xfrm>
        </p:grpSpPr>
        <p:sp>
          <p:nvSpPr>
            <p:cNvPr id="13" name="Rectangle 7"/>
            <p:cNvSpPr>
              <a:spLocks/>
            </p:cNvSpPr>
            <p:nvPr/>
          </p:nvSpPr>
          <p:spPr bwMode="auto">
            <a:xfrm>
              <a:off x="726" y="1261"/>
              <a:ext cx="1264" cy="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8100" tIns="38100" rIns="38100" bIns="38100"/>
            <a:lstStyle/>
            <a:p>
              <a:pPr>
                <a:spcBef>
                  <a:spcPts val="850"/>
                </a:spcBef>
              </a:pPr>
              <a:r>
                <a:rPr lang="en-US" sz="1500">
                  <a:solidFill>
                    <a:srgbClr val="00007D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Nominal bunch commissioning</a:t>
              </a:r>
            </a:p>
          </p:txBody>
        </p:sp>
        <p:sp>
          <p:nvSpPr>
            <p:cNvPr id="14" name="AutoShape 8"/>
            <p:cNvSpPr>
              <a:spLocks/>
            </p:cNvSpPr>
            <p:nvPr/>
          </p:nvSpPr>
          <p:spPr bwMode="auto">
            <a:xfrm rot="3211848">
              <a:off x="-160" y="493"/>
              <a:ext cx="1374" cy="296"/>
            </a:xfrm>
            <a:prstGeom prst="leftArrow">
              <a:avLst>
                <a:gd name="adj1" fmla="val 22398"/>
                <a:gd name="adj2" fmla="val 34298"/>
              </a:avLst>
            </a:prstGeom>
            <a:solidFill>
              <a:srgbClr val="9999FF"/>
            </a:solidFill>
            <a:ln w="12700">
              <a:solidFill>
                <a:srgbClr val="00007D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593575" y="2876510"/>
            <a:ext cx="1570038" cy="2259012"/>
            <a:chOff x="0" y="0"/>
            <a:chExt cx="1406" cy="2024"/>
          </a:xfrm>
        </p:grpSpPr>
        <p:sp>
          <p:nvSpPr>
            <p:cNvPr id="16" name="Rectangle 10"/>
            <p:cNvSpPr>
              <a:spLocks/>
            </p:cNvSpPr>
            <p:nvPr/>
          </p:nvSpPr>
          <p:spPr bwMode="auto">
            <a:xfrm>
              <a:off x="0" y="0"/>
              <a:ext cx="1392" cy="2024"/>
            </a:xfrm>
            <a:prstGeom prst="rect">
              <a:avLst/>
            </a:prstGeom>
            <a:solidFill>
              <a:srgbClr val="FF00FF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" name="Rectangle 11"/>
            <p:cNvSpPr>
              <a:spLocks/>
            </p:cNvSpPr>
            <p:nvPr/>
          </p:nvSpPr>
          <p:spPr bwMode="auto">
            <a:xfrm>
              <a:off x="294" y="1236"/>
              <a:ext cx="1112" cy="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FF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Initial luminosity run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3844650" y="1595397"/>
            <a:ext cx="1662113" cy="1973263"/>
            <a:chOff x="0" y="0"/>
            <a:chExt cx="1490" cy="1768"/>
          </a:xfrm>
        </p:grpSpPr>
        <p:sp>
          <p:nvSpPr>
            <p:cNvPr id="19" name="Rectangle 13"/>
            <p:cNvSpPr>
              <a:spLocks/>
            </p:cNvSpPr>
            <p:nvPr/>
          </p:nvSpPr>
          <p:spPr bwMode="auto">
            <a:xfrm>
              <a:off x="0" y="0"/>
              <a:ext cx="1464" cy="1768"/>
            </a:xfrm>
            <a:prstGeom prst="rect">
              <a:avLst/>
            </a:prstGeom>
            <a:solidFill>
              <a:srgbClr val="0000FF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14"/>
            <p:cNvSpPr>
              <a:spLocks/>
            </p:cNvSpPr>
            <p:nvPr/>
          </p:nvSpPr>
          <p:spPr bwMode="auto">
            <a:xfrm>
              <a:off x="362" y="768"/>
              <a:ext cx="1128" cy="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Nominal bunch operation</a:t>
              </a:r>
              <a:b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700" b="1">
                  <a:solidFill>
                    <a:srgbClr val="0000FF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(up to 48)</a:t>
              </a:r>
            </a:p>
          </p:txBody>
        </p:sp>
      </p:grpSp>
      <p:grpSp>
        <p:nvGrpSpPr>
          <p:cNvPr id="15" name="Group 15"/>
          <p:cNvGrpSpPr>
            <a:grpSpLocks/>
          </p:cNvGrpSpPr>
          <p:nvPr/>
        </p:nvGrpSpPr>
        <p:grpSpPr bwMode="auto">
          <a:xfrm>
            <a:off x="6113188" y="947697"/>
            <a:ext cx="2725737" cy="1677988"/>
            <a:chOff x="0" y="0"/>
            <a:chExt cx="2442" cy="1504"/>
          </a:xfrm>
        </p:grpSpPr>
        <p:sp>
          <p:nvSpPr>
            <p:cNvPr id="22" name="Rectangle 16"/>
            <p:cNvSpPr>
              <a:spLocks/>
            </p:cNvSpPr>
            <p:nvPr/>
          </p:nvSpPr>
          <p:spPr bwMode="auto">
            <a:xfrm>
              <a:off x="0" y="0"/>
              <a:ext cx="1088" cy="1504"/>
            </a:xfrm>
            <a:prstGeom prst="rect">
              <a:avLst/>
            </a:prstGeom>
            <a:solidFill>
              <a:srgbClr val="00FF00">
                <a:alpha val="1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Rectangle 17"/>
            <p:cNvSpPr>
              <a:spLocks/>
            </p:cNvSpPr>
            <p:nvPr/>
          </p:nvSpPr>
          <p:spPr bwMode="auto">
            <a:xfrm>
              <a:off x="1162" y="164"/>
              <a:ext cx="1280" cy="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/>
            <a:lstStyle/>
            <a:p>
              <a:pPr>
                <a:spcBef>
                  <a:spcPts val="850"/>
                </a:spcBef>
              </a:pPr>
              <a:r>
                <a:rPr lang="en-US" sz="17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Performance ramp-up</a:t>
              </a:r>
              <a:br>
                <a:rPr lang="en-US" sz="17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</a:br>
              <a:r>
                <a:rPr lang="en-US" sz="1500" b="1">
                  <a:solidFill>
                    <a:srgbClr val="00B050"/>
                  </a:solidFill>
                  <a:latin typeface="Helvetica" pitchFamily="34" charset="0"/>
                  <a:cs typeface="Helvetica" pitchFamily="34" charset="0"/>
                  <a:sym typeface="Helvetica" pitchFamily="34" charset="0"/>
                </a:rPr>
                <a:t>(368 bunches)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7880" y="6309375"/>
            <a:ext cx="5107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*From presentation by DG to CERN staff</a:t>
            </a:r>
            <a:endParaRPr lang="en-US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7275" y="0"/>
            <a:ext cx="7334250" cy="6210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21507" name="TextBox 7"/>
          <p:cNvSpPr txBox="1">
            <a:spLocks noChangeArrowheads="1"/>
          </p:cNvSpPr>
          <p:nvPr/>
        </p:nvSpPr>
        <p:spPr bwMode="auto">
          <a:xfrm>
            <a:off x="457200" y="6210300"/>
            <a:ext cx="8229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Accelerators allow us to probe down to a few picoseconds after the Big Bang</a:t>
            </a:r>
          </a:p>
        </p:txBody>
      </p:sp>
      <p:sp>
        <p:nvSpPr>
          <p:cNvPr id="2150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150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124CD7-437F-44D6-8070-F64BA1C87FF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151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Status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79055"/>
            <a:ext cx="8355012" cy="5676900"/>
          </a:xfrm>
        </p:spPr>
        <p:txBody>
          <a:bodyPr/>
          <a:lstStyle/>
          <a:p>
            <a:r>
              <a:rPr lang="en-US" dirty="0" smtClean="0"/>
              <a:t>Reached full bunch intensity</a:t>
            </a:r>
          </a:p>
          <a:p>
            <a:pPr lvl="1"/>
            <a:r>
              <a:rPr lang="en-US" dirty="0" smtClean="0"/>
              <a:t>1.1x10</a:t>
            </a:r>
            <a:r>
              <a:rPr lang="en-US" baseline="30000" dirty="0" smtClean="0"/>
              <a:t>11</a:t>
            </a:r>
            <a:r>
              <a:rPr lang="en-US" dirty="0" smtClean="0"/>
              <a:t>/bunch</a:t>
            </a:r>
          </a:p>
          <a:p>
            <a:pPr lvl="1"/>
            <a:r>
              <a:rPr lang="en-US" dirty="0" smtClean="0"/>
              <a:t>Can’t overstate how important this milestone is.</a:t>
            </a:r>
          </a:p>
          <a:p>
            <a:r>
              <a:rPr lang="en-US" dirty="0" smtClean="0"/>
              <a:t>Peak luminosity: ~2x10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242690" name="Picture 2" descr="Lumicha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545685"/>
            <a:ext cx="3657600" cy="3657600"/>
          </a:xfrm>
          <a:prstGeom prst="rect">
            <a:avLst/>
          </a:prstGeom>
          <a:noFill/>
        </p:spPr>
      </p:pic>
      <p:pic>
        <p:nvPicPr>
          <p:cNvPr id="242692" name="Picture 4" descr="http://lpc-afs.web.cern.ch/lpc-afs/LHC/lui_days_log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9240" y="2660900"/>
            <a:ext cx="3657600" cy="365760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3112610" y="2008015"/>
            <a:ext cx="2112275" cy="46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839365" y="1931205"/>
            <a:ext cx="238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Enough to reach the 1 fb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 goal in 2011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>
            <a:endCxn id="11" idx="3"/>
          </p:cNvCxnSpPr>
          <p:nvPr/>
        </p:nvCxnSpPr>
        <p:spPr>
          <a:xfrm rot="10800000" flipV="1">
            <a:off x="5224886" y="2161637"/>
            <a:ext cx="576075" cy="7680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Nice Work, but…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2" cstate="print"/>
          <a:srcRect l="497" t="1367" r="15958" b="2259"/>
          <a:stretch>
            <a:fillRect/>
          </a:stretch>
        </p:blipFill>
        <p:spPr bwMode="auto">
          <a:xfrm>
            <a:off x="539475" y="1086295"/>
            <a:ext cx="6183205" cy="518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6991515" y="1201510"/>
            <a:ext cx="19586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3000 fb</a:t>
            </a:r>
            <a:r>
              <a:rPr lang="en-US" sz="2000" baseline="30000" dirty="0" smtClean="0">
                <a:solidFill>
                  <a:srgbClr val="FF0000"/>
                </a:solidFill>
              </a:rPr>
              <a:t>-1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~2500 years at present luminosity</a:t>
            </a:r>
          </a:p>
          <a:p>
            <a:pPr marL="168275" indent="-168275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FF0000"/>
                </a:solidFill>
              </a:rPr>
              <a:t>~50 years at design luminosity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845" y="1547155"/>
            <a:ext cx="53767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68325" y="4081885"/>
            <a:ext cx="1574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The future begins now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422790" y="3121760"/>
          <a:ext cx="6940550" cy="1866900"/>
        </p:xfrm>
        <a:graphic>
          <a:graphicData uri="http://schemas.openxmlformats.org/presentationml/2006/ole">
            <p:oleObj spid="_x0000_s95234" name="Equation" r:id="rId3" imgW="1866600" imgH="507960" progId="Equation.3">
              <p:embed/>
            </p:oleObj>
          </a:graphicData>
        </a:graphic>
      </p:graphicFrame>
      <p:sp>
        <p:nvSpPr>
          <p:cNvPr id="8" name="Oval 7"/>
          <p:cNvSpPr/>
          <p:nvPr/>
        </p:nvSpPr>
        <p:spPr>
          <a:xfrm>
            <a:off x="3940565" y="315986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1576410" y="1124700"/>
            <a:ext cx="41477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solidFill>
                  <a:srgbClr val="0033CC"/>
                </a:solidFill>
              </a:rPr>
              <a:t>Total beam current. Limited by: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Uncontrolled beam loss</a:t>
            </a:r>
            <a:r>
              <a:rPr lang="en-US" sz="2000" dirty="0" smtClean="0">
                <a:solidFill>
                  <a:srgbClr val="0033CC"/>
                </a:solidFill>
              </a:rPr>
              <a:t>!</a:t>
            </a:r>
            <a:endParaRPr lang="en-US" sz="2000" dirty="0">
              <a:solidFill>
                <a:srgbClr val="0033CC"/>
              </a:solidFill>
            </a:endParaRP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0033CC"/>
                </a:solidFill>
              </a:rPr>
              <a:t>E-cloud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4131065" y="411236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64565" y="300746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339270" y="5058480"/>
            <a:ext cx="28924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US" sz="2000" dirty="0" smtClean="0">
                <a:solidFill>
                  <a:srgbClr val="FF0000"/>
                </a:solidFill>
              </a:rPr>
              <a:t> at IP, </a:t>
            </a:r>
            <a:r>
              <a:rPr lang="en-US" sz="2000" dirty="0">
                <a:solidFill>
                  <a:srgbClr val="FF0000"/>
                </a:solidFill>
              </a:rPr>
              <a:t>limited by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463550" lvl="1" indent="-238125" algn="l">
              <a:buFont typeface="Arial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56690" y="1578710"/>
            <a:ext cx="30067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Injector chain</a:t>
            </a:r>
          </a:p>
          <a:p>
            <a:pPr marL="463550" indent="-238125" algn="l">
              <a:buFont typeface="Arial" pitchFamily="34" charset="0"/>
              <a:buChar char="•"/>
              <a:defRPr/>
            </a:pPr>
            <a:r>
              <a:rPr lang="en-US" sz="2000" dirty="0" smtClean="0">
                <a:solidFill>
                  <a:srgbClr val="00863D"/>
                </a:solidFill>
              </a:rPr>
              <a:t>Max. beam-beam</a:t>
            </a:r>
            <a:endParaRPr lang="en-US" sz="2000" dirty="0">
              <a:solidFill>
                <a:srgbClr val="00863D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08815" y="2540735"/>
            <a:ext cx="857250" cy="190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6185290" y="2721710"/>
            <a:ext cx="419100" cy="114300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96660" y="4789645"/>
            <a:ext cx="640380" cy="5596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5855" y="6194160"/>
            <a:ext cx="8572500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</a:t>
            </a:r>
            <a:r>
              <a:rPr lang="en-US" sz="1600" dirty="0" smtClean="0">
                <a:solidFill>
                  <a:schemeClr val="accent3"/>
                </a:solidFill>
              </a:rPr>
              <a:t>Krakow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3937390" y="3369410"/>
            <a:ext cx="647700" cy="685800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290" y="2397860"/>
            <a:ext cx="28924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If </a:t>
            </a:r>
            <a:r>
              <a:rPr lang="en-US" sz="2000" i="1" dirty="0" err="1">
                <a:solidFill>
                  <a:schemeClr val="accent2"/>
                </a:solidFill>
                <a:latin typeface="+mn-lt"/>
              </a:rPr>
              <a:t>n</a:t>
            </a:r>
            <a:r>
              <a:rPr lang="en-US" sz="2000" i="1" baseline="-25000" dirty="0" err="1">
                <a:solidFill>
                  <a:schemeClr val="accent2"/>
                </a:solidFill>
                <a:latin typeface="+mn-lt"/>
              </a:rPr>
              <a:t>b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&gt;156, must turn on crossing </a:t>
            </a: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angle…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3442090" y="2969360"/>
            <a:ext cx="533400" cy="514350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24260" y="587030"/>
            <a:ext cx="3341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>
                <a:solidFill>
                  <a:schemeClr val="accent6">
                    <a:lumMod val="50000"/>
                  </a:schemeClr>
                </a:solidFill>
              </a:rPr>
              <a:t>Rearranging terms a bit…</a:t>
            </a:r>
            <a:endParaRPr lang="en-US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51575" y="5464465"/>
            <a:ext cx="2892425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dirty="0" smtClean="0">
                <a:solidFill>
                  <a:schemeClr val="accent2"/>
                </a:solidFill>
                <a:latin typeface="+mn-lt"/>
              </a:rPr>
              <a:t>…which reduces this</a:t>
            </a:r>
            <a:endParaRPr lang="en-US" sz="2000" dirty="0">
              <a:solidFill>
                <a:schemeClr val="accent2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rot="16200000" flipV="1">
            <a:off x="6843303" y="4740177"/>
            <a:ext cx="868230" cy="426725"/>
          </a:xfrm>
          <a:prstGeom prst="straightConnector1">
            <a:avLst/>
          </a:prstGeom>
          <a:ln w="25400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19" grpId="0" animBg="1"/>
      <p:bldP spid="25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202980"/>
            <a:ext cx="69342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LHC Injector Chain</a:t>
            </a:r>
            <a:endParaRPr 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 l="1036" t="1745" r="2249" b="3999"/>
          <a:stretch>
            <a:fillRect/>
          </a:stretch>
        </p:blipFill>
        <p:spPr bwMode="auto">
          <a:xfrm>
            <a:off x="616285" y="1393535"/>
            <a:ext cx="8333885" cy="414774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1790700" y="5726800"/>
            <a:ext cx="6057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2/16/2011</a:t>
            </a: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52BD5B-A6A6-425F-A204-D4FD6363155E}" type="slidenum">
              <a:rPr lang="en-US" smtClean="0">
                <a:latin typeface="Arial" pitchFamily="34" charset="0"/>
              </a:rPr>
              <a:pPr/>
              <a:t>53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Guest Lecture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09600" y="1421500"/>
            <a:ext cx="27813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390650" y="2697850"/>
            <a:ext cx="6858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924050" y="2507350"/>
            <a:ext cx="685800" cy="2667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628235" y="4576575"/>
            <a:ext cx="2171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352135" y="4081275"/>
            <a:ext cx="876300" cy="381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04635" y="4005075"/>
            <a:ext cx="7239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3227825" y="1278320"/>
            <a:ext cx="21717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dirty="0" smtClean="0">
                <a:solidFill>
                  <a:srgbClr val="0070C0"/>
                </a:solidFill>
              </a:rPr>
              <a:t>Electron cloud and other instabilities</a:t>
            </a:r>
            <a:endParaRPr lang="en-US" dirty="0">
              <a:solidFill>
                <a:srgbClr val="0070C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965148" y="2115605"/>
            <a:ext cx="445607" cy="76809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01070" y="1263070"/>
            <a:ext cx="2419515" cy="10369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01070" y="955830"/>
            <a:ext cx="245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Particularly important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6" grpId="0"/>
      <p:bldP spid="12299" grpId="0"/>
      <p:bldP spid="14" grpId="0"/>
      <p:bldP spid="18" grpId="0" animBg="1"/>
      <p:bldP spid="2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Attacking Luminosity on Many Fronts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742645"/>
          </a:xfrm>
        </p:spPr>
        <p:txBody>
          <a:bodyPr/>
          <a:lstStyle/>
          <a:p>
            <a:r>
              <a:rPr lang="en-US" dirty="0" smtClean="0"/>
              <a:t>Total beam current:</a:t>
            </a:r>
          </a:p>
          <a:p>
            <a:pPr lvl="1"/>
            <a:r>
              <a:rPr lang="en-US" dirty="0" smtClean="0"/>
              <a:t>Probably limited by electron cloud in SPS</a:t>
            </a:r>
          </a:p>
          <a:p>
            <a:pPr lvl="2"/>
            <a:r>
              <a:rPr lang="en-US" dirty="0" smtClean="0"/>
              <a:t>Beam pipe coating?</a:t>
            </a:r>
          </a:p>
          <a:p>
            <a:pPr lvl="2"/>
            <a:r>
              <a:rPr lang="en-US" dirty="0" smtClean="0"/>
              <a:t>Feedback system?</a:t>
            </a:r>
          </a:p>
          <a:p>
            <a:r>
              <a:rPr lang="en-US" dirty="0" smtClean="0"/>
              <a:t>Beam size at interaction region</a:t>
            </a:r>
          </a:p>
          <a:p>
            <a:pPr lvl="1"/>
            <a:r>
              <a:rPr lang="en-US" dirty="0" smtClean="0"/>
              <a:t>Limited by magnet technology in final focusing quads</a:t>
            </a:r>
          </a:p>
          <a:p>
            <a:pPr lvl="2"/>
            <a:r>
              <a:rPr lang="en-US" dirty="0" smtClean="0"/>
              <a:t>Nb</a:t>
            </a:r>
            <a:r>
              <a:rPr lang="en-US" baseline="-25000" dirty="0" smtClean="0"/>
              <a:t>3</a:t>
            </a:r>
            <a:r>
              <a:rPr lang="en-US" dirty="0" smtClean="0"/>
              <a:t>Sn?</a:t>
            </a:r>
          </a:p>
          <a:p>
            <a:pPr lvl="1"/>
            <a:r>
              <a:rPr lang="en-US" dirty="0" smtClean="0"/>
              <a:t>Chromatic </a:t>
            </a:r>
            <a:r>
              <a:rPr lang="en-US" dirty="0" err="1" smtClean="0"/>
              <a:t>effects</a:t>
            </a:r>
            <a:r>
              <a:rPr lang="en-US" dirty="0" err="1" smtClean="0">
                <a:sym typeface="Symbol"/>
              </a:rPr>
              <a:t>collimation</a:t>
            </a:r>
            <a:endParaRPr lang="en-US" dirty="0" smtClean="0">
              <a:sym typeface="Symbol"/>
            </a:endParaRPr>
          </a:p>
          <a:p>
            <a:pPr lvl="2"/>
            <a:r>
              <a:rPr lang="en-US" dirty="0" smtClean="0">
                <a:sym typeface="Symbol"/>
              </a:rPr>
              <a:t>Still being investigated</a:t>
            </a:r>
          </a:p>
          <a:p>
            <a:r>
              <a:rPr lang="en-US" dirty="0" smtClean="0">
                <a:sym typeface="Symbol"/>
              </a:rPr>
              <a:t>Beam brightness (</a:t>
            </a:r>
            <a:r>
              <a:rPr lang="en-US" dirty="0" err="1" smtClean="0">
                <a:sym typeface="Symbol"/>
              </a:rPr>
              <a:t>N</a:t>
            </a:r>
            <a:r>
              <a:rPr lang="en-US" baseline="-25000" dirty="0" err="1" smtClean="0">
                <a:sym typeface="Symbol"/>
              </a:rPr>
              <a:t>b</a:t>
            </a:r>
            <a:r>
              <a:rPr lang="en-US" dirty="0" smtClean="0">
                <a:sym typeface="Symbol"/>
              </a:rPr>
              <a:t>/</a:t>
            </a:r>
            <a:r>
              <a:rPr lang="en-US" dirty="0" smtClean="0">
                <a:latin typeface="Symbol" pitchFamily="18" charset="2"/>
                <a:sym typeface="Symbol"/>
              </a:rPr>
              <a:t>e</a:t>
            </a:r>
            <a:r>
              <a:rPr lang="en-US" dirty="0" smtClean="0">
                <a:sym typeface="Symbol"/>
              </a:rPr>
              <a:t>)</a:t>
            </a:r>
          </a:p>
          <a:p>
            <a:pPr lvl="1"/>
            <a:r>
              <a:rPr lang="en-US" dirty="0" smtClean="0">
                <a:sym typeface="Symbol"/>
              </a:rPr>
              <a:t>Limited by injector chain</a:t>
            </a:r>
          </a:p>
          <a:p>
            <a:pPr lvl="2"/>
            <a:r>
              <a:rPr lang="en-US" dirty="0" smtClean="0">
                <a:sym typeface="Symbol"/>
              </a:rPr>
              <a:t>New LINAC</a:t>
            </a:r>
          </a:p>
          <a:p>
            <a:pPr lvl="2"/>
            <a:r>
              <a:rPr lang="en-US" dirty="0" smtClean="0">
                <a:sym typeface="Symbol"/>
              </a:rPr>
              <a:t>Increased Booster Energy</a:t>
            </a:r>
          </a:p>
          <a:p>
            <a:pPr lvl="2"/>
            <a:r>
              <a:rPr lang="en-US" dirty="0" smtClean="0">
                <a:sym typeface="Symbol"/>
              </a:rPr>
              <a:t>PSPS2</a:t>
            </a:r>
          </a:p>
          <a:p>
            <a:r>
              <a:rPr lang="en-US" dirty="0" smtClean="0">
                <a:sym typeface="Symbol"/>
              </a:rPr>
              <a:t>Biggest uncertainty is how to deal with crossing angle…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6B0E99-9807-441D-AF7E-21CC01B42272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30765" y="5502870"/>
            <a:ext cx="960125" cy="46086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230765" y="5541275"/>
            <a:ext cx="921720" cy="34564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6105" y="5694895"/>
            <a:ext cx="1305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F0000"/>
                </a:solidFill>
              </a:rPr>
              <a:t>unlikely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IR Layout and Crossing Angle</a:t>
            </a:r>
            <a:endParaRPr lang="en-US" dirty="0"/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7043" y="3448495"/>
            <a:ext cx="8251825" cy="1447800"/>
          </a:xfrm>
        </p:spPr>
        <p:txBody>
          <a:bodyPr/>
          <a:lstStyle/>
          <a:p>
            <a:r>
              <a:rPr lang="en-US" dirty="0" smtClean="0"/>
              <a:t>Nominal Bunch spacing: 25 ns </a:t>
            </a:r>
            <a:r>
              <a:rPr lang="en-US" dirty="0" smtClean="0">
                <a:sym typeface="Symbol"/>
              </a:rPr>
              <a:t></a:t>
            </a:r>
            <a:r>
              <a:rPr lang="en-US" dirty="0" smtClean="0"/>
              <a:t>7.5 m</a:t>
            </a:r>
          </a:p>
          <a:p>
            <a:r>
              <a:rPr lang="en-US" dirty="0" smtClean="0"/>
              <a:t>Collision spacing: 3.75 m </a:t>
            </a:r>
          </a:p>
          <a:p>
            <a:r>
              <a:rPr lang="en-US" dirty="0" smtClean="0"/>
              <a:t>~2x15 parasitic collisions per IR</a:t>
            </a:r>
          </a:p>
          <a:p>
            <a:endParaRPr lang="en-US" dirty="0" smtClean="0"/>
          </a:p>
          <a:p>
            <a:r>
              <a:rPr lang="en-US" dirty="0" smtClean="0"/>
              <a:t>To eliminate crossing angle would require separation dipole ~3 m from IP, </a:t>
            </a:r>
            <a:r>
              <a:rPr lang="en-US" dirty="0" err="1" smtClean="0"/>
              <a:t>ie</a:t>
            </a:r>
            <a:r>
              <a:rPr lang="en-US" dirty="0" smtClean="0"/>
              <a:t> within detector!</a:t>
            </a:r>
          </a:p>
          <a:p>
            <a:pPr lvl="1"/>
            <a:r>
              <a:rPr lang="en-US" sz="2400" dirty="0" smtClean="0"/>
              <a:t>“Early Separation” scheme; possible, not likely</a:t>
            </a: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/>
          <a:srcRect l="3494" t="36363" r="35747"/>
          <a:stretch>
            <a:fillRect/>
          </a:stretch>
        </p:blipFill>
        <p:spPr bwMode="auto">
          <a:xfrm>
            <a:off x="1153955" y="1086295"/>
            <a:ext cx="74358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92055" y="1314895"/>
            <a:ext cx="43815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92155" y="1010095"/>
            <a:ext cx="19939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59054" y="781495"/>
            <a:ext cx="237531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3"/>
                </a:solidFill>
              </a:rPr>
              <a:t>Present Separation </a:t>
            </a:r>
            <a:r>
              <a:rPr lang="en-US" dirty="0">
                <a:solidFill>
                  <a:schemeClr val="accent3"/>
                </a:solidFill>
              </a:rPr>
              <a:t>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82555" y="3105595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35055" y="3105595"/>
            <a:ext cx="1036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1325405" y="4896295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935005" y="4743895"/>
            <a:ext cx="5295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400" dirty="0">
                <a:solidFill>
                  <a:srgbClr val="FF0000"/>
                </a:solidFill>
              </a:rPr>
              <a:t>Implement Crossing </a:t>
            </a:r>
            <a:r>
              <a:rPr lang="en-US" sz="2400" dirty="0" smtClean="0">
                <a:solidFill>
                  <a:srgbClr val="FF0000"/>
                </a:solidFill>
              </a:rPr>
              <a:t>Angle for </a:t>
            </a:r>
            <a:r>
              <a:rPr lang="en-US" sz="2400" dirty="0" err="1" smtClean="0">
                <a:solidFill>
                  <a:srgbClr val="FF0000"/>
                </a:solidFill>
              </a:rPr>
              <a:t>n</a:t>
            </a:r>
            <a:r>
              <a:rPr lang="en-US" sz="2400" baseline="-25000" dirty="0" err="1" smtClean="0">
                <a:solidFill>
                  <a:srgbClr val="FF0000"/>
                </a:solidFill>
              </a:rPr>
              <a:t>b</a:t>
            </a:r>
            <a:r>
              <a:rPr lang="en-US" sz="2400" dirty="0" smtClean="0">
                <a:solidFill>
                  <a:srgbClr val="FF0000"/>
                </a:solidFill>
              </a:rPr>
              <a:t>&gt;156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2/16/2011</a:t>
            </a: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986A062-E04B-4060-8C99-AB76AA523A10}" type="slidenum">
              <a:rPr lang="en-US" smtClean="0">
                <a:latin typeface="Arial" pitchFamily="34" charset="0"/>
              </a:rPr>
              <a:pPr/>
              <a:t>55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Guest Lecture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00335" y="6002135"/>
            <a:ext cx="7565785" cy="46086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/>
      <p:bldP spid="1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Base Line Option: Crab Cavities</a:t>
            </a:r>
            <a:endParaRPr lang="en-US" dirty="0"/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46088" y="740650"/>
            <a:ext cx="8697912" cy="2324100"/>
          </a:xfrm>
        </p:spPr>
        <p:txBody>
          <a:bodyPr/>
          <a:lstStyle/>
          <a:p>
            <a:r>
              <a:rPr lang="en-US" sz="2000" dirty="0" smtClean="0"/>
              <a:t>Lateral deflecting cavities allow bunches to hit head on even though beams cross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pPr>
              <a:buNone/>
            </a:pPr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Successfully used a KEK</a:t>
            </a:r>
          </a:p>
          <a:p>
            <a:r>
              <a:rPr lang="en-US" sz="2000" dirty="0" smtClean="0"/>
              <a:t>Additional advantage:</a:t>
            </a:r>
          </a:p>
          <a:p>
            <a:pPr lvl="1"/>
            <a:r>
              <a:rPr lang="en-US" sz="1600" dirty="0" smtClean="0"/>
              <a:t>The crab angle is an easy knob to level the luminosity, stretching out the store and preventing excessive pile up at the beginning.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665" y="1585560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9238" y="1623965"/>
            <a:ext cx="3814762" cy="27813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HL-LHC Proposal: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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 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n-US" dirty="0" smtClean="0">
                <a:latin typeface="Symbol" pitchFamily="18" charset="2"/>
              </a:rPr>
              <a:t>b</a:t>
            </a:r>
            <a:r>
              <a:rPr lang="en-US" dirty="0" smtClean="0"/>
              <a:t>*</a:t>
            </a:r>
            <a:r>
              <a:rPr lang="en-US" dirty="0" smtClean="0">
                <a:sym typeface="Symbol"/>
              </a:rPr>
              <a:t>huge </a:t>
            </a:r>
            <a:r>
              <a:rPr lang="en-US" dirty="0" smtClean="0"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n-US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b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8310" y="2353660"/>
            <a:ext cx="4070930" cy="3617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493720" y="2161635"/>
            <a:ext cx="32260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 least 120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dirty="0" smtClean="0"/>
          </a:p>
          <a:p>
            <a:pPr marL="228600" indent="-114300" algn="l"/>
            <a:r>
              <a:rPr lang="en-US" dirty="0" smtClean="0">
                <a:solidFill>
                  <a:srgbClr val="FF1F1F"/>
                </a:solidFill>
                <a:sym typeface="Symbol"/>
              </a:rPr>
              <a:t> Beyond the limit of </a:t>
            </a:r>
            <a:r>
              <a:rPr lang="en-US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dirty="0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2/16/2011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58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Eric Prebys - MIT Guest Lecture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chemeClr val="accent3"/>
                </a:solidFill>
              </a:rPr>
              <a:t>Limit of </a:t>
            </a:r>
            <a:r>
              <a:rPr lang="en-US" dirty="0" err="1" smtClean="0">
                <a:solidFill>
                  <a:schemeClr val="accent3"/>
                </a:solidFill>
              </a:rPr>
              <a:t>NbTi</a:t>
            </a:r>
            <a:r>
              <a:rPr lang="en-US" dirty="0" smtClean="0">
                <a:solidFill>
                  <a:schemeClr val="accent3"/>
                </a:solidFill>
              </a:rPr>
              <a:t> magnets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Very attractive, but no one has ever built accelerator quality magnets out of Nb</a:t>
            </a:r>
            <a:r>
              <a:rPr kumimoji="0" lang="en-US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Sn</a:t>
            </a:r>
            <a:endParaRPr lang="en-US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Whereas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NbTi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mandrel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React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magnet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LARP Magnet Development Tree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9" name="Picture 6" descr="all_cross-section_cronological_label_v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787" y="779055"/>
            <a:ext cx="6921500" cy="5368925"/>
          </a:xfrm>
          <a:prstGeom prst="rect">
            <a:avLst/>
          </a:prstGeom>
          <a:noFill/>
        </p:spPr>
      </p:pic>
      <p:sp>
        <p:nvSpPr>
          <p:cNvPr id="10" name="AutoShape 7"/>
          <p:cNvSpPr>
            <a:spLocks/>
          </p:cNvSpPr>
          <p:nvPr/>
        </p:nvSpPr>
        <p:spPr bwMode="auto">
          <a:xfrm>
            <a:off x="7618412" y="944155"/>
            <a:ext cx="152400" cy="2362200"/>
          </a:xfrm>
          <a:prstGeom prst="rightBrace">
            <a:avLst>
              <a:gd name="adj1" fmla="val 129167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7847012" y="1903005"/>
            <a:ext cx="1296988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0033CC"/>
                </a:solidFill>
              </a:rPr>
              <a:t>Completed</a:t>
            </a:r>
          </a:p>
        </p:txBody>
      </p:sp>
      <p:sp>
        <p:nvSpPr>
          <p:cNvPr id="12" name="AutoShape 9"/>
          <p:cNvSpPr>
            <a:spLocks/>
          </p:cNvSpPr>
          <p:nvPr/>
        </p:nvSpPr>
        <p:spPr bwMode="auto">
          <a:xfrm>
            <a:off x="7618412" y="3531780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33CC"/>
              </a:solidFill>
            </a:endParaRPr>
          </a:p>
        </p:txBody>
      </p:sp>
      <p:sp>
        <p:nvSpPr>
          <p:cNvPr id="13" name="AutoShape 10"/>
          <p:cNvSpPr>
            <a:spLocks/>
          </p:cNvSpPr>
          <p:nvPr/>
        </p:nvSpPr>
        <p:spPr bwMode="auto">
          <a:xfrm>
            <a:off x="7618412" y="4893855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7871809" y="3674655"/>
            <a:ext cx="1241045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33CC"/>
                </a:solidFill>
              </a:rPr>
              <a:t>Achieved</a:t>
            </a:r>
          </a:p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220 </a:t>
            </a:r>
            <a:r>
              <a:rPr lang="en-US" sz="2000" dirty="0">
                <a:solidFill>
                  <a:srgbClr val="0033CC"/>
                </a:solidFill>
              </a:rPr>
              <a:t>T/m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529185" y="5042010"/>
            <a:ext cx="1726027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33CC"/>
                </a:solidFill>
              </a:rPr>
              <a:t>Being</a:t>
            </a:r>
            <a:br>
              <a:rPr lang="en-US" sz="2000" dirty="0" smtClean="0">
                <a:solidFill>
                  <a:srgbClr val="0033CC"/>
                </a:solidFill>
              </a:rPr>
            </a:br>
            <a:r>
              <a:rPr lang="en-US" sz="2000" dirty="0" smtClean="0">
                <a:solidFill>
                  <a:srgbClr val="0033CC"/>
                </a:solidFill>
              </a:rPr>
              <a:t>tested</a:t>
            </a:r>
            <a:endParaRPr lang="en-US" sz="2000" dirty="0">
              <a:solidFill>
                <a:srgbClr val="0033CC"/>
              </a:solidFill>
            </a:endParaRP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5056187" y="3865155"/>
            <a:ext cx="1963737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/>
              <a:t> Length scale-up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5018087" y="5122455"/>
            <a:ext cx="2623090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2000" dirty="0"/>
              <a:t> High field</a:t>
            </a:r>
          </a:p>
          <a:p>
            <a:pPr>
              <a:buFontTx/>
              <a:buChar char="•"/>
            </a:pPr>
            <a:r>
              <a:rPr lang="en-US" sz="2000" dirty="0"/>
              <a:t> Accelerator features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10200" y="3009900"/>
            <a:ext cx="3733800" cy="33813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1500" y="0"/>
            <a:ext cx="8371114" cy="507274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Electrons (leptons) vs. Protons (hadrons)</a:t>
            </a:r>
            <a:endParaRPr lang="en-US" dirty="0"/>
          </a:p>
        </p:txBody>
      </p:sp>
      <p:sp>
        <p:nvSpPr>
          <p:cNvPr id="22532" name="Content Placeholder 23"/>
          <p:cNvSpPr>
            <a:spLocks noGrp="1"/>
          </p:cNvSpPr>
          <p:nvPr>
            <p:ph sz="half" idx="1"/>
          </p:nvPr>
        </p:nvSpPr>
        <p:spPr>
          <a:xfrm>
            <a:off x="4114800" y="571500"/>
            <a:ext cx="5029200" cy="3448050"/>
          </a:xfrm>
        </p:spPr>
        <p:txBody>
          <a:bodyPr/>
          <a:lstStyle/>
          <a:p>
            <a:r>
              <a:rPr lang="en-US" sz="2000" smtClean="0"/>
              <a:t>Electrons are point-like</a:t>
            </a:r>
          </a:p>
          <a:p>
            <a:pPr lvl="1"/>
            <a:r>
              <a:rPr lang="en-US" sz="2000" smtClean="0"/>
              <a:t>Well-defined initial state</a:t>
            </a:r>
          </a:p>
          <a:p>
            <a:pPr lvl="1"/>
            <a:r>
              <a:rPr lang="en-US" sz="2000" smtClean="0"/>
              <a:t>Full energy available to interaction</a:t>
            </a:r>
          </a:p>
          <a:p>
            <a:pPr lvl="1"/>
            <a:r>
              <a:rPr lang="en-US" sz="2000" smtClean="0"/>
              <a:t>Can calculate from first principles</a:t>
            </a:r>
          </a:p>
          <a:p>
            <a:pPr lvl="1"/>
            <a:r>
              <a:rPr lang="en-US" sz="2000" smtClean="0"/>
              <a:t>Can use energy/momentum conservation to find “invisible” particles.</a:t>
            </a:r>
          </a:p>
        </p:txBody>
      </p:sp>
      <p:sp>
        <p:nvSpPr>
          <p:cNvPr id="22533" name="Content Placeholder 24"/>
          <p:cNvSpPr>
            <a:spLocks noGrp="1"/>
          </p:cNvSpPr>
          <p:nvPr>
            <p:ph sz="half" idx="2"/>
          </p:nvPr>
        </p:nvSpPr>
        <p:spPr>
          <a:xfrm>
            <a:off x="342900" y="3124200"/>
            <a:ext cx="5448300" cy="2971800"/>
          </a:xfrm>
        </p:spPr>
        <p:txBody>
          <a:bodyPr/>
          <a:lstStyle/>
          <a:p>
            <a:r>
              <a:rPr lang="en-US" sz="2000" dirty="0" smtClean="0"/>
              <a:t>Protons are made of quarks and gluons</a:t>
            </a:r>
          </a:p>
          <a:p>
            <a:pPr lvl="1"/>
            <a:r>
              <a:rPr lang="en-US" sz="2000" dirty="0" smtClean="0"/>
              <a:t>Interaction take place between these </a:t>
            </a:r>
            <a:r>
              <a:rPr lang="en-US" sz="2000" dirty="0" err="1" smtClean="0"/>
              <a:t>consituents</a:t>
            </a:r>
            <a:r>
              <a:rPr lang="en-US" sz="2000" dirty="0" smtClean="0"/>
              <a:t>.</a:t>
            </a:r>
          </a:p>
          <a:p>
            <a:pPr lvl="1"/>
            <a:r>
              <a:rPr lang="en-US" sz="2000" dirty="0" smtClean="0"/>
              <a:t>At high energies, virtual “sea” particles dominate</a:t>
            </a:r>
          </a:p>
          <a:p>
            <a:pPr lvl="1"/>
            <a:r>
              <a:rPr lang="en-US" sz="2000" dirty="0" smtClean="0"/>
              <a:t>Only a small fraction of energy available, not well-defined.</a:t>
            </a:r>
          </a:p>
          <a:p>
            <a:pPr lvl="1"/>
            <a:r>
              <a:rPr lang="en-US" sz="2000" dirty="0" smtClean="0"/>
              <a:t>Rest of particle fragments -&gt; big mess!</a:t>
            </a:r>
          </a:p>
        </p:txBody>
      </p:sp>
      <p:grpSp>
        <p:nvGrpSpPr>
          <p:cNvPr id="22534" name="Group 25"/>
          <p:cNvGrpSpPr>
            <a:grpSpLocks/>
          </p:cNvGrpSpPr>
          <p:nvPr/>
        </p:nvGrpSpPr>
        <p:grpSpPr bwMode="auto">
          <a:xfrm>
            <a:off x="647700" y="685800"/>
            <a:ext cx="3200400" cy="1676400"/>
            <a:chOff x="1143000" y="800100"/>
            <a:chExt cx="3200400" cy="1676400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1143000" y="1714500"/>
              <a:ext cx="1676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10800000" flipV="1">
              <a:off x="2743200" y="1714500"/>
              <a:ext cx="16002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2609850" y="1047750"/>
              <a:ext cx="800100" cy="381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2724150" y="1047750"/>
              <a:ext cx="7239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5400000" flipH="1" flipV="1">
              <a:off x="2533650" y="1085850"/>
              <a:ext cx="800100" cy="2286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>
              <a:off x="2305050" y="1771650"/>
              <a:ext cx="57150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2305050" y="1962150"/>
              <a:ext cx="647700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2400300" y="1981200"/>
              <a:ext cx="723900" cy="1143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1981200" y="1676400"/>
              <a:ext cx="838200" cy="8001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535" name="TextBox 26"/>
          <p:cNvSpPr txBox="1">
            <a:spLocks noChangeArrowheads="1"/>
          </p:cNvSpPr>
          <p:nvPr/>
        </p:nvSpPr>
        <p:spPr bwMode="auto">
          <a:xfrm>
            <a:off x="1466850" y="6096000"/>
            <a:ext cx="62103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So why don’t we stick to electrons??</a:t>
            </a:r>
          </a:p>
        </p:txBody>
      </p:sp>
      <p:sp>
        <p:nvSpPr>
          <p:cNvPr id="22536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22537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65691-515A-4060-80FB-E42CCC3485C1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2538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5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5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5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5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5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2" grpId="0" build="p"/>
      <p:bldP spid="22533" grpId="0" build="p"/>
      <p:bldP spid="2253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Next Decade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Run until end of 2012 of integrated luminosity</a:t>
            </a:r>
          </a:p>
          <a:p>
            <a:pPr lvl="1"/>
            <a:r>
              <a:rPr lang="en-US" sz="1600" dirty="0" smtClean="0"/>
              <a:t>Between 2 and 10 fb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 of integrated luminosity</a:t>
            </a:r>
          </a:p>
          <a:p>
            <a:r>
              <a:rPr lang="en-US" sz="2000" dirty="0" smtClean="0"/>
              <a:t>Shut down for ~15 month to fully repair all ~10000 faulty joints</a:t>
            </a:r>
          </a:p>
          <a:p>
            <a:pPr lvl="1"/>
            <a:r>
              <a:rPr lang="en-US" sz="1800" dirty="0" err="1" smtClean="0"/>
              <a:t>Resolder</a:t>
            </a:r>
            <a:endParaRPr lang="en-US" sz="1800" dirty="0" smtClean="0"/>
          </a:p>
          <a:p>
            <a:pPr lvl="1"/>
            <a:r>
              <a:rPr lang="en-US" sz="1800" dirty="0" smtClean="0"/>
              <a:t>Install clamps</a:t>
            </a:r>
          </a:p>
          <a:p>
            <a:pPr lvl="1"/>
            <a:r>
              <a:rPr lang="en-US" sz="1800" dirty="0" smtClean="0"/>
              <a:t>Install pressure relief on all cryostats</a:t>
            </a:r>
          </a:p>
          <a:p>
            <a:r>
              <a:rPr lang="en-US" sz="2000" dirty="0" smtClean="0"/>
              <a:t>Shut down in ~2017</a:t>
            </a:r>
          </a:p>
          <a:p>
            <a:pPr lvl="1"/>
            <a:r>
              <a:rPr lang="en-US" sz="1800" dirty="0" smtClean="0"/>
              <a:t>Tie in new LINAC</a:t>
            </a:r>
          </a:p>
          <a:p>
            <a:pPr lvl="1"/>
            <a:r>
              <a:rPr lang="en-US" sz="1800" dirty="0" smtClean="0"/>
              <a:t>Increase Booster energy 1.4-&gt;2.0 </a:t>
            </a:r>
            <a:r>
              <a:rPr lang="en-US" sz="1800" dirty="0" err="1" smtClean="0"/>
              <a:t>GeV</a:t>
            </a:r>
            <a:endParaRPr lang="en-US" sz="1800" dirty="0" smtClean="0"/>
          </a:p>
          <a:p>
            <a:pPr lvl="1"/>
            <a:r>
              <a:rPr lang="en-US" sz="1800" dirty="0" smtClean="0"/>
              <a:t>Finalize collimation system (LHC collimation is a talk in itself)</a:t>
            </a:r>
          </a:p>
          <a:p>
            <a:r>
              <a:rPr lang="en-US" sz="2000" dirty="0" smtClean="0"/>
              <a:t>Shut down in ~2021</a:t>
            </a:r>
          </a:p>
          <a:p>
            <a:pPr lvl="1"/>
            <a:r>
              <a:rPr lang="en-US" sz="1800" dirty="0" smtClean="0"/>
              <a:t>Full luminosity: &gt;5x10</a:t>
            </a:r>
            <a:r>
              <a:rPr lang="en-US" sz="1800" baseline="30000" dirty="0" smtClean="0"/>
              <a:t>34</a:t>
            </a:r>
            <a:r>
              <a:rPr lang="en-US" sz="1800" dirty="0" smtClean="0"/>
              <a:t> leveled</a:t>
            </a:r>
          </a:p>
          <a:p>
            <a:pPr lvl="2"/>
            <a:r>
              <a:rPr lang="en-US" sz="1800" dirty="0" smtClean="0"/>
              <a:t>New inner triplets based on Nb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Sn</a:t>
            </a:r>
          </a:p>
          <a:p>
            <a:pPr lvl="2"/>
            <a:r>
              <a:rPr lang="en-US" sz="1800" dirty="0" smtClean="0"/>
              <a:t>Crab cavities</a:t>
            </a:r>
          </a:p>
          <a:p>
            <a:pPr lvl="2"/>
            <a:r>
              <a:rPr lang="en-US" sz="1800" dirty="0" smtClean="0"/>
              <a:t>Large </a:t>
            </a:r>
            <a:r>
              <a:rPr lang="en-US" sz="1800" dirty="0" err="1" smtClean="0"/>
              <a:t>Pewinski</a:t>
            </a:r>
            <a:r>
              <a:rPr lang="en-US" sz="1800" dirty="0" smtClean="0"/>
              <a:t> Angle being pursued as backup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The Long Road to Discovery</a:t>
            </a:r>
            <a:endParaRPr lang="en-US" dirty="0"/>
          </a:p>
        </p:txBody>
      </p:sp>
      <p:sp>
        <p:nvSpPr>
          <p:cNvPr id="47107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Even with the higher luminosity, still need a lot of time to reach the discovery potential of the LHC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Lots of new challenges between now and then!</a:t>
            </a:r>
          </a:p>
          <a:p>
            <a:pPr lvl="1"/>
            <a:endParaRPr lang="en-US" sz="1600" dirty="0" smtClean="0"/>
          </a:p>
        </p:txBody>
      </p:sp>
      <p:pic>
        <p:nvPicPr>
          <p:cNvPr id="47111" name="Picture 3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1070" y="1547155"/>
            <a:ext cx="65151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342"/>
          <p:cNvSpPr>
            <a:spLocks noChangeShapeType="1"/>
          </p:cNvSpPr>
          <p:nvPr/>
        </p:nvSpPr>
        <p:spPr bwMode="auto">
          <a:xfrm flipV="1">
            <a:off x="2783895" y="3679168"/>
            <a:ext cx="0" cy="159861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3" name="Line 343"/>
          <p:cNvSpPr>
            <a:spLocks noChangeShapeType="1"/>
          </p:cNvSpPr>
          <p:nvPr/>
        </p:nvSpPr>
        <p:spPr bwMode="auto">
          <a:xfrm flipV="1">
            <a:off x="4193595" y="2975905"/>
            <a:ext cx="0" cy="23018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4" name="Line 344"/>
          <p:cNvSpPr>
            <a:spLocks noChangeShapeType="1"/>
          </p:cNvSpPr>
          <p:nvPr/>
        </p:nvSpPr>
        <p:spPr bwMode="auto">
          <a:xfrm>
            <a:off x="285057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5" name="Line 345"/>
          <p:cNvSpPr>
            <a:spLocks noChangeShapeType="1"/>
          </p:cNvSpPr>
          <p:nvPr/>
        </p:nvSpPr>
        <p:spPr bwMode="auto">
          <a:xfrm>
            <a:off x="1239258" y="3615668"/>
            <a:ext cx="1611312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16" name="Text Box 346"/>
          <p:cNvSpPr txBox="1">
            <a:spLocks noChangeArrowheads="1"/>
          </p:cNvSpPr>
          <p:nvPr/>
        </p:nvSpPr>
        <p:spPr bwMode="auto">
          <a:xfrm>
            <a:off x="2811140" y="4527800"/>
            <a:ext cx="1401345" cy="338554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600" dirty="0" smtClean="0">
                <a:latin typeface="Arial Unicode MS" pitchFamily="34" charset="-128"/>
              </a:rPr>
              <a:t>50-100 </a:t>
            </a:r>
            <a:r>
              <a:rPr lang="en-US" sz="1600" dirty="0">
                <a:latin typeface="Arial Unicode MS" pitchFamily="34" charset="-128"/>
              </a:rPr>
              <a:t>fb</a:t>
            </a:r>
            <a:r>
              <a:rPr lang="en-US" sz="1600" baseline="30000" dirty="0">
                <a:latin typeface="Arial Unicode MS" pitchFamily="34" charset="-128"/>
              </a:rPr>
              <a:t>-1</a:t>
            </a:r>
            <a:r>
              <a:rPr lang="en-US" sz="1600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17" name="Line 347"/>
          <p:cNvSpPr>
            <a:spLocks noChangeShapeType="1"/>
          </p:cNvSpPr>
          <p:nvPr/>
        </p:nvSpPr>
        <p:spPr bwMode="auto">
          <a:xfrm flipV="1">
            <a:off x="4596820" y="2975905"/>
            <a:ext cx="0" cy="2365375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8" name="Line 348"/>
          <p:cNvSpPr>
            <a:spLocks noChangeShapeType="1"/>
          </p:cNvSpPr>
          <p:nvPr/>
        </p:nvSpPr>
        <p:spPr bwMode="auto">
          <a:xfrm flipV="1">
            <a:off x="5066720" y="2847318"/>
            <a:ext cx="0" cy="2430462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19" name="Text Box 349"/>
          <p:cNvSpPr txBox="1">
            <a:spLocks noChangeArrowheads="1"/>
          </p:cNvSpPr>
          <p:nvPr/>
        </p:nvSpPr>
        <p:spPr bwMode="auto">
          <a:xfrm rot="-5400000">
            <a:off x="3356472" y="3867253"/>
            <a:ext cx="20746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dirty="0" smtClean="0">
                <a:solidFill>
                  <a:srgbClr val="006600"/>
                </a:solidFill>
                <a:latin typeface="Times New Roman" pitchFamily="18" charset="0"/>
              </a:rPr>
              <a:t>HL-LHC Upgrade</a:t>
            </a:r>
            <a:endParaRPr lang="en-US" sz="2000" dirty="0">
              <a:solidFill>
                <a:srgbClr val="006600"/>
              </a:solidFill>
              <a:latin typeface="Times New Roman" pitchFamily="18" charset="0"/>
            </a:endParaRPr>
          </a:p>
        </p:txBody>
      </p:sp>
      <p:sp>
        <p:nvSpPr>
          <p:cNvPr id="47120" name="Text Box 350"/>
          <p:cNvSpPr txBox="1">
            <a:spLocks noChangeArrowheads="1"/>
          </p:cNvSpPr>
          <p:nvPr/>
        </p:nvSpPr>
        <p:spPr bwMode="auto">
          <a:xfrm>
            <a:off x="5191637" y="4511018"/>
            <a:ext cx="1218603" cy="369332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 smtClean="0">
                <a:latin typeface="Arial Unicode MS" pitchFamily="34" charset="-128"/>
              </a:rPr>
              <a:t>500 </a:t>
            </a:r>
            <a:r>
              <a:rPr lang="en-US" dirty="0">
                <a:latin typeface="Arial Unicode MS" pitchFamily="34" charset="-128"/>
              </a:rPr>
              <a:t>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1" name="Text Box 351"/>
          <p:cNvSpPr txBox="1">
            <a:spLocks noChangeArrowheads="1"/>
          </p:cNvSpPr>
          <p:nvPr/>
        </p:nvSpPr>
        <p:spPr bwMode="auto">
          <a:xfrm rot="-5400000">
            <a:off x="4311070" y="3782355"/>
            <a:ext cx="1014413" cy="303213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dirty="0">
                <a:latin typeface="Arial Unicode MS" pitchFamily="34" charset="-128"/>
              </a:rPr>
              <a:t>200 fb</a:t>
            </a:r>
            <a:r>
              <a:rPr lang="en-US" baseline="30000" dirty="0">
                <a:latin typeface="Arial Unicode MS" pitchFamily="34" charset="-128"/>
              </a:rPr>
              <a:t>-1</a:t>
            </a:r>
            <a:r>
              <a:rPr lang="en-US" dirty="0">
                <a:latin typeface="Arial Unicode MS" pitchFamily="34" charset="-128"/>
              </a:rPr>
              <a:t>/yr</a:t>
            </a:r>
          </a:p>
        </p:txBody>
      </p:sp>
      <p:sp>
        <p:nvSpPr>
          <p:cNvPr id="47122" name="Line 352"/>
          <p:cNvSpPr>
            <a:spLocks noChangeShapeType="1"/>
          </p:cNvSpPr>
          <p:nvPr/>
        </p:nvSpPr>
        <p:spPr bwMode="auto">
          <a:xfrm>
            <a:off x="1239258" y="2975905"/>
            <a:ext cx="295433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3" name="Line 353"/>
          <p:cNvSpPr>
            <a:spLocks noChangeShapeType="1"/>
          </p:cNvSpPr>
          <p:nvPr/>
        </p:nvSpPr>
        <p:spPr bwMode="auto">
          <a:xfrm>
            <a:off x="1239258" y="2272643"/>
            <a:ext cx="5170487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24" name="Text Box 354"/>
          <p:cNvSpPr txBox="1">
            <a:spLocks noChangeArrowheads="1"/>
          </p:cNvSpPr>
          <p:nvPr/>
        </p:nvSpPr>
        <p:spPr bwMode="auto">
          <a:xfrm>
            <a:off x="702683" y="2101193"/>
            <a:ext cx="474662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3000</a:t>
            </a:r>
          </a:p>
        </p:txBody>
      </p:sp>
      <p:sp>
        <p:nvSpPr>
          <p:cNvPr id="47125" name="Text Box 355"/>
          <p:cNvSpPr txBox="1">
            <a:spLocks noChangeArrowheads="1"/>
          </p:cNvSpPr>
          <p:nvPr/>
        </p:nvSpPr>
        <p:spPr bwMode="auto">
          <a:xfrm>
            <a:off x="769358" y="2847318"/>
            <a:ext cx="39528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300</a:t>
            </a:r>
          </a:p>
        </p:txBody>
      </p:sp>
      <p:sp>
        <p:nvSpPr>
          <p:cNvPr id="47126" name="Text Box 356"/>
          <p:cNvSpPr txBox="1">
            <a:spLocks noChangeArrowheads="1"/>
          </p:cNvSpPr>
          <p:nvPr/>
        </p:nvSpPr>
        <p:spPr bwMode="auto">
          <a:xfrm>
            <a:off x="836033" y="3487080"/>
            <a:ext cx="315912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30</a:t>
            </a:r>
          </a:p>
        </p:txBody>
      </p:sp>
      <p:sp>
        <p:nvSpPr>
          <p:cNvPr id="47127" name="Text Box 357"/>
          <p:cNvSpPr txBox="1">
            <a:spLocks noChangeArrowheads="1"/>
          </p:cNvSpPr>
          <p:nvPr/>
        </p:nvSpPr>
        <p:spPr bwMode="auto">
          <a:xfrm>
            <a:off x="2045708" y="4445930"/>
            <a:ext cx="628650" cy="458788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latin typeface="Arial Unicode MS" pitchFamily="34" charset="-128"/>
              </a:rPr>
              <a:t>10-20 </a:t>
            </a:r>
          </a:p>
          <a:p>
            <a:pPr algn="ctr" eaLnBrk="0" hangingPunct="0"/>
            <a:r>
              <a:rPr lang="en-US" sz="1400" b="1">
                <a:latin typeface="Arial Unicode MS" pitchFamily="34" charset="-128"/>
              </a:rPr>
              <a:t>fb</a:t>
            </a:r>
            <a:r>
              <a:rPr lang="en-US" sz="1400" b="1" baseline="30000">
                <a:latin typeface="Arial Unicode MS" pitchFamily="34" charset="-128"/>
              </a:rPr>
              <a:t>-1</a:t>
            </a:r>
            <a:r>
              <a:rPr lang="en-US" sz="1400" b="1">
                <a:latin typeface="Arial Unicode MS" pitchFamily="34" charset="-128"/>
              </a:rPr>
              <a:t>/yr</a:t>
            </a:r>
          </a:p>
        </p:txBody>
      </p:sp>
      <p:sp>
        <p:nvSpPr>
          <p:cNvPr id="47128" name="Rectangle 358"/>
          <p:cNvSpPr>
            <a:spLocks noChangeArrowheads="1"/>
          </p:cNvSpPr>
          <p:nvPr/>
        </p:nvSpPr>
        <p:spPr bwMode="auto">
          <a:xfrm>
            <a:off x="4193595" y="2975905"/>
            <a:ext cx="403225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endParaRPr lang="en-US"/>
          </a:p>
        </p:txBody>
      </p:sp>
      <p:sp>
        <p:nvSpPr>
          <p:cNvPr id="47129" name="Line 360"/>
          <p:cNvSpPr>
            <a:spLocks noChangeShapeType="1"/>
          </p:cNvSpPr>
          <p:nvPr/>
        </p:nvSpPr>
        <p:spPr bwMode="auto">
          <a:xfrm>
            <a:off x="5066720" y="4958693"/>
            <a:ext cx="1343025" cy="0"/>
          </a:xfrm>
          <a:prstGeom prst="line">
            <a:avLst/>
          </a:prstGeom>
          <a:noFill/>
          <a:ln w="22225">
            <a:solidFill>
              <a:schemeClr val="tx2"/>
            </a:solidFill>
            <a:round/>
            <a:headEnd type="triangle" w="lg" len="lg"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0" name="Line 361"/>
          <p:cNvSpPr>
            <a:spLocks noChangeShapeType="1"/>
          </p:cNvSpPr>
          <p:nvPr/>
        </p:nvSpPr>
        <p:spPr bwMode="auto">
          <a:xfrm flipH="1">
            <a:off x="6409745" y="4958693"/>
            <a:ext cx="334963" cy="0"/>
          </a:xfrm>
          <a:prstGeom prst="line">
            <a:avLst/>
          </a:prstGeom>
          <a:noFill/>
          <a:ln w="222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1" name="Text Box 362"/>
          <p:cNvSpPr txBox="1">
            <a:spLocks noChangeArrowheads="1"/>
          </p:cNvSpPr>
          <p:nvPr/>
        </p:nvSpPr>
        <p:spPr bwMode="auto">
          <a:xfrm>
            <a:off x="4528558" y="1974193"/>
            <a:ext cx="112395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SUSY@3TeV</a:t>
            </a:r>
          </a:p>
        </p:txBody>
      </p:sp>
      <p:sp>
        <p:nvSpPr>
          <p:cNvPr id="47132" name="Line 363"/>
          <p:cNvSpPr>
            <a:spLocks noChangeShapeType="1"/>
          </p:cNvSpPr>
          <p:nvPr/>
        </p:nvSpPr>
        <p:spPr bwMode="auto">
          <a:xfrm>
            <a:off x="5536620" y="2207555"/>
            <a:ext cx="0" cy="320675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3" name="Text Box 364"/>
          <p:cNvSpPr txBox="1">
            <a:spLocks noChangeArrowheads="1"/>
          </p:cNvSpPr>
          <p:nvPr/>
        </p:nvSpPr>
        <p:spPr bwMode="auto">
          <a:xfrm>
            <a:off x="5804908" y="1717018"/>
            <a:ext cx="825500" cy="257175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Z’@6TeV</a:t>
            </a:r>
          </a:p>
        </p:txBody>
      </p:sp>
      <p:sp>
        <p:nvSpPr>
          <p:cNvPr id="47134" name="Line 365"/>
          <p:cNvSpPr>
            <a:spLocks noChangeShapeType="1"/>
          </p:cNvSpPr>
          <p:nvPr/>
        </p:nvSpPr>
        <p:spPr bwMode="auto">
          <a:xfrm>
            <a:off x="6409745" y="1951968"/>
            <a:ext cx="0" cy="255587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5" name="Line 366"/>
          <p:cNvSpPr>
            <a:spLocks noChangeShapeType="1"/>
          </p:cNvSpPr>
          <p:nvPr/>
        </p:nvSpPr>
        <p:spPr bwMode="auto">
          <a:xfrm>
            <a:off x="1909183" y="3679168"/>
            <a:ext cx="0" cy="8318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7136" name="Line 367"/>
          <p:cNvSpPr>
            <a:spLocks noChangeShapeType="1"/>
          </p:cNvSpPr>
          <p:nvPr/>
        </p:nvSpPr>
        <p:spPr bwMode="auto">
          <a:xfrm>
            <a:off x="2179058" y="3167993"/>
            <a:ext cx="0" cy="1022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7" name="Text Box 368"/>
          <p:cNvSpPr txBox="1">
            <a:spLocks noChangeArrowheads="1"/>
          </p:cNvSpPr>
          <p:nvPr/>
        </p:nvSpPr>
        <p:spPr bwMode="auto">
          <a:xfrm>
            <a:off x="1374195" y="3317218"/>
            <a:ext cx="11223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SUSY@1TeV</a:t>
            </a:r>
          </a:p>
        </p:txBody>
      </p:sp>
      <p:sp>
        <p:nvSpPr>
          <p:cNvPr id="47138" name="Line 369"/>
          <p:cNvSpPr>
            <a:spLocks noChangeShapeType="1"/>
          </p:cNvSpPr>
          <p:nvPr/>
        </p:nvSpPr>
        <p:spPr bwMode="auto">
          <a:xfrm>
            <a:off x="4195183" y="2591730"/>
            <a:ext cx="0" cy="31908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39" name="Text Box 370"/>
          <p:cNvSpPr txBox="1">
            <a:spLocks noChangeArrowheads="1"/>
          </p:cNvSpPr>
          <p:nvPr/>
        </p:nvSpPr>
        <p:spPr bwMode="auto">
          <a:xfrm>
            <a:off x="2313995" y="1951968"/>
            <a:ext cx="1477963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ADD X-dim@9TeV</a:t>
            </a:r>
          </a:p>
        </p:txBody>
      </p:sp>
      <p:sp>
        <p:nvSpPr>
          <p:cNvPr id="47140" name="Line 371"/>
          <p:cNvSpPr>
            <a:spLocks noChangeShapeType="1"/>
          </p:cNvSpPr>
          <p:nvPr/>
        </p:nvSpPr>
        <p:spPr bwMode="auto">
          <a:xfrm>
            <a:off x="3253795" y="2207555"/>
            <a:ext cx="0" cy="1023938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1" name="Line 372"/>
          <p:cNvSpPr>
            <a:spLocks noChangeShapeType="1"/>
          </p:cNvSpPr>
          <p:nvPr/>
        </p:nvSpPr>
        <p:spPr bwMode="auto">
          <a:xfrm>
            <a:off x="2582283" y="2847318"/>
            <a:ext cx="0" cy="89535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47142" name="Text Box 373"/>
          <p:cNvSpPr txBox="1">
            <a:spLocks noChangeArrowheads="1"/>
          </p:cNvSpPr>
          <p:nvPr/>
        </p:nvSpPr>
        <p:spPr bwMode="auto">
          <a:xfrm>
            <a:off x="2850570" y="2293280"/>
            <a:ext cx="1858963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Compositeness@40TeV</a:t>
            </a:r>
          </a:p>
        </p:txBody>
      </p:sp>
      <p:sp>
        <p:nvSpPr>
          <p:cNvPr id="47143" name="Text Box 374"/>
          <p:cNvSpPr txBox="1">
            <a:spLocks noChangeArrowheads="1"/>
          </p:cNvSpPr>
          <p:nvPr/>
        </p:nvSpPr>
        <p:spPr bwMode="auto">
          <a:xfrm>
            <a:off x="1977445" y="2591730"/>
            <a:ext cx="1235075" cy="25558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H(120GeV)</a:t>
            </a:r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  <a:sym typeface="Wingdings" pitchFamily="2" charset="2"/>
              </a:rPr>
              <a:t></a:t>
            </a:r>
            <a:r>
              <a:rPr lang="en-US" sz="1400" b="1">
                <a:solidFill>
                  <a:schemeClr val="accent2"/>
                </a:solidFill>
                <a:latin typeface="Symbol" pitchFamily="18" charset="2"/>
                <a:sym typeface="Wingdings" pitchFamily="2" charset="2"/>
              </a:rPr>
              <a:t>gg</a:t>
            </a:r>
            <a:endParaRPr lang="en-US" sz="1400" b="1">
              <a:solidFill>
                <a:schemeClr val="accent2"/>
              </a:solidFill>
              <a:latin typeface="Symbol" pitchFamily="18" charset="2"/>
            </a:endParaRPr>
          </a:p>
        </p:txBody>
      </p:sp>
      <p:sp>
        <p:nvSpPr>
          <p:cNvPr id="47144" name="Text Box 375"/>
          <p:cNvSpPr txBox="1">
            <a:spLocks noChangeArrowheads="1"/>
          </p:cNvSpPr>
          <p:nvPr/>
        </p:nvSpPr>
        <p:spPr bwMode="auto">
          <a:xfrm>
            <a:off x="1642483" y="2933043"/>
            <a:ext cx="1295400" cy="255587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b="1">
                <a:solidFill>
                  <a:schemeClr val="accent2"/>
                </a:solidFill>
                <a:latin typeface="Arial Unicode MS" pitchFamily="34" charset="-128"/>
              </a:rPr>
              <a:t>Higgs@200GeV</a:t>
            </a:r>
          </a:p>
        </p:txBody>
      </p:sp>
      <p:sp>
        <p:nvSpPr>
          <p:cNvPr id="47145" name="TextBox 47"/>
          <p:cNvSpPr txBox="1">
            <a:spLocks noChangeArrowheads="1"/>
          </p:cNvSpPr>
          <p:nvPr/>
        </p:nvSpPr>
        <p:spPr bwMode="auto">
          <a:xfrm>
            <a:off x="1186869" y="5509555"/>
            <a:ext cx="28090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50 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luminosity</a:t>
            </a:r>
          </a:p>
        </p:txBody>
      </p:sp>
      <p:cxnSp>
        <p:nvCxnSpPr>
          <p:cNvPr id="50" name="Straight Arrow Connector 49"/>
          <p:cNvCxnSpPr/>
          <p:nvPr/>
        </p:nvCxnSpPr>
        <p:spPr>
          <a:xfrm rot="5400000" flipH="1" flipV="1">
            <a:off x="2939470" y="5052355"/>
            <a:ext cx="6858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7" name="TextBox 50"/>
          <p:cNvSpPr txBox="1">
            <a:spLocks noChangeArrowheads="1"/>
          </p:cNvSpPr>
          <p:nvPr/>
        </p:nvSpPr>
        <p:spPr bwMode="auto">
          <a:xfrm>
            <a:off x="5492170" y="5433355"/>
            <a:ext cx="31623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250 </a:t>
            </a:r>
            <a:r>
              <a:rPr lang="en-US" dirty="0">
                <a:solidFill>
                  <a:srgbClr val="FF0000"/>
                </a:solidFill>
              </a:rPr>
              <a:t>x </a:t>
            </a:r>
            <a:r>
              <a:rPr lang="en-US" dirty="0" err="1">
                <a:solidFill>
                  <a:srgbClr val="FF0000"/>
                </a:solidFill>
              </a:rPr>
              <a:t>Tevatron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luminosity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52" name="Straight Arrow Connector 51"/>
          <p:cNvCxnSpPr/>
          <p:nvPr/>
        </p:nvCxnSpPr>
        <p:spPr>
          <a:xfrm rot="16200000" flipV="1">
            <a:off x="5674906" y="5158890"/>
            <a:ext cx="367885" cy="18104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49" name="TextBox 53"/>
          <p:cNvSpPr txBox="1">
            <a:spLocks noChangeArrowheads="1"/>
          </p:cNvSpPr>
          <p:nvPr/>
        </p:nvSpPr>
        <p:spPr bwMode="auto">
          <a:xfrm>
            <a:off x="7054270" y="1966255"/>
            <a:ext cx="18669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FF0000"/>
                </a:solidFill>
              </a:rPr>
              <a:t>Note: VERY outdated plot. Ignore horizontal scale.</a:t>
            </a:r>
          </a:p>
          <a:p>
            <a:pPr algn="l"/>
            <a:endParaRPr lang="en-US" sz="1600" dirty="0">
              <a:solidFill>
                <a:srgbClr val="FF0000"/>
              </a:solidFill>
            </a:endParaRPr>
          </a:p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Could </a:t>
            </a:r>
            <a:r>
              <a:rPr lang="en-US" sz="1600" i="1" dirty="0" smtClean="0">
                <a:solidFill>
                  <a:srgbClr val="FF0000"/>
                </a:solidFill>
              </a:rPr>
              <a:t>conceivably</a:t>
            </a:r>
            <a:r>
              <a:rPr lang="en-US" sz="1600" dirty="0" smtClean="0">
                <a:solidFill>
                  <a:srgbClr val="FF0000"/>
                </a:solidFill>
              </a:rPr>
              <a:t> get to 3000 fb</a:t>
            </a:r>
            <a:r>
              <a:rPr lang="en-US" sz="1600" baseline="30000" dirty="0" smtClean="0">
                <a:solidFill>
                  <a:srgbClr val="FF0000"/>
                </a:solidFill>
              </a:rPr>
              <a:t>-1  </a:t>
            </a:r>
            <a:r>
              <a:rPr lang="en-US" sz="1600" dirty="0" smtClean="0">
                <a:solidFill>
                  <a:srgbClr val="FF0000"/>
                </a:solidFill>
              </a:rPr>
              <a:t>by 2030.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49" name="Date Placeholder 4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51" name="Slide Number Placeholder 5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Acknowledgements </a:t>
            </a:r>
            <a:endParaRPr lang="en-US"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47700" y="614363"/>
            <a:ext cx="8251825" cy="5553075"/>
          </a:xfrm>
        </p:spPr>
        <p:txBody>
          <a:bodyPr/>
          <a:lstStyle/>
          <a:p>
            <a:r>
              <a:rPr lang="en-US" dirty="0" smtClean="0"/>
              <a:t>Janet Conrad, for inviting me</a:t>
            </a:r>
          </a:p>
          <a:p>
            <a:r>
              <a:rPr lang="en-US" dirty="0" smtClean="0"/>
              <a:t>The authors of all of the talks I’ve plagiarized, particularly those presented the annual “LHC Performance Workshops”, held in Chamonix, France</a:t>
            </a:r>
          </a:p>
          <a:p>
            <a:pPr lvl="1"/>
            <a:r>
              <a:rPr lang="en-US" dirty="0" smtClean="0"/>
              <a:t>http://tinyurl.com/Chamonix2009</a:t>
            </a:r>
          </a:p>
          <a:p>
            <a:pPr lvl="1"/>
            <a:r>
              <a:rPr lang="en-US" dirty="0" smtClean="0"/>
              <a:t>http://tinyurl.com/Chamonix2010</a:t>
            </a:r>
          </a:p>
          <a:p>
            <a:pPr lvl="1"/>
            <a:r>
              <a:rPr lang="en-US" dirty="0" smtClean="0"/>
              <a:t>http://tinyurl.com/Chamonix2011</a:t>
            </a:r>
          </a:p>
          <a:p>
            <a:r>
              <a:rPr lang="en-US" dirty="0" smtClean="0"/>
              <a:t>PowerPoint, for letting me recycle stuff from my old talks</a:t>
            </a:r>
          </a:p>
          <a:p>
            <a:r>
              <a:rPr lang="en-US" dirty="0" smtClean="0"/>
              <a:t>Google, without which nothing would be possible</a:t>
            </a:r>
          </a:p>
          <a:p>
            <a:r>
              <a:rPr lang="en-US" dirty="0" smtClean="0"/>
              <a:t>You, for listening</a:t>
            </a:r>
          </a:p>
        </p:txBody>
      </p:sp>
      <p:sp>
        <p:nvSpPr>
          <p:cNvPr id="1946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19461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48303AF-7808-4E1F-A429-B2E9F3A539C2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19462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BACKUP SLIDES</a:t>
            </a:r>
            <a:endParaRPr lang="en-US" dirty="0"/>
          </a:p>
        </p:txBody>
      </p:sp>
      <p:sp>
        <p:nvSpPr>
          <p:cNvPr id="70659" name="Text Placeholder 7"/>
          <p:cNvSpPr>
            <a:spLocks noGrp="1"/>
          </p:cNvSpPr>
          <p:nvPr>
            <p:ph type="body" idx="1"/>
          </p:nvPr>
        </p:nvSpPr>
        <p:spPr>
          <a:xfrm>
            <a:off x="1044575" y="3146425"/>
            <a:ext cx="6256338" cy="742950"/>
          </a:xfrm>
        </p:spPr>
        <p:txBody>
          <a:bodyPr/>
          <a:lstStyle/>
          <a:p>
            <a:endParaRPr lang="en-US" smtClean="0"/>
          </a:p>
        </p:txBody>
      </p:sp>
      <p:sp>
        <p:nvSpPr>
          <p:cNvPr id="70660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0661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7066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EF37271-4036-46A6-B6A1-E7C910BFCB31}" type="slidenum">
              <a:rPr lang="en-US" smtClean="0"/>
              <a:pPr/>
              <a:t>63</a:t>
            </a:fld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CERN: A brief history</a:t>
            </a:r>
            <a:endParaRPr lang="en-US" dirty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647700" y="614363"/>
            <a:ext cx="8251825" cy="5553075"/>
          </a:xfrm>
        </p:spPr>
        <p:txBody>
          <a:bodyPr/>
          <a:lstStyle/>
          <a:p>
            <a:r>
              <a:rPr lang="en-US" sz="1800" smtClean="0"/>
              <a:t>1951 – In a move to rebuild European science after WWII, the “</a:t>
            </a:r>
            <a:r>
              <a:rPr lang="fr-FR" sz="1800" smtClean="0"/>
              <a:t>Conseil Européen pour la Recherche Nucléaire</a:t>
            </a:r>
            <a:r>
              <a:rPr lang="en-US" sz="1800" smtClean="0"/>
              <a:t>” (CERN) established in a UNSESCO resolution proposed by I.I. Rabi to “establish a regional laboratory”</a:t>
            </a:r>
          </a:p>
          <a:p>
            <a:r>
              <a:rPr lang="en-US" sz="1800" smtClean="0"/>
              <a:t>1952 – Geneva chosen as the site</a:t>
            </a:r>
          </a:p>
          <a:p>
            <a:r>
              <a:rPr lang="en-US" sz="1800" smtClean="0"/>
              <a:t>1954 – “European Organization for Nuclear Research” officially formed of 12 member states – retains acronym “CERN”</a:t>
            </a:r>
          </a:p>
          <a:p>
            <a:r>
              <a:rPr lang="en-US" sz="1800" smtClean="0"/>
              <a:t>1957 – first accelerator operation (600 MeV synchro-cyclotron)</a:t>
            </a:r>
          </a:p>
          <a:p>
            <a:r>
              <a:rPr lang="en-US" sz="1800" smtClean="0"/>
              <a:t>1959 – 28 GeV proton synchrotron (PS) cements the tradition of extremely unimaginative acronyms</a:t>
            </a:r>
          </a:p>
          <a:p>
            <a:pPr lvl="1"/>
            <a:r>
              <a:rPr lang="en-US" sz="1600" smtClean="0"/>
              <a:t>PS (and acronym policy) still in use today!</a:t>
            </a:r>
          </a:p>
          <a:p>
            <a:r>
              <a:rPr lang="en-US" sz="1800" smtClean="0"/>
              <a:t>1971 – Intersecting Storage Rings (ISR) – first proton-proton collider</a:t>
            </a:r>
          </a:p>
          <a:p>
            <a:r>
              <a:rPr lang="en-US" sz="1800" smtClean="0"/>
              <a:t>1983 – SppS becomes first proton-antiproton collider </a:t>
            </a:r>
          </a:p>
          <a:p>
            <a:pPr lvl="1"/>
            <a:r>
              <a:rPr lang="en-US" sz="1600" smtClean="0"/>
              <a:t>Discovers W+Z particles: 1984 Nobel Prize for Rubbia and van der Meer</a:t>
            </a:r>
          </a:p>
          <a:p>
            <a:r>
              <a:rPr lang="en-US" sz="1800" smtClean="0"/>
              <a:t>1989 – 27 km Large Electron Positron (LEP) collider begins operation at CM energy of 90 GeV (Z mass)</a:t>
            </a:r>
          </a:p>
          <a:p>
            <a:pPr lvl="1"/>
            <a:r>
              <a:rPr lang="en-US" sz="1800" smtClean="0"/>
              <a:t>Unprecedented tests of Standard Model</a:t>
            </a:r>
            <a:endParaRPr lang="en-US" sz="1600" smtClean="0"/>
          </a:p>
          <a:p>
            <a:r>
              <a:rPr lang="en-US" sz="1800" smtClean="0"/>
              <a:t>1990 – Tim Berners-Lee invents the WWW</a:t>
            </a:r>
          </a:p>
          <a:p>
            <a:r>
              <a:rPr lang="en-US" sz="1800" smtClean="0"/>
              <a:t>2000 – Dan Brown writes a very silly book</a:t>
            </a:r>
          </a:p>
        </p:txBody>
      </p:sp>
      <p:sp>
        <p:nvSpPr>
          <p:cNvPr id="31748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1749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DFCE94-F64E-452E-A009-F4A3D9C93054}" type="slidenum">
              <a:rPr lang="en-US" smtClean="0"/>
              <a:pPr/>
              <a:t>64</a:t>
            </a:fld>
            <a:endParaRPr lang="en-US" smtClean="0"/>
          </a:p>
        </p:txBody>
      </p:sp>
      <p:sp>
        <p:nvSpPr>
          <p:cNvPr id="31750" name="Footer Placeholder 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After initial circulation: captured beam</a:t>
            </a:r>
            <a:endParaRPr lang="en-US" dirty="0"/>
          </a:p>
        </p:txBody>
      </p:sp>
      <p:sp>
        <p:nvSpPr>
          <p:cNvPr id="71683" name="Content Placeholder 15"/>
          <p:cNvSpPr>
            <a:spLocks noGrp="1"/>
          </p:cNvSpPr>
          <p:nvPr>
            <p:ph idx="1"/>
          </p:nvPr>
        </p:nvSpPr>
        <p:spPr>
          <a:xfrm>
            <a:off x="788988" y="5372100"/>
            <a:ext cx="8355012" cy="914400"/>
          </a:xfrm>
        </p:spPr>
        <p:txBody>
          <a:bodyPr/>
          <a:lstStyle/>
          <a:p>
            <a:r>
              <a:rPr lang="en-US" smtClean="0"/>
              <a:t>Everything was going great until </a:t>
            </a:r>
            <a:r>
              <a:rPr lang="en-US" i="1" smtClean="0">
                <a:solidFill>
                  <a:srgbClr val="FF0000"/>
                </a:solidFill>
              </a:rPr>
              <a:t>something very bad happened</a:t>
            </a:r>
            <a:r>
              <a:rPr lang="en-US" smtClean="0">
                <a:solidFill>
                  <a:srgbClr val="FF0000"/>
                </a:solidFill>
              </a:rPr>
              <a:t> on September 19</a:t>
            </a:r>
            <a:r>
              <a:rPr lang="en-US" baseline="30000" smtClean="0">
                <a:solidFill>
                  <a:srgbClr val="FF0000"/>
                </a:solidFill>
              </a:rPr>
              <a:t>th</a:t>
            </a:r>
            <a:endParaRPr lang="en-US" smtClean="0">
              <a:solidFill>
                <a:srgbClr val="FF0000"/>
              </a:solidFill>
            </a:endParaRPr>
          </a:p>
          <a:p>
            <a:pPr lvl="1"/>
            <a:r>
              <a:rPr lang="en-US" smtClean="0"/>
              <a:t>Initially, CERN kept a tight lid on news</a:t>
            </a:r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475" y="795338"/>
            <a:ext cx="2955925" cy="406082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7168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762000"/>
            <a:ext cx="2784475" cy="4087813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 rot="5400000" flipH="1" flipV="1">
            <a:off x="-691356" y="2743994"/>
            <a:ext cx="3522663" cy="31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 rot="16200000">
            <a:off x="-411956" y="2423319"/>
            <a:ext cx="25781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</a:rPr>
              <a:t>Turn Number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4381500" y="2400300"/>
            <a:ext cx="814388" cy="496888"/>
          </a:xfrm>
          <a:prstGeom prst="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1546225" y="5002213"/>
            <a:ext cx="2587625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668463" y="4986338"/>
            <a:ext cx="2525712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" pitchFamily="34" charset="0"/>
              </a:rPr>
              <a:t>Time</a:t>
            </a:r>
          </a:p>
        </p:txBody>
      </p:sp>
      <p:sp>
        <p:nvSpPr>
          <p:cNvPr id="71691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1692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04E668-2B2C-4A71-B19F-059FFAAF46EC}" type="slidenum">
              <a:rPr lang="en-US" smtClean="0"/>
              <a:pPr/>
              <a:t>65</a:t>
            </a:fld>
            <a:endParaRPr lang="en-US" smtClean="0"/>
          </a:p>
        </p:txBody>
      </p:sp>
      <p:sp>
        <p:nvSpPr>
          <p:cNvPr id="71693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Optics at 1.18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72707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2708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72709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6A6257-124E-4262-B058-DB72840C2317}" type="slidenum">
              <a:rPr lang="en-US" smtClean="0"/>
              <a:pPr/>
              <a:t>66</a:t>
            </a:fld>
            <a:endParaRPr lang="en-US" smtClean="0"/>
          </a:p>
        </p:txBody>
      </p:sp>
      <p:pic>
        <p:nvPicPr>
          <p:cNvPr id="72710" name="Picture 6" descr="dispersionsqueezed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0900" y="3619500"/>
            <a:ext cx="74422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1" name="Picture 7" descr="betabeatbeta9to7m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685800"/>
            <a:ext cx="39624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2" name="TextBox 8"/>
          <p:cNvSpPr txBox="1">
            <a:spLocks noChangeArrowheads="1"/>
          </p:cNvSpPr>
          <p:nvPr/>
        </p:nvSpPr>
        <p:spPr bwMode="auto">
          <a:xfrm>
            <a:off x="4876800" y="1257300"/>
            <a:ext cx="2209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latin typeface="Symbol" pitchFamily="18" charset="2"/>
              </a:rPr>
              <a:t>b</a:t>
            </a:r>
            <a:r>
              <a:rPr lang="en-US"/>
              <a:t> functions</a:t>
            </a:r>
          </a:p>
        </p:txBody>
      </p:sp>
      <p:sp>
        <p:nvSpPr>
          <p:cNvPr id="72713" name="TextBox 9"/>
          <p:cNvSpPr txBox="1">
            <a:spLocks noChangeArrowheads="1"/>
          </p:cNvSpPr>
          <p:nvPr/>
        </p:nvSpPr>
        <p:spPr bwMode="auto">
          <a:xfrm>
            <a:off x="6134100" y="2819400"/>
            <a:ext cx="1524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Dispersion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6572250" y="3333750"/>
            <a:ext cx="3429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10800000" flipV="1">
            <a:off x="4572000" y="1524000"/>
            <a:ext cx="342900" cy="2286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Beam Control at 1.18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73731" name="Content Placeholder 18"/>
          <p:cNvSpPr>
            <a:spLocks noGrp="1"/>
          </p:cNvSpPr>
          <p:nvPr>
            <p:ph idx="1"/>
          </p:nvPr>
        </p:nvSpPr>
        <p:spPr>
          <a:xfrm>
            <a:off x="446088" y="4991100"/>
            <a:ext cx="8355012" cy="1485900"/>
          </a:xfrm>
        </p:spPr>
        <p:txBody>
          <a:bodyPr/>
          <a:lstStyle/>
          <a:p>
            <a:r>
              <a:rPr lang="en-US" sz="2000" smtClean="0"/>
              <a:t>Automated feedbacks seem to be working, but not quite yet standard operations.</a:t>
            </a:r>
          </a:p>
          <a:p>
            <a:r>
              <a:rPr lang="en-US" sz="2000" smtClean="0"/>
              <a:t>Bottom line: things look good!</a:t>
            </a:r>
          </a:p>
        </p:txBody>
      </p:sp>
      <p:sp>
        <p:nvSpPr>
          <p:cNvPr id="73732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3733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73734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FEFE9C-82A1-4609-A8B2-53B10D3006F8}" type="slidenum">
              <a:rPr lang="en-US" smtClean="0"/>
              <a:pPr/>
              <a:t>67</a:t>
            </a:fld>
            <a:endParaRPr lang="en-US" smtClean="0"/>
          </a:p>
        </p:txBody>
      </p:sp>
      <p:pic>
        <p:nvPicPr>
          <p:cNvPr id="73735" name="Picture 6" descr="orbit_fdbk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104900"/>
            <a:ext cx="4443413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6" name="Picture 7" descr="QFB_B2_QD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91100" y="1104900"/>
            <a:ext cx="4152900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7" name="TextBox 8"/>
          <p:cNvSpPr txBox="1">
            <a:spLocks noChangeArrowheads="1"/>
          </p:cNvSpPr>
          <p:nvPr/>
        </p:nvSpPr>
        <p:spPr bwMode="auto">
          <a:xfrm>
            <a:off x="1485900" y="762000"/>
            <a:ext cx="2400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Position control</a:t>
            </a:r>
          </a:p>
        </p:txBody>
      </p:sp>
      <p:sp>
        <p:nvSpPr>
          <p:cNvPr id="73738" name="TextBox 9"/>
          <p:cNvSpPr txBox="1">
            <a:spLocks noChangeArrowheads="1"/>
          </p:cNvSpPr>
          <p:nvPr/>
        </p:nvSpPr>
        <p:spPr bwMode="auto">
          <a:xfrm>
            <a:off x="723900" y="3733800"/>
            <a:ext cx="152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Bump introduced</a:t>
            </a:r>
          </a:p>
        </p:txBody>
      </p:sp>
      <p:sp>
        <p:nvSpPr>
          <p:cNvPr id="73739" name="TextBox 10"/>
          <p:cNvSpPr txBox="1">
            <a:spLocks noChangeArrowheads="1"/>
          </p:cNvSpPr>
          <p:nvPr/>
        </p:nvSpPr>
        <p:spPr bwMode="auto">
          <a:xfrm>
            <a:off x="2667000" y="3733800"/>
            <a:ext cx="1752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Removed by feedback loop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933450" y="2762250"/>
            <a:ext cx="1676400" cy="4953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V="1">
            <a:off x="2286000" y="2933700"/>
            <a:ext cx="1371600" cy="304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742" name="TextBox 16"/>
          <p:cNvSpPr txBox="1">
            <a:spLocks noChangeArrowheads="1"/>
          </p:cNvSpPr>
          <p:nvPr/>
        </p:nvSpPr>
        <p:spPr bwMode="auto">
          <a:xfrm>
            <a:off x="5867400" y="762000"/>
            <a:ext cx="24003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Tune feedback</a:t>
            </a:r>
          </a:p>
        </p:txBody>
      </p:sp>
      <p:sp>
        <p:nvSpPr>
          <p:cNvPr id="73743" name="TextBox 17"/>
          <p:cNvSpPr txBox="1">
            <a:spLocks noChangeArrowheads="1"/>
          </p:cNvSpPr>
          <p:nvPr/>
        </p:nvSpPr>
        <p:spPr bwMode="auto">
          <a:xfrm>
            <a:off x="5486400" y="3886200"/>
            <a:ext cx="34671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Feel happy that yellow line and pink line add up to blue line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of Phase I Collimation System*</a:t>
            </a:r>
            <a:endParaRPr lang="en-US" dirty="0"/>
          </a:p>
        </p:txBody>
      </p:sp>
      <p:pic>
        <p:nvPicPr>
          <p:cNvPr id="74755" name="Content Placeholder 9" descr="estored_real_log.eps.png"/>
          <p:cNvPicPr>
            <a:picLocks noChangeAspect="1"/>
          </p:cNvPicPr>
          <p:nvPr/>
        </p:nvPicPr>
        <p:blipFill>
          <a:blip r:embed="rId2" cstate="print"/>
          <a:srcRect l="1198" r="4381"/>
          <a:stretch>
            <a:fillRect/>
          </a:stretch>
        </p:blipFill>
        <p:spPr bwMode="auto">
          <a:xfrm>
            <a:off x="609600" y="838200"/>
            <a:ext cx="7962900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6" name="TextBox 6"/>
          <p:cNvSpPr txBox="1">
            <a:spLocks noChangeArrowheads="1"/>
          </p:cNvSpPr>
          <p:nvPr/>
        </p:nvSpPr>
        <p:spPr bwMode="auto">
          <a:xfrm>
            <a:off x="5943600" y="2324100"/>
            <a:ext cx="24765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>
                <a:solidFill>
                  <a:srgbClr val="FF0000"/>
                </a:solidFill>
              </a:rPr>
              <a:t>Collimation at tightest settings throughout ramp and squeeze</a:t>
            </a:r>
          </a:p>
        </p:txBody>
      </p:sp>
      <p:sp>
        <p:nvSpPr>
          <p:cNvPr id="74757" name="TextBox 7"/>
          <p:cNvSpPr txBox="1">
            <a:spLocks noChangeArrowheads="1"/>
          </p:cNvSpPr>
          <p:nvPr/>
        </p:nvSpPr>
        <p:spPr bwMode="auto">
          <a:xfrm>
            <a:off x="4572000" y="3810000"/>
            <a:ext cx="24765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600" i="1">
                <a:solidFill>
                  <a:srgbClr val="00B050"/>
                </a:solidFill>
              </a:rPr>
              <a:t>Somewhat </a:t>
            </a:r>
            <a:r>
              <a:rPr lang="en-US" sz="1600">
                <a:solidFill>
                  <a:srgbClr val="00B050"/>
                </a:solidFill>
              </a:rPr>
              <a:t>more relaxed collimation settings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6248400"/>
            <a:ext cx="45339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*Ralph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</a:rPr>
              <a:t>Assmann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, “Cassandra Talk”</a:t>
            </a:r>
          </a:p>
        </p:txBody>
      </p:sp>
      <p:sp>
        <p:nvSpPr>
          <p:cNvPr id="7475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476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B390E3-1457-41ED-B668-9123B31F36FF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74761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Collimation Limits to Luminosity</a:t>
            </a:r>
            <a:endParaRPr lang="en-US" dirty="0"/>
          </a:p>
        </p:txBody>
      </p:sp>
      <p:pic>
        <p:nvPicPr>
          <p:cNvPr id="75779" name="Content Placeholder 5" descr="plumi.eps.png"/>
          <p:cNvPicPr>
            <a:picLocks noChangeAspect="1"/>
          </p:cNvPicPr>
          <p:nvPr/>
        </p:nvPicPr>
        <p:blipFill>
          <a:blip r:embed="rId2" cstate="print"/>
          <a:srcRect l="-5698" r="-5698"/>
          <a:stretch>
            <a:fillRect/>
          </a:stretch>
        </p:blipFill>
        <p:spPr bwMode="auto">
          <a:xfrm>
            <a:off x="-138113" y="898525"/>
            <a:ext cx="9015413" cy="508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0" name="Date Placeholder 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5781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3312FA-A0B0-48D2-89E1-15F86D8381E8}" type="slidenum">
              <a:rPr lang="en-US" smtClean="0"/>
              <a:pPr/>
              <a:t>69</a:t>
            </a:fld>
            <a:endParaRPr lang="en-US" smtClean="0"/>
          </a:p>
        </p:txBody>
      </p:sp>
      <p:sp>
        <p:nvSpPr>
          <p:cNvPr id="75782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552450" y="0"/>
            <a:ext cx="8039100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Synchrotron Radiation: a </a:t>
            </a:r>
            <a:r>
              <a:rPr lang="en-US" b="0" dirty="0" smtClean="0"/>
              <a:t>B</a:t>
            </a:r>
            <a:r>
              <a:rPr lang="en-US" dirty="0" smtClean="0"/>
              <a:t>lessing and a Curse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324600" y="762000"/>
            <a:ext cx="2036763" cy="736600"/>
            <a:chOff x="2367" y="1661"/>
            <a:chExt cx="1429" cy="576"/>
          </a:xfrm>
        </p:grpSpPr>
        <p:sp>
          <p:nvSpPr>
            <p:cNvPr id="3087" name="Freeform 4"/>
            <p:cNvSpPr>
              <a:spLocks/>
            </p:cNvSpPr>
            <p:nvPr/>
          </p:nvSpPr>
          <p:spPr bwMode="auto">
            <a:xfrm>
              <a:off x="2367" y="1661"/>
              <a:ext cx="746" cy="576"/>
            </a:xfrm>
            <a:custGeom>
              <a:avLst/>
              <a:gdLst>
                <a:gd name="T0" fmla="*/ 0 w 746"/>
                <a:gd name="T1" fmla="*/ 0 h 576"/>
                <a:gd name="T2" fmla="*/ 514 w 746"/>
                <a:gd name="T3" fmla="*/ 180 h 576"/>
                <a:gd name="T4" fmla="*/ 746 w 746"/>
                <a:gd name="T5" fmla="*/ 576 h 576"/>
                <a:gd name="T6" fmla="*/ 0 60000 65536"/>
                <a:gd name="T7" fmla="*/ 0 60000 65536"/>
                <a:gd name="T8" fmla="*/ 0 60000 65536"/>
                <a:gd name="T9" fmla="*/ 0 w 746"/>
                <a:gd name="T10" fmla="*/ 0 h 576"/>
                <a:gd name="T11" fmla="*/ 746 w 746"/>
                <a:gd name="T12" fmla="*/ 576 h 5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6" h="576">
                  <a:moveTo>
                    <a:pt x="0" y="0"/>
                  </a:moveTo>
                  <a:cubicBezTo>
                    <a:pt x="195" y="42"/>
                    <a:pt x="390" y="84"/>
                    <a:pt x="514" y="180"/>
                  </a:cubicBezTo>
                  <a:cubicBezTo>
                    <a:pt x="638" y="276"/>
                    <a:pt x="692" y="426"/>
                    <a:pt x="746" y="576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8" name="Freeform 5"/>
            <p:cNvSpPr>
              <a:spLocks/>
            </p:cNvSpPr>
            <p:nvPr/>
          </p:nvSpPr>
          <p:spPr bwMode="auto">
            <a:xfrm>
              <a:off x="2853" y="1781"/>
              <a:ext cx="943" cy="117"/>
            </a:xfrm>
            <a:custGeom>
              <a:avLst/>
              <a:gdLst>
                <a:gd name="T0" fmla="*/ 0 w 943"/>
                <a:gd name="T1" fmla="*/ 32 h 117"/>
                <a:gd name="T2" fmla="*/ 51 w 943"/>
                <a:gd name="T3" fmla="*/ 4 h 117"/>
                <a:gd name="T4" fmla="*/ 102 w 943"/>
                <a:gd name="T5" fmla="*/ 55 h 117"/>
                <a:gd name="T6" fmla="*/ 170 w 943"/>
                <a:gd name="T7" fmla="*/ 21 h 117"/>
                <a:gd name="T8" fmla="*/ 226 w 943"/>
                <a:gd name="T9" fmla="*/ 60 h 117"/>
                <a:gd name="T10" fmla="*/ 305 w 943"/>
                <a:gd name="T11" fmla="*/ 21 h 117"/>
                <a:gd name="T12" fmla="*/ 350 w 943"/>
                <a:gd name="T13" fmla="*/ 72 h 117"/>
                <a:gd name="T14" fmla="*/ 424 w 943"/>
                <a:gd name="T15" fmla="*/ 26 h 117"/>
                <a:gd name="T16" fmla="*/ 452 w 943"/>
                <a:gd name="T17" fmla="*/ 83 h 117"/>
                <a:gd name="T18" fmla="*/ 525 w 943"/>
                <a:gd name="T19" fmla="*/ 43 h 117"/>
                <a:gd name="T20" fmla="*/ 576 w 943"/>
                <a:gd name="T21" fmla="*/ 94 h 117"/>
                <a:gd name="T22" fmla="*/ 633 w 943"/>
                <a:gd name="T23" fmla="*/ 49 h 117"/>
                <a:gd name="T24" fmla="*/ 689 w 943"/>
                <a:gd name="T25" fmla="*/ 100 h 117"/>
                <a:gd name="T26" fmla="*/ 762 w 943"/>
                <a:gd name="T27" fmla="*/ 66 h 117"/>
                <a:gd name="T28" fmla="*/ 819 w 943"/>
                <a:gd name="T29" fmla="*/ 111 h 117"/>
                <a:gd name="T30" fmla="*/ 898 w 943"/>
                <a:gd name="T31" fmla="*/ 66 h 117"/>
                <a:gd name="T32" fmla="*/ 943 w 943"/>
                <a:gd name="T33" fmla="*/ 117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43"/>
                <a:gd name="T52" fmla="*/ 0 h 117"/>
                <a:gd name="T53" fmla="*/ 943 w 943"/>
                <a:gd name="T54" fmla="*/ 117 h 11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43" h="117">
                  <a:moveTo>
                    <a:pt x="0" y="32"/>
                  </a:moveTo>
                  <a:cubicBezTo>
                    <a:pt x="17" y="16"/>
                    <a:pt x="34" y="0"/>
                    <a:pt x="51" y="4"/>
                  </a:cubicBezTo>
                  <a:cubicBezTo>
                    <a:pt x="68" y="8"/>
                    <a:pt x="82" y="52"/>
                    <a:pt x="102" y="55"/>
                  </a:cubicBezTo>
                  <a:cubicBezTo>
                    <a:pt x="122" y="58"/>
                    <a:pt x="149" y="20"/>
                    <a:pt x="170" y="21"/>
                  </a:cubicBezTo>
                  <a:cubicBezTo>
                    <a:pt x="191" y="22"/>
                    <a:pt x="204" y="60"/>
                    <a:pt x="226" y="60"/>
                  </a:cubicBezTo>
                  <a:cubicBezTo>
                    <a:pt x="248" y="60"/>
                    <a:pt x="284" y="19"/>
                    <a:pt x="305" y="21"/>
                  </a:cubicBezTo>
                  <a:cubicBezTo>
                    <a:pt x="326" y="23"/>
                    <a:pt x="330" y="71"/>
                    <a:pt x="350" y="72"/>
                  </a:cubicBezTo>
                  <a:cubicBezTo>
                    <a:pt x="370" y="73"/>
                    <a:pt x="407" y="24"/>
                    <a:pt x="424" y="26"/>
                  </a:cubicBezTo>
                  <a:cubicBezTo>
                    <a:pt x="441" y="28"/>
                    <a:pt x="435" y="80"/>
                    <a:pt x="452" y="83"/>
                  </a:cubicBezTo>
                  <a:cubicBezTo>
                    <a:pt x="469" y="86"/>
                    <a:pt x="504" y="41"/>
                    <a:pt x="525" y="43"/>
                  </a:cubicBezTo>
                  <a:cubicBezTo>
                    <a:pt x="546" y="45"/>
                    <a:pt x="558" y="93"/>
                    <a:pt x="576" y="94"/>
                  </a:cubicBezTo>
                  <a:cubicBezTo>
                    <a:pt x="594" y="95"/>
                    <a:pt x="614" y="48"/>
                    <a:pt x="633" y="49"/>
                  </a:cubicBezTo>
                  <a:cubicBezTo>
                    <a:pt x="652" y="50"/>
                    <a:pt x="668" y="97"/>
                    <a:pt x="689" y="100"/>
                  </a:cubicBezTo>
                  <a:cubicBezTo>
                    <a:pt x="710" y="103"/>
                    <a:pt x="740" y="64"/>
                    <a:pt x="762" y="66"/>
                  </a:cubicBezTo>
                  <a:cubicBezTo>
                    <a:pt x="784" y="68"/>
                    <a:pt x="796" y="111"/>
                    <a:pt x="819" y="111"/>
                  </a:cubicBezTo>
                  <a:cubicBezTo>
                    <a:pt x="842" y="111"/>
                    <a:pt x="877" y="65"/>
                    <a:pt x="898" y="66"/>
                  </a:cubicBezTo>
                  <a:cubicBezTo>
                    <a:pt x="919" y="67"/>
                    <a:pt x="931" y="92"/>
                    <a:pt x="943" y="117"/>
                  </a:cubicBezTo>
                </a:path>
              </a:pathLst>
            </a:cu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457200" y="571500"/>
            <a:ext cx="60801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2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+mn-lt"/>
              </a:rPr>
              <a:t>As the trajectory of a charged particle is deflected, it emits “synchrotron radiation”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>
            <p:ph idx="1"/>
          </p:nvPr>
        </p:nvGraphicFramePr>
        <p:xfrm>
          <a:off x="2476500" y="1524000"/>
          <a:ext cx="2378075" cy="1103313"/>
        </p:xfrm>
        <a:graphic>
          <a:graphicData uri="http://schemas.openxmlformats.org/presentationml/2006/ole">
            <p:oleObj spid="_x0000_s76802" name="Equation" r:id="rId3" imgW="1206360" imgH="482400" progId="Equation.3">
              <p:embed/>
            </p:oleObj>
          </a:graphicData>
        </a:graphic>
      </p:graphicFrame>
      <p:sp>
        <p:nvSpPr>
          <p:cNvPr id="3078" name="Text Box 9"/>
          <p:cNvSpPr txBox="1">
            <a:spLocks noChangeArrowheads="1"/>
          </p:cNvSpPr>
          <p:nvPr/>
        </p:nvSpPr>
        <p:spPr bwMode="auto">
          <a:xfrm>
            <a:off x="5434013" y="1698625"/>
            <a:ext cx="370998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An electron will radiate about </a:t>
            </a:r>
            <a:r>
              <a:rPr lang="en-US" sz="2000" i="1">
                <a:solidFill>
                  <a:srgbClr val="CC0000"/>
                </a:solidFill>
              </a:rPr>
              <a:t>10</a:t>
            </a:r>
            <a:r>
              <a:rPr lang="en-US" sz="2000" i="1" baseline="30000">
                <a:solidFill>
                  <a:srgbClr val="CC0000"/>
                </a:solidFill>
              </a:rPr>
              <a:t>13</a:t>
            </a:r>
            <a:r>
              <a:rPr lang="en-US" sz="2000" i="1">
                <a:solidFill>
                  <a:srgbClr val="CC0000"/>
                </a:solidFill>
              </a:rPr>
              <a:t> times more power </a:t>
            </a:r>
            <a:r>
              <a:rPr lang="en-US" sz="2000">
                <a:solidFill>
                  <a:srgbClr val="CC0000"/>
                </a:solidFill>
              </a:rPr>
              <a:t>than a proton of the same energy!!!!</a:t>
            </a:r>
          </a:p>
        </p:txBody>
      </p:sp>
      <p:sp>
        <p:nvSpPr>
          <p:cNvPr id="3079" name="Line 10"/>
          <p:cNvSpPr>
            <a:spLocks noChangeShapeType="1"/>
          </p:cNvSpPr>
          <p:nvPr/>
        </p:nvSpPr>
        <p:spPr bwMode="auto">
          <a:xfrm flipH="1" flipV="1">
            <a:off x="4849813" y="1693863"/>
            <a:ext cx="595312" cy="158750"/>
          </a:xfrm>
          <a:prstGeom prst="line">
            <a:avLst/>
          </a:pr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1"/>
          <p:cNvSpPr txBox="1">
            <a:spLocks noChangeArrowheads="1"/>
          </p:cNvSpPr>
          <p:nvPr/>
        </p:nvSpPr>
        <p:spPr bwMode="auto">
          <a:xfrm>
            <a:off x="323850" y="2857500"/>
            <a:ext cx="8820150" cy="347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Protons: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 Synchrotron radiation does not affect kinematics very much</a:t>
            </a:r>
          </a:p>
          <a:p>
            <a:pPr marL="236538" indent="-236538" algn="l">
              <a:spcBef>
                <a:spcPct val="50000"/>
              </a:spcBef>
              <a:buFontTx/>
              <a:buChar char="•"/>
              <a:defRPr/>
            </a:pPr>
            <a:r>
              <a:rPr lang="en-US" sz="2400" b="1" dirty="0">
                <a:solidFill>
                  <a:schemeClr val="accent2"/>
                </a:solidFill>
                <a:latin typeface="+mn-lt"/>
              </a:rPr>
              <a:t>Electrons: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 Beyond a few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MeV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synchrotron radiation becomes very important, and by a few </a:t>
            </a:r>
            <a:r>
              <a:rPr lang="en-US" sz="20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2000" dirty="0">
                <a:solidFill>
                  <a:schemeClr val="accent2"/>
                </a:solidFill>
                <a:latin typeface="+mn-lt"/>
              </a:rPr>
              <a:t>, it dominates kinematics</a:t>
            </a:r>
            <a:br>
              <a:rPr lang="en-US" sz="2000" dirty="0">
                <a:solidFill>
                  <a:schemeClr val="accent2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      - </a:t>
            </a:r>
            <a:r>
              <a:rPr lang="en-US" sz="2000" dirty="0">
                <a:solidFill>
                  <a:srgbClr val="009900"/>
                </a:solidFill>
                <a:latin typeface="+mn-lt"/>
              </a:rPr>
              <a:t>Good Effects: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rgbClr val="009900"/>
                </a:solidFill>
                <a:latin typeface="+mn-lt"/>
              </a:rPr>
              <a:t>               - Naturally “cools” beam in all dimensions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rgbClr val="009900"/>
                </a:solidFill>
                <a:latin typeface="+mn-lt"/>
              </a:rPr>
              <a:t>               - Basis for light sources, FEL’s, etc.</a:t>
            </a:r>
            <a:br>
              <a:rPr lang="en-US" sz="2000" dirty="0">
                <a:solidFill>
                  <a:srgbClr val="009900"/>
                </a:solidFill>
                <a:latin typeface="+mn-lt"/>
              </a:rPr>
            </a:br>
            <a:r>
              <a:rPr lang="en-US" sz="2000" dirty="0">
                <a:solidFill>
                  <a:schemeClr val="accent2"/>
                </a:solidFill>
                <a:latin typeface="+mn-lt"/>
              </a:rPr>
              <a:t>     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- Bad Effects:</a:t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 Beam pipe heating</a:t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 </a:t>
            </a:r>
            <a:r>
              <a:rPr lang="en-US" sz="2000" dirty="0">
                <a:solidFill>
                  <a:srgbClr val="CC0000"/>
                </a:solidFill>
              </a:rPr>
              <a:t>Exacerbates beam-beam effects 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/>
            </a:r>
            <a:br>
              <a:rPr lang="en-US" sz="2000" dirty="0">
                <a:solidFill>
                  <a:srgbClr val="CC0000"/>
                </a:solidFill>
                <a:latin typeface="+mn-lt"/>
              </a:rPr>
            </a:br>
            <a:r>
              <a:rPr lang="en-US" sz="2000" dirty="0">
                <a:solidFill>
                  <a:srgbClr val="CC0000"/>
                </a:solidFill>
                <a:latin typeface="+mn-lt"/>
              </a:rPr>
              <a:t>               -</a:t>
            </a:r>
            <a:r>
              <a:rPr lang="en-US" sz="2000" dirty="0">
                <a:solidFill>
                  <a:srgbClr val="CC0000"/>
                </a:solidFill>
              </a:rPr>
              <a:t> </a:t>
            </a:r>
            <a:r>
              <a:rPr lang="en-US" sz="2000" b="1" dirty="0">
                <a:solidFill>
                  <a:srgbClr val="CC0000"/>
                </a:solidFill>
              </a:rPr>
              <a:t>Energy loss ultimately limits circular accelerators</a:t>
            </a:r>
            <a:endParaRPr lang="en-US" sz="2000" b="1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3081" name="Rectangle 12"/>
          <p:cNvSpPr>
            <a:spLocks noChangeArrowheads="1"/>
          </p:cNvSpPr>
          <p:nvPr/>
        </p:nvSpPr>
        <p:spPr bwMode="auto">
          <a:xfrm>
            <a:off x="1752600" y="5943600"/>
            <a:ext cx="6491288" cy="36512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Text Box 13"/>
          <p:cNvSpPr txBox="1">
            <a:spLocks noChangeArrowheads="1"/>
          </p:cNvSpPr>
          <p:nvPr/>
        </p:nvSpPr>
        <p:spPr bwMode="auto">
          <a:xfrm>
            <a:off x="342900" y="1712913"/>
            <a:ext cx="1676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r">
              <a:spcBef>
                <a:spcPct val="50000"/>
              </a:spcBef>
            </a:pPr>
            <a:r>
              <a:rPr lang="en-US" sz="2000">
                <a:solidFill>
                  <a:srgbClr val="CC0000"/>
                </a:solidFill>
              </a:rPr>
              <a:t>Radius of curvature</a:t>
            </a:r>
          </a:p>
        </p:txBody>
      </p:sp>
      <p:sp>
        <p:nvSpPr>
          <p:cNvPr id="3083" name="Freeform 16"/>
          <p:cNvSpPr>
            <a:spLocks/>
          </p:cNvSpPr>
          <p:nvPr/>
        </p:nvSpPr>
        <p:spPr bwMode="auto">
          <a:xfrm>
            <a:off x="1703388" y="2378075"/>
            <a:ext cx="1982787" cy="327025"/>
          </a:xfrm>
          <a:custGeom>
            <a:avLst/>
            <a:gdLst>
              <a:gd name="T0" fmla="*/ 0 w 1282"/>
              <a:gd name="T1" fmla="*/ 0 h 304"/>
              <a:gd name="T2" fmla="*/ 2147483647 w 1282"/>
              <a:gd name="T3" fmla="*/ 2147483647 h 304"/>
              <a:gd name="T4" fmla="*/ 2147483647 w 1282"/>
              <a:gd name="T5" fmla="*/ 2147483647 h 304"/>
              <a:gd name="T6" fmla="*/ 2147483647 w 1282"/>
              <a:gd name="T7" fmla="*/ 2147483647 h 304"/>
              <a:gd name="T8" fmla="*/ 0 60000 65536"/>
              <a:gd name="T9" fmla="*/ 0 60000 65536"/>
              <a:gd name="T10" fmla="*/ 0 60000 65536"/>
              <a:gd name="T11" fmla="*/ 0 60000 65536"/>
              <a:gd name="T12" fmla="*/ 0 w 1282"/>
              <a:gd name="T13" fmla="*/ 0 h 304"/>
              <a:gd name="T14" fmla="*/ 1282 w 1282"/>
              <a:gd name="T15" fmla="*/ 304 h 30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82" h="304">
                <a:moveTo>
                  <a:pt x="0" y="0"/>
                </a:moveTo>
                <a:cubicBezTo>
                  <a:pt x="216" y="109"/>
                  <a:pt x="433" y="218"/>
                  <a:pt x="619" y="261"/>
                </a:cubicBezTo>
                <a:cubicBezTo>
                  <a:pt x="805" y="304"/>
                  <a:pt x="1009" y="283"/>
                  <a:pt x="1119" y="261"/>
                </a:cubicBezTo>
                <a:cubicBezTo>
                  <a:pt x="1229" y="239"/>
                  <a:pt x="1255" y="185"/>
                  <a:pt x="1282" y="131"/>
                </a:cubicBezTo>
              </a:path>
            </a:pathLst>
          </a:custGeom>
          <a:noFill/>
          <a:ln w="9525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084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3085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304EC-857A-4462-BBEF-1F011C059063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086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Optics Studies (examples)</a:t>
            </a:r>
            <a:endParaRPr lang="en-US" dirty="0"/>
          </a:p>
        </p:txBody>
      </p:sp>
      <p:pic>
        <p:nvPicPr>
          <p:cNvPr id="76803" name="Picture 8" descr="dispersion_measurmen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800100"/>
            <a:ext cx="8763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4" name="Picture 10" descr="chromaticity2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300" y="4343400"/>
            <a:ext cx="3756025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12" descr="tune_plot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4294188"/>
            <a:ext cx="3009900" cy="223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6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6807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126A551-CB9B-4923-AE81-149A7C5FDC2D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76808" name="Footer Placeholder 10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lpc.web.cern.ch/lpc/documents/MachineParams/plan2009-201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7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7828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DBB4F4-16A2-404D-8498-1C60F470CE36}" type="slidenum">
              <a:rPr lang="en-US" smtClean="0"/>
              <a:pPr/>
              <a:t>71</a:t>
            </a:fld>
            <a:endParaRPr lang="en-US" smtClean="0"/>
          </a:p>
        </p:txBody>
      </p:sp>
      <p:sp>
        <p:nvSpPr>
          <p:cNvPr id="77829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0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Nothing’s perfect</a:t>
            </a:r>
            <a:endParaRPr lang="en-US" dirty="0"/>
          </a:p>
        </p:txBody>
      </p:sp>
      <p:pic>
        <p:nvPicPr>
          <p:cNvPr id="7175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697288" y="647700"/>
            <a:ext cx="1749425" cy="1600200"/>
            <a:chOff x="2496" y="2256"/>
            <a:chExt cx="1101" cy="1008"/>
          </a:xfrm>
        </p:grpSpPr>
        <p:sp>
          <p:nvSpPr>
            <p:cNvPr id="7229" name="Line 5"/>
            <p:cNvSpPr>
              <a:spLocks noChangeShapeType="1"/>
            </p:cNvSpPr>
            <p:nvPr/>
          </p:nvSpPr>
          <p:spPr bwMode="auto">
            <a:xfrm>
              <a:off x="2976" y="2400"/>
              <a:ext cx="1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0" name="Line 6"/>
            <p:cNvSpPr>
              <a:spLocks noChangeShapeType="1"/>
            </p:cNvSpPr>
            <p:nvPr/>
          </p:nvSpPr>
          <p:spPr bwMode="auto">
            <a:xfrm>
              <a:off x="2496" y="2880"/>
              <a:ext cx="100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1" name="Line 7"/>
            <p:cNvSpPr>
              <a:spLocks noChangeShapeType="1"/>
            </p:cNvSpPr>
            <p:nvPr/>
          </p:nvSpPr>
          <p:spPr bwMode="auto">
            <a:xfrm flipV="1">
              <a:off x="3072" y="2784"/>
              <a:ext cx="1" cy="9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2" name="Line 8"/>
            <p:cNvSpPr>
              <a:spLocks noChangeShapeType="1"/>
            </p:cNvSpPr>
            <p:nvPr/>
          </p:nvSpPr>
          <p:spPr bwMode="auto">
            <a:xfrm flipV="1">
              <a:off x="3216" y="2688"/>
              <a:ext cx="1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3" name="Line 9"/>
            <p:cNvSpPr>
              <a:spLocks noChangeShapeType="1"/>
            </p:cNvSpPr>
            <p:nvPr/>
          </p:nvSpPr>
          <p:spPr bwMode="auto">
            <a:xfrm flipV="1">
              <a:off x="3312" y="2592"/>
              <a:ext cx="1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4" name="Line 10"/>
            <p:cNvSpPr>
              <a:spLocks noChangeShapeType="1"/>
            </p:cNvSpPr>
            <p:nvPr/>
          </p:nvSpPr>
          <p:spPr bwMode="auto">
            <a:xfrm>
              <a:off x="2880" y="2880"/>
              <a:ext cx="1" cy="9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5" name="Line 11"/>
            <p:cNvSpPr>
              <a:spLocks noChangeShapeType="1"/>
            </p:cNvSpPr>
            <p:nvPr/>
          </p:nvSpPr>
          <p:spPr bwMode="auto">
            <a:xfrm>
              <a:off x="2736" y="2880"/>
              <a:ext cx="1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6" name="Line 12"/>
            <p:cNvSpPr>
              <a:spLocks noChangeShapeType="1"/>
            </p:cNvSpPr>
            <p:nvPr/>
          </p:nvSpPr>
          <p:spPr bwMode="auto">
            <a:xfrm>
              <a:off x="2640" y="2880"/>
              <a:ext cx="1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37" name="Line 13"/>
            <p:cNvSpPr>
              <a:spLocks noChangeShapeType="1"/>
            </p:cNvSpPr>
            <p:nvPr/>
          </p:nvSpPr>
          <p:spPr bwMode="auto">
            <a:xfrm flipV="1">
              <a:off x="2496" y="2448"/>
              <a:ext cx="1008" cy="81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72" name="Object 4"/>
            <p:cNvGraphicFramePr>
              <a:graphicFrameLocks noChangeAspect="1"/>
            </p:cNvGraphicFramePr>
            <p:nvPr/>
          </p:nvGraphicFramePr>
          <p:xfrm>
            <a:off x="3024" y="2256"/>
            <a:ext cx="227" cy="288"/>
          </p:xfrm>
          <a:graphic>
            <a:graphicData uri="http://schemas.openxmlformats.org/presentationml/2006/ole">
              <p:oleObj spid="_x0000_s78852" name="Equation" r:id="rId4" imgW="190440" imgH="241200" progId="Equation.3">
                <p:embed/>
              </p:oleObj>
            </a:graphicData>
          </a:graphic>
        </p:graphicFrame>
        <p:graphicFrame>
          <p:nvGraphicFramePr>
            <p:cNvPr id="7173" name="Object 5"/>
            <p:cNvGraphicFramePr>
              <a:graphicFrameLocks noChangeAspect="1"/>
            </p:cNvGraphicFramePr>
            <p:nvPr/>
          </p:nvGraphicFramePr>
          <p:xfrm>
            <a:off x="3446" y="2885"/>
            <a:ext cx="151" cy="166"/>
          </p:xfrm>
          <a:graphic>
            <a:graphicData uri="http://schemas.openxmlformats.org/presentationml/2006/ole">
              <p:oleObj spid="_x0000_s78853" name="Equation" r:id="rId5" imgW="126720" imgH="139680" progId="Equation.3">
                <p:embed/>
              </p:oleObj>
            </a:graphicData>
          </a:graphic>
        </p:graphicFrame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697288" y="2324100"/>
            <a:ext cx="1701800" cy="1524000"/>
            <a:chOff x="624" y="2160"/>
            <a:chExt cx="1071" cy="960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1152" y="2160"/>
            <a:ext cx="227" cy="273"/>
          </p:xfrm>
          <a:graphic>
            <a:graphicData uri="http://schemas.openxmlformats.org/presentationml/2006/ole">
              <p:oleObj spid="_x0000_s78850" name="Equation" r:id="rId6" imgW="190440" imgH="228600" progId="Equation.3">
                <p:embed/>
              </p:oleObj>
            </a:graphicData>
          </a:graphic>
        </p:graphicFrame>
        <p:sp>
          <p:nvSpPr>
            <p:cNvPr id="7220" name="Line 18"/>
            <p:cNvSpPr>
              <a:spLocks noChangeShapeType="1"/>
            </p:cNvSpPr>
            <p:nvPr/>
          </p:nvSpPr>
          <p:spPr bwMode="auto">
            <a:xfrm>
              <a:off x="1104" y="2256"/>
              <a:ext cx="1" cy="8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1" name="Line 19"/>
            <p:cNvSpPr>
              <a:spLocks noChangeShapeType="1"/>
            </p:cNvSpPr>
            <p:nvPr/>
          </p:nvSpPr>
          <p:spPr bwMode="auto">
            <a:xfrm>
              <a:off x="624" y="2736"/>
              <a:ext cx="1008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2" name="Line 20"/>
            <p:cNvSpPr>
              <a:spLocks noChangeShapeType="1"/>
            </p:cNvSpPr>
            <p:nvPr/>
          </p:nvSpPr>
          <p:spPr bwMode="auto">
            <a:xfrm flipV="1">
              <a:off x="1008" y="2640"/>
              <a:ext cx="1" cy="9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3" name="Line 21"/>
            <p:cNvSpPr>
              <a:spLocks noChangeShapeType="1"/>
            </p:cNvSpPr>
            <p:nvPr/>
          </p:nvSpPr>
          <p:spPr bwMode="auto">
            <a:xfrm flipV="1">
              <a:off x="864" y="2544"/>
              <a:ext cx="1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4" name="Line 22"/>
            <p:cNvSpPr>
              <a:spLocks noChangeShapeType="1"/>
            </p:cNvSpPr>
            <p:nvPr/>
          </p:nvSpPr>
          <p:spPr bwMode="auto">
            <a:xfrm flipV="1">
              <a:off x="768" y="2448"/>
              <a:ext cx="1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5" name="Line 23"/>
            <p:cNvSpPr>
              <a:spLocks noChangeShapeType="1"/>
            </p:cNvSpPr>
            <p:nvPr/>
          </p:nvSpPr>
          <p:spPr bwMode="auto">
            <a:xfrm>
              <a:off x="1248" y="2736"/>
              <a:ext cx="1" cy="96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6" name="Line 24"/>
            <p:cNvSpPr>
              <a:spLocks noChangeShapeType="1"/>
            </p:cNvSpPr>
            <p:nvPr/>
          </p:nvSpPr>
          <p:spPr bwMode="auto">
            <a:xfrm>
              <a:off x="1392" y="2736"/>
              <a:ext cx="1" cy="192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7" name="Line 25"/>
            <p:cNvSpPr>
              <a:spLocks noChangeShapeType="1"/>
            </p:cNvSpPr>
            <p:nvPr/>
          </p:nvSpPr>
          <p:spPr bwMode="auto">
            <a:xfrm>
              <a:off x="1488" y="2736"/>
              <a:ext cx="1" cy="28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28" name="Line 26"/>
            <p:cNvSpPr>
              <a:spLocks noChangeShapeType="1"/>
            </p:cNvSpPr>
            <p:nvPr/>
          </p:nvSpPr>
          <p:spPr bwMode="auto">
            <a:xfrm>
              <a:off x="624" y="2352"/>
              <a:ext cx="1008" cy="768"/>
            </a:xfrm>
            <a:prstGeom prst="line">
              <a:avLst/>
            </a:prstGeom>
            <a:noFill/>
            <a:ln w="9525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aphicFrame>
          <p:nvGraphicFramePr>
            <p:cNvPr id="7171" name="Object 3"/>
            <p:cNvGraphicFramePr>
              <a:graphicFrameLocks noChangeAspect="1"/>
            </p:cNvGraphicFramePr>
            <p:nvPr/>
          </p:nvGraphicFramePr>
          <p:xfrm>
            <a:off x="1529" y="2721"/>
            <a:ext cx="166" cy="196"/>
          </p:xfrm>
          <a:graphic>
            <a:graphicData uri="http://schemas.openxmlformats.org/presentationml/2006/ole">
              <p:oleObj spid="_x0000_s78851" name="Equation" r:id="rId7" imgW="139680" imgH="164880" progId="Equation.3">
                <p:embed/>
              </p:oleObj>
            </a:graphicData>
          </a:graphic>
        </p:graphicFrame>
      </p:grpSp>
      <p:grpSp>
        <p:nvGrpSpPr>
          <p:cNvPr id="4" name="Group 28"/>
          <p:cNvGrpSpPr>
            <a:grpSpLocks/>
          </p:cNvGrpSpPr>
          <p:nvPr/>
        </p:nvGrpSpPr>
        <p:grpSpPr bwMode="auto">
          <a:xfrm>
            <a:off x="7239000" y="1181100"/>
            <a:ext cx="304800" cy="1143000"/>
            <a:chOff x="3077" y="2111"/>
            <a:chExt cx="176" cy="481"/>
          </a:xfrm>
        </p:grpSpPr>
        <p:sp>
          <p:nvSpPr>
            <p:cNvPr id="7218" name="Freeform 29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9" name="Freeform 30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7231063" y="2552700"/>
            <a:ext cx="381000" cy="1066800"/>
            <a:chOff x="4267" y="2160"/>
            <a:chExt cx="240" cy="481"/>
          </a:xfrm>
        </p:grpSpPr>
        <p:sp>
          <p:nvSpPr>
            <p:cNvPr id="7214" name="Freeform 32"/>
            <p:cNvSpPr>
              <a:spLocks/>
            </p:cNvSpPr>
            <p:nvPr/>
          </p:nvSpPr>
          <p:spPr bwMode="auto">
            <a:xfrm>
              <a:off x="4267" y="2161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5" name="Freeform 33"/>
            <p:cNvSpPr>
              <a:spLocks/>
            </p:cNvSpPr>
            <p:nvPr/>
          </p:nvSpPr>
          <p:spPr bwMode="auto">
            <a:xfrm>
              <a:off x="4416" y="2160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6" name="Line 34"/>
            <p:cNvSpPr>
              <a:spLocks noChangeShapeType="1"/>
            </p:cNvSpPr>
            <p:nvPr/>
          </p:nvSpPr>
          <p:spPr bwMode="auto">
            <a:xfrm>
              <a:off x="4267" y="216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7" name="Line 35"/>
            <p:cNvSpPr>
              <a:spLocks noChangeShapeType="1"/>
            </p:cNvSpPr>
            <p:nvPr/>
          </p:nvSpPr>
          <p:spPr bwMode="auto">
            <a:xfrm>
              <a:off x="4267" y="2641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80" name="Line 36"/>
          <p:cNvSpPr>
            <a:spLocks noChangeShapeType="1"/>
          </p:cNvSpPr>
          <p:nvPr/>
        </p:nvSpPr>
        <p:spPr bwMode="auto">
          <a:xfrm>
            <a:off x="5943600" y="17145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Line 37"/>
          <p:cNvSpPr>
            <a:spLocks noChangeShapeType="1"/>
          </p:cNvSpPr>
          <p:nvPr/>
        </p:nvSpPr>
        <p:spPr bwMode="auto">
          <a:xfrm>
            <a:off x="6019800" y="30861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Line 38"/>
          <p:cNvSpPr>
            <a:spLocks noChangeShapeType="1"/>
          </p:cNvSpPr>
          <p:nvPr/>
        </p:nvSpPr>
        <p:spPr bwMode="auto">
          <a:xfrm>
            <a:off x="6324600" y="14859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3" name="Line 39"/>
          <p:cNvSpPr>
            <a:spLocks noChangeShapeType="1"/>
          </p:cNvSpPr>
          <p:nvPr/>
        </p:nvSpPr>
        <p:spPr bwMode="auto">
          <a:xfrm>
            <a:off x="7391400" y="1485900"/>
            <a:ext cx="1524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4" name="Line 40"/>
          <p:cNvSpPr>
            <a:spLocks noChangeShapeType="1"/>
          </p:cNvSpPr>
          <p:nvPr/>
        </p:nvSpPr>
        <p:spPr bwMode="auto">
          <a:xfrm>
            <a:off x="6400800" y="13335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5" name="Line 41"/>
          <p:cNvSpPr>
            <a:spLocks noChangeShapeType="1"/>
          </p:cNvSpPr>
          <p:nvPr/>
        </p:nvSpPr>
        <p:spPr bwMode="auto">
          <a:xfrm>
            <a:off x="7391400" y="1333500"/>
            <a:ext cx="1371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42"/>
          <p:cNvSpPr>
            <a:spLocks noChangeShapeType="1"/>
          </p:cNvSpPr>
          <p:nvPr/>
        </p:nvSpPr>
        <p:spPr bwMode="auto">
          <a:xfrm>
            <a:off x="6400800" y="20193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Line 43"/>
          <p:cNvSpPr>
            <a:spLocks noChangeShapeType="1"/>
          </p:cNvSpPr>
          <p:nvPr/>
        </p:nvSpPr>
        <p:spPr bwMode="auto">
          <a:xfrm flipV="1">
            <a:off x="7391400" y="1409700"/>
            <a:ext cx="16002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8" name="Text Box 44"/>
          <p:cNvSpPr txBox="1">
            <a:spLocks noChangeArrowheads="1"/>
          </p:cNvSpPr>
          <p:nvPr/>
        </p:nvSpPr>
        <p:spPr bwMode="auto">
          <a:xfrm>
            <a:off x="5562600" y="876300"/>
            <a:ext cx="19812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009900"/>
                </a:solidFill>
              </a:rPr>
              <a:t>Horizontal Plane:</a:t>
            </a:r>
          </a:p>
        </p:txBody>
      </p:sp>
      <p:sp>
        <p:nvSpPr>
          <p:cNvPr id="7189" name="Text Box 45"/>
          <p:cNvSpPr txBox="1">
            <a:spLocks noChangeArrowheads="1"/>
          </p:cNvSpPr>
          <p:nvPr/>
        </p:nvSpPr>
        <p:spPr bwMode="auto">
          <a:xfrm>
            <a:off x="5638800" y="2400300"/>
            <a:ext cx="2057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600">
                <a:solidFill>
                  <a:srgbClr val="CC0000"/>
                </a:solidFill>
              </a:rPr>
              <a:t>Vertical Plane:</a:t>
            </a:r>
          </a:p>
        </p:txBody>
      </p:sp>
      <p:sp>
        <p:nvSpPr>
          <p:cNvPr id="7190" name="Line 46"/>
          <p:cNvSpPr>
            <a:spLocks noChangeShapeType="1"/>
          </p:cNvSpPr>
          <p:nvPr/>
        </p:nvSpPr>
        <p:spPr bwMode="auto">
          <a:xfrm>
            <a:off x="6324600" y="2933700"/>
            <a:ext cx="1066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1" name="Line 47"/>
          <p:cNvSpPr>
            <a:spLocks noChangeShapeType="1"/>
          </p:cNvSpPr>
          <p:nvPr/>
        </p:nvSpPr>
        <p:spPr bwMode="auto">
          <a:xfrm flipV="1">
            <a:off x="7391400" y="2628900"/>
            <a:ext cx="1295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2" name="Line 48"/>
          <p:cNvSpPr>
            <a:spLocks noChangeShapeType="1"/>
          </p:cNvSpPr>
          <p:nvPr/>
        </p:nvSpPr>
        <p:spPr bwMode="auto">
          <a:xfrm>
            <a:off x="6400800" y="33909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3" name="Line 49"/>
          <p:cNvSpPr>
            <a:spLocks noChangeShapeType="1"/>
          </p:cNvSpPr>
          <p:nvPr/>
        </p:nvSpPr>
        <p:spPr bwMode="auto">
          <a:xfrm>
            <a:off x="7391400" y="3390900"/>
            <a:ext cx="12192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4" name="Text Box 78"/>
          <p:cNvSpPr txBox="1">
            <a:spLocks noChangeArrowheads="1"/>
          </p:cNvSpPr>
          <p:nvPr/>
        </p:nvSpPr>
        <p:spPr bwMode="auto">
          <a:xfrm>
            <a:off x="8001000" y="952500"/>
            <a:ext cx="1143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1400"/>
          </a:p>
        </p:txBody>
      </p:sp>
      <p:sp>
        <p:nvSpPr>
          <p:cNvPr id="7195" name="TextBox 78"/>
          <p:cNvSpPr txBox="1">
            <a:spLocks noChangeArrowheads="1"/>
          </p:cNvSpPr>
          <p:nvPr/>
        </p:nvSpPr>
        <p:spPr bwMode="auto">
          <a:xfrm>
            <a:off x="2476500" y="990600"/>
            <a:ext cx="14097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Beam (out of page)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 rot="5400000">
            <a:off x="1885950" y="1428750"/>
            <a:ext cx="647700" cy="5334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97" name="TextBox 81"/>
          <p:cNvSpPr txBox="1">
            <a:spLocks noChangeArrowheads="1"/>
          </p:cNvSpPr>
          <p:nvPr/>
        </p:nvSpPr>
        <p:spPr bwMode="auto">
          <a:xfrm>
            <a:off x="571500" y="533400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Recall : ideal quadrupole:</a:t>
            </a:r>
          </a:p>
        </p:txBody>
      </p:sp>
      <p:sp>
        <p:nvSpPr>
          <p:cNvPr id="7198" name="TextBox 82"/>
          <p:cNvSpPr txBox="1">
            <a:spLocks noChangeArrowheads="1"/>
          </p:cNvSpPr>
          <p:nvPr/>
        </p:nvSpPr>
        <p:spPr bwMode="auto">
          <a:xfrm>
            <a:off x="647700" y="3619500"/>
            <a:ext cx="3200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But what if it’s offset?</a:t>
            </a:r>
          </a:p>
        </p:txBody>
      </p:sp>
      <p:sp>
        <p:nvSpPr>
          <p:cNvPr id="84" name="Oval 83"/>
          <p:cNvSpPr/>
          <p:nvPr/>
        </p:nvSpPr>
        <p:spPr>
          <a:xfrm>
            <a:off x="1714500" y="2095500"/>
            <a:ext cx="190500" cy="1905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pic>
        <p:nvPicPr>
          <p:cNvPr id="7200" name="Picture 3" descr="quadle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0386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Oval 86"/>
          <p:cNvSpPr/>
          <p:nvPr/>
        </p:nvSpPr>
        <p:spPr>
          <a:xfrm>
            <a:off x="1752600" y="4953000"/>
            <a:ext cx="190500" cy="190500"/>
          </a:xfrm>
          <a:prstGeom prst="ellipse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5372100" y="4495800"/>
            <a:ext cx="304800" cy="1143000"/>
            <a:chOff x="3077" y="2111"/>
            <a:chExt cx="176" cy="481"/>
          </a:xfrm>
        </p:grpSpPr>
        <p:sp>
          <p:nvSpPr>
            <p:cNvPr id="7212" name="Freeform 29"/>
            <p:cNvSpPr>
              <a:spLocks/>
            </p:cNvSpPr>
            <p:nvPr/>
          </p:nvSpPr>
          <p:spPr bwMode="auto">
            <a:xfrm>
              <a:off x="3168" y="2112"/>
              <a:ext cx="85" cy="480"/>
            </a:xfrm>
            <a:custGeom>
              <a:avLst/>
              <a:gdLst>
                <a:gd name="T0" fmla="*/ 0 w 85"/>
                <a:gd name="T1" fmla="*/ 0 h 480"/>
                <a:gd name="T2" fmla="*/ 81 w 85"/>
                <a:gd name="T3" fmla="*/ 244 h 480"/>
                <a:gd name="T4" fmla="*/ 23 w 85"/>
                <a:gd name="T5" fmla="*/ 480 h 480"/>
                <a:gd name="T6" fmla="*/ 0 60000 65536"/>
                <a:gd name="T7" fmla="*/ 0 60000 65536"/>
                <a:gd name="T8" fmla="*/ 0 60000 65536"/>
                <a:gd name="T9" fmla="*/ 0 w 85"/>
                <a:gd name="T10" fmla="*/ 0 h 480"/>
                <a:gd name="T11" fmla="*/ 85 w 85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5" h="480">
                  <a:moveTo>
                    <a:pt x="0" y="0"/>
                  </a:moveTo>
                  <a:cubicBezTo>
                    <a:pt x="14" y="41"/>
                    <a:pt x="77" y="164"/>
                    <a:pt x="81" y="244"/>
                  </a:cubicBezTo>
                  <a:cubicBezTo>
                    <a:pt x="85" y="324"/>
                    <a:pt x="35" y="431"/>
                    <a:pt x="23" y="48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13" name="Freeform 30"/>
            <p:cNvSpPr>
              <a:spLocks/>
            </p:cNvSpPr>
            <p:nvPr/>
          </p:nvSpPr>
          <p:spPr bwMode="auto">
            <a:xfrm>
              <a:off x="3077" y="2111"/>
              <a:ext cx="90" cy="480"/>
            </a:xfrm>
            <a:custGeom>
              <a:avLst/>
              <a:gdLst>
                <a:gd name="T0" fmla="*/ 90 w 90"/>
                <a:gd name="T1" fmla="*/ 480 h 480"/>
                <a:gd name="T2" fmla="*/ 4 w 90"/>
                <a:gd name="T3" fmla="*/ 264 h 480"/>
                <a:gd name="T4" fmla="*/ 67 w 90"/>
                <a:gd name="T5" fmla="*/ 0 h 480"/>
                <a:gd name="T6" fmla="*/ 0 60000 65536"/>
                <a:gd name="T7" fmla="*/ 0 60000 65536"/>
                <a:gd name="T8" fmla="*/ 0 60000 65536"/>
                <a:gd name="T9" fmla="*/ 0 w 90"/>
                <a:gd name="T10" fmla="*/ 0 h 480"/>
                <a:gd name="T11" fmla="*/ 90 w 90"/>
                <a:gd name="T12" fmla="*/ 480 h 48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0" h="480">
                  <a:moveTo>
                    <a:pt x="90" y="480"/>
                  </a:moveTo>
                  <a:cubicBezTo>
                    <a:pt x="76" y="444"/>
                    <a:pt x="8" y="344"/>
                    <a:pt x="4" y="264"/>
                  </a:cubicBezTo>
                  <a:cubicBezTo>
                    <a:pt x="0" y="184"/>
                    <a:pt x="54" y="55"/>
                    <a:pt x="67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2" name="Isosceles Triangle 91"/>
          <p:cNvSpPr/>
          <p:nvPr/>
        </p:nvSpPr>
        <p:spPr>
          <a:xfrm>
            <a:off x="6819900" y="4457700"/>
            <a:ext cx="304800" cy="1104900"/>
          </a:xfrm>
          <a:prstGeom prst="triangl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7204" name="TextBox 92"/>
          <p:cNvSpPr txBox="1">
            <a:spLocks noChangeArrowheads="1"/>
          </p:cNvSpPr>
          <p:nvPr/>
        </p:nvSpPr>
        <p:spPr bwMode="auto">
          <a:xfrm>
            <a:off x="3467100" y="4648200"/>
            <a:ext cx="1104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/>
              <a:t>=</a:t>
            </a:r>
          </a:p>
        </p:txBody>
      </p:sp>
      <p:sp>
        <p:nvSpPr>
          <p:cNvPr id="7205" name="TextBox 93"/>
          <p:cNvSpPr txBox="1">
            <a:spLocks noChangeArrowheads="1"/>
          </p:cNvSpPr>
          <p:nvPr/>
        </p:nvSpPr>
        <p:spPr bwMode="auto">
          <a:xfrm>
            <a:off x="5676900" y="4686300"/>
            <a:ext cx="11049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7206" name="TextBox 94"/>
          <p:cNvSpPr txBox="1">
            <a:spLocks noChangeArrowheads="1"/>
          </p:cNvSpPr>
          <p:nvPr/>
        </p:nvSpPr>
        <p:spPr bwMode="auto">
          <a:xfrm>
            <a:off x="5029200" y="40386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Focus</a:t>
            </a:r>
          </a:p>
        </p:txBody>
      </p:sp>
      <p:sp>
        <p:nvSpPr>
          <p:cNvPr id="7207" name="TextBox 95"/>
          <p:cNvSpPr txBox="1">
            <a:spLocks noChangeArrowheads="1"/>
          </p:cNvSpPr>
          <p:nvPr/>
        </p:nvSpPr>
        <p:spPr bwMode="auto">
          <a:xfrm>
            <a:off x="6553200" y="4076700"/>
            <a:ext cx="990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Bend</a:t>
            </a:r>
          </a:p>
        </p:txBody>
      </p:sp>
      <p:sp>
        <p:nvSpPr>
          <p:cNvPr id="7208" name="TextBox 96"/>
          <p:cNvSpPr txBox="1">
            <a:spLocks noChangeArrowheads="1"/>
          </p:cNvSpPr>
          <p:nvPr/>
        </p:nvSpPr>
        <p:spPr bwMode="auto">
          <a:xfrm>
            <a:off x="4572000" y="5753100"/>
            <a:ext cx="3886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Big error? Move quad</a:t>
            </a:r>
          </a:p>
          <a:p>
            <a:pPr algn="l"/>
            <a:r>
              <a:rPr lang="en-US"/>
              <a:t>Small error?  Correct for problem</a:t>
            </a:r>
          </a:p>
        </p:txBody>
      </p:sp>
      <p:sp>
        <p:nvSpPr>
          <p:cNvPr id="7209" name="Date Placeholder 6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7210" name="Slide Number Placeholder 6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C8A8AE-E8A4-46FF-839B-45E483AF69DA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7211" name="Footer Placeholder 6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Betatron</a:t>
            </a:r>
            <a:r>
              <a:rPr lang="en-US" dirty="0" smtClean="0"/>
              <a:t> motion</a:t>
            </a:r>
            <a:endParaRPr lang="en-US" dirty="0"/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3048000" y="2095500"/>
          <a:ext cx="3500438" cy="452438"/>
        </p:xfrm>
        <a:graphic>
          <a:graphicData uri="http://schemas.openxmlformats.org/presentationml/2006/ole">
            <p:oleObj spid="_x0000_s79874" name="Equation" r:id="rId3" imgW="1866600" imgH="241200" progId="Equation.3">
              <p:embed/>
            </p:oleObj>
          </a:graphicData>
        </a:graphic>
      </p:graphicFrame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3148013" y="2578100"/>
          <a:ext cx="1643062" cy="904875"/>
        </p:xfrm>
        <a:graphic>
          <a:graphicData uri="http://schemas.openxmlformats.org/presentationml/2006/ole">
            <p:oleObj spid="_x0000_s79875" name="Equation" r:id="rId4" imgW="876240" imgH="482400" progId="Equation.3">
              <p:embed/>
            </p:oleObj>
          </a:graphicData>
        </a:graphic>
      </p:graphicFrame>
      <p:sp>
        <p:nvSpPr>
          <p:cNvPr id="8198" name="Text Box 9"/>
          <p:cNvSpPr txBox="1">
            <a:spLocks noChangeArrowheads="1"/>
          </p:cNvSpPr>
          <p:nvPr/>
        </p:nvSpPr>
        <p:spPr bwMode="auto">
          <a:xfrm>
            <a:off x="533400" y="914400"/>
            <a:ext cx="6019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For a particular particle, the deviation from an idea orbit will undergo </a:t>
            </a:r>
            <a:r>
              <a:rPr lang="en-US">
                <a:solidFill>
                  <a:srgbClr val="009900"/>
                </a:solidFill>
              </a:rPr>
              <a:t>“pseudo-harmonic” oscillation</a:t>
            </a:r>
            <a:r>
              <a:rPr lang="en-US"/>
              <a:t> as a function of the path along the orbit:</a:t>
            </a:r>
          </a:p>
        </p:txBody>
      </p:sp>
      <p:sp>
        <p:nvSpPr>
          <p:cNvPr id="8199" name="Text Box 10"/>
          <p:cNvSpPr txBox="1">
            <a:spLocks noChangeArrowheads="1"/>
          </p:cNvSpPr>
          <p:nvPr/>
        </p:nvSpPr>
        <p:spPr bwMode="auto">
          <a:xfrm>
            <a:off x="5484813" y="2654300"/>
            <a:ext cx="3659187" cy="120015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The “betatron function” </a:t>
            </a:r>
            <a:r>
              <a:rPr lang="en-US" i="1">
                <a:solidFill>
                  <a:srgbClr val="009900"/>
                </a:solidFill>
                <a:latin typeface="Symbol" pitchFamily="18" charset="2"/>
              </a:rPr>
              <a:t>b(</a:t>
            </a:r>
            <a:r>
              <a:rPr lang="en-US" i="1">
                <a:solidFill>
                  <a:srgbClr val="009900"/>
                </a:solidFill>
              </a:rPr>
              <a:t>s</a:t>
            </a:r>
            <a:r>
              <a:rPr lang="en-US" i="1">
                <a:solidFill>
                  <a:srgbClr val="009900"/>
                </a:solidFill>
                <a:latin typeface="Symbol" pitchFamily="18" charset="2"/>
              </a:rPr>
              <a:t>)</a:t>
            </a:r>
            <a:r>
              <a:rPr lang="en-US"/>
              <a:t> is effectively the </a:t>
            </a:r>
            <a:r>
              <a:rPr lang="en-US">
                <a:solidFill>
                  <a:srgbClr val="009900"/>
                </a:solidFill>
              </a:rPr>
              <a:t>local wavenumber</a:t>
            </a:r>
            <a:r>
              <a:rPr lang="en-US"/>
              <a:t> and  also defines the </a:t>
            </a:r>
            <a:r>
              <a:rPr lang="en-US">
                <a:solidFill>
                  <a:srgbClr val="009900"/>
                </a:solidFill>
              </a:rPr>
              <a:t>beam envelope.</a:t>
            </a:r>
          </a:p>
        </p:txBody>
      </p:sp>
      <p:sp>
        <p:nvSpPr>
          <p:cNvPr id="8200" name="Line 11"/>
          <p:cNvSpPr>
            <a:spLocks noChangeShapeType="1"/>
          </p:cNvSpPr>
          <p:nvPr/>
        </p:nvSpPr>
        <p:spPr bwMode="auto">
          <a:xfrm flipH="1" flipV="1">
            <a:off x="4586288" y="2541588"/>
            <a:ext cx="898525" cy="3413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 flipH="1">
            <a:off x="4800600" y="3187700"/>
            <a:ext cx="684213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2" name="Text Box 13"/>
          <p:cNvSpPr txBox="1">
            <a:spLocks noChangeArrowheads="1"/>
          </p:cNvSpPr>
          <p:nvPr/>
        </p:nvSpPr>
        <p:spPr bwMode="auto">
          <a:xfrm>
            <a:off x="989013" y="2806700"/>
            <a:ext cx="1600200" cy="646113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Phase advance</a:t>
            </a:r>
          </a:p>
        </p:txBody>
      </p:sp>
      <p:sp>
        <p:nvSpPr>
          <p:cNvPr id="8203" name="Line 15"/>
          <p:cNvSpPr>
            <a:spLocks noChangeShapeType="1"/>
          </p:cNvSpPr>
          <p:nvPr/>
        </p:nvSpPr>
        <p:spPr bwMode="auto">
          <a:xfrm>
            <a:off x="2628900" y="3048000"/>
            <a:ext cx="457200" cy="46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4" name="Text Box 21"/>
          <p:cNvSpPr txBox="1">
            <a:spLocks noChangeArrowheads="1"/>
          </p:cNvSpPr>
          <p:nvPr/>
        </p:nvSpPr>
        <p:spPr bwMode="auto">
          <a:xfrm>
            <a:off x="533400" y="2019300"/>
            <a:ext cx="1981200" cy="650875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/>
              <a:t>Lateral deviation in one plane</a:t>
            </a:r>
          </a:p>
        </p:txBody>
      </p:sp>
      <p:sp>
        <p:nvSpPr>
          <p:cNvPr id="8205" name="Line 22"/>
          <p:cNvSpPr>
            <a:spLocks noChangeShapeType="1"/>
          </p:cNvSpPr>
          <p:nvPr/>
        </p:nvSpPr>
        <p:spPr bwMode="auto">
          <a:xfrm>
            <a:off x="2532063" y="235585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6" name="Freeform 24"/>
          <p:cNvSpPr>
            <a:spLocks/>
          </p:cNvSpPr>
          <p:nvPr/>
        </p:nvSpPr>
        <p:spPr bwMode="auto">
          <a:xfrm>
            <a:off x="6708775" y="1238250"/>
            <a:ext cx="2168525" cy="841375"/>
          </a:xfrm>
          <a:custGeom>
            <a:avLst/>
            <a:gdLst>
              <a:gd name="T0" fmla="*/ 0 w 1366"/>
              <a:gd name="T1" fmla="*/ 2147483647 h 530"/>
              <a:gd name="T2" fmla="*/ 2147483647 w 1366"/>
              <a:gd name="T3" fmla="*/ 2147483647 h 530"/>
              <a:gd name="T4" fmla="*/ 2147483647 w 1366"/>
              <a:gd name="T5" fmla="*/ 2147483647 h 530"/>
              <a:gd name="T6" fmla="*/ 2147483647 w 1366"/>
              <a:gd name="T7" fmla="*/ 2147483647 h 530"/>
              <a:gd name="T8" fmla="*/ 2147483647 w 1366"/>
              <a:gd name="T9" fmla="*/ 0 h 5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6"/>
              <a:gd name="T16" fmla="*/ 0 h 530"/>
              <a:gd name="T17" fmla="*/ 1366 w 1366"/>
              <a:gd name="T18" fmla="*/ 530 h 53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6" h="530">
                <a:moveTo>
                  <a:pt x="0" y="530"/>
                </a:moveTo>
                <a:cubicBezTo>
                  <a:pt x="140" y="436"/>
                  <a:pt x="280" y="342"/>
                  <a:pt x="397" y="280"/>
                </a:cubicBezTo>
                <a:cubicBezTo>
                  <a:pt x="514" y="218"/>
                  <a:pt x="571" y="200"/>
                  <a:pt x="703" y="158"/>
                </a:cubicBezTo>
                <a:cubicBezTo>
                  <a:pt x="835" y="116"/>
                  <a:pt x="1077" y="56"/>
                  <a:pt x="1187" y="30"/>
                </a:cubicBezTo>
                <a:cubicBezTo>
                  <a:pt x="1297" y="4"/>
                  <a:pt x="1331" y="2"/>
                  <a:pt x="1366" y="0"/>
                </a:cubicBezTo>
              </a:path>
            </a:pathLst>
          </a:cu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7" name="Freeform 25"/>
          <p:cNvSpPr>
            <a:spLocks/>
          </p:cNvSpPr>
          <p:nvPr/>
        </p:nvSpPr>
        <p:spPr bwMode="auto">
          <a:xfrm>
            <a:off x="6740525" y="1133475"/>
            <a:ext cx="2120900" cy="922338"/>
          </a:xfrm>
          <a:custGeom>
            <a:avLst/>
            <a:gdLst>
              <a:gd name="T0" fmla="*/ 0 w 1336"/>
              <a:gd name="T1" fmla="*/ 2147483647 h 581"/>
              <a:gd name="T2" fmla="*/ 2147483647 w 1336"/>
              <a:gd name="T3" fmla="*/ 2147483647 h 581"/>
              <a:gd name="T4" fmla="*/ 2147483647 w 1336"/>
              <a:gd name="T5" fmla="*/ 2147483647 h 581"/>
              <a:gd name="T6" fmla="*/ 2147483647 w 1336"/>
              <a:gd name="T7" fmla="*/ 2147483647 h 581"/>
              <a:gd name="T8" fmla="*/ 2147483647 w 1336"/>
              <a:gd name="T9" fmla="*/ 2147483647 h 581"/>
              <a:gd name="T10" fmla="*/ 2147483647 w 1336"/>
              <a:gd name="T11" fmla="*/ 0 h 58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336"/>
              <a:gd name="T19" fmla="*/ 0 h 581"/>
              <a:gd name="T20" fmla="*/ 1336 w 1336"/>
              <a:gd name="T21" fmla="*/ 581 h 581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336" h="581">
                <a:moveTo>
                  <a:pt x="0" y="581"/>
                </a:moveTo>
                <a:cubicBezTo>
                  <a:pt x="46" y="482"/>
                  <a:pt x="92" y="384"/>
                  <a:pt x="219" y="331"/>
                </a:cubicBezTo>
                <a:cubicBezTo>
                  <a:pt x="346" y="278"/>
                  <a:pt x="645" y="280"/>
                  <a:pt x="760" y="265"/>
                </a:cubicBezTo>
                <a:cubicBezTo>
                  <a:pt x="875" y="250"/>
                  <a:pt x="848" y="254"/>
                  <a:pt x="907" y="239"/>
                </a:cubicBezTo>
                <a:cubicBezTo>
                  <a:pt x="966" y="224"/>
                  <a:pt x="1044" y="218"/>
                  <a:pt x="1116" y="178"/>
                </a:cubicBezTo>
                <a:cubicBezTo>
                  <a:pt x="1188" y="138"/>
                  <a:pt x="1262" y="69"/>
                  <a:pt x="133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208" name="Line 26"/>
          <p:cNvSpPr>
            <a:spLocks noChangeShapeType="1"/>
          </p:cNvSpPr>
          <p:nvPr/>
        </p:nvSpPr>
        <p:spPr bwMode="auto">
          <a:xfrm flipV="1">
            <a:off x="6980238" y="1881188"/>
            <a:ext cx="461962" cy="266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09" name="Text Box 27"/>
          <p:cNvSpPr txBox="1">
            <a:spLocks noChangeArrowheads="1"/>
          </p:cNvSpPr>
          <p:nvPr/>
        </p:nvSpPr>
        <p:spPr bwMode="auto">
          <a:xfrm>
            <a:off x="7126288" y="1985963"/>
            <a:ext cx="227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s</a:t>
            </a:r>
          </a:p>
        </p:txBody>
      </p:sp>
      <p:sp>
        <p:nvSpPr>
          <p:cNvPr id="8210" name="Line 28"/>
          <p:cNvSpPr>
            <a:spLocks noChangeShapeType="1"/>
          </p:cNvSpPr>
          <p:nvPr/>
        </p:nvSpPr>
        <p:spPr bwMode="auto">
          <a:xfrm flipH="1" flipV="1">
            <a:off x="6632575" y="1816100"/>
            <a:ext cx="153988" cy="250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1" name="Text Box 29"/>
          <p:cNvSpPr txBox="1">
            <a:spLocks noChangeArrowheads="1"/>
          </p:cNvSpPr>
          <p:nvPr/>
        </p:nvSpPr>
        <p:spPr bwMode="auto">
          <a:xfrm>
            <a:off x="6430963" y="1574800"/>
            <a:ext cx="276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/>
              <a:t>x</a:t>
            </a:r>
          </a:p>
        </p:txBody>
      </p:sp>
      <p:sp>
        <p:nvSpPr>
          <p:cNvPr id="8212" name="Text Box 9"/>
          <p:cNvSpPr txBox="1">
            <a:spLocks noChangeArrowheads="1"/>
          </p:cNvSpPr>
          <p:nvPr/>
        </p:nvSpPr>
        <p:spPr bwMode="auto">
          <a:xfrm>
            <a:off x="476250" y="3962400"/>
            <a:ext cx="8191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A transverse “kick” (</a:t>
            </a:r>
            <a:r>
              <a:rPr lang="en-US">
                <a:latin typeface="Symbol" pitchFamily="18" charset="2"/>
              </a:rPr>
              <a:t>q</a:t>
            </a:r>
            <a:r>
              <a:rPr lang="en-US"/>
              <a:t>) (misaligned quad, miscalibrated dipole, etc)  at one location in a beam will produce a lateral deviation at later points given by</a:t>
            </a:r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1852613" y="4724400"/>
          <a:ext cx="5399087" cy="633413"/>
        </p:xfrm>
        <a:graphic>
          <a:graphicData uri="http://schemas.openxmlformats.org/presentationml/2006/ole">
            <p:oleObj spid="_x0000_s79876" name="Equation" r:id="rId5" imgW="2273040" imgH="266400" progId="Equation.3">
              <p:embed/>
            </p:oleObj>
          </a:graphicData>
        </a:graphic>
      </p:graphicFrame>
      <p:sp>
        <p:nvSpPr>
          <p:cNvPr id="8213" name="Line 11"/>
          <p:cNvSpPr>
            <a:spLocks noChangeShapeType="1"/>
          </p:cNvSpPr>
          <p:nvPr/>
        </p:nvSpPr>
        <p:spPr bwMode="auto">
          <a:xfrm flipH="1" flipV="1">
            <a:off x="6953250" y="5219700"/>
            <a:ext cx="13335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12"/>
          <p:cNvSpPr>
            <a:spLocks noChangeShapeType="1"/>
          </p:cNvSpPr>
          <p:nvPr/>
        </p:nvSpPr>
        <p:spPr bwMode="auto">
          <a:xfrm flipH="1" flipV="1">
            <a:off x="2743200" y="5334000"/>
            <a:ext cx="3810000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5" name="TextBox 24"/>
          <p:cNvSpPr txBox="1">
            <a:spLocks noChangeArrowheads="1"/>
          </p:cNvSpPr>
          <p:nvPr/>
        </p:nvSpPr>
        <p:spPr bwMode="auto">
          <a:xfrm>
            <a:off x="6553200" y="560070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/>
              <a:t>Linear relationship</a:t>
            </a:r>
          </a:p>
        </p:txBody>
      </p:sp>
      <p:sp>
        <p:nvSpPr>
          <p:cNvPr id="8216" name="Rectangle 25"/>
          <p:cNvSpPr>
            <a:spLocks noChangeArrowheads="1"/>
          </p:cNvSpPr>
          <p:nvPr/>
        </p:nvSpPr>
        <p:spPr bwMode="auto">
          <a:xfrm>
            <a:off x="419100" y="6057900"/>
            <a:ext cx="830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/>
              <a:t>In general, these can be canceled with a discrete set of intentional corrections</a:t>
            </a:r>
          </a:p>
        </p:txBody>
      </p:sp>
      <p:sp>
        <p:nvSpPr>
          <p:cNvPr id="8217" name="Date Placeholder 2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8218" name="Slide Number Placeholder 2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945158-7788-4811-9487-7D7C6B55FE94}" type="slidenum">
              <a:rPr lang="en-US" smtClean="0"/>
              <a:pPr/>
              <a:t>73</a:t>
            </a:fld>
            <a:endParaRPr lang="en-US" smtClean="0"/>
          </a:p>
        </p:txBody>
      </p:sp>
      <p:sp>
        <p:nvSpPr>
          <p:cNvPr id="8219" name="Footer Placeholder 2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Orbit correction</a:t>
            </a:r>
            <a:endParaRPr lang="en-US" dirty="0"/>
          </a:p>
        </p:txBody>
      </p:sp>
      <p:sp>
        <p:nvSpPr>
          <p:cNvPr id="9221" name="Content Placeholder 4"/>
          <p:cNvSpPr>
            <a:spLocks noGrp="1"/>
          </p:cNvSpPr>
          <p:nvPr>
            <p:ph idx="1"/>
          </p:nvPr>
        </p:nvSpPr>
        <p:spPr>
          <a:xfrm>
            <a:off x="663575" y="723900"/>
            <a:ext cx="8251825" cy="811213"/>
          </a:xfrm>
        </p:spPr>
        <p:txBody>
          <a:bodyPr/>
          <a:lstStyle/>
          <a:p>
            <a:r>
              <a:rPr lang="en-US" sz="2000" smtClean="0"/>
              <a:t>Generally, beam lines or synchrotrons will have beam position monitors (BPM’s) and correction dipoles (trims)</a:t>
            </a:r>
          </a:p>
          <a:p>
            <a:endParaRPr lang="en-US" sz="2000" smtClean="0"/>
          </a:p>
          <a:p>
            <a:endParaRPr lang="en-US" sz="1600" smtClean="0"/>
          </a:p>
          <a:p>
            <a:endParaRPr lang="en-US" sz="1600" smtClean="0"/>
          </a:p>
          <a:p>
            <a:r>
              <a:rPr lang="en-US" sz="2000" smtClean="0"/>
              <a:t>We would like to use the trims to cancel out the effect of beamline imperfectins, ie</a:t>
            </a:r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r>
              <a:rPr lang="en-US" sz="2000" smtClean="0"/>
              <a:t>Can express this as a matrix and </a:t>
            </a:r>
            <a:br>
              <a:rPr lang="en-US" sz="2000" smtClean="0"/>
            </a:br>
            <a:r>
              <a:rPr lang="en-US" sz="2000" smtClean="0"/>
              <a:t>invert to solve with standard </a:t>
            </a:r>
            <a:br>
              <a:rPr lang="en-US" sz="2000" smtClean="0"/>
            </a:br>
            <a:r>
              <a:rPr lang="en-US" sz="2000" smtClean="0"/>
              <a:t>techniques</a:t>
            </a:r>
          </a:p>
          <a:p>
            <a:pPr lvl="1"/>
            <a:r>
              <a:rPr lang="en-US" sz="1800" smtClean="0"/>
              <a:t>If n=m, can just invert</a:t>
            </a:r>
          </a:p>
          <a:p>
            <a:pPr lvl="1"/>
            <a:r>
              <a:rPr lang="en-US" sz="1800" smtClean="0"/>
              <a:t>If n&gt;m, can minimize RMS</a:t>
            </a:r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  <a:p>
            <a:endParaRPr lang="en-US" sz="2000" smtClean="0"/>
          </a:p>
        </p:txBody>
      </p:sp>
      <p:sp>
        <p:nvSpPr>
          <p:cNvPr id="7" name="Freeform 6"/>
          <p:cNvSpPr/>
          <p:nvPr/>
        </p:nvSpPr>
        <p:spPr>
          <a:xfrm>
            <a:off x="987425" y="1649413"/>
            <a:ext cx="7169150" cy="609600"/>
          </a:xfrm>
          <a:custGeom>
            <a:avLst/>
            <a:gdLst>
              <a:gd name="connsiteX0" fmla="*/ 0 w 7167716"/>
              <a:gd name="connsiteY0" fmla="*/ 580103 h 609600"/>
              <a:gd name="connsiteX1" fmla="*/ 3775587 w 7167716"/>
              <a:gd name="connsiteY1" fmla="*/ 4916 h 609600"/>
              <a:gd name="connsiteX2" fmla="*/ 7167716 w 7167716"/>
              <a:gd name="connsiteY2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167716" h="609600">
                <a:moveTo>
                  <a:pt x="0" y="580103"/>
                </a:moveTo>
                <a:cubicBezTo>
                  <a:pt x="1290484" y="290051"/>
                  <a:pt x="2580968" y="0"/>
                  <a:pt x="3775587" y="4916"/>
                </a:cubicBezTo>
                <a:cubicBezTo>
                  <a:pt x="4970206" y="9832"/>
                  <a:pt x="6068961" y="309716"/>
                  <a:pt x="7167716" y="609600"/>
                </a:cubicBezTo>
              </a:path>
            </a:pathLst>
          </a:cu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5128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960688" y="16875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084888" y="17256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41838" y="15732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380288" y="1992313"/>
            <a:ext cx="266700" cy="1524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943100" y="18780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72400" y="21066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3200" y="18018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91100" y="16113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390900" y="1649413"/>
            <a:ext cx="304800" cy="1905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1752600" y="1382713"/>
            <a:ext cx="6477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2819400" y="1420813"/>
            <a:ext cx="228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rot="10800000" flipV="1">
            <a:off x="5410200" y="1382713"/>
            <a:ext cx="3429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6172200" y="1344613"/>
            <a:ext cx="3810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3619500" y="3009900"/>
          <a:ext cx="2971800" cy="762000"/>
        </p:xfrm>
        <a:graphic>
          <a:graphicData uri="http://schemas.openxmlformats.org/presentationml/2006/ole">
            <p:oleObj spid="_x0000_s80898" name="Equation" r:id="rId3" imgW="990360" imgH="253800" progId="Equation.3">
              <p:embed/>
            </p:oleObj>
          </a:graphicData>
        </a:graphic>
      </p:graphicFrame>
      <p:sp>
        <p:nvSpPr>
          <p:cNvPr id="31" name="TextBox 30"/>
          <p:cNvSpPr txBox="1"/>
          <p:nvPr/>
        </p:nvSpPr>
        <p:spPr>
          <a:xfrm>
            <a:off x="571500" y="3543300"/>
            <a:ext cx="3048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dirty="0">
                <a:solidFill>
                  <a:schemeClr val="accent3"/>
                </a:solidFill>
                <a:latin typeface="Arial" pitchFamily="34" charset="0"/>
              </a:rPr>
              <a:t>Cancel displacement at BPM </a:t>
            </a:r>
            <a:r>
              <a:rPr lang="en-US" i="1" dirty="0" err="1">
                <a:solidFill>
                  <a:schemeClr val="accent3"/>
                </a:solidFill>
                <a:latin typeface="Arial" pitchFamily="34" charset="0"/>
              </a:rPr>
              <a:t>i</a:t>
            </a:r>
            <a:r>
              <a:rPr lang="en-US" dirty="0">
                <a:solidFill>
                  <a:schemeClr val="accent3"/>
                </a:solidFill>
                <a:latin typeface="Arial" pitchFamily="34" charset="0"/>
              </a:rPr>
              <a:t> due to imperfections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3619500" y="3467100"/>
            <a:ext cx="2667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705600" y="3695700"/>
            <a:ext cx="24384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chemeClr val="accent3"/>
                </a:solidFill>
                <a:latin typeface="Arial" pitchFamily="34" charset="0"/>
              </a:rPr>
              <a:t>Setting of trim </a:t>
            </a:r>
            <a:r>
              <a:rPr lang="en-US" i="1" dirty="0">
                <a:solidFill>
                  <a:schemeClr val="accent3"/>
                </a:solidFill>
                <a:latin typeface="Arial" pitchFamily="34" charset="0"/>
              </a:rPr>
              <a:t>j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0800000">
            <a:off x="6515100" y="3543300"/>
            <a:ext cx="228600" cy="1905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4833938" y="4343400"/>
          <a:ext cx="4310062" cy="1752600"/>
        </p:xfrm>
        <a:graphic>
          <a:graphicData uri="http://schemas.openxmlformats.org/presentationml/2006/ole">
            <p:oleObj spid="_x0000_s80899" name="Equation" r:id="rId4" imgW="2311200" imgH="939600" progId="Equation.3">
              <p:embed/>
            </p:oleObj>
          </a:graphicData>
        </a:graphic>
      </p:graphicFrame>
      <p:sp>
        <p:nvSpPr>
          <p:cNvPr id="9241" name="Date Placeholder 25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9242" name="Slide Number Placeholder 2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F07FA3-9535-4ED3-AE66-89CD9715A24B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9243" name="Footer Placeholder 2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65" y="356600"/>
            <a:ext cx="8490857" cy="463731"/>
          </a:xfrm>
        </p:spPr>
        <p:txBody>
          <a:bodyPr/>
          <a:lstStyle/>
          <a:p>
            <a:r>
              <a:rPr lang="en-US" dirty="0" smtClean="0"/>
              <a:t>Nominal plan for 2010/2011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FE6BC-2217-483D-BF38-6584628A4C32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475" y="1201510"/>
            <a:ext cx="8316071" cy="4282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6953109" y="4504340"/>
            <a:ext cx="806505" cy="9217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03900" y="5464465"/>
            <a:ext cx="2918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1-2% of nominal luminosity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~100 pb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r>
              <a:rPr lang="en-US" dirty="0" smtClean="0">
                <a:solidFill>
                  <a:srgbClr val="FF0000"/>
                </a:solidFill>
              </a:rPr>
              <a:t>/month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6703477" y="5291643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77880" y="5618085"/>
            <a:ext cx="291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already exceeded this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131812" y="5330047"/>
            <a:ext cx="307240" cy="2688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Tentative LHC Timeline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2664" y="625434"/>
            <a:ext cx="8180266" cy="591437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2/16/2011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Eric Prebys - MIT Guest Lecture</a:t>
            </a: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97395" y="1470345"/>
            <a:ext cx="1305770" cy="4608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341570" y="2622495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.5-1x10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4379975" y="2584090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6285" y="25840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~2-5x10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32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54690" y="2584090"/>
            <a:ext cx="23811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16285" y="220004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3.5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41570" y="227685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6-7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029920" y="1547155"/>
            <a:ext cx="1382580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2651750" y="565649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Collimation limit &gt;5x10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90155" y="5042010"/>
            <a:ext cx="29187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~7.0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613345" y="5387655"/>
            <a:ext cx="276516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651750" y="5426060"/>
            <a:ext cx="29187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Luminosity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</a:t>
            </a:r>
            <a:r>
              <a:rPr lang="en-US" sz="1600" dirty="0" smtClean="0">
                <a:solidFill>
                  <a:srgbClr val="FF0000"/>
                </a:solidFill>
              </a:rPr>
              <a:t>1x10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29920" y="4965200"/>
            <a:ext cx="16514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Energy: ~7 </a:t>
            </a:r>
            <a:r>
              <a:rPr lang="en-US" sz="1600" dirty="0" err="1" smtClean="0">
                <a:solidFill>
                  <a:srgbClr val="FF0000"/>
                </a:solidFill>
              </a:rPr>
              <a:t>TeV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991515" y="5387655"/>
            <a:ext cx="1613010" cy="15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029920" y="5426060"/>
            <a:ext cx="1881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Lum.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&gt;</a:t>
            </a:r>
            <a:r>
              <a:rPr lang="en-US" sz="1600" dirty="0" smtClean="0">
                <a:solidFill>
                  <a:srgbClr val="FF0000"/>
                </a:solidFill>
              </a:rPr>
              <a:t>5x10</a:t>
            </a:r>
            <a:r>
              <a:rPr lang="en-US" sz="1600" baseline="30000" dirty="0" smtClean="0">
                <a:solidFill>
                  <a:srgbClr val="FF0000"/>
                </a:solidFill>
              </a:rPr>
              <a:t>34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340099" y="4504340"/>
            <a:ext cx="1728225" cy="26883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6" grpId="0"/>
      <p:bldP spid="19" grpId="0"/>
      <p:bldP spid="20" grpId="0"/>
      <p:bldP spid="21" grpId="0" animBg="1"/>
      <p:bldP spid="22" grpId="0"/>
      <p:bldP spid="24" grpId="0" animBg="1"/>
      <p:bldP spid="25" grpId="0"/>
      <p:bldP spid="27" grpId="0"/>
      <p:bldP spid="29" grpId="0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475" y="20298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Practical Consequences of Synchrotron Radiation</a:t>
            </a:r>
            <a:endParaRPr lang="en-US" dirty="0"/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>
          <a:xfrm>
            <a:off x="647700" y="876300"/>
            <a:ext cx="8251825" cy="2898345"/>
          </a:xfrm>
        </p:spPr>
        <p:txBody>
          <a:bodyPr/>
          <a:lstStyle/>
          <a:p>
            <a:r>
              <a:rPr lang="en-US" sz="2000" dirty="0" smtClean="0"/>
              <a:t>Proton accelerators</a:t>
            </a:r>
          </a:p>
          <a:p>
            <a:pPr lvl="1"/>
            <a:r>
              <a:rPr lang="en-US" sz="1800" dirty="0" smtClean="0"/>
              <a:t>Synchrotron radiation not an issue to first order</a:t>
            </a:r>
          </a:p>
          <a:p>
            <a:pPr lvl="1"/>
            <a:r>
              <a:rPr lang="en-US" sz="1800" dirty="0" smtClean="0"/>
              <a:t>Energy limited by the maximum feasible size and magnetic field.</a:t>
            </a:r>
          </a:p>
          <a:p>
            <a:r>
              <a:rPr lang="en-US" sz="2000" dirty="0" smtClean="0"/>
              <a:t>Electron accelerators</a:t>
            </a:r>
            <a:endParaRPr lang="en-US" sz="1800" dirty="0" smtClean="0"/>
          </a:p>
          <a:p>
            <a:pPr lvl="1"/>
            <a:r>
              <a:rPr lang="en-US" sz="1800" dirty="0" smtClean="0"/>
              <a:t>To keep power loss constant, radius must go up as the </a:t>
            </a:r>
            <a:r>
              <a:rPr lang="en-US" sz="1800" i="1" dirty="0" smtClean="0"/>
              <a:t>square</a:t>
            </a:r>
            <a:r>
              <a:rPr lang="en-US" sz="1800" dirty="0" smtClean="0"/>
              <a:t> of the energy (B</a:t>
            </a:r>
            <a:r>
              <a:rPr lang="en-US" sz="1800" dirty="0" smtClean="0">
                <a:sym typeface="Symbol" pitchFamily="18" charset="2"/>
              </a:rPr>
              <a:t>1/E  </a:t>
            </a:r>
            <a:r>
              <a:rPr lang="en-US" sz="1800" dirty="0" smtClean="0"/>
              <a:t>weak magnets, BIG rings):</a:t>
            </a:r>
          </a:p>
          <a:p>
            <a:pPr lvl="2"/>
            <a:r>
              <a:rPr lang="en-US" sz="1800" dirty="0" smtClean="0"/>
              <a:t>The LHC tunnel was built for LEP, and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collider which used the 27 km tunnel to contain 100 </a:t>
            </a:r>
            <a:r>
              <a:rPr lang="en-US" sz="1800" dirty="0" err="1" smtClean="0"/>
              <a:t>GeV</a:t>
            </a:r>
            <a:r>
              <a:rPr lang="en-US" sz="1800" dirty="0" smtClean="0"/>
              <a:t> beams (1/70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of the LHC energy!!)</a:t>
            </a:r>
          </a:p>
          <a:p>
            <a:pPr lvl="2"/>
            <a:r>
              <a:rPr lang="en-US" sz="1800" dirty="0" smtClean="0"/>
              <a:t>Beyond LEP energy, circular synchrotrons have no advantage for </a:t>
            </a:r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</a:p>
          <a:p>
            <a:pPr lvl="3"/>
            <a:r>
              <a:rPr lang="en-US" sz="1800" dirty="0" smtClean="0"/>
              <a:t> -&gt; International Linear Collider (but that’s another talk)</a:t>
            </a:r>
          </a:p>
          <a:p>
            <a:r>
              <a:rPr lang="en-US" sz="2000" dirty="0" smtClean="0"/>
              <a:t>What about muons?</a:t>
            </a:r>
          </a:p>
          <a:p>
            <a:pPr lvl="1"/>
            <a:r>
              <a:rPr lang="en-US" sz="1800" dirty="0" smtClean="0"/>
              <a:t>Point-like, but heavier than electrons</a:t>
            </a:r>
          </a:p>
          <a:p>
            <a:pPr lvl="1"/>
            <a:r>
              <a:rPr lang="en-US" sz="1800" dirty="0" smtClean="0"/>
              <a:t>Unstable</a:t>
            </a:r>
          </a:p>
          <a:p>
            <a:pPr lvl="1"/>
            <a:r>
              <a:rPr lang="en-US" sz="1800" dirty="0" smtClean="0"/>
              <a:t>That’s another talk, too…</a:t>
            </a:r>
          </a:p>
          <a:p>
            <a:r>
              <a:rPr lang="en-US" sz="2200" dirty="0" smtClean="0"/>
              <a:t>Since the beginning, the energy frontier has belonged to proton (and/or antiproton) machines</a:t>
            </a:r>
          </a:p>
        </p:txBody>
      </p:sp>
      <p:sp>
        <p:nvSpPr>
          <p:cNvPr id="4101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2/16/2011</a:t>
            </a:r>
          </a:p>
        </p:txBody>
      </p:sp>
      <p:sp>
        <p:nvSpPr>
          <p:cNvPr id="4102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9BCD92-6452-40C0-9683-E377CA1837F9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4103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Eric Prebys - MIT Guest Lecture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54690" y="5579680"/>
            <a:ext cx="7757810" cy="84491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0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0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10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0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build="p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Case for Colliding Beams</a:t>
            </a:r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sz="2400" dirty="0" smtClean="0"/>
              <a:t>For a relativistic beam hitting a fixed target, the center of mass energy is:</a:t>
            </a:r>
          </a:p>
          <a:p>
            <a:r>
              <a:rPr lang="en-US" sz="2400" dirty="0" smtClean="0"/>
              <a:t>On the other hand, for colliding beams (of equal energy):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>
            <p:ph sz="quarter" idx="2"/>
          </p:nvPr>
        </p:nvGraphicFramePr>
        <p:xfrm>
          <a:off x="4914900" y="1143000"/>
          <a:ext cx="3429000" cy="741363"/>
        </p:xfrm>
        <a:graphic>
          <a:graphicData uri="http://schemas.openxmlformats.org/presentationml/2006/ole">
            <p:oleObj spid="_x0000_s2050" name="Equation" r:id="rId3" imgW="1409400" imgH="304560" progId="Equation.3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>
            <p:ph sz="quarter" idx="3"/>
          </p:nvPr>
        </p:nvGraphicFramePr>
        <p:xfrm>
          <a:off x="5410200" y="2757488"/>
          <a:ext cx="2286000" cy="633412"/>
        </p:xfrm>
        <a:graphic>
          <a:graphicData uri="http://schemas.openxmlformats.org/presentationml/2006/ole">
            <p:oleObj spid="_x0000_s2051" name="Equation" r:id="rId4" imgW="825480" imgH="228600" progId="Equation.3">
              <p:embed/>
            </p:oleObj>
          </a:graphicData>
        </a:graphic>
      </p:graphicFrame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762000" y="3810000"/>
            <a:ext cx="81915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400" dirty="0">
                <a:latin typeface="+mn-lt"/>
              </a:rPr>
              <a:t>To get the 14 </a:t>
            </a:r>
            <a:r>
              <a:rPr lang="en-US" sz="2400" dirty="0" err="1">
                <a:latin typeface="+mn-lt"/>
              </a:rPr>
              <a:t>TeV</a:t>
            </a:r>
            <a:r>
              <a:rPr lang="en-US" sz="2400" dirty="0">
                <a:latin typeface="+mn-lt"/>
              </a:rPr>
              <a:t> CM design energy of the LHC with a single beam  on a fixed target would require that beam to have an energy of 100,000 </a:t>
            </a:r>
            <a:r>
              <a:rPr lang="en-US" sz="2400" dirty="0" err="1">
                <a:latin typeface="+mn-lt"/>
              </a:rPr>
              <a:t>TeV</a:t>
            </a:r>
            <a:r>
              <a:rPr lang="en-US" sz="2400" dirty="0">
                <a:latin typeface="+mn-lt"/>
              </a:rPr>
              <a:t>! </a:t>
            </a:r>
          </a:p>
          <a:p>
            <a:pPr marL="730250" lvl="1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r>
              <a:rPr lang="en-US" sz="2400" i="1" dirty="0">
                <a:solidFill>
                  <a:schemeClr val="accent2">
                    <a:lumMod val="75000"/>
                  </a:schemeClr>
                </a:solidFill>
                <a:latin typeface="+mn-lt"/>
              </a:rPr>
              <a:t>Would require a ring 10 times the diameter of the Earth!!</a:t>
            </a: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  <a:p>
            <a:pPr marL="273050" indent="-273050" algn="l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Wingdings 2" pitchFamily="18" charset="2"/>
              <a:buChar char=""/>
              <a:defRPr/>
            </a:pPr>
            <a:endParaRPr lang="en-US" sz="2400" dirty="0">
              <a:latin typeface="+mn-lt"/>
            </a:endParaRPr>
          </a:p>
        </p:txBody>
      </p:sp>
      <p:sp>
        <p:nvSpPr>
          <p:cNvPr id="2055" name="Slide Number Placeholder 6"/>
          <p:cNvSpPr>
            <a:spLocks noGrp="1"/>
          </p:cNvSpPr>
          <p:nvPr>
            <p:ph type="sldNum" sz="quarter" idx="10"/>
          </p:nvPr>
        </p:nvSpPr>
        <p:spPr bwMode="auto">
          <a:xfrm>
            <a:off x="8115300" y="6286500"/>
            <a:ext cx="838200" cy="3810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745110-2378-4239-A810-B39490118784}" type="slidenum">
              <a:rPr lang="en-US" smtClean="0"/>
              <a:pPr/>
              <a:t>9</a:t>
            </a:fld>
            <a:endParaRPr lang="en-US" smtClean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 uiExpand="1" build="p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17711</TotalTime>
  <Words>4859</Words>
  <Application>Microsoft Office PowerPoint</Application>
  <PresentationFormat>On-screen Show (4:3)</PresentationFormat>
  <Paragraphs>957</Paragraphs>
  <Slides>76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9" baseType="lpstr">
      <vt:lpstr>Arial</vt:lpstr>
      <vt:lpstr>Trebuchet MS</vt:lpstr>
      <vt:lpstr>Wingdings 2</vt:lpstr>
      <vt:lpstr>Symbol</vt:lpstr>
      <vt:lpstr>Wingdings</vt:lpstr>
      <vt:lpstr>Comic Sans MS</vt:lpstr>
      <vt:lpstr>Arial Unicode MS</vt:lpstr>
      <vt:lpstr>Tahoma</vt:lpstr>
      <vt:lpstr>Helvetica</vt:lpstr>
      <vt:lpstr>Courier New</vt:lpstr>
      <vt:lpstr>Times New Roman</vt:lpstr>
      <vt:lpstr>Opulent</vt:lpstr>
      <vt:lpstr>Equation</vt:lpstr>
      <vt:lpstr>LHC: A New Frontier</vt:lpstr>
      <vt:lpstr>A Word about LARP</vt:lpstr>
      <vt:lpstr>Outline</vt:lpstr>
      <vt:lpstr>It’s all about energy and collision rate</vt:lpstr>
      <vt:lpstr>Slide 5</vt:lpstr>
      <vt:lpstr>Electrons (leptons) vs. Protons (hadrons)</vt:lpstr>
      <vt:lpstr>Synchrotron Radiation: a Blessing and a Curse</vt:lpstr>
      <vt:lpstr>Practical Consequences of Synchrotron Radiation</vt:lpstr>
      <vt:lpstr>The Case for Colliding Beams</vt:lpstr>
      <vt:lpstr>Evolution of the Energy Frontier</vt:lpstr>
      <vt:lpstr>Proton-Proton vs. Proton-antiproton</vt:lpstr>
      <vt:lpstr>Luminosity</vt:lpstr>
      <vt:lpstr>Colliding Beam Luminosity</vt:lpstr>
      <vt:lpstr>Superconducting Magnets</vt:lpstr>
      <vt:lpstr>Issues with Superconducting Magnets</vt:lpstr>
      <vt:lpstr>When is a superconductor not a superconductor?</vt:lpstr>
      <vt:lpstr>Quench Example: MRI Magnet*</vt:lpstr>
      <vt:lpstr>Slide 18</vt:lpstr>
      <vt:lpstr>Milestones on the Road to a Superconducting Collider</vt:lpstr>
      <vt:lpstr>Fermilab: Utopia on the Prairie</vt:lpstr>
      <vt:lpstr>The (side) Road to Higher Energy</vt:lpstr>
      <vt:lpstr>LHC: Location, Location, Location…</vt:lpstr>
      <vt:lpstr>Partial LHC Timeline </vt:lpstr>
      <vt:lpstr>LHC Layout</vt:lpstr>
      <vt:lpstr>LHC Experiments</vt:lpstr>
      <vt:lpstr>Nominal LHC Parameters Compared to Tevatron</vt:lpstr>
      <vt:lpstr>Experimental Reach of LHC vs. Tevatron</vt:lpstr>
      <vt:lpstr>What is done during commissioning?</vt:lpstr>
      <vt:lpstr>Example: Injection Test</vt:lpstr>
      <vt:lpstr>Sept 10, 2008: The (first) Big Day</vt:lpstr>
      <vt:lpstr>Nature abhors a (news) vacuum…</vt:lpstr>
      <vt:lpstr>What (really) really happened?*</vt:lpstr>
      <vt:lpstr>Pressure Forces on Vacuum Barrier</vt:lpstr>
      <vt:lpstr>Collateral Damage: Magnet Displacements</vt:lpstr>
      <vt:lpstr>Collateral Damage: Secondary Arcs</vt:lpstr>
      <vt:lpstr>Collateral Damage: Ground Supports</vt:lpstr>
      <vt:lpstr>Collateral Damage: Beam Vacuum</vt:lpstr>
      <vt:lpstr>Important Questions About “The Incident”</vt:lpstr>
      <vt:lpstr>What happened?</vt:lpstr>
      <vt:lpstr>Improvements</vt:lpstr>
      <vt:lpstr>Bad Surprise</vt:lpstr>
      <vt:lpstr>Impact of Joint Problem</vt:lpstr>
      <vt:lpstr>November 20, 2009: Going Around…Again</vt:lpstr>
      <vt:lpstr>Progress After Start Up</vt:lpstr>
      <vt:lpstr>Digression: All the Beam Physics U Need 2 Know</vt:lpstr>
      <vt:lpstr>Collider Luminosity</vt:lpstr>
      <vt:lpstr>Important Features of the Focal Region</vt:lpstr>
      <vt:lpstr>General Plan</vt:lpstr>
      <vt:lpstr>2010 Performance*</vt:lpstr>
      <vt:lpstr>Current Status</vt:lpstr>
      <vt:lpstr>Nice Work, but…</vt:lpstr>
      <vt:lpstr>Limits to LHC Luminosity*</vt:lpstr>
      <vt:lpstr>Current LHC Injector Chain</vt:lpstr>
      <vt:lpstr>Attacking Luminosity on Many Fronts</vt:lpstr>
      <vt:lpstr>IR Layout and Crossing Angle</vt:lpstr>
      <vt:lpstr>Base Line Option: Crab Cavities</vt:lpstr>
      <vt:lpstr>The Case for New Quadupoles</vt:lpstr>
      <vt:lpstr>Motivation for Nb3Sn</vt:lpstr>
      <vt:lpstr>LARP Magnet Development Tree</vt:lpstr>
      <vt:lpstr>Plan for Next Decade</vt:lpstr>
      <vt:lpstr>The Long Road to Discovery</vt:lpstr>
      <vt:lpstr>Acknowledgements </vt:lpstr>
      <vt:lpstr>BACKUP SLIDES</vt:lpstr>
      <vt:lpstr>CERN: A brief history</vt:lpstr>
      <vt:lpstr>After initial circulation: captured beam</vt:lpstr>
      <vt:lpstr>Optics at 1.18 TeV</vt:lpstr>
      <vt:lpstr>Beam Control at 1.18 TeV</vt:lpstr>
      <vt:lpstr>Limits of Phase I Collimation System*</vt:lpstr>
      <vt:lpstr>Collimation Limits to Luminosity</vt:lpstr>
      <vt:lpstr>Optics Studies (examples)</vt:lpstr>
      <vt:lpstr>Slide 71</vt:lpstr>
      <vt:lpstr>Nothing’s perfect</vt:lpstr>
      <vt:lpstr>Betatron motion</vt:lpstr>
      <vt:lpstr>Orbit correction</vt:lpstr>
      <vt:lpstr>Nominal plan for 2010/2011</vt:lpstr>
      <vt:lpstr>Tentative LHC Timeline</vt:lpstr>
    </vt:vector>
  </TitlesOfParts>
  <Company>Fermilab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PMG Slides</dc:title>
  <dc:creator>Pushpa Bhat</dc:creator>
  <cp:lastModifiedBy>Eric Prebys</cp:lastModifiedBy>
  <cp:revision>1046</cp:revision>
  <dcterms:created xsi:type="dcterms:W3CDTF">2003-09-15T21:58:19Z</dcterms:created>
  <dcterms:modified xsi:type="dcterms:W3CDTF">2011-02-21T17:01:56Z</dcterms:modified>
</cp:coreProperties>
</file>