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168" r:id="rId1"/>
  </p:sldMasterIdLst>
  <p:notesMasterIdLst>
    <p:notesMasterId r:id="rId34"/>
  </p:notesMasterIdLst>
  <p:handoutMasterIdLst>
    <p:handoutMasterId r:id="rId35"/>
  </p:handoutMasterIdLst>
  <p:sldIdLst>
    <p:sldId id="256" r:id="rId2"/>
    <p:sldId id="435" r:id="rId3"/>
    <p:sldId id="495" r:id="rId4"/>
    <p:sldId id="475" r:id="rId5"/>
    <p:sldId id="476" r:id="rId6"/>
    <p:sldId id="481" r:id="rId7"/>
    <p:sldId id="478" r:id="rId8"/>
    <p:sldId id="477" r:id="rId9"/>
    <p:sldId id="480" r:id="rId10"/>
    <p:sldId id="482" r:id="rId11"/>
    <p:sldId id="484" r:id="rId12"/>
    <p:sldId id="483" r:id="rId13"/>
    <p:sldId id="485" r:id="rId14"/>
    <p:sldId id="486" r:id="rId15"/>
    <p:sldId id="487" r:id="rId16"/>
    <p:sldId id="488" r:id="rId17"/>
    <p:sldId id="469" r:id="rId18"/>
    <p:sldId id="470" r:id="rId19"/>
    <p:sldId id="463" r:id="rId20"/>
    <p:sldId id="461" r:id="rId21"/>
    <p:sldId id="464" r:id="rId22"/>
    <p:sldId id="465" r:id="rId23"/>
    <p:sldId id="466" r:id="rId24"/>
    <p:sldId id="471" r:id="rId25"/>
    <p:sldId id="472" r:id="rId26"/>
    <p:sldId id="459" r:id="rId27"/>
    <p:sldId id="489" r:id="rId28"/>
    <p:sldId id="490" r:id="rId29"/>
    <p:sldId id="491" r:id="rId30"/>
    <p:sldId id="492" r:id="rId31"/>
    <p:sldId id="493" r:id="rId32"/>
    <p:sldId id="494" r:id="rId33"/>
  </p:sldIdLst>
  <p:sldSz cx="9144000" cy="6858000" type="screen4x3"/>
  <p:notesSz cx="6946900" cy="9220200"/>
  <p:embeddedFontLst>
    <p:embeddedFont>
      <p:font typeface="Trebuchet MS" pitchFamily="34" charset="0"/>
      <p:regular r:id="rId36"/>
      <p:bold r:id="rId37"/>
      <p:italic r:id="rId38"/>
      <p:boldItalic r:id="rId39"/>
    </p:embeddedFont>
    <p:embeddedFont>
      <p:font typeface="Wingdings 2" pitchFamily="18" charset="2"/>
      <p:regular r:id="rId40"/>
    </p:embeddedFont>
    <p:embeddedFont>
      <p:font typeface="Comic Sans MS" pitchFamily="66" charset="0"/>
      <p:regular r:id="rId41"/>
      <p:bold r:id="rId42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3D"/>
    <a:srgbClr val="097D27"/>
    <a:srgbClr val="FF0000"/>
    <a:srgbClr val="FF1F1F"/>
    <a:srgbClr val="0033CC"/>
    <a:srgbClr val="E1F4FF"/>
    <a:srgbClr val="CCECFF"/>
    <a:srgbClr val="FFCC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11" autoAdjust="0"/>
    <p:restoredTop sz="94715" autoAdjust="0"/>
  </p:normalViewPr>
  <p:slideViewPr>
    <p:cSldViewPr>
      <p:cViewPr varScale="1">
        <p:scale>
          <a:sx n="70" d="100"/>
          <a:sy n="70" d="100"/>
        </p:scale>
        <p:origin x="-564" y="-96"/>
      </p:cViewPr>
      <p:guideLst>
        <p:guide orient="horz" pos="213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l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l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fld id="{D6D5AFC7-0EE6-45E1-8E7D-8B2D2B327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l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413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2150"/>
            <a:ext cx="4611688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79913"/>
            <a:ext cx="5556250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l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413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fld id="{E7EBEC1A-5C7A-4C22-9286-A90B9CBE9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larp.org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0" y="0"/>
            <a:ext cx="9144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2536825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6" name="Picture 11" descr="LARP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95950"/>
            <a:ext cx="8763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FNAL_logo_sm.gif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921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/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October 29, 2010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29, 2010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149E7-ABE5-4164-B725-77FE95D30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October 29,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63CE438-BF8E-4F6D-A982-E993BC79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6400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143000"/>
            <a:ext cx="8229600" cy="2490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3786188"/>
            <a:ext cx="8229600" cy="2492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gradFill>
          <a:gsLst>
            <a:gs pos="1000">
              <a:schemeClr val="tx1"/>
            </a:gs>
            <a:gs pos="67000">
              <a:schemeClr val="bg1">
                <a:shade val="90000"/>
                <a:satMod val="375000"/>
                <a:alpha val="60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chemeClr val="bg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304800" y="0"/>
            <a:ext cx="49213" cy="68580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pic>
        <p:nvPicPr>
          <p:cNvPr id="5" name="Picture 4" descr="usluo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65125" y="0"/>
            <a:ext cx="1273175" cy="6096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7725" y="0"/>
            <a:ext cx="676275" cy="676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 rot="16200000">
            <a:off x="-2428081" y="3153569"/>
            <a:ext cx="519430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Comic Sans MS" pitchFamily="66" charset="0"/>
              </a:rPr>
              <a:t>M. Pojer CERN	-	USLUO 2009, Berkeley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626782" y="0"/>
            <a:ext cx="6755218" cy="554037"/>
          </a:xfrm>
          <a:prstGeom prst="rect">
            <a:avLst/>
          </a:prstGeom>
        </p:spPr>
        <p:txBody>
          <a:bodyPr/>
          <a:lstStyle>
            <a:lvl1pPr algn="r">
              <a:defRPr sz="2400" b="1" u="sng" cap="small" baseline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October 29, 2010</a:t>
            </a:r>
            <a:endParaRPr lang="en-US"/>
          </a:p>
        </p:txBody>
      </p:sp>
      <p:sp>
        <p:nvSpPr>
          <p:cNvPr id="9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2C5BE029-1FDF-4667-B5FF-7A0CE4652B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latin typeface="+mj-lt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29, 2010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B0E99-9807-441D-AF7E-21CC01B42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657065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5029" y="3145972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October 29,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1D32FF-3B66-4CF1-9193-3A177C672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52400"/>
            <a:ext cx="8371114" cy="507274"/>
          </a:xfrm>
        </p:spPr>
        <p:txBody>
          <a:bodyPr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5172" y="968829"/>
            <a:ext cx="4060371" cy="51464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5286" y="968829"/>
            <a:ext cx="4172275" cy="51791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29, 2010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C2954-43C4-419B-ACBB-140890A7A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07274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8829"/>
            <a:ext cx="3520440" cy="48578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979714"/>
            <a:ext cx="3520440" cy="48469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29, 2010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72708-4FE2-4C09-8AC8-044192CDF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3" y="190500"/>
            <a:ext cx="8490857" cy="463731"/>
          </a:xfrm>
        </p:spPr>
        <p:txBody>
          <a:bodyPr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29, 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FE6BC-2217-483D-BF38-6584628A4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29, 2010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D8454-3FB3-4CEA-BD58-15533FFAB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29, 2010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5F444-6FEB-48A1-8743-E0C72597A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October 29, 2010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3AAD73-9314-483C-BD39-3DABEA475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www.uslarp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-2" y="0"/>
            <a:ext cx="391887" cy="6858000"/>
          </a:xfrm>
          <a:prstGeom prst="rect">
            <a:avLst/>
          </a:prstGeom>
          <a:blipFill>
            <a:blip r:embed="rId15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39738" y="152400"/>
            <a:ext cx="8262937" cy="441325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102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46088" y="800100"/>
            <a:ext cx="8355012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 smtClean="0"/>
              <a:t>October 29, 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7550" y="6534150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E892B5FC-9554-400C-8E08-6886F3BB0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106" name="Picture 11" descr="LARP">
            <a:hlinkClick r:id="rId16"/>
          </p:cNvPr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572500" y="0"/>
            <a:ext cx="5715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9" descr="FNAL_logo_sm.gif"/>
          <p:cNvPicPr>
            <a:picLocks noChangeAspect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371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53" r:id="rId1"/>
    <p:sldLayoutId id="2147484946" r:id="rId2"/>
    <p:sldLayoutId id="2147484954" r:id="rId3"/>
    <p:sldLayoutId id="2147484947" r:id="rId4"/>
    <p:sldLayoutId id="2147484948" r:id="rId5"/>
    <p:sldLayoutId id="2147484949" r:id="rId6"/>
    <p:sldLayoutId id="2147484950" r:id="rId7"/>
    <p:sldLayoutId id="2147484951" r:id="rId8"/>
    <p:sldLayoutId id="2147484955" r:id="rId9"/>
    <p:sldLayoutId id="2147484952" r:id="rId10"/>
    <p:sldLayoutId id="2147484956" r:id="rId11"/>
    <p:sldLayoutId id="2147484957" r:id="rId12"/>
    <p:sldLayoutId id="2147484958" r:id="rId13"/>
  </p:sldLayoutIdLst>
  <p:transition>
    <p:fade thruBlk="1"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8740" y="1047890"/>
            <a:ext cx="6300568" cy="9144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US LHC Accelerator Research Program (LARP</a:t>
            </a:r>
            <a:r>
              <a:rPr lang="en-US" dirty="0" smtClean="0"/>
              <a:t>)*</a:t>
            </a:r>
            <a:endParaRPr lang="en-US" dirty="0"/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1077145" y="2084825"/>
            <a:ext cx="7450570" cy="1101725"/>
          </a:xfrm>
        </p:spPr>
        <p:txBody>
          <a:bodyPr/>
          <a:lstStyle/>
          <a:p>
            <a:pPr algn="l"/>
            <a:r>
              <a:rPr lang="en-US" dirty="0" smtClean="0"/>
              <a:t>Eric </a:t>
            </a:r>
            <a:r>
              <a:rPr lang="en-US" dirty="0" err="1" smtClean="0"/>
              <a:t>Prebys</a:t>
            </a:r>
            <a:r>
              <a:rPr lang="en-US" dirty="0" smtClean="0"/>
              <a:t>, </a:t>
            </a:r>
            <a:r>
              <a:rPr lang="en-US" dirty="0" err="1" smtClean="0"/>
              <a:t>Fermilab</a:t>
            </a:r>
            <a:endParaRPr lang="en-US" dirty="0" smtClean="0"/>
          </a:p>
          <a:p>
            <a:pPr algn="l"/>
            <a:r>
              <a:rPr lang="en-US" dirty="0" smtClean="0"/>
              <a:t>Director, LARP</a:t>
            </a:r>
          </a:p>
        </p:txBody>
      </p:sp>
      <p:sp>
        <p:nvSpPr>
          <p:cNvPr id="11270" name="Date Placeholder 6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October 29, 2010</a:t>
            </a:r>
            <a:endParaRPr smtClean="0">
              <a:latin typeface="Arial" pitchFamily="34" charset="0"/>
            </a:endParaRPr>
          </a:p>
        </p:txBody>
      </p:sp>
      <p:pic>
        <p:nvPicPr>
          <p:cNvPr id="294914" name="Picture 2" descr="US LHC Users Organization Annual Meeting 2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9295" y="3044950"/>
            <a:ext cx="6330938" cy="303399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53955" y="6309375"/>
            <a:ext cx="384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*plus a bit of LAFS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LLRF Tools</a:t>
            </a:r>
            <a:endParaRPr lang="en-US" dirty="0"/>
          </a:p>
        </p:txBody>
      </p:sp>
      <p:sp>
        <p:nvSpPr>
          <p:cNvPr id="21507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Leverage RF tools and techniques developed at PEP-II</a:t>
            </a:r>
          </a:p>
          <a:p>
            <a:pPr lvl="1"/>
            <a:r>
              <a:rPr lang="en-US" smtClean="0"/>
              <a:t>Effort led by John Fox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endParaRPr lang="en-US" smtClean="0"/>
          </a:p>
          <a:p>
            <a:r>
              <a:rPr lang="en-US" smtClean="0"/>
              <a:t>Configuration tools used extensively during LHC RF commissioning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5" y="1619250"/>
            <a:ext cx="7905750" cy="35433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21509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October 29, 2010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21510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02118B-FB55-40D9-B956-EF2877D53CC2}" type="slidenum">
              <a:rPr lang="en-US" smtClean="0">
                <a:latin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1511" name="Footer Placeholder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E. Prebys, LARP Status Presented at USLUO Meeting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Toohig</a:t>
            </a:r>
            <a:r>
              <a:rPr lang="en-US" dirty="0" smtClean="0"/>
              <a:t> Fellowship</a:t>
            </a:r>
            <a:endParaRPr lang="en-US" dirty="0"/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>
          <a:xfrm>
            <a:off x="424260" y="625435"/>
            <a:ext cx="8355012" cy="5676900"/>
          </a:xfrm>
        </p:spPr>
        <p:txBody>
          <a:bodyPr/>
          <a:lstStyle/>
          <a:p>
            <a:r>
              <a:rPr lang="en-US" dirty="0" smtClean="0"/>
              <a:t>Named for Tim </a:t>
            </a:r>
            <a:r>
              <a:rPr lang="en-US" dirty="0" err="1" smtClean="0"/>
              <a:t>Toohig</a:t>
            </a:r>
            <a:r>
              <a:rPr lang="en-US" dirty="0" smtClean="0"/>
              <a:t>, one of the founders of </a:t>
            </a:r>
            <a:r>
              <a:rPr lang="en-US" dirty="0" err="1" smtClean="0"/>
              <a:t>Fermilab</a:t>
            </a:r>
            <a:endParaRPr lang="en-US" dirty="0" smtClean="0"/>
          </a:p>
          <a:p>
            <a:r>
              <a:rPr lang="en-US" dirty="0" smtClean="0"/>
              <a:t>Open to recent PhD’s in accelerator science or HEP.</a:t>
            </a:r>
          </a:p>
          <a:p>
            <a:r>
              <a:rPr lang="en-US" dirty="0" smtClean="0"/>
              <a:t>Successful candidates divide their time between CERN and one of the four host labs.</a:t>
            </a:r>
          </a:p>
          <a:p>
            <a:r>
              <a:rPr lang="en-US" dirty="0" smtClean="0"/>
              <a:t>Past</a:t>
            </a:r>
          </a:p>
          <a:p>
            <a:pPr lvl="1"/>
            <a:r>
              <a:rPr lang="en-US" dirty="0" smtClean="0"/>
              <a:t>Helene </a:t>
            </a:r>
            <a:r>
              <a:rPr lang="en-US" dirty="0" err="1" smtClean="0"/>
              <a:t>Felice</a:t>
            </a:r>
            <a:r>
              <a:rPr lang="en-US" dirty="0" smtClean="0"/>
              <a:t>, LBNL, now post-doc</a:t>
            </a:r>
          </a:p>
          <a:p>
            <a:pPr lvl="1"/>
            <a:r>
              <a:rPr lang="en-US" dirty="0" smtClean="0"/>
              <a:t>Rama </a:t>
            </a:r>
            <a:r>
              <a:rPr lang="en-US" dirty="0" err="1" smtClean="0"/>
              <a:t>Calaga</a:t>
            </a:r>
            <a:r>
              <a:rPr lang="en-US" dirty="0" smtClean="0"/>
              <a:t>, BNL, now staff and LTV</a:t>
            </a:r>
          </a:p>
          <a:p>
            <a:pPr lvl="1"/>
            <a:r>
              <a:rPr lang="en-US" dirty="0" smtClean="0"/>
              <a:t>Ricardo </a:t>
            </a:r>
            <a:r>
              <a:rPr lang="en-US" dirty="0" err="1" smtClean="0"/>
              <a:t>DiMaria</a:t>
            </a:r>
            <a:r>
              <a:rPr lang="en-US" dirty="0" smtClean="0"/>
              <a:t>, BNL, now CERN Fellow</a:t>
            </a:r>
          </a:p>
          <a:p>
            <a:r>
              <a:rPr lang="en-US" dirty="0" smtClean="0"/>
              <a:t>Present</a:t>
            </a:r>
          </a:p>
          <a:p>
            <a:pPr lvl="1"/>
            <a:r>
              <a:rPr lang="en-US" dirty="0" smtClean="0"/>
              <a:t>Ryoichi Miyamoto, BNL </a:t>
            </a:r>
          </a:p>
          <a:p>
            <a:pPr lvl="1"/>
            <a:r>
              <a:rPr lang="en-US" dirty="0" err="1" smtClean="0"/>
              <a:t>Dariusz</a:t>
            </a:r>
            <a:r>
              <a:rPr lang="en-US" dirty="0" smtClean="0"/>
              <a:t> </a:t>
            </a:r>
            <a:r>
              <a:rPr lang="en-US" dirty="0" err="1" smtClean="0"/>
              <a:t>Bocian</a:t>
            </a:r>
            <a:r>
              <a:rPr lang="en-US" dirty="0" smtClean="0"/>
              <a:t>, FNAL</a:t>
            </a:r>
          </a:p>
          <a:p>
            <a:r>
              <a:rPr lang="en-US" dirty="0" smtClean="0"/>
              <a:t>Future</a:t>
            </a:r>
          </a:p>
          <a:p>
            <a:pPr lvl="1"/>
            <a:r>
              <a:rPr lang="en-US" dirty="0" smtClean="0"/>
              <a:t>two offers out</a:t>
            </a:r>
          </a:p>
          <a:p>
            <a:r>
              <a:rPr lang="en-US" dirty="0" smtClean="0"/>
              <a:t>If interested, contact John Fox at</a:t>
            </a:r>
            <a:br>
              <a:rPr lang="en-US" dirty="0" smtClean="0"/>
            </a:br>
            <a:r>
              <a:rPr lang="en-US" dirty="0" smtClean="0"/>
              <a:t>SLAC</a:t>
            </a:r>
          </a:p>
        </p:txBody>
      </p:sp>
      <p:pic>
        <p:nvPicPr>
          <p:cNvPr id="798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9300" y="2584090"/>
            <a:ext cx="3314700" cy="39147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79877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October 29, 2010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79878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47B0F5-0C23-4CA1-A477-AA20720E650A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9879" name="Footer Placeholder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E. Prebys, LARP Status Presented at USLUO Meeting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Long Term Visitors Program</a:t>
            </a:r>
            <a:endParaRPr lang="en-US" dirty="0"/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LARP Pays </a:t>
            </a:r>
            <a:r>
              <a:rPr lang="en-US" sz="2000" dirty="0" smtClean="0"/>
              <a:t>transportations and living expenses for US scientists working at CERN for extended periods (at least 4 months)</a:t>
            </a:r>
          </a:p>
          <a:p>
            <a:r>
              <a:rPr lang="en-US" sz="2000" dirty="0" smtClean="0"/>
              <a:t>Extremely successful at integrating people into CERN operations</a:t>
            </a:r>
          </a:p>
          <a:p>
            <a:pPr lvl="1"/>
            <a:r>
              <a:rPr lang="en-US" sz="1800" dirty="0" smtClean="0"/>
              <a:t>Past:</a:t>
            </a:r>
            <a:endParaRPr lang="en-US" sz="1800" dirty="0" smtClean="0"/>
          </a:p>
          <a:p>
            <a:pPr lvl="2"/>
            <a:r>
              <a:rPr lang="en-US" sz="1800" dirty="0" smtClean="0"/>
              <a:t>Jim Strait, FNAL – Machine protection/splice </a:t>
            </a:r>
            <a:r>
              <a:rPr lang="en-US" sz="1800" dirty="0" err="1" smtClean="0"/>
              <a:t>consilidation</a:t>
            </a:r>
            <a:endParaRPr lang="en-US" sz="1800" dirty="0" smtClean="0"/>
          </a:p>
          <a:p>
            <a:pPr lvl="2"/>
            <a:r>
              <a:rPr lang="en-US" sz="1800" dirty="0" smtClean="0"/>
              <a:t>Steve </a:t>
            </a:r>
            <a:r>
              <a:rPr lang="en-US" sz="1800" dirty="0" err="1" smtClean="0"/>
              <a:t>Peggs</a:t>
            </a:r>
            <a:r>
              <a:rPr lang="en-US" sz="1800" dirty="0" smtClean="0"/>
              <a:t> , BNL – UA9</a:t>
            </a:r>
          </a:p>
          <a:p>
            <a:pPr lvl="2"/>
            <a:r>
              <a:rPr lang="en-US" sz="1800" dirty="0" smtClean="0"/>
              <a:t>Alan Fisher, SLAC – Synchrotron Light Monitor</a:t>
            </a:r>
          </a:p>
          <a:p>
            <a:pPr lvl="1"/>
            <a:r>
              <a:rPr lang="en-US" sz="1800" dirty="0" smtClean="0"/>
              <a:t>Present:</a:t>
            </a:r>
            <a:endParaRPr lang="en-US" sz="1800" dirty="0" smtClean="0"/>
          </a:p>
          <a:p>
            <a:pPr lvl="2"/>
            <a:r>
              <a:rPr lang="en-US" sz="1800" dirty="0" smtClean="0"/>
              <a:t>Rama </a:t>
            </a:r>
            <a:r>
              <a:rPr lang="en-US" sz="1800" dirty="0" err="1" smtClean="0"/>
              <a:t>Calaga</a:t>
            </a:r>
            <a:r>
              <a:rPr lang="en-US" sz="1800" dirty="0" smtClean="0"/>
              <a:t>, BNL – crab cavities and </a:t>
            </a:r>
            <a:r>
              <a:rPr lang="en-US" sz="1800" dirty="0" smtClean="0"/>
              <a:t>commissioning</a:t>
            </a:r>
            <a:endParaRPr lang="en-US" sz="1800" dirty="0" smtClean="0"/>
          </a:p>
          <a:p>
            <a:pPr lvl="2"/>
            <a:r>
              <a:rPr lang="en-US" sz="1800" dirty="0" err="1" smtClean="0"/>
              <a:t>Eliana</a:t>
            </a:r>
            <a:r>
              <a:rPr lang="en-US" sz="1800" dirty="0" smtClean="0"/>
              <a:t> </a:t>
            </a:r>
            <a:r>
              <a:rPr lang="en-US" sz="1800" dirty="0" err="1" smtClean="0"/>
              <a:t>Gianfelice</a:t>
            </a:r>
            <a:r>
              <a:rPr lang="en-US" sz="1800" dirty="0" smtClean="0"/>
              <a:t>, FNAL – abort gap </a:t>
            </a:r>
            <a:r>
              <a:rPr lang="en-US" sz="1800" dirty="0" smtClean="0"/>
              <a:t>cleaning</a:t>
            </a:r>
          </a:p>
          <a:p>
            <a:pPr lvl="2"/>
            <a:r>
              <a:rPr lang="en-US" sz="1800" dirty="0" smtClean="0"/>
              <a:t>Chandra </a:t>
            </a:r>
            <a:r>
              <a:rPr lang="en-US" sz="1800" dirty="0" err="1" smtClean="0"/>
              <a:t>Bhat</a:t>
            </a:r>
            <a:r>
              <a:rPr lang="en-US" sz="1800" dirty="0" smtClean="0"/>
              <a:t>, FNAL – flat bunches for Large </a:t>
            </a:r>
            <a:r>
              <a:rPr lang="en-US" sz="1800" dirty="0" err="1" smtClean="0"/>
              <a:t>Pewinski</a:t>
            </a:r>
            <a:r>
              <a:rPr lang="en-US" sz="1800" dirty="0" smtClean="0"/>
              <a:t> Angle solution</a:t>
            </a:r>
            <a:endParaRPr lang="en-US" sz="1800" dirty="0" smtClean="0"/>
          </a:p>
          <a:p>
            <a:pPr lvl="2"/>
            <a:r>
              <a:rPr lang="en-US" sz="1800" dirty="0" err="1" smtClean="0"/>
              <a:t>Uli</a:t>
            </a:r>
            <a:r>
              <a:rPr lang="en-US" sz="1800" dirty="0" smtClean="0"/>
              <a:t> </a:t>
            </a:r>
            <a:r>
              <a:rPr lang="en-US" sz="1800" dirty="0" err="1" smtClean="0"/>
              <a:t>Wienands</a:t>
            </a:r>
            <a:r>
              <a:rPr lang="en-US" sz="1800" dirty="0" smtClean="0"/>
              <a:t>, SLAC – UA9, PS2, PSB</a:t>
            </a:r>
          </a:p>
          <a:p>
            <a:r>
              <a:rPr lang="en-US" sz="2000" dirty="0" smtClean="0"/>
              <a:t>Interested parties coordinate with a CERN sponsor and apply to the program (</a:t>
            </a:r>
            <a:r>
              <a:rPr lang="en-US" sz="2000" dirty="0" err="1" smtClean="0"/>
              <a:t>Uli</a:t>
            </a:r>
            <a:r>
              <a:rPr lang="en-US" sz="2000" dirty="0" smtClean="0"/>
              <a:t> </a:t>
            </a:r>
            <a:r>
              <a:rPr lang="en-US" sz="2000" dirty="0" err="1" smtClean="0"/>
              <a:t>Wienands</a:t>
            </a:r>
            <a:r>
              <a:rPr lang="en-US" sz="2000" dirty="0" smtClean="0"/>
              <a:t>, SLAC)</a:t>
            </a:r>
          </a:p>
        </p:txBody>
      </p:sp>
      <p:sp>
        <p:nvSpPr>
          <p:cNvPr id="79877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October 29, 2010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79878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47B0F5-0C23-4CA1-A477-AA20720E650A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9879" name="Footer Placeholder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E. Prebys, LARP Status Presented at USLUO Meeting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7" descr="Untitl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6188" y="3848100"/>
            <a:ext cx="4087812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2" descr="Collimator and Beam Pi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4900" y="876300"/>
            <a:ext cx="3986213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LARP Accelerator R&amp;D for Future LHC</a:t>
            </a:r>
            <a:endParaRPr lang="en-US" dirty="0"/>
          </a:p>
        </p:txBody>
      </p:sp>
      <p:sp>
        <p:nvSpPr>
          <p:cNvPr id="7475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Rotatable collimators</a:t>
            </a:r>
          </a:p>
          <a:p>
            <a:pPr lvl="1"/>
            <a:r>
              <a:rPr lang="en-US" dirty="0" smtClean="0"/>
              <a:t>Can rotate different facets into</a:t>
            </a:r>
            <a:br>
              <a:rPr lang="en-US" dirty="0" smtClean="0"/>
            </a:br>
            <a:r>
              <a:rPr lang="en-US" dirty="0" smtClean="0"/>
              <a:t>place after catastrophic beam</a:t>
            </a:r>
            <a:br>
              <a:rPr lang="en-US" dirty="0" smtClean="0"/>
            </a:br>
            <a:r>
              <a:rPr lang="en-US" dirty="0" smtClean="0"/>
              <a:t>incidents</a:t>
            </a:r>
          </a:p>
          <a:p>
            <a:r>
              <a:rPr lang="en-US" dirty="0" smtClean="0"/>
              <a:t>Beam-beam studies</a:t>
            </a:r>
          </a:p>
          <a:p>
            <a:pPr lvl="1"/>
            <a:r>
              <a:rPr lang="en-US" dirty="0" smtClean="0"/>
              <a:t>General simulation</a:t>
            </a:r>
          </a:p>
          <a:p>
            <a:pPr lvl="1"/>
            <a:r>
              <a:rPr lang="en-US" dirty="0" smtClean="0"/>
              <a:t>Electron lens</a:t>
            </a:r>
          </a:p>
          <a:p>
            <a:r>
              <a:rPr lang="en-US" dirty="0" smtClean="0"/>
              <a:t>Electron cloud studies</a:t>
            </a:r>
          </a:p>
          <a:p>
            <a:pPr lvl="1"/>
            <a:r>
              <a:rPr lang="en-US" dirty="0" smtClean="0"/>
              <a:t>Study effects of electron cloud in </a:t>
            </a:r>
            <a:br>
              <a:rPr lang="en-US" dirty="0" smtClean="0"/>
            </a:br>
            <a:r>
              <a:rPr lang="en-US" dirty="0" smtClean="0"/>
              <a:t>LHC and injector chain</a:t>
            </a:r>
          </a:p>
          <a:p>
            <a:pPr lvl="1"/>
            <a:r>
              <a:rPr lang="en-US" dirty="0" smtClean="0"/>
              <a:t>Used to drive mitigation effort</a:t>
            </a:r>
          </a:p>
          <a:p>
            <a:r>
              <a:rPr lang="en-US" dirty="0" smtClean="0"/>
              <a:t>Crystal Collimation</a:t>
            </a:r>
          </a:p>
          <a:p>
            <a:pPr lvl="1"/>
            <a:r>
              <a:rPr lang="en-US" dirty="0" smtClean="0"/>
              <a:t>T980 (FNAL) and UA9 (CERN)</a:t>
            </a:r>
          </a:p>
          <a:p>
            <a:r>
              <a:rPr lang="en-US" dirty="0" smtClean="0"/>
              <a:t>Crab Cavities</a:t>
            </a:r>
          </a:p>
          <a:p>
            <a:pPr lvl="1"/>
            <a:r>
              <a:rPr lang="en-US" dirty="0" smtClean="0"/>
              <a:t>More later</a:t>
            </a:r>
          </a:p>
        </p:txBody>
      </p:sp>
      <p:sp>
        <p:nvSpPr>
          <p:cNvPr id="74758" name="Date Placeholder 8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October 29, 2010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74759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E3C373-6166-49E1-B924-19D233C2095B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4760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E. Prebys, LARP Status Presented at USLUO Meeting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Collimator Status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First prototype nearly complete at SLAC</a:t>
            </a:r>
          </a:p>
          <a:p>
            <a:r>
              <a:rPr lang="en-US" sz="2000" dirty="0" smtClean="0"/>
              <a:t>Will be shipped to CERN for impedance and functionality testing in the SPS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29,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B0E99-9807-441D-AF7E-21CC01B4227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7645" y="932675"/>
            <a:ext cx="3895725" cy="2657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285" y="3121760"/>
            <a:ext cx="4165626" cy="31165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" name="Content Placeholder 6"/>
          <p:cNvSpPr>
            <a:spLocks noGrp="1"/>
          </p:cNvSpPr>
          <p:nvPr>
            <p:ph sz="half" idx="1"/>
          </p:nvPr>
        </p:nvSpPr>
        <p:spPr>
          <a:xfrm>
            <a:off x="4840835" y="3621025"/>
            <a:ext cx="4060371" cy="2649945"/>
          </a:xfrm>
        </p:spPr>
        <p:txBody>
          <a:bodyPr/>
          <a:lstStyle/>
          <a:p>
            <a:r>
              <a:rPr lang="en-US" sz="2000" dirty="0" smtClean="0"/>
              <a:t>Second test will occur next year in the new CERN </a:t>
            </a:r>
            <a:r>
              <a:rPr lang="en-US" sz="2000" dirty="0" err="1" smtClean="0"/>
              <a:t>HiRadMat</a:t>
            </a:r>
            <a:r>
              <a:rPr lang="en-US" sz="2000" dirty="0" smtClean="0"/>
              <a:t> facility</a:t>
            </a:r>
          </a:p>
          <a:p>
            <a:pPr lvl="1"/>
            <a:r>
              <a:rPr lang="en-US" sz="1800" dirty="0" smtClean="0"/>
              <a:t>Test behavior under catastrophic beam event</a:t>
            </a:r>
          </a:p>
          <a:p>
            <a:r>
              <a:rPr lang="en-US" sz="2000" dirty="0" smtClean="0"/>
              <a:t>If they pass these tests, they will be part of the collimation upgrade in 2016. </a:t>
            </a:r>
            <a:endParaRPr lang="en-US" sz="2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Crab </a:t>
            </a:r>
            <a:r>
              <a:rPr lang="en-US" dirty="0" smtClean="0"/>
              <a:t>Cavities</a:t>
            </a:r>
            <a:endParaRPr lang="en-US" dirty="0"/>
          </a:p>
        </p:txBody>
      </p:sp>
      <p:sp>
        <p:nvSpPr>
          <p:cNvPr id="15363" name="Content Placeholder 9"/>
          <p:cNvSpPr>
            <a:spLocks noGrp="1"/>
          </p:cNvSpPr>
          <p:nvPr>
            <p:ph idx="1"/>
          </p:nvPr>
        </p:nvSpPr>
        <p:spPr>
          <a:xfrm>
            <a:off x="446088" y="740650"/>
            <a:ext cx="8697912" cy="2324100"/>
          </a:xfrm>
        </p:spPr>
        <p:txBody>
          <a:bodyPr/>
          <a:lstStyle/>
          <a:p>
            <a:r>
              <a:rPr lang="en-US" sz="2000" dirty="0" smtClean="0"/>
              <a:t>Lateral deflecting cavities allow bunches to hit head on even though beams cross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Successfully used a KEK</a:t>
            </a:r>
          </a:p>
          <a:p>
            <a:r>
              <a:rPr lang="en-US" sz="2000" dirty="0" smtClean="0"/>
              <a:t>Additional advantage:</a:t>
            </a:r>
          </a:p>
          <a:p>
            <a:pPr lvl="1"/>
            <a:r>
              <a:rPr lang="en-US" sz="1600" dirty="0" smtClean="0"/>
              <a:t>The crab angle is an easy knob to level the luminosity, stretching out the store and preventing excessive pile up at the beginning.</a:t>
            </a:r>
          </a:p>
          <a:p>
            <a:r>
              <a:rPr lang="en-US" sz="2000" dirty="0" smtClean="0"/>
              <a:t>Endorsed by CERN in 2009</a:t>
            </a:r>
          </a:p>
          <a:p>
            <a:pPr lvl="1"/>
            <a:r>
              <a:rPr lang="en-US" sz="1800" dirty="0" smtClean="0"/>
              <a:t>Now part of base line planning for HL-LHC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665" y="1585560"/>
            <a:ext cx="4419600" cy="26955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9238" y="1623965"/>
            <a:ext cx="3814762" cy="27813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29, 2010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1"/>
          <p:cNvGrpSpPr>
            <a:grpSpLocks/>
          </p:cNvGrpSpPr>
          <p:nvPr/>
        </p:nvGrpSpPr>
        <p:grpSpPr bwMode="auto">
          <a:xfrm>
            <a:off x="5334000" y="228600"/>
            <a:ext cx="2563813" cy="2032000"/>
            <a:chOff x="12288" y="12376"/>
            <a:chExt cx="3196" cy="2741"/>
          </a:xfrm>
        </p:grpSpPr>
        <p:pic>
          <p:nvPicPr>
            <p:cNvPr id="76813" name="Picture 23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288" y="12418"/>
              <a:ext cx="3081" cy="2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235"/>
            <p:cNvSpPr txBox="1">
              <a:spLocks noChangeArrowheads="1"/>
            </p:cNvSpPr>
            <p:nvPr/>
          </p:nvSpPr>
          <p:spPr bwMode="auto">
            <a:xfrm>
              <a:off x="14631" y="12376"/>
              <a:ext cx="853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600">
                  <a:latin typeface="+mn-lt"/>
                </a:rPr>
                <a:t>Coax LOM/SOM coupler</a:t>
              </a:r>
            </a:p>
          </p:txBody>
        </p:sp>
        <p:sp>
          <p:nvSpPr>
            <p:cNvPr id="10" name="Text Box 236"/>
            <p:cNvSpPr txBox="1">
              <a:spLocks noChangeArrowheads="1"/>
            </p:cNvSpPr>
            <p:nvPr/>
          </p:nvSpPr>
          <p:spPr bwMode="auto">
            <a:xfrm>
              <a:off x="12444" y="12451"/>
              <a:ext cx="667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600" dirty="0">
                  <a:latin typeface="+mn-lt"/>
                </a:rPr>
                <a:t>WG HOM coupler</a:t>
              </a:r>
            </a:p>
          </p:txBody>
        </p:sp>
        <p:sp>
          <p:nvSpPr>
            <p:cNvPr id="11" name="Text Box 237"/>
            <p:cNvSpPr txBox="1">
              <a:spLocks noChangeArrowheads="1"/>
            </p:cNvSpPr>
            <p:nvPr/>
          </p:nvSpPr>
          <p:spPr bwMode="auto">
            <a:xfrm>
              <a:off x="12438" y="14160"/>
              <a:ext cx="604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600">
                  <a:latin typeface="+mn-lt"/>
                </a:rPr>
                <a:t>Power coupler</a:t>
              </a:r>
            </a:p>
          </p:txBody>
        </p:sp>
        <p:sp>
          <p:nvSpPr>
            <p:cNvPr id="12" name="Line 238"/>
            <p:cNvSpPr>
              <a:spLocks noChangeShapeType="1"/>
            </p:cNvSpPr>
            <p:nvPr/>
          </p:nvSpPr>
          <p:spPr bwMode="auto">
            <a:xfrm flipV="1">
              <a:off x="12993" y="13892"/>
              <a:ext cx="283" cy="3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sz="400">
                <a:latin typeface="+mn-lt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190500"/>
            <a:ext cx="8371114" cy="50727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LARP Crab Cavity Work</a:t>
            </a:r>
            <a:endParaRPr lang="en-US" dirty="0"/>
          </a:p>
        </p:txBody>
      </p:sp>
      <p:sp>
        <p:nvSpPr>
          <p:cNvPr id="76804" name="Content Placeholder 5"/>
          <p:cNvSpPr>
            <a:spLocks noGrp="1"/>
          </p:cNvSpPr>
          <p:nvPr>
            <p:ph sz="half" idx="1"/>
          </p:nvPr>
        </p:nvSpPr>
        <p:spPr>
          <a:xfrm>
            <a:off x="495300" y="876300"/>
            <a:ext cx="5524500" cy="936625"/>
          </a:xfrm>
        </p:spPr>
        <p:txBody>
          <a:bodyPr/>
          <a:lstStyle/>
          <a:p>
            <a:r>
              <a:rPr lang="en-US" sz="2000" dirty="0" smtClean="0"/>
              <a:t>LARP has been the primary advocate</a:t>
            </a:r>
            <a:br>
              <a:rPr lang="en-US" sz="2000" dirty="0" smtClean="0"/>
            </a:br>
            <a:r>
              <a:rPr lang="en-US" sz="2000" dirty="0" smtClean="0"/>
              <a:t>of crab cavities for the LHC upgrade</a:t>
            </a:r>
          </a:p>
          <a:p>
            <a:r>
              <a:rPr lang="en-US" sz="2000" dirty="0" smtClean="0"/>
              <a:t>In fall, 2009 CERN formally</a:t>
            </a:r>
            <a:br>
              <a:rPr lang="en-US" sz="2000" dirty="0" smtClean="0"/>
            </a:br>
            <a:r>
              <a:rPr lang="en-US" sz="2000" dirty="0" smtClean="0"/>
              <a:t>endorsed crab cavities for HL-LHC</a:t>
            </a:r>
          </a:p>
          <a:p>
            <a:pPr lvl="1"/>
            <a:r>
              <a:rPr lang="en-US" sz="1600" dirty="0" smtClean="0"/>
              <a:t>Contingent on a plan to operate system safely!!</a:t>
            </a:r>
            <a:endParaRPr lang="en-US" sz="2000" dirty="0" smtClean="0"/>
          </a:p>
          <a:p>
            <a:r>
              <a:rPr lang="en-US" sz="2000" dirty="0" smtClean="0"/>
              <a:t>Technical challenges</a:t>
            </a:r>
          </a:p>
          <a:p>
            <a:pPr lvl="1"/>
            <a:r>
              <a:rPr lang="en-US" sz="1600" dirty="0" smtClean="0"/>
              <a:t>Designing “compact” cavities that can</a:t>
            </a:r>
            <a:br>
              <a:rPr lang="en-US" sz="1600" dirty="0" smtClean="0"/>
            </a:br>
            <a:r>
              <a:rPr lang="en-US" sz="1600" dirty="0" smtClean="0"/>
              <a:t>fit in the available space</a:t>
            </a:r>
          </a:p>
          <a:p>
            <a:pPr lvl="1"/>
            <a:r>
              <a:rPr lang="en-US" sz="1600" dirty="0" smtClean="0"/>
              <a:t>Machine protection</a:t>
            </a:r>
          </a:p>
          <a:p>
            <a:pPr lvl="1"/>
            <a:r>
              <a:rPr lang="en-US" sz="1600" dirty="0" smtClean="0"/>
              <a:t>“local” </a:t>
            </a:r>
            <a:r>
              <a:rPr lang="en-US" sz="1600" dirty="0" err="1" smtClean="0"/>
              <a:t>vs</a:t>
            </a:r>
            <a:r>
              <a:rPr lang="en-US" sz="1600" dirty="0" smtClean="0"/>
              <a:t> “global” scheme</a:t>
            </a:r>
          </a:p>
          <a:p>
            <a:r>
              <a:rPr lang="en-US" sz="2000" dirty="0" smtClean="0"/>
              <a:t>Actual production is beyond the scope</a:t>
            </a:r>
            <a:br>
              <a:rPr lang="en-US" sz="2000" dirty="0" smtClean="0"/>
            </a:br>
            <a:r>
              <a:rPr lang="en-US" sz="2000" dirty="0" smtClean="0"/>
              <a:t>of LARP</a:t>
            </a:r>
          </a:p>
          <a:p>
            <a:pPr lvl="1"/>
            <a:r>
              <a:rPr lang="en-US" sz="1800" dirty="0" smtClean="0"/>
              <a:t>LARP R&amp;D </a:t>
            </a:r>
            <a:r>
              <a:rPr lang="en-US" sz="1800" dirty="0" smtClean="0">
                <a:sym typeface="Symbol"/>
              </a:rPr>
              <a:t>  separate, international(?) project</a:t>
            </a:r>
            <a:endParaRPr lang="en-US" sz="1400" dirty="0" smtClean="0"/>
          </a:p>
          <a:p>
            <a:pPr lvl="1"/>
            <a:endParaRPr lang="en-US" sz="1600" dirty="0" smtClean="0"/>
          </a:p>
        </p:txBody>
      </p:sp>
      <p:pic>
        <p:nvPicPr>
          <p:cNvPr id="13" name="Content Placeholder 6" descr="FNAL maushroom1.bmp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rcRect l="43575" t="31562" r="3265" b="7449"/>
          <a:stretch>
            <a:fillRect/>
          </a:stretch>
        </p:blipFill>
        <p:spPr>
          <a:xfrm>
            <a:off x="6400800" y="2370772"/>
            <a:ext cx="2400300" cy="2040255"/>
          </a:xfrm>
          <a:ln w="88900" cap="sq" cmpd="thickThin"/>
          <a:effectLst>
            <a:innerShdw blurRad="76200">
              <a:srgbClr val="000000"/>
            </a:innerShdw>
          </a:effectLst>
        </p:spPr>
      </p:pic>
      <p:sp>
        <p:nvSpPr>
          <p:cNvPr id="15" name="TextBox 14"/>
          <p:cNvSpPr txBox="1"/>
          <p:nvPr/>
        </p:nvSpPr>
        <p:spPr>
          <a:xfrm>
            <a:off x="7581900" y="1447800"/>
            <a:ext cx="13335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SLAC half wave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91747" y="4924355"/>
            <a:ext cx="1143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JLAB “toaster”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62500" y="3067050"/>
            <a:ext cx="148590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Fermilab “mushroom”</a:t>
            </a:r>
          </a:p>
        </p:txBody>
      </p:sp>
      <p:pic>
        <p:nvPicPr>
          <p:cNvPr id="76809" name="Picture 4" descr="D:\Suba\View Graphs\Images\400 cavity.bmp"/>
          <p:cNvPicPr>
            <a:picLocks noChangeAspect="1" noChangeArrowheads="1"/>
          </p:cNvPicPr>
          <p:nvPr/>
        </p:nvPicPr>
        <p:blipFill>
          <a:blip r:embed="rId4" cstate="print"/>
          <a:srcRect l="29131" r="28357"/>
          <a:stretch>
            <a:fillRect/>
          </a:stretch>
        </p:blipFill>
        <p:spPr bwMode="auto">
          <a:xfrm>
            <a:off x="5608935" y="4619555"/>
            <a:ext cx="20701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10" name="Date Placeholder 18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October 29, 2010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76811" name="Slide Number Placeholder 1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DEC32D-2FAE-49F2-BED8-04619FA70F72}" type="slidenum">
              <a:rPr lang="en-US" smtClean="0">
                <a:latin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6812" name="Footer Placeholder 2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E. Prebys, LARP Status Presented at USLUO Meeting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2665" y="164575"/>
            <a:ext cx="8262937" cy="441325"/>
          </a:xfrm>
        </p:spPr>
        <p:txBody>
          <a:bodyPr/>
          <a:lstStyle/>
          <a:p>
            <a:r>
              <a:rPr lang="en-US" dirty="0" smtClean="0"/>
              <a:t>Magnet Systems: The Case for New </a:t>
            </a:r>
            <a:r>
              <a:rPr lang="en-US" dirty="0" err="1" smtClean="0"/>
              <a:t>Quadupoles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2665" y="625435"/>
            <a:ext cx="8355012" cy="363005"/>
          </a:xfrm>
        </p:spPr>
        <p:txBody>
          <a:bodyPr/>
          <a:lstStyle/>
          <a:p>
            <a:r>
              <a:rPr lang="en-US" dirty="0" smtClean="0"/>
              <a:t>HL-LHC Proposal: 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  <a:sym typeface="Symbol"/>
              </a:rPr>
              <a:t>b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*=55 cm  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  <a:sym typeface="Symbol"/>
              </a:rPr>
              <a:t>b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*=10 cm</a:t>
            </a:r>
            <a:endParaRPr lang="en-US" dirty="0" smtClean="0"/>
          </a:p>
          <a:p>
            <a:r>
              <a:rPr lang="en-US" dirty="0" smtClean="0"/>
              <a:t>Just like classical optics</a:t>
            </a:r>
          </a:p>
          <a:p>
            <a:pPr lvl="1"/>
            <a:r>
              <a:rPr lang="en-US" dirty="0" smtClean="0"/>
              <a:t>Small, intense focus</a:t>
            </a:r>
            <a:r>
              <a:rPr lang="en-US" dirty="0" smtClean="0">
                <a:sym typeface="Symbol"/>
              </a:rPr>
              <a:t>  big, powerful lens</a:t>
            </a:r>
            <a:endParaRPr lang="en-US" dirty="0" smtClean="0"/>
          </a:p>
          <a:p>
            <a:pPr lvl="1"/>
            <a:r>
              <a:rPr lang="en-US" dirty="0" smtClean="0"/>
              <a:t>Small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*</a:t>
            </a:r>
            <a:r>
              <a:rPr lang="en-US" dirty="0" smtClean="0">
                <a:sym typeface="Symbol"/>
              </a:rPr>
              <a:t>huge </a:t>
            </a:r>
            <a:r>
              <a:rPr lang="en-US" dirty="0" smtClean="0">
                <a:latin typeface="Symbol" pitchFamily="18" charset="2"/>
                <a:sym typeface="Symbol"/>
              </a:rPr>
              <a:t>b</a:t>
            </a:r>
            <a:r>
              <a:rPr lang="en-US" dirty="0" smtClean="0">
                <a:sym typeface="Symbol"/>
              </a:rPr>
              <a:t> at focusing quad</a:t>
            </a:r>
          </a:p>
          <a:p>
            <a:pPr lvl="1"/>
            <a:endParaRPr lang="en-US" dirty="0" smtClean="0">
              <a:sym typeface="Symbol"/>
            </a:endParaRPr>
          </a:p>
          <a:p>
            <a:pPr lvl="1"/>
            <a:endParaRPr lang="en-US" dirty="0" smtClean="0">
              <a:sym typeface="Symbol"/>
            </a:endParaRPr>
          </a:p>
          <a:p>
            <a:pPr lvl="1"/>
            <a:endParaRPr lang="en-US" dirty="0" smtClean="0">
              <a:sym typeface="Symbol"/>
            </a:endParaRPr>
          </a:p>
          <a:p>
            <a:pPr lvl="1"/>
            <a:endParaRPr lang="en-US" dirty="0" smtClean="0">
              <a:sym typeface="Symbol"/>
            </a:endParaRPr>
          </a:p>
          <a:p>
            <a:pPr lvl="1"/>
            <a:endParaRPr lang="en-US" dirty="0" smtClean="0">
              <a:sym typeface="Symbol"/>
            </a:endParaRPr>
          </a:p>
          <a:p>
            <a:pPr lvl="1"/>
            <a:endParaRPr lang="en-US" dirty="0" smtClean="0">
              <a:sym typeface="Symbol"/>
            </a:endParaRPr>
          </a:p>
          <a:p>
            <a:pPr lvl="1"/>
            <a:endParaRPr lang="en-US" dirty="0" smtClean="0">
              <a:sym typeface="Symbol"/>
            </a:endParaRPr>
          </a:p>
          <a:p>
            <a:pPr lvl="1"/>
            <a:endParaRPr lang="en-US" dirty="0" smtClean="0">
              <a:sym typeface="Symbol"/>
            </a:endParaRPr>
          </a:p>
          <a:p>
            <a:pPr lvl="1"/>
            <a:endParaRPr lang="en-US" dirty="0" smtClean="0">
              <a:sym typeface="Symbol"/>
            </a:endParaRPr>
          </a:p>
          <a:p>
            <a:pPr lvl="1">
              <a:buNone/>
            </a:pPr>
            <a:endParaRPr lang="en-US" dirty="0" smtClean="0">
              <a:sym typeface="Symbol"/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  <a:sym typeface="Symbol"/>
              </a:rPr>
              <a:t>Need bigger quads to go to smaller 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  <a:sym typeface="Symbol"/>
              </a:rPr>
              <a:t>b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29, 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B3B5A-5052-4940-8887-DC0AFF3E24E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120" y="2315255"/>
            <a:ext cx="4070930" cy="361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608935" y="2200040"/>
            <a:ext cx="32260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Existing quads</a:t>
            </a:r>
          </a:p>
          <a:p>
            <a:pPr marL="228600" indent="-1143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70 mm aperture</a:t>
            </a:r>
          </a:p>
          <a:p>
            <a:pPr marL="228600" indent="-1143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200 T/m gradient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Proposed for upgrade</a:t>
            </a:r>
          </a:p>
          <a:p>
            <a:pPr marL="228600" indent="-1143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At least 120 mm aperture</a:t>
            </a:r>
          </a:p>
          <a:p>
            <a:pPr marL="228600" indent="-1143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200 T/m gradient</a:t>
            </a:r>
          </a:p>
          <a:p>
            <a:pPr marL="228600" indent="-1143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Field 70% higher at pole face</a:t>
            </a:r>
          </a:p>
          <a:p>
            <a:pPr marL="228600" indent="-114300" algn="l"/>
            <a:endParaRPr lang="en-US" dirty="0" smtClean="0"/>
          </a:p>
          <a:p>
            <a:pPr marL="228600" indent="-114300" algn="l"/>
            <a:r>
              <a:rPr lang="en-US" dirty="0" smtClean="0">
                <a:solidFill>
                  <a:srgbClr val="FF1F1F"/>
                </a:solidFill>
                <a:sym typeface="Symbol"/>
              </a:rPr>
              <a:t> Beyond the limit of </a:t>
            </a:r>
            <a:r>
              <a:rPr lang="en-US" dirty="0" err="1" smtClean="0">
                <a:solidFill>
                  <a:srgbClr val="FF1F1F"/>
                </a:solidFill>
                <a:sym typeface="Symbol"/>
              </a:rPr>
              <a:t>NbTi</a:t>
            </a:r>
            <a:endParaRPr lang="en-US" dirty="0" smtClean="0">
              <a:solidFill>
                <a:srgbClr val="FF1F1F"/>
              </a:solidFill>
            </a:endParaRPr>
          </a:p>
          <a:p>
            <a:pPr marL="228600" indent="-114300" algn="l"/>
            <a:endParaRPr lang="en-US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Motivation for Nb</a:t>
            </a:r>
            <a:r>
              <a:rPr lang="en-US" baseline="-25000" dirty="0" smtClean="0"/>
              <a:t>3</a:t>
            </a:r>
            <a:r>
              <a:rPr lang="en-US" dirty="0" smtClean="0"/>
              <a:t>Sn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46088" y="652463"/>
            <a:ext cx="8251825" cy="871537"/>
          </a:xfrm>
        </p:spPr>
        <p:txBody>
          <a:bodyPr/>
          <a:lstStyle/>
          <a:p>
            <a:r>
              <a:rPr lang="en-US" sz="2000" dirty="0" smtClean="0"/>
              <a:t>Nb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Sn can be used to increase aperture/gradient and/or increase heat load margin, relative to </a:t>
            </a:r>
            <a:r>
              <a:rPr lang="en-US" sz="2000" dirty="0" err="1" smtClean="0"/>
              <a:t>NbTi</a:t>
            </a:r>
            <a:endParaRPr lang="en-US" sz="2000" dirty="0" smtClean="0"/>
          </a:p>
        </p:txBody>
      </p:sp>
      <p:pic>
        <p:nvPicPr>
          <p:cNvPr id="2867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75" y="2057400"/>
            <a:ext cx="4955620" cy="339237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390900" y="2286000"/>
            <a:ext cx="11811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3"/>
                </a:solidFill>
                <a:latin typeface="Arial" charset="0"/>
              </a:rPr>
              <a:t>120 mm aperture</a:t>
            </a:r>
          </a:p>
        </p:txBody>
      </p:sp>
      <p:sp>
        <p:nvSpPr>
          <p:cNvPr id="28679" name="Date Placeholder 9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October 29, 2010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28680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8835DE-B6DE-49E5-84E8-CCD3F7BE9631}" type="slidenum">
              <a:rPr lang="en-US" smtClean="0">
                <a:latin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8681" name="Footer Placeholder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E. Prebys, LARP Status Presented at USLUO Meeting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0335" y="1508750"/>
            <a:ext cx="15922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3"/>
                </a:solidFill>
              </a:rPr>
              <a:t>Limit of </a:t>
            </a:r>
            <a:r>
              <a:rPr lang="en-US" dirty="0" err="1" smtClean="0">
                <a:solidFill>
                  <a:schemeClr val="accent3"/>
                </a:solidFill>
              </a:rPr>
              <a:t>NbTi</a:t>
            </a:r>
            <a:r>
              <a:rPr lang="en-US" dirty="0" smtClean="0">
                <a:solidFill>
                  <a:schemeClr val="accent3"/>
                </a:solidFill>
              </a:rPr>
              <a:t> magnets</a:t>
            </a:r>
            <a:endParaRPr lang="en-US" dirty="0">
              <a:solidFill>
                <a:schemeClr val="accent3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362200" y="1943100"/>
            <a:ext cx="1181100" cy="45720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361950" y="2800350"/>
            <a:ext cx="1676400" cy="41910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957855" y="1777585"/>
            <a:ext cx="4186145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itchFamily="18" charset="2"/>
              <a:buChar char="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Very attractive, but no one has ever built accelerator quality magnets out of Nb</a:t>
            </a:r>
            <a:r>
              <a:rPr kumimoji="0" lang="en-US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</a:t>
            </a:r>
            <a:endParaRPr lang="en-US" dirty="0" smtClean="0">
              <a:latin typeface="+mn-lt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itchFamily="18" charset="2"/>
              <a:buChar char="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Whereas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NbTi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remains pliable in its superconducting state, Nb</a:t>
            </a:r>
            <a:r>
              <a:rPr kumimoji="0" lang="en-US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 must be reacted at high temperature, causing it to become brittle</a:t>
            </a:r>
          </a:p>
          <a:p>
            <a:pPr marL="730250" lvl="1" indent="-273050" algn="l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Courier New" pitchFamily="49" charset="0"/>
              <a:buChar char="o"/>
            </a:pPr>
            <a:r>
              <a:rPr lang="en-US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Must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wind coil on a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mandrel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730250" lvl="1" indent="-273050" algn="l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Courier New" pitchFamily="49" charset="0"/>
              <a:buChar char="o"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React in an oven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0250" lvl="1" indent="-273050" algn="l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Courier New" pitchFamily="49" charset="0"/>
              <a:buChar char="o"/>
            </a:pPr>
            <a:r>
              <a:rPr lang="en-US" noProof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Carefully transfer and assemble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62665" y="0"/>
            <a:ext cx="8490857" cy="463731"/>
          </a:xfrm>
        </p:spPr>
        <p:txBody>
          <a:bodyPr/>
          <a:lstStyle/>
          <a:p>
            <a:r>
              <a:rPr lang="en-US" dirty="0" smtClean="0"/>
              <a:t>LARP Magnet Development Tree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29, 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C2954-43C4-419B-ACBB-140890A7AE0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9" name="Picture 6" descr="all_cross-section_cronological_label_v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787" y="779055"/>
            <a:ext cx="6921500" cy="5368925"/>
          </a:xfrm>
          <a:prstGeom prst="rect">
            <a:avLst/>
          </a:prstGeom>
          <a:noFill/>
        </p:spPr>
      </p:pic>
      <p:sp>
        <p:nvSpPr>
          <p:cNvPr id="10" name="AutoShape 7"/>
          <p:cNvSpPr>
            <a:spLocks/>
          </p:cNvSpPr>
          <p:nvPr/>
        </p:nvSpPr>
        <p:spPr bwMode="auto">
          <a:xfrm>
            <a:off x="7618412" y="944155"/>
            <a:ext cx="152400" cy="2362200"/>
          </a:xfrm>
          <a:prstGeom prst="rightBrace">
            <a:avLst>
              <a:gd name="adj1" fmla="val 129167"/>
              <a:gd name="adj2" fmla="val 50000"/>
            </a:avLst>
          </a:prstGeom>
          <a:noFill/>
          <a:ln w="12700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847012" y="1903005"/>
            <a:ext cx="12969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33CC"/>
                </a:solidFill>
              </a:rPr>
              <a:t>Completed</a:t>
            </a:r>
          </a:p>
        </p:txBody>
      </p:sp>
      <p:sp>
        <p:nvSpPr>
          <p:cNvPr id="12" name="AutoShape 9"/>
          <p:cNvSpPr>
            <a:spLocks/>
          </p:cNvSpPr>
          <p:nvPr/>
        </p:nvSpPr>
        <p:spPr bwMode="auto">
          <a:xfrm>
            <a:off x="7618412" y="3531780"/>
            <a:ext cx="152400" cy="1133475"/>
          </a:xfrm>
          <a:prstGeom prst="rightBrace">
            <a:avLst>
              <a:gd name="adj1" fmla="val 61979"/>
              <a:gd name="adj2" fmla="val 50000"/>
            </a:avLst>
          </a:prstGeom>
          <a:noFill/>
          <a:ln w="12700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13" name="AutoShape 10"/>
          <p:cNvSpPr>
            <a:spLocks/>
          </p:cNvSpPr>
          <p:nvPr/>
        </p:nvSpPr>
        <p:spPr bwMode="auto">
          <a:xfrm>
            <a:off x="7618412" y="4893855"/>
            <a:ext cx="152400" cy="1133475"/>
          </a:xfrm>
          <a:prstGeom prst="rightBrace">
            <a:avLst>
              <a:gd name="adj1" fmla="val 61979"/>
              <a:gd name="adj2" fmla="val 50000"/>
            </a:avLst>
          </a:prstGeom>
          <a:noFill/>
          <a:ln w="12700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7871809" y="3674655"/>
            <a:ext cx="1241045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0033CC"/>
                </a:solidFill>
              </a:rPr>
              <a:t>Achieved</a:t>
            </a:r>
          </a:p>
          <a:p>
            <a:pPr algn="ctr"/>
            <a:r>
              <a:rPr lang="en-US" sz="2000" dirty="0" smtClean="0">
                <a:solidFill>
                  <a:srgbClr val="0033CC"/>
                </a:solidFill>
              </a:rPr>
              <a:t>220 </a:t>
            </a:r>
            <a:r>
              <a:rPr lang="en-US" sz="2000" dirty="0">
                <a:solidFill>
                  <a:srgbClr val="0033CC"/>
                </a:solidFill>
              </a:rPr>
              <a:t>T/m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7529185" y="5042010"/>
            <a:ext cx="1726027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33CC"/>
                </a:solidFill>
              </a:rPr>
              <a:t>Being</a:t>
            </a:r>
            <a:br>
              <a:rPr lang="en-US" sz="2000" dirty="0" smtClean="0">
                <a:solidFill>
                  <a:srgbClr val="0033CC"/>
                </a:solidFill>
              </a:rPr>
            </a:br>
            <a:r>
              <a:rPr lang="en-US" sz="2000" dirty="0" smtClean="0">
                <a:solidFill>
                  <a:srgbClr val="0033CC"/>
                </a:solidFill>
              </a:rPr>
              <a:t>tested</a:t>
            </a: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5056187" y="3865155"/>
            <a:ext cx="19637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/>
              <a:t> Length scale-up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5018087" y="5122455"/>
            <a:ext cx="262309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en-US" sz="2000" dirty="0"/>
              <a:t> High field</a:t>
            </a:r>
          </a:p>
          <a:p>
            <a:pPr>
              <a:buFontTx/>
              <a:buChar char="•"/>
            </a:pPr>
            <a:r>
              <a:rPr lang="en-US" sz="2000" dirty="0"/>
              <a:t> Accelerator features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665" y="663840"/>
            <a:ext cx="8681335" cy="1382580"/>
          </a:xfrm>
        </p:spPr>
        <p:txBody>
          <a:bodyPr/>
          <a:lstStyle/>
          <a:p>
            <a:r>
              <a:rPr lang="en-US" sz="2000" dirty="0" smtClean="0"/>
              <a:t>The US LHC Accelerator Research Program (LARP) coordinates US R&amp;D related to the LHC accelerator and injector chain at </a:t>
            </a:r>
            <a:r>
              <a:rPr lang="en-US" sz="2000" dirty="0" err="1" smtClean="0"/>
              <a:t>Fermilab</a:t>
            </a:r>
            <a:r>
              <a:rPr lang="en-US" sz="2000" dirty="0" smtClean="0"/>
              <a:t>, Brookhaven,  SLAC,  and Berkeley (with a little at J-Lab and UT Austin)</a:t>
            </a:r>
          </a:p>
          <a:p>
            <a:r>
              <a:rPr lang="en-US" sz="2000" dirty="0" smtClean="0"/>
              <a:t>LARP has contributed to the initial </a:t>
            </a:r>
            <a:br>
              <a:rPr lang="en-US" sz="2000" dirty="0" smtClean="0"/>
            </a:br>
            <a:r>
              <a:rPr lang="en-US" sz="2000" dirty="0" smtClean="0"/>
              <a:t>operation of the LHC, but much of </a:t>
            </a:r>
            <a:br>
              <a:rPr lang="en-US" sz="2000" dirty="0" smtClean="0"/>
            </a:br>
            <a:r>
              <a:rPr lang="en-US" sz="2000" dirty="0" smtClean="0"/>
              <a:t>the program is focused on future </a:t>
            </a:r>
            <a:br>
              <a:rPr lang="en-US" sz="2000" dirty="0" smtClean="0"/>
            </a:br>
            <a:r>
              <a:rPr lang="en-US" sz="2000" dirty="0" smtClean="0"/>
              <a:t>upgrades.</a:t>
            </a:r>
          </a:p>
          <a:p>
            <a:r>
              <a:rPr lang="en-US" sz="2000" dirty="0" smtClean="0"/>
              <a:t>The program is currently funded at</a:t>
            </a:r>
            <a:br>
              <a:rPr lang="en-US" sz="2000" dirty="0" smtClean="0"/>
            </a:br>
            <a:r>
              <a:rPr lang="en-US" sz="2000" dirty="0" smtClean="0"/>
              <a:t>a level of about $12-13M/year, </a:t>
            </a:r>
            <a:br>
              <a:rPr lang="en-US" sz="2000" dirty="0" smtClean="0"/>
            </a:br>
            <a:r>
              <a:rPr lang="en-US" sz="2000" dirty="0" smtClean="0"/>
              <a:t>divided among:</a:t>
            </a:r>
          </a:p>
          <a:p>
            <a:pPr lvl="1"/>
            <a:r>
              <a:rPr lang="en-US" sz="1600" dirty="0" smtClean="0"/>
              <a:t>Accelerator research</a:t>
            </a:r>
          </a:p>
          <a:p>
            <a:pPr lvl="1"/>
            <a:r>
              <a:rPr lang="en-US" sz="1600" dirty="0" smtClean="0"/>
              <a:t>Magnet </a:t>
            </a:r>
            <a:r>
              <a:rPr lang="en-US" sz="1600" dirty="0" smtClean="0"/>
              <a:t>research (~half of program)</a:t>
            </a:r>
            <a:endParaRPr lang="en-US" sz="1600" dirty="0" smtClean="0"/>
          </a:p>
          <a:p>
            <a:pPr lvl="1"/>
            <a:r>
              <a:rPr lang="en-US" sz="1600" dirty="0" smtClean="0"/>
              <a:t>Programmatic activities, including support</a:t>
            </a:r>
            <a:br>
              <a:rPr lang="en-US" sz="1600" dirty="0" smtClean="0"/>
            </a:br>
            <a:r>
              <a:rPr lang="en-US" sz="1600" dirty="0" smtClean="0"/>
              <a:t>for personnel at CERN</a:t>
            </a:r>
          </a:p>
        </p:txBody>
      </p:sp>
      <p:pic>
        <p:nvPicPr>
          <p:cNvPr id="7" name="Picture 2" descr="LARP's"/>
          <p:cNvPicPr>
            <a:picLocks noChangeAspect="1" noChangeArrowheads="1"/>
          </p:cNvPicPr>
          <p:nvPr/>
        </p:nvPicPr>
        <p:blipFill>
          <a:blip r:embed="rId2" cstate="print"/>
          <a:srcRect t="16380" b="18100"/>
          <a:stretch>
            <a:fillRect/>
          </a:stretch>
        </p:blipFill>
        <p:spPr bwMode="auto">
          <a:xfrm>
            <a:off x="4994455" y="1739180"/>
            <a:ext cx="4149545" cy="271879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455315" y="4504340"/>
            <a:ext cx="3533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The confusion with </a:t>
            </a:r>
            <a:r>
              <a:rPr lang="en-US" i="1" dirty="0" smtClean="0">
                <a:solidFill>
                  <a:srgbClr val="FF0000"/>
                </a:solidFill>
              </a:rPr>
              <a:t>this </a:t>
            </a:r>
            <a:r>
              <a:rPr lang="en-US" dirty="0" smtClean="0">
                <a:solidFill>
                  <a:srgbClr val="FF0000"/>
                </a:solidFill>
              </a:rPr>
              <a:t>“LARP” (Live-Action Role </a:t>
            </a:r>
            <a:r>
              <a:rPr lang="en-US" dirty="0" smtClean="0">
                <a:solidFill>
                  <a:srgbClr val="FF0000"/>
                </a:solidFill>
              </a:rPr>
              <a:t>Play) has </a:t>
            </a:r>
            <a:r>
              <a:rPr lang="en-US" dirty="0" smtClean="0">
                <a:solidFill>
                  <a:srgbClr val="FF0000"/>
                </a:solidFill>
              </a:rPr>
              <a:t>led to some interesting emails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29, 2010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52400"/>
            <a:ext cx="8490857" cy="463731"/>
          </a:xfrm>
        </p:spPr>
        <p:txBody>
          <a:bodyPr/>
          <a:lstStyle/>
          <a:p>
            <a:r>
              <a:rPr lang="en-US" dirty="0" smtClean="0"/>
              <a:t>LQ (4m x 90mm) Assembly and Test</a:t>
            </a:r>
            <a:endParaRPr lang="en-US" dirty="0"/>
          </a:p>
        </p:txBody>
      </p:sp>
      <p:pic>
        <p:nvPicPr>
          <p:cNvPr id="8" name="Picture 7" descr="lqs01_assembl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6000" y="3390900"/>
            <a:ext cx="6656510" cy="3009900"/>
          </a:xfrm>
          <a:prstGeom prst="rect">
            <a:avLst/>
          </a:prstGeom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57200" y="1257300"/>
            <a:ext cx="1665287" cy="4560888"/>
            <a:chOff x="247" y="761"/>
            <a:chExt cx="1289" cy="3168"/>
          </a:xfrm>
        </p:grpSpPr>
        <p:pic>
          <p:nvPicPr>
            <p:cNvPr id="11" name="Picture 19" descr="Picture 048crop"/>
            <p:cNvPicPr>
              <a:picLocks noChangeAspect="1" noChangeArrowheads="1"/>
            </p:cNvPicPr>
            <p:nvPr/>
          </p:nvPicPr>
          <p:blipFill>
            <a:blip r:embed="rId3" cstate="print">
              <a:lum bright="6000"/>
            </a:blip>
            <a:srcRect/>
            <a:stretch>
              <a:fillRect/>
            </a:stretch>
          </p:blipFill>
          <p:spPr bwMode="auto">
            <a:xfrm>
              <a:off x="252" y="761"/>
              <a:ext cx="1284" cy="3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7"/>
            <p:cNvSpPr txBox="1">
              <a:spLocks noChangeArrowheads="1"/>
            </p:cNvSpPr>
            <p:nvPr/>
          </p:nvSpPr>
          <p:spPr bwMode="auto">
            <a:xfrm>
              <a:off x="247" y="3751"/>
              <a:ext cx="1289" cy="178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1" hangingPunct="1"/>
              <a:r>
                <a:rPr lang="en-US" sz="1400" dirty="0">
                  <a:cs typeface="Arial" charset="0"/>
                </a:rPr>
                <a:t>Winding/curing (FNAL)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476500" y="1104900"/>
            <a:ext cx="6078537" cy="1922462"/>
            <a:chOff x="1663" y="2711"/>
            <a:chExt cx="3829" cy="1211"/>
          </a:xfrm>
        </p:grpSpPr>
        <p:pic>
          <p:nvPicPr>
            <p:cNvPr id="14" name="Picture 4" descr="100_168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88" y="2711"/>
              <a:ext cx="1600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" descr="100_1240"/>
            <p:cNvPicPr>
              <a:picLocks noChangeAspect="1" noChangeArrowheads="1"/>
            </p:cNvPicPr>
            <p:nvPr/>
          </p:nvPicPr>
          <p:blipFill>
            <a:blip r:embed="rId5" cstate="print">
              <a:lum bright="-4000"/>
            </a:blip>
            <a:srcRect/>
            <a:stretch>
              <a:fillRect/>
            </a:stretch>
          </p:blipFill>
          <p:spPr bwMode="auto">
            <a:xfrm>
              <a:off x="1664" y="2722"/>
              <a:ext cx="2114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1663" y="3586"/>
              <a:ext cx="960" cy="336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1" hangingPunct="1"/>
              <a:r>
                <a:rPr lang="en-US" sz="1600">
                  <a:cs typeface="Arial" charset="0"/>
                </a:rPr>
                <a:t>Reaction/Potting </a:t>
              </a:r>
            </a:p>
            <a:p>
              <a:pPr algn="ctr" eaLnBrk="1" hangingPunct="1"/>
              <a:r>
                <a:rPr lang="en-US" sz="1600">
                  <a:cs typeface="Arial" charset="0"/>
                </a:rPr>
                <a:t>(BNL and FNAL)</a:t>
              </a:r>
            </a:p>
          </p:txBody>
        </p:sp>
        <p:sp>
          <p:nvSpPr>
            <p:cNvPr id="17" name="TextBox 7"/>
            <p:cNvSpPr txBox="1">
              <a:spLocks noChangeArrowheads="1"/>
            </p:cNvSpPr>
            <p:nvPr/>
          </p:nvSpPr>
          <p:spPr bwMode="auto">
            <a:xfrm>
              <a:off x="4244" y="3579"/>
              <a:ext cx="1248" cy="336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1" hangingPunct="1"/>
              <a:r>
                <a:rPr lang="en-US" sz="1600">
                  <a:cs typeface="Arial" charset="0"/>
                </a:rPr>
                <a:t>Instrumentation  and</a:t>
              </a:r>
            </a:p>
            <a:p>
              <a:pPr algn="ctr" eaLnBrk="1" hangingPunct="1"/>
              <a:r>
                <a:rPr lang="en-US" sz="1600">
                  <a:cs typeface="Arial" charset="0"/>
                </a:rPr>
                <a:t>heater traces (LBNL)</a:t>
              </a:r>
            </a:p>
          </p:txBody>
        </p:sp>
      </p:grp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29, 2010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ADD28-9D75-49EE-9954-E6EE37419D8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690" y="1316725"/>
            <a:ext cx="5905100" cy="428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LQ Test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46088" y="800100"/>
            <a:ext cx="8355012" cy="631840"/>
          </a:xfrm>
        </p:spPr>
        <p:txBody>
          <a:bodyPr/>
          <a:lstStyle/>
          <a:p>
            <a:r>
              <a:rPr lang="en-US" dirty="0" smtClean="0"/>
              <a:t>Tested in vertical test facility at </a:t>
            </a:r>
            <a:r>
              <a:rPr lang="en-US" dirty="0" err="1" smtClean="0"/>
              <a:t>Fermilab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200 T/m in this magnet was the original</a:t>
            </a:r>
            <a:br>
              <a:rPr lang="en-US" dirty="0" smtClean="0"/>
            </a:br>
            <a:r>
              <a:rPr lang="en-US" dirty="0" smtClean="0"/>
              <a:t>goal of LARP (2003)!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Prebys, LARP Status Presented at USLUO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4B0C-6B71-4AA5-8BBD-5E0A720ECEA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 l="23511" r="21873"/>
          <a:stretch>
            <a:fillRect/>
          </a:stretch>
        </p:blipFill>
        <p:spPr bwMode="auto">
          <a:xfrm>
            <a:off x="6837895" y="855864"/>
            <a:ext cx="2306105" cy="562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HQ Test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539474" y="3813050"/>
            <a:ext cx="5799156" cy="1958655"/>
          </a:xfrm>
        </p:spPr>
        <p:txBody>
          <a:bodyPr/>
          <a:lstStyle/>
          <a:p>
            <a:r>
              <a:rPr lang="en-US" sz="2000" dirty="0" smtClean="0"/>
              <a:t>Prototype tested at LBNL</a:t>
            </a:r>
          </a:p>
          <a:p>
            <a:r>
              <a:rPr lang="en-US" sz="2000" dirty="0" smtClean="0"/>
              <a:t>Achieved 157 T/m</a:t>
            </a:r>
          </a:p>
          <a:p>
            <a:pPr lvl="1"/>
            <a:r>
              <a:rPr lang="en-US" sz="1800" dirty="0" smtClean="0"/>
              <a:t>Less than goal, but more than </a:t>
            </a:r>
            <a:r>
              <a:rPr lang="en-US" sz="1800" dirty="0" err="1" smtClean="0"/>
              <a:t>NbTi</a:t>
            </a:r>
            <a:endParaRPr lang="en-US" sz="1800" dirty="0" smtClean="0"/>
          </a:p>
          <a:p>
            <a:r>
              <a:rPr lang="en-US" sz="2000" dirty="0" smtClean="0"/>
              <a:t>Electrical fault in voltage tap</a:t>
            </a:r>
          </a:p>
          <a:p>
            <a:pPr lvl="1"/>
            <a:r>
              <a:rPr lang="en-US" sz="1800" dirty="0" smtClean="0"/>
              <a:t>Investigating</a:t>
            </a:r>
          </a:p>
          <a:p>
            <a:pPr lvl="1"/>
            <a:r>
              <a:rPr lang="en-US" sz="1800" dirty="0" smtClean="0"/>
              <a:t>Will repair and test at CERN</a:t>
            </a:r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29, 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C2954-43C4-419B-ACBB-140890A7AE0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11" name="Picture 6" descr="D:\Reviews-Talks-conference\LARP-meetings\CM-14-April-FNAL_2010\DSC07489.JPG"/>
          <p:cNvPicPr>
            <a:picLocks noChangeAspect="1" noChangeArrowheads="1"/>
          </p:cNvPicPr>
          <p:nvPr/>
        </p:nvPicPr>
        <p:blipFill>
          <a:blip r:embed="rId2" cstate="print"/>
          <a:srcRect l="3613" t="8434" b="33736"/>
          <a:stretch>
            <a:fillRect/>
          </a:stretch>
        </p:blipFill>
        <p:spPr bwMode="auto">
          <a:xfrm>
            <a:off x="501070" y="1239915"/>
            <a:ext cx="4570195" cy="205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D:\Reviews-Talks-conference\LARP-meetings\DOE-Review-July-FNAL_2010\HQ\HQ01a-b-Training-4.4K20Ap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13606" r="8457"/>
          <a:stretch>
            <a:fillRect/>
          </a:stretch>
        </p:blipFill>
        <p:spPr>
          <a:xfrm>
            <a:off x="5200028" y="971079"/>
            <a:ext cx="3951008" cy="2880375"/>
          </a:xfrm>
        </p:spPr>
      </p:pic>
      <p:pic>
        <p:nvPicPr>
          <p:cNvPr id="13" name="Picture 2" descr="\\thunder\Supercon\Collaborations\LARP_HQ\HQ01B-Post Test Pix\HQ01B_unload-disassembly\DSC078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t="15013"/>
          <a:stretch>
            <a:fillRect/>
          </a:stretch>
        </p:blipFill>
        <p:spPr>
          <a:xfrm>
            <a:off x="5071265" y="3928265"/>
            <a:ext cx="3922470" cy="2500195"/>
          </a:xfrm>
        </p:spPr>
      </p:pic>
      <p:sp>
        <p:nvSpPr>
          <p:cNvPr id="14" name="Oval 13"/>
          <p:cNvSpPr/>
          <p:nvPr/>
        </p:nvSpPr>
        <p:spPr>
          <a:xfrm>
            <a:off x="6530655" y="5502870"/>
            <a:ext cx="768100" cy="6528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HQ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aperture for the focus quadrupoles in the HL-LHC has not yet been determined</a:t>
            </a:r>
          </a:p>
          <a:p>
            <a:pPr lvl="1"/>
            <a:r>
              <a:rPr lang="en-US" dirty="0" smtClean="0"/>
              <a:t>Could be as high as 150 mm</a:t>
            </a:r>
          </a:p>
          <a:p>
            <a:r>
              <a:rPr lang="en-US" dirty="0" smtClean="0"/>
              <a:t>In the mean time, LARP will build several “longer” (~2m) 120 mm magnets to investigate</a:t>
            </a:r>
          </a:p>
          <a:p>
            <a:pPr lvl="1"/>
            <a:r>
              <a:rPr lang="en-US" dirty="0" smtClean="0"/>
              <a:t>Field quality</a:t>
            </a:r>
          </a:p>
          <a:p>
            <a:pPr lvl="1"/>
            <a:r>
              <a:rPr lang="en-US" dirty="0" smtClean="0"/>
              <a:t>Alignment</a:t>
            </a:r>
          </a:p>
          <a:p>
            <a:pPr lvl="1"/>
            <a:r>
              <a:rPr lang="en-US" dirty="0" smtClean="0"/>
              <a:t>Thermal behavior</a:t>
            </a:r>
          </a:p>
          <a:p>
            <a:r>
              <a:rPr lang="en-US" dirty="0" smtClean="0"/>
              <a:t>Full length prototype, at final aperture will be part of construction project R&amp;D (~2015).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29, 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C2954-43C4-419B-ACBB-140890A7AE0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Enough about science…Let’s talk management!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800101"/>
            <a:ext cx="8355012" cy="3012950"/>
          </a:xfrm>
        </p:spPr>
        <p:txBody>
          <a:bodyPr/>
          <a:lstStyle/>
          <a:p>
            <a:r>
              <a:rPr lang="en-US" dirty="0" smtClean="0"/>
              <a:t>Upgrade planning will be organized through </a:t>
            </a:r>
            <a:r>
              <a:rPr lang="en-US" dirty="0" err="1" smtClean="0"/>
              <a:t>EuCARD</a:t>
            </a:r>
            <a:r>
              <a:rPr lang="en-US" dirty="0" smtClean="0"/>
              <a:t>*,</a:t>
            </a:r>
          </a:p>
          <a:p>
            <a:pPr lvl="1"/>
            <a:r>
              <a:rPr lang="en-US" dirty="0" smtClean="0"/>
              <a:t>Centrally managed from CERN (</a:t>
            </a:r>
            <a:r>
              <a:rPr lang="en-US" dirty="0" err="1" smtClean="0"/>
              <a:t>Lucio</a:t>
            </a:r>
            <a:r>
              <a:rPr lang="en-US" dirty="0" smtClean="0"/>
              <a:t> Rossi)</a:t>
            </a:r>
          </a:p>
          <a:p>
            <a:pPr lvl="1"/>
            <a:r>
              <a:rPr lang="en-US" dirty="0" smtClean="0"/>
              <a:t>Non-CERN funds provided by EU</a:t>
            </a:r>
          </a:p>
          <a:p>
            <a:pPr lvl="1"/>
            <a:r>
              <a:rPr lang="en-US" dirty="0" smtClean="0"/>
              <a:t>Non-EU partners (KEK, LARP, etc) will be coordinated by </a:t>
            </a:r>
            <a:r>
              <a:rPr lang="en-US" dirty="0" err="1" smtClean="0"/>
              <a:t>EuCARD</a:t>
            </a:r>
            <a:r>
              <a:rPr lang="en-US" dirty="0" smtClean="0"/>
              <a:t>, but receive no money.</a:t>
            </a:r>
          </a:p>
          <a:p>
            <a:r>
              <a:rPr lang="en-US" dirty="0" smtClean="0"/>
              <a:t>Work Packages:</a:t>
            </a:r>
          </a:p>
          <a:p>
            <a:pPr lvl="1"/>
            <a:r>
              <a:rPr lang="en-US" dirty="0" smtClean="0"/>
              <a:t>WP1: Management</a:t>
            </a:r>
          </a:p>
          <a:p>
            <a:pPr lvl="1"/>
            <a:r>
              <a:rPr lang="en-US" dirty="0" smtClean="0"/>
              <a:t>WP2: Beam Physics and Layout</a:t>
            </a:r>
          </a:p>
          <a:p>
            <a:pPr lvl="1"/>
            <a:r>
              <a:rPr lang="en-US" dirty="0" smtClean="0"/>
              <a:t>WP3: Magnet Design</a:t>
            </a:r>
          </a:p>
          <a:p>
            <a:pPr lvl="1"/>
            <a:r>
              <a:rPr lang="en-US" dirty="0" smtClean="0"/>
              <a:t>WP4: Crab Cavity Design</a:t>
            </a:r>
          </a:p>
          <a:p>
            <a:pPr lvl="1"/>
            <a:r>
              <a:rPr lang="en-US" dirty="0" smtClean="0"/>
              <a:t>WP5: Collimation and Beam Losses</a:t>
            </a:r>
          </a:p>
          <a:p>
            <a:pPr lvl="1"/>
            <a:r>
              <a:rPr lang="en-US" dirty="0" smtClean="0"/>
              <a:t>WP6: Machine Protection</a:t>
            </a:r>
          </a:p>
          <a:p>
            <a:pPr lvl="1"/>
            <a:r>
              <a:rPr lang="en-US" dirty="0" smtClean="0"/>
              <a:t>WP7: Machine/Experiment Interface</a:t>
            </a:r>
          </a:p>
          <a:p>
            <a:pPr lvl="1"/>
            <a:r>
              <a:rPr lang="en-US" dirty="0" smtClean="0"/>
              <a:t>WP8: Environment &amp; Safety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29,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B0E99-9807-441D-AF7E-21CC01B4227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34330" y="6309375"/>
            <a:ext cx="480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*European Coordination for Accelerator R&amp;D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1500" y="3467405"/>
            <a:ext cx="4416575" cy="14977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224885" y="4043480"/>
            <a:ext cx="2765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Significant LARP and other US Involvement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62665" y="0"/>
            <a:ext cx="8490857" cy="463731"/>
          </a:xfrm>
        </p:spPr>
        <p:txBody>
          <a:bodyPr/>
          <a:lstStyle/>
          <a:p>
            <a:r>
              <a:rPr lang="en-US" dirty="0" smtClean="0"/>
              <a:t>Relevance of LARP to CERN Upgrade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29,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B0E99-9807-441D-AF7E-21CC01B4227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315394" name="Picture 2"/>
          <p:cNvPicPr>
            <a:picLocks noChangeAspect="1" noChangeArrowheads="1"/>
          </p:cNvPicPr>
          <p:nvPr/>
        </p:nvPicPr>
        <p:blipFill>
          <a:blip r:embed="rId2" cstate="print"/>
          <a:srcRect t="36329" b="11290"/>
          <a:stretch>
            <a:fillRect/>
          </a:stretch>
        </p:blipFill>
        <p:spPr bwMode="auto">
          <a:xfrm>
            <a:off x="1345980" y="817460"/>
            <a:ext cx="5657879" cy="48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5397" name="Picture 5"/>
          <p:cNvPicPr>
            <a:picLocks noChangeAspect="1" noChangeArrowheads="1"/>
          </p:cNvPicPr>
          <p:nvPr/>
        </p:nvPicPr>
        <p:blipFill>
          <a:blip r:embed="rId3" cstate="print"/>
          <a:srcRect t="15818" b="26181"/>
          <a:stretch>
            <a:fillRect/>
          </a:stretch>
        </p:blipFill>
        <p:spPr bwMode="auto">
          <a:xfrm>
            <a:off x="1538005" y="6002135"/>
            <a:ext cx="5437702" cy="53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>
            <a:off x="2882180" y="2660900"/>
            <a:ext cx="39941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22790" y="2891330"/>
            <a:ext cx="541510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67700" y="5656490"/>
            <a:ext cx="3456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(…)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1422790" y="5618085"/>
            <a:ext cx="180503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187950" y="5387655"/>
            <a:ext cx="268835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381445" y="548625"/>
            <a:ext cx="460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FF0000"/>
                </a:solidFill>
              </a:rPr>
              <a:t>Letter to Dennis </a:t>
            </a:r>
            <a:r>
              <a:rPr lang="en-US" sz="1600" dirty="0" err="1" smtClean="0">
                <a:solidFill>
                  <a:srgbClr val="FF0000"/>
                </a:solidFill>
              </a:rPr>
              <a:t>Kovar</a:t>
            </a:r>
            <a:r>
              <a:rPr lang="en-US" sz="1600" dirty="0" smtClean="0">
                <a:solidFill>
                  <a:srgbClr val="FF0000"/>
                </a:solidFill>
              </a:rPr>
              <a:t>, Head Office of DOE 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Office of High Energy Physics, 17-August-2010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10800000" flipV="1">
            <a:off x="2421320" y="855864"/>
            <a:ext cx="921720" cy="1920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Marching Toward 2020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EuCARD</a:t>
            </a:r>
            <a:r>
              <a:rPr lang="en-US" dirty="0" smtClean="0"/>
              <a:t> HL-LHC collaboration will submit a study proposal in November of this year</a:t>
            </a:r>
          </a:p>
          <a:p>
            <a:pPr lvl="1"/>
            <a:r>
              <a:rPr lang="en-US" dirty="0" smtClean="0"/>
              <a:t>Conceptual Design Report: ~2013</a:t>
            </a:r>
          </a:p>
          <a:p>
            <a:pPr lvl="1"/>
            <a:r>
              <a:rPr lang="en-US" dirty="0" smtClean="0"/>
              <a:t>Technical Design Report: ~2015</a:t>
            </a:r>
          </a:p>
          <a:p>
            <a:r>
              <a:rPr lang="en-US" dirty="0" smtClean="0"/>
              <a:t>LARP is a ~$12M/year R&amp;D organization</a:t>
            </a:r>
          </a:p>
          <a:p>
            <a:pPr lvl="1"/>
            <a:r>
              <a:rPr lang="en-US" dirty="0" smtClean="0"/>
              <a:t>Major activities will need to “spin off” as independent projects</a:t>
            </a:r>
          </a:p>
          <a:p>
            <a:pPr lvl="2"/>
            <a:r>
              <a:rPr lang="en-US" dirty="0" smtClean="0"/>
              <a:t>Nb</a:t>
            </a:r>
            <a:r>
              <a:rPr lang="en-US" baseline="-25000" dirty="0" smtClean="0"/>
              <a:t>3</a:t>
            </a:r>
            <a:r>
              <a:rPr lang="en-US" dirty="0" smtClean="0"/>
              <a:t>Sn </a:t>
            </a:r>
            <a:r>
              <a:rPr lang="en-US" dirty="0" err="1" smtClean="0"/>
              <a:t>quardupole</a:t>
            </a:r>
            <a:r>
              <a:rPr lang="en-US" dirty="0" smtClean="0"/>
              <a:t> project should be in place by 2014-2015 to be ready for 2020</a:t>
            </a:r>
          </a:p>
          <a:p>
            <a:pPr lvl="2"/>
            <a:r>
              <a:rPr lang="en-US" dirty="0" smtClean="0"/>
              <a:t>Crab cavities are a ~$50M international effort that will need to be centrally coordinated from CERN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29, 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FE6BC-2217-483D-BF38-6584628A4C3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Material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29,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B0E99-9807-441D-AF7E-21CC01B4227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62937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Limits to LHC Luminosity*</a:t>
            </a:r>
            <a:endParaRPr lang="en-US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422790" y="3121760"/>
          <a:ext cx="6940550" cy="1866900"/>
        </p:xfrm>
        <a:graphic>
          <a:graphicData uri="http://schemas.openxmlformats.org/presentationml/2006/ole">
            <p:oleObj spid="_x0000_s345090" name="Equation" r:id="rId3" imgW="1866600" imgH="507960" progId="Equation.3">
              <p:embed/>
            </p:oleObj>
          </a:graphicData>
        </a:graphic>
      </p:graphicFrame>
      <p:sp>
        <p:nvSpPr>
          <p:cNvPr id="8" name="Oval 7"/>
          <p:cNvSpPr/>
          <p:nvPr/>
        </p:nvSpPr>
        <p:spPr>
          <a:xfrm>
            <a:off x="3940565" y="3159860"/>
            <a:ext cx="1333500" cy="952500"/>
          </a:xfrm>
          <a:prstGeom prst="ellipse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29" name="TextBox 8"/>
          <p:cNvSpPr txBox="1">
            <a:spLocks noChangeArrowheads="1"/>
          </p:cNvSpPr>
          <p:nvPr/>
        </p:nvSpPr>
        <p:spPr bwMode="auto">
          <a:xfrm>
            <a:off x="1576410" y="1124700"/>
            <a:ext cx="41477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rgbClr val="0033CC"/>
                </a:solidFill>
              </a:rPr>
              <a:t>Total beam current. Limited by:</a:t>
            </a:r>
          </a:p>
          <a:p>
            <a:pPr marL="463550" lvl="1" indent="-238125" algn="l">
              <a:buFont typeface="Arial" charset="0"/>
              <a:buChar char="•"/>
            </a:pPr>
            <a:r>
              <a:rPr lang="en-US" sz="2000" dirty="0">
                <a:solidFill>
                  <a:srgbClr val="0033CC"/>
                </a:solidFill>
              </a:rPr>
              <a:t>Uncontrolled beam loss</a:t>
            </a:r>
            <a:r>
              <a:rPr lang="en-US" sz="2000" dirty="0" smtClean="0">
                <a:solidFill>
                  <a:srgbClr val="0033CC"/>
                </a:solidFill>
              </a:rPr>
              <a:t>!</a:t>
            </a:r>
            <a:endParaRPr lang="en-US" sz="2000" dirty="0">
              <a:solidFill>
                <a:srgbClr val="0033CC"/>
              </a:solidFill>
            </a:endParaRPr>
          </a:p>
          <a:p>
            <a:pPr marL="463550" lvl="1" indent="-238125" algn="l">
              <a:buFont typeface="Arial" charset="0"/>
              <a:buChar char="•"/>
            </a:pPr>
            <a:r>
              <a:rPr lang="en-US" sz="2000" dirty="0">
                <a:solidFill>
                  <a:srgbClr val="0033CC"/>
                </a:solidFill>
              </a:rPr>
              <a:t>E-cloud and other instabilities</a:t>
            </a:r>
          </a:p>
        </p:txBody>
      </p:sp>
      <p:sp>
        <p:nvSpPr>
          <p:cNvPr id="10" name="Oval 9"/>
          <p:cNvSpPr/>
          <p:nvPr/>
        </p:nvSpPr>
        <p:spPr>
          <a:xfrm>
            <a:off x="4131065" y="4112360"/>
            <a:ext cx="9525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464565" y="3007460"/>
            <a:ext cx="1447800" cy="2057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38740" y="4888390"/>
            <a:ext cx="28924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dirty="0" err="1" smtClean="0">
                <a:solidFill>
                  <a:srgbClr val="FF0000"/>
                </a:solidFill>
              </a:rPr>
              <a:t>Betatron</a:t>
            </a:r>
            <a:r>
              <a:rPr lang="en-US" sz="2000" dirty="0" smtClean="0">
                <a:solidFill>
                  <a:srgbClr val="FF0000"/>
                </a:solidFill>
              </a:rPr>
              <a:t> function at IP, </a:t>
            </a:r>
            <a:r>
              <a:rPr lang="en-US" sz="2000" dirty="0">
                <a:solidFill>
                  <a:srgbClr val="FF0000"/>
                </a:solidFill>
              </a:rPr>
              <a:t>limited by</a:t>
            </a:r>
          </a:p>
          <a:p>
            <a:pPr marL="463550" lvl="1" indent="-238125" algn="l">
              <a:buFont typeface="Arial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magnet technology</a:t>
            </a:r>
          </a:p>
          <a:p>
            <a:pPr marL="463550" lvl="1" indent="-238125" algn="l">
              <a:buFont typeface="Arial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chromatic effects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56690" y="1578710"/>
            <a:ext cx="30067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rgbClr val="00863D"/>
                </a:solidFill>
                <a:latin typeface="+mn-lt"/>
              </a:rPr>
              <a:t>Brightness, limited by	</a:t>
            </a:r>
          </a:p>
          <a:p>
            <a:pPr marL="463550" indent="-238125" algn="l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863D"/>
                </a:solidFill>
              </a:rPr>
              <a:t>Injector chain</a:t>
            </a:r>
          </a:p>
          <a:p>
            <a:pPr marL="463550" indent="-238125" algn="l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863D"/>
                </a:solidFill>
              </a:rPr>
              <a:t>Max. beam-beam</a:t>
            </a:r>
            <a:endParaRPr lang="en-US" sz="2000" dirty="0">
              <a:solidFill>
                <a:srgbClr val="00863D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3908815" y="2540735"/>
            <a:ext cx="857250" cy="190500"/>
          </a:xfrm>
          <a:prstGeom prst="straightConnector1">
            <a:avLst/>
          </a:prstGeom>
          <a:ln w="254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6185290" y="2721710"/>
            <a:ext cx="419100" cy="114300"/>
          </a:xfrm>
          <a:prstGeom prst="straightConnector1">
            <a:avLst/>
          </a:prstGeom>
          <a:ln w="25400">
            <a:solidFill>
              <a:srgbClr val="00863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842305" y="4789646"/>
            <a:ext cx="294735" cy="21395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5855" y="6194160"/>
            <a:ext cx="85725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600" dirty="0">
                <a:solidFill>
                  <a:schemeClr val="accent3"/>
                </a:solidFill>
              </a:rPr>
              <a:t>*see, </a:t>
            </a:r>
            <a:r>
              <a:rPr lang="en-US" sz="1600" dirty="0" err="1">
                <a:solidFill>
                  <a:schemeClr val="accent3"/>
                </a:solidFill>
              </a:rPr>
              <a:t>eg</a:t>
            </a:r>
            <a:r>
              <a:rPr lang="en-US" sz="1600" dirty="0">
                <a:solidFill>
                  <a:schemeClr val="accent3"/>
                </a:solidFill>
              </a:rPr>
              <a:t>, F. Zimmermann, “CERN Upgrade Plans”, EPS-HEP 09, </a:t>
            </a:r>
            <a:r>
              <a:rPr lang="en-US" sz="1600" dirty="0" smtClean="0">
                <a:solidFill>
                  <a:schemeClr val="accent3"/>
                </a:solidFill>
              </a:rPr>
              <a:t>Krakow</a:t>
            </a:r>
            <a:endParaRPr lang="en-US" sz="1600" dirty="0">
              <a:solidFill>
                <a:schemeClr val="accent3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937390" y="3369410"/>
            <a:ext cx="647700" cy="6858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62665" y="2238445"/>
            <a:ext cx="289242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If bunches closer than ~400 ns, </a:t>
            </a:r>
            <a:r>
              <a:rPr lang="en-US" sz="2000" dirty="0">
                <a:solidFill>
                  <a:schemeClr val="accent2"/>
                </a:solidFill>
                <a:latin typeface="+mn-lt"/>
              </a:rPr>
              <a:t>must turn on crossing 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angle…</a:t>
            </a:r>
            <a:endParaRPr lang="en-US" sz="2000" dirty="0">
              <a:solidFill>
                <a:schemeClr val="accent2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442090" y="2969360"/>
            <a:ext cx="533400" cy="51435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29, 2010</a:t>
            </a:r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24260" y="587030"/>
            <a:ext cx="3341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Rearranging terms a bit…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51575" y="5464465"/>
            <a:ext cx="289242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…which reduces this</a:t>
            </a:r>
            <a:endParaRPr lang="en-US" sz="2000" dirty="0">
              <a:solidFill>
                <a:schemeClr val="accent2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rot="16200000" flipV="1">
            <a:off x="6818694" y="4715567"/>
            <a:ext cx="960125" cy="384051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29" grpId="0"/>
      <p:bldP spid="10" grpId="0" animBg="1"/>
      <p:bldP spid="11" grpId="0" animBg="1"/>
      <p:bldP spid="12" grpId="0"/>
      <p:bldP spid="13" grpId="0"/>
      <p:bldP spid="19" grpId="0" animBg="1"/>
      <p:bldP spid="25" grpId="0"/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Effect of Crossing Angle</a:t>
            </a:r>
            <a:endParaRPr lang="en-US" dirty="0"/>
          </a:p>
        </p:txBody>
      </p:sp>
      <p:sp>
        <p:nvSpPr>
          <p:cNvPr id="2055" name="Content Placeholder 9"/>
          <p:cNvSpPr>
            <a:spLocks noGrp="1"/>
          </p:cNvSpPr>
          <p:nvPr>
            <p:ph idx="1"/>
          </p:nvPr>
        </p:nvSpPr>
        <p:spPr>
          <a:xfrm>
            <a:off x="446088" y="652463"/>
            <a:ext cx="8251825" cy="490537"/>
          </a:xfrm>
        </p:spPr>
        <p:txBody>
          <a:bodyPr/>
          <a:lstStyle/>
          <a:p>
            <a:r>
              <a:rPr lang="en-US" dirty="0" smtClean="0">
                <a:solidFill>
                  <a:srgbClr val="CC00CC"/>
                </a:solidFill>
              </a:rPr>
              <a:t>Reduces luminosity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Wingdings 2" pitchFamily="18" charset="2"/>
              <a:buNone/>
            </a:pPr>
            <a:endParaRPr lang="en-US" dirty="0" smtClean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539475" y="1239915"/>
          <a:ext cx="4000805" cy="1076039"/>
        </p:xfrm>
        <a:graphic>
          <a:graphicData uri="http://schemas.openxmlformats.org/presentationml/2006/ole">
            <p:oleObj spid="_x0000_s346114" name="Equation" r:id="rId3" imgW="1866600" imgH="507960" progId="Equation.3">
              <p:embed/>
            </p:oleObj>
          </a:graphicData>
        </a:graphic>
      </p:graphicFrame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4956050" y="2276850"/>
          <a:ext cx="3917310" cy="1140803"/>
        </p:xfrm>
        <a:graphic>
          <a:graphicData uri="http://schemas.openxmlformats.org/presentationml/2006/ole">
            <p:oleObj spid="_x0000_s346115" name="Equation" r:id="rId4" imgW="1803240" imgH="507960" progId="Equation.3">
              <p:embed/>
            </p:oleObj>
          </a:graphicData>
        </a:graphic>
      </p:graphicFrame>
      <p:sp>
        <p:nvSpPr>
          <p:cNvPr id="9" name="Bent Arrow 8"/>
          <p:cNvSpPr/>
          <p:nvPr/>
        </p:nvSpPr>
        <p:spPr>
          <a:xfrm flipV="1">
            <a:off x="3765495" y="2084824"/>
            <a:ext cx="1075340" cy="768100"/>
          </a:xfrm>
          <a:prstGeom prst="bentArrow">
            <a:avLst>
              <a:gd name="adj1" fmla="val 25000"/>
              <a:gd name="adj2" fmla="val 20812"/>
              <a:gd name="adj3" fmla="val 25000"/>
              <a:gd name="adj4" fmla="val 419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57" name="TextBox 10"/>
          <p:cNvSpPr txBox="1">
            <a:spLocks noChangeArrowheads="1"/>
          </p:cNvSpPr>
          <p:nvPr/>
        </p:nvSpPr>
        <p:spPr bwMode="auto">
          <a:xfrm>
            <a:off x="5455315" y="1854395"/>
            <a:ext cx="2019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CC00CC"/>
                </a:solidFill>
              </a:rPr>
              <a:t>“</a:t>
            </a:r>
            <a:r>
              <a:rPr lang="en-US" dirty="0" err="1">
                <a:solidFill>
                  <a:srgbClr val="CC00CC"/>
                </a:solidFill>
              </a:rPr>
              <a:t>Piwinski</a:t>
            </a:r>
            <a:r>
              <a:rPr lang="en-US" dirty="0">
                <a:solidFill>
                  <a:srgbClr val="CC00CC"/>
                </a:solidFill>
              </a:rPr>
              <a:t> Angle”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7030835" y="231434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29, 2010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pic>
        <p:nvPicPr>
          <p:cNvPr id="21" name="Picture 2" descr="FZfig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810" y="202980"/>
            <a:ext cx="3776113" cy="1697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10"/>
          <p:cNvSpPr txBox="1">
            <a:spLocks noChangeArrowheads="1"/>
          </p:cNvSpPr>
          <p:nvPr/>
        </p:nvSpPr>
        <p:spPr bwMode="auto">
          <a:xfrm>
            <a:off x="6438212" y="3544215"/>
            <a:ext cx="2019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dirty="0" smtClean="0">
                <a:solidFill>
                  <a:srgbClr val="CC00CC"/>
                </a:solidFill>
              </a:rPr>
              <a:t>Effect increases for smaller beam</a:t>
            </a:r>
            <a:endParaRPr lang="en-US" dirty="0">
              <a:solidFill>
                <a:srgbClr val="CC00CC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5400000" flipH="1" flipV="1">
            <a:off x="8104652" y="3275991"/>
            <a:ext cx="422455" cy="1908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1" descr="FR1PBI03f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7880" y="3006545"/>
            <a:ext cx="4339765" cy="3117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8"/>
          <p:cNvSpPr txBox="1">
            <a:spLocks noChangeArrowheads="1"/>
          </p:cNvSpPr>
          <p:nvPr/>
        </p:nvSpPr>
        <p:spPr bwMode="auto">
          <a:xfrm>
            <a:off x="3035800" y="3966670"/>
            <a:ext cx="17666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solidFill>
                  <a:schemeClr val="accent1"/>
                </a:solidFill>
              </a:rPr>
              <a:t>Nominal crossing </a:t>
            </a:r>
            <a:r>
              <a:rPr lang="en-US" sz="1600" dirty="0" smtClean="0">
                <a:solidFill>
                  <a:schemeClr val="accent1"/>
                </a:solidFill>
              </a:rPr>
              <a:t/>
            </a:r>
            <a:br>
              <a:rPr lang="en-US" sz="1600" dirty="0" smtClean="0">
                <a:solidFill>
                  <a:schemeClr val="accent1"/>
                </a:solidFill>
              </a:rPr>
            </a:br>
            <a:r>
              <a:rPr lang="en-US" sz="1600" dirty="0" smtClean="0">
                <a:solidFill>
                  <a:schemeClr val="accent1"/>
                </a:solidFill>
              </a:rPr>
              <a:t>angle (9.5</a:t>
            </a:r>
            <a:r>
              <a:rPr lang="en-US" sz="1600" dirty="0" smtClean="0">
                <a:solidFill>
                  <a:schemeClr val="accent1"/>
                </a:solidFill>
                <a:latin typeface="Symbol" pitchFamily="18" charset="2"/>
              </a:rPr>
              <a:t>s</a:t>
            </a:r>
            <a:r>
              <a:rPr lang="en-US" sz="1600" dirty="0">
                <a:solidFill>
                  <a:schemeClr val="accent1"/>
                </a:solidFill>
              </a:rPr>
              <a:t>)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rot="10800000" flipV="1">
            <a:off x="2267701" y="4389123"/>
            <a:ext cx="806505" cy="46086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11"/>
          <p:cNvSpPr txBox="1">
            <a:spLocks noChangeArrowheads="1"/>
          </p:cNvSpPr>
          <p:nvPr/>
        </p:nvSpPr>
        <p:spPr bwMode="auto">
          <a:xfrm>
            <a:off x="1307575" y="3121760"/>
            <a:ext cx="3840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600" dirty="0"/>
              <a:t>Separation of first parasitic interaction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rot="5400000">
            <a:off x="1365182" y="3678633"/>
            <a:ext cx="500059" cy="79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 flipH="1" flipV="1">
            <a:off x="4725620" y="5733300"/>
            <a:ext cx="30724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648810" y="5886920"/>
            <a:ext cx="1574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Limit of current optics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5400000" flipH="1" flipV="1">
            <a:off x="713092" y="5905329"/>
            <a:ext cx="729695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01069" y="6194160"/>
            <a:ext cx="2649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Potential upgrade plan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01695" y="4427530"/>
            <a:ext cx="353326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Conclusion: without some sort of compensation, crossing angle effects will ~cancel any benefit of improved focus optics!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344510" y="3582620"/>
            <a:ext cx="2035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00B050"/>
                </a:solidFill>
              </a:rPr>
              <a:t>No crossing angle</a:t>
            </a:r>
            <a:endParaRPr lang="en-US" sz="1600" dirty="0">
              <a:solidFill>
                <a:srgbClr val="00B050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rot="10800000" flipV="1">
            <a:off x="1960461" y="3889859"/>
            <a:ext cx="422455" cy="384049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57" grpId="0"/>
      <p:bldP spid="22" grpId="0"/>
      <p:bldP spid="28" grpId="0"/>
      <p:bldP spid="30" grpId="0"/>
      <p:bldP spid="41" grpId="0"/>
      <p:bldP spid="44" grpId="0"/>
      <p:bldP spid="46" grpId="0" animBg="1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LHC Accelerator-Fermilab Software (LAFS)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It was decided early that LARP itself would not support software projects</a:t>
            </a:r>
          </a:p>
          <a:p>
            <a:r>
              <a:rPr lang="en-US" sz="2000" dirty="0" smtClean="0"/>
              <a:t>For </a:t>
            </a:r>
            <a:r>
              <a:rPr lang="en-US" sz="2000" dirty="0" smtClean="0"/>
              <a:t>this reason, the LAFS groups was created. </a:t>
            </a:r>
            <a:endParaRPr lang="en-US" sz="2000" dirty="0" smtClean="0"/>
          </a:p>
          <a:p>
            <a:r>
              <a:rPr lang="en-US" sz="2000" dirty="0" smtClean="0"/>
              <a:t>Major LAFS Projects:</a:t>
            </a:r>
          </a:p>
          <a:p>
            <a:pPr lvl="1"/>
            <a:r>
              <a:rPr lang="en-US" sz="1600" dirty="0" smtClean="0"/>
              <a:t>Role-based </a:t>
            </a:r>
            <a:r>
              <a:rPr lang="en-US" sz="1600" dirty="0" smtClean="0"/>
              <a:t>access control (RBAC): sophisticated access control for accelerator related </a:t>
            </a:r>
            <a:r>
              <a:rPr lang="en-US" sz="1600" dirty="0" smtClean="0"/>
              <a:t>applications</a:t>
            </a:r>
          </a:p>
          <a:p>
            <a:pPr lvl="2"/>
            <a:r>
              <a:rPr lang="en-US" sz="1600" b="1" dirty="0" smtClean="0"/>
              <a:t>Suggested by LAFS, and now implemented extensively</a:t>
            </a:r>
            <a:endParaRPr lang="en-US" sz="1600" b="1" dirty="0" smtClean="0"/>
          </a:p>
          <a:p>
            <a:pPr lvl="1"/>
            <a:r>
              <a:rPr lang="en-US" sz="1600" dirty="0" smtClean="0"/>
              <a:t>Wire </a:t>
            </a:r>
            <a:r>
              <a:rPr lang="en-US" sz="1600" dirty="0" smtClean="0"/>
              <a:t>scanner app.</a:t>
            </a:r>
          </a:p>
          <a:p>
            <a:pPr lvl="2"/>
            <a:r>
              <a:rPr lang="en-US" sz="1800" dirty="0" smtClean="0"/>
              <a:t>Read out and display flying wire information</a:t>
            </a:r>
            <a:endParaRPr lang="en-US" sz="1800" dirty="0" smtClean="0"/>
          </a:p>
          <a:p>
            <a:pPr lvl="1"/>
            <a:r>
              <a:rPr lang="en-US" sz="1600" dirty="0" smtClean="0"/>
              <a:t>Beam Synchrotron Radiation Monitor (BSRT) app And daemon:</a:t>
            </a:r>
          </a:p>
          <a:p>
            <a:pPr lvl="2"/>
            <a:r>
              <a:rPr lang="en-US" sz="1800" dirty="0" smtClean="0"/>
              <a:t>Monitor beam synchrotron radiation to measure bunch shape and verify abort gap</a:t>
            </a:r>
          </a:p>
          <a:p>
            <a:pPr lvl="1"/>
            <a:r>
              <a:rPr lang="en-US" sz="1600" dirty="0" err="1" smtClean="0"/>
              <a:t>Schottky</a:t>
            </a:r>
            <a:r>
              <a:rPr lang="en-US" sz="1600" dirty="0" smtClean="0"/>
              <a:t> application:</a:t>
            </a:r>
          </a:p>
          <a:p>
            <a:pPr lvl="2"/>
            <a:r>
              <a:rPr lang="en-US" sz="1800" dirty="0" smtClean="0"/>
              <a:t>Set </a:t>
            </a:r>
            <a:r>
              <a:rPr lang="en-US" sz="1800" dirty="0" err="1" smtClean="0"/>
              <a:t>schottky</a:t>
            </a:r>
            <a:r>
              <a:rPr lang="en-US" sz="1800" dirty="0" smtClean="0"/>
              <a:t> DAQ parameters, read and display data</a:t>
            </a:r>
          </a:p>
          <a:p>
            <a:pPr lvl="1"/>
            <a:r>
              <a:rPr lang="en-US" sz="1600" dirty="0" err="1" smtClean="0"/>
              <a:t>Lumi</a:t>
            </a:r>
            <a:r>
              <a:rPr lang="en-US" sz="1600" dirty="0" smtClean="0"/>
              <a:t> monitor application:</a:t>
            </a:r>
          </a:p>
          <a:p>
            <a:pPr lvl="2"/>
            <a:r>
              <a:rPr lang="en-US" sz="1800" dirty="0" smtClean="0"/>
              <a:t>GUI to control and display data from the </a:t>
            </a:r>
            <a:r>
              <a:rPr lang="en-US" sz="1800" dirty="0" err="1" smtClean="0"/>
              <a:t>lumi</a:t>
            </a:r>
            <a:r>
              <a:rPr lang="en-US" sz="1800" dirty="0" smtClean="0"/>
              <a:t> monitor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11268" name="Date Placeholder 6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October 29, 2010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11269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E6BCE5-EC64-4C8B-8A70-E16E4B646E4F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270" name="Footer Placeholder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E. Prebys, LARP Status Presented at USLUO Meeting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3095" y="3736240"/>
            <a:ext cx="8180265" cy="22274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16175" y="6002135"/>
            <a:ext cx="2957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Overlap with LARP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46373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Summary of Options (Not Quite Up to date)</a:t>
            </a:r>
            <a:endParaRPr lang="en-US" dirty="0"/>
          </a:p>
        </p:txBody>
      </p:sp>
      <p:graphicFrame>
        <p:nvGraphicFramePr>
          <p:cNvPr id="7" name="Group 146"/>
          <p:cNvGraphicFramePr>
            <a:graphicFrameLocks noGrp="1"/>
          </p:cNvGraphicFramePr>
          <p:nvPr/>
        </p:nvGraphicFramePr>
        <p:xfrm>
          <a:off x="731500" y="1316725"/>
          <a:ext cx="7619999" cy="4594154"/>
        </p:xfrm>
        <a:graphic>
          <a:graphicData uri="http://schemas.openxmlformats.org/drawingml/2006/table">
            <a:tbl>
              <a:tblPr/>
              <a:tblGrid>
                <a:gridCol w="1809704"/>
                <a:gridCol w="1409412"/>
                <a:gridCol w="743283"/>
                <a:gridCol w="766188"/>
                <a:gridCol w="937755"/>
                <a:gridCol w="937755"/>
                <a:gridCol w="1015902"/>
              </a:tblGrid>
              <a:tr h="4249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Parameter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Symbol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Initial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Full Luminosity Upgrade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09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Early Sep.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Full Crab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Low Emit.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Large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Piw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Ang.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transverse emittance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[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m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m]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3.75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3.75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3.75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3.75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protons per bunch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N</a:t>
                      </a:r>
                      <a:r>
                        <a:rPr kumimoji="0" lang="en-US" sz="14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[10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11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]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1.15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1.7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1.7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FF"/>
                          </a:solidFill>
                          <a:effectLst/>
                          <a:latin typeface="Times New Roman" pitchFamily="18" charset="0"/>
                        </a:rPr>
                        <a:t>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4.9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bunch spacing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[ns]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25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25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beam current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 [A]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0.58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0.86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0.86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</a:rPr>
                        <a:t>0.86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1.22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longitudinal profile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Gauss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Gauss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Gauss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Gauss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Flat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rms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bunch length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s</a:t>
                      </a:r>
                      <a:r>
                        <a:rPr kumimoji="0" lang="en-US" sz="1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z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[cm]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7.55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7.55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7.55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7.55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11.8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beta* at IP1&amp;5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b*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[m]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0.55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0.08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0.08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0.25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full crossing angle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q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[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m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rad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]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285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381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Piwinski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parameter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f=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q</a:t>
                      </a:r>
                      <a:r>
                        <a:rPr kumimoji="0" lang="en-US" sz="1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s</a:t>
                      </a:r>
                      <a:r>
                        <a:rPr kumimoji="0" lang="en-US" sz="1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z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/(2*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s</a:t>
                      </a:r>
                      <a:r>
                        <a:rPr kumimoji="0" lang="en-US" sz="1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*)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0.64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2.0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peak luminosity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L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[10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34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cm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-1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]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14.0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14.0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11.9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peak events/crossing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19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266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266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itchFamily="18" charset="0"/>
                        </a:rPr>
                        <a:t>310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452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initial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lumi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lifetime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L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[h]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2.2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2.2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itchFamily="18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4.0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44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Luminous region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[cm]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5.3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5.3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4.2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575" name="TextBox 8"/>
          <p:cNvSpPr txBox="1">
            <a:spLocks noChangeArrowheads="1"/>
          </p:cNvSpPr>
          <p:nvPr/>
        </p:nvSpPr>
        <p:spPr bwMode="auto">
          <a:xfrm>
            <a:off x="1883650" y="6194160"/>
            <a:ext cx="7086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i="1" dirty="0">
                <a:solidFill>
                  <a:srgbClr val="FF0000"/>
                </a:solidFill>
              </a:rPr>
              <a:t>excerpted from </a:t>
            </a:r>
            <a:r>
              <a:rPr lang="en-US" sz="1400" dirty="0">
                <a:solidFill>
                  <a:srgbClr val="FF0000"/>
                </a:solidFill>
              </a:rPr>
              <a:t>F. Zimmermann, “LHC Upgrades”, EPS-HEP 09, Krakow, July 2009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4763231" y="1431940"/>
            <a:ext cx="461654" cy="7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6684275" y="1431940"/>
            <a:ext cx="461654" cy="7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7644400" y="1431940"/>
            <a:ext cx="461654" cy="7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341570" y="548625"/>
            <a:ext cx="1267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Requires magnets close to detectors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38630" y="625435"/>
            <a:ext cx="1113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Requires (at least) PS2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37160" y="779055"/>
            <a:ext cx="1113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Big pile-up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29, 2010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B3B5A-5052-4940-8887-DC0AFF3E24E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grpSp>
        <p:nvGrpSpPr>
          <p:cNvPr id="3" name="Group 21"/>
          <p:cNvGrpSpPr/>
          <p:nvPr/>
        </p:nvGrpSpPr>
        <p:grpSpPr>
          <a:xfrm>
            <a:off x="6415440" y="1739179"/>
            <a:ext cx="883316" cy="4224551"/>
            <a:chOff x="6415440" y="1739179"/>
            <a:chExt cx="883316" cy="4224551"/>
          </a:xfrm>
        </p:grpSpPr>
        <p:cxnSp>
          <p:nvCxnSpPr>
            <p:cNvPr id="15" name="Straight Connector 14"/>
            <p:cNvCxnSpPr/>
            <p:nvPr/>
          </p:nvCxnSpPr>
          <p:spPr>
            <a:xfrm rot="16200000" flipH="1">
              <a:off x="4764025" y="3390594"/>
              <a:ext cx="4186145" cy="88331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4764026" y="3429000"/>
              <a:ext cx="4186145" cy="88331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693095" y="587030"/>
            <a:ext cx="30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Classified  ~by method of dealing with crossing angle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Next Decade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665" y="663840"/>
            <a:ext cx="8355012" cy="5676900"/>
          </a:xfrm>
        </p:spPr>
        <p:txBody>
          <a:bodyPr/>
          <a:lstStyle/>
          <a:p>
            <a:r>
              <a:rPr lang="en-US" sz="2000" dirty="0" smtClean="0"/>
              <a:t>Run until end of 2011, or until 1 fb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 of integrated luminosity</a:t>
            </a:r>
          </a:p>
          <a:p>
            <a:pPr lvl="1"/>
            <a:r>
              <a:rPr lang="en-US" sz="1600" dirty="0" smtClean="0"/>
              <a:t>About .5% of the way there, so far</a:t>
            </a:r>
          </a:p>
          <a:p>
            <a:r>
              <a:rPr lang="en-US" sz="2000" dirty="0" smtClean="0"/>
              <a:t>Shut down for ~15 month to fully repair all ~10000 faulty joints</a:t>
            </a:r>
          </a:p>
          <a:p>
            <a:pPr lvl="1"/>
            <a:r>
              <a:rPr lang="en-US" sz="1800" dirty="0" err="1" smtClean="0"/>
              <a:t>Resolder</a:t>
            </a:r>
            <a:endParaRPr lang="en-US" sz="1800" dirty="0" smtClean="0"/>
          </a:p>
          <a:p>
            <a:pPr lvl="1"/>
            <a:r>
              <a:rPr lang="en-US" sz="1800" dirty="0" smtClean="0"/>
              <a:t>Install clamps</a:t>
            </a:r>
          </a:p>
          <a:p>
            <a:pPr lvl="1"/>
            <a:r>
              <a:rPr lang="en-US" sz="1800" dirty="0" smtClean="0"/>
              <a:t>Install pressure relief on all cryostats</a:t>
            </a:r>
          </a:p>
          <a:p>
            <a:r>
              <a:rPr lang="en-US" sz="2000" dirty="0" smtClean="0"/>
              <a:t>Shut down in 2016</a:t>
            </a:r>
          </a:p>
          <a:p>
            <a:pPr lvl="1"/>
            <a:r>
              <a:rPr lang="en-US" sz="1800" dirty="0" smtClean="0"/>
              <a:t>Tie in new LINAC</a:t>
            </a:r>
          </a:p>
          <a:p>
            <a:pPr lvl="1"/>
            <a:r>
              <a:rPr lang="en-US" sz="1800" dirty="0" smtClean="0"/>
              <a:t>Increase Booster energy 1.4-&gt;2.0 </a:t>
            </a:r>
            <a:r>
              <a:rPr lang="en-US" sz="1800" dirty="0" err="1" smtClean="0"/>
              <a:t>GeV</a:t>
            </a:r>
            <a:endParaRPr lang="en-US" sz="1800" dirty="0" smtClean="0"/>
          </a:p>
          <a:p>
            <a:pPr lvl="1"/>
            <a:r>
              <a:rPr lang="en-US" sz="1800" dirty="0" smtClean="0"/>
              <a:t>Finalize collimation system (LHC collimation is a talk in itself)</a:t>
            </a:r>
          </a:p>
          <a:p>
            <a:r>
              <a:rPr lang="en-US" sz="2000" dirty="0" smtClean="0"/>
              <a:t>Shut down in 2020</a:t>
            </a:r>
          </a:p>
          <a:p>
            <a:pPr lvl="1"/>
            <a:r>
              <a:rPr lang="en-US" sz="1800" dirty="0" smtClean="0"/>
              <a:t>Full luminosity: &gt;5x10</a:t>
            </a:r>
            <a:r>
              <a:rPr lang="en-US" sz="1800" baseline="30000" dirty="0" smtClean="0"/>
              <a:t>34</a:t>
            </a:r>
            <a:r>
              <a:rPr lang="en-US" sz="1800" dirty="0" smtClean="0"/>
              <a:t> leveled</a:t>
            </a:r>
          </a:p>
          <a:p>
            <a:pPr lvl="2"/>
            <a:r>
              <a:rPr lang="en-US" sz="1800" dirty="0" smtClean="0"/>
              <a:t>New inner triplets based on Nb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Sn</a:t>
            </a:r>
          </a:p>
          <a:p>
            <a:pPr lvl="2"/>
            <a:r>
              <a:rPr lang="en-US" sz="1800" dirty="0" smtClean="0"/>
              <a:t>Crab cavities</a:t>
            </a:r>
          </a:p>
          <a:p>
            <a:pPr lvl="2"/>
            <a:r>
              <a:rPr lang="en-US" sz="1800" dirty="0" smtClean="0"/>
              <a:t>Large </a:t>
            </a:r>
            <a:r>
              <a:rPr lang="en-US" sz="1800" dirty="0" err="1" smtClean="0"/>
              <a:t>Pewinski</a:t>
            </a:r>
            <a:r>
              <a:rPr lang="en-US" sz="1800" dirty="0" smtClean="0"/>
              <a:t> Angle being pursued as backup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29, 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Tentative LHC Timeline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2664" y="625434"/>
            <a:ext cx="8180266" cy="591437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29, 2010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997395" y="1470345"/>
            <a:ext cx="1305770" cy="4608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341570" y="2622495"/>
            <a:ext cx="2918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FF0000"/>
                </a:solidFill>
              </a:rPr>
              <a:t>Collimation limit .5-1x10</a:t>
            </a:r>
            <a:r>
              <a:rPr lang="en-US" sz="1600" baseline="30000" dirty="0" smtClean="0">
                <a:solidFill>
                  <a:srgbClr val="FF0000"/>
                </a:solidFill>
              </a:rPr>
              <a:t>34</a:t>
            </a:r>
            <a:endParaRPr lang="en-US" sz="1600" baseline="300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379975" y="2584090"/>
            <a:ext cx="276516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6285" y="2584090"/>
            <a:ext cx="2918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FF0000"/>
                </a:solidFill>
              </a:rPr>
              <a:t>Collimation limit ~2x10</a:t>
            </a:r>
            <a:r>
              <a:rPr lang="en-US" sz="1600" baseline="30000" dirty="0" smtClean="0">
                <a:solidFill>
                  <a:srgbClr val="FF0000"/>
                </a:solidFill>
              </a:rPr>
              <a:t>32</a:t>
            </a:r>
            <a:endParaRPr lang="en-US" sz="1600" baseline="300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54690" y="2584090"/>
            <a:ext cx="238111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16285" y="2200040"/>
            <a:ext cx="2918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FF0000"/>
                </a:solidFill>
              </a:rPr>
              <a:t>Energy: 3.5 </a:t>
            </a:r>
            <a:r>
              <a:rPr lang="en-US" sz="1600" dirty="0" err="1" smtClean="0">
                <a:solidFill>
                  <a:srgbClr val="FF0000"/>
                </a:solidFill>
              </a:rPr>
              <a:t>TeV</a:t>
            </a:r>
            <a:endParaRPr lang="en-US" sz="1600" baseline="30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41570" y="2276850"/>
            <a:ext cx="2918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FF0000"/>
                </a:solidFill>
              </a:rPr>
              <a:t>Energy: 6-7 </a:t>
            </a:r>
            <a:r>
              <a:rPr lang="en-US" sz="1600" dirty="0" err="1" smtClean="0">
                <a:solidFill>
                  <a:srgbClr val="FF0000"/>
                </a:solidFill>
              </a:rPr>
              <a:t>TeV</a:t>
            </a:r>
            <a:endParaRPr lang="en-US" sz="1600" baseline="300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029920" y="1547155"/>
            <a:ext cx="1382580" cy="268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651750" y="5656490"/>
            <a:ext cx="2918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FF0000"/>
                </a:solidFill>
              </a:rPr>
              <a:t>Collimation limit &gt;5x10</a:t>
            </a:r>
            <a:r>
              <a:rPr lang="en-US" sz="1600" baseline="30000" dirty="0" smtClean="0">
                <a:solidFill>
                  <a:srgbClr val="FF0000"/>
                </a:solidFill>
              </a:rPr>
              <a:t>34</a:t>
            </a:r>
            <a:endParaRPr lang="en-US" sz="1600" baseline="30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90155" y="5042010"/>
            <a:ext cx="29187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FF0000"/>
                </a:solidFill>
              </a:rPr>
              <a:t>Energy: ~7.0 </a:t>
            </a:r>
            <a:r>
              <a:rPr lang="en-US" sz="1600" dirty="0" err="1" smtClean="0">
                <a:solidFill>
                  <a:srgbClr val="FF0000"/>
                </a:solidFill>
              </a:rPr>
              <a:t>TeV</a:t>
            </a:r>
            <a:endParaRPr lang="en-US" sz="1600" baseline="30000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613345" y="5387655"/>
            <a:ext cx="276516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651750" y="5426060"/>
            <a:ext cx="2918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FF0000"/>
                </a:solidFill>
              </a:rPr>
              <a:t>Luminosity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</a:t>
            </a:r>
            <a:r>
              <a:rPr lang="en-US" sz="1600" dirty="0" smtClean="0">
                <a:solidFill>
                  <a:srgbClr val="FF0000"/>
                </a:solidFill>
              </a:rPr>
              <a:t>1x10</a:t>
            </a:r>
            <a:r>
              <a:rPr lang="en-US" sz="1600" baseline="30000" dirty="0" smtClean="0">
                <a:solidFill>
                  <a:srgbClr val="FF0000"/>
                </a:solidFill>
              </a:rPr>
              <a:t>34</a:t>
            </a:r>
            <a:endParaRPr lang="en-US" sz="1600" baseline="300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29920" y="4965200"/>
            <a:ext cx="1651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FF0000"/>
                </a:solidFill>
              </a:rPr>
              <a:t>Energy: ~7 </a:t>
            </a:r>
            <a:r>
              <a:rPr lang="en-US" sz="1600" dirty="0" err="1" smtClean="0">
                <a:solidFill>
                  <a:srgbClr val="FF0000"/>
                </a:solidFill>
              </a:rPr>
              <a:t>TeV</a:t>
            </a:r>
            <a:endParaRPr lang="en-US" sz="1600" baseline="30000" dirty="0">
              <a:solidFill>
                <a:srgbClr val="FF0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991515" y="5387655"/>
            <a:ext cx="161301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029920" y="5426060"/>
            <a:ext cx="1881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FF0000"/>
                </a:solidFill>
              </a:rPr>
              <a:t>Lum.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&gt;</a:t>
            </a:r>
            <a:r>
              <a:rPr lang="en-US" sz="1600" dirty="0" smtClean="0">
                <a:solidFill>
                  <a:srgbClr val="FF0000"/>
                </a:solidFill>
              </a:rPr>
              <a:t>5x10</a:t>
            </a:r>
            <a:r>
              <a:rPr lang="en-US" sz="1600" baseline="30000" dirty="0" smtClean="0">
                <a:solidFill>
                  <a:srgbClr val="FF0000"/>
                </a:solidFill>
              </a:rPr>
              <a:t>34</a:t>
            </a:r>
            <a:endParaRPr lang="en-US" sz="1600" baseline="30000" dirty="0">
              <a:solidFill>
                <a:srgbClr val="FF0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340099" y="4504340"/>
            <a:ext cx="1728225" cy="268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6" grpId="0"/>
      <p:bldP spid="19" grpId="0"/>
      <p:bldP spid="20" grpId="0"/>
      <p:bldP spid="21" grpId="0" animBg="1"/>
      <p:bldP spid="22" grpId="0"/>
      <p:bldP spid="24" grpId="0" animBg="1"/>
      <p:bldP spid="25" grpId="0"/>
      <p:bldP spid="27" grpId="0"/>
      <p:bldP spid="29" grpId="0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469312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LARP Contributions to Initial LHC Operation</a:t>
            </a:r>
            <a:endParaRPr lang="en-US" dirty="0"/>
          </a:p>
        </p:txBody>
      </p:sp>
      <p:sp>
        <p:nvSpPr>
          <p:cNvPr id="73731" name="Content Placeholder 5"/>
          <p:cNvSpPr>
            <a:spLocks noGrp="1"/>
          </p:cNvSpPr>
          <p:nvPr>
            <p:ph idx="1"/>
          </p:nvPr>
        </p:nvSpPr>
        <p:spPr>
          <a:xfrm>
            <a:off x="424260" y="395005"/>
            <a:ext cx="8251825" cy="6057900"/>
          </a:xfrm>
        </p:spPr>
        <p:txBody>
          <a:bodyPr/>
          <a:lstStyle/>
          <a:p>
            <a:r>
              <a:rPr lang="en-US" sz="1800" dirty="0" err="1" smtClean="0"/>
              <a:t>Schottky</a:t>
            </a:r>
            <a:r>
              <a:rPr lang="en-US" sz="1800" dirty="0" smtClean="0"/>
              <a:t> detector</a:t>
            </a:r>
          </a:p>
          <a:p>
            <a:pPr lvl="1"/>
            <a:r>
              <a:rPr lang="en-US" sz="1600" dirty="0" smtClean="0"/>
              <a:t>Used for non-</a:t>
            </a:r>
            <a:r>
              <a:rPr lang="en-US" sz="1600" dirty="0" err="1" smtClean="0"/>
              <a:t>perturbative</a:t>
            </a:r>
            <a:r>
              <a:rPr lang="en-US" sz="1600" dirty="0" smtClean="0"/>
              <a:t> tune measurements (+</a:t>
            </a:r>
            <a:r>
              <a:rPr lang="en-US" sz="1600" dirty="0" err="1" smtClean="0"/>
              <a:t>chromaticities</a:t>
            </a:r>
            <a:r>
              <a:rPr lang="en-US" sz="1600" dirty="0" smtClean="0"/>
              <a:t>, momentum spread and transverse </a:t>
            </a:r>
            <a:r>
              <a:rPr lang="en-US" sz="1600" dirty="0" err="1" smtClean="0"/>
              <a:t>emmitances</a:t>
            </a:r>
            <a:r>
              <a:rPr lang="en-US" sz="1600" dirty="0" smtClean="0"/>
              <a:t>) </a:t>
            </a:r>
            <a:r>
              <a:rPr lang="en-US" sz="1600" b="1" dirty="0" smtClean="0"/>
              <a:t>– </a:t>
            </a:r>
            <a:r>
              <a:rPr lang="en-US" sz="1600" b="1" dirty="0" smtClean="0">
                <a:solidFill>
                  <a:srgbClr val="097D27"/>
                </a:solidFill>
              </a:rPr>
              <a:t>Operational, being handed off</a:t>
            </a:r>
          </a:p>
          <a:p>
            <a:r>
              <a:rPr lang="en-US" sz="1800" dirty="0" smtClean="0"/>
              <a:t>Tune tracking </a:t>
            </a:r>
          </a:p>
          <a:p>
            <a:pPr lvl="1"/>
            <a:r>
              <a:rPr lang="en-US" sz="1600" dirty="0" smtClean="0"/>
              <a:t>Implement a PLL with pick-ups and quads to lock LHC tune </a:t>
            </a:r>
            <a:r>
              <a:rPr lang="en-US" sz="1600" b="1" dirty="0" smtClean="0">
                <a:solidFill>
                  <a:srgbClr val="00B050"/>
                </a:solidFill>
              </a:rPr>
              <a:t>– </a:t>
            </a:r>
            <a:r>
              <a:rPr lang="en-US" sz="1600" b="1" dirty="0" smtClean="0">
                <a:solidFill>
                  <a:srgbClr val="00863D"/>
                </a:solidFill>
              </a:rPr>
              <a:t>Fully integrated</a:t>
            </a:r>
          </a:p>
          <a:p>
            <a:pPr lvl="1"/>
            <a:r>
              <a:rPr lang="en-US" sz="1600" dirty="0" smtClean="0"/>
              <a:t>Investigating generalization to chromaticity tracking</a:t>
            </a:r>
          </a:p>
          <a:p>
            <a:r>
              <a:rPr lang="en-US" sz="1800" dirty="0" smtClean="0"/>
              <a:t>AC dipole</a:t>
            </a:r>
          </a:p>
          <a:p>
            <a:pPr lvl="1"/>
            <a:r>
              <a:rPr lang="en-US" sz="1600" dirty="0" smtClean="0"/>
              <a:t>US AC dipole to drive beam</a:t>
            </a:r>
          </a:p>
          <a:p>
            <a:pPr lvl="1"/>
            <a:r>
              <a:rPr lang="en-US" sz="1600" dirty="0" smtClean="0"/>
              <a:t>Measure both linear and non-linear beam optics – </a:t>
            </a:r>
            <a:r>
              <a:rPr lang="en-US" sz="1600" b="1" dirty="0" smtClean="0">
                <a:solidFill>
                  <a:srgbClr val="00863D"/>
                </a:solidFill>
              </a:rPr>
              <a:t>Primary tool for high energy optics</a:t>
            </a:r>
          </a:p>
          <a:p>
            <a:r>
              <a:rPr lang="en-US" sz="1800" dirty="0" smtClean="0"/>
              <a:t>Luminosity monitor</a:t>
            </a:r>
          </a:p>
          <a:p>
            <a:pPr lvl="1"/>
            <a:r>
              <a:rPr lang="en-US" sz="1600" dirty="0" smtClean="0"/>
              <a:t>High radiation ionization detector  integrated with the LHC neutral beam </a:t>
            </a:r>
            <a:br>
              <a:rPr lang="en-US" sz="1600" dirty="0" smtClean="0"/>
            </a:br>
            <a:r>
              <a:rPr lang="en-US" sz="1600" dirty="0" smtClean="0"/>
              <a:t>absorber (TAN) at IP 1 and 5. </a:t>
            </a:r>
            <a:r>
              <a:rPr lang="en-US" sz="1600" b="1" dirty="0" smtClean="0">
                <a:solidFill>
                  <a:srgbClr val="00B050"/>
                </a:solidFill>
              </a:rPr>
              <a:t>– </a:t>
            </a:r>
            <a:r>
              <a:rPr lang="en-US" sz="1600" b="1" dirty="0" smtClean="0">
                <a:solidFill>
                  <a:srgbClr val="00863D"/>
                </a:solidFill>
              </a:rPr>
              <a:t>Functional, becoming primary fast system.</a:t>
            </a:r>
            <a:endParaRPr lang="en-US" b="1" dirty="0" smtClean="0">
              <a:solidFill>
                <a:srgbClr val="00863D"/>
              </a:solidFill>
            </a:endParaRPr>
          </a:p>
          <a:p>
            <a:r>
              <a:rPr lang="en-US" sz="1800" dirty="0" smtClean="0"/>
              <a:t>Synchrotron Light Monitor</a:t>
            </a:r>
          </a:p>
          <a:p>
            <a:pPr lvl="1"/>
            <a:r>
              <a:rPr lang="en-US" sz="1600" dirty="0" smtClean="0"/>
              <a:t>Used to passively measure transverse beam size and monitor abort gap</a:t>
            </a:r>
          </a:p>
          <a:p>
            <a:pPr lvl="1"/>
            <a:r>
              <a:rPr lang="en-US" sz="1600" dirty="0" smtClean="0"/>
              <a:t>Not a LARP project, but significantly improved by LARP – </a:t>
            </a:r>
            <a:r>
              <a:rPr lang="en-US" sz="1600" b="1" dirty="0" smtClean="0">
                <a:solidFill>
                  <a:srgbClr val="00863D"/>
                </a:solidFill>
              </a:rPr>
              <a:t>Fully integrated </a:t>
            </a:r>
          </a:p>
          <a:p>
            <a:r>
              <a:rPr lang="en-US" sz="1800" dirty="0" smtClean="0"/>
              <a:t>Low level RF tools</a:t>
            </a:r>
          </a:p>
          <a:p>
            <a:pPr lvl="1"/>
            <a:r>
              <a:rPr lang="en-US" sz="1600" dirty="0" smtClean="0"/>
              <a:t>Leverage SLAC expertise for in situ characterization of RF cavities – </a:t>
            </a:r>
            <a:r>
              <a:rPr lang="en-US" sz="1600" b="1" dirty="0" smtClean="0">
                <a:solidFill>
                  <a:srgbClr val="00863D"/>
                </a:solidFill>
              </a:rPr>
              <a:t>Fully integrated</a:t>
            </a:r>
          </a:p>
          <a:p>
            <a:r>
              <a:rPr lang="en-US" sz="1800" dirty="0" smtClean="0"/>
              <a:t>Personnel Programs…</a:t>
            </a:r>
          </a:p>
        </p:txBody>
      </p:sp>
      <p:sp>
        <p:nvSpPr>
          <p:cNvPr id="73733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October 29, 2010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73734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6179CA-FC2F-445F-927D-1E3A1EBCE478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3735" name="Footer Placeholder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E. Prebys, LARP Status Presented at USLUO Meeting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Schottky</a:t>
            </a:r>
            <a:r>
              <a:rPr lang="en-US" dirty="0" smtClean="0"/>
              <a:t> detector</a:t>
            </a:r>
            <a:endParaRPr lang="en-US" dirty="0"/>
          </a:p>
        </p:txBody>
      </p:sp>
      <p:sp>
        <p:nvSpPr>
          <p:cNvPr id="15363" name="Content Placeholder 7"/>
          <p:cNvSpPr>
            <a:spLocks noGrp="1"/>
          </p:cNvSpPr>
          <p:nvPr>
            <p:ph idx="1"/>
          </p:nvPr>
        </p:nvSpPr>
        <p:spPr>
          <a:xfrm>
            <a:off x="395288" y="552450"/>
            <a:ext cx="8353425" cy="5676900"/>
          </a:xfrm>
        </p:spPr>
        <p:txBody>
          <a:bodyPr/>
          <a:lstStyle/>
          <a:p>
            <a:r>
              <a:rPr lang="en-US" dirty="0" smtClean="0"/>
              <a:t>Proposed by LARP, based on experience </a:t>
            </a:r>
            <a:r>
              <a:rPr lang="en-US" dirty="0" smtClean="0"/>
              <a:t>in RHIC</a:t>
            </a:r>
            <a:endParaRPr lang="en-US" dirty="0" smtClean="0"/>
          </a:p>
          <a:p>
            <a:r>
              <a:rPr lang="en-US" dirty="0" smtClean="0"/>
              <a:t>Installed in collaboration with CERN</a:t>
            </a:r>
          </a:p>
          <a:p>
            <a:r>
              <a:rPr lang="en-US" dirty="0" smtClean="0"/>
              <a:t>Application written by LAFS (J. </a:t>
            </a:r>
            <a:r>
              <a:rPr lang="en-US" dirty="0" err="1" smtClean="0"/>
              <a:t>Cai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 the process of handing off to CERN</a:t>
            </a:r>
          </a:p>
        </p:txBody>
      </p:sp>
      <p:pic>
        <p:nvPicPr>
          <p:cNvPr id="6" name="Picture 5" descr="configEditor2.jp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537920"/>
            <a:ext cx="3429000" cy="2781300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365" name="TextBox 8"/>
          <p:cNvSpPr txBox="1">
            <a:spLocks noChangeArrowheads="1"/>
          </p:cNvSpPr>
          <p:nvPr/>
        </p:nvSpPr>
        <p:spPr bwMode="auto">
          <a:xfrm>
            <a:off x="571500" y="5414470"/>
            <a:ext cx="3009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Allows tune to be monitored on selected buckets</a:t>
            </a:r>
          </a:p>
        </p:txBody>
      </p:sp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4764025" y="6155755"/>
            <a:ext cx="403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Data from 3.5 </a:t>
            </a:r>
            <a:r>
              <a:rPr lang="en-US" dirty="0" err="1" smtClean="0"/>
              <a:t>TeV</a:t>
            </a:r>
            <a:r>
              <a:rPr lang="en-US" dirty="0" smtClean="0"/>
              <a:t> Beam</a:t>
            </a:r>
            <a:endParaRPr lang="en-US" dirty="0"/>
          </a:p>
        </p:txBody>
      </p:sp>
      <p:sp>
        <p:nvSpPr>
          <p:cNvPr id="15367" name="Date Placeholder 10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October 29, 2010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15368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105A18-24DF-488B-9D72-C6893501F13F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5369" name="Footer Placeholder 1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E. Prebys, LARP Status Presented at USLUO Meeting</a:t>
            </a:r>
          </a:p>
        </p:txBody>
      </p:sp>
      <p:pic>
        <p:nvPicPr>
          <p:cNvPr id="314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1568" y="2507280"/>
            <a:ext cx="5022432" cy="352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Tune Feedback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723900"/>
            <a:ext cx="8686800" cy="5334000"/>
          </a:xfrm>
        </p:spPr>
        <p:txBody>
          <a:bodyPr/>
          <a:lstStyle/>
          <a:p>
            <a:r>
              <a:rPr lang="en-US" sz="2000" dirty="0" smtClean="0"/>
              <a:t>LARP contributed to the development of the tune feedback system.</a:t>
            </a:r>
          </a:p>
          <a:p>
            <a:r>
              <a:rPr lang="en-US" sz="2000" dirty="0" smtClean="0"/>
              <a:t>Incorporated into LHC design very </a:t>
            </a:r>
            <a:r>
              <a:rPr lang="en-US" sz="2000" dirty="0" smtClean="0"/>
              <a:t>early (many have forgotten LARP</a:t>
            </a:r>
            <a:br>
              <a:rPr lang="en-US" sz="2000" dirty="0" smtClean="0"/>
            </a:br>
            <a:r>
              <a:rPr lang="en-US" sz="2000" dirty="0" smtClean="0"/>
              <a:t>had anything to do with it)</a:t>
            </a:r>
            <a:endParaRPr lang="en-US" sz="1800" dirty="0" smtClean="0"/>
          </a:p>
          <a:p>
            <a:r>
              <a:rPr lang="en-US" sz="2000" dirty="0" smtClean="0"/>
              <a:t>Part of standard </a:t>
            </a:r>
            <a:r>
              <a:rPr lang="en-US" sz="2000" dirty="0" smtClean="0"/>
              <a:t>operation.</a:t>
            </a:r>
            <a:endParaRPr lang="en-US" sz="2000" dirty="0" smtClean="0"/>
          </a:p>
        </p:txBody>
      </p:sp>
      <p:pic>
        <p:nvPicPr>
          <p:cNvPr id="20484" name="Picture 4" descr="2010032303115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070" y="2622495"/>
            <a:ext cx="4021138" cy="351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2010032303341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22495"/>
            <a:ext cx="4237038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Date Placeholder 8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October 29, 2010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20487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C4CDB8-0CFA-42FC-8218-FD771E49A5F6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0488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E. Prebys, LARP Status Presented at USLUO Meeting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AC Dipole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571500" y="838200"/>
            <a:ext cx="8420100" cy="5753100"/>
          </a:xfrm>
        </p:spPr>
        <p:txBody>
          <a:bodyPr/>
          <a:lstStyle/>
          <a:p>
            <a:r>
              <a:rPr lang="en-US" sz="2000" dirty="0" smtClean="0"/>
              <a:t>By driving the beam near the (aliased) tune, one can probe linear and non-linear optics</a:t>
            </a:r>
          </a:p>
          <a:p>
            <a:r>
              <a:rPr lang="en-US" sz="2000" dirty="0" smtClean="0"/>
              <a:t>4 AC dipoles installed at CERN based on tests in the </a:t>
            </a:r>
            <a:r>
              <a:rPr lang="en-US" sz="2000" dirty="0" err="1" smtClean="0"/>
              <a:t>Tevatron</a:t>
            </a:r>
            <a:r>
              <a:rPr lang="en-US" sz="2000" dirty="0" smtClean="0"/>
              <a:t> (R. Miyamoto)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1800" dirty="0" smtClean="0"/>
              <a:t>Primary </a:t>
            </a:r>
            <a:r>
              <a:rPr lang="en-US" sz="1800" dirty="0" smtClean="0"/>
              <a:t>tool for 3.5 </a:t>
            </a:r>
            <a:r>
              <a:rPr lang="en-US" sz="1800" dirty="0" err="1" smtClean="0"/>
              <a:t>TeV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latin typeface="Symbol" pitchFamily="18" charset="2"/>
              </a:rPr>
              <a:t>b</a:t>
            </a:r>
            <a:r>
              <a:rPr lang="en-US" sz="1800" dirty="0" smtClean="0"/>
              <a:t> measurement.</a:t>
            </a:r>
          </a:p>
        </p:txBody>
      </p:sp>
      <p:pic>
        <p:nvPicPr>
          <p:cNvPr id="17412" name="Picture 2" descr="power-suppl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690" y="2392065"/>
            <a:ext cx="3085879" cy="206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13"/>
          <p:cNvSpPr txBox="1">
            <a:spLocks noChangeArrowheads="1"/>
          </p:cNvSpPr>
          <p:nvPr/>
        </p:nvSpPr>
        <p:spPr bwMode="auto">
          <a:xfrm>
            <a:off x="892111" y="4456175"/>
            <a:ext cx="2552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Audio amplifiers</a:t>
            </a:r>
          </a:p>
        </p:txBody>
      </p:sp>
      <p:pic>
        <p:nvPicPr>
          <p:cNvPr id="174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1108" y="1943100"/>
            <a:ext cx="4918092" cy="402063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17415" name="TextBox 13"/>
          <p:cNvSpPr txBox="1">
            <a:spLocks noChangeArrowheads="1"/>
          </p:cNvSpPr>
          <p:nvPr/>
        </p:nvSpPr>
        <p:spPr bwMode="auto">
          <a:xfrm>
            <a:off x="4840835" y="6002135"/>
            <a:ext cx="3848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Symbol" pitchFamily="18" charset="2"/>
              </a:rPr>
              <a:t>b</a:t>
            </a:r>
            <a:r>
              <a:rPr lang="en-US" dirty="0"/>
              <a:t> measurement at 3.5 </a:t>
            </a:r>
            <a:r>
              <a:rPr lang="en-US" dirty="0" err="1"/>
              <a:t>TeV</a:t>
            </a:r>
            <a:endParaRPr lang="en-US" dirty="0"/>
          </a:p>
        </p:txBody>
      </p:sp>
      <p:sp>
        <p:nvSpPr>
          <p:cNvPr id="17416" name="Date Placeholder 10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October 29, 2010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17417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CFE49B-E796-46ED-98F0-2273B16AEC2F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7418" name="Footer Placeholder 1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E. Prebys, LARP Status Presented at USLUO Meeting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8" descr="2010030-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3187700"/>
            <a:ext cx="4991100" cy="335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0"/>
            <a:ext cx="2933700" cy="463731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Lumi</a:t>
            </a:r>
            <a:r>
              <a:rPr lang="en-US" dirty="0" smtClean="0"/>
              <a:t> Detector</a:t>
            </a:r>
            <a:endParaRPr lang="en-US" dirty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313" y="571500"/>
            <a:ext cx="2284412" cy="30480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8100" y="0"/>
            <a:ext cx="4257675" cy="32004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>
          <a:xfrm>
            <a:off x="3124200" y="1257300"/>
            <a:ext cx="723900" cy="419100"/>
          </a:xfrm>
          <a:prstGeom prst="rightArrow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6391" name="TextBox 11"/>
          <p:cNvSpPr txBox="1">
            <a:spLocks noChangeArrowheads="1"/>
          </p:cNvSpPr>
          <p:nvPr/>
        </p:nvSpPr>
        <p:spPr bwMode="auto">
          <a:xfrm>
            <a:off x="4572000" y="2133600"/>
            <a:ext cx="297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Installation at IP5</a:t>
            </a:r>
          </a:p>
        </p:txBody>
      </p:sp>
      <p:pic>
        <p:nvPicPr>
          <p:cNvPr id="1639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" y="3581400"/>
            <a:ext cx="3848100" cy="2944813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16393" name="TextBox 15"/>
          <p:cNvSpPr txBox="1">
            <a:spLocks noChangeArrowheads="1"/>
          </p:cNvSpPr>
          <p:nvPr/>
        </p:nvSpPr>
        <p:spPr bwMode="auto">
          <a:xfrm>
            <a:off x="5257800" y="3467100"/>
            <a:ext cx="29337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First 3.5+3.5 TeV Signals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48500" y="4267200"/>
            <a:ext cx="1333500" cy="33813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PMT signal</a:t>
            </a:r>
          </a:p>
        </p:txBody>
      </p:sp>
      <p:sp>
        <p:nvSpPr>
          <p:cNvPr id="16395" name="TextBox 17"/>
          <p:cNvSpPr txBox="1">
            <a:spLocks noChangeArrowheads="1"/>
          </p:cNvSpPr>
          <p:nvPr/>
        </p:nvSpPr>
        <p:spPr bwMode="auto">
          <a:xfrm>
            <a:off x="5638800" y="5524500"/>
            <a:ext cx="13335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863D"/>
                </a:solidFill>
              </a:rPr>
              <a:t>LUMI signal</a:t>
            </a:r>
          </a:p>
        </p:txBody>
      </p:sp>
      <p:sp>
        <p:nvSpPr>
          <p:cNvPr id="16396" name="TextBox 19"/>
          <p:cNvSpPr txBox="1">
            <a:spLocks noChangeArrowheads="1"/>
          </p:cNvSpPr>
          <p:nvPr/>
        </p:nvSpPr>
        <p:spPr bwMode="auto">
          <a:xfrm>
            <a:off x="6667500" y="4876800"/>
            <a:ext cx="20574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B0F0"/>
                </a:solidFill>
              </a:rPr>
              <a:t>Noise (scale x 50)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5400000" flipH="1" flipV="1">
            <a:off x="-304800" y="4876800"/>
            <a:ext cx="266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8" name="TextBox 18"/>
          <p:cNvSpPr txBox="1">
            <a:spLocks noChangeArrowheads="1"/>
          </p:cNvSpPr>
          <p:nvPr/>
        </p:nvSpPr>
        <p:spPr bwMode="auto">
          <a:xfrm>
            <a:off x="952500" y="3771900"/>
            <a:ext cx="723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Noise</a:t>
            </a:r>
          </a:p>
        </p:txBody>
      </p:sp>
      <p:sp>
        <p:nvSpPr>
          <p:cNvPr id="16399" name="Date Placeholder 18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October 29, 2010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16400" name="Slide Number Placeholder 1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238FC7-3789-4584-BF61-F59BCC52D227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6401" name="Footer Placeholder 2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E. Prebys, LARP Status Presented at USLUO Meeting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71114" cy="50727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Sync. Light Monitor (Improved by LARP and LAFS)</a:t>
            </a:r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723900"/>
            <a:ext cx="4914900" cy="1573213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pic>
        <p:nvPicPr>
          <p:cNvPr id="19460" name="Image 9" descr="Beam1_3dot5Te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723900"/>
            <a:ext cx="2400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9" descr="synchrotron light data versus tim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343400"/>
            <a:ext cx="35528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Box 10"/>
          <p:cNvSpPr txBox="1">
            <a:spLocks noChangeArrowheads="1"/>
          </p:cNvSpPr>
          <p:nvPr/>
        </p:nvSpPr>
        <p:spPr bwMode="auto">
          <a:xfrm>
            <a:off x="1998865" y="5656490"/>
            <a:ext cx="1905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Early emittance measurement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1883650" y="5426060"/>
            <a:ext cx="381000" cy="3429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4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2743200"/>
            <a:ext cx="5653088" cy="38862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19465" name="TextBox 15"/>
          <p:cNvSpPr txBox="1">
            <a:spLocks noChangeArrowheads="1"/>
          </p:cNvSpPr>
          <p:nvPr/>
        </p:nvSpPr>
        <p:spPr bwMode="auto">
          <a:xfrm>
            <a:off x="5791200" y="2209800"/>
            <a:ext cx="3009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Passive profile measurement</a:t>
            </a:r>
          </a:p>
        </p:txBody>
      </p:sp>
      <p:sp>
        <p:nvSpPr>
          <p:cNvPr id="19466" name="Content Placeholder 9"/>
          <p:cNvSpPr>
            <a:spLocks noGrp="1"/>
          </p:cNvSpPr>
          <p:nvPr>
            <p:ph sz="half" idx="2"/>
          </p:nvPr>
        </p:nvSpPr>
        <p:spPr>
          <a:xfrm>
            <a:off x="381000" y="2286000"/>
            <a:ext cx="5562600" cy="2757488"/>
          </a:xfrm>
        </p:spPr>
        <p:txBody>
          <a:bodyPr/>
          <a:lstStyle/>
          <a:p>
            <a:r>
              <a:rPr lang="en-US" sz="1600" dirty="0" smtClean="0"/>
              <a:t>Used to measure beam profile and monitor abort gap</a:t>
            </a:r>
          </a:p>
          <a:p>
            <a:r>
              <a:rPr lang="en-US" sz="1600" dirty="0" smtClean="0"/>
              <a:t>Not originally a LARP activity.</a:t>
            </a:r>
          </a:p>
          <a:p>
            <a:r>
              <a:rPr lang="en-US" sz="1600" dirty="0" smtClean="0"/>
              <a:t>Alan Fisher (LARP </a:t>
            </a:r>
            <a:r>
              <a:rPr lang="en-US" sz="1600" dirty="0" smtClean="0"/>
              <a:t>visitor </a:t>
            </a:r>
            <a:r>
              <a:rPr lang="en-US" sz="1600" dirty="0" smtClean="0"/>
              <a:t>from SLAC) </a:t>
            </a:r>
            <a:br>
              <a:rPr lang="en-US" sz="1600" dirty="0" smtClean="0"/>
            </a:br>
            <a:r>
              <a:rPr lang="en-US" sz="1600" dirty="0" smtClean="0"/>
              <a:t>proposed and implemented </a:t>
            </a:r>
            <a:br>
              <a:rPr lang="en-US" sz="1600" dirty="0" smtClean="0"/>
            </a:br>
            <a:r>
              <a:rPr lang="en-US" sz="1600" dirty="0" smtClean="0"/>
              <a:t>dramatically improved optics to </a:t>
            </a:r>
            <a:br>
              <a:rPr lang="en-US" sz="1600" dirty="0" smtClean="0"/>
            </a:br>
            <a:r>
              <a:rPr lang="en-US" sz="1600" dirty="0" smtClean="0"/>
              <a:t>accommodate shifting source </a:t>
            </a:r>
            <a:br>
              <a:rPr lang="en-US" sz="1600" dirty="0" smtClean="0"/>
            </a:br>
            <a:r>
              <a:rPr lang="en-US" sz="1600" dirty="0" smtClean="0"/>
              <a:t>location</a:t>
            </a:r>
          </a:p>
        </p:txBody>
      </p:sp>
      <p:sp>
        <p:nvSpPr>
          <p:cNvPr id="19467" name="Date Placeholder 1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October 29, 2010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19468" name="Slide Number Placeholder 1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E234F6-EFDC-4AF4-8420-922376B7DF85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9469" name="Footer Placeholder 1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E. Prebys, LARP Status Presented at USLUO Meeting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25153</TotalTime>
  <Words>2308</Words>
  <Application>Microsoft Office PowerPoint</Application>
  <PresentationFormat>On-screen Show (4:3)</PresentationFormat>
  <Paragraphs>526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Trebuchet MS</vt:lpstr>
      <vt:lpstr>Wingdings 2</vt:lpstr>
      <vt:lpstr>Wingdings</vt:lpstr>
      <vt:lpstr>Symbol</vt:lpstr>
      <vt:lpstr>Courier New</vt:lpstr>
      <vt:lpstr>Times New Roman</vt:lpstr>
      <vt:lpstr>Comic Sans MS</vt:lpstr>
      <vt:lpstr>Opulent</vt:lpstr>
      <vt:lpstr>Equation</vt:lpstr>
      <vt:lpstr>US LHC Accelerator Research Program (LARP)*</vt:lpstr>
      <vt:lpstr>LARP</vt:lpstr>
      <vt:lpstr>LHC Accelerator-Fermilab Software (LAFS)</vt:lpstr>
      <vt:lpstr>LARP Contributions to Initial LHC Operation</vt:lpstr>
      <vt:lpstr>Schottky detector</vt:lpstr>
      <vt:lpstr>Tune Feedback</vt:lpstr>
      <vt:lpstr>AC Dipole</vt:lpstr>
      <vt:lpstr>Lumi Detector</vt:lpstr>
      <vt:lpstr>Sync. Light Monitor (Improved by LARP and LAFS)</vt:lpstr>
      <vt:lpstr>LLRF Tools</vt:lpstr>
      <vt:lpstr>Toohig Fellowship</vt:lpstr>
      <vt:lpstr>Long Term Visitors Program</vt:lpstr>
      <vt:lpstr>LARP Accelerator R&amp;D for Future LHC</vt:lpstr>
      <vt:lpstr>Collimator Status</vt:lpstr>
      <vt:lpstr>Crab Cavities</vt:lpstr>
      <vt:lpstr>LARP Crab Cavity Work</vt:lpstr>
      <vt:lpstr>Magnet Systems: The Case for New Quadupoles</vt:lpstr>
      <vt:lpstr>Motivation for Nb3Sn</vt:lpstr>
      <vt:lpstr>LARP Magnet Development Tree</vt:lpstr>
      <vt:lpstr>LQ (4m x 90mm) Assembly and Test</vt:lpstr>
      <vt:lpstr>LQ Test</vt:lpstr>
      <vt:lpstr>HQ Test</vt:lpstr>
      <vt:lpstr>Beyond HQ</vt:lpstr>
      <vt:lpstr>Enough about science…Let’s talk management!</vt:lpstr>
      <vt:lpstr>Relevance of LARP to CERN Upgrade</vt:lpstr>
      <vt:lpstr>Marching Toward 2020</vt:lpstr>
      <vt:lpstr>Backup Material</vt:lpstr>
      <vt:lpstr>Limits to LHC Luminosity*</vt:lpstr>
      <vt:lpstr>Effect of Crossing Angle</vt:lpstr>
      <vt:lpstr>Summary of Options (Not Quite Up to date)</vt:lpstr>
      <vt:lpstr>Plan for Next Decade</vt:lpstr>
      <vt:lpstr>Tentative LHC Timeline</vt:lpstr>
    </vt:vector>
  </TitlesOfParts>
  <Company>Fermilab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PMG Slides</dc:title>
  <dc:creator>Pushpa Bhat</dc:creator>
  <cp:lastModifiedBy>Eric Prebys</cp:lastModifiedBy>
  <cp:revision>1125</cp:revision>
  <dcterms:created xsi:type="dcterms:W3CDTF">2003-09-15T21:58:19Z</dcterms:created>
  <dcterms:modified xsi:type="dcterms:W3CDTF">2010-10-22T20:16:28Z</dcterms:modified>
</cp:coreProperties>
</file>