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16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85" r:id="rId4"/>
    <p:sldId id="272" r:id="rId5"/>
    <p:sldId id="275" r:id="rId6"/>
    <p:sldId id="292" r:id="rId7"/>
    <p:sldId id="273" r:id="rId8"/>
    <p:sldId id="274" r:id="rId9"/>
    <p:sldId id="294" r:id="rId10"/>
    <p:sldId id="276" r:id="rId11"/>
    <p:sldId id="277" r:id="rId12"/>
    <p:sldId id="278" r:id="rId13"/>
    <p:sldId id="295" r:id="rId14"/>
    <p:sldId id="291" r:id="rId15"/>
    <p:sldId id="297" r:id="rId16"/>
    <p:sldId id="306" r:id="rId17"/>
    <p:sldId id="307" r:id="rId18"/>
    <p:sldId id="311" r:id="rId19"/>
    <p:sldId id="281" r:id="rId20"/>
    <p:sldId id="283" r:id="rId21"/>
    <p:sldId id="313" r:id="rId22"/>
    <p:sldId id="314" r:id="rId23"/>
    <p:sldId id="301" r:id="rId24"/>
    <p:sldId id="309" r:id="rId25"/>
    <p:sldId id="310" r:id="rId26"/>
    <p:sldId id="305" r:id="rId27"/>
    <p:sldId id="302" r:id="rId28"/>
    <p:sldId id="303" r:id="rId29"/>
    <p:sldId id="304" r:id="rId30"/>
    <p:sldId id="293" r:id="rId31"/>
  </p:sldIdLst>
  <p:sldSz cx="9144000" cy="6858000" type="screen4x3"/>
  <p:notesSz cx="6946900" cy="9220200"/>
  <p:embeddedFontLst>
    <p:embeddedFont>
      <p:font typeface="Trebuchet MS" pitchFamily="34" charset="0"/>
      <p:regular r:id="rId34"/>
      <p:bold r:id="rId35"/>
      <p:italic r:id="rId36"/>
      <p:boldItalic r:id="rId37"/>
    </p:embeddedFont>
    <p:embeddedFont>
      <p:font typeface="Wingdings 2" pitchFamily="18" charset="2"/>
      <p:regular r:id="rId38"/>
    </p:embeddedFont>
    <p:embeddedFont>
      <p:font typeface="Comic Sans MS" pitchFamily="66" charset="0"/>
      <p:regular r:id="rId39"/>
      <p:bold r:id="rId40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00"/>
    <a:srgbClr val="FF1F1F"/>
    <a:srgbClr val="097D27"/>
    <a:srgbClr val="00863D"/>
    <a:srgbClr val="E1F4FF"/>
    <a:srgbClr val="CCECFF"/>
    <a:srgbClr val="FFCC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7" autoAdjust="0"/>
    <p:restoredTop sz="94714" autoAdjust="0"/>
  </p:normalViewPr>
  <p:slideViewPr>
    <p:cSldViewPr showGuides="1">
      <p:cViewPr varScale="1">
        <p:scale>
          <a:sx n="81" d="100"/>
          <a:sy n="81" d="100"/>
        </p:scale>
        <p:origin x="-1134" y="-96"/>
      </p:cViewPr>
      <p:guideLst>
        <p:guide orient="horz" pos="213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l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l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fld id="{1CEB8C34-A984-4D52-BA81-0DFA1790F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l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413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2150"/>
            <a:ext cx="4611688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79913"/>
            <a:ext cx="5556250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l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413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fld id="{A55C128B-6D1D-48A7-8618-8C8A5FC21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C128B-6D1D-48A7-8618-8C8A5FC217C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larp.org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0" y="0"/>
            <a:ext cx="9144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2536825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pic>
        <p:nvPicPr>
          <p:cNvPr id="6" name="Picture 11" descr="LARP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763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/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February 4, 2010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4, 2010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 - USLARP/CERN Meeting</a:t>
            </a: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38393-5A62-401E-9FC7-0B0BF016A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February 4,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Eric Prebys - USLARP/CERN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07FBF20-5607-4E9F-96C1-9D7F3C691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6400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143000"/>
            <a:ext cx="8229600" cy="2490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3786188"/>
            <a:ext cx="8229600" cy="2492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gradFill>
          <a:gsLst>
            <a:gs pos="1000">
              <a:schemeClr val="tx1"/>
            </a:gs>
            <a:gs pos="67000">
              <a:schemeClr val="bg1">
                <a:shade val="90000"/>
                <a:satMod val="375000"/>
                <a:alpha val="60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chemeClr val="bg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304800" y="0"/>
            <a:ext cx="49213" cy="68580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pic>
        <p:nvPicPr>
          <p:cNvPr id="5" name="Picture 4" descr="usluo_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125" y="0"/>
            <a:ext cx="1273175" cy="6096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467725" y="0"/>
            <a:ext cx="676275" cy="676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 rot="16200000">
            <a:off x="-2428081" y="3153569"/>
            <a:ext cx="519430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Comic Sans MS" pitchFamily="66" charset="0"/>
              </a:rPr>
              <a:t>M. Pojer CERN	-	USLUO 2009, Berkeley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626782" y="0"/>
            <a:ext cx="6755218" cy="554037"/>
          </a:xfrm>
          <a:prstGeom prst="rect">
            <a:avLst/>
          </a:prstGeom>
        </p:spPr>
        <p:txBody>
          <a:bodyPr/>
          <a:lstStyle>
            <a:lvl1pPr algn="r">
              <a:defRPr sz="2400" b="1" u="sng" cap="small" baseline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February 4, 2010</a:t>
            </a:r>
            <a:endParaRPr lang="en-US"/>
          </a:p>
        </p:txBody>
      </p:sp>
      <p:sp>
        <p:nvSpPr>
          <p:cNvPr id="9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Eric Prebys - USLARP/CERN Meeting</a:t>
            </a:r>
            <a:endParaRPr lang="en-US"/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62E558F8-60C5-472C-9DF0-1CC455C3D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latin typeface="+mj-lt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4, 2010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 - USLARP/CERN Meeting</a:t>
            </a: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F2354-4F7D-4A71-83D4-43648E66D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657065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5029" y="3145972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February 4,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Eric Prebys - USLARP/CERN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9ABD3-2A68-40BF-9CAD-2C050140D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52400"/>
            <a:ext cx="8371114" cy="507274"/>
          </a:xfrm>
        </p:spPr>
        <p:txBody>
          <a:bodyPr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5172" y="968829"/>
            <a:ext cx="4060371" cy="51464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5286" y="968829"/>
            <a:ext cx="4172275" cy="51791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4, 2010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 - USLARP/CERN Meeting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1014A-0098-413F-884E-ED0AF367E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07274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8829"/>
            <a:ext cx="3520440" cy="48578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979714"/>
            <a:ext cx="3520440" cy="48469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4, 2010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 - USLARP/CERN Meeting</a:t>
            </a: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2A425-853F-4700-88DA-5C0D4177E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3" y="190500"/>
            <a:ext cx="8490857" cy="463731"/>
          </a:xfrm>
        </p:spPr>
        <p:txBody>
          <a:bodyPr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4, 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 - USLARP/CERN Meeting</a:t>
            </a: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ADD28-9D75-49EE-9954-E6EE37419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4, 2010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 - USLARP/CERN Meeting</a:t>
            </a: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2ED10-8BEA-4168-81FA-998BA1EDB8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4, 2010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 - USLARP/CERN Meeting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4392A-7042-4598-B371-0D39E5D49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February 4, 2010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Eric Prebys - USLARP/CERN Meeting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FA33E2-9841-4862-9755-0B8A532AF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www.uslarp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-2" y="0"/>
            <a:ext cx="391887" cy="6858000"/>
          </a:xfrm>
          <a:prstGeom prst="rect">
            <a:avLst/>
          </a:prstGeom>
          <a:blipFill>
            <a:blip r:embed="rId15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39738" y="152400"/>
            <a:ext cx="8262937" cy="441325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54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46088" y="800100"/>
            <a:ext cx="8355012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 smtClean="0"/>
              <a:t>February 4, 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 smtClean="0"/>
              <a:t>Eric Prebys - USLARP/CERN Meeting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7550" y="6534150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697F2C04-8FA6-4BC8-8BA2-951BBA15B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8" name="Picture 11" descr="LARP">
            <a:hlinkClick r:id="rId16"/>
          </p:cNvPr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8572500" y="0"/>
            <a:ext cx="5715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29" r:id="rId1"/>
    <p:sldLayoutId id="2147485022" r:id="rId2"/>
    <p:sldLayoutId id="2147485030" r:id="rId3"/>
    <p:sldLayoutId id="2147485023" r:id="rId4"/>
    <p:sldLayoutId id="2147485024" r:id="rId5"/>
    <p:sldLayoutId id="2147485025" r:id="rId6"/>
    <p:sldLayoutId id="2147485026" r:id="rId7"/>
    <p:sldLayoutId id="2147485027" r:id="rId8"/>
    <p:sldLayoutId id="2147485031" r:id="rId9"/>
    <p:sldLayoutId id="2147485028" r:id="rId10"/>
    <p:sldLayoutId id="2147485032" r:id="rId11"/>
    <p:sldLayoutId id="2147485033" r:id="rId12"/>
    <p:sldLayoutId id="2147485034" r:id="rId13"/>
  </p:sldLayoutIdLst>
  <p:transition>
    <p:fade thruBlk="1"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image" Target="../media/image38.wmf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6500" y="2247900"/>
            <a:ext cx="6300568" cy="91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2010 USLARP/CERN meeting</a:t>
            </a:r>
            <a:endParaRPr lang="en-US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2019300" y="3581400"/>
            <a:ext cx="6781800" cy="1101725"/>
          </a:xfrm>
        </p:spPr>
        <p:txBody>
          <a:bodyPr/>
          <a:lstStyle/>
          <a:p>
            <a:r>
              <a:rPr lang="en-US" dirty="0" smtClean="0"/>
              <a:t>Eric Prebys, Fermilab</a:t>
            </a:r>
          </a:p>
          <a:p>
            <a:r>
              <a:rPr lang="en-US" dirty="0" smtClean="0"/>
              <a:t>Director, US LHC Accelerator Research Program (LARP)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4, 2010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494" y="552450"/>
            <a:ext cx="8355012" cy="5676900"/>
          </a:xfrm>
        </p:spPr>
        <p:txBody>
          <a:bodyPr/>
          <a:lstStyle/>
          <a:p>
            <a:r>
              <a:rPr lang="en-US" dirty="0" smtClean="0"/>
              <a:t>e-cloud</a:t>
            </a:r>
          </a:p>
          <a:p>
            <a:pPr lvl="1"/>
            <a:r>
              <a:rPr lang="en-US" dirty="0" smtClean="0"/>
              <a:t>E-cloud simulations have focused on developing the specifications for an RF feedback system in the SPS, based on MD periods in 2008 and 2009.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These studies have also contributed to </a:t>
            </a:r>
            <a:br>
              <a:rPr lang="en-US" dirty="0" smtClean="0"/>
            </a:br>
            <a:r>
              <a:rPr lang="en-US" dirty="0" smtClean="0"/>
              <a:t>new </a:t>
            </a:r>
            <a:r>
              <a:rPr lang="en-US" dirty="0" err="1" smtClean="0"/>
              <a:t>vaccuum</a:t>
            </a:r>
            <a:r>
              <a:rPr lang="en-US" dirty="0" smtClean="0"/>
              <a:t> chamber design</a:t>
            </a:r>
          </a:p>
          <a:p>
            <a:pPr lvl="2"/>
            <a:r>
              <a:rPr lang="en-US" dirty="0" smtClean="0"/>
              <a:t>Prototype inserts to be installed in </a:t>
            </a:r>
            <a:br>
              <a:rPr lang="en-US" dirty="0" smtClean="0"/>
            </a:br>
            <a:r>
              <a:rPr lang="en-US" dirty="0" smtClean="0"/>
              <a:t>the SPS.	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906" y="2114550"/>
            <a:ext cx="3657600" cy="222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3806" y="2190750"/>
            <a:ext cx="3238500" cy="2262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43906" y="1885950"/>
            <a:ext cx="12573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44406" y="1924050"/>
            <a:ext cx="12573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4, 2010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USLARP/CERN Meeting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5339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F2354-4F7D-4A71-83D4-43648E66DE5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Physics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494" y="723900"/>
            <a:ext cx="8355012" cy="5676900"/>
          </a:xfrm>
        </p:spPr>
        <p:txBody>
          <a:bodyPr/>
          <a:lstStyle/>
          <a:p>
            <a:r>
              <a:rPr lang="en-US" dirty="0" smtClean="0"/>
              <a:t>Beam-beam</a:t>
            </a:r>
          </a:p>
          <a:p>
            <a:pPr lvl="1"/>
            <a:r>
              <a:rPr lang="en-US" dirty="0" smtClean="0"/>
              <a:t>Electron lens</a:t>
            </a:r>
          </a:p>
          <a:p>
            <a:pPr lvl="2"/>
            <a:r>
              <a:rPr lang="en-US" dirty="0" smtClean="0"/>
              <a:t>Gaussian gun installed in </a:t>
            </a:r>
            <a:r>
              <a:rPr lang="en-US" dirty="0" err="1" smtClean="0"/>
              <a:t>Tevatron</a:t>
            </a:r>
            <a:endParaRPr lang="en-US" dirty="0" smtClean="0"/>
          </a:p>
          <a:p>
            <a:pPr lvl="2"/>
            <a:r>
              <a:rPr lang="en-US" dirty="0" smtClean="0"/>
              <a:t>Evaluating multiple simulation tools for </a:t>
            </a:r>
            <a:r>
              <a:rPr lang="en-US" dirty="0" err="1" smtClean="0"/>
              <a:t>Tevatron</a:t>
            </a:r>
            <a:r>
              <a:rPr lang="en-US" dirty="0" smtClean="0"/>
              <a:t>, RHIC, and LHC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BNL received $4M in stimulus money to work on electron lenses for RHIC, and we’re investigating how to profit from that program.</a:t>
            </a:r>
            <a:endParaRPr lang="en-US" dirty="0"/>
          </a:p>
        </p:txBody>
      </p:sp>
      <p:pic>
        <p:nvPicPr>
          <p:cNvPr id="8" name="Picture 10" descr="lhc-elens-com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6281" y="2247900"/>
            <a:ext cx="5048250" cy="3197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4, 2010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USLARP/CERN Meeting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F2354-4F7D-4A71-83D4-43648E66DE5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494" y="0"/>
            <a:ext cx="8355012" cy="5676900"/>
          </a:xfrm>
        </p:spPr>
        <p:txBody>
          <a:bodyPr/>
          <a:lstStyle/>
          <a:p>
            <a:r>
              <a:rPr lang="en-US" dirty="0" smtClean="0"/>
              <a:t>Beam-beam (cont’d)</a:t>
            </a:r>
          </a:p>
          <a:p>
            <a:pPr lvl="1"/>
            <a:r>
              <a:rPr lang="en-US" dirty="0" smtClean="0"/>
              <a:t>Flat beam studies for LPA solution</a:t>
            </a:r>
          </a:p>
          <a:p>
            <a:pPr lvl="2"/>
            <a:r>
              <a:rPr lang="en-US" dirty="0" smtClean="0"/>
              <a:t>C. </a:t>
            </a:r>
            <a:r>
              <a:rPr lang="en-US" dirty="0" err="1" smtClean="0"/>
              <a:t>Bhat</a:t>
            </a:r>
            <a:r>
              <a:rPr lang="en-US" dirty="0" smtClean="0"/>
              <a:t> undertook a series of studies in PS to investigate flattening bunches with higher harmonic for LPA solution</a:t>
            </a:r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771900"/>
            <a:ext cx="4826794" cy="255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Bhat_FlatBunch_theor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19500" y="1524000"/>
            <a:ext cx="5524500" cy="22489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0" y="20955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Theory: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44196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Measurements and simulation at 26 </a:t>
            </a:r>
            <a:r>
              <a:rPr lang="en-US" dirty="0" err="1" smtClean="0"/>
              <a:t>GeV</a:t>
            </a:r>
            <a:r>
              <a:rPr lang="en-US" dirty="0" smtClean="0"/>
              <a:t> in PS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4, 2010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USLARP/CERN Meeting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F2354-4F7D-4A71-83D4-43648E66DE5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57900" y="5600700"/>
            <a:ext cx="255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Note: </a:t>
            </a:r>
            <a:r>
              <a:rPr lang="en-US" dirty="0" err="1" smtClean="0"/>
              <a:t>Bhat</a:t>
            </a:r>
            <a:r>
              <a:rPr lang="en-US" dirty="0" smtClean="0"/>
              <a:t> starts as an LTV later this year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Discussion: Accelerator 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Accelerator physics is one of the areas where LARP can make significant contributions to the LHC</a:t>
            </a:r>
          </a:p>
          <a:p>
            <a:pPr lvl="1"/>
            <a:r>
              <a:rPr lang="en-US" dirty="0" smtClean="0"/>
              <a:t>This is because much of the scientific effort comes “for free” from the labs</a:t>
            </a:r>
          </a:p>
          <a:p>
            <a:r>
              <a:rPr lang="en-US" dirty="0" smtClean="0"/>
              <a:t>Is it CERN’s impression that we are using our resources as effectively as we can?</a:t>
            </a:r>
          </a:p>
          <a:p>
            <a:pPr lvl="1"/>
            <a:r>
              <a:rPr lang="en-US" dirty="0" smtClean="0"/>
              <a:t>Electron cloud?</a:t>
            </a:r>
          </a:p>
          <a:p>
            <a:pPr lvl="1"/>
            <a:r>
              <a:rPr lang="en-US" dirty="0" smtClean="0"/>
              <a:t>Beam </a:t>
            </a:r>
            <a:r>
              <a:rPr lang="en-US" dirty="0" err="1" smtClean="0"/>
              <a:t>beam</a:t>
            </a:r>
            <a:r>
              <a:rPr lang="en-US" dirty="0" smtClean="0"/>
              <a:t>?</a:t>
            </a:r>
          </a:p>
          <a:p>
            <a:r>
              <a:rPr lang="en-US" dirty="0" smtClean="0"/>
              <a:t>Are there other areas where we can assist?</a:t>
            </a:r>
          </a:p>
          <a:p>
            <a:pPr lvl="1"/>
            <a:r>
              <a:rPr lang="en-US" dirty="0" smtClean="0"/>
              <a:t>Collimation?</a:t>
            </a:r>
          </a:p>
          <a:p>
            <a:pPr lvl="1"/>
            <a:r>
              <a:rPr lang="en-US" dirty="0" smtClean="0"/>
              <a:t>Crab cavity issues besides cavity design?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4, 2010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USLARP/CERN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F2354-4F7D-4A71-83D4-43648E66DE5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Crab Cavities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Crab cavities have now become the base line plan for Phase II luminosity and luminosity leveling.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LARP has played a major role in bringing crab cavities to this point, however the resources needed to fully manage this effort are well beyond LARP</a:t>
            </a:r>
          </a:p>
          <a:p>
            <a:pPr lvl="1"/>
            <a:r>
              <a:rPr lang="en-US" sz="1800" dirty="0" smtClean="0"/>
              <a:t>The infrastructure requirements alone demand a central CERN role.</a:t>
            </a:r>
          </a:p>
          <a:p>
            <a:r>
              <a:rPr lang="en-US" sz="2000" dirty="0" smtClean="0"/>
              <a:t>Discussion: What are CERN’s plans to move forward with the crab effort and how can we best contribute?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4, 2010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USLARP/CERN Meeting</a:t>
            </a:r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" y="1600200"/>
            <a:ext cx="8147048" cy="1981200"/>
          </a:xfrm>
          <a:prstGeom prst="rect">
            <a:avLst/>
          </a:prstGeom>
          <a:noFill/>
          <a:ln w="0" algn="ctr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F2354-4F7D-4A71-83D4-43648E66DE5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LARP has planned to commit significant resources to the PS2 white paper.</a:t>
            </a:r>
          </a:p>
          <a:p>
            <a:pPr lvl="1"/>
            <a:r>
              <a:rPr lang="en-US" dirty="0" smtClean="0"/>
              <a:t>Agreed to write chapter on collective effects and feedback</a:t>
            </a:r>
          </a:p>
          <a:p>
            <a:pPr lvl="1"/>
            <a:r>
              <a:rPr lang="en-US" dirty="0" err="1" smtClean="0"/>
              <a:t>Uli</a:t>
            </a:r>
            <a:r>
              <a:rPr lang="en-US" dirty="0" smtClean="0"/>
              <a:t> </a:t>
            </a:r>
            <a:r>
              <a:rPr lang="en-US" dirty="0" err="1" smtClean="0"/>
              <a:t>Wienands</a:t>
            </a:r>
            <a:r>
              <a:rPr lang="en-US" dirty="0" smtClean="0"/>
              <a:t> is currently here as a Long Term Visitor to coordinate the effort</a:t>
            </a:r>
          </a:p>
          <a:p>
            <a:r>
              <a:rPr lang="en-US" dirty="0" smtClean="0"/>
              <a:t>In light of Chamonix, need to think about re-scoping</a:t>
            </a:r>
          </a:p>
          <a:p>
            <a:pPr lvl="1"/>
            <a:r>
              <a:rPr lang="en-US" dirty="0" smtClean="0"/>
              <a:t>We don’t want to put a lot of effort into a paper </a:t>
            </a:r>
            <a:r>
              <a:rPr lang="en-US" dirty="0" smtClean="0"/>
              <a:t>if the project isn’t going to go forward.</a:t>
            </a:r>
            <a:endParaRPr lang="en-US" dirty="0" smtClean="0"/>
          </a:p>
          <a:p>
            <a:pPr lvl="1"/>
            <a:r>
              <a:rPr lang="en-US" dirty="0" smtClean="0"/>
              <a:t>Consider a de-scoped conceptual design to be completed this calendar year?</a:t>
            </a:r>
          </a:p>
          <a:p>
            <a:pPr lvl="1"/>
            <a:r>
              <a:rPr lang="en-US" dirty="0" smtClean="0"/>
              <a:t>Given our interest in collective effects, does it make sense to make the studies generic enough that they’re also applicable to a consolidation of the PS?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4, 2010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USLARP/CERN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F2354-4F7D-4A71-83D4-43648E66DE5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Personnel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Toohig</a:t>
            </a:r>
            <a:r>
              <a:rPr lang="en-US" dirty="0" smtClean="0"/>
              <a:t> Fellows (</a:t>
            </a:r>
            <a:r>
              <a:rPr lang="en-US" dirty="0" err="1" smtClean="0"/>
              <a:t>postdocs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Helene </a:t>
            </a:r>
            <a:r>
              <a:rPr lang="en-US" dirty="0" err="1" smtClean="0"/>
              <a:t>Felice</a:t>
            </a:r>
            <a:r>
              <a:rPr lang="en-US" dirty="0" smtClean="0"/>
              <a:t> (LBNL)</a:t>
            </a:r>
          </a:p>
          <a:p>
            <a:pPr lvl="2"/>
            <a:r>
              <a:rPr lang="en-US" dirty="0" smtClean="0"/>
              <a:t>ended </a:t>
            </a:r>
            <a:r>
              <a:rPr lang="en-US" dirty="0" err="1" smtClean="0"/>
              <a:t>Toohig</a:t>
            </a:r>
            <a:r>
              <a:rPr lang="en-US" dirty="0" smtClean="0"/>
              <a:t> Fellowship, now LBNL staff</a:t>
            </a:r>
          </a:p>
          <a:p>
            <a:pPr lvl="1"/>
            <a:r>
              <a:rPr lang="en-US" dirty="0" err="1" smtClean="0"/>
              <a:t>Riccardo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Maria (BNL)</a:t>
            </a:r>
          </a:p>
          <a:p>
            <a:pPr lvl="2"/>
            <a:r>
              <a:rPr lang="en-US" dirty="0" smtClean="0"/>
              <a:t>Beam </a:t>
            </a:r>
            <a:r>
              <a:rPr lang="en-US" dirty="0" err="1" smtClean="0"/>
              <a:t>beam</a:t>
            </a:r>
            <a:r>
              <a:rPr lang="en-US" dirty="0" smtClean="0"/>
              <a:t> studies</a:t>
            </a:r>
          </a:p>
          <a:p>
            <a:pPr lvl="2"/>
            <a:r>
              <a:rPr lang="en-US" dirty="0" smtClean="0"/>
              <a:t>Analyzing SPS e-cloud data</a:t>
            </a:r>
          </a:p>
          <a:p>
            <a:pPr lvl="2"/>
            <a:r>
              <a:rPr lang="en-US" dirty="0" smtClean="0"/>
              <a:t>Investigating crab cavities</a:t>
            </a:r>
          </a:p>
          <a:p>
            <a:pPr lvl="1"/>
            <a:r>
              <a:rPr lang="en-US" dirty="0" smtClean="0"/>
              <a:t>Ryoichi Miyamoto (BNL)</a:t>
            </a:r>
          </a:p>
          <a:p>
            <a:pPr lvl="2"/>
            <a:r>
              <a:rPr lang="en-US" dirty="0" smtClean="0"/>
              <a:t>AC Dipole</a:t>
            </a:r>
          </a:p>
          <a:p>
            <a:pPr lvl="2"/>
            <a:r>
              <a:rPr lang="en-US" dirty="0" smtClean="0"/>
              <a:t>Luminosity monitor</a:t>
            </a:r>
          </a:p>
          <a:p>
            <a:pPr lvl="1"/>
            <a:r>
              <a:rPr lang="en-US" dirty="0" err="1" smtClean="0"/>
              <a:t>Dariusz</a:t>
            </a:r>
            <a:r>
              <a:rPr lang="en-US" dirty="0" smtClean="0"/>
              <a:t> </a:t>
            </a:r>
            <a:r>
              <a:rPr lang="en-US" dirty="0" err="1" smtClean="0"/>
              <a:t>Bociam</a:t>
            </a:r>
            <a:r>
              <a:rPr lang="en-US" dirty="0" smtClean="0"/>
              <a:t> (FNAL)</a:t>
            </a:r>
          </a:p>
          <a:p>
            <a:pPr lvl="2"/>
            <a:r>
              <a:rPr lang="en-US" dirty="0" smtClean="0"/>
              <a:t>Modeling heat transfer in Nb</a:t>
            </a:r>
            <a:r>
              <a:rPr lang="en-US" baseline="-25000" dirty="0" smtClean="0"/>
              <a:t>3</a:t>
            </a:r>
            <a:r>
              <a:rPr lang="en-US" dirty="0" smtClean="0"/>
              <a:t>Sn magnets</a:t>
            </a:r>
          </a:p>
          <a:p>
            <a:pPr lvl="2"/>
            <a:r>
              <a:rPr lang="en-US" dirty="0" smtClean="0"/>
              <a:t>Temperature effects on Nb</a:t>
            </a:r>
            <a:r>
              <a:rPr lang="en-US" baseline="-25000" dirty="0" smtClean="0"/>
              <a:t>3</a:t>
            </a:r>
            <a:r>
              <a:rPr lang="en-US" dirty="0" smtClean="0"/>
              <a:t>Sn conductor</a:t>
            </a:r>
          </a:p>
          <a:p>
            <a:pPr lvl="1"/>
            <a:endParaRPr lang="en-US" dirty="0" smtClean="0"/>
          </a:p>
          <a:p>
            <a:pPr lvl="3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4,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USLARP/CERN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F2354-4F7D-4A71-83D4-43648E66DE5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31" y="0"/>
            <a:ext cx="8262937" cy="441325"/>
          </a:xfrm>
        </p:spPr>
        <p:txBody>
          <a:bodyPr/>
          <a:lstStyle/>
          <a:p>
            <a:r>
              <a:rPr lang="en-US" dirty="0" smtClean="0"/>
              <a:t>Personnel Programs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494" y="419100"/>
            <a:ext cx="8355012" cy="5676900"/>
          </a:xfrm>
        </p:spPr>
        <p:txBody>
          <a:bodyPr/>
          <a:lstStyle/>
          <a:p>
            <a:r>
              <a:rPr lang="en-US" sz="1800" dirty="0" smtClean="0"/>
              <a:t>Long Term Visitors</a:t>
            </a:r>
          </a:p>
          <a:p>
            <a:pPr lvl="1"/>
            <a:r>
              <a:rPr lang="en-US" sz="1800" dirty="0" smtClean="0"/>
              <a:t>Steve </a:t>
            </a:r>
            <a:r>
              <a:rPr lang="en-US" sz="1800" dirty="0" err="1" smtClean="0"/>
              <a:t>Peggs</a:t>
            </a:r>
            <a:r>
              <a:rPr lang="en-US" sz="1800" dirty="0" smtClean="0"/>
              <a:t> (BNL)</a:t>
            </a:r>
          </a:p>
          <a:p>
            <a:pPr lvl="2"/>
            <a:r>
              <a:rPr lang="en-US" sz="1800" dirty="0" smtClean="0"/>
              <a:t>UA9 (Now moved on to ESS)</a:t>
            </a:r>
          </a:p>
          <a:p>
            <a:pPr lvl="1"/>
            <a:r>
              <a:rPr lang="en-US" sz="1800" dirty="0" smtClean="0"/>
              <a:t>Jim Strait (FNAL)</a:t>
            </a:r>
          </a:p>
          <a:p>
            <a:pPr lvl="2"/>
            <a:r>
              <a:rPr lang="en-US" sz="1800" dirty="0" smtClean="0"/>
              <a:t>Played an important role in data analysis and diagnostic development for superconducting joints following Sep. 19.</a:t>
            </a:r>
          </a:p>
          <a:p>
            <a:pPr lvl="1"/>
            <a:r>
              <a:rPr lang="en-US" sz="1800" dirty="0" smtClean="0"/>
              <a:t>Alan Fischer (SLAC)</a:t>
            </a:r>
          </a:p>
          <a:p>
            <a:pPr lvl="2"/>
            <a:r>
              <a:rPr lang="en-US" sz="1800" dirty="0" smtClean="0"/>
              <a:t>Significantly improved optical  design of synchrotron light monitor</a:t>
            </a:r>
          </a:p>
          <a:p>
            <a:pPr lvl="1"/>
            <a:r>
              <a:rPr lang="en-US" sz="1800" dirty="0" smtClean="0"/>
              <a:t>Elian </a:t>
            </a:r>
            <a:r>
              <a:rPr lang="en-US" sz="1800" dirty="0" err="1" smtClean="0"/>
              <a:t>Gianfelice</a:t>
            </a:r>
            <a:r>
              <a:rPr lang="en-US" sz="1800" dirty="0" smtClean="0"/>
              <a:t>-Wendt (FNAL)</a:t>
            </a:r>
          </a:p>
          <a:p>
            <a:pPr lvl="2"/>
            <a:r>
              <a:rPr lang="en-US" sz="1800" dirty="0" smtClean="0"/>
              <a:t>Commissioning</a:t>
            </a:r>
          </a:p>
          <a:p>
            <a:pPr lvl="1"/>
            <a:r>
              <a:rPr lang="en-US" sz="1800" dirty="0" smtClean="0"/>
              <a:t>Rama </a:t>
            </a:r>
            <a:r>
              <a:rPr lang="en-US" sz="1800" dirty="0" err="1" smtClean="0"/>
              <a:t>Calaga</a:t>
            </a:r>
            <a:r>
              <a:rPr lang="en-US" sz="1800" dirty="0" smtClean="0"/>
              <a:t> (BNL, former </a:t>
            </a:r>
            <a:r>
              <a:rPr lang="en-US" sz="1800" dirty="0" err="1" smtClean="0"/>
              <a:t>Toohig</a:t>
            </a:r>
            <a:r>
              <a:rPr lang="en-US" sz="1800" dirty="0" smtClean="0"/>
              <a:t> Fellow)</a:t>
            </a:r>
          </a:p>
          <a:p>
            <a:pPr lvl="2"/>
            <a:r>
              <a:rPr lang="en-US" sz="1800" dirty="0" smtClean="0"/>
              <a:t>Commissioning, coordinating crab cavity effort</a:t>
            </a:r>
          </a:p>
          <a:p>
            <a:pPr lvl="1"/>
            <a:r>
              <a:rPr lang="en-US" sz="1800" dirty="0" err="1" smtClean="0"/>
              <a:t>Uli</a:t>
            </a:r>
            <a:r>
              <a:rPr lang="en-US" sz="1800" dirty="0" smtClean="0"/>
              <a:t> </a:t>
            </a:r>
            <a:r>
              <a:rPr lang="en-US" sz="1800" dirty="0" err="1" smtClean="0"/>
              <a:t>Wienands</a:t>
            </a:r>
            <a:r>
              <a:rPr lang="en-US" sz="1800" dirty="0" smtClean="0"/>
              <a:t> (SLAC)</a:t>
            </a:r>
          </a:p>
          <a:p>
            <a:pPr lvl="2"/>
            <a:r>
              <a:rPr lang="en-US" sz="1800" dirty="0" smtClean="0"/>
              <a:t>Coordinating US PS2 </a:t>
            </a:r>
            <a:r>
              <a:rPr lang="en-US" sz="1800" dirty="0" smtClean="0"/>
              <a:t>effort, </a:t>
            </a:r>
            <a:r>
              <a:rPr lang="en-US" sz="1800" dirty="0" smtClean="0"/>
              <a:t>UA9, and LHC machine studies</a:t>
            </a:r>
            <a:endParaRPr lang="en-US" sz="1800" dirty="0" smtClean="0"/>
          </a:p>
          <a:p>
            <a:pPr lvl="1"/>
            <a:r>
              <a:rPr lang="en-US" sz="1800" dirty="0" smtClean="0"/>
              <a:t>Chandra </a:t>
            </a:r>
            <a:r>
              <a:rPr lang="en-US" sz="1800" dirty="0" err="1" smtClean="0"/>
              <a:t>Bhat</a:t>
            </a:r>
            <a:r>
              <a:rPr lang="en-US" sz="1800" dirty="0" smtClean="0"/>
              <a:t> (FNAL)</a:t>
            </a:r>
          </a:p>
          <a:p>
            <a:pPr lvl="2"/>
            <a:r>
              <a:rPr lang="en-US" sz="1800" dirty="0" smtClean="0"/>
              <a:t>Starting later this year to work on flat bunches for LPA.</a:t>
            </a:r>
            <a:endParaRPr lang="en-US" sz="1800" dirty="0" smtClean="0"/>
          </a:p>
          <a:p>
            <a:r>
              <a:rPr lang="en-US" sz="1800" dirty="0" smtClean="0"/>
              <a:t>Discussion: Are there other efforts that could benefit from an increased US presence?</a:t>
            </a:r>
          </a:p>
          <a:p>
            <a:endParaRPr lang="en-US" sz="2200" dirty="0" smtClean="0"/>
          </a:p>
          <a:p>
            <a:pPr lvl="2"/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4,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Eric Prebys - USLARP/CERN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F2354-4F7D-4A71-83D4-43648E66DE5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2" name="Rectangle 3"/>
          <p:cNvSpPr>
            <a:spLocks noChangeArrowheads="1"/>
          </p:cNvSpPr>
          <p:nvPr/>
        </p:nvSpPr>
        <p:spPr bwMode="auto">
          <a:xfrm>
            <a:off x="1752600" y="174625"/>
            <a:ext cx="6319838" cy="501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>
                <a:solidFill>
                  <a:srgbClr val="FF0000"/>
                </a:solidFill>
                <a:latin typeface="Bitstream Vera Serif"/>
                <a:cs typeface="Arial" charset="0"/>
              </a:rPr>
              <a:t>LARP Magnet Development Chart</a:t>
            </a:r>
          </a:p>
        </p:txBody>
      </p:sp>
      <p:sp>
        <p:nvSpPr>
          <p:cNvPr id="176133" name="Line 4"/>
          <p:cNvSpPr>
            <a:spLocks noChangeShapeType="1"/>
          </p:cNvSpPr>
          <p:nvPr/>
        </p:nvSpPr>
        <p:spPr bwMode="auto">
          <a:xfrm>
            <a:off x="1069975" y="762000"/>
            <a:ext cx="7769225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76134" name="Picture 6" descr="all_cross-section_cronological_label_v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700" y="990600"/>
            <a:ext cx="6921500" cy="5368925"/>
          </a:xfrm>
          <a:prstGeom prst="rect">
            <a:avLst/>
          </a:prstGeom>
          <a:noFill/>
        </p:spPr>
      </p:pic>
      <p:sp>
        <p:nvSpPr>
          <p:cNvPr id="176135" name="AutoShape 7"/>
          <p:cNvSpPr>
            <a:spLocks/>
          </p:cNvSpPr>
          <p:nvPr/>
        </p:nvSpPr>
        <p:spPr bwMode="auto">
          <a:xfrm>
            <a:off x="7553325" y="1155700"/>
            <a:ext cx="152400" cy="2362200"/>
          </a:xfrm>
          <a:prstGeom prst="rightBrace">
            <a:avLst>
              <a:gd name="adj1" fmla="val 129167"/>
              <a:gd name="adj2" fmla="val 50000"/>
            </a:avLst>
          </a:prstGeom>
          <a:noFill/>
          <a:ln w="12700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136" name="Text Box 8"/>
          <p:cNvSpPr txBox="1">
            <a:spLocks noChangeArrowheads="1"/>
          </p:cNvSpPr>
          <p:nvPr/>
        </p:nvSpPr>
        <p:spPr bwMode="auto">
          <a:xfrm>
            <a:off x="7781925" y="2114550"/>
            <a:ext cx="12969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33CC"/>
                </a:solidFill>
              </a:rPr>
              <a:t>Completed</a:t>
            </a:r>
          </a:p>
        </p:txBody>
      </p:sp>
      <p:sp>
        <p:nvSpPr>
          <p:cNvPr id="176137" name="AutoShape 9"/>
          <p:cNvSpPr>
            <a:spLocks/>
          </p:cNvSpPr>
          <p:nvPr/>
        </p:nvSpPr>
        <p:spPr bwMode="auto">
          <a:xfrm>
            <a:off x="7553325" y="3743325"/>
            <a:ext cx="152400" cy="1133475"/>
          </a:xfrm>
          <a:prstGeom prst="rightBrace">
            <a:avLst>
              <a:gd name="adj1" fmla="val 61979"/>
              <a:gd name="adj2" fmla="val 50000"/>
            </a:avLst>
          </a:prstGeom>
          <a:noFill/>
          <a:ln w="12700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176138" name="AutoShape 10"/>
          <p:cNvSpPr>
            <a:spLocks/>
          </p:cNvSpPr>
          <p:nvPr/>
        </p:nvSpPr>
        <p:spPr bwMode="auto">
          <a:xfrm>
            <a:off x="7553325" y="5105400"/>
            <a:ext cx="152400" cy="1133475"/>
          </a:xfrm>
          <a:prstGeom prst="rightBrace">
            <a:avLst>
              <a:gd name="adj1" fmla="val 61979"/>
              <a:gd name="adj2" fmla="val 50000"/>
            </a:avLst>
          </a:prstGeom>
          <a:noFill/>
          <a:ln w="12700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139" name="Text Box 11"/>
          <p:cNvSpPr txBox="1">
            <a:spLocks noChangeArrowheads="1"/>
          </p:cNvSpPr>
          <p:nvPr/>
        </p:nvSpPr>
        <p:spPr bwMode="auto">
          <a:xfrm>
            <a:off x="7848600" y="3886200"/>
            <a:ext cx="1157288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33CC"/>
                </a:solidFill>
              </a:rPr>
              <a:t>Achieved</a:t>
            </a:r>
          </a:p>
          <a:p>
            <a:pPr algn="ctr"/>
            <a:r>
              <a:rPr lang="en-US" sz="2000">
                <a:solidFill>
                  <a:srgbClr val="0033CC"/>
                </a:solidFill>
              </a:rPr>
              <a:t>200 T/m</a:t>
            </a:r>
          </a:p>
        </p:txBody>
      </p:sp>
      <p:sp>
        <p:nvSpPr>
          <p:cNvPr id="176140" name="Text Box 12"/>
          <p:cNvSpPr txBox="1">
            <a:spLocks noChangeArrowheads="1"/>
          </p:cNvSpPr>
          <p:nvPr/>
        </p:nvSpPr>
        <p:spPr bwMode="auto">
          <a:xfrm>
            <a:off x="7947025" y="5267325"/>
            <a:ext cx="8890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33CC"/>
                </a:solidFill>
              </a:rPr>
              <a:t>1</a:t>
            </a:r>
            <a:r>
              <a:rPr lang="en-US" sz="2000" baseline="30000">
                <a:solidFill>
                  <a:srgbClr val="0033CC"/>
                </a:solidFill>
              </a:rPr>
              <a:t>st</a:t>
            </a:r>
            <a:r>
              <a:rPr lang="en-US" sz="2000">
                <a:solidFill>
                  <a:srgbClr val="0033CC"/>
                </a:solidFill>
              </a:rPr>
              <a:t> test</a:t>
            </a:r>
          </a:p>
          <a:p>
            <a:pPr algn="ctr"/>
            <a:r>
              <a:rPr lang="en-US" sz="2000">
                <a:solidFill>
                  <a:srgbClr val="0033CC"/>
                </a:solidFill>
              </a:rPr>
              <a:t>4/2010</a:t>
            </a:r>
          </a:p>
        </p:txBody>
      </p:sp>
      <p:sp>
        <p:nvSpPr>
          <p:cNvPr id="176141" name="Text Box 13"/>
          <p:cNvSpPr txBox="1">
            <a:spLocks noChangeArrowheads="1"/>
          </p:cNvSpPr>
          <p:nvPr/>
        </p:nvSpPr>
        <p:spPr bwMode="auto">
          <a:xfrm>
            <a:off x="4991100" y="4076700"/>
            <a:ext cx="19637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/>
              <a:t> Length scale-up</a:t>
            </a:r>
          </a:p>
        </p:txBody>
      </p:sp>
      <p:sp>
        <p:nvSpPr>
          <p:cNvPr id="176142" name="Text Box 14"/>
          <p:cNvSpPr txBox="1">
            <a:spLocks noChangeArrowheads="1"/>
          </p:cNvSpPr>
          <p:nvPr/>
        </p:nvSpPr>
        <p:spPr bwMode="auto">
          <a:xfrm>
            <a:off x="4953000" y="5334000"/>
            <a:ext cx="262309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en-US" sz="2000" dirty="0"/>
              <a:t> High field</a:t>
            </a:r>
          </a:p>
          <a:p>
            <a:pPr>
              <a:buFontTx/>
              <a:buChar char="•"/>
            </a:pPr>
            <a:r>
              <a:rPr lang="en-US" sz="2000" dirty="0"/>
              <a:t> Accelerator features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4, 2010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92ED10-8BEA-4168-81FA-998BA1EDB8C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USLARP/CERN Meeting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52400"/>
            <a:ext cx="8490857" cy="463731"/>
          </a:xfrm>
        </p:spPr>
        <p:txBody>
          <a:bodyPr/>
          <a:lstStyle/>
          <a:p>
            <a:r>
              <a:rPr lang="en-US" dirty="0" smtClean="0"/>
              <a:t>LQ (4m x 90mm) Assembly and Test</a:t>
            </a:r>
            <a:endParaRPr lang="en-US" dirty="0"/>
          </a:p>
        </p:txBody>
      </p:sp>
      <p:pic>
        <p:nvPicPr>
          <p:cNvPr id="8" name="Picture 7" descr="lqs01_assembl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86000" y="3390900"/>
            <a:ext cx="6656510" cy="3009900"/>
          </a:xfrm>
          <a:prstGeom prst="rect">
            <a:avLst/>
          </a:prstGeom>
        </p:spPr>
      </p:pic>
      <p:grpSp>
        <p:nvGrpSpPr>
          <p:cNvPr id="10" name="Group 14"/>
          <p:cNvGrpSpPr>
            <a:grpSpLocks/>
          </p:cNvGrpSpPr>
          <p:nvPr/>
        </p:nvGrpSpPr>
        <p:grpSpPr bwMode="auto">
          <a:xfrm>
            <a:off x="457200" y="1257300"/>
            <a:ext cx="1665287" cy="4560888"/>
            <a:chOff x="247" y="761"/>
            <a:chExt cx="1289" cy="3168"/>
          </a:xfrm>
        </p:grpSpPr>
        <p:pic>
          <p:nvPicPr>
            <p:cNvPr id="11" name="Picture 19" descr="Picture 048crop"/>
            <p:cNvPicPr>
              <a:picLocks noChangeAspect="1" noChangeArrowheads="1"/>
            </p:cNvPicPr>
            <p:nvPr/>
          </p:nvPicPr>
          <p:blipFill>
            <a:blip r:embed="rId3" cstate="print">
              <a:lum bright="6000"/>
            </a:blip>
            <a:srcRect/>
            <a:stretch>
              <a:fillRect/>
            </a:stretch>
          </p:blipFill>
          <p:spPr bwMode="auto">
            <a:xfrm>
              <a:off x="252" y="761"/>
              <a:ext cx="1284" cy="3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7"/>
            <p:cNvSpPr txBox="1">
              <a:spLocks noChangeArrowheads="1"/>
            </p:cNvSpPr>
            <p:nvPr/>
          </p:nvSpPr>
          <p:spPr bwMode="auto">
            <a:xfrm>
              <a:off x="247" y="3751"/>
              <a:ext cx="1289" cy="178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1" hangingPunct="1"/>
              <a:r>
                <a:rPr lang="en-US" sz="1400" dirty="0">
                  <a:cs typeface="Arial" charset="0"/>
                </a:rPr>
                <a:t>Winding/curing (FNAL)</a:t>
              </a: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2476500" y="1104900"/>
            <a:ext cx="6078537" cy="1922462"/>
            <a:chOff x="1663" y="2711"/>
            <a:chExt cx="3829" cy="1211"/>
          </a:xfrm>
        </p:grpSpPr>
        <p:pic>
          <p:nvPicPr>
            <p:cNvPr id="14" name="Picture 4" descr="100_168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88" y="2711"/>
              <a:ext cx="1600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" descr="100_1240"/>
            <p:cNvPicPr>
              <a:picLocks noChangeAspect="1" noChangeArrowheads="1"/>
            </p:cNvPicPr>
            <p:nvPr/>
          </p:nvPicPr>
          <p:blipFill>
            <a:blip r:embed="rId5">
              <a:lum bright="-4000"/>
            </a:blip>
            <a:srcRect/>
            <a:stretch>
              <a:fillRect/>
            </a:stretch>
          </p:blipFill>
          <p:spPr bwMode="auto">
            <a:xfrm>
              <a:off x="1664" y="2722"/>
              <a:ext cx="2114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1663" y="3586"/>
              <a:ext cx="960" cy="336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1" hangingPunct="1"/>
              <a:r>
                <a:rPr lang="en-US" sz="1600">
                  <a:cs typeface="Arial" charset="0"/>
                </a:rPr>
                <a:t>Reaction/Potting </a:t>
              </a:r>
            </a:p>
            <a:p>
              <a:pPr algn="ctr" eaLnBrk="1" hangingPunct="1"/>
              <a:r>
                <a:rPr lang="en-US" sz="1600">
                  <a:cs typeface="Arial" charset="0"/>
                </a:rPr>
                <a:t>(BNL and FNAL)</a:t>
              </a:r>
            </a:p>
          </p:txBody>
        </p:sp>
        <p:sp>
          <p:nvSpPr>
            <p:cNvPr id="17" name="TextBox 7"/>
            <p:cNvSpPr txBox="1">
              <a:spLocks noChangeArrowheads="1"/>
            </p:cNvSpPr>
            <p:nvPr/>
          </p:nvSpPr>
          <p:spPr bwMode="auto">
            <a:xfrm>
              <a:off x="4244" y="3579"/>
              <a:ext cx="1248" cy="336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1" hangingPunct="1"/>
              <a:r>
                <a:rPr lang="en-US" sz="1600">
                  <a:cs typeface="Arial" charset="0"/>
                </a:rPr>
                <a:t>Instrumentation  and</a:t>
              </a:r>
            </a:p>
            <a:p>
              <a:pPr algn="ctr" eaLnBrk="1" hangingPunct="1"/>
              <a:r>
                <a:rPr lang="en-US" sz="1600">
                  <a:cs typeface="Arial" charset="0"/>
                </a:rPr>
                <a:t>heater traces (LBNL)</a:t>
              </a:r>
            </a:p>
          </p:txBody>
        </p:sp>
      </p:grp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4, 2010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USLARP/CERN Meeting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ADD28-9D75-49EE-9954-E6EE37419D8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800100"/>
            <a:ext cx="8355012" cy="2933700"/>
          </a:xfrm>
        </p:spPr>
        <p:txBody>
          <a:bodyPr/>
          <a:lstStyle/>
          <a:p>
            <a:r>
              <a:rPr lang="en-US" dirty="0" smtClean="0"/>
              <a:t>Our impressions from Chamonix</a:t>
            </a:r>
          </a:p>
          <a:p>
            <a:pPr lvl="1"/>
            <a:r>
              <a:rPr lang="en-US" dirty="0" smtClean="0"/>
              <a:t>Discussion</a:t>
            </a:r>
          </a:p>
          <a:p>
            <a:r>
              <a:rPr lang="en-US" dirty="0" smtClean="0"/>
              <a:t>Key activities and topics</a:t>
            </a:r>
          </a:p>
          <a:p>
            <a:pPr lvl="1"/>
            <a:r>
              <a:rPr lang="en-US" dirty="0" smtClean="0"/>
              <a:t>Discussion following each item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1200" y="43434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I want this meeting to be interactive, so I will keep formal presentation to a minimum.  We have backup material if there are any questions.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4, 2010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USLARP/CERN Meeting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F2354-4F7D-4A71-83D4-43648E66DE5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HQ (1m x 120mm)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5181600"/>
            <a:ext cx="8507412" cy="1295400"/>
          </a:xfrm>
        </p:spPr>
        <p:txBody>
          <a:bodyPr/>
          <a:lstStyle/>
          <a:p>
            <a:r>
              <a:rPr lang="en-US" dirty="0" smtClean="0"/>
              <a:t>Structural pre-assembly complete</a:t>
            </a:r>
          </a:p>
          <a:p>
            <a:r>
              <a:rPr lang="en-US" dirty="0" smtClean="0"/>
              <a:t>Will be tested in 2010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47700"/>
            <a:ext cx="4292045" cy="274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" name="Picture 21" descr="assembly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5067300" y="838200"/>
            <a:ext cx="4076700" cy="2699457"/>
          </a:xfrm>
          <a:prstGeom prst="rect">
            <a:avLst/>
          </a:prstGeom>
          <a:noFill/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105400" y="3249612"/>
            <a:ext cx="1595437" cy="2825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lIns="18288" tIns="18288" rIns="18288" bIns="18288">
            <a:spAutoFit/>
          </a:bodyPr>
          <a:lstStyle/>
          <a:p>
            <a:pPr eaLnBrk="1" hangingPunct="1"/>
            <a:r>
              <a:rPr lang="en-US" sz="1600" dirty="0">
                <a:cs typeface="Arial" charset="0"/>
              </a:rPr>
              <a:t>Structure assembly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98487" y="3657600"/>
            <a:ext cx="3973513" cy="1382713"/>
            <a:chOff x="381000" y="1044575"/>
            <a:chExt cx="3973513" cy="1382713"/>
          </a:xfrm>
        </p:grpSpPr>
        <p:pic>
          <p:nvPicPr>
            <p:cNvPr id="11" name="Picture 6" descr="winding.jpg"/>
            <p:cNvPicPr>
              <a:picLocks noChangeAspect="1"/>
            </p:cNvPicPr>
            <p:nvPr/>
          </p:nvPicPr>
          <p:blipFill>
            <a:blip r:embed="rId4" cstate="print">
              <a:lum bright="6000"/>
            </a:blip>
            <a:srcRect/>
            <a:stretch>
              <a:fillRect/>
            </a:stretch>
          </p:blipFill>
          <p:spPr bwMode="auto">
            <a:xfrm>
              <a:off x="381000" y="1044575"/>
              <a:ext cx="3962400" cy="1382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2925763" y="2144713"/>
              <a:ext cx="1428750" cy="282575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</p:spPr>
          <p:txBody>
            <a:bodyPr wrap="none" lIns="18288" tIns="18288" rIns="18288" bIns="18288">
              <a:spAutoFit/>
            </a:bodyPr>
            <a:lstStyle/>
            <a:p>
              <a:pPr eaLnBrk="1" hangingPunct="1"/>
              <a:r>
                <a:rPr lang="en-US" sz="1600">
                  <a:cs typeface="Arial" charset="0"/>
                </a:rPr>
                <a:t>Layer 1 Winding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38700" y="3619500"/>
            <a:ext cx="3962400" cy="1230312"/>
            <a:chOff x="369888" y="2624138"/>
            <a:chExt cx="3962400" cy="1230312"/>
          </a:xfrm>
        </p:grpSpPr>
        <p:pic>
          <p:nvPicPr>
            <p:cNvPr id="14" name="Picture 7" descr="winding2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9888" y="2624138"/>
              <a:ext cx="3962400" cy="1223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7"/>
            <p:cNvSpPr txBox="1">
              <a:spLocks noChangeArrowheads="1"/>
            </p:cNvSpPr>
            <p:nvPr/>
          </p:nvSpPr>
          <p:spPr bwMode="auto">
            <a:xfrm>
              <a:off x="2903538" y="3571875"/>
              <a:ext cx="1428750" cy="282575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</p:spPr>
          <p:txBody>
            <a:bodyPr wrap="none" lIns="18288" tIns="18288" rIns="18288" bIns="18288">
              <a:spAutoFit/>
            </a:bodyPr>
            <a:lstStyle/>
            <a:p>
              <a:pPr eaLnBrk="1" hangingPunct="1"/>
              <a:r>
                <a:rPr lang="en-US" sz="1600" dirty="0">
                  <a:cs typeface="Arial" charset="0"/>
                </a:rPr>
                <a:t>Layer 2 Winding</a:t>
              </a:r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4, 2010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USLARP/CERN Meeting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F2354-4F7D-4A71-83D4-43648E66DE5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2200" u="sng" dirty="0" smtClean="0"/>
              <a:t>2010-2012</a:t>
            </a:r>
            <a:r>
              <a:rPr lang="en-US" sz="2200" dirty="0" smtClean="0"/>
              <a:t>: complete technology demonstration/qualification</a:t>
            </a:r>
            <a:endParaRPr lang="en-US" sz="1000" dirty="0" smtClean="0"/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US" sz="2200" dirty="0" smtClean="0"/>
              <a:t> LQ addresses all length-related issues</a:t>
            </a: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US" sz="2200" dirty="0" smtClean="0"/>
              <a:t> HQ addresses performance limits and accelerator features </a:t>
            </a:r>
            <a:endParaRPr lang="en-US" sz="1600" u="sng" dirty="0" smtClean="0"/>
          </a:p>
          <a:p>
            <a:pPr>
              <a:lnSpc>
                <a:spcPct val="110000"/>
              </a:lnSpc>
            </a:pPr>
            <a:r>
              <a:rPr lang="en-US" sz="2200" u="sng" dirty="0" smtClean="0"/>
              <a:t>2012 +</a:t>
            </a:r>
            <a:r>
              <a:rPr lang="en-US" sz="2200" dirty="0" smtClean="0"/>
              <a:t>: full scale prototypes and production</a:t>
            </a:r>
            <a:endParaRPr lang="en-US" sz="1000" dirty="0" smtClean="0"/>
          </a:p>
          <a:p>
            <a:pPr lvl="1">
              <a:lnSpc>
                <a:spcPct val="110000"/>
              </a:lnSpc>
            </a:pPr>
            <a:r>
              <a:rPr lang="en-US" sz="2200" dirty="0" smtClean="0"/>
              <a:t>Preparations (2010-2012):</a:t>
            </a:r>
            <a:endParaRPr lang="en-US" sz="800" i="1" dirty="0" smtClean="0"/>
          </a:p>
          <a:p>
            <a:pPr lvl="2">
              <a:lnSpc>
                <a:spcPct val="110000"/>
              </a:lnSpc>
              <a:buFontTx/>
              <a:buChar char="•"/>
            </a:pPr>
            <a:r>
              <a:rPr lang="en-US" sz="2200" dirty="0" smtClean="0"/>
              <a:t> Converge on design specifications</a:t>
            </a:r>
          </a:p>
          <a:p>
            <a:pPr lvl="2">
              <a:lnSpc>
                <a:spcPct val="110000"/>
              </a:lnSpc>
              <a:buFontTx/>
              <a:buChar char="•"/>
            </a:pPr>
            <a:r>
              <a:rPr lang="en-US" sz="2200" dirty="0" smtClean="0"/>
              <a:t> Project planning, infrastructure upgrades</a:t>
            </a:r>
            <a:endParaRPr lang="en-US" sz="1200" i="1" dirty="0" smtClean="0"/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Nb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Sn design options and timelines:</a:t>
            </a:r>
            <a:endParaRPr lang="en-US" sz="700" i="1" dirty="0" smtClean="0"/>
          </a:p>
          <a:p>
            <a:pPr lvl="2">
              <a:lnSpc>
                <a:spcPct val="110000"/>
              </a:lnSpc>
              <a:buFontTx/>
              <a:buChar char="•"/>
            </a:pPr>
            <a:r>
              <a:rPr lang="en-US" sz="2200" dirty="0" smtClean="0"/>
              <a:t> 120 mm aperture &amp; &lt;6 m length: 	~2016</a:t>
            </a:r>
          </a:p>
          <a:p>
            <a:pPr lvl="2">
              <a:lnSpc>
                <a:spcPct val="110000"/>
              </a:lnSpc>
              <a:buFontTx/>
              <a:buChar char="•"/>
            </a:pPr>
            <a:r>
              <a:rPr lang="en-US" sz="2200" dirty="0" smtClean="0"/>
              <a:t> Larger aperture &amp; longer length: 	~2018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dirty="0" smtClean="0"/>
              <a:t>Discussion: How does this match with CERN’s plans and expectations?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4,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USLARP/CERN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F2354-4F7D-4A71-83D4-43648E66DE5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90700" y="2709862"/>
            <a:ext cx="6255488" cy="1362075"/>
          </a:xfrm>
        </p:spPr>
        <p:txBody>
          <a:bodyPr/>
          <a:lstStyle/>
          <a:p>
            <a:pPr algn="ctr"/>
            <a:r>
              <a:rPr lang="en-US" dirty="0" smtClean="0"/>
              <a:t>Any Other Business??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4,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USLARP/CERN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9ABD3-2A68-40BF-9CAD-2C050140DEE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6300" y="2709862"/>
            <a:ext cx="6255488" cy="1362075"/>
          </a:xfrm>
        </p:spPr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4,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USLARP/CERN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9ABD3-2A68-40BF-9CAD-2C050140DEE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Crab Cavities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major shift from last year, crab cavities have gained significant priority in CERN’s overall planning</a:t>
            </a:r>
            <a:endParaRPr lang="en-US" dirty="0"/>
          </a:p>
        </p:txBody>
      </p:sp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1" y="1594498"/>
            <a:ext cx="7543800" cy="4944053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952500" y="2840023"/>
            <a:ext cx="7704003" cy="5508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952500" y="4229100"/>
            <a:ext cx="7704003" cy="7103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4, 2010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USLARP/CERN Meeting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F2354-4F7D-4A71-83D4-43648E66DE5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772400" y="0"/>
            <a:ext cx="1371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368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413" y="342900"/>
            <a:ext cx="8764587" cy="61722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495300" y="304800"/>
            <a:ext cx="8648700" cy="8001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95300" y="4838700"/>
            <a:ext cx="8648700" cy="160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629400" y="762000"/>
            <a:ext cx="2286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Kills Phase I Test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4, 2010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USLARP/CERN Meeting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92ED10-8BEA-4168-81FA-998BA1EDB8C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494" y="552450"/>
            <a:ext cx="8355012" cy="5676900"/>
          </a:xfrm>
        </p:spPr>
        <p:txBody>
          <a:bodyPr/>
          <a:lstStyle/>
          <a:p>
            <a:r>
              <a:rPr lang="en-US" sz="1800" dirty="0" smtClean="0"/>
              <a:t>In response to requests from CERN, LARP has organized significant effort to support the PS2 white paper (nominally due in 2012)</a:t>
            </a:r>
          </a:p>
          <a:p>
            <a:pPr lvl="1"/>
            <a:r>
              <a:rPr lang="en-US" sz="1800" dirty="0" smtClean="0"/>
              <a:t>Ultimately endorsed by review committees, the member labs and DOE</a:t>
            </a:r>
          </a:p>
          <a:p>
            <a:r>
              <a:rPr lang="en-US" sz="1800" dirty="0" smtClean="0"/>
              <a:t>Committed to writing the “Collective Effects and Feedback” chapter: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Space-charge: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check results for validity, scan working point, effect on lattice functions (if possible). Add E-ramp.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Instabilities: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Continue (Cu-)coating investigations; impedance of components as available.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e-Cloud: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include </a:t>
            </a:r>
            <a:r>
              <a:rPr lang="en-US" sz="1800" dirty="0" err="1" smtClean="0"/>
              <a:t>quadrupoles</a:t>
            </a:r>
            <a:r>
              <a:rPr lang="en-US" sz="1800" dirty="0" smtClean="0"/>
              <a:t> in build-up model, refinement of beam-instability estimates.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Feedback: 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Spec. needed to deal with res. wall growth time(?)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IPM needs re-grouping.</a:t>
            </a:r>
          </a:p>
          <a:p>
            <a:pPr>
              <a:lnSpc>
                <a:spcPct val="90000"/>
              </a:lnSpc>
            </a:pPr>
            <a:r>
              <a:rPr lang="en-US" sz="2000" dirty="0" err="1" smtClean="0"/>
              <a:t>Uli</a:t>
            </a:r>
            <a:r>
              <a:rPr lang="en-US" sz="2000" dirty="0" smtClean="0"/>
              <a:t> </a:t>
            </a:r>
            <a:r>
              <a:rPr lang="en-US" sz="2000" dirty="0" err="1" smtClean="0"/>
              <a:t>Wienands</a:t>
            </a:r>
            <a:r>
              <a:rPr lang="en-US" sz="2000" dirty="0" smtClean="0"/>
              <a:t> is currently at CERN as a Long Term Visitor to coordinate effort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But…</a:t>
            </a:r>
          </a:p>
          <a:p>
            <a:pPr lvl="1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4, 2010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USLARP/CERN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F2354-4F7D-4A71-83D4-43648E66DE5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-10319"/>
            <a:ext cx="8262937" cy="441325"/>
          </a:xfrm>
        </p:spPr>
        <p:txBody>
          <a:bodyPr/>
          <a:lstStyle/>
          <a:p>
            <a:r>
              <a:rPr lang="en-US" dirty="0" smtClean="0"/>
              <a:t>Magnet Systems*</a:t>
            </a:r>
            <a:endParaRPr lang="en-US" dirty="0"/>
          </a:p>
        </p:txBody>
      </p:sp>
      <p:pic>
        <p:nvPicPr>
          <p:cNvPr id="7" name="Picture 6" descr="all_cross-section_cronological_label_v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43719"/>
            <a:ext cx="7150548" cy="5546594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2324100" y="1742281"/>
            <a:ext cx="3238500" cy="14859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19800" y="3723481"/>
            <a:ext cx="2895600" cy="203132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Made the important technology decision between “collared” (traditional) and “shell” pre-load design: all future LARP work will focus on shell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6200000" flipV="1">
            <a:off x="5295900" y="2999581"/>
            <a:ext cx="762000" cy="68580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7700" y="6210300"/>
            <a:ext cx="781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*see G. </a:t>
            </a:r>
            <a:r>
              <a:rPr lang="en-US" dirty="0" err="1" smtClean="0"/>
              <a:t>Sabbi</a:t>
            </a:r>
            <a:r>
              <a:rPr lang="en-US" dirty="0" smtClean="0"/>
              <a:t>, CERN BE Seminar, Jan. 12, 2010, for details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4, 2010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USLARP/CERN Meeting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F2354-4F7D-4A71-83D4-43648E66DE5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Conductor Choice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half" idx="2"/>
          </p:nvPr>
        </p:nvSpPr>
        <p:spPr>
          <a:xfrm>
            <a:off x="4572000" y="1485900"/>
            <a:ext cx="4172275" cy="4495800"/>
          </a:xfrm>
        </p:spPr>
        <p:txBody>
          <a:bodyPr/>
          <a:lstStyle/>
          <a:p>
            <a:r>
              <a:rPr lang="en-US" sz="2000" dirty="0" smtClean="0"/>
              <a:t>The 54/61 conductor which we have traditionally used showed instability problems at 1.9K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These appear to be solved with the finer filament 108/121 conductor</a:t>
            </a:r>
          </a:p>
          <a:p>
            <a:pPr lvl="1"/>
            <a:r>
              <a:rPr lang="en-US" sz="1600" dirty="0" smtClean="0"/>
              <a:t>The 108/127 conductor will be the choice for all future magnets.</a:t>
            </a:r>
          </a:p>
          <a:p>
            <a:pPr lvl="1"/>
            <a:endParaRPr lang="en-US" sz="1600" dirty="0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609600" y="800100"/>
            <a:ext cx="3543300" cy="2754313"/>
            <a:chOff x="177" y="768"/>
            <a:chExt cx="2563" cy="2095"/>
          </a:xfrm>
        </p:grpSpPr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7" y="894"/>
              <a:ext cx="2496" cy="19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9" name="Rectangle 34"/>
            <p:cNvSpPr>
              <a:spLocks noChangeArrowheads="1"/>
            </p:cNvSpPr>
            <p:nvPr/>
          </p:nvSpPr>
          <p:spPr bwMode="auto">
            <a:xfrm>
              <a:off x="438" y="1959"/>
              <a:ext cx="192" cy="144"/>
            </a:xfrm>
            <a:prstGeom prst="rect">
              <a:avLst/>
            </a:prstGeom>
            <a:noFill/>
            <a:ln w="19050" algn="ctr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10" name="TextBox 37"/>
            <p:cNvSpPr txBox="1">
              <a:spLocks noChangeArrowheads="1"/>
            </p:cNvSpPr>
            <p:nvPr/>
          </p:nvSpPr>
          <p:spPr bwMode="auto">
            <a:xfrm>
              <a:off x="699" y="1341"/>
              <a:ext cx="378" cy="1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cs typeface="Arial" charset="0"/>
                </a:rPr>
                <a:t>SSL 4.4K</a:t>
              </a:r>
            </a:p>
          </p:txBody>
        </p:sp>
        <p:sp>
          <p:nvSpPr>
            <p:cNvPr id="11" name="TextBox 38"/>
            <p:cNvSpPr txBox="1">
              <a:spLocks noChangeArrowheads="1"/>
            </p:cNvSpPr>
            <p:nvPr/>
          </p:nvSpPr>
          <p:spPr bwMode="auto">
            <a:xfrm>
              <a:off x="1184" y="1073"/>
              <a:ext cx="378" cy="1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66FF"/>
                  </a:solidFill>
                  <a:cs typeface="Arial" charset="0"/>
                </a:rPr>
                <a:t>SSL 1.9K</a:t>
              </a:r>
            </a:p>
          </p:txBody>
        </p:sp>
        <p:cxnSp>
          <p:nvCxnSpPr>
            <p:cNvPr id="12" name="Straight Arrow Connector 26"/>
            <p:cNvCxnSpPr>
              <a:cxnSpLocks noChangeShapeType="1"/>
            </p:cNvCxnSpPr>
            <p:nvPr/>
          </p:nvCxnSpPr>
          <p:spPr bwMode="auto">
            <a:xfrm rot="5400000">
              <a:off x="1073" y="1568"/>
              <a:ext cx="642" cy="0"/>
            </a:xfrm>
            <a:prstGeom prst="straightConnector1">
              <a:avLst/>
            </a:prstGeom>
            <a:noFill/>
            <a:ln w="12700" algn="ctr">
              <a:solidFill>
                <a:srgbClr val="0066FF"/>
              </a:solidFill>
              <a:prstDash val="dash"/>
              <a:round/>
              <a:headEnd type="arrow" w="med" len="med"/>
              <a:tailEnd type="arrow" w="med" len="med"/>
            </a:ln>
          </p:spPr>
        </p:cxnSp>
        <p:cxnSp>
          <p:nvCxnSpPr>
            <p:cNvPr id="13" name="Straight Arrow Connector 31"/>
            <p:cNvCxnSpPr>
              <a:cxnSpLocks noChangeShapeType="1"/>
            </p:cNvCxnSpPr>
            <p:nvPr/>
          </p:nvCxnSpPr>
          <p:spPr bwMode="auto">
            <a:xfrm rot="5400000">
              <a:off x="779" y="1610"/>
              <a:ext cx="240" cy="1"/>
            </a:xfrm>
            <a:prstGeom prst="straightConnector1">
              <a:avLst/>
            </a:prstGeom>
            <a:noFill/>
            <a:ln w="12700" algn="ctr">
              <a:solidFill>
                <a:srgbClr val="FF0000"/>
              </a:solidFill>
              <a:prstDash val="dash"/>
              <a:round/>
              <a:headEnd type="arrow" w="med" len="med"/>
              <a:tailEnd type="arrow" w="med" len="med"/>
            </a:ln>
          </p:spPr>
        </p:cxnSp>
        <p:sp>
          <p:nvSpPr>
            <p:cNvPr id="14" name="TextBox 25"/>
            <p:cNvSpPr txBox="1">
              <a:spLocks noChangeArrowheads="1"/>
            </p:cNvSpPr>
            <p:nvPr/>
          </p:nvSpPr>
          <p:spPr bwMode="auto">
            <a:xfrm>
              <a:off x="672" y="768"/>
              <a:ext cx="104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i="1" u="sng">
                  <a:solidFill>
                    <a:srgbClr val="0033CC"/>
                  </a:solidFill>
                  <a:cs typeface="Arial" charset="0"/>
                </a:rPr>
                <a:t>TQS02c test (CERN</a:t>
              </a:r>
              <a:r>
                <a:rPr lang="en-US" sz="1400" u="sng">
                  <a:solidFill>
                    <a:srgbClr val="0033CC"/>
                  </a:solidFill>
                  <a:cs typeface="Arial" charset="0"/>
                </a:rPr>
                <a:t>)</a:t>
              </a:r>
              <a:endParaRPr lang="en-US" sz="1600" u="sng">
                <a:solidFill>
                  <a:srgbClr val="0033CC"/>
                </a:solidFill>
                <a:cs typeface="Arial" charset="0"/>
              </a:endParaRPr>
            </a:p>
          </p:txBody>
        </p:sp>
        <p:pic>
          <p:nvPicPr>
            <p:cNvPr id="15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75" y="908"/>
              <a:ext cx="965" cy="624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16" name="Picture 5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91" y="1920"/>
              <a:ext cx="553" cy="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" name="Straight Connector 36"/>
            <p:cNvCxnSpPr>
              <a:cxnSpLocks noChangeShapeType="1"/>
            </p:cNvCxnSpPr>
            <p:nvPr/>
          </p:nvCxnSpPr>
          <p:spPr bwMode="auto">
            <a:xfrm>
              <a:off x="639" y="2034"/>
              <a:ext cx="1267" cy="2"/>
            </a:xfrm>
            <a:prstGeom prst="line">
              <a:avLst/>
            </a:prstGeom>
            <a:noFill/>
            <a:ln w="19050" algn="ctr">
              <a:solidFill>
                <a:srgbClr val="0033CC"/>
              </a:solidFill>
              <a:prstDash val="dash"/>
              <a:round/>
              <a:headEnd/>
              <a:tailEnd/>
            </a:ln>
          </p:spPr>
        </p:cxn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647700" y="3771900"/>
            <a:ext cx="3551238" cy="2727325"/>
            <a:chOff x="2784" y="768"/>
            <a:chExt cx="2597" cy="2174"/>
          </a:xfrm>
        </p:grpSpPr>
        <p:pic>
          <p:nvPicPr>
            <p:cNvPr id="19" name="Picture 1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84" y="831"/>
              <a:ext cx="2597" cy="21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20" name="TextBox 25"/>
            <p:cNvSpPr txBox="1">
              <a:spLocks noChangeArrowheads="1"/>
            </p:cNvSpPr>
            <p:nvPr/>
          </p:nvSpPr>
          <p:spPr bwMode="auto">
            <a:xfrm>
              <a:off x="3264" y="768"/>
              <a:ext cx="105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i="1" u="sng">
                  <a:solidFill>
                    <a:srgbClr val="0033CC"/>
                  </a:solidFill>
                  <a:cs typeface="Arial" charset="0"/>
                </a:rPr>
                <a:t>TQS03a test (CERN</a:t>
              </a:r>
              <a:r>
                <a:rPr lang="en-US" sz="1400" u="sng">
                  <a:solidFill>
                    <a:srgbClr val="0033CC"/>
                  </a:solidFill>
                  <a:cs typeface="Arial" charset="0"/>
                </a:rPr>
                <a:t>)</a:t>
              </a:r>
              <a:endParaRPr lang="en-US" sz="1600" u="sng">
                <a:solidFill>
                  <a:srgbClr val="0033CC"/>
                </a:solidFill>
                <a:cs typeface="Arial" charset="0"/>
              </a:endParaRPr>
            </a:p>
          </p:txBody>
        </p:sp>
        <p:pic>
          <p:nvPicPr>
            <p:cNvPr id="21" name="Picture 5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88" y="1920"/>
              <a:ext cx="543" cy="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ctangle 34"/>
            <p:cNvSpPr>
              <a:spLocks noChangeArrowheads="1"/>
            </p:cNvSpPr>
            <p:nvPr/>
          </p:nvSpPr>
          <p:spPr bwMode="auto">
            <a:xfrm>
              <a:off x="3039" y="1963"/>
              <a:ext cx="192" cy="144"/>
            </a:xfrm>
            <a:prstGeom prst="rect">
              <a:avLst/>
            </a:prstGeom>
            <a:noFill/>
            <a:ln w="19050" algn="ctr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charset="0"/>
              </a:endParaRPr>
            </a:p>
          </p:txBody>
        </p:sp>
        <p:cxnSp>
          <p:nvCxnSpPr>
            <p:cNvPr id="23" name="Straight Connector 36"/>
            <p:cNvCxnSpPr>
              <a:cxnSpLocks noChangeShapeType="1"/>
            </p:cNvCxnSpPr>
            <p:nvPr/>
          </p:nvCxnSpPr>
          <p:spPr bwMode="auto">
            <a:xfrm>
              <a:off x="3230" y="2033"/>
              <a:ext cx="1267" cy="2"/>
            </a:xfrm>
            <a:prstGeom prst="line">
              <a:avLst/>
            </a:prstGeom>
            <a:noFill/>
            <a:ln w="19050" algn="ctr">
              <a:solidFill>
                <a:srgbClr val="0033CC"/>
              </a:solidFill>
              <a:prstDash val="dash"/>
              <a:round/>
              <a:headEnd/>
              <a:tailEnd/>
            </a:ln>
          </p:spPr>
        </p:cxnSp>
        <p:sp>
          <p:nvSpPr>
            <p:cNvPr id="24" name="TextBox 37"/>
            <p:cNvSpPr txBox="1">
              <a:spLocks noChangeArrowheads="1"/>
            </p:cNvSpPr>
            <p:nvPr/>
          </p:nvSpPr>
          <p:spPr bwMode="auto">
            <a:xfrm>
              <a:off x="3459" y="1447"/>
              <a:ext cx="378" cy="1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cs typeface="Arial" charset="0"/>
                </a:rPr>
                <a:t>SSL 4.4K</a:t>
              </a:r>
            </a:p>
          </p:txBody>
        </p:sp>
        <p:sp>
          <p:nvSpPr>
            <p:cNvPr id="25" name="TextBox 38"/>
            <p:cNvSpPr txBox="1">
              <a:spLocks noChangeArrowheads="1"/>
            </p:cNvSpPr>
            <p:nvPr/>
          </p:nvSpPr>
          <p:spPr bwMode="auto">
            <a:xfrm>
              <a:off x="4283" y="1196"/>
              <a:ext cx="378" cy="1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66FF"/>
                  </a:solidFill>
                  <a:cs typeface="Arial" charset="0"/>
                </a:rPr>
                <a:t>SSL 1.9K</a:t>
              </a:r>
            </a:p>
          </p:txBody>
        </p:sp>
        <p:cxnSp>
          <p:nvCxnSpPr>
            <p:cNvPr id="26" name="Straight Arrow Connector 26"/>
            <p:cNvCxnSpPr>
              <a:cxnSpLocks noChangeShapeType="1"/>
            </p:cNvCxnSpPr>
            <p:nvPr/>
          </p:nvCxnSpPr>
          <p:spPr bwMode="auto">
            <a:xfrm rot="5400000">
              <a:off x="4607" y="1431"/>
              <a:ext cx="173" cy="0"/>
            </a:xfrm>
            <a:prstGeom prst="straightConnector1">
              <a:avLst/>
            </a:prstGeom>
            <a:noFill/>
            <a:ln w="12700" algn="ctr">
              <a:solidFill>
                <a:srgbClr val="0066FF"/>
              </a:solidFill>
              <a:prstDash val="dash"/>
              <a:round/>
              <a:headEnd type="arrow" w="med" len="med"/>
              <a:tailEnd type="arrow" w="med" len="med"/>
            </a:ln>
          </p:spPr>
        </p:cxnSp>
        <p:cxnSp>
          <p:nvCxnSpPr>
            <p:cNvPr id="27" name="Straight Arrow Connector 31"/>
            <p:cNvCxnSpPr>
              <a:cxnSpLocks noChangeShapeType="1"/>
            </p:cNvCxnSpPr>
            <p:nvPr/>
          </p:nvCxnSpPr>
          <p:spPr bwMode="auto">
            <a:xfrm rot="5400000">
              <a:off x="3898" y="1698"/>
              <a:ext cx="173" cy="1"/>
            </a:xfrm>
            <a:prstGeom prst="straightConnector1">
              <a:avLst/>
            </a:prstGeom>
            <a:noFill/>
            <a:ln w="12700" algn="ctr">
              <a:solidFill>
                <a:srgbClr val="FF0000"/>
              </a:solidFill>
              <a:prstDash val="dash"/>
              <a:round/>
              <a:headEnd type="arrow" w="med" len="med"/>
              <a:tailEnd type="arrow" w="med" len="med"/>
            </a:ln>
          </p:spPr>
        </p:cxn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>
              <a:off x="3274" y="1612"/>
              <a:ext cx="777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4071" y="1344"/>
              <a:ext cx="777" cy="0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4, 2010</a:t>
            </a:r>
            <a:endParaRPr lang="en-US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USLARP/CERN Meeting</a:t>
            </a:r>
            <a:endParaRPr lang="en-US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1014A-0098-413F-884E-ED0AF367E0C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LQ Results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94494" y="5181600"/>
            <a:ext cx="8355012" cy="1333500"/>
          </a:xfrm>
        </p:spPr>
        <p:txBody>
          <a:bodyPr/>
          <a:lstStyle/>
          <a:p>
            <a:r>
              <a:rPr lang="en-US" sz="2000" dirty="0" smtClean="0"/>
              <a:t>The first LQ met 200 T/m design spec !!, </a:t>
            </a:r>
          </a:p>
          <a:p>
            <a:pPr lvl="1"/>
            <a:r>
              <a:rPr lang="en-US" sz="1800" dirty="0" smtClean="0"/>
              <a:t>However, based on TQ results, we expect it to go higher</a:t>
            </a:r>
          </a:p>
          <a:p>
            <a:pPr lvl="1"/>
            <a:r>
              <a:rPr lang="en-US" sz="1800" dirty="0" smtClean="0"/>
              <a:t>Believe this can be done by mechanically shimming the coils</a:t>
            </a:r>
            <a:endParaRPr lang="en-US" sz="1800" dirty="0"/>
          </a:p>
        </p:txBody>
      </p:sp>
      <p:pic>
        <p:nvPicPr>
          <p:cNvPr id="6" name="Picture 5" descr="LQS01_traini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95350" y="685800"/>
            <a:ext cx="7353300" cy="442559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105400" y="1143000"/>
            <a:ext cx="1333500" cy="571500"/>
          </a:xfrm>
          <a:prstGeom prst="ellipse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24600" y="990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33CC"/>
                </a:solidFill>
              </a:rPr>
              <a:t>First long quad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4, 2010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USLARP/CERN Meeting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F2354-4F7D-4A71-83D4-43648E66DE5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31" y="0"/>
            <a:ext cx="8262937" cy="441325"/>
          </a:xfrm>
        </p:spPr>
        <p:txBody>
          <a:bodyPr/>
          <a:lstStyle/>
          <a:p>
            <a:r>
              <a:rPr lang="en-US" dirty="0" smtClean="0"/>
              <a:t>Impressions from Chamonix (</a:t>
            </a:r>
            <a:r>
              <a:rPr lang="en-US" dirty="0" err="1" smtClean="0"/>
              <a:t>wrt</a:t>
            </a:r>
            <a:r>
              <a:rPr lang="en-US" dirty="0" smtClean="0"/>
              <a:t> LARP)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494" y="552450"/>
            <a:ext cx="8355012" cy="5676900"/>
          </a:xfrm>
        </p:spPr>
        <p:txBody>
          <a:bodyPr/>
          <a:lstStyle/>
          <a:p>
            <a:r>
              <a:rPr lang="en-US" sz="2000" dirty="0" smtClean="0"/>
              <a:t>Energy</a:t>
            </a:r>
          </a:p>
          <a:p>
            <a:pPr lvl="1"/>
            <a:r>
              <a:rPr lang="en-US" sz="1800" dirty="0" smtClean="0"/>
              <a:t>Doesn’t directly affect us (except for effect on overall schedule).</a:t>
            </a:r>
          </a:p>
          <a:p>
            <a:r>
              <a:rPr lang="en-US" sz="2000" dirty="0" smtClean="0"/>
              <a:t>Collimation</a:t>
            </a:r>
          </a:p>
          <a:p>
            <a:pPr lvl="1"/>
            <a:r>
              <a:rPr lang="en-US" sz="1800" dirty="0" smtClean="0"/>
              <a:t>A solid plan will be put in place for Phase II collimation upgrade</a:t>
            </a:r>
          </a:p>
          <a:p>
            <a:pPr lvl="1"/>
            <a:r>
              <a:rPr lang="en-US" sz="1800" dirty="0" smtClean="0"/>
              <a:t>LARP rotatable collimators could play a part.</a:t>
            </a:r>
          </a:p>
          <a:p>
            <a:r>
              <a:rPr lang="en-US" sz="2000" dirty="0" smtClean="0"/>
              <a:t>Crab cavities</a:t>
            </a:r>
          </a:p>
          <a:p>
            <a:pPr lvl="1"/>
            <a:r>
              <a:rPr lang="en-US" sz="1800" dirty="0" smtClean="0"/>
              <a:t>Significant increase in enthusiasm since last year (CC09)</a:t>
            </a:r>
          </a:p>
          <a:p>
            <a:pPr lvl="1"/>
            <a:r>
              <a:rPr lang="en-US" sz="1800" dirty="0" smtClean="0"/>
              <a:t>Base line for Phase II?</a:t>
            </a:r>
          </a:p>
          <a:p>
            <a:r>
              <a:rPr lang="en-US" sz="2000" dirty="0" smtClean="0"/>
              <a:t>PS2/SPL</a:t>
            </a:r>
          </a:p>
          <a:p>
            <a:pPr lvl="1"/>
            <a:r>
              <a:rPr lang="en-US" sz="1800" dirty="0" smtClean="0"/>
              <a:t>Considered unlikely at this point?</a:t>
            </a:r>
          </a:p>
          <a:p>
            <a:r>
              <a:rPr lang="en-US" sz="2000" dirty="0" smtClean="0"/>
              <a:t>IR Upgrades</a:t>
            </a:r>
          </a:p>
          <a:p>
            <a:pPr lvl="1"/>
            <a:r>
              <a:rPr lang="en-US" sz="1800" dirty="0" smtClean="0"/>
              <a:t>It appears there may be significant changes to upgrade plans and schedule</a:t>
            </a:r>
          </a:p>
          <a:p>
            <a:pPr lvl="1"/>
            <a:r>
              <a:rPr lang="en-US" sz="1800" dirty="0" smtClean="0"/>
              <a:t>Obviously, this is </a:t>
            </a:r>
            <a:r>
              <a:rPr lang="en-US" sz="1800" i="1" dirty="0" smtClean="0"/>
              <a:t>very </a:t>
            </a:r>
            <a:r>
              <a:rPr lang="en-US" sz="1800" dirty="0" smtClean="0"/>
              <a:t>important to LARP.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4, 2010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USLARP/CERN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F2354-4F7D-4A71-83D4-43648E66DE5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Discussion: Magnet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lot rests on the Phase I decision</a:t>
            </a:r>
          </a:p>
          <a:p>
            <a:pPr lvl="1"/>
            <a:r>
              <a:rPr lang="en-US" dirty="0" smtClean="0"/>
              <a:t>If Phase I goes ahead, it will almost certainly be delayed, which would further delay Phase II</a:t>
            </a:r>
          </a:p>
          <a:p>
            <a:pPr lvl="2"/>
            <a:r>
              <a:rPr lang="en-US" dirty="0" smtClean="0"/>
              <a:t>Phase I 2017?</a:t>
            </a:r>
          </a:p>
          <a:p>
            <a:pPr lvl="2"/>
            <a:r>
              <a:rPr lang="en-US" dirty="0" smtClean="0"/>
              <a:t>Phase II 2022 or 2023?</a:t>
            </a:r>
          </a:p>
          <a:p>
            <a:pPr lvl="1"/>
            <a:r>
              <a:rPr lang="en-US" dirty="0" smtClean="0"/>
              <a:t>If Phase I is canceled, it could move the schedule up, in terms of when the experiments are ready, </a:t>
            </a:r>
            <a:r>
              <a:rPr lang="en-US" i="1" dirty="0" smtClean="0"/>
              <a:t>however</a:t>
            </a:r>
          </a:p>
          <a:p>
            <a:pPr lvl="2"/>
            <a:r>
              <a:rPr lang="en-US" dirty="0" smtClean="0"/>
              <a:t>Unlikely either the crabs or the magnets could be ready before 2020.</a:t>
            </a:r>
          </a:p>
          <a:p>
            <a:r>
              <a:rPr lang="en-US" dirty="0" smtClean="0"/>
              <a:t>In any event, are LARP’s plans regarding magnets sufficient to demonstrate the Nb</a:t>
            </a:r>
            <a:r>
              <a:rPr lang="en-US" baseline="-25000" dirty="0" smtClean="0"/>
              <a:t>3</a:t>
            </a:r>
            <a:r>
              <a:rPr lang="en-US" dirty="0" smtClean="0"/>
              <a:t>Sn as a viable technology for the Phase II upgrade?</a:t>
            </a:r>
          </a:p>
          <a:p>
            <a:pPr lvl="1"/>
            <a:r>
              <a:rPr lang="en-US" dirty="0" smtClean="0"/>
              <a:t>If not, why not?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4, 2010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USLARP/CERN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F2354-4F7D-4A71-83D4-43648E66DE5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Since the last LARP/CERN meeting…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494" y="571500"/>
            <a:ext cx="8355012" cy="3467100"/>
          </a:xfrm>
        </p:spPr>
        <p:txBody>
          <a:bodyPr/>
          <a:lstStyle/>
          <a:p>
            <a:r>
              <a:rPr lang="en-US" sz="2800" dirty="0" smtClean="0"/>
              <a:t>Instrumentation</a:t>
            </a:r>
          </a:p>
          <a:p>
            <a:pPr lvl="1"/>
            <a:r>
              <a:rPr lang="en-US" sz="1800" dirty="0" smtClean="0"/>
              <a:t>Luminosity monitors fully installed and ready at IP1 and IP5</a:t>
            </a:r>
          </a:p>
          <a:p>
            <a:pPr lvl="2"/>
            <a:r>
              <a:rPr lang="en-US" sz="1800" dirty="0" smtClean="0"/>
              <a:t>Intensity and energy too low to see so far</a:t>
            </a:r>
          </a:p>
          <a:p>
            <a:pPr lvl="2"/>
            <a:r>
              <a:rPr lang="en-US" sz="1800" dirty="0" smtClean="0"/>
              <a:t>Analyzing potential for 3.5 </a:t>
            </a:r>
            <a:r>
              <a:rPr lang="en-US" sz="1800" dirty="0" err="1" smtClean="0"/>
              <a:t>TeV</a:t>
            </a:r>
            <a:r>
              <a:rPr lang="en-US" sz="1800" dirty="0" smtClean="0"/>
              <a:t> operation</a:t>
            </a:r>
          </a:p>
          <a:p>
            <a:pPr lvl="1"/>
            <a:r>
              <a:rPr lang="en-US" sz="1800" dirty="0" err="1" smtClean="0"/>
              <a:t>Schottky</a:t>
            </a:r>
            <a:r>
              <a:rPr lang="en-US" sz="1800" dirty="0" smtClean="0"/>
              <a:t> DAQ application complete (LAFS), ready for data</a:t>
            </a:r>
          </a:p>
          <a:p>
            <a:pPr lvl="2"/>
            <a:r>
              <a:rPr lang="en-US" sz="1800" dirty="0" smtClean="0"/>
              <a:t>Intensity too low to see so far</a:t>
            </a:r>
          </a:p>
          <a:p>
            <a:pPr lvl="2"/>
            <a:r>
              <a:rPr lang="en-US" sz="1800" dirty="0" smtClean="0"/>
              <a:t>Issues with remote data access</a:t>
            </a:r>
          </a:p>
          <a:p>
            <a:pPr lvl="1"/>
            <a:r>
              <a:rPr lang="en-US" sz="1800" dirty="0" smtClean="0"/>
              <a:t>AC Dipole ready for use</a:t>
            </a:r>
          </a:p>
          <a:p>
            <a:pPr lvl="2"/>
            <a:r>
              <a:rPr lang="en-US" sz="1800" dirty="0" smtClean="0"/>
              <a:t>Awaiting permission for commissioning</a:t>
            </a:r>
          </a:p>
          <a:p>
            <a:pPr lvl="1"/>
            <a:r>
              <a:rPr lang="en-US" sz="1800" dirty="0" smtClean="0"/>
              <a:t>Synchrotron Light Monitor</a:t>
            </a:r>
          </a:p>
          <a:p>
            <a:pPr lvl="2"/>
            <a:r>
              <a:rPr lang="en-US" sz="1800" dirty="0" smtClean="0"/>
              <a:t>Already delivering useful information about beam</a:t>
            </a:r>
            <a:endParaRPr lang="en-US" sz="1800" dirty="0"/>
          </a:p>
        </p:txBody>
      </p:sp>
      <p:pic>
        <p:nvPicPr>
          <p:cNvPr id="7" name="Picture 6" descr="synchrotron light data versus tim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600700" y="4389014"/>
            <a:ext cx="3276599" cy="2126085"/>
          </a:xfrm>
          <a:prstGeom prst="rect">
            <a:avLst/>
          </a:prstGeom>
        </p:spPr>
      </p:pic>
      <p:pic>
        <p:nvPicPr>
          <p:cNvPr id="8" name="Picture 7" descr="First beam image, beam 2, 2009-12-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610100"/>
            <a:ext cx="1981200" cy="19812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3352800" y="5219700"/>
            <a:ext cx="28575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464176">
            <a:off x="3386766" y="4710099"/>
            <a:ext cx="209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Used to measure emittance growth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4, 2010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USLARP/CERN Meeting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F2354-4F7D-4A71-83D4-43648E66DE5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494" y="266700"/>
            <a:ext cx="8355012" cy="1714500"/>
          </a:xfrm>
        </p:spPr>
        <p:txBody>
          <a:bodyPr/>
          <a:lstStyle/>
          <a:p>
            <a:r>
              <a:rPr lang="en-US" dirty="0" smtClean="0"/>
              <a:t>Instrumentation (cont’d)</a:t>
            </a:r>
          </a:p>
          <a:p>
            <a:pPr lvl="1"/>
            <a:r>
              <a:rPr lang="en-US" dirty="0" smtClean="0"/>
              <a:t>LLRF tools developed at SLAC (J. Fox, et al) were very useful in optimizing LHC RF system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99" y="1638300"/>
            <a:ext cx="550958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004" y="4191000"/>
            <a:ext cx="5209358" cy="242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1700" y="3810000"/>
            <a:ext cx="3162300" cy="251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20389" y="1076324"/>
            <a:ext cx="3123612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4, 2010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USLARP/CERN Meeting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F2354-4F7D-4A71-83D4-43648E66DE5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Discussion: Instrumentation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model for remote access to data?</a:t>
            </a:r>
          </a:p>
          <a:p>
            <a:pPr lvl="1"/>
            <a:r>
              <a:rPr lang="en-US" dirty="0" smtClean="0"/>
              <a:t>This has been an issue for </a:t>
            </a:r>
            <a:r>
              <a:rPr lang="en-US" dirty="0" err="1" smtClean="0"/>
              <a:t>Schottky</a:t>
            </a:r>
            <a:r>
              <a:rPr lang="en-US" dirty="0" smtClean="0"/>
              <a:t> already.</a:t>
            </a:r>
          </a:p>
          <a:p>
            <a:r>
              <a:rPr lang="en-US" dirty="0" smtClean="0"/>
              <a:t>Handoff and support?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, who’s responsible for software?</a:t>
            </a:r>
          </a:p>
          <a:p>
            <a:pPr lvl="1"/>
            <a:r>
              <a:rPr lang="en-US" dirty="0" smtClean="0"/>
              <a:t>Increased commissioning time for </a:t>
            </a:r>
            <a:r>
              <a:rPr lang="en-US" dirty="0" err="1" smtClean="0"/>
              <a:t>lumi</a:t>
            </a:r>
            <a:r>
              <a:rPr lang="en-US" dirty="0" smtClean="0"/>
              <a:t>, given new energy schedule.</a:t>
            </a:r>
          </a:p>
          <a:p>
            <a:r>
              <a:rPr lang="en-US" dirty="0" smtClean="0"/>
              <a:t>What will be the impact of IR upgrade(s) (TAN rebuilt) on the luminosity monitor?</a:t>
            </a:r>
          </a:p>
          <a:p>
            <a:r>
              <a:rPr lang="en-US" dirty="0" smtClean="0"/>
              <a:t>What is the future of the AC dipole?</a:t>
            </a:r>
          </a:p>
          <a:p>
            <a:pPr lvl="1"/>
            <a:r>
              <a:rPr lang="en-US" dirty="0" smtClean="0"/>
              <a:t>Should LARP continue to support it?</a:t>
            </a:r>
          </a:p>
          <a:p>
            <a:r>
              <a:rPr lang="en-US" dirty="0" smtClean="0"/>
              <a:t>Are there additional instrumentation topics where we could contribute?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4, 2010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USLARP/CERN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F2354-4F7D-4A71-83D4-43648E66DE5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40531" y="0"/>
            <a:ext cx="8262937" cy="441325"/>
          </a:xfrm>
        </p:spPr>
        <p:txBody>
          <a:bodyPr/>
          <a:lstStyle/>
          <a:p>
            <a:r>
              <a:rPr lang="en-US" dirty="0" smtClean="0"/>
              <a:t>Collimation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7" y="400050"/>
            <a:ext cx="8355012" cy="5676900"/>
          </a:xfrm>
        </p:spPr>
        <p:txBody>
          <a:bodyPr/>
          <a:lstStyle/>
          <a:p>
            <a:r>
              <a:rPr lang="en-US" sz="2200" dirty="0" smtClean="0"/>
              <a:t>Rotatable Collimators</a:t>
            </a:r>
          </a:p>
          <a:p>
            <a:pPr lvl="1"/>
            <a:r>
              <a:rPr lang="en-US" sz="1800" dirty="0" smtClean="0"/>
              <a:t>Continued good coordination with CERN Phase II collimation plan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On track for prototype delivery, August 2010</a:t>
            </a:r>
          </a:p>
          <a:p>
            <a:pPr lvl="1"/>
            <a:r>
              <a:rPr lang="en-US" sz="1800" dirty="0" smtClean="0"/>
              <a:t>Planning for SPS installation and testing after the 2010 run.</a:t>
            </a:r>
          </a:p>
          <a:p>
            <a:pPr lvl="1"/>
            <a:r>
              <a:rPr lang="en-US" sz="1800" dirty="0" smtClean="0"/>
              <a:t>Will test in </a:t>
            </a:r>
            <a:r>
              <a:rPr lang="en-US" sz="1800" dirty="0" err="1" smtClean="0"/>
              <a:t>HiRadMat</a:t>
            </a:r>
            <a:r>
              <a:rPr lang="en-US" sz="1800" dirty="0" smtClean="0"/>
              <a:t> facility when facility is complete (mid-2011).</a:t>
            </a:r>
          </a:p>
          <a:p>
            <a:r>
              <a:rPr lang="en-US" sz="2200" dirty="0" smtClean="0"/>
              <a:t>Crystal Collimation</a:t>
            </a:r>
          </a:p>
          <a:p>
            <a:pPr lvl="1"/>
            <a:r>
              <a:rPr lang="en-US" sz="1800" dirty="0" smtClean="0"/>
              <a:t>Exciting demonstrations from both T980 (FNAL) and UA9 (CERN)</a:t>
            </a:r>
          </a:p>
          <a:p>
            <a:pPr lvl="1"/>
            <a:r>
              <a:rPr lang="en-US" sz="1800" dirty="0" smtClean="0"/>
              <a:t>Test proposed in LHC</a:t>
            </a:r>
          </a:p>
          <a:p>
            <a:pPr lvl="2"/>
            <a:endParaRPr lang="en-US" dirty="0"/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291486"/>
            <a:ext cx="4229100" cy="2308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" name="Content Placeholder 3" descr="HPIM157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0493" y="1181100"/>
            <a:ext cx="5791200" cy="100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UA9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181600" y="4291794"/>
            <a:ext cx="3314700" cy="219226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239293" y="5486400"/>
            <a:ext cx="133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T980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087393" y="5524500"/>
            <a:ext cx="133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UA9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4, 2010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USLARP/CERN Meeting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F2354-4F7D-4A71-83D4-43648E66DE5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Collimation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New idea: hollow electron lenses as collimators/scrapers</a:t>
            </a:r>
          </a:p>
          <a:p>
            <a:r>
              <a:rPr lang="en-US" sz="2000" dirty="0" smtClean="0"/>
              <a:t>Lots of interest from CERN</a:t>
            </a:r>
          </a:p>
          <a:p>
            <a:r>
              <a:rPr lang="en-US" sz="2000" dirty="0" smtClean="0"/>
              <a:t>Demonstration of hollow beams at FNAL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" y="2133600"/>
            <a:ext cx="22642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>
            <a:off x="3048000" y="3276600"/>
            <a:ext cx="838200" cy="800100"/>
          </a:xfrm>
          <a:prstGeom prst="rightArrow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6700" y="2019300"/>
            <a:ext cx="4305300" cy="40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4, 2010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USLARP/CERN Meeting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F2354-4F7D-4A71-83D4-43648E66DE5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Discussion: Collimation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Are LARP plans consistent with CERN expectations regarding prototyping and testing of the rotatable collimators</a:t>
            </a:r>
            <a:r>
              <a:rPr lang="en-US" sz="2000" dirty="0" smtClean="0"/>
              <a:t>?</a:t>
            </a:r>
          </a:p>
          <a:p>
            <a:pPr lvl="1"/>
            <a:r>
              <a:rPr lang="en-US" sz="1600" dirty="0" smtClean="0"/>
              <a:t>Current plan is one prototype for both SPS and </a:t>
            </a:r>
            <a:r>
              <a:rPr lang="en-US" sz="1600" dirty="0" err="1" smtClean="0"/>
              <a:t>HiRadMat</a:t>
            </a:r>
            <a:r>
              <a:rPr lang="en-US" sz="1600" dirty="0" smtClean="0"/>
              <a:t> facility.</a:t>
            </a:r>
          </a:p>
          <a:p>
            <a:pPr lvl="1"/>
            <a:r>
              <a:rPr lang="en-US" sz="1600" dirty="0" smtClean="0"/>
              <a:t>Do we need two?</a:t>
            </a:r>
            <a:endParaRPr lang="en-US" sz="1600" dirty="0" smtClean="0"/>
          </a:p>
          <a:p>
            <a:r>
              <a:rPr lang="en-US" sz="2000" dirty="0" smtClean="0"/>
              <a:t>If rotatable collimators are found acceptable for CERN use, what model is envisioned for construction</a:t>
            </a:r>
          </a:p>
          <a:p>
            <a:pPr lvl="1"/>
            <a:r>
              <a:rPr lang="en-US" sz="1800" dirty="0" smtClean="0"/>
              <a:t>CERN?</a:t>
            </a:r>
          </a:p>
          <a:p>
            <a:pPr lvl="1"/>
            <a:r>
              <a:rPr lang="en-US" sz="1800" dirty="0" smtClean="0"/>
              <a:t>US project (a la APUL)?</a:t>
            </a:r>
          </a:p>
          <a:p>
            <a:r>
              <a:rPr lang="en-US" sz="2000" dirty="0" smtClean="0"/>
              <a:t>Are crystal collimation and/or hollow electron beam seen as possibilities for the LHC future?</a:t>
            </a:r>
          </a:p>
          <a:p>
            <a:pPr lvl="1"/>
            <a:r>
              <a:rPr lang="en-US" sz="1800" dirty="0" smtClean="0"/>
              <a:t>Given our limited resources, how much effort should LARP commit?</a:t>
            </a:r>
          </a:p>
          <a:p>
            <a:r>
              <a:rPr lang="en-US" sz="2000" dirty="0" smtClean="0"/>
              <a:t>Are there other ways LARP can contribute to the collimation effort?</a:t>
            </a:r>
          </a:p>
          <a:p>
            <a:pPr lvl="1"/>
            <a:r>
              <a:rPr lang="en-US" sz="1800" dirty="0" err="1" smtClean="0"/>
              <a:t>eg</a:t>
            </a:r>
            <a:r>
              <a:rPr lang="en-US" sz="1800" dirty="0" smtClean="0"/>
              <a:t>, redirect accelerator physics effort from electron cloud and/or beam </a:t>
            </a:r>
            <a:r>
              <a:rPr lang="en-US" sz="1800" dirty="0" err="1" smtClean="0"/>
              <a:t>beam</a:t>
            </a:r>
            <a:r>
              <a:rPr lang="en-US" sz="1800" dirty="0" smtClean="0"/>
              <a:t>? </a:t>
            </a:r>
            <a:endParaRPr lang="en-US" sz="18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4, 2010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USLARP/CERN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F2354-4F7D-4A71-83D4-43648E66DE5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25393</TotalTime>
  <Words>1954</Words>
  <Application>Microsoft Office PowerPoint</Application>
  <PresentationFormat>On-screen Show (4:3)</PresentationFormat>
  <Paragraphs>350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Trebuchet MS</vt:lpstr>
      <vt:lpstr>Wingdings 2</vt:lpstr>
      <vt:lpstr>Wingdings</vt:lpstr>
      <vt:lpstr>Bitstream Vera Serif</vt:lpstr>
      <vt:lpstr>Comic Sans MS</vt:lpstr>
      <vt:lpstr>Opulent</vt:lpstr>
      <vt:lpstr>2010 USLARP/CERN meeting</vt:lpstr>
      <vt:lpstr>Outline</vt:lpstr>
      <vt:lpstr>Impressions from Chamonix (wrt LARP)</vt:lpstr>
      <vt:lpstr>Since the last LARP/CERN meeting…</vt:lpstr>
      <vt:lpstr>Slide 5</vt:lpstr>
      <vt:lpstr>Discussion: Instrumentation</vt:lpstr>
      <vt:lpstr>Collimation</vt:lpstr>
      <vt:lpstr>Collimation (cont’d)</vt:lpstr>
      <vt:lpstr>Discussion: Collimation</vt:lpstr>
      <vt:lpstr>Accelerator Physics</vt:lpstr>
      <vt:lpstr>Accelerator Physics (cont’d)</vt:lpstr>
      <vt:lpstr>Slide 12</vt:lpstr>
      <vt:lpstr>Discussion: Accelerator Physics</vt:lpstr>
      <vt:lpstr>Crab Cavities</vt:lpstr>
      <vt:lpstr>PS2</vt:lpstr>
      <vt:lpstr>Personnel Programs</vt:lpstr>
      <vt:lpstr>Personnel Programs (cont’d)</vt:lpstr>
      <vt:lpstr>Slide 18</vt:lpstr>
      <vt:lpstr>LQ (4m x 90mm) Assembly and Test</vt:lpstr>
      <vt:lpstr>HQ (1m x 120mm) Activities</vt:lpstr>
      <vt:lpstr>Magnet Plans</vt:lpstr>
      <vt:lpstr>Any Other Business??</vt:lpstr>
      <vt:lpstr>Backup SLIDES</vt:lpstr>
      <vt:lpstr>Crab Cavities</vt:lpstr>
      <vt:lpstr>Slide 25</vt:lpstr>
      <vt:lpstr>PS2</vt:lpstr>
      <vt:lpstr>Magnet Systems*</vt:lpstr>
      <vt:lpstr>Conductor Choice</vt:lpstr>
      <vt:lpstr>LQ Results</vt:lpstr>
      <vt:lpstr>Discussion: Magnet Program</vt:lpstr>
    </vt:vector>
  </TitlesOfParts>
  <Company>Fermilab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PMG Slides</dc:title>
  <dc:creator>Pushpa Bhat</dc:creator>
  <cp:lastModifiedBy>Eric J Prebys</cp:lastModifiedBy>
  <cp:revision>1110</cp:revision>
  <dcterms:created xsi:type="dcterms:W3CDTF">2003-09-15T21:58:19Z</dcterms:created>
  <dcterms:modified xsi:type="dcterms:W3CDTF">2010-02-04T12:42:18Z</dcterms:modified>
</cp:coreProperties>
</file>