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4168" r:id="rId1"/>
  </p:sldMasterIdLst>
  <p:notesMasterIdLst>
    <p:notesMasterId r:id="rId33"/>
  </p:notesMasterIdLst>
  <p:handoutMasterIdLst>
    <p:handoutMasterId r:id="rId34"/>
  </p:handoutMasterIdLst>
  <p:sldIdLst>
    <p:sldId id="256" r:id="rId2"/>
    <p:sldId id="257" r:id="rId3"/>
    <p:sldId id="259" r:id="rId4"/>
    <p:sldId id="260" r:id="rId5"/>
    <p:sldId id="261" r:id="rId6"/>
    <p:sldId id="268" r:id="rId7"/>
    <p:sldId id="264" r:id="rId8"/>
    <p:sldId id="265" r:id="rId9"/>
    <p:sldId id="267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2" r:id="rId31"/>
    <p:sldId id="291" r:id="rId32"/>
  </p:sldIdLst>
  <p:sldSz cx="9144000" cy="6858000" type="screen4x3"/>
  <p:notesSz cx="6946900" cy="9220200"/>
  <p:embeddedFontLst>
    <p:embeddedFont>
      <p:font typeface="Trebuchet MS" pitchFamily="34" charset="0"/>
      <p:regular r:id="rId35"/>
      <p:bold r:id="rId36"/>
      <p:italic r:id="rId37"/>
      <p:boldItalic r:id="rId38"/>
    </p:embeddedFont>
    <p:embeddedFont>
      <p:font typeface="Wingdings 2" pitchFamily="18" charset="2"/>
      <p:regular r:id="rId39"/>
    </p:embeddedFont>
    <p:embeddedFont>
      <p:font typeface="Calibri" pitchFamily="34" charset="0"/>
      <p:regular r:id="rId40"/>
      <p:bold r:id="rId41"/>
      <p:italic r:id="rId42"/>
      <p:boldItalic r:id="rId43"/>
    </p:embeddedFont>
    <p:embeddedFont>
      <p:font typeface="Comic Sans MS" pitchFamily="66" charset="0"/>
      <p:regular r:id="rId44"/>
      <p:bold r:id="rId45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1F1F"/>
    <a:srgbClr val="0033CC"/>
    <a:srgbClr val="097D27"/>
    <a:srgbClr val="00863D"/>
    <a:srgbClr val="E1F4FF"/>
    <a:srgbClr val="CCECFF"/>
    <a:srgbClr val="FFCC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11" autoAdjust="0"/>
    <p:restoredTop sz="94715" autoAdjust="0"/>
  </p:normalViewPr>
  <p:slideViewPr>
    <p:cSldViewPr>
      <p:cViewPr varScale="1">
        <p:scale>
          <a:sx n="70" d="100"/>
          <a:sy n="70" d="100"/>
        </p:scale>
        <p:origin x="-1158" y="-108"/>
      </p:cViewPr>
      <p:guideLst>
        <p:guide orient="horz" pos="213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9327138" cy="3932713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5413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5413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fld id="{D6D5AFC7-0EE6-45E1-8E7D-8B2D2B327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5413" y="0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8400" y="692150"/>
            <a:ext cx="4611688" cy="3457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5325" y="4379913"/>
            <a:ext cx="5556250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l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67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5413" y="8758238"/>
            <a:ext cx="30099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0" tIns="45706" rIns="91410" bIns="45706" numCol="1" anchor="b" anchorCtr="0" compatLnSpc="1">
            <a:prstTxWarp prst="textNoShape">
              <a:avLst/>
            </a:prstTxWarp>
          </a:bodyPr>
          <a:lstStyle>
            <a:lvl1pPr algn="r" defTabSz="911225">
              <a:defRPr sz="1200">
                <a:latin typeface="Arial" charset="0"/>
              </a:defRPr>
            </a:lvl1pPr>
          </a:lstStyle>
          <a:p>
            <a:pPr>
              <a:defRPr/>
            </a:pPr>
            <a:fld id="{E7EBEC1A-5C7A-4C22-9286-A90B9CBE9D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00FCB-5CB7-4824-B350-8747DDD0B97F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AF902-F45B-44DC-BD28-DD4094D31B24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00FCB-5CB7-4824-B350-8747DDD0B97F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00FCB-5CB7-4824-B350-8747DDD0B97F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C2E1A8-593B-2748-AE6D-4D571AB62C75}" type="slidenum">
              <a:rPr lang="en-US"/>
              <a:pPr/>
              <a:t>21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3E49C1-C70F-4539-839A-A7098667C0AE}" type="slidenum">
              <a:rPr lang="en-GB" smtClean="0"/>
              <a:pPr/>
              <a:t>28</a:t>
            </a:fld>
            <a:endParaRPr lang="en-GB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8400" y="692150"/>
            <a:ext cx="4610100" cy="3457575"/>
          </a:xfrm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6004" y="4380190"/>
            <a:ext cx="5554894" cy="4150277"/>
          </a:xfrm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H="1">
            <a:off x="0" y="0"/>
            <a:ext cx="9144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 rot="16200000">
            <a:off x="-2536825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pic>
        <p:nvPicPr>
          <p:cNvPr id="7" name="Picture 13" descr="FNAL_logo_sm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921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/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October 16, 2010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16, 2010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HE-LHC Session 4 Summary</a:t>
            </a: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149E7-ABE5-4164-B725-77FE95D308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October 16,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HE-LHC Session 4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63CE438-BF8E-4F6D-A982-E993BC79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64008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143000"/>
            <a:ext cx="8229600" cy="24907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3786188"/>
            <a:ext cx="8229600" cy="24923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gradFill>
          <a:gsLst>
            <a:gs pos="1000">
              <a:schemeClr val="tx1"/>
            </a:gs>
            <a:gs pos="67000">
              <a:schemeClr val="bg1">
                <a:shade val="90000"/>
                <a:satMod val="375000"/>
                <a:alpha val="60000"/>
              </a:schemeClr>
            </a:gs>
            <a:gs pos="100000">
              <a:schemeClr val="bg2">
                <a:tint val="88000"/>
                <a:satMod val="40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chemeClr val="bg1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304800" y="0"/>
            <a:ext cx="49213" cy="68580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pic>
        <p:nvPicPr>
          <p:cNvPr id="5" name="Picture 4" descr="usluo_log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5125" y="0"/>
            <a:ext cx="1273175" cy="60960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67725" y="0"/>
            <a:ext cx="676275" cy="676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 rot="16200000">
            <a:off x="-2428081" y="3153569"/>
            <a:ext cx="5194300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dirty="0">
                <a:latin typeface="Comic Sans MS" pitchFamily="66" charset="0"/>
              </a:rPr>
              <a:t>M. Pojer CERN	-	USLUO 2009, Berkeley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1626782" y="0"/>
            <a:ext cx="6755218" cy="554037"/>
          </a:xfrm>
          <a:prstGeom prst="rect">
            <a:avLst/>
          </a:prstGeom>
        </p:spPr>
        <p:txBody>
          <a:bodyPr/>
          <a:lstStyle>
            <a:lvl1pPr algn="r">
              <a:defRPr sz="2400" b="1" u="sng" cap="small" baseline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77000" y="6416675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October 16, 2010</a:t>
            </a:r>
            <a:endParaRPr lang="en-US"/>
          </a:p>
        </p:txBody>
      </p:sp>
      <p:sp>
        <p:nvSpPr>
          <p:cNvPr id="9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914400" y="6416675"/>
            <a:ext cx="5562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HE-LHC Session 4 Summary</a:t>
            </a:r>
            <a:endParaRPr lang="en-US"/>
          </a:p>
        </p:txBody>
      </p:sp>
      <p:sp>
        <p:nvSpPr>
          <p:cNvPr id="10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457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extLst/>
          </a:lstStyle>
          <a:p>
            <a:pPr>
              <a:defRPr/>
            </a:pPr>
            <a:fld id="{2C5BE029-1FDF-4667-B5FF-7A0CE4652B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 baseline="0">
                <a:latin typeface="+mj-lt"/>
              </a:defRPr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16, 2010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HE-LHC Session 4 Summary</a:t>
            </a: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B0E99-9807-441D-AF7E-21CC01B422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657065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5029" y="3145972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October 16,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HE-LHC Session 4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E1D32FF-3B66-4CF1-9193-3A177C6721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52400"/>
            <a:ext cx="8371114" cy="507274"/>
          </a:xfrm>
        </p:spPr>
        <p:txBody>
          <a:bodyPr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5172" y="968829"/>
            <a:ext cx="4060371" cy="514644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5286" y="968829"/>
            <a:ext cx="4172275" cy="517910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16, 2010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HE-LHC Session 4 Summary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BC2954-43C4-419B-ACBB-140890A7A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07274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8829"/>
            <a:ext cx="3520440" cy="48578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979714"/>
            <a:ext cx="3520440" cy="48469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16, 2010</a:t>
            </a:r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HE-LHC Session 4 Summary</a:t>
            </a: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72708-4FE2-4C09-8AC8-044192CDF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143" y="190500"/>
            <a:ext cx="8490857" cy="463731"/>
          </a:xfrm>
        </p:spPr>
        <p:txBody>
          <a:bodyPr/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16, 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HE-LHC Session 4 Summary</a:t>
            </a: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FE6BC-2217-483D-BF38-6584628A4C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16, 2010</a:t>
            </a:r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HE-LHC Session 4 Summary</a:t>
            </a: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0D8454-3FB3-4CEA-BD58-15533FFAB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16, 2010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HE-LHC Session 4 Summary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5F444-6FEB-48A1-8743-E0C72597AC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October 16, 2010</a:t>
            </a: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 smtClean="0"/>
              <a:t>HE-LHC Session 4 Summary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3AAD73-9314-483C-BD39-3DABEA4756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-2" y="0"/>
            <a:ext cx="391887" cy="6858000"/>
          </a:xfrm>
          <a:prstGeom prst="rect">
            <a:avLst/>
          </a:prstGeom>
          <a:blipFill>
            <a:blip r:embed="rId15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39738" y="152400"/>
            <a:ext cx="8262937" cy="441325"/>
          </a:xfrm>
          <a:prstGeom prst="rect">
            <a:avLst/>
          </a:prstGeom>
        </p:spPr>
        <p:txBody>
          <a:bodyPr vert="horz" lIns="45720" tIns="0" rIns="45720" bIns="0" anchor="b" anchorCtr="0">
            <a:noAutofit/>
          </a:bodyPr>
          <a:lstStyle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102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46088" y="800100"/>
            <a:ext cx="8355012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 smtClean="0"/>
              <a:t>October 16, 2010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r>
              <a:rPr lang="en-US" smtClean="0"/>
              <a:t>HE-LHC Session 4 Summary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337550" y="6534150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  <a:latin typeface="Arial" charset="0"/>
              </a:defRPr>
            </a:lvl1pPr>
            <a:extLst/>
          </a:lstStyle>
          <a:p>
            <a:pPr>
              <a:defRPr/>
            </a:pPr>
            <a:fld id="{E892B5FC-9554-400C-8E08-6886F3BB0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07" name="Picture 9" descr="FNAL_logo_sm.gif"/>
          <p:cNvPicPr>
            <a:picLocks noChangeAspect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3714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17" cstate="print"/>
          <a:srcRect l="1942" t="3907" r="56311"/>
          <a:stretch>
            <a:fillRect/>
          </a:stretch>
        </p:blipFill>
        <p:spPr bwMode="auto">
          <a:xfrm>
            <a:off x="7913234" y="0"/>
            <a:ext cx="1230765" cy="629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953" r:id="rId1"/>
    <p:sldLayoutId id="2147484946" r:id="rId2"/>
    <p:sldLayoutId id="2147484954" r:id="rId3"/>
    <p:sldLayoutId id="2147484947" r:id="rId4"/>
    <p:sldLayoutId id="2147484948" r:id="rId5"/>
    <p:sldLayoutId id="2147484949" r:id="rId6"/>
    <p:sldLayoutId id="2147484950" r:id="rId7"/>
    <p:sldLayoutId id="2147484951" r:id="rId8"/>
    <p:sldLayoutId id="2147484955" r:id="rId9"/>
    <p:sldLayoutId id="2147484952" r:id="rId10"/>
    <p:sldLayoutId id="2147484956" r:id="rId11"/>
    <p:sldLayoutId id="2147484957" r:id="rId12"/>
    <p:sldLayoutId id="2147484958" r:id="rId13"/>
  </p:sldLayoutIdLst>
  <p:transition>
    <p:fade thruBlk="1"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ile:///E:\Collimation%20Picture%20Gallery\IMG_3385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8740" y="1047890"/>
            <a:ext cx="6300568" cy="914400"/>
          </a:xfrm>
        </p:spPr>
        <p:txBody>
          <a:bodyPr/>
          <a:lstStyle/>
          <a:p>
            <a:pPr algn="l">
              <a:defRPr/>
            </a:pPr>
            <a:r>
              <a:rPr lang="en-US" dirty="0" smtClean="0"/>
              <a:t>Session 4 Summary:</a:t>
            </a:r>
            <a:br>
              <a:rPr lang="en-US" dirty="0" smtClean="0"/>
            </a:br>
            <a:r>
              <a:rPr lang="en-US" dirty="0" smtClean="0"/>
              <a:t>HE-LHC Injector and Infrastructure</a:t>
            </a:r>
            <a:endParaRPr lang="en-US" dirty="0"/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1077145" y="2084825"/>
            <a:ext cx="7450570" cy="1101725"/>
          </a:xfrm>
        </p:spPr>
        <p:txBody>
          <a:bodyPr/>
          <a:lstStyle/>
          <a:p>
            <a:pPr algn="l"/>
            <a:r>
              <a:rPr lang="en-US" dirty="0" smtClean="0"/>
              <a:t>Conveners: Eric </a:t>
            </a:r>
            <a:r>
              <a:rPr lang="en-US" dirty="0" err="1" smtClean="0"/>
              <a:t>Prebys</a:t>
            </a:r>
            <a:r>
              <a:rPr lang="en-US" dirty="0" smtClean="0"/>
              <a:t>; Luca </a:t>
            </a:r>
            <a:r>
              <a:rPr lang="en-US" dirty="0" err="1" smtClean="0"/>
              <a:t>Bottura</a:t>
            </a:r>
            <a:r>
              <a:rPr lang="en-US" dirty="0" smtClean="0"/>
              <a:t> (s. </a:t>
            </a:r>
            <a:r>
              <a:rPr lang="en-US" dirty="0" err="1" smtClean="0"/>
              <a:t>secr</a:t>
            </a:r>
            <a:r>
              <a:rPr lang="en-US" dirty="0" smtClean="0"/>
              <a:t>.)</a:t>
            </a:r>
          </a:p>
        </p:txBody>
      </p:sp>
      <p:sp>
        <p:nvSpPr>
          <p:cNvPr id="11270" name="Date Placeholder 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rIns="91440" numCol="1" anchorCtr="0" compatLnSpc="1">
            <a:prstTxWarp prst="textNoShape">
              <a:avLst/>
            </a:prstTxWarp>
          </a:bodyPr>
          <a:lstStyle/>
          <a:p>
            <a:r>
              <a:rPr lang="en-US" smtClean="0">
                <a:latin typeface="Arial" pitchFamily="34" charset="0"/>
              </a:rPr>
              <a:t>October 16, 2010</a:t>
            </a:r>
            <a:endParaRPr smtClean="0">
              <a:latin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038740" y="3552312"/>
            <a:ext cx="7911430" cy="1758533"/>
            <a:chOff x="1038740" y="3552312"/>
            <a:chExt cx="7911430" cy="1758533"/>
          </a:xfrm>
        </p:grpSpPr>
        <p:pic>
          <p:nvPicPr>
            <p:cNvPr id="27033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38740" y="3552312"/>
              <a:ext cx="7911430" cy="17585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033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172570" y="4542744"/>
              <a:ext cx="1777600" cy="422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7" name="Text Box 5"/>
          <p:cNvSpPr txBox="1">
            <a:spLocks noChangeArrowheads="1"/>
          </p:cNvSpPr>
          <p:nvPr/>
        </p:nvSpPr>
        <p:spPr bwMode="auto">
          <a:xfrm>
            <a:off x="468312" y="1047890"/>
            <a:ext cx="8289833" cy="452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 typeface="Wingdings" pitchFamily="2" charset="2"/>
              <a:buNone/>
            </a:pPr>
            <a:r>
              <a:rPr lang="de-DE" sz="2000" b="1" dirty="0"/>
              <a:t>FAIR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de-DE" dirty="0"/>
              <a:t> FAIR experiments require high average intensity &gt; Fast ramped magnets </a:t>
            </a:r>
          </a:p>
          <a:p>
            <a:pPr algn="l">
              <a:spcBef>
                <a:spcPct val="50000"/>
              </a:spcBef>
              <a:buFont typeface="Wingdings" pitchFamily="2" charset="2"/>
              <a:buNone/>
            </a:pPr>
            <a:r>
              <a:rPr lang="de-DE" dirty="0"/>
              <a:t>(short cycle times)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de-DE" dirty="0"/>
              <a:t> FAIR is supposed to be highly parallel and flexible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de-DE" dirty="0"/>
              <a:t> At a circumference of about 1km, curved dipole magnets are needed. &gt; Restriction in total pulse power (magnet aperture) and acceptance drop by large sagitta.</a:t>
            </a:r>
          </a:p>
          <a:p>
            <a:pPr algn="l">
              <a:spcBef>
                <a:spcPct val="50000"/>
              </a:spcBef>
              <a:buFont typeface="Wingdings" pitchFamily="2" charset="2"/>
              <a:buNone/>
            </a:pPr>
            <a:endParaRPr lang="de-DE" dirty="0"/>
          </a:p>
          <a:p>
            <a:pPr algn="l">
              <a:spcBef>
                <a:spcPct val="50000"/>
              </a:spcBef>
              <a:buFont typeface="Wingdings" pitchFamily="2" charset="2"/>
              <a:buNone/>
            </a:pPr>
            <a:r>
              <a:rPr lang="de-DE" b="1" dirty="0"/>
              <a:t>CERN/SLHC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de-DE" dirty="0"/>
              <a:t> SIS100 magnet technolgy, its design and R&amp;D may be of interest for a s.c. PS.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§"/>
            </a:pPr>
            <a:r>
              <a:rPr lang="de-DE" dirty="0"/>
              <a:t> SIS300 magnets technology, its design and R&amp;D may be of interest for a s.c. SPS (e.g. increase of final energy, energy consumption/pulse power)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Peter Spiller: FAIR magnet R&amp;D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16, 2010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FE6BC-2217-483D-BF38-6584628A4C3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HE-LHC Session 4 Summary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2" name="Rectangle 2"/>
          <p:cNvSpPr>
            <a:spLocks noChangeArrowheads="1"/>
          </p:cNvSpPr>
          <p:nvPr/>
        </p:nvSpPr>
        <p:spPr bwMode="auto">
          <a:xfrm>
            <a:off x="228600" y="0"/>
            <a:ext cx="7696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/>
            <a:r>
              <a:rPr lang="de-DE" sz="2800" b="1">
                <a:latin typeface="Arial" charset="0"/>
              </a:rPr>
              <a:t>SIS 100 Fast Ramped S.C. Magnets</a:t>
            </a:r>
          </a:p>
        </p:txBody>
      </p:sp>
      <p:sp>
        <p:nvSpPr>
          <p:cNvPr id="481283" name="Text Box 3"/>
          <p:cNvSpPr txBox="1">
            <a:spLocks noChangeArrowheads="1"/>
          </p:cNvSpPr>
          <p:nvPr/>
        </p:nvSpPr>
        <p:spPr bwMode="auto">
          <a:xfrm>
            <a:off x="609600" y="1219200"/>
            <a:ext cx="69865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000" b="1">
                <a:latin typeface="Arial" charset="0"/>
              </a:rPr>
              <a:t>R&amp;D goal: AC loss reduction to 13 W/m @ 2T, 4 T/s, 1 Hz</a:t>
            </a:r>
          </a:p>
        </p:txBody>
      </p:sp>
      <p:sp>
        <p:nvSpPr>
          <p:cNvPr id="481284" name="Text Box 4"/>
          <p:cNvSpPr txBox="1">
            <a:spLocks noChangeArrowheads="1"/>
          </p:cNvSpPr>
          <p:nvPr/>
        </p:nvSpPr>
        <p:spPr bwMode="auto">
          <a:xfrm>
            <a:off x="1143000" y="3810000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pitchFamily="18" charset="0"/>
            </a:endParaRPr>
          </a:p>
        </p:txBody>
      </p:sp>
      <p:pic>
        <p:nvPicPr>
          <p:cNvPr id="481285" name="Picture 5" descr="endblock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981200"/>
            <a:ext cx="2595563" cy="3652838"/>
          </a:xfrm>
          <a:prstGeom prst="rect">
            <a:avLst/>
          </a:prstGeom>
          <a:noFill/>
        </p:spPr>
      </p:pic>
      <p:sp>
        <p:nvSpPr>
          <p:cNvPr id="481286" name="Text Box 6"/>
          <p:cNvSpPr txBox="1">
            <a:spLocks noChangeArrowheads="1"/>
          </p:cNvSpPr>
          <p:nvPr/>
        </p:nvSpPr>
        <p:spPr bwMode="auto">
          <a:xfrm>
            <a:off x="1355725" y="43846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481287" name="Text Box 7"/>
          <p:cNvSpPr txBox="1">
            <a:spLocks noChangeArrowheads="1"/>
          </p:cNvSpPr>
          <p:nvPr/>
        </p:nvSpPr>
        <p:spPr bwMode="auto">
          <a:xfrm>
            <a:off x="6096000" y="5791200"/>
            <a:ext cx="2590800" cy="36671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solidFill>
                  <a:schemeClr val="bg1"/>
                </a:solidFill>
                <a:latin typeface="Arial" charset="0"/>
              </a:rPr>
              <a:t>New endblock design</a:t>
            </a:r>
          </a:p>
        </p:txBody>
      </p:sp>
      <p:pic>
        <p:nvPicPr>
          <p:cNvPr id="481288" name="Picture 8" descr="losses_R&amp;D_bu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52600"/>
            <a:ext cx="4941888" cy="4257675"/>
          </a:xfrm>
          <a:prstGeom prst="rect">
            <a:avLst/>
          </a:prstGeom>
          <a:noFill/>
        </p:spPr>
      </p:pic>
      <p:sp>
        <p:nvSpPr>
          <p:cNvPr id="481289" name="Text Box 9"/>
          <p:cNvSpPr txBox="1">
            <a:spLocks noChangeArrowheads="1"/>
          </p:cNvSpPr>
          <p:nvPr/>
        </p:nvSpPr>
        <p:spPr bwMode="auto">
          <a:xfrm>
            <a:off x="6858000" y="3352800"/>
            <a:ext cx="12192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Top view</a:t>
            </a:r>
          </a:p>
        </p:txBody>
      </p:sp>
      <p:sp>
        <p:nvSpPr>
          <p:cNvPr id="481290" name="Text Box 10"/>
          <p:cNvSpPr txBox="1">
            <a:spLocks noChangeArrowheads="1"/>
          </p:cNvSpPr>
          <p:nvPr/>
        </p:nvSpPr>
        <p:spPr bwMode="auto">
          <a:xfrm>
            <a:off x="6781800" y="1828800"/>
            <a:ext cx="1371600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/>
              <a:t>Front  view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16, 2010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D8454-3FB3-4CEA-BD58-15533FFAB1E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HE-LHC Session 4 Summary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/>
          <p:cNvPicPr>
            <a:picLocks noChangeAspect="1" noChangeArrowheads="1"/>
          </p:cNvPicPr>
          <p:nvPr/>
        </p:nvPicPr>
        <p:blipFill>
          <a:blip r:embed="rId2" cstate="print"/>
          <a:srcRect r="51823"/>
          <a:stretch>
            <a:fillRect/>
          </a:stretch>
        </p:blipFill>
        <p:spPr bwMode="auto">
          <a:xfrm>
            <a:off x="4764025" y="894270"/>
            <a:ext cx="4171950" cy="2379663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</p:pic>
      <p:pic>
        <p:nvPicPr>
          <p:cNvPr id="7171" name="Picture 4"/>
          <p:cNvPicPr>
            <a:picLocks noChangeAspect="1" noChangeArrowheads="1"/>
          </p:cNvPicPr>
          <p:nvPr/>
        </p:nvPicPr>
        <p:blipFill>
          <a:blip r:embed="rId3" cstate="print"/>
          <a:srcRect r="51694" b="6151"/>
          <a:stretch>
            <a:fillRect/>
          </a:stretch>
        </p:blipFill>
        <p:spPr bwMode="auto">
          <a:xfrm>
            <a:off x="4805300" y="3437445"/>
            <a:ext cx="4073525" cy="3171825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</p:pic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4" cstate="print"/>
          <a:srcRect l="1251" r="3238"/>
          <a:stretch>
            <a:fillRect/>
          </a:stretch>
        </p:blipFill>
        <p:spPr bwMode="auto">
          <a:xfrm>
            <a:off x="357125" y="2065845"/>
            <a:ext cx="4119563" cy="414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7"/>
          <p:cNvSpPr txBox="1">
            <a:spLocks noChangeArrowheads="1"/>
          </p:cNvSpPr>
          <p:nvPr/>
        </p:nvSpPr>
        <p:spPr bwMode="auto">
          <a:xfrm>
            <a:off x="503175" y="1003808"/>
            <a:ext cx="401955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SIS300 dipoles: fast cycled and curved magnet</a:t>
            </a:r>
          </a:p>
        </p:txBody>
      </p:sp>
      <p:sp>
        <p:nvSpPr>
          <p:cNvPr id="7" name="Oval 6"/>
          <p:cNvSpPr/>
          <p:nvPr/>
        </p:nvSpPr>
        <p:spPr>
          <a:xfrm>
            <a:off x="7875525" y="1387983"/>
            <a:ext cx="733425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Pasquale </a:t>
            </a:r>
            <a:r>
              <a:rPr lang="en-US" dirty="0" err="1" smtClean="0"/>
              <a:t>Fabbricatore</a:t>
            </a:r>
            <a:r>
              <a:rPr lang="en-US" dirty="0" smtClean="0"/>
              <a:t>: SIS300 R&amp;D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16, 2010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FE6BC-2217-483D-BF38-6584628A4C3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HE-LHC Session 4 Summary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471486" y="3538248"/>
            <a:ext cx="8594725" cy="1619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en-US" dirty="0"/>
              <a:t>Ramp 1T/s </a:t>
            </a:r>
            <a:r>
              <a:rPr lang="en-US" dirty="0">
                <a:sym typeface="Wingdings" pitchFamily="2" charset="2"/>
              </a:rPr>
              <a:t> ac losses	  Limited performances</a:t>
            </a:r>
          </a:p>
          <a:p>
            <a:pPr algn="just">
              <a:spcBef>
                <a:spcPts val="0"/>
              </a:spcBef>
              <a:defRPr/>
            </a:pPr>
            <a:r>
              <a:rPr lang="en-US" dirty="0">
                <a:sym typeface="Wingdings" pitchFamily="2" charset="2"/>
              </a:rPr>
              <a:t>			 Costs of Cryogenics</a:t>
            </a:r>
          </a:p>
          <a:p>
            <a:pPr algn="just">
              <a:spcBef>
                <a:spcPts val="0"/>
              </a:spcBef>
              <a:defRPr/>
            </a:pPr>
            <a:r>
              <a:rPr lang="en-US" dirty="0">
                <a:sym typeface="Wingdings" pitchFamily="2" charset="2"/>
              </a:rPr>
              <a:t>Hence:   Development of a low loss conductor</a:t>
            </a:r>
          </a:p>
          <a:p>
            <a:pPr algn="just">
              <a:spcBef>
                <a:spcPts val="0"/>
              </a:spcBef>
              <a:defRPr/>
            </a:pPr>
            <a:r>
              <a:rPr lang="en-US" dirty="0">
                <a:sym typeface="Wingdings" pitchFamily="2" charset="2"/>
              </a:rPr>
              <a:t>	Design with loss minimization (taking care of eddy currents in structures)</a:t>
            </a:r>
          </a:p>
          <a:p>
            <a:pPr algn="just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dirty="0">
                <a:sym typeface="Wingdings" pitchFamily="2" charset="2"/>
              </a:rPr>
              <a:t>Low ac losses Cored conductor Constructive problems</a:t>
            </a:r>
          </a:p>
        </p:txBody>
      </p:sp>
      <p:sp>
        <p:nvSpPr>
          <p:cNvPr id="4" name="Text Box 65"/>
          <p:cNvSpPr txBox="1">
            <a:spLocks noChangeArrowheads="1"/>
          </p:cNvSpPr>
          <p:nvPr/>
        </p:nvSpPr>
        <p:spPr bwMode="auto">
          <a:xfrm>
            <a:off x="468311" y="5406735"/>
            <a:ext cx="8623300" cy="3735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10000"/>
              </a:lnSpc>
              <a:spcBef>
                <a:spcPct val="50000"/>
              </a:spcBef>
              <a:defRPr/>
            </a:pPr>
            <a:r>
              <a:rPr lang="en-US" dirty="0"/>
              <a:t>Curvature R=66.667 m (</a:t>
            </a:r>
            <a:r>
              <a:rPr lang="en-US" dirty="0" err="1"/>
              <a:t>sagitta</a:t>
            </a:r>
            <a:r>
              <a:rPr lang="en-US" dirty="0"/>
              <a:t> 117 mm ) </a:t>
            </a:r>
            <a:r>
              <a:rPr lang="en-US" dirty="0">
                <a:sym typeface="Wingdings" pitchFamily="2" charset="2"/>
              </a:rPr>
              <a:t> Design and constructive problems</a:t>
            </a:r>
            <a:endParaRPr lang="en-US" dirty="0"/>
          </a:p>
        </p:txBody>
      </p:sp>
      <p:sp>
        <p:nvSpPr>
          <p:cNvPr id="5" name="Text Box 65"/>
          <p:cNvSpPr txBox="1">
            <a:spLocks noChangeArrowheads="1"/>
          </p:cNvSpPr>
          <p:nvPr/>
        </p:nvSpPr>
        <p:spPr bwMode="auto">
          <a:xfrm>
            <a:off x="546100" y="5925325"/>
            <a:ext cx="8597900" cy="3942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dirty="0"/>
              <a:t>10</a:t>
            </a:r>
            <a:r>
              <a:rPr lang="en-US" baseline="30000" dirty="0"/>
              <a:t>7</a:t>
            </a:r>
            <a:r>
              <a:rPr lang="en-US" dirty="0"/>
              <a:t> cycles </a:t>
            </a:r>
            <a:r>
              <a:rPr lang="en-US" dirty="0">
                <a:sym typeface="Wingdings" pitchFamily="2" charset="2"/>
              </a:rPr>
              <a:t>  Fatigue   Mechanical design and materials optimization</a:t>
            </a:r>
          </a:p>
        </p:txBody>
      </p:sp>
      <p:graphicFrame>
        <p:nvGraphicFramePr>
          <p:cNvPr id="6" name="Group 81"/>
          <p:cNvGraphicFramePr>
            <a:graphicFrameLocks noGrp="1"/>
          </p:cNvGraphicFramePr>
          <p:nvPr/>
        </p:nvGraphicFramePr>
        <p:xfrm>
          <a:off x="469899" y="1393535"/>
          <a:ext cx="8674101" cy="2049209"/>
        </p:xfrm>
        <a:graphic>
          <a:graphicData uri="http://schemas.openxmlformats.org/drawingml/2006/table">
            <a:tbl>
              <a:tblPr/>
              <a:tblGrid>
                <a:gridCol w="1275282"/>
                <a:gridCol w="1637419"/>
                <a:gridCol w="1214405"/>
                <a:gridCol w="1384546"/>
                <a:gridCol w="1581225"/>
                <a:gridCol w="1581224"/>
              </a:tblGrid>
              <a:tr h="751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9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Aperture (mm)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9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 (T)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9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dB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/</a:t>
                      </a:r>
                      <a:r>
                        <a:rPr kumimoji="0" lang="it-IT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dt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(T/s)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9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</a:rPr>
                        <a:t>P 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(T</a:t>
                      </a:r>
                      <a:r>
                        <a:rPr kumimoji="0" lang="it-IT" sz="20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</a:t>
                      </a: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9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Q (W/m)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9F4"/>
                    </a:solidFill>
                  </a:tcPr>
                </a:tc>
              </a:tr>
              <a:tr h="4456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LHC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9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9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8.34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9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9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9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9F4"/>
                    </a:solidFill>
                  </a:tcPr>
                </a:tc>
              </a:tr>
              <a:tr h="4088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RHIC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9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9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9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9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9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0.35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9F4"/>
                    </a:solidFill>
                  </a:tcPr>
                </a:tc>
              </a:tr>
              <a:tr h="4429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SIS300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9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latin typeface="Times New Roman" pitchFamily="18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9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9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9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9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Times New Roman" pitchFamily="18" charset="0"/>
                        </a:rPr>
                        <a:t> &lt;10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F9F4"/>
                    </a:solidFill>
                  </a:tcPr>
                </a:tc>
              </a:tr>
            </a:tbl>
          </a:graphicData>
        </a:graphic>
      </p:graphicFrame>
      <p:sp>
        <p:nvSpPr>
          <p:cNvPr id="7" name="Rounded Rectangle 6"/>
          <p:cNvSpPr/>
          <p:nvPr/>
        </p:nvSpPr>
        <p:spPr>
          <a:xfrm>
            <a:off x="4226355" y="4773175"/>
            <a:ext cx="2459038" cy="42862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994455" y="5349250"/>
            <a:ext cx="3748087" cy="4699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3189420" y="5925325"/>
            <a:ext cx="4859338" cy="4699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559049" y="885535"/>
            <a:ext cx="4017962" cy="4603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Criticities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 of SIS300 dipoles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16, 2010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D8454-3FB3-4CEA-BD58-15533FFAB1E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HE-LHC Session 4 Summary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62664" y="0"/>
          <a:ext cx="8681336" cy="618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6810"/>
                <a:gridCol w="1452475"/>
                <a:gridCol w="1266074"/>
                <a:gridCol w="1515977"/>
              </a:tblGrid>
              <a:tr h="1182633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 Parameters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SIS300 dipole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Injector </a:t>
                      </a:r>
                    </a:p>
                    <a:p>
                      <a:pPr algn="ctr"/>
                      <a:r>
                        <a:rPr lang="en-US" sz="1800" dirty="0" smtClean="0"/>
                        <a:t>4T  100mm 1.5T/s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Injector </a:t>
                      </a:r>
                    </a:p>
                    <a:p>
                      <a:pPr algn="ctr"/>
                      <a:r>
                        <a:rPr lang="en-US" sz="1800" dirty="0" smtClean="0"/>
                        <a:t>6T  100mm 1.0T/s</a:t>
                      </a:r>
                      <a:endParaRPr lang="en-US" sz="1800" dirty="0"/>
                    </a:p>
                  </a:txBody>
                  <a:tcPr/>
                </a:tc>
              </a:tr>
              <a:tr h="545830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buNone/>
                      </a:pPr>
                      <a:r>
                        <a:rPr lang="en-US" sz="2000" dirty="0" smtClean="0"/>
                        <a:t>Injection magnetic field </a:t>
                      </a:r>
                      <a:r>
                        <a:rPr lang="en-US" sz="2000" baseline="0" dirty="0" smtClean="0"/>
                        <a:t> [T] and b</a:t>
                      </a:r>
                      <a:r>
                        <a:rPr lang="en-US" sz="2000" baseline="-25000" dirty="0" smtClean="0"/>
                        <a:t>3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1.5/ -0.75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0.4/ -4.5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0.4/-5.9</a:t>
                      </a:r>
                      <a:endParaRPr lang="en-US" sz="2000" dirty="0"/>
                    </a:p>
                  </a:txBody>
                  <a:tcPr/>
                </a:tc>
              </a:tr>
              <a:tr h="545830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buNone/>
                      </a:pPr>
                      <a:r>
                        <a:rPr lang="en-US" sz="2000" dirty="0" smtClean="0"/>
                        <a:t>Maximum/</a:t>
                      </a:r>
                      <a:r>
                        <a:rPr lang="en-US" sz="2000" baseline="0" dirty="0" smtClean="0"/>
                        <a:t> Peak </a:t>
                      </a:r>
                      <a:r>
                        <a:rPr lang="en-US" sz="2000" dirty="0" smtClean="0"/>
                        <a:t>magnetic field [T]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4.5/4.9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4.0/4.4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6/6.42</a:t>
                      </a:r>
                      <a:endParaRPr lang="en-US" sz="2000" dirty="0"/>
                    </a:p>
                  </a:txBody>
                  <a:tcPr/>
                </a:tc>
              </a:tr>
              <a:tr h="545830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buNone/>
                      </a:pPr>
                      <a:r>
                        <a:rPr lang="en-US" sz="2000" dirty="0" smtClean="0"/>
                        <a:t>Temperature Margin (K)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0.97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1.66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0.65</a:t>
                      </a:r>
                      <a:endParaRPr lang="en-US" sz="2000" dirty="0"/>
                    </a:p>
                  </a:txBody>
                  <a:tcPr/>
                </a:tc>
              </a:tr>
              <a:tr h="1000689">
                <a:tc>
                  <a:txBody>
                    <a:bodyPr/>
                    <a:lstStyle/>
                    <a:p>
                      <a:pPr marL="457200" indent="-457200">
                        <a:lnSpc>
                          <a:spcPct val="150000"/>
                        </a:lnSpc>
                        <a:buNone/>
                      </a:pPr>
                      <a:r>
                        <a:rPr lang="en-US" sz="2000" dirty="0" smtClean="0"/>
                        <a:t>AC losses in the superconducting cable </a:t>
                      </a:r>
                      <a:r>
                        <a:rPr lang="en-US" sz="2000" baseline="0" dirty="0" smtClean="0"/>
                        <a:t> during ramp [W/m]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5.6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6.3</a:t>
                      </a:r>
                      <a:endParaRPr lang="en-US" sz="2000" dirty="0"/>
                    </a:p>
                  </a:txBody>
                  <a:tcPr/>
                </a:tc>
              </a:tr>
              <a:tr h="13039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AC losses in the structures during ramp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(eddy currents and magnetization) </a:t>
                      </a:r>
                      <a:r>
                        <a:rPr lang="en-US" sz="2000" baseline="0" dirty="0" smtClean="0"/>
                        <a:t>[W/m]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3.5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5.9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4.3</a:t>
                      </a:r>
                      <a:endParaRPr lang="en-US" sz="2000" dirty="0"/>
                    </a:p>
                  </a:txBody>
                  <a:tcPr/>
                </a:tc>
              </a:tr>
              <a:tr h="39421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Weight </a:t>
                      </a:r>
                      <a:r>
                        <a:rPr lang="en-US" sz="2000" baseline="0" dirty="0" smtClean="0"/>
                        <a:t>[T/m]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1.28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1.28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1.68</a:t>
                      </a:r>
                      <a:endParaRPr lang="en-US" sz="2000" dirty="0"/>
                    </a:p>
                  </a:txBody>
                  <a:tcPr/>
                </a:tc>
              </a:tr>
              <a:tr h="636802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Const. Cost </a:t>
                      </a:r>
                      <a:r>
                        <a:rPr lang="en-US" sz="1800" baseline="0" dirty="0" smtClean="0"/>
                        <a:t>[K€/m] evaluated on 60 magnets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60-70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60-70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80-90</a:t>
                      </a:r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16, 2010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D8454-3FB3-4CEA-BD58-15533FFAB1E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HE-LHC Session 4 Summary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2665" y="894270"/>
            <a:ext cx="8262937" cy="441325"/>
          </a:xfrm>
        </p:spPr>
        <p:txBody>
          <a:bodyPr/>
          <a:lstStyle/>
          <a:p>
            <a:r>
              <a:rPr lang="en-GB" dirty="0" smtClean="0"/>
              <a:t>Karl Hubert Mess: LHC as injector + possible use of HERA magnets</a:t>
            </a:r>
            <a:endParaRPr lang="en-GB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Machine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LHC [1]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HERA [2]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Circumference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26.7 km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6.4 km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# of main bends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1232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422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Magnet length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14.3 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8.9 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Field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0.535...8.33 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0.227...4.649  (5.216) T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Current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763...11850 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245...5027 (5640) A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Beam energy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450...7000 </a:t>
                      </a:r>
                      <a:r>
                        <a:rPr lang="en-GB" dirty="0" err="1" smtClean="0"/>
                        <a:t>GeV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40...820</a:t>
                      </a:r>
                      <a:r>
                        <a:rPr lang="en-GB" baseline="0" dirty="0" smtClean="0"/>
                        <a:t> (920) </a:t>
                      </a:r>
                      <a:r>
                        <a:rPr lang="en-GB" baseline="0" dirty="0" err="1" smtClean="0"/>
                        <a:t>GeV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Bending radius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2804 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588</a:t>
                      </a:r>
                      <a:r>
                        <a:rPr lang="en-GB" baseline="0" dirty="0" smtClean="0"/>
                        <a:t> 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Sagitta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9.14 mm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14.4 mm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Inner coil diameter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56 mm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75 mm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Cold tube diameter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50 mm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55.3 mm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Nom. </a:t>
                      </a:r>
                      <a:r>
                        <a:rPr lang="en-GB" dirty="0" err="1" smtClean="0"/>
                        <a:t>dI</a:t>
                      </a:r>
                      <a:r>
                        <a:rPr lang="en-GB" dirty="0" smtClean="0"/>
                        <a:t>/</a:t>
                      </a:r>
                      <a:r>
                        <a:rPr lang="en-GB" dirty="0" err="1" smtClean="0"/>
                        <a:t>dt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 A/s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10 A/s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Tunnel diameter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3.76 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5.20 m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3066-015B-4C8E-82A2-ED5B6E9579D3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HE-LHC Session 4 Summary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16, 2010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hclj___0013-vAK.eps"/>
          <p:cNvPicPr>
            <a:picLocks noChangeAspect="1"/>
          </p:cNvPicPr>
          <p:nvPr/>
        </p:nvPicPr>
        <p:blipFill>
          <a:blip r:embed="rId3" cstate="print"/>
          <a:srcRect l="21408" t="2692" r="8290" b="9037"/>
          <a:stretch>
            <a:fillRect/>
          </a:stretch>
        </p:blipFill>
        <p:spPr>
          <a:xfrm>
            <a:off x="1000335" y="894270"/>
            <a:ext cx="5415105" cy="55197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070" y="0"/>
            <a:ext cx="7632848" cy="77809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However…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2766965" y="1838808"/>
            <a:ext cx="960125" cy="88809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feld 4"/>
          <p:cNvSpPr txBox="1"/>
          <p:nvPr/>
        </p:nvSpPr>
        <p:spPr>
          <a:xfrm>
            <a:off x="4034330" y="2491694"/>
            <a:ext cx="3346048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FF0000"/>
                </a:solidFill>
              </a:rPr>
              <a:t>This area is “available for the new machine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6" name="Pfeil nach rechts 5"/>
          <p:cNvSpPr/>
          <p:nvPr/>
        </p:nvSpPr>
        <p:spPr>
          <a:xfrm rot="10800000">
            <a:off x="4106338" y="1987638"/>
            <a:ext cx="936104" cy="43204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3066-015B-4C8E-82A2-ED5B6E9579D3}" type="slidenum">
              <a:rPr lang="de-DE" smtClean="0"/>
              <a:pPr/>
              <a:t>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HE-LHC Session 4 Summary</a:t>
            </a:r>
            <a:endParaRPr lang="de-DE"/>
          </a:p>
        </p:txBody>
      </p:sp>
      <p:sp>
        <p:nvSpPr>
          <p:cNvPr id="9" name="TextBox 8"/>
          <p:cNvSpPr txBox="1"/>
          <p:nvPr/>
        </p:nvSpPr>
        <p:spPr>
          <a:xfrm>
            <a:off x="6799490" y="5464465"/>
            <a:ext cx="1651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sym typeface="Symbol"/>
              </a:rPr>
              <a:t></a:t>
            </a:r>
            <a:r>
              <a:rPr lang="en-US" sz="2800" dirty="0" smtClean="0">
                <a:solidFill>
                  <a:srgbClr val="FF0000"/>
                </a:solidFill>
              </a:rPr>
              <a:t>NO!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16, 2010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50658"/>
            <a:ext cx="8136904" cy="610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3066-015B-4C8E-82A2-ED5B6E9579D3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HE-LHC Session 4 Summary</a:t>
            </a:r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1538005" y="3313785"/>
            <a:ext cx="7037653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Recycling in a most drastic fashion ?</a:t>
            </a:r>
            <a:endParaRPr lang="en-GB" sz="32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16, 2010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HERA Magnets [6]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injection lines TI2 and TI8 have almost the bending radius as HERA.</a:t>
            </a:r>
          </a:p>
          <a:p>
            <a:r>
              <a:rPr lang="en-GB" dirty="0" smtClean="0"/>
              <a:t>The SPS has a larger radius and a wide tunnel, the HERA magnets would fit.</a:t>
            </a:r>
          </a:p>
          <a:p>
            <a:pPr lvl="1"/>
            <a:r>
              <a:rPr lang="en-GB" dirty="0" smtClean="0"/>
              <a:t>However HERA is slow and useless as a SPS upgrade.</a:t>
            </a:r>
          </a:p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13066-015B-4C8E-82A2-ED5B6E9579D3}" type="slidenum">
              <a:rPr lang="de-DE" smtClean="0"/>
              <a:pPr/>
              <a:t>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HE-LHC Session 4 Summary</a:t>
            </a:r>
            <a:endParaRPr lang="de-DE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t="18046" b="8750"/>
          <a:stretch>
            <a:fillRect/>
          </a:stretch>
        </p:blipFill>
        <p:spPr bwMode="auto">
          <a:xfrm>
            <a:off x="1422790" y="2891330"/>
            <a:ext cx="5389977" cy="3488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16, 2010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However…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1822395"/>
          </a:xfrm>
        </p:spPr>
        <p:txBody>
          <a:bodyPr/>
          <a:lstStyle/>
          <a:p>
            <a:r>
              <a:rPr lang="en-US" dirty="0" smtClean="0"/>
              <a:t>Transfer lines very small</a:t>
            </a:r>
          </a:p>
          <a:p>
            <a:r>
              <a:rPr lang="en-US" dirty="0" smtClean="0"/>
              <a:t>Polarity wrong</a:t>
            </a:r>
          </a:p>
          <a:p>
            <a:r>
              <a:rPr lang="en-US" dirty="0" smtClean="0"/>
              <a:t>Cryogenics wrong</a:t>
            </a:r>
          </a:p>
          <a:p>
            <a:r>
              <a:rPr lang="en-US" dirty="0" smtClean="0"/>
              <a:t>T12 slope a problem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  <a:sym typeface="Symbol"/>
              </a:rPr>
              <a:t> with “free” stuff, sometimes you get what you pay for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16,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HE-LHC Session 4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B0E99-9807-441D-AF7E-21CC01B4227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475" y="3044950"/>
            <a:ext cx="6091901" cy="262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4555" t="6114" r="15502" b="7370"/>
          <a:stretch>
            <a:fillRect/>
          </a:stretch>
        </p:blipFill>
        <p:spPr bwMode="auto">
          <a:xfrm>
            <a:off x="5226690" y="0"/>
            <a:ext cx="3917310" cy="3859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Speakers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16,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HE-LHC Session 4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B0E99-9807-441D-AF7E-21CC01B4227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291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4261" y="1661843"/>
            <a:ext cx="8719740" cy="407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424260" y="4849985"/>
            <a:ext cx="871974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Ralph </a:t>
            </a:r>
            <a:r>
              <a:rPr lang="en-US" dirty="0" err="1" smtClean="0"/>
              <a:t>Assmann</a:t>
            </a:r>
            <a:r>
              <a:rPr lang="en-US" dirty="0" smtClean="0"/>
              <a:t>: Intensity Issues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16,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HE-LHC Session 4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B0E99-9807-441D-AF7E-21CC01B4227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7" name="Picture 6" descr="estored_oct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2666" y="2008015"/>
            <a:ext cx="4427154" cy="2882897"/>
          </a:xfrm>
          <a:prstGeom prst="rect">
            <a:avLst/>
          </a:prstGeom>
        </p:spPr>
      </p:pic>
      <p:pic>
        <p:nvPicPr>
          <p:cNvPr id="8" name="Picture 7" descr="edensity_oct0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53748" y="2046420"/>
            <a:ext cx="4390252" cy="278310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ea typeface="ＭＳ Ｐゴシック" charset="-128"/>
                <a:cs typeface="ＭＳ Ｐゴシック" charset="-128"/>
              </a:rPr>
              <a:t>Multi-Stage Cleaning &amp; </a:t>
            </a:r>
            <a:r>
              <a:rPr lang="en-US" sz="2800" dirty="0" smtClean="0">
                <a:ea typeface="ＭＳ Ｐゴシック" charset="-128"/>
                <a:cs typeface="ＭＳ Ｐゴシック" charset="-128"/>
              </a:rPr>
              <a:t>Protection    </a:t>
            </a:r>
            <a:r>
              <a:rPr lang="en-US" sz="2000" i="1" dirty="0" smtClean="0">
                <a:ea typeface="ＭＳ Ｐゴシック" charset="-128"/>
                <a:cs typeface="ＭＳ Ｐゴシック" charset="-128"/>
              </a:rPr>
              <a:t>3</a:t>
            </a:r>
            <a:r>
              <a:rPr lang="en-US" sz="2000" i="1" dirty="0">
                <a:ea typeface="ＭＳ Ｐゴシック" charset="-128"/>
                <a:cs typeface="ＭＳ Ｐゴシック" charset="-128"/>
              </a:rPr>
              <a:t>-4 Stages</a:t>
            </a:r>
            <a:endParaRPr lang="en-US" sz="2800" i="1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508" name="Rectangle 4" descr="Dark downward diagonal"/>
          <p:cNvSpPr>
            <a:spLocks noChangeArrowheads="1"/>
          </p:cNvSpPr>
          <p:nvPr/>
        </p:nvSpPr>
        <p:spPr bwMode="auto">
          <a:xfrm>
            <a:off x="1828800" y="3995738"/>
            <a:ext cx="533400" cy="2252662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de-DE" sz="1600" b="0" i="1"/>
          </a:p>
        </p:txBody>
      </p:sp>
      <p:sp>
        <p:nvSpPr>
          <p:cNvPr id="21509" name="Line 5"/>
          <p:cNvSpPr>
            <a:spLocks noChangeShapeType="1"/>
          </p:cNvSpPr>
          <p:nvPr/>
        </p:nvSpPr>
        <p:spPr bwMode="auto">
          <a:xfrm>
            <a:off x="304800" y="4148138"/>
            <a:ext cx="152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2362200" y="4148138"/>
            <a:ext cx="1752600" cy="4286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 flipV="1">
            <a:off x="2362200" y="3886200"/>
            <a:ext cx="685800" cy="41433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2" name="Line 8"/>
          <p:cNvSpPr>
            <a:spLocks noChangeShapeType="1"/>
          </p:cNvSpPr>
          <p:nvPr/>
        </p:nvSpPr>
        <p:spPr bwMode="auto">
          <a:xfrm>
            <a:off x="2362200" y="4452938"/>
            <a:ext cx="457200" cy="576262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1929" name="Text Box 9"/>
          <p:cNvSpPr txBox="1">
            <a:spLocks noChangeArrowheads="1"/>
          </p:cNvSpPr>
          <p:nvPr/>
        </p:nvSpPr>
        <p:spPr bwMode="auto">
          <a:xfrm>
            <a:off x="3371850" y="3373438"/>
            <a:ext cx="14684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rgbClr val="00FF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Secondary </a:t>
            </a:r>
            <a:br>
              <a:rPr lang="en-US" sz="2000" b="0">
                <a:solidFill>
                  <a:srgbClr val="00FF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2000" b="0">
                <a:solidFill>
                  <a:srgbClr val="00FF00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halo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4094163" y="3962400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FF00"/>
                </a:solidFill>
              </a:rPr>
              <a:t>p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3275013" y="4876800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00FF00"/>
                </a:solidFill>
              </a:rPr>
              <a:t>p</a:t>
            </a:r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2874963" y="4845050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rgbClr val="0066FF"/>
                </a:solidFill>
              </a:rPr>
              <a:t>e</a:t>
            </a:r>
          </a:p>
        </p:txBody>
      </p:sp>
      <p:sp>
        <p:nvSpPr>
          <p:cNvPr id="21517" name="Text Box 13"/>
          <p:cNvSpPr txBox="1">
            <a:spLocks noChangeArrowheads="1"/>
          </p:cNvSpPr>
          <p:nvPr/>
        </p:nvSpPr>
        <p:spPr bwMode="auto">
          <a:xfrm>
            <a:off x="3032125" y="3641725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rgbClr val="0066FF"/>
                </a:solidFill>
                <a:latin typeface="Symbol" charset="2"/>
              </a:rPr>
              <a:t>p</a:t>
            </a:r>
          </a:p>
        </p:txBody>
      </p:sp>
      <p:sp>
        <p:nvSpPr>
          <p:cNvPr id="21518" name="Text Box 14"/>
          <p:cNvSpPr txBox="1">
            <a:spLocks noChangeArrowheads="1"/>
          </p:cNvSpPr>
          <p:nvPr/>
        </p:nvSpPr>
        <p:spPr bwMode="auto">
          <a:xfrm rot="-5400000">
            <a:off x="1435100" y="4964113"/>
            <a:ext cx="1276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/>
              <a:t>Primary</a:t>
            </a:r>
          </a:p>
          <a:p>
            <a:pPr algn="ctr"/>
            <a:r>
              <a:rPr lang="en-US" sz="1800"/>
              <a:t>collimator</a:t>
            </a:r>
          </a:p>
        </p:txBody>
      </p:sp>
      <p:sp>
        <p:nvSpPr>
          <p:cNvPr id="21519" name="Line 15"/>
          <p:cNvSpPr>
            <a:spLocks noChangeShapeType="1"/>
          </p:cNvSpPr>
          <p:nvPr/>
        </p:nvSpPr>
        <p:spPr bwMode="auto">
          <a:xfrm>
            <a:off x="304800" y="4022725"/>
            <a:ext cx="152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0" name="Line 16"/>
          <p:cNvSpPr>
            <a:spLocks noChangeShapeType="1"/>
          </p:cNvSpPr>
          <p:nvPr/>
        </p:nvSpPr>
        <p:spPr bwMode="auto">
          <a:xfrm>
            <a:off x="304800" y="3413125"/>
            <a:ext cx="152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>
            <a:off x="304800" y="3565525"/>
            <a:ext cx="152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304800" y="3717925"/>
            <a:ext cx="152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3" name="Line 19"/>
          <p:cNvSpPr>
            <a:spLocks noChangeShapeType="1"/>
          </p:cNvSpPr>
          <p:nvPr/>
        </p:nvSpPr>
        <p:spPr bwMode="auto">
          <a:xfrm>
            <a:off x="304800" y="3870325"/>
            <a:ext cx="152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4" name="Line 20"/>
          <p:cNvSpPr>
            <a:spLocks noChangeShapeType="1"/>
          </p:cNvSpPr>
          <p:nvPr/>
        </p:nvSpPr>
        <p:spPr bwMode="auto">
          <a:xfrm>
            <a:off x="304800" y="3287713"/>
            <a:ext cx="152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5" name="Line 21"/>
          <p:cNvSpPr>
            <a:spLocks noChangeShapeType="1"/>
          </p:cNvSpPr>
          <p:nvPr/>
        </p:nvSpPr>
        <p:spPr bwMode="auto">
          <a:xfrm>
            <a:off x="304800" y="2700338"/>
            <a:ext cx="1524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6" name="Line 22"/>
          <p:cNvSpPr>
            <a:spLocks noChangeShapeType="1"/>
          </p:cNvSpPr>
          <p:nvPr/>
        </p:nvSpPr>
        <p:spPr bwMode="auto">
          <a:xfrm>
            <a:off x="304800" y="2852738"/>
            <a:ext cx="1524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7" name="Line 23"/>
          <p:cNvSpPr>
            <a:spLocks noChangeShapeType="1"/>
          </p:cNvSpPr>
          <p:nvPr/>
        </p:nvSpPr>
        <p:spPr bwMode="auto">
          <a:xfrm>
            <a:off x="304800" y="3005138"/>
            <a:ext cx="152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8" name="Line 24"/>
          <p:cNvSpPr>
            <a:spLocks noChangeShapeType="1"/>
          </p:cNvSpPr>
          <p:nvPr/>
        </p:nvSpPr>
        <p:spPr bwMode="auto">
          <a:xfrm>
            <a:off x="304800" y="3157538"/>
            <a:ext cx="152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9" name="Line 25"/>
          <p:cNvSpPr>
            <a:spLocks noChangeShapeType="1"/>
          </p:cNvSpPr>
          <p:nvPr/>
        </p:nvSpPr>
        <p:spPr bwMode="auto">
          <a:xfrm>
            <a:off x="304800" y="2574925"/>
            <a:ext cx="1524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0" name="Line 26"/>
          <p:cNvSpPr>
            <a:spLocks noChangeShapeType="1"/>
          </p:cNvSpPr>
          <p:nvPr/>
        </p:nvSpPr>
        <p:spPr bwMode="auto">
          <a:xfrm>
            <a:off x="304800" y="1981200"/>
            <a:ext cx="1524000" cy="0"/>
          </a:xfrm>
          <a:prstGeom prst="line">
            <a:avLst/>
          </a:prstGeom>
          <a:noFill/>
          <a:ln w="127000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1" name="Line 27"/>
          <p:cNvSpPr>
            <a:spLocks noChangeShapeType="1"/>
          </p:cNvSpPr>
          <p:nvPr/>
        </p:nvSpPr>
        <p:spPr bwMode="auto">
          <a:xfrm>
            <a:off x="304800" y="2133600"/>
            <a:ext cx="1524000" cy="0"/>
          </a:xfrm>
          <a:prstGeom prst="line">
            <a:avLst/>
          </a:prstGeom>
          <a:noFill/>
          <a:ln w="152400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>
            <a:off x="304800" y="2286000"/>
            <a:ext cx="1524000" cy="0"/>
          </a:xfrm>
          <a:prstGeom prst="line">
            <a:avLst/>
          </a:prstGeom>
          <a:noFill/>
          <a:ln w="127000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3" name="Line 29"/>
          <p:cNvSpPr>
            <a:spLocks noChangeShapeType="1"/>
          </p:cNvSpPr>
          <p:nvPr/>
        </p:nvSpPr>
        <p:spPr bwMode="auto">
          <a:xfrm>
            <a:off x="304800" y="2422525"/>
            <a:ext cx="1524000" cy="0"/>
          </a:xfrm>
          <a:prstGeom prst="line">
            <a:avLst/>
          </a:prstGeom>
          <a:noFill/>
          <a:ln w="101600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4" name="Line 30"/>
          <p:cNvSpPr>
            <a:spLocks noChangeShapeType="1"/>
          </p:cNvSpPr>
          <p:nvPr/>
        </p:nvSpPr>
        <p:spPr bwMode="auto">
          <a:xfrm>
            <a:off x="304800" y="1855788"/>
            <a:ext cx="1524000" cy="0"/>
          </a:xfrm>
          <a:prstGeom prst="line">
            <a:avLst/>
          </a:prstGeom>
          <a:noFill/>
          <a:ln w="101600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5" name="Line 31"/>
          <p:cNvSpPr>
            <a:spLocks noChangeShapeType="1"/>
          </p:cNvSpPr>
          <p:nvPr/>
        </p:nvSpPr>
        <p:spPr bwMode="auto">
          <a:xfrm>
            <a:off x="304800" y="1725613"/>
            <a:ext cx="15240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6" name="Line 32"/>
          <p:cNvSpPr>
            <a:spLocks noChangeShapeType="1"/>
          </p:cNvSpPr>
          <p:nvPr/>
        </p:nvSpPr>
        <p:spPr bwMode="auto">
          <a:xfrm>
            <a:off x="304800" y="1600200"/>
            <a:ext cx="1524000" cy="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7" name="Line 33"/>
          <p:cNvSpPr>
            <a:spLocks noChangeShapeType="1"/>
          </p:cNvSpPr>
          <p:nvPr/>
        </p:nvSpPr>
        <p:spPr bwMode="auto">
          <a:xfrm>
            <a:off x="304800" y="1447800"/>
            <a:ext cx="1524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8" name="Line 34"/>
          <p:cNvSpPr>
            <a:spLocks noChangeShapeType="1"/>
          </p:cNvSpPr>
          <p:nvPr/>
        </p:nvSpPr>
        <p:spPr bwMode="auto">
          <a:xfrm>
            <a:off x="304800" y="1295400"/>
            <a:ext cx="15240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1676400" y="1508125"/>
            <a:ext cx="152400" cy="1295400"/>
          </a:xfrm>
          <a:prstGeom prst="rect">
            <a:avLst/>
          </a:prstGeom>
          <a:solidFill>
            <a:srgbClr val="FF33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1956" name="Text Box 36"/>
          <p:cNvSpPr txBox="1">
            <a:spLocks noChangeArrowheads="1"/>
          </p:cNvSpPr>
          <p:nvPr/>
        </p:nvSpPr>
        <p:spPr bwMode="auto">
          <a:xfrm>
            <a:off x="636588" y="1873250"/>
            <a:ext cx="7635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</a:rPr>
              <a:t>Core</a:t>
            </a:r>
          </a:p>
        </p:txBody>
      </p:sp>
      <p:sp>
        <p:nvSpPr>
          <p:cNvPr id="21541" name="Line 37"/>
          <p:cNvSpPr>
            <a:spLocks noChangeShapeType="1"/>
          </p:cNvSpPr>
          <p:nvPr/>
        </p:nvSpPr>
        <p:spPr bwMode="auto">
          <a:xfrm>
            <a:off x="1981200" y="26670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42" name="Text Box 38"/>
          <p:cNvSpPr txBox="1">
            <a:spLocks noChangeArrowheads="1"/>
          </p:cNvSpPr>
          <p:nvPr/>
        </p:nvSpPr>
        <p:spPr bwMode="auto">
          <a:xfrm>
            <a:off x="2014538" y="2819400"/>
            <a:ext cx="19415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0" i="1"/>
              <a:t>Unavoidable losses</a:t>
            </a:r>
          </a:p>
        </p:txBody>
      </p:sp>
      <p:sp>
        <p:nvSpPr>
          <p:cNvPr id="1361959" name="Text Box 39"/>
          <p:cNvSpPr txBox="1">
            <a:spLocks noChangeArrowheads="1"/>
          </p:cNvSpPr>
          <p:nvPr/>
        </p:nvSpPr>
        <p:spPr bwMode="auto">
          <a:xfrm>
            <a:off x="2484438" y="5226050"/>
            <a:ext cx="1046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rgbClr val="0066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Shower</a:t>
            </a: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1828800" y="2117725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45" name="Text Box 41"/>
          <p:cNvSpPr txBox="1">
            <a:spLocks noChangeArrowheads="1"/>
          </p:cNvSpPr>
          <p:nvPr/>
        </p:nvSpPr>
        <p:spPr bwMode="auto">
          <a:xfrm>
            <a:off x="1966913" y="1644650"/>
            <a:ext cx="184308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b="0" i="1"/>
              <a:t>Beam propagation</a:t>
            </a:r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152400" y="4022725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47" name="Text Box 43"/>
          <p:cNvSpPr txBox="1">
            <a:spLocks noChangeArrowheads="1"/>
          </p:cNvSpPr>
          <p:nvPr/>
        </p:nvSpPr>
        <p:spPr bwMode="auto">
          <a:xfrm>
            <a:off x="76200" y="4343400"/>
            <a:ext cx="9906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b="0" i="1"/>
              <a:t>Impact </a:t>
            </a:r>
            <a:br>
              <a:rPr lang="en-US" b="0" i="1"/>
            </a:br>
            <a:r>
              <a:rPr lang="en-US" b="0" i="1"/>
              <a:t>parameter</a:t>
            </a:r>
          </a:p>
          <a:p>
            <a:pPr algn="ctr"/>
            <a:r>
              <a:rPr lang="en-US" b="0" i="1">
                <a:ea typeface="Arial" charset="0"/>
                <a:cs typeface="Arial" charset="0"/>
              </a:rPr>
              <a:t>≤ 1 </a:t>
            </a:r>
            <a:r>
              <a:rPr lang="en-US" b="0" i="1">
                <a:latin typeface="Symbol" charset="2"/>
                <a:ea typeface="Arial" charset="0"/>
                <a:cs typeface="Arial" charset="0"/>
              </a:rPr>
              <a:t>m</a:t>
            </a:r>
            <a:r>
              <a:rPr lang="en-US" b="0" i="1">
                <a:ea typeface="Arial" charset="0"/>
                <a:cs typeface="Arial" charset="0"/>
              </a:rPr>
              <a:t>m</a:t>
            </a:r>
          </a:p>
        </p:txBody>
      </p:sp>
      <p:sp>
        <p:nvSpPr>
          <p:cNvPr id="1361966" name="Text Box 46"/>
          <p:cNvSpPr txBox="1">
            <a:spLocks noChangeArrowheads="1"/>
          </p:cNvSpPr>
          <p:nvPr/>
        </p:nvSpPr>
        <p:spPr bwMode="auto">
          <a:xfrm>
            <a:off x="457200" y="3032125"/>
            <a:ext cx="11985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</a:rPr>
              <a:t>Primary </a:t>
            </a:r>
          </a:p>
          <a:p>
            <a:r>
              <a:rPr lang="en-US" sz="2000">
                <a:effectLst>
                  <a:outerShdw blurRad="38100" dist="38100" dir="2700000" algn="tl">
                    <a:srgbClr val="DDDDDD"/>
                  </a:outerShdw>
                </a:effectLst>
              </a:rPr>
              <a:t>halo (p)</a:t>
            </a:r>
          </a:p>
        </p:txBody>
      </p:sp>
      <p:sp>
        <p:nvSpPr>
          <p:cNvPr id="21549" name="Rectangle 47" descr="Dark downward diagonal"/>
          <p:cNvSpPr>
            <a:spLocks noChangeArrowheads="1"/>
          </p:cNvSpPr>
          <p:nvPr/>
        </p:nvSpPr>
        <p:spPr bwMode="auto">
          <a:xfrm>
            <a:off x="3600450" y="4724400"/>
            <a:ext cx="609600" cy="1524000"/>
          </a:xfrm>
          <a:prstGeom prst="rect">
            <a:avLst/>
          </a:prstGeom>
          <a:pattFill prst="dkDn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de-DE" sz="1600" b="0" i="1"/>
          </a:p>
        </p:txBody>
      </p:sp>
      <p:sp>
        <p:nvSpPr>
          <p:cNvPr id="21550" name="Line 48"/>
          <p:cNvSpPr>
            <a:spLocks noChangeShapeType="1"/>
          </p:cNvSpPr>
          <p:nvPr/>
        </p:nvSpPr>
        <p:spPr bwMode="auto">
          <a:xfrm flipV="1">
            <a:off x="4210050" y="4462463"/>
            <a:ext cx="685800" cy="414337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51" name="Line 49"/>
          <p:cNvSpPr>
            <a:spLocks noChangeShapeType="1"/>
          </p:cNvSpPr>
          <p:nvPr/>
        </p:nvSpPr>
        <p:spPr bwMode="auto">
          <a:xfrm>
            <a:off x="4210050" y="4876800"/>
            <a:ext cx="525463" cy="541338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52" name="Text Box 50"/>
          <p:cNvSpPr txBox="1">
            <a:spLocks noChangeArrowheads="1"/>
          </p:cNvSpPr>
          <p:nvPr/>
        </p:nvSpPr>
        <p:spPr bwMode="auto">
          <a:xfrm>
            <a:off x="4462463" y="5394325"/>
            <a:ext cx="325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rgbClr val="0066FF"/>
                </a:solidFill>
              </a:rPr>
              <a:t>e</a:t>
            </a:r>
          </a:p>
        </p:txBody>
      </p:sp>
      <p:sp>
        <p:nvSpPr>
          <p:cNvPr id="21553" name="Text Box 51"/>
          <p:cNvSpPr txBox="1">
            <a:spLocks noChangeArrowheads="1"/>
          </p:cNvSpPr>
          <p:nvPr/>
        </p:nvSpPr>
        <p:spPr bwMode="auto">
          <a:xfrm>
            <a:off x="4895850" y="4267200"/>
            <a:ext cx="3238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rgbClr val="0066FF"/>
                </a:solidFill>
                <a:latin typeface="Symbol" charset="2"/>
              </a:rPr>
              <a:t>p</a:t>
            </a:r>
          </a:p>
        </p:txBody>
      </p:sp>
      <p:sp>
        <p:nvSpPr>
          <p:cNvPr id="1361972" name="Text Box 52"/>
          <p:cNvSpPr txBox="1">
            <a:spLocks noChangeArrowheads="1"/>
          </p:cNvSpPr>
          <p:nvPr/>
        </p:nvSpPr>
        <p:spPr bwMode="auto">
          <a:xfrm>
            <a:off x="4591050" y="3962400"/>
            <a:ext cx="1046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rgbClr val="0066FF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Shower</a:t>
            </a:r>
          </a:p>
        </p:txBody>
      </p:sp>
      <p:sp>
        <p:nvSpPr>
          <p:cNvPr id="21555" name="Line 53"/>
          <p:cNvSpPr>
            <a:spLocks noChangeShapeType="1"/>
          </p:cNvSpPr>
          <p:nvPr/>
        </p:nvSpPr>
        <p:spPr bwMode="auto">
          <a:xfrm>
            <a:off x="4198938" y="4876800"/>
            <a:ext cx="2606675" cy="244475"/>
          </a:xfrm>
          <a:prstGeom prst="line">
            <a:avLst/>
          </a:prstGeom>
          <a:noFill/>
          <a:ln w="38100">
            <a:solidFill>
              <a:srgbClr val="FF33CC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56" name="Text Box 54"/>
          <p:cNvSpPr txBox="1">
            <a:spLocks noChangeArrowheads="1"/>
          </p:cNvSpPr>
          <p:nvPr/>
        </p:nvSpPr>
        <p:spPr bwMode="auto">
          <a:xfrm>
            <a:off x="7204075" y="4648200"/>
            <a:ext cx="3397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>
                <a:solidFill>
                  <a:srgbClr val="FF33CC"/>
                </a:solidFill>
              </a:rPr>
              <a:t>p</a:t>
            </a:r>
          </a:p>
        </p:txBody>
      </p:sp>
      <p:sp>
        <p:nvSpPr>
          <p:cNvPr id="21557" name="Line 55"/>
          <p:cNvSpPr>
            <a:spLocks noChangeShapeType="1"/>
          </p:cNvSpPr>
          <p:nvPr/>
        </p:nvSpPr>
        <p:spPr bwMode="auto">
          <a:xfrm>
            <a:off x="2362200" y="4300538"/>
            <a:ext cx="1752600" cy="4286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58" name="Line 56"/>
          <p:cNvSpPr>
            <a:spLocks noChangeShapeType="1"/>
          </p:cNvSpPr>
          <p:nvPr/>
        </p:nvSpPr>
        <p:spPr bwMode="auto">
          <a:xfrm flipV="1">
            <a:off x="2362200" y="4495800"/>
            <a:ext cx="1752600" cy="33338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61977" name="Text Box 57"/>
          <p:cNvSpPr txBox="1">
            <a:spLocks noChangeArrowheads="1"/>
          </p:cNvSpPr>
          <p:nvPr/>
        </p:nvSpPr>
        <p:spPr bwMode="auto">
          <a:xfrm>
            <a:off x="7010400" y="4267200"/>
            <a:ext cx="15954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b="0">
                <a:solidFill>
                  <a:srgbClr val="FF33CC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Tertiary halo</a:t>
            </a:r>
          </a:p>
        </p:txBody>
      </p:sp>
      <p:sp>
        <p:nvSpPr>
          <p:cNvPr id="21560" name="Text Box 58"/>
          <p:cNvSpPr txBox="1">
            <a:spLocks noChangeArrowheads="1"/>
          </p:cNvSpPr>
          <p:nvPr/>
        </p:nvSpPr>
        <p:spPr bwMode="auto">
          <a:xfrm rot="-5400000">
            <a:off x="3213100" y="5164138"/>
            <a:ext cx="1352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/>
              <a:t>Secondary</a:t>
            </a:r>
          </a:p>
          <a:p>
            <a:pPr algn="ctr"/>
            <a:r>
              <a:rPr lang="en-US" sz="1800"/>
              <a:t>collimator</a:t>
            </a: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2301875" y="4311650"/>
            <a:ext cx="1303338" cy="641350"/>
            <a:chOff x="1450" y="2716"/>
            <a:chExt cx="1152" cy="452"/>
          </a:xfrm>
        </p:grpSpPr>
        <p:sp>
          <p:nvSpPr>
            <p:cNvPr id="21581" name="Line 60"/>
            <p:cNvSpPr>
              <a:spLocks noChangeShapeType="1"/>
            </p:cNvSpPr>
            <p:nvPr/>
          </p:nvSpPr>
          <p:spPr bwMode="auto">
            <a:xfrm>
              <a:off x="1488" y="2901"/>
              <a:ext cx="1104" cy="26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82" name="Line 61"/>
            <p:cNvSpPr>
              <a:spLocks noChangeShapeType="1"/>
            </p:cNvSpPr>
            <p:nvPr/>
          </p:nvSpPr>
          <p:spPr bwMode="auto">
            <a:xfrm>
              <a:off x="1450" y="2716"/>
              <a:ext cx="1152" cy="288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83" name="Line 62"/>
            <p:cNvSpPr>
              <a:spLocks noChangeShapeType="1"/>
            </p:cNvSpPr>
            <p:nvPr/>
          </p:nvSpPr>
          <p:spPr bwMode="auto">
            <a:xfrm>
              <a:off x="1488" y="2832"/>
              <a:ext cx="1104" cy="24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1562" name="Rectangle 64"/>
          <p:cNvSpPr>
            <a:spLocks noChangeArrowheads="1"/>
          </p:cNvSpPr>
          <p:nvPr/>
        </p:nvSpPr>
        <p:spPr bwMode="auto">
          <a:xfrm>
            <a:off x="4752975" y="5218113"/>
            <a:ext cx="609600" cy="103028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de-DE" sz="1600" b="0" i="1">
              <a:solidFill>
                <a:schemeClr val="bg1"/>
              </a:solidFill>
            </a:endParaRPr>
          </a:p>
        </p:txBody>
      </p:sp>
      <p:sp>
        <p:nvSpPr>
          <p:cNvPr id="21563" name="Text Box 65"/>
          <p:cNvSpPr txBox="1">
            <a:spLocks noChangeArrowheads="1"/>
          </p:cNvSpPr>
          <p:nvPr/>
        </p:nvSpPr>
        <p:spPr bwMode="auto">
          <a:xfrm rot="-5400000">
            <a:off x="4360863" y="5565775"/>
            <a:ext cx="1352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High Z coll</a:t>
            </a:r>
          </a:p>
        </p:txBody>
      </p:sp>
      <p:sp>
        <p:nvSpPr>
          <p:cNvPr id="21564" name="Line 66"/>
          <p:cNvSpPr>
            <a:spLocks noChangeShapeType="1"/>
          </p:cNvSpPr>
          <p:nvPr/>
        </p:nvSpPr>
        <p:spPr bwMode="auto">
          <a:xfrm>
            <a:off x="4210050" y="4876800"/>
            <a:ext cx="533400" cy="385763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65" name="Text Box 67"/>
          <p:cNvSpPr txBox="1">
            <a:spLocks noChangeArrowheads="1"/>
          </p:cNvSpPr>
          <p:nvPr/>
        </p:nvSpPr>
        <p:spPr bwMode="auto">
          <a:xfrm>
            <a:off x="1776413" y="6238875"/>
            <a:ext cx="5492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CFC</a:t>
            </a:r>
          </a:p>
        </p:txBody>
      </p:sp>
      <p:sp>
        <p:nvSpPr>
          <p:cNvPr id="21566" name="Text Box 68"/>
          <p:cNvSpPr txBox="1">
            <a:spLocks noChangeArrowheads="1"/>
          </p:cNvSpPr>
          <p:nvPr/>
        </p:nvSpPr>
        <p:spPr bwMode="auto">
          <a:xfrm>
            <a:off x="3632200" y="6230938"/>
            <a:ext cx="5492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CFC</a:t>
            </a:r>
          </a:p>
        </p:txBody>
      </p:sp>
      <p:sp>
        <p:nvSpPr>
          <p:cNvPr id="21567" name="Text Box 69"/>
          <p:cNvSpPr txBox="1">
            <a:spLocks noChangeArrowheads="1"/>
          </p:cNvSpPr>
          <p:nvPr/>
        </p:nvSpPr>
        <p:spPr bwMode="auto">
          <a:xfrm>
            <a:off x="4757738" y="6223000"/>
            <a:ext cx="6381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W/Cu</a:t>
            </a:r>
          </a:p>
        </p:txBody>
      </p:sp>
      <p:sp>
        <p:nvSpPr>
          <p:cNvPr id="21568" name="Rectangle 70"/>
          <p:cNvSpPr>
            <a:spLocks noChangeArrowheads="1"/>
          </p:cNvSpPr>
          <p:nvPr/>
        </p:nvSpPr>
        <p:spPr bwMode="auto">
          <a:xfrm>
            <a:off x="6813550" y="5097463"/>
            <a:ext cx="609600" cy="1143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de-DE" sz="1600" b="0" i="1">
              <a:solidFill>
                <a:schemeClr val="bg1"/>
              </a:solidFill>
            </a:endParaRPr>
          </a:p>
        </p:txBody>
      </p:sp>
      <p:sp>
        <p:nvSpPr>
          <p:cNvPr id="21569" name="Text Box 71"/>
          <p:cNvSpPr txBox="1">
            <a:spLocks noChangeArrowheads="1"/>
          </p:cNvSpPr>
          <p:nvPr/>
        </p:nvSpPr>
        <p:spPr bwMode="auto">
          <a:xfrm>
            <a:off x="6818313" y="6215063"/>
            <a:ext cx="6381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W/Cu</a:t>
            </a:r>
          </a:p>
        </p:txBody>
      </p:sp>
      <p:sp>
        <p:nvSpPr>
          <p:cNvPr id="21570" name="Text Box 72"/>
          <p:cNvSpPr txBox="1">
            <a:spLocks noChangeArrowheads="1"/>
          </p:cNvSpPr>
          <p:nvPr/>
        </p:nvSpPr>
        <p:spPr bwMode="auto">
          <a:xfrm rot="-5400000">
            <a:off x="6431757" y="5482431"/>
            <a:ext cx="1352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</a:rPr>
              <a:t>High Z coll</a:t>
            </a:r>
          </a:p>
        </p:txBody>
      </p:sp>
      <p:sp>
        <p:nvSpPr>
          <p:cNvPr id="21571" name="Rectangle 73" descr="Small checker board"/>
          <p:cNvSpPr>
            <a:spLocks noChangeArrowheads="1"/>
          </p:cNvSpPr>
          <p:nvPr/>
        </p:nvSpPr>
        <p:spPr bwMode="auto">
          <a:xfrm>
            <a:off x="5418138" y="5273675"/>
            <a:ext cx="1027112" cy="950913"/>
          </a:xfrm>
          <a:prstGeom prst="rect">
            <a:avLst/>
          </a:prstGeom>
          <a:pattFill prst="smCheck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72" name="Rectangle 74"/>
          <p:cNvSpPr>
            <a:spLocks noChangeArrowheads="1"/>
          </p:cNvSpPr>
          <p:nvPr/>
        </p:nvSpPr>
        <p:spPr bwMode="auto">
          <a:xfrm>
            <a:off x="5492750" y="5502275"/>
            <a:ext cx="884238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i="1"/>
              <a:t>Super-conducting magnets</a:t>
            </a:r>
          </a:p>
        </p:txBody>
      </p:sp>
      <p:sp>
        <p:nvSpPr>
          <p:cNvPr id="21573" name="Rectangle 75" descr="Small checker board"/>
          <p:cNvSpPr>
            <a:spLocks noChangeArrowheads="1"/>
          </p:cNvSpPr>
          <p:nvPr/>
        </p:nvSpPr>
        <p:spPr bwMode="auto">
          <a:xfrm>
            <a:off x="7570788" y="5140325"/>
            <a:ext cx="1108075" cy="1085850"/>
          </a:xfrm>
          <a:prstGeom prst="rect">
            <a:avLst/>
          </a:prstGeom>
          <a:pattFill prst="smCheck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74" name="Rectangle 76"/>
          <p:cNvSpPr>
            <a:spLocks noChangeArrowheads="1"/>
          </p:cNvSpPr>
          <p:nvPr/>
        </p:nvSpPr>
        <p:spPr bwMode="auto">
          <a:xfrm>
            <a:off x="7645400" y="5402263"/>
            <a:ext cx="957263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000" i="1"/>
              <a:t>SC magnets and particle physics exp.</a:t>
            </a:r>
          </a:p>
        </p:txBody>
      </p:sp>
      <p:pic>
        <p:nvPicPr>
          <p:cNvPr id="21575" name="Picture 11" descr="Click for original image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l="10390" r="7581" b="9663"/>
          <a:stretch>
            <a:fillRect/>
          </a:stretch>
        </p:blipFill>
        <p:spPr bwMode="auto">
          <a:xfrm>
            <a:off x="5738813" y="1312863"/>
            <a:ext cx="2751137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7" name="Picture 11" descr="Click for original image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l="10390" r="7581" b="9663"/>
          <a:stretch>
            <a:fillRect/>
          </a:stretch>
        </p:blipFill>
        <p:spPr bwMode="auto">
          <a:xfrm rot="-5400000">
            <a:off x="5726906" y="1466057"/>
            <a:ext cx="2751137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" name="Picture 11" descr="Click for original image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l="10390" r="7581" b="9663"/>
          <a:stretch>
            <a:fillRect/>
          </a:stretch>
        </p:blipFill>
        <p:spPr bwMode="auto">
          <a:xfrm rot="-2700000">
            <a:off x="5713413" y="1617663"/>
            <a:ext cx="2752725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11" descr="Click for original image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l="10390" r="7581" b="9663"/>
          <a:stretch>
            <a:fillRect/>
          </a:stretch>
        </p:blipFill>
        <p:spPr bwMode="auto">
          <a:xfrm rot="-8100000">
            <a:off x="5677694" y="1523207"/>
            <a:ext cx="2751137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79" name="TextBox 82"/>
          <p:cNvSpPr txBox="1">
            <a:spLocks noChangeArrowheads="1"/>
          </p:cNvSpPr>
          <p:nvPr/>
        </p:nvSpPr>
        <p:spPr bwMode="auto">
          <a:xfrm>
            <a:off x="7454900" y="1211263"/>
            <a:ext cx="1466850" cy="307975"/>
          </a:xfrm>
          <a:prstGeom prst="rect">
            <a:avLst/>
          </a:prstGeom>
          <a:solidFill>
            <a:srgbClr val="FFFFFF">
              <a:alpha val="61960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CFC collimator</a:t>
            </a:r>
          </a:p>
        </p:txBody>
      </p:sp>
      <p:sp>
        <p:nvSpPr>
          <p:cNvPr id="21580" name="Date Placeholder 8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October 16, 2010</a:t>
            </a:r>
            <a:endParaRPr lang="en-US"/>
          </a:p>
        </p:txBody>
      </p:sp>
      <p:sp>
        <p:nvSpPr>
          <p:cNvPr id="80" name="Footer Placeholder 7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HE-LHC Session 4 Summary</a:t>
            </a:r>
            <a:endParaRPr lang="en-US"/>
          </a:p>
        </p:txBody>
      </p:sp>
      <p:sp>
        <p:nvSpPr>
          <p:cNvPr id="81" name="Slide Number Placeholder 8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B0E99-9807-441D-AF7E-21CC01B4227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Cleaning inefficiency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475" y="3544215"/>
            <a:ext cx="8355012" cy="2936140"/>
          </a:xfrm>
        </p:spPr>
        <p:txBody>
          <a:bodyPr/>
          <a:lstStyle/>
          <a:p>
            <a:r>
              <a:rPr lang="en-US" dirty="0" smtClean="0"/>
              <a:t>The cleaning inefficiency is approximately proportional to the relative probability of a single diffractive scatter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Factor of 2.6 worse at 16.5 </a:t>
            </a:r>
            <a:r>
              <a:rPr lang="en-US" dirty="0" err="1" smtClean="0"/>
              <a:t>TeV</a:t>
            </a:r>
            <a:r>
              <a:rPr lang="en-US" dirty="0" smtClean="0"/>
              <a:t> than 7 </a:t>
            </a:r>
            <a:r>
              <a:rPr lang="en-US" dirty="0" err="1" smtClean="0"/>
              <a:t>TeV</a:t>
            </a:r>
            <a:r>
              <a:rPr lang="en-US" dirty="0" smtClean="0"/>
              <a:t>, but probably not a show stopper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16,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HE-LHC Session 4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B0E99-9807-441D-AF7E-21CC01B42272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" name="Picture 6" descr="texshop_image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3525" y="4312315"/>
            <a:ext cx="7521483" cy="1209183"/>
          </a:xfrm>
          <a:prstGeom prst="rect">
            <a:avLst/>
          </a:prstGeom>
          <a:solidFill>
            <a:srgbClr val="FAFFA4">
              <a:alpha val="50000"/>
            </a:srgbClr>
          </a:solidFill>
        </p:spPr>
      </p:pic>
      <p:pic>
        <p:nvPicPr>
          <p:cNvPr id="8" name="P 2" descr="ineff-ideal.eps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84385" y="510220"/>
            <a:ext cx="6310856" cy="2995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HE-LHC Situation for Robustness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Respect absolutely the following condition: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Present design parameters HE-LHC at 16.5 </a:t>
            </a:r>
            <a:r>
              <a:rPr lang="en-US" dirty="0" err="1" smtClean="0"/>
              <a:t>TeV</a:t>
            </a:r>
            <a:r>
              <a:rPr lang="en-US" dirty="0" smtClean="0"/>
              <a:t>: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16,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HE-LHC Session 4 Summary</a:t>
            </a:r>
            <a:endParaRPr lang="en-US"/>
          </a:p>
        </p:txBody>
      </p:sp>
      <p:pic>
        <p:nvPicPr>
          <p:cNvPr id="6" name="Picture 5" descr="texshop_image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89229" y="1426432"/>
            <a:ext cx="4469942" cy="1379024"/>
          </a:xfrm>
          <a:prstGeom prst="rect">
            <a:avLst/>
          </a:prstGeom>
          <a:solidFill>
            <a:srgbClr val="FAFFA4">
              <a:alpha val="50000"/>
            </a:srgbClr>
          </a:solidFill>
          <a:ln>
            <a:noFill/>
          </a:ln>
        </p:spPr>
      </p:pic>
      <p:pic>
        <p:nvPicPr>
          <p:cNvPr id="9" name="Picture 8" descr="texshop_image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9229" y="3628859"/>
            <a:ext cx="7529739" cy="1299403"/>
          </a:xfrm>
          <a:prstGeom prst="rect">
            <a:avLst/>
          </a:prstGeom>
          <a:solidFill>
            <a:srgbClr val="FAFFA4">
              <a:alpha val="50000"/>
            </a:srgbClr>
          </a:solidFill>
        </p:spPr>
      </p:pic>
      <p:sp>
        <p:nvSpPr>
          <p:cNvPr id="10" name="TextBox 9"/>
          <p:cNvSpPr txBox="1"/>
          <p:nvPr/>
        </p:nvSpPr>
        <p:spPr>
          <a:xfrm>
            <a:off x="806458" y="5171516"/>
            <a:ext cx="79990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 dirty="0" err="1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sz="3200" b="1" dirty="0" smtClean="0">
                <a:solidFill>
                  <a:srgbClr val="FF0000"/>
                </a:solidFill>
                <a:sym typeface="Wingdings"/>
              </a:rPr>
              <a:t> 	Not a priori OK!</a:t>
            </a:r>
          </a:p>
          <a:p>
            <a:pPr>
              <a:spcAft>
                <a:spcPts val="2400"/>
              </a:spcAft>
            </a:pPr>
            <a:r>
              <a:rPr lang="en-US" dirty="0" smtClean="0">
                <a:sym typeface="Wingdings"/>
              </a:rPr>
              <a:t>Comparison assumes similar kicker rise times, leakage, failure scenarios,…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B0E99-9807-441D-AF7E-21CC01B42272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HE-LHC with Present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85" y="756284"/>
            <a:ext cx="8688527" cy="5588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Bunch density factor 2.6 above limit</a:t>
            </a:r>
            <a:r>
              <a:rPr lang="en-US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Possibility 1 (this works for sure):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Increase </a:t>
            </a:r>
            <a:r>
              <a:rPr lang="en-US" dirty="0" err="1" smtClean="0"/>
              <a:t>emittance</a:t>
            </a:r>
            <a:r>
              <a:rPr lang="en-US" dirty="0" smtClean="0"/>
              <a:t>:	</a:t>
            </a:r>
            <a:r>
              <a:rPr lang="en-US" sz="2400" b="1" dirty="0" smtClean="0">
                <a:solidFill>
                  <a:srgbClr val="FF0000"/>
                </a:solidFill>
              </a:rPr>
              <a:t>0.15 nm 	</a:t>
            </a:r>
            <a:r>
              <a:rPr lang="en-US" sz="2400" b="1" dirty="0" err="1" smtClean="0">
                <a:solidFill>
                  <a:srgbClr val="FF0000"/>
                </a:solidFill>
                <a:sym typeface="Wingdings"/>
              </a:rPr>
              <a:t></a:t>
            </a:r>
            <a:r>
              <a:rPr lang="en-US" sz="2400" b="1" dirty="0" smtClean="0">
                <a:solidFill>
                  <a:srgbClr val="FF0000"/>
                </a:solidFill>
                <a:sym typeface="Wingdings"/>
              </a:rPr>
              <a:t>	0.38 nm</a:t>
            </a:r>
            <a:endParaRPr lang="en-US" b="1" dirty="0" smtClean="0">
              <a:solidFill>
                <a:srgbClr val="FF0000"/>
              </a:solidFill>
              <a:sym typeface="Wingdings"/>
            </a:endParaRPr>
          </a:p>
          <a:p>
            <a:pPr lvl="1">
              <a:spcAft>
                <a:spcPts val="600"/>
              </a:spcAft>
            </a:pPr>
            <a:r>
              <a:rPr lang="en-US" dirty="0" smtClean="0">
                <a:sym typeface="Wingdings"/>
              </a:rPr>
              <a:t>Feasible with present technologies.</a:t>
            </a:r>
          </a:p>
          <a:p>
            <a:pPr lvl="1">
              <a:spcAft>
                <a:spcPts val="600"/>
              </a:spcAft>
            </a:pPr>
            <a:r>
              <a:rPr lang="en-US" dirty="0" smtClean="0">
                <a:sym typeface="Wingdings"/>
              </a:rPr>
              <a:t>Luminosity reach:		9.4</a:t>
            </a:r>
            <a:r>
              <a:rPr lang="en-US" dirty="0" smtClean="0"/>
              <a:t> × 10</a:t>
            </a:r>
            <a:r>
              <a:rPr lang="en-US" baseline="30000" dirty="0" smtClean="0"/>
              <a:t>33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 s</a:t>
            </a:r>
            <a:r>
              <a:rPr lang="en-US" baseline="30000" dirty="0" smtClean="0"/>
              <a:t>-1</a:t>
            </a:r>
            <a:r>
              <a:rPr lang="en-US" dirty="0" smtClean="0"/>
              <a:t>         (~ half)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Possibility 2 (can be good or bad news):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Review damage limits.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Further simulations.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Experimental studies: </a:t>
            </a:r>
            <a:r>
              <a:rPr lang="en-US" dirty="0" err="1" smtClean="0"/>
              <a:t>HiRadMat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smtClean="0"/>
              <a:t>Possibility 3 (looks quite promising):</a:t>
            </a:r>
          </a:p>
          <a:p>
            <a:pPr lvl="1">
              <a:spcAft>
                <a:spcPts val="600"/>
              </a:spcAft>
            </a:pPr>
            <a:r>
              <a:rPr lang="en-US" b="1" dirty="0" smtClean="0">
                <a:solidFill>
                  <a:srgbClr val="FF0000"/>
                </a:solidFill>
              </a:rPr>
              <a:t>New collimator and absorber technology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Studies are underway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EuCARD/ColMat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16, 2010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HE-LHC Session 4 Summary</a:t>
            </a:r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20767000">
            <a:off x="5955104" y="3810012"/>
            <a:ext cx="2871412" cy="1077218"/>
          </a:xfrm>
          <a:prstGeom prst="rect">
            <a:avLst/>
          </a:prstGeom>
          <a:solidFill>
            <a:srgbClr val="FAFFA4">
              <a:alpha val="5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No showstopper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B0E99-9807-441D-AF7E-21CC01B42272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 with Smaller Gaps 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 smtClean="0"/>
              <a:t>Must try to keep collimator gaps reasonably large.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Ideally for available SC aperture a [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] in collision: </a:t>
            </a:r>
          </a:p>
          <a:p>
            <a:pPr>
              <a:spcAft>
                <a:spcPts val="1200"/>
              </a:spcAft>
              <a:buNone/>
            </a:pPr>
            <a:r>
              <a:rPr lang="en-US" dirty="0" smtClean="0"/>
              <a:t>		</a:t>
            </a:r>
            <a:r>
              <a:rPr lang="en-US" b="1" dirty="0" smtClean="0">
                <a:solidFill>
                  <a:srgbClr val="FF0000"/>
                </a:solidFill>
              </a:rPr>
              <a:t>    a [</a:t>
            </a:r>
            <a:r>
              <a:rPr lang="en-US" b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] (16.5 </a:t>
            </a:r>
            <a:r>
              <a:rPr lang="en-US" b="1" dirty="0" err="1" smtClean="0">
                <a:solidFill>
                  <a:srgbClr val="FF0000"/>
                </a:solidFill>
              </a:rPr>
              <a:t>TeV</a:t>
            </a:r>
            <a:r>
              <a:rPr lang="en-US" b="1" dirty="0" smtClean="0">
                <a:solidFill>
                  <a:srgbClr val="FF0000"/>
                </a:solidFill>
              </a:rPr>
              <a:t>) = 1.5 × a [</a:t>
            </a:r>
            <a:r>
              <a:rPr lang="en-US" b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s</a:t>
            </a:r>
            <a:r>
              <a:rPr lang="en-US" b="1" dirty="0" smtClean="0">
                <a:solidFill>
                  <a:srgbClr val="FF0000"/>
                </a:solidFill>
              </a:rPr>
              <a:t>] (7 </a:t>
            </a:r>
            <a:r>
              <a:rPr lang="en-US" b="1" dirty="0" err="1" smtClean="0">
                <a:solidFill>
                  <a:srgbClr val="FF0000"/>
                </a:solidFill>
              </a:rPr>
              <a:t>TeV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This costs reach in </a:t>
            </a:r>
            <a:r>
              <a:rPr lang="en-US" dirty="0" err="1" smtClean="0">
                <a:latin typeface="Symbol" charset="2"/>
                <a:cs typeface="Symbol" charset="2"/>
              </a:rPr>
              <a:t>b</a:t>
            </a:r>
            <a:r>
              <a:rPr lang="en-US" baseline="30000" dirty="0" smtClean="0"/>
              <a:t>*</a:t>
            </a:r>
            <a:r>
              <a:rPr lang="en-US" dirty="0" smtClean="0"/>
              <a:t> or requires the same IR/DS apertures (in mm).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Alternative (if we keep collimation at ~6 </a:t>
            </a:r>
            <a:r>
              <a:rPr lang="en-US" dirty="0" err="1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):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New LHC collimator technology for factor 2 smaller gaps and even higher precision and reproducibility.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Live with much higher impedance.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Live with operational tolerances (orbit) at the 20-30 </a:t>
            </a:r>
            <a:r>
              <a:rPr lang="en-US" dirty="0" smtClean="0">
                <a:latin typeface="Symbol" charset="2"/>
                <a:cs typeface="Symbol" charset="2"/>
              </a:rPr>
              <a:t>m</a:t>
            </a:r>
            <a:r>
              <a:rPr lang="en-US" dirty="0" smtClean="0"/>
              <a:t>m level.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October 16, 2010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HE-LHC Session 4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B0E99-9807-441D-AF7E-21CC01B42272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260" y="471815"/>
            <a:ext cx="8229600" cy="469803"/>
          </a:xfrm>
        </p:spPr>
        <p:txBody>
          <a:bodyPr/>
          <a:lstStyle/>
          <a:p>
            <a:r>
              <a:rPr lang="fr-FR" dirty="0" smtClean="0">
                <a:latin typeface="Calibri" pitchFamily="34" charset="0"/>
              </a:rPr>
              <a:t>Doris </a:t>
            </a:r>
            <a:r>
              <a:rPr lang="fr-FR" dirty="0" err="1" smtClean="0">
                <a:latin typeface="Calibri" pitchFamily="34" charset="0"/>
              </a:rPr>
              <a:t>Forkel</a:t>
            </a:r>
            <a:r>
              <a:rPr lang="fr-FR" dirty="0" smtClean="0">
                <a:latin typeface="Calibri" pitchFamily="34" charset="0"/>
              </a:rPr>
              <a:t>-</a:t>
            </a:r>
            <a:r>
              <a:rPr lang="fr-FR" dirty="0" err="1" smtClean="0">
                <a:latin typeface="Calibri" pitchFamily="34" charset="0"/>
              </a:rPr>
              <a:t>Wirth</a:t>
            </a:r>
            <a:r>
              <a:rPr lang="fr-FR" dirty="0" smtClean="0">
                <a:latin typeface="Calibri" pitchFamily="34" charset="0"/>
              </a:rPr>
              <a:t>: HE-LHC </a:t>
            </a:r>
            <a:r>
              <a:rPr lang="fr-FR" dirty="0" err="1" smtClean="0">
                <a:latin typeface="Calibri" pitchFamily="34" charset="0"/>
              </a:rPr>
              <a:t>from</a:t>
            </a: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 err="1" smtClean="0">
                <a:latin typeface="Calibri" pitchFamily="34" charset="0"/>
              </a:rPr>
              <a:t>RP’s</a:t>
            </a:r>
            <a:r>
              <a:rPr lang="fr-FR" dirty="0" smtClean="0">
                <a:latin typeface="Calibri" pitchFamily="34" charset="0"/>
              </a:rPr>
              <a:t> Point of </a:t>
            </a:r>
            <a:r>
              <a:rPr lang="fr-FR" dirty="0" err="1" smtClean="0">
                <a:latin typeface="Calibri" pitchFamily="34" charset="0"/>
              </a:rPr>
              <a:t>View</a:t>
            </a:r>
            <a:endParaRPr lang="fr-FR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665" y="1124700"/>
            <a:ext cx="8358246" cy="4324350"/>
          </a:xfrm>
        </p:spPr>
        <p:txBody>
          <a:bodyPr/>
          <a:lstStyle/>
          <a:p>
            <a:pPr marL="0">
              <a:buNone/>
            </a:pPr>
            <a:r>
              <a:rPr lang="fr-FR" sz="2000" dirty="0" smtClean="0">
                <a:latin typeface="Calibri" pitchFamily="34" charset="0"/>
              </a:rPr>
              <a:t>To </a:t>
            </a:r>
            <a:r>
              <a:rPr lang="fr-FR" sz="2000" dirty="0" err="1" smtClean="0">
                <a:latin typeface="Calibri" pitchFamily="34" charset="0"/>
              </a:rPr>
              <a:t>convert</a:t>
            </a:r>
            <a:r>
              <a:rPr lang="fr-FR" sz="2000" b="1" dirty="0" smtClean="0">
                <a:latin typeface="Calibri" pitchFamily="34" charset="0"/>
              </a:rPr>
              <a:t> </a:t>
            </a:r>
            <a:r>
              <a:rPr lang="fr-FR" sz="2000" dirty="0" smtClean="0">
                <a:latin typeface="Calibri" pitchFamily="34" charset="0"/>
              </a:rPr>
              <a:t>LHC/HL-LHC </a:t>
            </a:r>
            <a:r>
              <a:rPr lang="fr-FR" sz="2000" dirty="0" err="1" smtClean="0">
                <a:latin typeface="Calibri" pitchFamily="34" charset="0"/>
              </a:rPr>
              <a:t>into</a:t>
            </a:r>
            <a:r>
              <a:rPr lang="fr-FR" sz="2000" dirty="0" smtClean="0">
                <a:latin typeface="Calibri" pitchFamily="34" charset="0"/>
              </a:rPr>
              <a:t> HE-LHC </a:t>
            </a:r>
            <a:r>
              <a:rPr lang="fr-FR" sz="2000" dirty="0" err="1" smtClean="0">
                <a:latin typeface="Calibri" pitchFamily="34" charset="0"/>
              </a:rPr>
              <a:t>after</a:t>
            </a:r>
            <a:r>
              <a:rPr lang="fr-FR" sz="2000" dirty="0" smtClean="0">
                <a:latin typeface="Calibri" pitchFamily="34" charset="0"/>
              </a:rPr>
              <a:t>  20 </a:t>
            </a:r>
            <a:r>
              <a:rPr lang="fr-FR" sz="2000" dirty="0" err="1" smtClean="0">
                <a:latin typeface="Calibri" pitchFamily="34" charset="0"/>
              </a:rPr>
              <a:t>years</a:t>
            </a:r>
            <a:r>
              <a:rPr lang="fr-FR" sz="2000" dirty="0" smtClean="0">
                <a:latin typeface="Calibri" pitchFamily="34" charset="0"/>
              </a:rPr>
              <a:t> of </a:t>
            </a:r>
            <a:r>
              <a:rPr lang="fr-FR" sz="2000" dirty="0" err="1" smtClean="0">
                <a:latin typeface="Calibri" pitchFamily="34" charset="0"/>
              </a:rPr>
              <a:t>operation</a:t>
            </a:r>
            <a:r>
              <a:rPr lang="fr-FR" sz="2000" dirty="0" smtClean="0">
                <a:latin typeface="Calibri" pitchFamily="34" charset="0"/>
              </a:rPr>
              <a:t> </a:t>
            </a:r>
            <a:r>
              <a:rPr lang="fr-FR" sz="2000" dirty="0" err="1" smtClean="0">
                <a:latin typeface="Calibri" pitchFamily="34" charset="0"/>
              </a:rPr>
              <a:t>implies</a:t>
            </a:r>
            <a:r>
              <a:rPr lang="fr-FR" sz="2000" dirty="0" smtClean="0">
                <a:latin typeface="Calibri" pitchFamily="34" charset="0"/>
              </a:rPr>
              <a:t>:</a:t>
            </a:r>
          </a:p>
          <a:p>
            <a:pPr marL="0"/>
            <a:r>
              <a:rPr lang="fr-FR" sz="2000" dirty="0" err="1" smtClean="0">
                <a:latin typeface="Calibri" pitchFamily="34" charset="0"/>
              </a:rPr>
              <a:t>exposure</a:t>
            </a:r>
            <a:r>
              <a:rPr lang="fr-FR" sz="2000" dirty="0" smtClean="0">
                <a:latin typeface="Calibri" pitchFamily="34" charset="0"/>
              </a:rPr>
              <a:t> of  </a:t>
            </a:r>
            <a:r>
              <a:rPr lang="fr-FR" sz="2000" dirty="0" err="1" smtClean="0">
                <a:latin typeface="Calibri" pitchFamily="34" charset="0"/>
              </a:rPr>
              <a:t>workers</a:t>
            </a:r>
            <a:r>
              <a:rPr lang="fr-FR" sz="2000" dirty="0" smtClean="0">
                <a:latin typeface="Calibri" pitchFamily="34" charset="0"/>
              </a:rPr>
              <a:t> to </a:t>
            </a:r>
            <a:r>
              <a:rPr lang="fr-FR" sz="2000" dirty="0" err="1" smtClean="0">
                <a:latin typeface="Calibri" pitchFamily="34" charset="0"/>
              </a:rPr>
              <a:t>ionizing</a:t>
            </a:r>
            <a:r>
              <a:rPr lang="fr-FR" sz="2000" dirty="0" smtClean="0">
                <a:latin typeface="Calibri" pitchFamily="34" charset="0"/>
              </a:rPr>
              <a:t> radiation</a:t>
            </a:r>
          </a:p>
          <a:p>
            <a:pPr lvl="1"/>
            <a:r>
              <a:rPr lang="fr-FR" sz="2000" dirty="0" err="1" smtClean="0">
                <a:latin typeface="Calibri" pitchFamily="34" charset="0"/>
              </a:rPr>
              <a:t>removal</a:t>
            </a:r>
            <a:r>
              <a:rPr lang="fr-FR" sz="2000" dirty="0" smtClean="0">
                <a:latin typeface="Calibri" pitchFamily="34" charset="0"/>
              </a:rPr>
              <a:t> of  </a:t>
            </a:r>
            <a:r>
              <a:rPr lang="fr-FR" sz="2000" dirty="0" err="1" smtClean="0">
                <a:latin typeface="Calibri" pitchFamily="34" charset="0"/>
              </a:rPr>
              <a:t>dipoles</a:t>
            </a:r>
            <a:endParaRPr lang="fr-FR" sz="2000" dirty="0" smtClean="0">
              <a:latin typeface="Calibri" pitchFamily="34" charset="0"/>
            </a:endParaRPr>
          </a:p>
          <a:p>
            <a:pPr lvl="1"/>
            <a:r>
              <a:rPr lang="fr-FR" sz="2000" dirty="0" err="1" smtClean="0">
                <a:latin typeface="Calibri" pitchFamily="34" charset="0"/>
              </a:rPr>
              <a:t>removal</a:t>
            </a:r>
            <a:r>
              <a:rPr lang="fr-FR" sz="2000" dirty="0" smtClean="0">
                <a:latin typeface="Calibri" pitchFamily="34" charset="0"/>
              </a:rPr>
              <a:t> of </a:t>
            </a:r>
            <a:r>
              <a:rPr lang="fr-FR" sz="2000" dirty="0" err="1" smtClean="0">
                <a:latin typeface="Calibri" pitchFamily="34" charset="0"/>
              </a:rPr>
              <a:t>inner</a:t>
            </a:r>
            <a:r>
              <a:rPr lang="fr-FR" sz="2000" dirty="0" smtClean="0">
                <a:latin typeface="Calibri" pitchFamily="34" charset="0"/>
              </a:rPr>
              <a:t> triplets (?)</a:t>
            </a:r>
          </a:p>
          <a:p>
            <a:pPr lvl="1"/>
            <a:r>
              <a:rPr lang="fr-FR" sz="2000" dirty="0" err="1" smtClean="0">
                <a:latin typeface="Calibri" pitchFamily="34" charset="0"/>
              </a:rPr>
              <a:t>removal</a:t>
            </a:r>
            <a:r>
              <a:rPr lang="fr-FR" sz="2000" dirty="0" smtClean="0">
                <a:latin typeface="Calibri" pitchFamily="34" charset="0"/>
              </a:rPr>
              <a:t> of </a:t>
            </a:r>
            <a:r>
              <a:rPr lang="fr-FR" sz="2000" dirty="0" err="1" smtClean="0">
                <a:latin typeface="Calibri" pitchFamily="34" charset="0"/>
              </a:rPr>
              <a:t>collimators</a:t>
            </a:r>
            <a:r>
              <a:rPr lang="fr-FR" sz="2000" dirty="0" smtClean="0">
                <a:latin typeface="Calibri" pitchFamily="34" charset="0"/>
              </a:rPr>
              <a:t> (?)</a:t>
            </a:r>
          </a:p>
          <a:p>
            <a:pPr lvl="1"/>
            <a:r>
              <a:rPr lang="fr-FR" sz="2000" dirty="0" smtClean="0">
                <a:latin typeface="Calibri" pitchFamily="34" charset="0"/>
              </a:rPr>
              <a:t>modification of </a:t>
            </a:r>
            <a:r>
              <a:rPr lang="fr-FR" sz="2000" dirty="0" err="1" smtClean="0">
                <a:latin typeface="Calibri" pitchFamily="34" charset="0"/>
              </a:rPr>
              <a:t>beam</a:t>
            </a:r>
            <a:r>
              <a:rPr lang="fr-FR" sz="2000" dirty="0" smtClean="0">
                <a:latin typeface="Calibri" pitchFamily="34" charset="0"/>
              </a:rPr>
              <a:t> dumps (?)</a:t>
            </a:r>
          </a:p>
          <a:p>
            <a:pPr lvl="1"/>
            <a:r>
              <a:rPr lang="fr-FR" sz="2000" dirty="0" smtClean="0">
                <a:latin typeface="Calibri" pitchFamily="34" charset="0"/>
              </a:rPr>
              <a:t>LHC </a:t>
            </a:r>
            <a:r>
              <a:rPr lang="fr-FR" sz="2000" dirty="0" err="1" smtClean="0">
                <a:latin typeface="Calibri" pitchFamily="34" charset="0"/>
              </a:rPr>
              <a:t>experiment</a:t>
            </a:r>
            <a:r>
              <a:rPr lang="fr-FR" sz="2000" dirty="0" smtClean="0">
                <a:latin typeface="Calibri" pitchFamily="34" charset="0"/>
              </a:rPr>
              <a:t> modifications/upgrades</a:t>
            </a:r>
          </a:p>
          <a:p>
            <a:pPr lvl="1"/>
            <a:r>
              <a:rPr lang="fr-FR" sz="2000" dirty="0" smtClean="0">
                <a:latin typeface="Calibri" pitchFamily="34" charset="0"/>
              </a:rPr>
              <a:t>installation of new components</a:t>
            </a:r>
          </a:p>
          <a:p>
            <a:r>
              <a:rPr lang="fr-FR" sz="2000" dirty="0" smtClean="0">
                <a:latin typeface="Calibri" pitchFamily="34" charset="0"/>
              </a:rPr>
              <a:t>radioactive </a:t>
            </a:r>
            <a:r>
              <a:rPr lang="fr-FR" sz="2000" dirty="0" err="1" smtClean="0">
                <a:latin typeface="Calibri" pitchFamily="34" charset="0"/>
              </a:rPr>
              <a:t>waste</a:t>
            </a:r>
            <a:r>
              <a:rPr lang="fr-FR" sz="2000" dirty="0" smtClean="0">
                <a:latin typeface="Calibri" pitchFamily="34" charset="0"/>
              </a:rPr>
              <a:t> </a:t>
            </a:r>
          </a:p>
          <a:p>
            <a:pPr lvl="1"/>
            <a:r>
              <a:rPr lang="fr-FR" sz="2000" dirty="0" smtClean="0">
                <a:latin typeface="Calibri" pitchFamily="34" charset="0"/>
              </a:rPr>
              <a:t>production</a:t>
            </a:r>
          </a:p>
          <a:p>
            <a:pPr lvl="1"/>
            <a:r>
              <a:rPr lang="fr-FR" sz="2000" dirty="0" err="1" smtClean="0">
                <a:latin typeface="Calibri" pitchFamily="34" charset="0"/>
              </a:rPr>
              <a:t>conditioning</a:t>
            </a:r>
            <a:endParaRPr lang="fr-FR" sz="2000" dirty="0" smtClean="0">
              <a:latin typeface="Calibri" pitchFamily="34" charset="0"/>
            </a:endParaRPr>
          </a:p>
          <a:p>
            <a:pPr lvl="1"/>
            <a:r>
              <a:rPr lang="fr-FR" sz="2000" dirty="0" err="1" smtClean="0">
                <a:latin typeface="Calibri" pitchFamily="34" charset="0"/>
              </a:rPr>
              <a:t>interim</a:t>
            </a:r>
            <a:r>
              <a:rPr lang="fr-FR" sz="2000" dirty="0" smtClean="0">
                <a:latin typeface="Calibri" pitchFamily="34" charset="0"/>
              </a:rPr>
              <a:t> </a:t>
            </a:r>
            <a:r>
              <a:rPr lang="fr-FR" sz="2000" dirty="0" err="1" smtClean="0">
                <a:latin typeface="Calibri" pitchFamily="34" charset="0"/>
              </a:rPr>
              <a:t>storage</a:t>
            </a:r>
            <a:endParaRPr lang="fr-FR" sz="2000" dirty="0" smtClean="0">
              <a:latin typeface="Calibri" pitchFamily="34" charset="0"/>
            </a:endParaRPr>
          </a:p>
          <a:p>
            <a:pPr lvl="1"/>
            <a:r>
              <a:rPr lang="fr-FR" sz="2000" dirty="0" smtClean="0">
                <a:latin typeface="Calibri" pitchFamily="34" charset="0"/>
              </a:rPr>
              <a:t>final </a:t>
            </a:r>
            <a:r>
              <a:rPr lang="fr-FR" sz="2000" dirty="0" err="1" smtClean="0">
                <a:latin typeface="Calibri" pitchFamily="34" charset="0"/>
              </a:rPr>
              <a:t>disposal</a:t>
            </a:r>
            <a:endParaRPr lang="fr-FR" sz="2000" dirty="0" smtClean="0">
              <a:latin typeface="Calibri" pitchFamily="34" charset="0"/>
            </a:endParaRP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9934DB-3D0B-4C1F-A945-A173329A4E73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16, 2010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HE-LHC Session 4 Summary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9670" y="3645024"/>
            <a:ext cx="3639618" cy="225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70348" y="620688"/>
            <a:ext cx="4373651" cy="2462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25DD3-5467-44AB-B8DF-919336CD428E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79512" y="764704"/>
            <a:ext cx="3312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Calibri" pitchFamily="34" charset="0"/>
              </a:rPr>
              <a:t>Inner Triplet 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-5400000">
            <a:off x="2011752" y="3339303"/>
            <a:ext cx="5904656" cy="40011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alibri" pitchFamily="34" charset="0"/>
              </a:rPr>
              <a:t>Monte Carlo results for 180 days at nominal luminosity</a:t>
            </a:r>
            <a:endParaRPr lang="en-US" sz="2000" dirty="0"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rot="5400000">
            <a:off x="1419741" y="3393644"/>
            <a:ext cx="63813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16285" y="2392065"/>
          <a:ext cx="3923928" cy="1320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56442"/>
                <a:gridCol w="980982"/>
                <a:gridCol w="1886504"/>
              </a:tblGrid>
              <a:tr h="5181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LHC mode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Duration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Ambient dose equivalent rate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nominal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5 y 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Calibri" pitchFamily="34" charset="0"/>
                        </a:rPr>
                        <a:t>up to  600 </a:t>
                      </a:r>
                      <a:r>
                        <a:rPr lang="en-US" sz="1600" baseline="0" dirty="0" err="1" smtClean="0">
                          <a:latin typeface="Calibri" pitchFamily="34" charset="0"/>
                        </a:rPr>
                        <a:t>uSv</a:t>
                      </a:r>
                      <a:r>
                        <a:rPr lang="en-US" sz="1600" baseline="0" dirty="0" smtClean="0">
                          <a:latin typeface="Calibri" pitchFamily="34" charset="0"/>
                        </a:rPr>
                        <a:t>/h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alibri" pitchFamily="34" charset="0"/>
                        </a:rPr>
                        <a:t>HL-LHC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alibri" pitchFamily="34" charset="0"/>
                        </a:rPr>
                        <a:t>10 y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>
                          <a:latin typeface="Calibri" pitchFamily="34" charset="0"/>
                        </a:rPr>
                        <a:t>up to 1 </a:t>
                      </a:r>
                      <a:r>
                        <a:rPr lang="en-US" sz="1600" baseline="0" dirty="0" err="1" smtClean="0">
                          <a:latin typeface="Calibri" pitchFamily="34" charset="0"/>
                        </a:rPr>
                        <a:t>mSv</a:t>
                      </a:r>
                      <a:r>
                        <a:rPr lang="en-US" sz="1600" baseline="0" dirty="0" smtClean="0">
                          <a:latin typeface="Calibri" pitchFamily="34" charset="0"/>
                        </a:rPr>
                        <a:t>/h</a:t>
                      </a:r>
                      <a:endParaRPr lang="en-US" sz="16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16, 2010</a:t>
            </a:r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HE-LHC Session 4 Summary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66230" y="1124744"/>
            <a:ext cx="5770266" cy="3763646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EE8744C-25CE-40C1-9C93-FEC843A92BDB}" type="slidenum">
              <a:rPr lang="en-US" smtClean="0"/>
              <a:pPr/>
              <a:t>28</a:t>
            </a:fld>
            <a:endParaRPr lang="en-US" smtClean="0"/>
          </a:p>
        </p:txBody>
      </p:sp>
      <p:grpSp>
        <p:nvGrpSpPr>
          <p:cNvPr id="2" name="Group 15"/>
          <p:cNvGrpSpPr/>
          <p:nvPr/>
        </p:nvGrpSpPr>
        <p:grpSpPr>
          <a:xfrm>
            <a:off x="3381445" y="817460"/>
            <a:ext cx="5461855" cy="3653222"/>
            <a:chOff x="4932040" y="2636912"/>
            <a:chExt cx="3354387" cy="2193925"/>
          </a:xfrm>
        </p:grpSpPr>
        <p:pic>
          <p:nvPicPr>
            <p:cNvPr id="35844" name="Picture 5" descr="IR7_Phase1_All_ct6_all_cut_xz_6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2040" y="2636912"/>
              <a:ext cx="3354387" cy="219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852" name="Text Box 13"/>
            <p:cNvSpPr txBox="1">
              <a:spLocks noChangeArrowheads="1"/>
            </p:cNvSpPr>
            <p:nvPr/>
          </p:nvSpPr>
          <p:spPr bwMode="auto">
            <a:xfrm>
              <a:off x="6094387" y="3212976"/>
              <a:ext cx="926358" cy="31461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400" dirty="0"/>
                <a:t>Aisle: 0.01-0.1mSv/h</a:t>
              </a:r>
            </a:p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r>
                <a:rPr lang="en-US" sz="1400" dirty="0"/>
                <a:t>Close: 0.1-1mSv/h</a:t>
              </a:r>
            </a:p>
          </p:txBody>
        </p:sp>
      </p:grpSp>
      <p:sp>
        <p:nvSpPr>
          <p:cNvPr id="35849" name="Text Box 10"/>
          <p:cNvSpPr txBox="1">
            <a:spLocks noChangeArrowheads="1"/>
          </p:cNvSpPr>
          <p:nvPr/>
        </p:nvSpPr>
        <p:spPr bwMode="auto">
          <a:xfrm>
            <a:off x="3765495" y="4273910"/>
            <a:ext cx="4589718" cy="56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GB" sz="1400" dirty="0" smtClean="0">
                <a:solidFill>
                  <a:schemeClr val="accent2"/>
                </a:solidFill>
              </a:rPr>
              <a:t>Monte Carlo results for 180 days of nominal operation,  </a:t>
            </a:r>
          </a:p>
          <a:p>
            <a:pPr algn="ctr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r>
              <a:rPr lang="en-GB" sz="1400" dirty="0" smtClean="0">
                <a:solidFill>
                  <a:schemeClr val="accent2"/>
                </a:solidFill>
              </a:rPr>
              <a:t>4 months cooling</a:t>
            </a:r>
            <a:endParaRPr lang="en-GB" sz="1400" dirty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5855" y="1316725"/>
            <a:ext cx="2880320" cy="110799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2030 – after HL-LHC: 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Aisle: 0.03 – 0.3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mSv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/h</a:t>
            </a:r>
          </a:p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Close 0.3 – 3 </a:t>
            </a:r>
            <a:r>
              <a:rPr lang="en-US" dirty="0" err="1" smtClean="0">
                <a:solidFill>
                  <a:schemeClr val="bg1"/>
                </a:solidFill>
                <a:latin typeface="Calibri" pitchFamily="34" charset="0"/>
              </a:rPr>
              <a:t>mSv</a:t>
            </a:r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/h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843808" y="1124744"/>
            <a:ext cx="6048672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424260" y="241385"/>
            <a:ext cx="8229600" cy="685798"/>
          </a:xfrm>
        </p:spPr>
        <p:txBody>
          <a:bodyPr/>
          <a:lstStyle/>
          <a:p>
            <a:r>
              <a:rPr lang="en-US" sz="3600" dirty="0" smtClean="0"/>
              <a:t>Collimators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6715" y="5464465"/>
            <a:ext cx="7412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Bottom line: need ALARA and possibly remote handling facilities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16, 2010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HE-LHC Session 4 Summary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Waste Production</a:t>
            </a:r>
            <a:endParaRPr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>
            <a:off x="446088" y="5272440"/>
            <a:ext cx="8355012" cy="1204560"/>
          </a:xfrm>
        </p:spPr>
        <p:txBody>
          <a:bodyPr/>
          <a:lstStyle/>
          <a:p>
            <a:r>
              <a:rPr lang="en-US" dirty="0" smtClean="0"/>
              <a:t>Low level waste at CSTFA: 3000 Euros/m^3</a:t>
            </a:r>
          </a:p>
          <a:p>
            <a:r>
              <a:rPr lang="en-US" dirty="0" smtClean="0"/>
              <a:t>High level at CERN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None/>
              <a:defRPr/>
            </a:pPr>
            <a:fld id="{F60E9665-6999-4E21-97A5-C1C087ACAB2E}" type="slidenum">
              <a:rPr lang="en-US" altLang="en-US" smtClean="0"/>
              <a:pPr>
                <a:buNone/>
                <a:defRPr/>
              </a:pPr>
              <a:t>29</a:t>
            </a:fld>
            <a:endParaRPr lang="en-US" altLang="en-US" dirty="0"/>
          </a:p>
        </p:txBody>
      </p:sp>
      <p:grpSp>
        <p:nvGrpSpPr>
          <p:cNvPr id="3" name="Group 10"/>
          <p:cNvGrpSpPr/>
          <p:nvPr/>
        </p:nvGrpSpPr>
        <p:grpSpPr>
          <a:xfrm>
            <a:off x="1077145" y="1777585"/>
            <a:ext cx="7504115" cy="3436137"/>
            <a:chOff x="3143240" y="4214818"/>
            <a:chExt cx="5772396" cy="2643182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143240" y="4335187"/>
              <a:ext cx="2843438" cy="2522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72198" y="4214818"/>
              <a:ext cx="2843438" cy="2522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3309393" y="2641681"/>
            <a:ext cx="9286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Calibri" pitchFamily="34" charset="0"/>
              </a:rPr>
              <a:t>ARC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13849" y="3721801"/>
            <a:ext cx="8572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>
                <a:latin typeface="Calibri" pitchFamily="34" charset="0"/>
              </a:rPr>
              <a:t>LSS7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97425" y="913489"/>
            <a:ext cx="4536504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dirty="0" smtClean="0">
                <a:latin typeface="Calibri" pitchFamily="34" charset="0"/>
              </a:rPr>
              <a:t>Radioactive after 10 years of LHC nominal operation and 4 months of cooling</a:t>
            </a:r>
            <a:endParaRPr lang="en-US" sz="2000" dirty="0">
              <a:latin typeface="Calibri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>
            <a:off x="2296151" y="1998739"/>
            <a:ext cx="1656184" cy="1213876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4714404" y="1884742"/>
            <a:ext cx="1071570" cy="857256"/>
          </a:xfrm>
          <a:prstGeom prst="straightConnector1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3089" y="985497"/>
            <a:ext cx="2592288" cy="76944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libri" pitchFamily="34" charset="0"/>
              </a:rPr>
              <a:t>2030: LH-LHC, lower release limits</a:t>
            </a:r>
            <a:endParaRPr lang="en-US" dirty="0">
              <a:solidFill>
                <a:schemeClr val="bg1"/>
              </a:solidFill>
              <a:latin typeface="Calibri" pitchFamily="34" charset="0"/>
            </a:endParaRPr>
          </a:p>
        </p:txBody>
      </p:sp>
      <p:grpSp>
        <p:nvGrpSpPr>
          <p:cNvPr id="4" name="Group 20"/>
          <p:cNvGrpSpPr/>
          <p:nvPr/>
        </p:nvGrpSpPr>
        <p:grpSpPr>
          <a:xfrm>
            <a:off x="2085257" y="3217745"/>
            <a:ext cx="1080120" cy="648072"/>
            <a:chOff x="1907704" y="4509120"/>
            <a:chExt cx="1080120" cy="648072"/>
          </a:xfrm>
          <a:solidFill>
            <a:schemeClr val="accent2"/>
          </a:solidFill>
        </p:grpSpPr>
        <p:sp>
          <p:nvSpPr>
            <p:cNvPr id="17" name="Oval 16"/>
            <p:cNvSpPr/>
            <p:nvPr/>
          </p:nvSpPr>
          <p:spPr>
            <a:xfrm>
              <a:off x="1907704" y="4509120"/>
              <a:ext cx="1080120" cy="648072"/>
            </a:xfrm>
            <a:prstGeom prst="ellipse">
              <a:avLst/>
            </a:prstGeom>
            <a:grp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267744" y="4581128"/>
              <a:ext cx="360040" cy="43088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</a:rPr>
                <a:t>?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16, 2010</a:t>
            </a:r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HE-LHC Session 4 Summary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6350"/>
            <a:ext cx="6800850" cy="777875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Roland Garoby: Injector Cascade Issues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65125" y="1416050"/>
            <a:ext cx="8455025" cy="4352925"/>
          </a:xfrm>
        </p:spPr>
        <p:txBody>
          <a:bodyPr/>
          <a:lstStyle/>
          <a:p>
            <a:r>
              <a:rPr lang="de-CH" sz="2400" dirty="0" smtClean="0"/>
              <a:t>Note:</a:t>
            </a:r>
          </a:p>
          <a:p>
            <a:pPr lvl="1"/>
            <a:r>
              <a:rPr lang="de-CH" sz="2000" dirty="0" smtClean="0"/>
              <a:t>Matching the needs of the „High Luminosity LHC“ (HL-LHC) is the objective of the „LHC Injectors Upgrade“ (LIU) project</a:t>
            </a:r>
          </a:p>
          <a:p>
            <a:pPr lvl="1">
              <a:buFont typeface="Arial" charset="0"/>
              <a:buNone/>
            </a:pPr>
            <a:r>
              <a:rPr lang="de-CH" sz="2000" dirty="0" smtClean="0">
                <a:solidFill>
                  <a:srgbClr val="FF0000"/>
                </a:solidFill>
              </a:rPr>
              <a:t>	[time period: ~2017 – 2030],</a:t>
            </a:r>
          </a:p>
          <a:p>
            <a:pPr lvl="1">
              <a:buFont typeface="Arial" charset="0"/>
              <a:buNone/>
            </a:pPr>
            <a:endParaRPr lang="de-CH" sz="2000" dirty="0" smtClean="0">
              <a:solidFill>
                <a:srgbClr val="FF0000"/>
              </a:solidFill>
            </a:endParaRPr>
          </a:p>
          <a:p>
            <a:pPr lvl="1"/>
            <a:r>
              <a:rPr lang="de-CH" sz="2000" dirty="0" smtClean="0"/>
              <a:t>The „High Energy LHC“ (HE-LHC) sets different requirements on the injectors, and with a different time-scale</a:t>
            </a:r>
            <a:endParaRPr lang="de-CH" sz="2000" dirty="0" smtClean="0">
              <a:solidFill>
                <a:srgbClr val="FF0000"/>
              </a:solidFill>
            </a:endParaRPr>
          </a:p>
          <a:p>
            <a:pPr lvl="1">
              <a:buFont typeface="Arial" charset="0"/>
              <a:buNone/>
            </a:pPr>
            <a:r>
              <a:rPr lang="de-CH" sz="2000" dirty="0" smtClean="0">
                <a:solidFill>
                  <a:srgbClr val="FF0000"/>
                </a:solidFill>
              </a:rPr>
              <a:t>	[time period: ~2030 – 2050],</a:t>
            </a:r>
          </a:p>
          <a:p>
            <a:pPr lvl="1">
              <a:buFont typeface="Arial" charset="0"/>
              <a:buNone/>
            </a:pPr>
            <a:endParaRPr lang="de-CH" sz="2000" dirty="0" smtClean="0">
              <a:solidFill>
                <a:srgbClr val="FF0000"/>
              </a:solidFill>
            </a:endParaRPr>
          </a:p>
          <a:p>
            <a:pPr lvl="1"/>
            <a:r>
              <a:rPr lang="de-CH" sz="2000" dirty="0" smtClean="0"/>
              <a:t>Past workshops (especially LER06 and LUMI06) are highly valuable sources of information.</a:t>
            </a:r>
          </a:p>
          <a:p>
            <a:endParaRPr lang="de-CH" sz="2400" dirty="0" smtClean="0"/>
          </a:p>
          <a:p>
            <a:endParaRPr lang="de-CH" sz="2400" dirty="0" smtClean="0"/>
          </a:p>
          <a:p>
            <a:endParaRPr lang="de-CH" dirty="0" smtClean="0"/>
          </a:p>
          <a:p>
            <a:pPr lvl="1"/>
            <a:endParaRPr lang="de-CH" dirty="0" smtClean="0"/>
          </a:p>
          <a:p>
            <a:pPr lvl="1"/>
            <a:endParaRPr lang="de-CH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16,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B0E99-9807-441D-AF7E-21CC01B4227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HE-LHC Session 4 Summary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(brief) Discussion of transfer kickers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Unfortunately, Brennan Goddard was not able to come, but some feeling that he “had a proposed solution”</a:t>
            </a:r>
          </a:p>
          <a:p>
            <a:r>
              <a:rPr lang="en-US" dirty="0" smtClean="0"/>
              <a:t>Obviously an important issue</a:t>
            </a:r>
          </a:p>
          <a:p>
            <a:r>
              <a:rPr lang="en-US" dirty="0" smtClean="0"/>
              <a:t>Discussion</a:t>
            </a:r>
          </a:p>
          <a:p>
            <a:pPr lvl="1"/>
            <a:r>
              <a:rPr lang="en-US" dirty="0" smtClean="0"/>
              <a:t>Kicker effectiveness </a:t>
            </a:r>
            <a:r>
              <a:rPr lang="en-US" dirty="0" smtClean="0">
                <a:sym typeface="Symbol"/>
              </a:rPr>
              <a:t> 1/E</a:t>
            </a:r>
          </a:p>
          <a:p>
            <a:pPr lvl="1"/>
            <a:r>
              <a:rPr lang="en-US" dirty="0" smtClean="0">
                <a:sym typeface="Symbol"/>
              </a:rPr>
              <a:t>Required septum aperture  1/E</a:t>
            </a:r>
            <a:r>
              <a:rPr lang="en-US" baseline="30000" dirty="0" smtClean="0">
                <a:sym typeface="Symbol"/>
              </a:rPr>
              <a:t>1/2</a:t>
            </a:r>
          </a:p>
          <a:p>
            <a:pPr lvl="1"/>
            <a:r>
              <a:rPr lang="en-US" dirty="0" err="1" smtClean="0">
                <a:sym typeface="Symbol"/>
              </a:rPr>
              <a:t>Prob</a:t>
            </a:r>
            <a:r>
              <a:rPr lang="en-US" dirty="0" smtClean="0">
                <a:sym typeface="Symbol"/>
              </a:rPr>
              <a:t> </a:t>
            </a:r>
            <a:r>
              <a:rPr lang="en-US" dirty="0" err="1" smtClean="0">
                <a:sym typeface="Symbol"/>
              </a:rPr>
              <a:t>lem</a:t>
            </a:r>
            <a:r>
              <a:rPr lang="en-US" dirty="0" smtClean="0">
                <a:sym typeface="Symbol"/>
              </a:rPr>
              <a:t>  E</a:t>
            </a:r>
            <a:r>
              <a:rPr lang="en-US" baseline="30000" dirty="0" smtClean="0">
                <a:sym typeface="Symbol"/>
              </a:rPr>
              <a:t>1/2</a:t>
            </a:r>
            <a:endParaRPr lang="en-US" baseline="30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16,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HE-LHC Session 4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B0E99-9807-441D-AF7E-21CC01B42272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summaries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injector</a:t>
            </a:r>
          </a:p>
          <a:p>
            <a:pPr lvl="1"/>
            <a:r>
              <a:rPr lang="en-US" dirty="0" smtClean="0"/>
              <a:t>S-SPS: Difficult and expensive because of high dB/</a:t>
            </a:r>
            <a:r>
              <a:rPr lang="en-US" dirty="0" err="1" smtClean="0"/>
              <a:t>dt</a:t>
            </a:r>
            <a:endParaRPr lang="en-US" dirty="0" smtClean="0"/>
          </a:p>
          <a:p>
            <a:pPr lvl="2"/>
            <a:r>
              <a:rPr lang="en-US" dirty="0" smtClean="0"/>
              <a:t>But lots of good work is being done</a:t>
            </a:r>
          </a:p>
          <a:p>
            <a:pPr lvl="1"/>
            <a:r>
              <a:rPr lang="en-US" dirty="0" smtClean="0"/>
              <a:t>LER: Easier from an accelerator standpoint, but can it fit?</a:t>
            </a:r>
          </a:p>
          <a:p>
            <a:r>
              <a:rPr lang="en-US" dirty="0" smtClean="0"/>
              <a:t>Intensity</a:t>
            </a:r>
          </a:p>
          <a:p>
            <a:pPr lvl="1"/>
            <a:r>
              <a:rPr lang="en-US" dirty="0" smtClean="0"/>
              <a:t>Cleaning inefficiency a factor of 2-3 worse</a:t>
            </a:r>
          </a:p>
          <a:p>
            <a:pPr lvl="2"/>
            <a:r>
              <a:rPr lang="en-US" dirty="0" smtClean="0"/>
              <a:t>Probably manageable </a:t>
            </a:r>
          </a:p>
          <a:p>
            <a:pPr lvl="1"/>
            <a:r>
              <a:rPr lang="en-US" dirty="0" smtClean="0"/>
              <a:t>Energy density too high for carbon</a:t>
            </a:r>
          </a:p>
          <a:p>
            <a:pPr lvl="2"/>
            <a:r>
              <a:rPr lang="en-US" dirty="0" smtClean="0"/>
              <a:t>Investigate new materials</a:t>
            </a:r>
          </a:p>
          <a:p>
            <a:r>
              <a:rPr lang="en-US" dirty="0" smtClean="0"/>
              <a:t>Radioprotection</a:t>
            </a:r>
          </a:p>
          <a:p>
            <a:pPr lvl="1"/>
            <a:r>
              <a:rPr lang="en-US" dirty="0" smtClean="0"/>
              <a:t>Levels on the order of ~1 </a:t>
            </a:r>
            <a:r>
              <a:rPr lang="en-US" dirty="0" err="1" smtClean="0"/>
              <a:t>mSv</a:t>
            </a:r>
            <a:r>
              <a:rPr lang="en-US" dirty="0" smtClean="0"/>
              <a:t>/hr after four month </a:t>
            </a:r>
            <a:r>
              <a:rPr lang="en-US" dirty="0" err="1" smtClean="0"/>
              <a:t>cooldown</a:t>
            </a:r>
            <a:endParaRPr lang="en-US" dirty="0" smtClean="0"/>
          </a:p>
          <a:p>
            <a:pPr lvl="2"/>
            <a:r>
              <a:rPr lang="en-US" dirty="0" smtClean="0"/>
              <a:t>Need to take care, but doable</a:t>
            </a:r>
          </a:p>
          <a:p>
            <a:r>
              <a:rPr lang="en-US" dirty="0" smtClean="0"/>
              <a:t>Transfer kickers</a:t>
            </a:r>
          </a:p>
          <a:p>
            <a:pPr lvl="1"/>
            <a:r>
              <a:rPr lang="en-US" dirty="0" smtClean="0"/>
              <a:t>Very important topic, not really covered</a:t>
            </a:r>
          </a:p>
          <a:p>
            <a:pPr lvl="1"/>
            <a:r>
              <a:rPr lang="en-US" dirty="0" smtClean="0"/>
              <a:t>Encourage Brennan to </a:t>
            </a:r>
            <a:r>
              <a:rPr lang="en-US" dirty="0" err="1" smtClean="0"/>
              <a:t>to</a:t>
            </a:r>
            <a:r>
              <a:rPr lang="en-US" dirty="0" smtClean="0"/>
              <a:t> contribute </a:t>
            </a:r>
            <a:r>
              <a:rPr lang="en-US" smtClean="0"/>
              <a:t>to proceedings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16,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HE-LHC Session 4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B0E99-9807-441D-AF7E-21CC01B42272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6350"/>
            <a:ext cx="6800850" cy="777875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Beam specifications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77880" y="2200040"/>
          <a:ext cx="7267133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2621"/>
                <a:gridCol w="1189407"/>
                <a:gridCol w="1361023"/>
                <a:gridCol w="969402"/>
                <a:gridCol w="113468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b="1" dirty="0" smtClean="0"/>
                        <a:t>Nominal LHC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800" b="1" dirty="0" smtClean="0"/>
                        <a:t>HL-LHC</a:t>
                      </a:r>
                      <a:endParaRPr lang="en-US" sz="18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CH" sz="1800" b="1" dirty="0" smtClean="0"/>
                        <a:t>HE-LHC</a:t>
                      </a:r>
                      <a:endParaRPr lang="en-US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1400" b="1" dirty="0" smtClean="0"/>
                        <a:t>Beam energy [GeV]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 smtClean="0"/>
                        <a:t>450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 smtClean="0"/>
                        <a:t>450</a:t>
                      </a:r>
                      <a:endParaRPr lang="en-US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CH" sz="1400" b="1" dirty="0" smtClean="0">
                          <a:solidFill>
                            <a:srgbClr val="FF0000"/>
                          </a:solidFill>
                        </a:rPr>
                        <a:t>&gt; 1000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1400" b="1" dirty="0" smtClean="0"/>
                        <a:t>Distance between bunches [ns]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 smtClean="0"/>
                        <a:t>25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 smtClean="0"/>
                        <a:t>25 (resp.</a:t>
                      </a:r>
                      <a:r>
                        <a:rPr lang="de-CH" sz="1400" b="1" baseline="0" dirty="0" smtClean="0"/>
                        <a:t> 50)</a:t>
                      </a:r>
                      <a:endParaRPr lang="en-US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CH" sz="1400" b="1" dirty="0" smtClean="0"/>
                        <a:t>50</a:t>
                      </a:r>
                      <a:endParaRPr 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1400" b="1" dirty="0" smtClean="0"/>
                        <a:t>Bunch population* [10</a:t>
                      </a:r>
                      <a:r>
                        <a:rPr lang="de-CH" sz="1400" b="1" baseline="30000" dirty="0" smtClean="0"/>
                        <a:t>11</a:t>
                      </a:r>
                      <a:r>
                        <a:rPr lang="de-CH" sz="1400" b="1" dirty="0" smtClean="0"/>
                        <a:t> p/b]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 smtClean="0"/>
                        <a:t>1.2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 smtClean="0"/>
                        <a:t>~1.8 (resp. 3.6)</a:t>
                      </a:r>
                      <a:endParaRPr lang="en-US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CH" sz="1400" b="1" dirty="0" smtClean="0"/>
                        <a:t>~1.4</a:t>
                      </a:r>
                      <a:endParaRPr 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1400" b="1" dirty="0" smtClean="0"/>
                        <a:t>Transverse normalized emittance [</a:t>
                      </a:r>
                      <a:r>
                        <a:rPr lang="de-CH" sz="1400" b="1" dirty="0" smtClean="0">
                          <a:latin typeface="Symbol" pitchFamily="18" charset="2"/>
                        </a:rPr>
                        <a:t>m</a:t>
                      </a:r>
                      <a:r>
                        <a:rPr lang="de-CH" sz="1400" b="1" dirty="0" smtClean="0"/>
                        <a:t>m]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 smtClean="0"/>
                        <a:t>3.75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400" b="1" kern="1200" dirty="0" smtClean="0">
                          <a:solidFill>
                            <a:schemeClr val="dk1"/>
                          </a:solidFill>
                          <a:latin typeface="Symbol" pitchFamily="18" charset="2"/>
                          <a:ea typeface="+mn-ea"/>
                          <a:cs typeface="+mn-cs"/>
                        </a:rPr>
                        <a:t>³</a:t>
                      </a:r>
                      <a:r>
                        <a:rPr lang="de-CH" sz="1800" kern="1200" dirty="0" smtClean="0">
                          <a:solidFill>
                            <a:schemeClr val="dk1"/>
                          </a:solidFill>
                          <a:latin typeface="Symbol" pitchFamily="18" charset="2"/>
                          <a:ea typeface="+mn-ea"/>
                          <a:cs typeface="+mn-cs"/>
                        </a:rPr>
                        <a:t> </a:t>
                      </a:r>
                      <a:r>
                        <a:rPr lang="de-CH" sz="1400" b="1" dirty="0" smtClean="0"/>
                        <a:t>2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 smtClean="0"/>
                        <a:t>3.75 (H)</a:t>
                      </a:r>
                    </a:p>
                    <a:p>
                      <a:pPr algn="ctr"/>
                      <a:r>
                        <a:rPr lang="de-CH" sz="1400" b="1" dirty="0" smtClean="0"/>
                        <a:t>1.84 (V)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 smtClean="0"/>
                        <a:t>2.59 (H &amp; V)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1400" b="1" dirty="0" smtClean="0"/>
                        <a:t>Longitudinal emittance [eVs]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 smtClean="0"/>
                        <a:t>1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400" b="1" dirty="0" smtClean="0"/>
                        <a:t>1</a:t>
                      </a:r>
                      <a:endParaRPr lang="en-US" sz="1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CH" sz="1400" b="1" dirty="0" smtClean="0"/>
                        <a:t>? (&lt;4)</a:t>
                      </a:r>
                      <a:endParaRPr 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306" name="TextBox 5"/>
          <p:cNvSpPr txBox="1">
            <a:spLocks noChangeArrowheads="1"/>
          </p:cNvSpPr>
          <p:nvPr/>
        </p:nvSpPr>
        <p:spPr bwMode="auto">
          <a:xfrm>
            <a:off x="633413" y="839788"/>
            <a:ext cx="8047037" cy="36988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/>
              <a:t>Derived from CERN-ATS-2010-177 [„First thoughts on a higher energy LHC“]</a:t>
            </a:r>
            <a:endParaRPr lang="en-US"/>
          </a:p>
        </p:txBody>
      </p:sp>
      <p:sp>
        <p:nvSpPr>
          <p:cNvPr id="11307" name="TextBox 6"/>
          <p:cNvSpPr txBox="1">
            <a:spLocks noChangeArrowheads="1"/>
          </p:cNvSpPr>
          <p:nvPr/>
        </p:nvSpPr>
        <p:spPr bwMode="auto">
          <a:xfrm>
            <a:off x="866775" y="5147660"/>
            <a:ext cx="71008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CH" sz="1400"/>
              <a:t>* At LHC entrance, assuming 5% loss wrt to start of physics data taking at high energy</a:t>
            </a:r>
            <a:endParaRPr lang="en-US" sz="1400"/>
          </a:p>
        </p:txBody>
      </p:sp>
      <p:sp>
        <p:nvSpPr>
          <p:cNvPr id="9" name="Rounded Rectangular Callout 8"/>
          <p:cNvSpPr/>
          <p:nvPr/>
        </p:nvSpPr>
        <p:spPr>
          <a:xfrm>
            <a:off x="7490780" y="1393535"/>
            <a:ext cx="1381125" cy="612775"/>
          </a:xfrm>
          <a:prstGeom prst="wedgeRoundRectCallout">
            <a:avLst>
              <a:gd name="adj1" fmla="val -90594"/>
              <a:gd name="adj2" fmla="val 183526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CH" b="1" dirty="0">
                <a:solidFill>
                  <a:srgbClr val="FF0000"/>
                </a:solidFill>
              </a:rPr>
              <a:t>Specific to HE-LHC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475" y="5694895"/>
            <a:ext cx="7719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Only injection energy beyond existing injector complex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16, 2010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B0E99-9807-441D-AF7E-21CC01B4227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HE-LHC Session 4 Summary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825" y="6350"/>
            <a:ext cx="6800850" cy="777875"/>
          </a:xfrm>
        </p:spPr>
        <p:txBody>
          <a:bodyPr/>
          <a:lstStyle/>
          <a:p>
            <a:pPr>
              <a:defRPr/>
            </a:pPr>
            <a:r>
              <a:rPr lang="de-CH" dirty="0" smtClean="0"/>
              <a:t>Highest energy injector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5063"/>
            <a:ext cx="8229600" cy="5541962"/>
          </a:xfrm>
        </p:spPr>
        <p:txBody>
          <a:bodyPr/>
          <a:lstStyle/>
          <a:p>
            <a:pPr>
              <a:buFont typeface="Arial" pitchFamily="34" charset="0"/>
              <a:buNone/>
              <a:defRPr/>
            </a:pPr>
            <a:r>
              <a:rPr lang="de-CH" sz="2400" b="1" u="sng" dirty="0" smtClean="0">
                <a:solidFill>
                  <a:srgbClr val="3A32DE"/>
                </a:solidFill>
              </a:rPr>
              <a:t>Only requirement outside the capability of the existing injectors: need for &gt; 1 TeV.</a:t>
            </a:r>
          </a:p>
          <a:p>
            <a:pPr>
              <a:buFont typeface="Arial" pitchFamily="34" charset="0"/>
              <a:buNone/>
              <a:defRPr/>
            </a:pPr>
            <a:endParaRPr lang="de-CH" sz="1000" dirty="0" smtClean="0"/>
          </a:p>
          <a:p>
            <a:pPr>
              <a:buFont typeface="Arial" pitchFamily="34" charset="0"/>
              <a:buNone/>
              <a:defRPr/>
            </a:pPr>
            <a:r>
              <a:rPr lang="de-CH" sz="2400" b="1" dirty="0" smtClean="0"/>
              <a:t>Two options: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de-CH" sz="2400" dirty="0" smtClean="0"/>
              <a:t>In the SPS tunnel</a:t>
            </a:r>
          </a:p>
          <a:p>
            <a:pPr marL="914400" lvl="1" indent="-514350">
              <a:buFont typeface="Symbol" pitchFamily="18" charset="2"/>
              <a:buChar char="Þ"/>
              <a:defRPr/>
            </a:pPr>
            <a:r>
              <a:rPr lang="de-CH" sz="1800" dirty="0" smtClean="0"/>
              <a:t>New SPS (HE-SPS) with fast cycling sc dipoles</a:t>
            </a:r>
          </a:p>
          <a:p>
            <a:pPr marL="914400" lvl="1" indent="-514350">
              <a:buFont typeface="Symbol" pitchFamily="18" charset="2"/>
              <a:buChar char="Þ"/>
              <a:defRPr/>
            </a:pPr>
            <a:r>
              <a:rPr lang="de-CH" sz="1800" dirty="0" smtClean="0"/>
              <a:t>Replacement of equipment in TI2 and TI8 transfer lines  (sc magnets)</a:t>
            </a:r>
          </a:p>
          <a:p>
            <a:pPr marL="914400" lvl="1" indent="-514350">
              <a:buFont typeface="Symbol" pitchFamily="18" charset="2"/>
              <a:buChar char="Þ"/>
              <a:defRPr/>
            </a:pPr>
            <a:endParaRPr lang="de-CH" sz="1800" dirty="0" smtClean="0"/>
          </a:p>
          <a:p>
            <a:pPr marL="914400" lvl="1" indent="-514350">
              <a:buFont typeface="Symbol" pitchFamily="18" charset="2"/>
              <a:buChar char="Þ"/>
              <a:defRPr/>
            </a:pPr>
            <a:endParaRPr lang="de-CH" sz="1800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de-CH" sz="2400" dirty="0" smtClean="0"/>
              <a:t>In the LHC tunnel</a:t>
            </a:r>
          </a:p>
          <a:p>
            <a:pPr marL="914400" lvl="1" indent="-514350">
              <a:buFont typeface="Symbol" pitchFamily="18" charset="2"/>
              <a:buChar char="Þ"/>
              <a:defRPr/>
            </a:pPr>
            <a:r>
              <a:rPr lang="de-CH" sz="1800" dirty="0" smtClean="0"/>
              <a:t>No change to SPS and transfer lines</a:t>
            </a:r>
          </a:p>
          <a:p>
            <a:pPr marL="914400" lvl="1" indent="-514350">
              <a:buFont typeface="Symbol" pitchFamily="18" charset="2"/>
              <a:buChar char="Þ"/>
              <a:defRPr/>
            </a:pPr>
            <a:r>
              <a:rPr lang="de-CH" sz="1800" dirty="0" smtClean="0"/>
              <a:t>Additional double aperture 27 km ring compatible with detectors</a:t>
            </a:r>
          </a:p>
          <a:p>
            <a:pPr marL="1314450" lvl="2" indent="-514350">
              <a:buFont typeface="Symbol" pitchFamily="18" charset="2"/>
              <a:buChar char="Þ"/>
              <a:defRPr/>
            </a:pPr>
            <a:r>
              <a:rPr lang="de-CH" sz="1800" dirty="0" smtClean="0"/>
              <a:t>Bypasses</a:t>
            </a:r>
          </a:p>
          <a:p>
            <a:pPr marL="1314450" lvl="2" indent="-514350">
              <a:buFont typeface="Symbol" pitchFamily="18" charset="2"/>
              <a:buChar char="Þ"/>
              <a:defRPr/>
            </a:pPr>
            <a:r>
              <a:rPr lang="de-CH" sz="1800" dirty="0" smtClean="0"/>
              <a:t>Passage through detectors‘ centres using fast deflecting magnets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16, 2010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B0E99-9807-441D-AF7E-21CC01B4227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HE-LHC Session 4 Summary</a:t>
            </a:r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However…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088" y="800100"/>
            <a:ext cx="8355012" cy="2091230"/>
          </a:xfrm>
        </p:spPr>
        <p:txBody>
          <a:bodyPr/>
          <a:lstStyle/>
          <a:p>
            <a:r>
              <a:rPr lang="en-US" dirty="0" smtClean="0"/>
              <a:t>Existing complex aging</a:t>
            </a:r>
          </a:p>
          <a:p>
            <a:pPr lvl="1"/>
            <a:r>
              <a:rPr lang="en-US" dirty="0" smtClean="0"/>
              <a:t>PS will be 70 years old before HE-LHC could be built</a:t>
            </a:r>
          </a:p>
          <a:p>
            <a:r>
              <a:rPr lang="en-US" dirty="0" smtClean="0"/>
              <a:t>Consider an integrated plan for HL-LHC, HE-LHC, and other CERN physics programs.</a:t>
            </a:r>
          </a:p>
          <a:p>
            <a:r>
              <a:rPr lang="en-US" dirty="0" smtClean="0"/>
              <a:t>Perhaps arrive at something like </a:t>
            </a:r>
            <a:r>
              <a:rPr lang="en-US" dirty="0" err="1" smtClean="0"/>
              <a:t>Fermilab</a:t>
            </a:r>
            <a:r>
              <a:rPr lang="en-US" dirty="0" smtClean="0"/>
              <a:t> is considering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16,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HE-LHC Session 4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B0E99-9807-441D-AF7E-21CC01B4227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997395" y="3160165"/>
          <a:ext cx="5466736" cy="256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85958"/>
                <a:gridCol w="1024390"/>
                <a:gridCol w="255638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Energy 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Machine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Other application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100 GeV – 1.2 TeV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HE-SPS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RIB</a:t>
                      </a:r>
                      <a:r>
                        <a:rPr lang="de-CH" baseline="0" dirty="0" smtClean="0"/>
                        <a:t> acceleration?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~8 - 100</a:t>
                      </a:r>
                      <a:r>
                        <a:rPr lang="de-CH" baseline="0" dirty="0" smtClean="0"/>
                        <a:t> GeV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HE-PS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RIB acceleration 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Up to ~8 GeV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dirty="0" smtClean="0"/>
                        <a:t>SC</a:t>
                      </a:r>
                      <a:r>
                        <a:rPr lang="de-CH" baseline="0" dirty="0" smtClean="0"/>
                        <a:t> linac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(+</a:t>
                      </a:r>
                      <a:r>
                        <a:rPr lang="de-CH" baseline="0" dirty="0" smtClean="0"/>
                        <a:t> 2 fixed energy rings) </a:t>
                      </a:r>
                      <a:r>
                        <a:rPr lang="de-CH" baseline="0" dirty="0" smtClean="0">
                          <a:latin typeface="Symbol" pitchFamily="18" charset="2"/>
                        </a:rPr>
                        <a:t>m</a:t>
                      </a:r>
                      <a:r>
                        <a:rPr lang="de-CH" baseline="0" dirty="0" smtClean="0"/>
                        <a:t> production for </a:t>
                      </a:r>
                      <a:r>
                        <a:rPr lang="de-CH" baseline="0" dirty="0" smtClean="0">
                          <a:latin typeface="Symbol" pitchFamily="18" charset="2"/>
                        </a:rPr>
                        <a:t>n</a:t>
                      </a:r>
                      <a:r>
                        <a:rPr lang="de-CH" baseline="0" dirty="0" smtClean="0"/>
                        <a:t> factory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ectangular Callout 7"/>
          <p:cNvSpPr/>
          <p:nvPr/>
        </p:nvSpPr>
        <p:spPr>
          <a:xfrm>
            <a:off x="424260" y="3260177"/>
            <a:ext cx="1814310" cy="701675"/>
          </a:xfrm>
          <a:prstGeom prst="wedgeRectCallout">
            <a:avLst>
              <a:gd name="adj1" fmla="val 97951"/>
              <a:gd name="adj2" fmla="val 9626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CH" b="1" dirty="0">
                <a:solidFill>
                  <a:srgbClr val="FF0000"/>
                </a:solidFill>
              </a:rPr>
              <a:t>Bmax~5 T</a:t>
            </a:r>
          </a:p>
          <a:p>
            <a:pPr algn="ctr">
              <a:defRPr/>
            </a:pPr>
            <a:r>
              <a:rPr lang="de-CH" b="1" dirty="0">
                <a:solidFill>
                  <a:srgbClr val="FF0000"/>
                </a:solidFill>
              </a:rPr>
              <a:t>Bdotmax~2T/s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462666" y="4080915"/>
            <a:ext cx="1780668" cy="701675"/>
          </a:xfrm>
          <a:prstGeom prst="wedgeRectCallout">
            <a:avLst>
              <a:gd name="adj1" fmla="val 97333"/>
              <a:gd name="adj2" fmla="val -52029"/>
            </a:avLst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de-CH" b="1" dirty="0">
                <a:solidFill>
                  <a:srgbClr val="FF0000"/>
                </a:solidFill>
              </a:rPr>
              <a:t>Bmax~4 T</a:t>
            </a:r>
          </a:p>
          <a:p>
            <a:pPr algn="ctr">
              <a:defRPr/>
            </a:pPr>
            <a:r>
              <a:rPr lang="de-CH" b="1" dirty="0">
                <a:solidFill>
                  <a:srgbClr val="FF0000"/>
                </a:solidFill>
              </a:rPr>
              <a:t>Bdotmax~3T/s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16, 2010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HE-LHC Session 4 Summary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6B0E99-9807-441D-AF7E-21CC01B4227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950" y="433410"/>
            <a:ext cx="8654050" cy="611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9475" y="202980"/>
            <a:ext cx="5338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H. </a:t>
            </a:r>
            <a:r>
              <a:rPr lang="en-US" dirty="0" err="1" smtClean="0">
                <a:solidFill>
                  <a:srgbClr val="FF0000"/>
                </a:solidFill>
              </a:rPr>
              <a:t>Piekarz</a:t>
            </a:r>
            <a:r>
              <a:rPr lang="en-US" dirty="0" smtClean="0">
                <a:solidFill>
                  <a:srgbClr val="FF0000"/>
                </a:solidFill>
              </a:rPr>
              <a:t>: S-SPS vs. LER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S-SPS vs. LER cont.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55172" y="968830"/>
            <a:ext cx="4060371" cy="2652196"/>
          </a:xfrm>
        </p:spPr>
        <p:txBody>
          <a:bodyPr/>
          <a:lstStyle/>
          <a:p>
            <a:r>
              <a:rPr lang="en-US" sz="2400" dirty="0" smtClean="0"/>
              <a:t>S-SPS complicated because of high ramp rate</a:t>
            </a:r>
          </a:p>
          <a:p>
            <a:pPr lvl="1"/>
            <a:r>
              <a:rPr lang="en-US" sz="2000" dirty="0" smtClean="0"/>
              <a:t>Power for 4.5 </a:t>
            </a:r>
            <a:r>
              <a:rPr lang="en-US" sz="2000" dirty="0" smtClean="0"/>
              <a:t>T </a:t>
            </a:r>
            <a:r>
              <a:rPr lang="en-US" sz="2000" dirty="0" smtClean="0"/>
              <a:t>@ 1.3 T/s 15 W/m (might be high)</a:t>
            </a:r>
          </a:p>
          <a:p>
            <a:pPr lvl="1"/>
            <a:r>
              <a:rPr lang="en-US" sz="2000" dirty="0" smtClean="0"/>
              <a:t>Cost: $2B based on FAIR</a:t>
            </a:r>
          </a:p>
          <a:p>
            <a:r>
              <a:rPr lang="en-US" sz="2400" dirty="0" smtClean="0"/>
              <a:t>Consider LER based on VLHC design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16, 2010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HE-LHC Session 4 Summary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D8454-3FB3-4CEA-BD58-15533FFAB1E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57835" t="7034" r="8540" b="13802"/>
          <a:stretch>
            <a:fillRect/>
          </a:stretch>
        </p:blipFill>
        <p:spPr bwMode="auto">
          <a:xfrm>
            <a:off x="5032861" y="433410"/>
            <a:ext cx="3379640" cy="572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58365" t="6890" b="51579"/>
          <a:stretch>
            <a:fillRect/>
          </a:stretch>
        </p:blipFill>
        <p:spPr bwMode="auto">
          <a:xfrm>
            <a:off x="577880" y="3582620"/>
            <a:ext cx="4070930" cy="2655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16, 2010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HE-LHC Session 4 Summary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0D8454-3FB3-4CEA-BD58-15533FFAB1E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950" y="-1"/>
            <a:ext cx="8724050" cy="615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>
        <a:noFill/>
      </a:spPr>
      <a:bodyPr rtlCol="0" anchor="ctr"/>
      <a:lstStyle>
        <a:defPPr algn="ctr">
          <a:defRPr/>
        </a:defPPr>
      </a:lstStyle>
      <a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25043</TotalTime>
  <Words>1683</Words>
  <Application>Microsoft Office PowerPoint</Application>
  <PresentationFormat>On-screen Show (4:3)</PresentationFormat>
  <Paragraphs>464</Paragraphs>
  <Slides>31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Trebuchet MS</vt:lpstr>
      <vt:lpstr>Wingdings 2</vt:lpstr>
      <vt:lpstr>Symbol</vt:lpstr>
      <vt:lpstr>Wingdings</vt:lpstr>
      <vt:lpstr>Times New Roman</vt:lpstr>
      <vt:lpstr>ＭＳ Ｐゴシック</vt:lpstr>
      <vt:lpstr>Calibri</vt:lpstr>
      <vt:lpstr>Comic Sans MS</vt:lpstr>
      <vt:lpstr>Opulent</vt:lpstr>
      <vt:lpstr>Session 4 Summary: HE-LHC Injector and Infrastructure</vt:lpstr>
      <vt:lpstr>Speakers</vt:lpstr>
      <vt:lpstr>Roland Garoby: Injector Cascade Issues</vt:lpstr>
      <vt:lpstr>Beam specifications</vt:lpstr>
      <vt:lpstr>Highest energy injector</vt:lpstr>
      <vt:lpstr>However…</vt:lpstr>
      <vt:lpstr>Slide 7</vt:lpstr>
      <vt:lpstr>S-SPS vs. LER cont.</vt:lpstr>
      <vt:lpstr>Slide 9</vt:lpstr>
      <vt:lpstr>Peter Spiller: FAIR magnet R&amp;D</vt:lpstr>
      <vt:lpstr>Slide 11</vt:lpstr>
      <vt:lpstr>Pasquale Fabbricatore: SIS300 R&amp;D</vt:lpstr>
      <vt:lpstr>Slide 13</vt:lpstr>
      <vt:lpstr>Slide 14</vt:lpstr>
      <vt:lpstr>Karl Hubert Mess: LHC as injector + possible use of HERA magnets</vt:lpstr>
      <vt:lpstr>However…</vt:lpstr>
      <vt:lpstr>Slide 17</vt:lpstr>
      <vt:lpstr>HERA Magnets [6]</vt:lpstr>
      <vt:lpstr>However…</vt:lpstr>
      <vt:lpstr>Ralph Assmann: Intensity Issues</vt:lpstr>
      <vt:lpstr>Multi-Stage Cleaning &amp; Protection    3-4 Stages</vt:lpstr>
      <vt:lpstr>Cleaning inefficiency</vt:lpstr>
      <vt:lpstr>HE-LHC Situation for Robustness</vt:lpstr>
      <vt:lpstr>HE-LHC with Present Technologies</vt:lpstr>
      <vt:lpstr>Issues with Smaller Gaps </vt:lpstr>
      <vt:lpstr>Doris Forkel-Wirth: HE-LHC from RP’s Point of View</vt:lpstr>
      <vt:lpstr>Slide 27</vt:lpstr>
      <vt:lpstr>Collimators</vt:lpstr>
      <vt:lpstr>Waste Production</vt:lpstr>
      <vt:lpstr>(brief) Discussion of transfer kickers</vt:lpstr>
      <vt:lpstr>Summary of summaries</vt:lpstr>
    </vt:vector>
  </TitlesOfParts>
  <Company>Fermilab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PMG Slides</dc:title>
  <dc:creator>Pushpa Bhat</dc:creator>
  <cp:lastModifiedBy>Eric Prebys</cp:lastModifiedBy>
  <cp:revision>1127</cp:revision>
  <dcterms:created xsi:type="dcterms:W3CDTF">2003-09-15T21:58:19Z</dcterms:created>
  <dcterms:modified xsi:type="dcterms:W3CDTF">2010-10-16T09:24:06Z</dcterms:modified>
</cp:coreProperties>
</file>