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Default Extension="fntdata" ContentType="application/x-fontdata"/>
  <Override PartName="/ppt/slideLayouts/slideLayout13.xml" ContentType="application/vnd.openxmlformats-officedocument.presentationml.slideLayout+xml"/>
  <Override PartName="/ppt/theme/themeOverride1.xml" ContentType="application/vnd.openxmlformats-officedocument.themeOverr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Default Extension="emf" ContentType="image/x-emf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4168" r:id="rId1"/>
  </p:sldMasterIdLst>
  <p:notesMasterIdLst>
    <p:notesMasterId r:id="rId48"/>
  </p:notesMasterIdLst>
  <p:handoutMasterIdLst>
    <p:handoutMasterId r:id="rId49"/>
  </p:handoutMasterIdLst>
  <p:sldIdLst>
    <p:sldId id="256" r:id="rId2"/>
    <p:sldId id="257" r:id="rId3"/>
    <p:sldId id="383" r:id="rId4"/>
    <p:sldId id="313" r:id="rId5"/>
    <p:sldId id="312" r:id="rId6"/>
    <p:sldId id="405" r:id="rId7"/>
    <p:sldId id="358" r:id="rId8"/>
    <p:sldId id="389" r:id="rId9"/>
    <p:sldId id="391" r:id="rId10"/>
    <p:sldId id="392" r:id="rId11"/>
    <p:sldId id="393" r:id="rId12"/>
    <p:sldId id="396" r:id="rId13"/>
    <p:sldId id="318" r:id="rId14"/>
    <p:sldId id="398" r:id="rId15"/>
    <p:sldId id="399" r:id="rId16"/>
    <p:sldId id="385" r:id="rId17"/>
    <p:sldId id="386" r:id="rId18"/>
    <p:sldId id="387" r:id="rId19"/>
    <p:sldId id="394" r:id="rId20"/>
    <p:sldId id="407" r:id="rId21"/>
    <p:sldId id="408" r:id="rId22"/>
    <p:sldId id="409" r:id="rId23"/>
    <p:sldId id="400" r:id="rId24"/>
    <p:sldId id="419" r:id="rId25"/>
    <p:sldId id="420" r:id="rId26"/>
    <p:sldId id="423" r:id="rId27"/>
    <p:sldId id="410" r:id="rId28"/>
    <p:sldId id="413" r:id="rId29"/>
    <p:sldId id="412" r:id="rId30"/>
    <p:sldId id="414" r:id="rId31"/>
    <p:sldId id="411" r:id="rId32"/>
    <p:sldId id="418" r:id="rId33"/>
    <p:sldId id="416" r:id="rId34"/>
    <p:sldId id="422" r:id="rId35"/>
    <p:sldId id="417" r:id="rId36"/>
    <p:sldId id="376" r:id="rId37"/>
    <p:sldId id="370" r:id="rId38"/>
    <p:sldId id="371" r:id="rId39"/>
    <p:sldId id="388" r:id="rId40"/>
    <p:sldId id="390" r:id="rId41"/>
    <p:sldId id="401" r:id="rId42"/>
    <p:sldId id="402" r:id="rId43"/>
    <p:sldId id="403" r:id="rId44"/>
    <p:sldId id="404" r:id="rId45"/>
    <p:sldId id="421" r:id="rId46"/>
    <p:sldId id="424" r:id="rId47"/>
  </p:sldIdLst>
  <p:sldSz cx="9144000" cy="6858000" type="screen4x3"/>
  <p:notesSz cx="6946900" cy="9220200"/>
  <p:embeddedFontLst>
    <p:embeddedFont>
      <p:font typeface="Trebuchet MS" pitchFamily="34" charset="0"/>
      <p:regular r:id="rId50"/>
      <p:bold r:id="rId51"/>
      <p:italic r:id="rId52"/>
      <p:boldItalic r:id="rId53"/>
    </p:embeddedFont>
    <p:embeddedFont>
      <p:font typeface="Wingdings 2" pitchFamily="18" charset="2"/>
      <p:regular r:id="rId54"/>
    </p:embeddedFont>
    <p:embeddedFont>
      <p:font typeface="Calibri" pitchFamily="34" charset="0"/>
      <p:regular r:id="rId55"/>
      <p:bold r:id="rId56"/>
      <p:italic r:id="rId57"/>
      <p:boldItalic r:id="rId58"/>
    </p:embeddedFont>
    <p:embeddedFont>
      <p:font typeface="Arial Unicode MS" pitchFamily="34" charset="-128"/>
      <p:regular r:id="rId59"/>
    </p:embeddedFont>
    <p:embeddedFont>
      <p:font typeface="Tahoma" pitchFamily="34" charset="0"/>
      <p:regular r:id="rId60"/>
      <p:bold r:id="rId61"/>
    </p:embeddedFont>
    <p:embeddedFont>
      <p:font typeface="Comic Sans MS" pitchFamily="66" charset="0"/>
      <p:regular r:id="rId62"/>
      <p:bold r:id="rId63"/>
    </p:embeddedFont>
  </p:embeddedFontLst>
  <p:defaultTextStyle>
    <a:defPPr>
      <a:defRPr lang="en-US"/>
    </a:defPPr>
    <a:lvl1pPr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1F1F"/>
    <a:srgbClr val="097D27"/>
    <a:srgbClr val="0033CC"/>
    <a:srgbClr val="00863D"/>
    <a:srgbClr val="FF0000"/>
    <a:srgbClr val="E1F4FF"/>
    <a:srgbClr val="CCECFF"/>
    <a:srgbClr val="FFCCCC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611" autoAdjust="0"/>
    <p:restoredTop sz="94715" autoAdjust="0"/>
  </p:normalViewPr>
  <p:slideViewPr>
    <p:cSldViewPr>
      <p:cViewPr varScale="1">
        <p:scale>
          <a:sx n="75" d="100"/>
          <a:sy n="75" d="100"/>
        </p:scale>
        <p:origin x="-450" y="-102"/>
      </p:cViewPr>
      <p:guideLst>
        <p:guide orient="horz" pos="2136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39327138" cy="3932713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font" Target="fonts/font1.fntdata"/><Relationship Id="rId55" Type="http://schemas.openxmlformats.org/officeDocument/2006/relationships/font" Target="fonts/font6.fntdata"/><Relationship Id="rId63" Type="http://schemas.openxmlformats.org/officeDocument/2006/relationships/font" Target="fonts/font14.fntdata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font" Target="fonts/font4.fntdata"/><Relationship Id="rId58" Type="http://schemas.openxmlformats.org/officeDocument/2006/relationships/font" Target="fonts/font9.fntdata"/><Relationship Id="rId66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handoutMaster" Target="handoutMasters/handoutMaster1.xml"/><Relationship Id="rId57" Type="http://schemas.openxmlformats.org/officeDocument/2006/relationships/font" Target="fonts/font8.fntdata"/><Relationship Id="rId61" Type="http://schemas.openxmlformats.org/officeDocument/2006/relationships/font" Target="fonts/font12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font" Target="fonts/font3.fntdata"/><Relationship Id="rId60" Type="http://schemas.openxmlformats.org/officeDocument/2006/relationships/font" Target="fonts/font11.fntdata"/><Relationship Id="rId65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notesMaster" Target="notesMasters/notesMaster1.xml"/><Relationship Id="rId56" Type="http://schemas.openxmlformats.org/officeDocument/2006/relationships/font" Target="fonts/font7.fntdata"/><Relationship Id="rId64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font" Target="fonts/font2.fntdata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font" Target="fonts/font10.fntdata"/><Relationship Id="rId67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font" Target="fonts/font5.fntdata"/><Relationship Id="rId62" Type="http://schemas.openxmlformats.org/officeDocument/2006/relationships/font" Target="fonts/font13.fntdata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15.wmf"/><Relationship Id="rId1" Type="http://schemas.openxmlformats.org/officeDocument/2006/relationships/image" Target="../media/image14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wmf"/></Relationships>
</file>

<file path=ppt/drawings/_rels/vmlDrawing4.vml.rels><?xml version="1.0" encoding="UTF-8" standalone="yes"?>
<Relationships xmlns="http://schemas.openxmlformats.org/package/2006/relationships"><Relationship Id="rId2" Type="http://schemas.openxmlformats.org/officeDocument/2006/relationships/image" Target="../media/image30.wmf"/><Relationship Id="rId1" Type="http://schemas.openxmlformats.org/officeDocument/2006/relationships/image" Target="../media/image16.wmf"/></Relationships>
</file>

<file path=ppt/drawings/_rels/vmlDrawing5.vml.rels><?xml version="1.0" encoding="UTF-8" standalone="yes"?>
<Relationships xmlns="http://schemas.openxmlformats.org/package/2006/relationships"><Relationship Id="rId2" Type="http://schemas.openxmlformats.org/officeDocument/2006/relationships/image" Target="../media/image39.wmf"/><Relationship Id="rId1" Type="http://schemas.openxmlformats.org/officeDocument/2006/relationships/image" Target="../media/image38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09900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10" tIns="45706" rIns="91410" bIns="45706" numCol="1" anchor="t" anchorCtr="0" compatLnSpc="1">
            <a:prstTxWarp prst="textNoShape">
              <a:avLst/>
            </a:prstTxWarp>
          </a:bodyPr>
          <a:lstStyle>
            <a:lvl1pPr algn="l" defTabSz="911225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35413" y="0"/>
            <a:ext cx="3009900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10" tIns="45706" rIns="91410" bIns="45706" numCol="1" anchor="t" anchorCtr="0" compatLnSpc="1">
            <a:prstTxWarp prst="textNoShape">
              <a:avLst/>
            </a:prstTxWarp>
          </a:bodyPr>
          <a:lstStyle>
            <a:lvl1pPr algn="r" defTabSz="911225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41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758238"/>
            <a:ext cx="3009900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10" tIns="45706" rIns="91410" bIns="45706" numCol="1" anchor="b" anchorCtr="0" compatLnSpc="1">
            <a:prstTxWarp prst="textNoShape">
              <a:avLst/>
            </a:prstTxWarp>
          </a:bodyPr>
          <a:lstStyle>
            <a:lvl1pPr algn="l" defTabSz="911225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41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35413" y="8758238"/>
            <a:ext cx="3009900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10" tIns="45706" rIns="91410" bIns="45706" numCol="1" anchor="b" anchorCtr="0" compatLnSpc="1">
            <a:prstTxWarp prst="textNoShape">
              <a:avLst/>
            </a:prstTxWarp>
          </a:bodyPr>
          <a:lstStyle>
            <a:lvl1pPr algn="r" defTabSz="911225">
              <a:defRPr sz="1200">
                <a:latin typeface="Arial" charset="0"/>
              </a:defRPr>
            </a:lvl1pPr>
          </a:lstStyle>
          <a:p>
            <a:pPr>
              <a:defRPr/>
            </a:pPr>
            <a:fld id="{5AFD21F5-39B5-4954-89CF-F59B228A0A7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09900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10" tIns="45706" rIns="91410" bIns="45706" numCol="1" anchor="t" anchorCtr="0" compatLnSpc="1">
            <a:prstTxWarp prst="textNoShape">
              <a:avLst/>
            </a:prstTxWarp>
          </a:bodyPr>
          <a:lstStyle>
            <a:lvl1pPr algn="l" defTabSz="911225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673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35413" y="0"/>
            <a:ext cx="3009900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10" tIns="45706" rIns="91410" bIns="45706" numCol="1" anchor="t" anchorCtr="0" compatLnSpc="1">
            <a:prstTxWarp prst="textNoShape">
              <a:avLst/>
            </a:prstTxWarp>
          </a:bodyPr>
          <a:lstStyle>
            <a:lvl1pPr algn="r" defTabSz="911225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44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68400" y="692150"/>
            <a:ext cx="4611688" cy="34575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674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95325" y="4379913"/>
            <a:ext cx="5556250" cy="414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10" tIns="45706" rIns="91410" bIns="4570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11674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758238"/>
            <a:ext cx="3009900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10" tIns="45706" rIns="91410" bIns="45706" numCol="1" anchor="b" anchorCtr="0" compatLnSpc="1">
            <a:prstTxWarp prst="textNoShape">
              <a:avLst/>
            </a:prstTxWarp>
          </a:bodyPr>
          <a:lstStyle>
            <a:lvl1pPr algn="l" defTabSz="911225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674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35413" y="8758238"/>
            <a:ext cx="3009900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10" tIns="45706" rIns="91410" bIns="45706" numCol="1" anchor="b" anchorCtr="0" compatLnSpc="1">
            <a:prstTxWarp prst="textNoShape">
              <a:avLst/>
            </a:prstTxWarp>
          </a:bodyPr>
          <a:lstStyle>
            <a:lvl1pPr algn="r" defTabSz="911225">
              <a:defRPr sz="1200">
                <a:latin typeface="Arial" charset="0"/>
              </a:defRPr>
            </a:lvl1pPr>
          </a:lstStyle>
          <a:p>
            <a:pPr>
              <a:defRPr/>
            </a:pPr>
            <a:fld id="{E9D28CBE-B2B5-49A7-A0BD-4BE268352D0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uslarp.org/" TargetMode="External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 flipH="1">
            <a:off x="0" y="0"/>
            <a:ext cx="9144000" cy="6858000"/>
          </a:xfrm>
          <a:prstGeom prst="rect">
            <a:avLst/>
          </a:prstGeom>
          <a:blipFill>
            <a:blip r:embed="rId2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5" name="Straight Connector 4"/>
          <p:cNvSpPr>
            <a:spLocks noChangeShapeType="1"/>
          </p:cNvSpPr>
          <p:nvPr/>
        </p:nvSpPr>
        <p:spPr bwMode="auto">
          <a:xfrm rot="16200000">
            <a:off x="-2536825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>
              <a:defRPr/>
            </a:pPr>
            <a:endParaRPr lang="en-US"/>
          </a:p>
        </p:txBody>
      </p:sp>
      <p:pic>
        <p:nvPicPr>
          <p:cNvPr id="6" name="Picture 11" descr="LARP">
            <a:hlinkClick r:id="rId3"/>
          </p:cNvPr>
          <p:cNvPicPr>
            <a:picLocks noChangeAspect="1" noChangeArrowheads="1"/>
          </p:cNvPicPr>
          <p:nvPr userDrawn="1"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5695950"/>
            <a:ext cx="876300" cy="1162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13" descr="FNAL_logo_sm.gif"/>
          <p:cNvPicPr>
            <a:picLocks noChangeAspect="1"/>
          </p:cNvPicPr>
          <p:nvPr userDrawn="1"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0"/>
            <a:ext cx="892175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Title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/>
          <a:lstStyle>
            <a:lvl1pPr algn="r">
              <a:defRPr sz="4200" b="1"/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25" name="Subtitle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8" name="Date Placeholder 30"/>
          <p:cNvSpPr>
            <a:spLocks noGrp="1"/>
          </p:cNvSpPr>
          <p:nvPr>
            <p:ph type="dt" sz="half" idx="10"/>
          </p:nvPr>
        </p:nvSpPr>
        <p:spPr>
          <a:xfrm>
            <a:off x="5870575" y="6557963"/>
            <a:ext cx="2003425" cy="227012"/>
          </a:xfrm>
        </p:spPr>
        <p:txBody>
          <a:bodyPr/>
          <a:lstStyle>
            <a:lvl1pPr>
              <a:defRPr lang="en-US"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r>
              <a:rPr lang="en-US" smtClean="0"/>
              <a:t>1/25/2011</a:t>
            </a:r>
            <a:endParaRPr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 thruBlk="1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2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1/25/2011</a:t>
            </a:r>
            <a:endParaRPr lang="en-US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Eric Prebys - LHC Talk, CMSDAS</a:t>
            </a:r>
            <a:endParaRPr lang="en-US"/>
          </a:p>
        </p:txBody>
      </p:sp>
      <p:sp>
        <p:nvSpPr>
          <p:cNvPr id="6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DF3137-BF44-408E-963A-45A069446C8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fade thruBlk="1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243388" y="6557963"/>
            <a:ext cx="2001837" cy="227012"/>
          </a:xfrm>
        </p:spPr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r>
              <a:rPr lang="en-US" smtClean="0"/>
              <a:t>1/25/2011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0" y="6556375"/>
            <a:ext cx="3657600" cy="228600"/>
          </a:xfrm>
        </p:spPr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r>
              <a:rPr lang="en-US" smtClean="0"/>
              <a:t>Eric Prebys - LHC Talk, CMSDAS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54750" y="6553200"/>
            <a:ext cx="587375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pPr>
              <a:defRPr/>
            </a:pPr>
            <a:fld id="{B16DCBA5-4E3A-49D6-99F3-3FFC573EA78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fade thruBlk="1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>
  <p:cSld name="Title and Tex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0"/>
            <a:ext cx="6400800" cy="685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533400" y="1143000"/>
            <a:ext cx="8229600" cy="24907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3400" y="3786188"/>
            <a:ext cx="8229600" cy="24923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Title Slide">
    <p:bg>
      <p:bgPr>
        <a:gradFill>
          <a:gsLst>
            <a:gs pos="1000">
              <a:schemeClr val="tx1"/>
            </a:gs>
            <a:gs pos="67000">
              <a:schemeClr val="bg1">
                <a:shade val="90000"/>
                <a:satMod val="375000"/>
                <a:alpha val="60000"/>
              </a:schemeClr>
            </a:gs>
            <a:gs pos="100000">
              <a:schemeClr val="bg2">
                <a:tint val="88000"/>
                <a:satMod val="40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0"/>
            <a:ext cx="365125" cy="6854825"/>
          </a:xfrm>
          <a:prstGeom prst="rect">
            <a:avLst/>
          </a:prstGeom>
          <a:solidFill>
            <a:schemeClr val="bg1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4" name="Rectangle 3"/>
          <p:cNvSpPr/>
          <p:nvPr userDrawn="1"/>
        </p:nvSpPr>
        <p:spPr>
          <a:xfrm>
            <a:off x="304800" y="0"/>
            <a:ext cx="49213" cy="68580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>
              <a:defRPr/>
            </a:pPr>
            <a:endParaRPr lang="en-US"/>
          </a:p>
        </p:txBody>
      </p:sp>
      <p:pic>
        <p:nvPicPr>
          <p:cNvPr id="5" name="Picture 4" descr="usluo_logo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365125" y="0"/>
            <a:ext cx="1273175" cy="609600"/>
          </a:xfrm>
          <a:prstGeom prst="rect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6" name="Picture 6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467725" y="0"/>
            <a:ext cx="676275" cy="6762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 userDrawn="1"/>
        </p:nvSpPr>
        <p:spPr>
          <a:xfrm rot="16200000">
            <a:off x="-2428081" y="3153569"/>
            <a:ext cx="5194300" cy="33813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600" dirty="0">
                <a:latin typeface="Comic Sans MS" pitchFamily="66" charset="0"/>
              </a:rPr>
              <a:t>M. Pojer CERN	-	USLUO 2009, Berkeley</a:t>
            </a:r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1626782" y="0"/>
            <a:ext cx="6755218" cy="554037"/>
          </a:xfrm>
          <a:prstGeom prst="rect">
            <a:avLst/>
          </a:prstGeom>
        </p:spPr>
        <p:txBody>
          <a:bodyPr/>
          <a:lstStyle>
            <a:lvl1pPr algn="r">
              <a:defRPr sz="2400" b="1" u="sng" cap="small" baseline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8" name="Date Placeholder 27"/>
          <p:cNvSpPr>
            <a:spLocks noGrp="1"/>
          </p:cNvSpPr>
          <p:nvPr>
            <p:ph type="dt" sz="half" idx="10"/>
          </p:nvPr>
        </p:nvSpPr>
        <p:spPr>
          <a:xfrm>
            <a:off x="6477000" y="6416675"/>
            <a:ext cx="21336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extLst/>
          </a:lstStyle>
          <a:p>
            <a:pPr>
              <a:defRPr/>
            </a:pPr>
            <a:r>
              <a:rPr lang="en-US" smtClean="0"/>
              <a:t>1/25/2011</a:t>
            </a:r>
            <a:endParaRPr lang="en-US"/>
          </a:p>
        </p:txBody>
      </p:sp>
      <p:sp>
        <p:nvSpPr>
          <p:cNvPr id="9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914400" y="6416675"/>
            <a:ext cx="55626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extLst/>
          </a:lstStyle>
          <a:p>
            <a:pPr>
              <a:defRPr/>
            </a:pPr>
            <a:r>
              <a:rPr lang="en-US" smtClean="0"/>
              <a:t>Eric Prebys - LHC Talk, CMSDAS</a:t>
            </a:r>
            <a:endParaRPr lang="en-US"/>
          </a:p>
        </p:txBody>
      </p:sp>
      <p:sp>
        <p:nvSpPr>
          <p:cNvPr id="10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610600" y="6416675"/>
            <a:ext cx="4572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extLst/>
          </a:lstStyle>
          <a:p>
            <a:pPr>
              <a:defRPr/>
            </a:pPr>
            <a:fld id="{621474D9-B7FF-415C-9A6A-AB3F9C6911B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cap="none" baseline="0">
                <a:latin typeface="+mj-lt"/>
              </a:defRPr>
            </a:lvl1pPr>
            <a:extLst/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400"/>
            </a:lvl1pPr>
            <a:lvl2pPr>
              <a:defRPr sz="2000"/>
            </a:lvl2pPr>
            <a:extLst/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2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1/25/2011</a:t>
            </a:r>
            <a:endParaRPr lang="en-US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Eric Prebys - LHC Talk, CMSDAS</a:t>
            </a:r>
            <a:endParaRPr lang="en-US"/>
          </a:p>
        </p:txBody>
      </p:sp>
      <p:sp>
        <p:nvSpPr>
          <p:cNvPr id="6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9C9FA3-8426-4C5C-8E62-0AF2AB6B414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fade thruBlk="1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1657065"/>
            <a:ext cx="6255488" cy="1362075"/>
          </a:xfrm>
        </p:spPr>
        <p:txBody>
          <a:bodyPr anchor="t"/>
          <a:lstStyle>
            <a:lvl1pPr algn="r">
              <a:buNone/>
              <a:defRPr sz="4200" b="1" cap="all"/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5029" y="3145972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24400" y="6556375"/>
            <a:ext cx="2001838" cy="227013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pPr>
              <a:defRPr/>
            </a:pPr>
            <a:r>
              <a:rPr lang="en-US" smtClean="0"/>
              <a:t>1/25/2011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735138" y="6556375"/>
            <a:ext cx="2895600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pPr>
              <a:defRPr/>
            </a:pPr>
            <a:r>
              <a:rPr lang="en-US" smtClean="0"/>
              <a:t>Eric Prebys - LHC Talk, CMSDAS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734175" y="6554788"/>
            <a:ext cx="587375" cy="228600"/>
          </a:xfrm>
        </p:spPr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C26D09F2-ABD7-4F90-B0BC-88B2083018B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 thruBlk="1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1500" y="152400"/>
            <a:ext cx="8371114" cy="507274"/>
          </a:xfrm>
        </p:spPr>
        <p:txBody>
          <a:bodyPr/>
          <a:lstStyle>
            <a:extLst/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55172" y="968829"/>
            <a:ext cx="4060371" cy="5146449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35286" y="968829"/>
            <a:ext cx="4172275" cy="517910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2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1/25/2011</a:t>
            </a:r>
            <a:endParaRPr lang="en-US" dirty="0"/>
          </a:p>
        </p:txBody>
      </p:sp>
      <p:sp>
        <p:nvSpPr>
          <p:cNvPr id="6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Eric Prebys - LHC Talk, CMSDAS</a:t>
            </a:r>
            <a:endParaRPr lang="en-US"/>
          </a:p>
        </p:txBody>
      </p:sp>
      <p:sp>
        <p:nvSpPr>
          <p:cNvPr id="7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A780DD-1258-4372-9EAD-3D84F3D660C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fade thruBlk="1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507274"/>
          </a:xfrm>
        </p:spPr>
        <p:txBody>
          <a:bodyPr/>
          <a:lstStyle>
            <a:lvl1pPr>
              <a:defRPr/>
            </a:lvl1pPr>
            <a:extLst/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968829"/>
            <a:ext cx="3520440" cy="4857811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178808" y="979714"/>
            <a:ext cx="3520440" cy="484692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2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1/25/2011</a:t>
            </a:r>
            <a:endParaRPr lang="en-US" dirty="0"/>
          </a:p>
        </p:txBody>
      </p:sp>
      <p:sp>
        <p:nvSpPr>
          <p:cNvPr id="8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Eric Prebys - LHC Talk, CMSDAS</a:t>
            </a:r>
            <a:endParaRPr lang="en-US"/>
          </a:p>
        </p:txBody>
      </p:sp>
      <p:sp>
        <p:nvSpPr>
          <p:cNvPr id="9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B4E71E-827F-450E-AAFF-76A3F78FAE7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fade thruBlk="1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3143" y="190500"/>
            <a:ext cx="8490857" cy="463731"/>
          </a:xfrm>
        </p:spPr>
        <p:txBody>
          <a:bodyPr/>
          <a:lstStyle>
            <a:extLst/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Date Placeholder 2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1/25/2011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Eric Prebys - LHC Talk, CMSDAS</a:t>
            </a:r>
            <a:endParaRPr lang="en-US"/>
          </a:p>
        </p:txBody>
      </p:sp>
      <p:sp>
        <p:nvSpPr>
          <p:cNvPr id="5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9E5B32-D867-4EC0-9CB7-E3208824730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fade thruBlk="1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2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1/25/2011</a:t>
            </a:r>
            <a:endParaRPr lang="en-US" dirty="0"/>
          </a:p>
        </p:txBody>
      </p:sp>
      <p:sp>
        <p:nvSpPr>
          <p:cNvPr id="3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Eric Prebys - LHC Talk, CMSDAS</a:t>
            </a:r>
            <a:endParaRPr lang="en-US"/>
          </a:p>
        </p:txBody>
      </p:sp>
      <p:sp>
        <p:nvSpPr>
          <p:cNvPr id="4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BC8584-6376-43C4-90B6-55359B824E9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fade thruBlk="1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lIns="45720" tIns="0" rIns="0" bIns="0" spcCol="0" rtlCol="0" fromWordArt="0" forceAA="0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2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1/25/2011</a:t>
            </a:r>
            <a:endParaRPr lang="en-US" dirty="0"/>
          </a:p>
        </p:txBody>
      </p:sp>
      <p:sp>
        <p:nvSpPr>
          <p:cNvPr id="6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Eric Prebys - LHC Talk, CMSDAS</a:t>
            </a:r>
            <a:endParaRPr lang="en-US"/>
          </a:p>
        </p:txBody>
      </p:sp>
      <p:sp>
        <p:nvSpPr>
          <p:cNvPr id="7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70CF9D-AF23-46F3-A0FF-BCBA38F4C9D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fade thruBlk="1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 rot="21240000">
            <a:off x="598488" y="1004888"/>
            <a:ext cx="4319587" cy="4311650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/>
          <p:nvPr/>
        </p:nvSpPr>
        <p:spPr>
          <a:xfrm rot="21420000">
            <a:off x="596900" y="998538"/>
            <a:ext cx="4319588" cy="4313237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lIns="82296" tIns="0" rIns="0" bIns="0" spcCol="0" rtlCol="0" fromWordArt="0" forceAA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Picture Placeholder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extLst/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r>
              <a:rPr lang="en-US" smtClean="0"/>
              <a:t>1/25/2011</a:t>
            </a:r>
            <a:endParaRPr lang="en-US"/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r>
              <a:rPr lang="en-US" smtClean="0"/>
              <a:t>Eric Prebys - LHC Talk, CMSDAS</a:t>
            </a:r>
            <a:endParaRPr lang="en-US"/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59434B8C-7628-43A9-8170-C19F1528BE5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 thruBlk="1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3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6" Type="http://schemas.openxmlformats.org/officeDocument/2006/relationships/hyperlink" Target="http://www.uslarp.org/" TargetMode="Externa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 flipH="1">
            <a:off x="-2" y="0"/>
            <a:ext cx="391887" cy="6858000"/>
          </a:xfrm>
          <a:prstGeom prst="rect">
            <a:avLst/>
          </a:prstGeom>
          <a:blipFill>
            <a:blip r:embed="rId15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3" name="Title Placeholder 2"/>
          <p:cNvSpPr>
            <a:spLocks noGrp="1"/>
          </p:cNvSpPr>
          <p:nvPr>
            <p:ph type="title"/>
          </p:nvPr>
        </p:nvSpPr>
        <p:spPr>
          <a:xfrm>
            <a:off x="439738" y="152400"/>
            <a:ext cx="8262937" cy="441325"/>
          </a:xfrm>
          <a:prstGeom prst="rect">
            <a:avLst/>
          </a:prstGeom>
        </p:spPr>
        <p:txBody>
          <a:bodyPr vert="horz" lIns="45720" tIns="0" rIns="45720" bIns="0" anchor="b" anchorCtr="0">
            <a:noAutofit/>
          </a:bodyPr>
          <a:lstStyle>
            <a:extLst/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2054" name="Text Placeholder 30"/>
          <p:cNvSpPr>
            <a:spLocks noGrp="1"/>
          </p:cNvSpPr>
          <p:nvPr>
            <p:ph type="body" idx="1"/>
          </p:nvPr>
        </p:nvSpPr>
        <p:spPr bwMode="auto">
          <a:xfrm>
            <a:off x="446088" y="800100"/>
            <a:ext cx="8355012" cy="5676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27" name="Date Placeholder 26"/>
          <p:cNvSpPr>
            <a:spLocks noGrp="1"/>
          </p:cNvSpPr>
          <p:nvPr>
            <p:ph type="dt" sz="half" idx="2"/>
          </p:nvPr>
        </p:nvSpPr>
        <p:spPr>
          <a:xfrm>
            <a:off x="4246563" y="6557963"/>
            <a:ext cx="2001837" cy="22701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  <a:latin typeface="Arial" charset="0"/>
              </a:defRPr>
            </a:lvl1pPr>
            <a:extLst/>
          </a:lstStyle>
          <a:p>
            <a:pPr>
              <a:defRPr/>
            </a:pPr>
            <a:r>
              <a:rPr lang="en-US" smtClean="0"/>
              <a:t>1/25/2011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457200" y="6557963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  <a:latin typeface="Arial" charset="0"/>
              </a:defRPr>
            </a:lvl1pPr>
            <a:extLst/>
          </a:lstStyle>
          <a:p>
            <a:pPr>
              <a:defRPr/>
            </a:pPr>
            <a:r>
              <a:rPr lang="en-US" smtClean="0"/>
              <a:t>Eric Prebys - LHC Talk, CMSDAS</a:t>
            </a:r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4"/>
          </p:nvPr>
        </p:nvSpPr>
        <p:spPr>
          <a:xfrm>
            <a:off x="8337550" y="6534150"/>
            <a:ext cx="588963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  <a:latin typeface="Arial" charset="0"/>
              </a:defRPr>
            </a:lvl1pPr>
            <a:extLst/>
          </a:lstStyle>
          <a:p>
            <a:pPr>
              <a:defRPr/>
            </a:pPr>
            <a:fld id="{BAA11CA9-60F4-4550-A23F-48A91A1841C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2058" name="Picture 11" descr="LARP">
            <a:hlinkClick r:id="rId16"/>
          </p:cNvPr>
          <p:cNvPicPr>
            <a:picLocks noChangeAspect="1" noChangeArrowheads="1"/>
          </p:cNvPicPr>
          <p:nvPr userDrawn="1"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8572500" y="0"/>
            <a:ext cx="571500" cy="758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9" name="Picture 9" descr="FNAL_logo_sm.gif"/>
          <p:cNvPicPr>
            <a:picLocks noChangeAspect="1"/>
          </p:cNvPicPr>
          <p:nvPr userDrawn="1"/>
        </p:nvPicPr>
        <p:blipFill>
          <a:blip r:embed="rId18" cstate="print"/>
          <a:srcRect/>
          <a:stretch>
            <a:fillRect/>
          </a:stretch>
        </p:blipFill>
        <p:spPr bwMode="auto">
          <a:xfrm>
            <a:off x="0" y="0"/>
            <a:ext cx="371475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5029" r:id="rId1"/>
    <p:sldLayoutId id="2147485022" r:id="rId2"/>
    <p:sldLayoutId id="2147485030" r:id="rId3"/>
    <p:sldLayoutId id="2147485023" r:id="rId4"/>
    <p:sldLayoutId id="2147485024" r:id="rId5"/>
    <p:sldLayoutId id="2147485025" r:id="rId6"/>
    <p:sldLayoutId id="2147485026" r:id="rId7"/>
    <p:sldLayoutId id="2147485027" r:id="rId8"/>
    <p:sldLayoutId id="2147485031" r:id="rId9"/>
    <p:sldLayoutId id="2147485028" r:id="rId10"/>
    <p:sldLayoutId id="2147485032" r:id="rId11"/>
    <p:sldLayoutId id="2147485033" r:id="rId12"/>
    <p:sldLayoutId id="2147485034" r:id="rId13"/>
  </p:sldLayoutIdLst>
  <p:transition>
    <p:fade thruBlk="1"/>
  </p:transition>
  <p:timing>
    <p:tnLst>
      <p:par>
        <p:cTn id="1" dur="indefinite" restart="never" nodeType="tmRoot"/>
      </p:par>
    </p:tnLst>
  </p:timing>
  <p:hf hd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 b="1" kern="120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Trebuchet MS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Trebuchet MS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Trebuchet MS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Trebuchet MS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Trebuchet MS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Trebuchet MS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Trebuchet MS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Trebuchet MS" pitchFamily="34" charset="0"/>
        </a:defRPr>
      </a:lvl9pPr>
      <a:extLst/>
    </p:titleStyle>
    <p:bodyStyle>
      <a:lvl1pPr marL="273050" indent="-273050" algn="l" rtl="0" eaLnBrk="0" fontAlgn="base" hangingPunct="0">
        <a:spcBef>
          <a:spcPts val="600"/>
        </a:spcBef>
        <a:spcAft>
          <a:spcPct val="0"/>
        </a:spcAft>
        <a:buClr>
          <a:schemeClr val="tx2"/>
        </a:buClr>
        <a:buSzPct val="73000"/>
        <a:buFont typeface="Wingdings 2" pitchFamily="18" charset="2"/>
        <a:buChar char="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20700" indent="-228600" algn="l" rtl="0" eaLnBrk="0" fontAlgn="base" hangingPunct="0">
        <a:spcBef>
          <a:spcPts val="500"/>
        </a:spcBef>
        <a:spcAft>
          <a:spcPct val="0"/>
        </a:spcAft>
        <a:buClr>
          <a:srgbClr val="F9B639"/>
        </a:buClr>
        <a:buSzPct val="80000"/>
        <a:buFont typeface="Wingdings 2" pitchFamily="18" charset="2"/>
        <a:buChar char=""/>
        <a:defRPr sz="2300" kern="1200">
          <a:solidFill>
            <a:srgbClr val="6C6C6C"/>
          </a:solidFill>
          <a:latin typeface="+mn-lt"/>
          <a:ea typeface="+mn-ea"/>
          <a:cs typeface="+mn-cs"/>
        </a:defRPr>
      </a:lvl2pPr>
      <a:lvl3pPr marL="758825" indent="-228600" algn="l" rtl="0" eaLnBrk="0" fontAlgn="base" hangingPunct="0">
        <a:spcBef>
          <a:spcPts val="400"/>
        </a:spcBef>
        <a:spcAft>
          <a:spcPct val="0"/>
        </a:spcAft>
        <a:buClr>
          <a:srgbClr val="F9B639"/>
        </a:buClr>
        <a:buSzPct val="60000"/>
        <a:buFont typeface="Wingdings" pitchFamily="2" charset="2"/>
        <a:buChar char="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4888" indent="-228600" algn="l" rtl="0" eaLnBrk="0" fontAlgn="base" hangingPunct="0">
        <a:spcBef>
          <a:spcPct val="20000"/>
        </a:spcBef>
        <a:spcAft>
          <a:spcPct val="0"/>
        </a:spcAft>
        <a:buClr>
          <a:srgbClr val="F9B639"/>
        </a:buClr>
        <a:buSzPct val="80000"/>
        <a:buFont typeface="Wingdings 2" pitchFamily="18" charset="2"/>
        <a:buChar char=""/>
        <a:defRPr sz="2000" kern="1200">
          <a:solidFill>
            <a:srgbClr val="6C6C6C"/>
          </a:solidFill>
          <a:latin typeface="+mn-lt"/>
          <a:ea typeface="+mn-ea"/>
          <a:cs typeface="+mn-cs"/>
        </a:defRPr>
      </a:lvl4pPr>
      <a:lvl5pPr marL="1279525" indent="-228600" algn="l" rtl="0" eaLnBrk="0" fontAlgn="base" hangingPunct="0">
        <a:spcBef>
          <a:spcPts val="400"/>
        </a:spcBef>
        <a:spcAft>
          <a:spcPct val="0"/>
        </a:spcAft>
        <a:buClr>
          <a:srgbClr val="F9B639"/>
        </a:buClr>
        <a:buSzPct val="70000"/>
        <a:buFont typeface="Wingdings" pitchFamily="2" charset="2"/>
        <a:buChar char="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oleObject" Target="../embeddings/oleObject2.bin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3.v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32.jpeg"/><Relationship Id="rId5" Type="http://schemas.openxmlformats.org/officeDocument/2006/relationships/image" Target="../media/image31.jpeg"/><Relationship Id="rId4" Type="http://schemas.openxmlformats.org/officeDocument/2006/relationships/oleObject" Target="../embeddings/oleObject6.bin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wmf"/><Relationship Id="rId3" Type="http://schemas.openxmlformats.org/officeDocument/2006/relationships/oleObject" Target="../embeddings/oleObject7.bin"/><Relationship Id="rId7" Type="http://schemas.openxmlformats.org/officeDocument/2006/relationships/image" Target="../media/image43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42.wmf"/><Relationship Id="rId5" Type="http://schemas.openxmlformats.org/officeDocument/2006/relationships/image" Target="../media/image41.wmf"/><Relationship Id="rId4" Type="http://schemas.openxmlformats.org/officeDocument/2006/relationships/image" Target="../media/image40.png"/><Relationship Id="rId9" Type="http://schemas.openxmlformats.org/officeDocument/2006/relationships/oleObject" Target="../embeddings/oleObject8.bin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6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emf"/><Relationship Id="rId2" Type="http://schemas.openxmlformats.org/officeDocument/2006/relationships/image" Target="../media/image47.emf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3.png"/><Relationship Id="rId4" Type="http://schemas.openxmlformats.org/officeDocument/2006/relationships/image" Target="../media/image52.png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77145" y="625435"/>
            <a:ext cx="6300568" cy="914400"/>
          </a:xfrm>
        </p:spPr>
        <p:txBody>
          <a:bodyPr/>
          <a:lstStyle/>
          <a:p>
            <a:pPr algn="l">
              <a:defRPr/>
            </a:pPr>
            <a:r>
              <a:rPr lang="en-US" dirty="0" smtClean="0"/>
              <a:t>LHC Accelerator Status and Plans</a:t>
            </a:r>
            <a:endParaRPr lang="en-US" dirty="0"/>
          </a:p>
        </p:txBody>
      </p:sp>
      <p:sp>
        <p:nvSpPr>
          <p:cNvPr id="9219" name="Subtitle 2"/>
          <p:cNvSpPr>
            <a:spLocks noGrp="1"/>
          </p:cNvSpPr>
          <p:nvPr>
            <p:ph type="subTitle" idx="1"/>
          </p:nvPr>
        </p:nvSpPr>
        <p:spPr>
          <a:xfrm>
            <a:off x="1115550" y="1815990"/>
            <a:ext cx="6781800" cy="1101725"/>
          </a:xfrm>
        </p:spPr>
        <p:txBody>
          <a:bodyPr/>
          <a:lstStyle/>
          <a:p>
            <a:pPr algn="l"/>
            <a:r>
              <a:rPr lang="en-US" dirty="0" smtClean="0"/>
              <a:t>Eric </a:t>
            </a:r>
            <a:r>
              <a:rPr lang="en-US" dirty="0" err="1" smtClean="0"/>
              <a:t>Prebys</a:t>
            </a:r>
            <a:r>
              <a:rPr lang="en-US" dirty="0" smtClean="0"/>
              <a:t>, </a:t>
            </a:r>
            <a:r>
              <a:rPr lang="en-US" dirty="0" err="1" smtClean="0"/>
              <a:t>Fermilab</a:t>
            </a:r>
            <a:endParaRPr lang="en-US" dirty="0" smtClean="0"/>
          </a:p>
          <a:p>
            <a:pPr algn="l"/>
            <a:r>
              <a:rPr lang="en-US" dirty="0" smtClean="0"/>
              <a:t>Director, US LHC Accelerator Research Program (LARP)</a:t>
            </a:r>
          </a:p>
        </p:txBody>
      </p:sp>
      <p:sp>
        <p:nvSpPr>
          <p:cNvPr id="9222" name="Date Placeholder 6"/>
          <p:cNvSpPr>
            <a:spLocks noGrp="1"/>
          </p:cNvSpPr>
          <p:nvPr>
            <p:ph type="dt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rIns="91440" numCol="1" anchorCtr="0" compatLnSpc="1">
            <a:prstTxWarp prst="textNoShape">
              <a:avLst/>
            </a:prstTxWarp>
          </a:bodyPr>
          <a:lstStyle/>
          <a:p>
            <a:r>
              <a:rPr lang="en-US" smtClean="0"/>
              <a:t>1/25/2011</a:t>
            </a:r>
            <a:endParaRPr smtClean="0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0531" y="152400"/>
            <a:ext cx="8262937" cy="441325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Important Questions About The Incident</a:t>
            </a:r>
            <a:endParaRPr lang="en-US" dirty="0"/>
          </a:p>
        </p:txBody>
      </p:sp>
      <p:sp>
        <p:nvSpPr>
          <p:cNvPr id="2969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Why did the joint fail?</a:t>
            </a:r>
          </a:p>
          <a:p>
            <a:pPr lvl="1"/>
            <a:r>
              <a:rPr lang="en-US" dirty="0" smtClean="0"/>
              <a:t>Inherent problems with joint design</a:t>
            </a:r>
          </a:p>
          <a:p>
            <a:pPr lvl="2"/>
            <a:r>
              <a:rPr lang="en-US" dirty="0" smtClean="0"/>
              <a:t>No clamps</a:t>
            </a:r>
          </a:p>
          <a:p>
            <a:pPr lvl="2"/>
            <a:r>
              <a:rPr lang="en-US" dirty="0" smtClean="0"/>
              <a:t>Details of joint design</a:t>
            </a:r>
          </a:p>
          <a:p>
            <a:pPr lvl="2"/>
            <a:r>
              <a:rPr lang="en-US" dirty="0" smtClean="0"/>
              <a:t>Solder used</a:t>
            </a:r>
          </a:p>
          <a:p>
            <a:pPr lvl="1"/>
            <a:r>
              <a:rPr lang="en-US" dirty="0" smtClean="0"/>
              <a:t>Quality control problems</a:t>
            </a:r>
          </a:p>
          <a:p>
            <a:r>
              <a:rPr lang="en-US" dirty="0" smtClean="0"/>
              <a:t>Why wasn’t it detected in time?</a:t>
            </a:r>
          </a:p>
          <a:p>
            <a:pPr lvl="1"/>
            <a:r>
              <a:rPr lang="en-US" dirty="0" smtClean="0"/>
              <a:t>There was indirect (calorimetric) evidence of an </a:t>
            </a:r>
            <a:r>
              <a:rPr lang="en-US" dirty="0" err="1" smtClean="0"/>
              <a:t>ohmic</a:t>
            </a:r>
            <a:r>
              <a:rPr lang="en-US" dirty="0" smtClean="0"/>
              <a:t> heat loss, but these data were not routinely monitored</a:t>
            </a:r>
          </a:p>
          <a:p>
            <a:pPr lvl="1"/>
            <a:r>
              <a:rPr lang="en-US" dirty="0" smtClean="0"/>
              <a:t>The bus quench protection circuit had a threshold of 1V, a factor of &gt;1000 too high to detect the quench in time.</a:t>
            </a:r>
          </a:p>
          <a:p>
            <a:r>
              <a:rPr lang="en-US" dirty="0" smtClean="0"/>
              <a:t>Why did it do so much damage?</a:t>
            </a:r>
          </a:p>
          <a:p>
            <a:pPr lvl="1"/>
            <a:r>
              <a:rPr lang="en-US" dirty="0" smtClean="0"/>
              <a:t>The pressure relief system was designed around an MCI Helium release of 2 kg/s, a </a:t>
            </a:r>
            <a:r>
              <a:rPr lang="en-US" i="1" dirty="0" smtClean="0"/>
              <a:t>factor of ten</a:t>
            </a:r>
            <a:r>
              <a:rPr lang="en-US" dirty="0" smtClean="0"/>
              <a:t> below what occurred.</a:t>
            </a:r>
          </a:p>
          <a:p>
            <a:endParaRPr lang="en-US" dirty="0" smtClean="0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1/25/2011</a:t>
            </a:r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BC16510-01E7-4757-9488-65999956462C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Eric Prebys - LHC Talk, CMSDAS</a:t>
            </a:r>
            <a:endParaRPr lang="en-US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Improvements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24260" y="663840"/>
            <a:ext cx="8355012" cy="5676900"/>
          </a:xfrm>
        </p:spPr>
        <p:txBody>
          <a:bodyPr/>
          <a:lstStyle/>
          <a:p>
            <a:r>
              <a:rPr lang="en-US" sz="2000" dirty="0" smtClean="0"/>
              <a:t>Bad joints</a:t>
            </a:r>
          </a:p>
          <a:p>
            <a:pPr lvl="1"/>
            <a:r>
              <a:rPr lang="en-US" sz="1800" dirty="0" smtClean="0"/>
              <a:t>Test for high resistance and look for signatures of heat loss in joints</a:t>
            </a:r>
          </a:p>
          <a:p>
            <a:pPr lvl="1"/>
            <a:r>
              <a:rPr lang="en-US" sz="1800" dirty="0" smtClean="0"/>
              <a:t>Warm up to repair any with signs of problems (additional three sectors)</a:t>
            </a:r>
          </a:p>
          <a:p>
            <a:r>
              <a:rPr lang="en-US" sz="2000" dirty="0" smtClean="0"/>
              <a:t>Quench protection</a:t>
            </a:r>
          </a:p>
          <a:p>
            <a:pPr lvl="1"/>
            <a:r>
              <a:rPr lang="en-US" sz="1800" dirty="0" smtClean="0"/>
              <a:t>Old system sensitive to 1V</a:t>
            </a:r>
          </a:p>
          <a:p>
            <a:pPr lvl="1"/>
            <a:r>
              <a:rPr lang="en-US" sz="1800" dirty="0" smtClean="0"/>
              <a:t>New system sensitive to .3 mV (factor &gt;3000)</a:t>
            </a:r>
          </a:p>
          <a:p>
            <a:pPr lvl="1"/>
            <a:r>
              <a:rPr lang="en-US" sz="1800" dirty="0" smtClean="0"/>
              <a:t>Also fixed “symmetric quench” problem</a:t>
            </a:r>
          </a:p>
          <a:p>
            <a:r>
              <a:rPr lang="en-US" sz="2000" dirty="0" smtClean="0"/>
              <a:t>Pressure relief</a:t>
            </a:r>
          </a:p>
          <a:p>
            <a:pPr lvl="1"/>
            <a:r>
              <a:rPr lang="en-US" sz="1800" dirty="0" smtClean="0"/>
              <a:t>Warm sectors (4 out of 8)</a:t>
            </a:r>
          </a:p>
          <a:p>
            <a:pPr lvl="2"/>
            <a:r>
              <a:rPr lang="en-US" sz="1800" dirty="0" smtClean="0"/>
              <a:t>Install 200mm relief flanges</a:t>
            </a:r>
          </a:p>
          <a:p>
            <a:pPr lvl="2"/>
            <a:r>
              <a:rPr lang="en-US" sz="1800" dirty="0" smtClean="0"/>
              <a:t>Enough capacity to handle even the maximum credible incident (MCI)</a:t>
            </a:r>
          </a:p>
          <a:p>
            <a:pPr lvl="1"/>
            <a:r>
              <a:rPr lang="en-US" sz="1800" dirty="0" smtClean="0"/>
              <a:t>Cold sectors</a:t>
            </a:r>
          </a:p>
          <a:p>
            <a:pPr lvl="2"/>
            <a:r>
              <a:rPr lang="en-US" sz="1800" dirty="0" smtClean="0"/>
              <a:t>Reconfigure service flanges as relief flanges</a:t>
            </a:r>
          </a:p>
          <a:p>
            <a:pPr lvl="2"/>
            <a:r>
              <a:rPr lang="en-US" sz="1800" dirty="0" smtClean="0"/>
              <a:t>Reinforce floor mounts</a:t>
            </a:r>
          </a:p>
          <a:p>
            <a:pPr lvl="2"/>
            <a:r>
              <a:rPr lang="en-US" sz="1800" dirty="0" smtClean="0"/>
              <a:t>Enough capacity to handle the incident that occurred, but not quite the MCI</a:t>
            </a:r>
            <a:endParaRPr lang="en-US" sz="1800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1/25/2011</a:t>
            </a: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BC16510-01E7-4757-9488-65999956462C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Eric Prebys - LHC Talk, CMSDAS</a:t>
            </a:r>
            <a:endParaRPr lang="en-US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Remaining Problems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6088" y="684885"/>
            <a:ext cx="8355012" cy="5676900"/>
          </a:xfrm>
        </p:spPr>
        <p:txBody>
          <a:bodyPr/>
          <a:lstStyle/>
          <a:p>
            <a:r>
              <a:rPr lang="en-US" dirty="0" smtClean="0"/>
              <a:t>4/8 sectors still do not have new relief flanges</a:t>
            </a:r>
          </a:p>
          <a:p>
            <a:pPr lvl="1"/>
            <a:r>
              <a:rPr lang="en-US" dirty="0" smtClean="0"/>
              <a:t>Ad hoc solution would handle what happened in 2008, but not maximum credible incident (MCI)</a:t>
            </a:r>
          </a:p>
          <a:p>
            <a:r>
              <a:rPr lang="en-US" dirty="0" smtClean="0"/>
              <a:t>Systematic problem found with joints</a:t>
            </a:r>
          </a:p>
          <a:p>
            <a:pPr lvl="1"/>
            <a:r>
              <a:rPr lang="en-US" dirty="0" smtClean="0"/>
              <a:t>Solder voids found near joints -&gt; </a:t>
            </a:r>
            <a:br>
              <a:rPr lang="en-US" dirty="0" smtClean="0"/>
            </a:br>
            <a:r>
              <a:rPr lang="en-US" dirty="0" smtClean="0"/>
              <a:t>bad thermal contact</a:t>
            </a:r>
          </a:p>
          <a:p>
            <a:pPr lvl="1"/>
            <a:r>
              <a:rPr lang="en-US" dirty="0" smtClean="0"/>
              <a:t>During a quench, integrity depends on </a:t>
            </a:r>
            <a:br>
              <a:rPr lang="en-US" dirty="0" smtClean="0"/>
            </a:br>
            <a:r>
              <a:rPr lang="en-US" dirty="0" smtClean="0"/>
              <a:t>integrity of Copper joint, which is hard</a:t>
            </a:r>
            <a:br>
              <a:rPr lang="en-US" dirty="0" smtClean="0"/>
            </a:br>
            <a:r>
              <a:rPr lang="en-US" dirty="0" smtClean="0"/>
              <a:t>to measure externally</a:t>
            </a:r>
          </a:p>
          <a:p>
            <a:r>
              <a:rPr lang="en-US" dirty="0" smtClean="0"/>
              <a:t>For these reasons, it was decided</a:t>
            </a:r>
          </a:p>
          <a:p>
            <a:pPr lvl="1"/>
            <a:r>
              <a:rPr lang="en-US" dirty="0" smtClean="0"/>
              <a:t>Limit initial running to 3.5+3.5 </a:t>
            </a:r>
            <a:r>
              <a:rPr lang="en-US" dirty="0" err="1" smtClean="0"/>
              <a:t>TeV</a:t>
            </a:r>
            <a:endParaRPr lang="en-US" dirty="0" smtClean="0"/>
          </a:p>
          <a:p>
            <a:pPr lvl="1"/>
            <a:r>
              <a:rPr lang="en-US" dirty="0" smtClean="0"/>
              <a:t>Run until 1 fb</a:t>
            </a:r>
            <a:r>
              <a:rPr lang="en-US" baseline="30000" dirty="0" smtClean="0"/>
              <a:t>-1</a:t>
            </a:r>
            <a:r>
              <a:rPr lang="en-US" dirty="0" smtClean="0"/>
              <a:t>, or the end of 2011</a:t>
            </a:r>
          </a:p>
          <a:p>
            <a:pPr lvl="1"/>
            <a:r>
              <a:rPr lang="en-US" dirty="0" smtClean="0"/>
              <a:t>Shut down for ~15 months to repair all 10,000 joints</a:t>
            </a:r>
          </a:p>
          <a:p>
            <a:pPr lvl="2"/>
            <a:r>
              <a:rPr lang="en-US" dirty="0" smtClean="0"/>
              <a:t>Re-solder</a:t>
            </a:r>
          </a:p>
          <a:p>
            <a:pPr lvl="2"/>
            <a:r>
              <a:rPr lang="en-US" dirty="0" smtClean="0"/>
              <a:t>Clamp</a:t>
            </a:r>
          </a:p>
          <a:p>
            <a:pPr lvl="2"/>
            <a:r>
              <a:rPr lang="en-US" dirty="0" smtClean="0"/>
              <a:t>Inspect</a:t>
            </a:r>
          </a:p>
          <a:p>
            <a:pPr lvl="1"/>
            <a:endParaRPr lang="en-US" dirty="0" smtClean="0"/>
          </a:p>
          <a:p>
            <a:pPr lvl="1"/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1/25/2011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Eric Prebys - LHC Talk, CMSDAS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B9C9FA3-8426-4C5C-8E62-0AF2AB6B414E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24150" y="2353660"/>
            <a:ext cx="3039460" cy="1934841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</p:pic>
      <p:sp>
        <p:nvSpPr>
          <p:cNvPr id="8" name="TextBox 7"/>
          <p:cNvSpPr txBox="1"/>
          <p:nvPr/>
        </p:nvSpPr>
        <p:spPr>
          <a:xfrm>
            <a:off x="5954580" y="4273910"/>
            <a:ext cx="284197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dirty="0" smtClean="0">
                <a:solidFill>
                  <a:srgbClr val="FF0000"/>
                </a:solidFill>
              </a:rPr>
              <a:t>Following a quench, Copper must carry current as it ramps down</a:t>
            </a:r>
            <a:endParaRPr lang="en-US" dirty="0">
              <a:solidFill>
                <a:srgbClr val="FF0000"/>
              </a:solidFill>
            </a:endParaRPr>
          </a:p>
        </p:txBody>
      </p:sp>
      <p:cxnSp>
        <p:nvCxnSpPr>
          <p:cNvPr id="10" name="Straight Arrow Connector 9"/>
          <p:cNvCxnSpPr/>
          <p:nvPr/>
        </p:nvCxnSpPr>
        <p:spPr>
          <a:xfrm rot="5400000" flipH="1" flipV="1">
            <a:off x="6684275" y="3928266"/>
            <a:ext cx="576075" cy="268835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Experimental reach of LHC vs. </a:t>
            </a:r>
            <a:r>
              <a:rPr lang="en-US" dirty="0" err="1" smtClean="0"/>
              <a:t>Tevatron</a:t>
            </a:r>
            <a:endParaRPr lang="en-US" dirty="0"/>
          </a:p>
        </p:txBody>
      </p:sp>
      <p:pic>
        <p:nvPicPr>
          <p:cNvPr id="16392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500" y="800100"/>
            <a:ext cx="4613275" cy="55578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93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56614" y="6225628"/>
            <a:ext cx="1096776" cy="2894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8" name="Straight Connector 12"/>
          <p:cNvCxnSpPr/>
          <p:nvPr/>
        </p:nvCxnSpPr>
        <p:spPr bwMode="auto">
          <a:xfrm rot="5400000" flipH="1" flipV="1">
            <a:off x="891843" y="3944230"/>
            <a:ext cx="4073281" cy="1549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17"/>
          <p:cNvCxnSpPr/>
          <p:nvPr/>
        </p:nvCxnSpPr>
        <p:spPr bwMode="auto">
          <a:xfrm rot="5400000" flipH="1" flipV="1">
            <a:off x="1691224" y="3928666"/>
            <a:ext cx="4073281" cy="1549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396" name="TextBox 18"/>
          <p:cNvSpPr txBox="1">
            <a:spLocks noChangeArrowheads="1"/>
          </p:cNvSpPr>
          <p:nvPr/>
        </p:nvSpPr>
        <p:spPr bwMode="auto">
          <a:xfrm>
            <a:off x="1423515" y="3435672"/>
            <a:ext cx="1110718" cy="15576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200">
                <a:solidFill>
                  <a:srgbClr val="333333"/>
                </a:solidFill>
                <a:sym typeface="Symbol" pitchFamily="18" charset="2"/>
              </a:rPr>
              <a:t></a:t>
            </a:r>
            <a:r>
              <a:rPr lang="en-US" sz="1200" baseline="-25000">
                <a:solidFill>
                  <a:srgbClr val="333333"/>
                </a:solidFill>
                <a:sym typeface="Symbol" pitchFamily="18" charset="2"/>
              </a:rPr>
              <a:t>W</a:t>
            </a:r>
            <a:r>
              <a:rPr lang="en-US" sz="1200">
                <a:solidFill>
                  <a:srgbClr val="333333"/>
                </a:solidFill>
                <a:sym typeface="Symbol" pitchFamily="18" charset="2"/>
              </a:rPr>
              <a:t> (M</a:t>
            </a:r>
            <a:r>
              <a:rPr lang="en-US" sz="1200" baseline="-25000">
                <a:solidFill>
                  <a:srgbClr val="333333"/>
                </a:solidFill>
                <a:sym typeface="Symbol" pitchFamily="18" charset="2"/>
              </a:rPr>
              <a:t>W</a:t>
            </a:r>
            <a:r>
              <a:rPr lang="en-US" sz="1200">
                <a:solidFill>
                  <a:srgbClr val="333333"/>
                </a:solidFill>
                <a:sym typeface="Symbol" pitchFamily="18" charset="2"/>
              </a:rPr>
              <a:t>=80 GeV)</a:t>
            </a:r>
            <a:endParaRPr lang="en-US" sz="1200">
              <a:solidFill>
                <a:srgbClr val="333333"/>
              </a:solidFill>
            </a:endParaRPr>
          </a:p>
        </p:txBody>
      </p:sp>
      <p:sp>
        <p:nvSpPr>
          <p:cNvPr id="16397" name="TextBox 20"/>
          <p:cNvSpPr txBox="1">
            <a:spLocks noChangeArrowheads="1"/>
          </p:cNvSpPr>
          <p:nvPr/>
        </p:nvSpPr>
        <p:spPr bwMode="auto">
          <a:xfrm>
            <a:off x="1432810" y="3657600"/>
            <a:ext cx="1045655" cy="15576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200">
                <a:solidFill>
                  <a:srgbClr val="333333"/>
                </a:solidFill>
                <a:sym typeface="Symbol" pitchFamily="18" charset="2"/>
              </a:rPr>
              <a:t></a:t>
            </a:r>
            <a:r>
              <a:rPr lang="en-US" sz="1200" baseline="-25000">
                <a:solidFill>
                  <a:srgbClr val="333333"/>
                </a:solidFill>
                <a:sym typeface="Symbol" pitchFamily="18" charset="2"/>
              </a:rPr>
              <a:t>Z</a:t>
            </a:r>
            <a:r>
              <a:rPr lang="en-US" sz="1200">
                <a:solidFill>
                  <a:srgbClr val="333333"/>
                </a:solidFill>
                <a:sym typeface="Symbol" pitchFamily="18" charset="2"/>
              </a:rPr>
              <a:t> (M</a:t>
            </a:r>
            <a:r>
              <a:rPr lang="en-US" sz="1200" baseline="-25000">
                <a:solidFill>
                  <a:srgbClr val="333333"/>
                </a:solidFill>
                <a:sym typeface="Symbol" pitchFamily="18" charset="2"/>
              </a:rPr>
              <a:t>Z</a:t>
            </a:r>
            <a:r>
              <a:rPr lang="en-US" sz="1200">
                <a:solidFill>
                  <a:srgbClr val="333333"/>
                </a:solidFill>
                <a:sym typeface="Symbol" pitchFamily="18" charset="2"/>
              </a:rPr>
              <a:t>=91 GeV)</a:t>
            </a:r>
            <a:endParaRPr lang="en-US" sz="1200">
              <a:solidFill>
                <a:srgbClr val="333333"/>
              </a:solidFill>
            </a:endParaRPr>
          </a:p>
        </p:txBody>
      </p:sp>
      <p:cxnSp>
        <p:nvCxnSpPr>
          <p:cNvPr id="12" name="Straight Connector 21"/>
          <p:cNvCxnSpPr/>
          <p:nvPr/>
        </p:nvCxnSpPr>
        <p:spPr bwMode="auto">
          <a:xfrm rot="5400000" flipH="1" flipV="1">
            <a:off x="2042838" y="3944230"/>
            <a:ext cx="4073281" cy="1549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388" name="TextBox 12"/>
          <p:cNvSpPr txBox="1">
            <a:spLocks noChangeArrowheads="1"/>
          </p:cNvSpPr>
          <p:nvPr/>
        </p:nvSpPr>
        <p:spPr bwMode="auto">
          <a:xfrm>
            <a:off x="5410200" y="2744788"/>
            <a:ext cx="37338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en-US" sz="2400" dirty="0" smtClean="0"/>
              <a:t>1 fb</a:t>
            </a:r>
            <a:r>
              <a:rPr lang="en-US" sz="2400" baseline="30000" dirty="0" smtClean="0"/>
              <a:t>-1</a:t>
            </a:r>
            <a:r>
              <a:rPr lang="en-US" sz="2400" dirty="0" smtClean="0"/>
              <a:t> at 3.5+3.5 </a:t>
            </a:r>
            <a:r>
              <a:rPr lang="en-US" sz="2400" dirty="0" err="1" smtClean="0"/>
              <a:t>TeV</a:t>
            </a:r>
            <a:endParaRPr lang="en-US" sz="2400" dirty="0" smtClean="0"/>
          </a:p>
          <a:p>
            <a:pPr algn="l"/>
            <a:r>
              <a:rPr lang="en-US" sz="2400" dirty="0" smtClean="0"/>
              <a:t>~ </a:t>
            </a:r>
            <a:r>
              <a:rPr lang="en-US" sz="2400" dirty="0" err="1" smtClean="0"/>
              <a:t>Tevatron</a:t>
            </a:r>
            <a:r>
              <a:rPr lang="en-US" sz="2400" dirty="0" smtClean="0"/>
              <a:t> data set</a:t>
            </a:r>
            <a:endParaRPr lang="en-US" sz="2400" dirty="0"/>
          </a:p>
        </p:txBody>
      </p:sp>
      <p:sp>
        <p:nvSpPr>
          <p:cNvPr id="16389" name="Date Placeholder 14"/>
          <p:cNvSpPr>
            <a:spLocks noGrp="1"/>
          </p:cNvSpPr>
          <p:nvPr>
            <p:ph type="dt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rIns="91440" numCol="1" anchorCtr="0" compatLnSpc="1">
            <a:prstTxWarp prst="textNoShape">
              <a:avLst/>
            </a:prstTxWarp>
          </a:bodyPr>
          <a:lstStyle/>
          <a:p>
            <a:r>
              <a:rPr lang="en-US" smtClean="0"/>
              <a:t>1/25/2011</a:t>
            </a:r>
          </a:p>
        </p:txBody>
      </p:sp>
      <p:sp>
        <p:nvSpPr>
          <p:cNvPr id="16390" name="Slide Number Placeholder 15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11ECFF6E-31DE-4E0F-9788-FE8B05873D35}" type="slidenum">
              <a:rPr lang="en-US" smtClean="0"/>
              <a:pPr/>
              <a:t>13</a:t>
            </a:fld>
            <a:endParaRPr lang="en-US" smtClean="0"/>
          </a:p>
        </p:txBody>
      </p:sp>
      <p:sp>
        <p:nvSpPr>
          <p:cNvPr id="16391" name="Footer Placeholder 16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rIns="91440" numCol="1" anchorCtr="0" compatLnSpc="1">
            <a:prstTxWarp prst="textNoShape">
              <a:avLst/>
            </a:prstTxWarp>
          </a:bodyPr>
          <a:lstStyle/>
          <a:p>
            <a:r>
              <a:rPr lang="en-US" smtClean="0"/>
              <a:t>Eric Prebys - LHC Talk, CMSDAS</a:t>
            </a: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0531" y="0"/>
            <a:ext cx="8262937" cy="441325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Progress Since Start-up</a:t>
            </a:r>
            <a:endParaRPr lang="en-US" dirty="0"/>
          </a:p>
        </p:txBody>
      </p:sp>
      <p:sp>
        <p:nvSpPr>
          <p:cNvPr id="43011" name="Content Placeholder 5"/>
          <p:cNvSpPr>
            <a:spLocks noGrp="1"/>
          </p:cNvSpPr>
          <p:nvPr>
            <p:ph idx="1"/>
          </p:nvPr>
        </p:nvSpPr>
        <p:spPr>
          <a:xfrm>
            <a:off x="395288" y="552450"/>
            <a:ext cx="8353425" cy="5676900"/>
          </a:xfrm>
        </p:spPr>
        <p:txBody>
          <a:bodyPr/>
          <a:lstStyle/>
          <a:p>
            <a:r>
              <a:rPr lang="en-US" sz="2800" dirty="0" smtClean="0"/>
              <a:t>Friday, November 20</a:t>
            </a:r>
            <a:r>
              <a:rPr lang="en-US" sz="2800" baseline="30000" dirty="0" smtClean="0"/>
              <a:t>th</a:t>
            </a:r>
            <a:r>
              <a:rPr lang="en-US" sz="2800" dirty="0" smtClean="0"/>
              <a:t>, 2009</a:t>
            </a:r>
          </a:p>
          <a:p>
            <a:pPr lvl="1"/>
            <a:r>
              <a:rPr lang="en-US" dirty="0" smtClean="0"/>
              <a:t>Beams circulated again (absolutely no fanfare this time)</a:t>
            </a:r>
          </a:p>
          <a:p>
            <a:r>
              <a:rPr lang="en-US" sz="2800" dirty="0" smtClean="0"/>
              <a:t>Sunday, November 29</a:t>
            </a:r>
            <a:r>
              <a:rPr lang="en-US" sz="2800" baseline="30000" dirty="0" smtClean="0"/>
              <a:t>th</a:t>
            </a:r>
            <a:r>
              <a:rPr lang="en-US" sz="2800" dirty="0" smtClean="0"/>
              <a:t>, 2009: </a:t>
            </a:r>
          </a:p>
          <a:p>
            <a:pPr lvl="1"/>
            <a:r>
              <a:rPr lang="en-US" sz="2400" dirty="0" smtClean="0"/>
              <a:t>Both beams accelerated to 1.18 </a:t>
            </a:r>
            <a:r>
              <a:rPr lang="en-US" sz="2400" dirty="0" err="1" smtClean="0"/>
              <a:t>TeV</a:t>
            </a:r>
            <a:r>
              <a:rPr lang="en-US" sz="2400" dirty="0" smtClean="0"/>
              <a:t> simultaneously</a:t>
            </a:r>
          </a:p>
          <a:p>
            <a:pPr lvl="1"/>
            <a:r>
              <a:rPr lang="en-US" sz="2400" dirty="0" smtClean="0">
                <a:solidFill>
                  <a:srgbClr val="FF0000"/>
                </a:solidFill>
              </a:rPr>
              <a:t>LHC Highest Energy Accelerator</a:t>
            </a:r>
            <a:endParaRPr lang="en-US" dirty="0" smtClean="0">
              <a:solidFill>
                <a:srgbClr val="FF0000"/>
              </a:solidFill>
            </a:endParaRPr>
          </a:p>
          <a:p>
            <a:r>
              <a:rPr lang="en-US" sz="2800" dirty="0" smtClean="0"/>
              <a:t>Monday, December 14</a:t>
            </a:r>
            <a:r>
              <a:rPr lang="en-US" sz="2800" baseline="30000" dirty="0" smtClean="0"/>
              <a:t>th</a:t>
            </a:r>
            <a:r>
              <a:rPr lang="en-US" sz="2800" dirty="0" smtClean="0"/>
              <a:t> </a:t>
            </a:r>
          </a:p>
          <a:p>
            <a:pPr lvl="1"/>
            <a:r>
              <a:rPr lang="en-US" sz="2400" dirty="0" smtClean="0"/>
              <a:t>Stable 2x2 at 1.18 </a:t>
            </a:r>
            <a:r>
              <a:rPr lang="en-US" sz="2400" dirty="0" err="1" smtClean="0"/>
              <a:t>TeV</a:t>
            </a:r>
            <a:endParaRPr lang="en-US" sz="2400" dirty="0" smtClean="0"/>
          </a:p>
          <a:p>
            <a:pPr lvl="1"/>
            <a:r>
              <a:rPr lang="en-US" sz="2400" dirty="0" smtClean="0"/>
              <a:t>Collisions in all four experiments</a:t>
            </a:r>
          </a:p>
          <a:p>
            <a:pPr lvl="1"/>
            <a:r>
              <a:rPr lang="en-US" sz="2400" dirty="0" smtClean="0">
                <a:solidFill>
                  <a:srgbClr val="FF0000"/>
                </a:solidFill>
              </a:rPr>
              <a:t>LHC Highest Energy Collider</a:t>
            </a:r>
          </a:p>
          <a:p>
            <a:r>
              <a:rPr lang="en-US" sz="2800" dirty="0" smtClean="0"/>
              <a:t>Tuesday, March 30</a:t>
            </a:r>
            <a:r>
              <a:rPr lang="en-US" sz="2800" baseline="30000" dirty="0" smtClean="0"/>
              <a:t>th</a:t>
            </a:r>
            <a:r>
              <a:rPr lang="en-US" sz="2800" dirty="0" smtClean="0"/>
              <a:t>, 2010</a:t>
            </a:r>
          </a:p>
          <a:p>
            <a:pPr lvl="1"/>
            <a:r>
              <a:rPr lang="en-US" sz="2400" dirty="0" smtClean="0"/>
              <a:t>Collisions at 3.5+3.5 </a:t>
            </a:r>
            <a:r>
              <a:rPr lang="en-US" sz="2400" dirty="0" err="1" smtClean="0"/>
              <a:t>TeV</a:t>
            </a:r>
            <a:endParaRPr lang="en-US" sz="2400" dirty="0" smtClean="0"/>
          </a:p>
          <a:p>
            <a:pPr lvl="1"/>
            <a:r>
              <a:rPr lang="en-US" sz="2400" dirty="0" smtClean="0">
                <a:solidFill>
                  <a:srgbClr val="FF0000"/>
                </a:solidFill>
              </a:rPr>
              <a:t>LHC Reaches target energy for 2010/2011</a:t>
            </a:r>
          </a:p>
          <a:p>
            <a:r>
              <a:rPr lang="en-US" sz="2800" dirty="0" smtClean="0"/>
              <a:t>Then the hard part started…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1/25/2011</a:t>
            </a:r>
            <a:endParaRPr lang="en-US" dirty="0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34F2354-4F7D-4A71-83D4-43648E66DE5C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Eric Prebys - LHC Talk, CMSDAS</a:t>
            </a:r>
            <a:endParaRPr lang="en-US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General Commissioning Plan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6088" y="800100"/>
            <a:ext cx="8355012" cy="3397000"/>
          </a:xfrm>
        </p:spPr>
        <p:txBody>
          <a:bodyPr/>
          <a:lstStyle/>
          <a:p>
            <a:r>
              <a:rPr lang="en-US" dirty="0" smtClean="0"/>
              <a:t>Push bunch intensity</a:t>
            </a:r>
          </a:p>
          <a:p>
            <a:r>
              <a:rPr lang="en-US" dirty="0" smtClean="0"/>
              <a:t>Increase number of bunches</a:t>
            </a:r>
          </a:p>
          <a:p>
            <a:pPr lvl="1"/>
            <a:r>
              <a:rPr lang="en-US" dirty="0" smtClean="0"/>
              <a:t>Go from single bunches to “bunch trains”, with gradually reduced spacing.</a:t>
            </a:r>
          </a:p>
          <a:p>
            <a:r>
              <a:rPr lang="en-US" dirty="0" smtClean="0"/>
              <a:t>At all points, must carefully verify</a:t>
            </a:r>
          </a:p>
          <a:p>
            <a:pPr lvl="1"/>
            <a:r>
              <a:rPr lang="en-US" dirty="0" smtClean="0"/>
              <a:t>Beam collimation</a:t>
            </a:r>
          </a:p>
          <a:p>
            <a:pPr lvl="1"/>
            <a:r>
              <a:rPr lang="en-US" dirty="0" smtClean="0"/>
              <a:t>Beam protection</a:t>
            </a:r>
          </a:p>
          <a:p>
            <a:pPr lvl="1"/>
            <a:r>
              <a:rPr lang="en-US" dirty="0" smtClean="0"/>
              <a:t>Beam abort</a:t>
            </a:r>
          </a:p>
          <a:p>
            <a:r>
              <a:rPr lang="en-US" dirty="0" smtClean="0"/>
              <a:t>Remember:</a:t>
            </a:r>
          </a:p>
          <a:p>
            <a:pPr lvl="1"/>
            <a:r>
              <a:rPr lang="en-US" dirty="0" err="1" smtClean="0"/>
              <a:t>TeV</a:t>
            </a:r>
            <a:r>
              <a:rPr lang="en-US" dirty="0" smtClean="0"/>
              <a:t>=1 week for cold repair</a:t>
            </a:r>
          </a:p>
          <a:p>
            <a:pPr lvl="1"/>
            <a:r>
              <a:rPr lang="en-US" dirty="0" smtClean="0">
                <a:solidFill>
                  <a:srgbClr val="FF0000"/>
                </a:solidFill>
              </a:rPr>
              <a:t>LHC=3 months for cold repair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1/25/2011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Eric Prebys - LHC Talk, CMSDAS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BC16510-01E7-4757-9488-65999956462C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  <p:pic>
        <p:nvPicPr>
          <p:cNvPr id="7" name="Picture 6" descr="Dump-11b.b1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8810" y="3582620"/>
            <a:ext cx="3917310" cy="2382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TextBox 7"/>
          <p:cNvSpPr txBox="1"/>
          <p:nvPr/>
        </p:nvSpPr>
        <p:spPr>
          <a:xfrm>
            <a:off x="4725620" y="5925325"/>
            <a:ext cx="39173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Example: beam sweeping over abort</a:t>
            </a:r>
            <a:endParaRPr lang="en-US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Digression: Making Luminosity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4260" y="702245"/>
            <a:ext cx="8355012" cy="977485"/>
          </a:xfrm>
        </p:spPr>
        <p:txBody>
          <a:bodyPr/>
          <a:lstStyle/>
          <a:p>
            <a:r>
              <a:rPr lang="en-US" dirty="0" smtClean="0"/>
              <a:t>For identical, Gaussian colliding beams, luminosity is given by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1/25/2011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Eric Prebys - LHC Talk, CMSDAS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F6B0E99-9807-441D-AF7E-21CC01B42272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  <p:graphicFrame>
        <p:nvGraphicFramePr>
          <p:cNvPr id="167938" name="Object 4"/>
          <p:cNvGraphicFramePr>
            <a:graphicFrameLocks noChangeAspect="1"/>
          </p:cNvGraphicFramePr>
          <p:nvPr/>
        </p:nvGraphicFramePr>
        <p:xfrm>
          <a:off x="577880" y="2737710"/>
          <a:ext cx="8065050" cy="1529380"/>
        </p:xfrm>
        <a:graphic>
          <a:graphicData uri="http://schemas.openxmlformats.org/presentationml/2006/ole">
            <p:oleObj spid="_x0000_s78850" name="Equation" r:id="rId3" imgW="2514600" imgH="482400" progId="Equation.3">
              <p:embed/>
            </p:oleObj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2152484" y="4350720"/>
            <a:ext cx="3110805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/>
            </a:pPr>
            <a:r>
              <a:rPr lang="en-US" sz="2000" dirty="0">
                <a:solidFill>
                  <a:srgbClr val="FF0000"/>
                </a:solidFill>
                <a:latin typeface="+mn-lt"/>
              </a:rPr>
              <a:t>Geometric factor, related to crossing </a:t>
            </a:r>
            <a:r>
              <a:rPr lang="en-US" sz="2000" dirty="0" smtClean="0">
                <a:solidFill>
                  <a:srgbClr val="FF0000"/>
                </a:solidFill>
                <a:latin typeface="+mn-lt"/>
              </a:rPr>
              <a:t>angle.</a:t>
            </a:r>
            <a:endParaRPr lang="en-US" sz="2000" dirty="0">
              <a:solidFill>
                <a:srgbClr val="FF0000"/>
              </a:solidFill>
            </a:endParaRPr>
          </a:p>
        </p:txBody>
      </p:sp>
      <p:cxnSp>
        <p:nvCxnSpPr>
          <p:cNvPr id="11" name="Straight Arrow Connector 10"/>
          <p:cNvCxnSpPr/>
          <p:nvPr/>
        </p:nvCxnSpPr>
        <p:spPr>
          <a:xfrm rot="5400000" flipH="1" flipV="1">
            <a:off x="3112611" y="4043481"/>
            <a:ext cx="537668" cy="76810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 rot="16200000" flipH="1">
            <a:off x="1307575" y="2545684"/>
            <a:ext cx="422455" cy="192025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501070" y="1662370"/>
            <a:ext cx="2552700" cy="707886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l">
              <a:defRPr/>
            </a:pPr>
            <a:r>
              <a:rPr lang="en-US" sz="2000" dirty="0" smtClean="0">
                <a:solidFill>
                  <a:srgbClr val="FF0000"/>
                </a:solidFill>
                <a:latin typeface="+mn-lt"/>
              </a:rPr>
              <a:t>Revolution frequency</a:t>
            </a:r>
            <a:endParaRPr lang="en-US" sz="2000" dirty="0">
              <a:solidFill>
                <a:srgbClr val="FF000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075675" y="1623965"/>
            <a:ext cx="2552700" cy="40011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l">
              <a:defRPr/>
            </a:pPr>
            <a:r>
              <a:rPr lang="en-US" sz="2000" dirty="0" smtClean="0">
                <a:solidFill>
                  <a:srgbClr val="FF0000"/>
                </a:solidFill>
                <a:latin typeface="+mn-lt"/>
              </a:rPr>
              <a:t>Number of bunches</a:t>
            </a:r>
            <a:endParaRPr lang="en-US" sz="2000" dirty="0">
              <a:solidFill>
                <a:srgbClr val="FF0000"/>
              </a:solidFill>
            </a:endParaRPr>
          </a:p>
        </p:txBody>
      </p:sp>
      <p:cxnSp>
        <p:nvCxnSpPr>
          <p:cNvPr id="18" name="Straight Arrow Connector 17"/>
          <p:cNvCxnSpPr/>
          <p:nvPr/>
        </p:nvCxnSpPr>
        <p:spPr>
          <a:xfrm rot="5400000">
            <a:off x="1979663" y="2296054"/>
            <a:ext cx="960126" cy="307239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 rot="5400000">
            <a:off x="2728563" y="2584092"/>
            <a:ext cx="422453" cy="192023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2958990" y="2008015"/>
            <a:ext cx="2552700" cy="40011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l">
              <a:defRPr/>
            </a:pPr>
            <a:r>
              <a:rPr lang="en-US" sz="2000" dirty="0" smtClean="0">
                <a:solidFill>
                  <a:srgbClr val="FF0000"/>
                </a:solidFill>
                <a:latin typeface="+mn-lt"/>
              </a:rPr>
              <a:t>Bunch size</a:t>
            </a:r>
            <a:endParaRPr lang="en-US" sz="2000" dirty="0">
              <a:solidFill>
                <a:srgbClr val="FF0000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539475" y="4389125"/>
            <a:ext cx="1477359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defRPr/>
            </a:pPr>
            <a:r>
              <a:rPr lang="en-US" sz="2000" dirty="0" smtClean="0">
                <a:solidFill>
                  <a:srgbClr val="FF0000"/>
                </a:solidFill>
                <a:latin typeface="+mn-lt"/>
              </a:rPr>
              <a:t>Transverse beam size</a:t>
            </a:r>
            <a:endParaRPr lang="en-US" sz="2000" dirty="0">
              <a:solidFill>
                <a:srgbClr val="FF0000"/>
              </a:solidFill>
            </a:endParaRPr>
          </a:p>
        </p:txBody>
      </p:sp>
      <p:cxnSp>
        <p:nvCxnSpPr>
          <p:cNvPr id="25" name="Straight Arrow Connector 24"/>
          <p:cNvCxnSpPr/>
          <p:nvPr/>
        </p:nvCxnSpPr>
        <p:spPr>
          <a:xfrm rot="5400000" flipH="1" flipV="1">
            <a:off x="2018066" y="4101089"/>
            <a:ext cx="307240" cy="268832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Rectangle 22"/>
          <p:cNvSpPr/>
          <p:nvPr/>
        </p:nvSpPr>
        <p:spPr>
          <a:xfrm>
            <a:off x="3803900" y="2584090"/>
            <a:ext cx="5146270" cy="176663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TextBox 29"/>
          <p:cNvSpPr txBox="1"/>
          <p:nvPr/>
        </p:nvSpPr>
        <p:spPr>
          <a:xfrm>
            <a:off x="4917645" y="4465935"/>
            <a:ext cx="1976625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defRPr/>
            </a:pPr>
            <a:r>
              <a:rPr lang="en-US" sz="2000" dirty="0" err="1" smtClean="0">
                <a:solidFill>
                  <a:srgbClr val="FF0000"/>
                </a:solidFill>
                <a:latin typeface="+mn-lt"/>
              </a:rPr>
              <a:t>Betatron</a:t>
            </a:r>
            <a:r>
              <a:rPr lang="en-US" sz="2000" dirty="0" smtClean="0">
                <a:solidFill>
                  <a:srgbClr val="FF0000"/>
                </a:solidFill>
                <a:latin typeface="+mn-lt"/>
              </a:rPr>
              <a:t> function at collision point</a:t>
            </a:r>
            <a:endParaRPr lang="en-US" sz="2000" dirty="0">
              <a:solidFill>
                <a:srgbClr val="FF0000"/>
              </a:solidFill>
            </a:endParaRPr>
          </a:p>
        </p:txBody>
      </p:sp>
      <p:cxnSp>
        <p:nvCxnSpPr>
          <p:cNvPr id="31" name="Straight Arrow Connector 30"/>
          <p:cNvCxnSpPr/>
          <p:nvPr/>
        </p:nvCxnSpPr>
        <p:spPr>
          <a:xfrm rot="5400000" flipH="1" flipV="1">
            <a:off x="6607465" y="4273912"/>
            <a:ext cx="384050" cy="153617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Box 32"/>
          <p:cNvSpPr txBox="1"/>
          <p:nvPr/>
        </p:nvSpPr>
        <p:spPr>
          <a:xfrm>
            <a:off x="7223750" y="4773175"/>
            <a:ext cx="1920250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/>
            </a:pPr>
            <a:r>
              <a:rPr lang="en-US" sz="2000" dirty="0" smtClean="0">
                <a:solidFill>
                  <a:srgbClr val="FF0000"/>
                </a:solidFill>
                <a:latin typeface="+mn-lt"/>
              </a:rPr>
              <a:t>Normalized beam emittance</a:t>
            </a:r>
            <a:endParaRPr lang="en-US" sz="2000" dirty="0">
              <a:solidFill>
                <a:srgbClr val="FF0000"/>
              </a:solidFill>
            </a:endParaRPr>
          </a:p>
        </p:txBody>
      </p:sp>
      <p:cxnSp>
        <p:nvCxnSpPr>
          <p:cNvPr id="34" name="Straight Arrow Connector 33"/>
          <p:cNvCxnSpPr/>
          <p:nvPr/>
        </p:nvCxnSpPr>
        <p:spPr>
          <a:xfrm rot="16200000" flipV="1">
            <a:off x="7221946" y="4350721"/>
            <a:ext cx="614479" cy="230430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5" name="Group 34"/>
          <p:cNvGrpSpPr/>
          <p:nvPr/>
        </p:nvGrpSpPr>
        <p:grpSpPr>
          <a:xfrm>
            <a:off x="885120" y="5387655"/>
            <a:ext cx="3323047" cy="1113745"/>
            <a:chOff x="885120" y="5387655"/>
            <a:chExt cx="3323047" cy="1113745"/>
          </a:xfrm>
        </p:grpSpPr>
        <p:graphicFrame>
          <p:nvGraphicFramePr>
            <p:cNvPr id="26" name="Object 25"/>
            <p:cNvGraphicFramePr>
              <a:graphicFrameLocks noChangeAspect="1"/>
            </p:cNvGraphicFramePr>
            <p:nvPr/>
          </p:nvGraphicFramePr>
          <p:xfrm>
            <a:off x="2229294" y="5387655"/>
            <a:ext cx="1978873" cy="1045975"/>
          </p:xfrm>
          <a:graphic>
            <a:graphicData uri="http://schemas.openxmlformats.org/presentationml/2006/ole">
              <p:oleObj spid="_x0000_s78851" name="Equation" r:id="rId4" imgW="888840" imgH="469800" progId="Equation.3">
                <p:embed/>
              </p:oleObj>
            </a:graphicData>
          </a:graphic>
        </p:graphicFrame>
        <p:sp>
          <p:nvSpPr>
            <p:cNvPr id="27" name="TextBox 26"/>
            <p:cNvSpPr txBox="1"/>
            <p:nvPr/>
          </p:nvSpPr>
          <p:spPr>
            <a:xfrm>
              <a:off x="885120" y="5733300"/>
              <a:ext cx="130577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2400" dirty="0" smtClean="0"/>
                <a:t>Recall:</a:t>
              </a:r>
              <a:endParaRPr lang="en-US" sz="2400" dirty="0"/>
            </a:p>
          </p:txBody>
        </p:sp>
        <p:sp>
          <p:nvSpPr>
            <p:cNvPr id="29" name="Rectangle 28"/>
            <p:cNvSpPr/>
            <p:nvPr/>
          </p:nvSpPr>
          <p:spPr>
            <a:xfrm>
              <a:off x="1077144" y="5387656"/>
              <a:ext cx="3110805" cy="1113744"/>
            </a:xfrm>
            <a:prstGeom prst="rect">
              <a:avLst/>
            </a:prstGeom>
            <a:noFill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30" grpId="0"/>
      <p:bldP spid="3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62937" cy="441325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Limits to LHC Luminosity*</a:t>
            </a:r>
            <a:endParaRPr lang="en-US" dirty="0"/>
          </a:p>
        </p:txBody>
      </p:sp>
      <p:graphicFrame>
        <p:nvGraphicFramePr>
          <p:cNvPr id="1026" name="Object 4"/>
          <p:cNvGraphicFramePr>
            <a:graphicFrameLocks noChangeAspect="1"/>
          </p:cNvGraphicFramePr>
          <p:nvPr/>
        </p:nvGraphicFramePr>
        <p:xfrm>
          <a:off x="1422790" y="3121760"/>
          <a:ext cx="6940550" cy="1866900"/>
        </p:xfrm>
        <a:graphic>
          <a:graphicData uri="http://schemas.openxmlformats.org/presentationml/2006/ole">
            <p:oleObj spid="_x0000_s79874" name="Equation" r:id="rId3" imgW="1866600" imgH="507960" progId="Equation.3">
              <p:embed/>
            </p:oleObj>
          </a:graphicData>
        </a:graphic>
      </p:graphicFrame>
      <p:sp>
        <p:nvSpPr>
          <p:cNvPr id="8" name="Oval 7"/>
          <p:cNvSpPr/>
          <p:nvPr/>
        </p:nvSpPr>
        <p:spPr>
          <a:xfrm>
            <a:off x="3940565" y="3159860"/>
            <a:ext cx="1333500" cy="952500"/>
          </a:xfrm>
          <a:prstGeom prst="ellipse">
            <a:avLst/>
          </a:prstGeom>
          <a:noFill/>
          <a:ln>
            <a:solidFill>
              <a:srgbClr val="0033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/>
          </a:p>
        </p:txBody>
      </p:sp>
      <p:sp>
        <p:nvSpPr>
          <p:cNvPr id="1029" name="TextBox 8"/>
          <p:cNvSpPr txBox="1">
            <a:spLocks noChangeArrowheads="1"/>
          </p:cNvSpPr>
          <p:nvPr/>
        </p:nvSpPr>
        <p:spPr bwMode="auto">
          <a:xfrm>
            <a:off x="1576410" y="1124700"/>
            <a:ext cx="4147740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/>
            <a:r>
              <a:rPr lang="en-US" sz="2000" dirty="0">
                <a:solidFill>
                  <a:srgbClr val="0033CC"/>
                </a:solidFill>
              </a:rPr>
              <a:t>Total beam current. Limited by:</a:t>
            </a:r>
          </a:p>
          <a:p>
            <a:pPr marL="463550" lvl="1" indent="-238125" algn="l">
              <a:buFont typeface="Arial" charset="0"/>
              <a:buChar char="•"/>
            </a:pPr>
            <a:r>
              <a:rPr lang="en-US" sz="2000" dirty="0">
                <a:solidFill>
                  <a:srgbClr val="0033CC"/>
                </a:solidFill>
              </a:rPr>
              <a:t>Uncontrolled beam loss</a:t>
            </a:r>
            <a:r>
              <a:rPr lang="en-US" sz="2000" dirty="0" smtClean="0">
                <a:solidFill>
                  <a:srgbClr val="0033CC"/>
                </a:solidFill>
              </a:rPr>
              <a:t>!</a:t>
            </a:r>
            <a:endParaRPr lang="en-US" sz="2000" dirty="0">
              <a:solidFill>
                <a:srgbClr val="0033CC"/>
              </a:solidFill>
            </a:endParaRPr>
          </a:p>
          <a:p>
            <a:pPr marL="463550" lvl="1" indent="-238125" algn="l">
              <a:buFont typeface="Arial" charset="0"/>
              <a:buChar char="•"/>
            </a:pPr>
            <a:r>
              <a:rPr lang="en-US" sz="2000" dirty="0">
                <a:solidFill>
                  <a:srgbClr val="0033CC"/>
                </a:solidFill>
              </a:rPr>
              <a:t>E-cloud and other instabilities</a:t>
            </a:r>
          </a:p>
        </p:txBody>
      </p:sp>
      <p:sp>
        <p:nvSpPr>
          <p:cNvPr id="10" name="Oval 9"/>
          <p:cNvSpPr/>
          <p:nvPr/>
        </p:nvSpPr>
        <p:spPr>
          <a:xfrm>
            <a:off x="4131065" y="4112360"/>
            <a:ext cx="952500" cy="7620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5464565" y="3007460"/>
            <a:ext cx="1447800" cy="2057400"/>
          </a:xfrm>
          <a:prstGeom prst="ellipse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/>
          </a:p>
        </p:txBody>
      </p:sp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1339270" y="5058480"/>
            <a:ext cx="2892425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en-US" sz="2000" dirty="0" smtClean="0">
                <a:solidFill>
                  <a:srgbClr val="FF0000"/>
                </a:solidFill>
                <a:latin typeface="Symbol" pitchFamily="18" charset="2"/>
              </a:rPr>
              <a:t>b</a:t>
            </a:r>
            <a:r>
              <a:rPr lang="en-US" sz="2000" dirty="0" smtClean="0">
                <a:solidFill>
                  <a:srgbClr val="FF0000"/>
                </a:solidFill>
              </a:rPr>
              <a:t> at IP, </a:t>
            </a:r>
            <a:r>
              <a:rPr lang="en-US" sz="2000" dirty="0">
                <a:solidFill>
                  <a:srgbClr val="FF0000"/>
                </a:solidFill>
              </a:rPr>
              <a:t>limited by</a:t>
            </a:r>
          </a:p>
          <a:p>
            <a:pPr marL="463550" lvl="1" indent="-238125" algn="l">
              <a:buFont typeface="Arial" charset="0"/>
              <a:buChar char="•"/>
            </a:pPr>
            <a:r>
              <a:rPr lang="en-US" sz="2000" dirty="0">
                <a:solidFill>
                  <a:srgbClr val="FF0000"/>
                </a:solidFill>
              </a:rPr>
              <a:t>magnet technology</a:t>
            </a:r>
          </a:p>
          <a:p>
            <a:pPr marL="463550" lvl="1" indent="-238125" algn="l">
              <a:buFont typeface="Arial" charset="0"/>
              <a:buChar char="•"/>
            </a:pPr>
            <a:r>
              <a:rPr lang="en-US" sz="2000" dirty="0">
                <a:solidFill>
                  <a:srgbClr val="FF0000"/>
                </a:solidFill>
              </a:rPr>
              <a:t>chromatic effects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5956690" y="1578710"/>
            <a:ext cx="3006725" cy="10160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l">
              <a:defRPr/>
            </a:pPr>
            <a:r>
              <a:rPr lang="en-US" sz="2000" dirty="0">
                <a:solidFill>
                  <a:srgbClr val="00863D"/>
                </a:solidFill>
                <a:latin typeface="+mn-lt"/>
              </a:rPr>
              <a:t>Brightness, limited by	</a:t>
            </a:r>
          </a:p>
          <a:p>
            <a:pPr marL="463550" indent="-238125" algn="l">
              <a:buFont typeface="Arial" pitchFamily="34" charset="0"/>
              <a:buChar char="•"/>
              <a:defRPr/>
            </a:pPr>
            <a:r>
              <a:rPr lang="en-US" sz="2000" dirty="0">
                <a:solidFill>
                  <a:srgbClr val="00863D"/>
                </a:solidFill>
              </a:rPr>
              <a:t>Injector chain</a:t>
            </a:r>
          </a:p>
          <a:p>
            <a:pPr marL="463550" indent="-238125" algn="l">
              <a:buFont typeface="Arial" pitchFamily="34" charset="0"/>
              <a:buChar char="•"/>
              <a:defRPr/>
            </a:pPr>
            <a:r>
              <a:rPr lang="en-US" sz="2000" dirty="0" smtClean="0">
                <a:solidFill>
                  <a:srgbClr val="00863D"/>
                </a:solidFill>
              </a:rPr>
              <a:t>Max. beam-beam</a:t>
            </a:r>
            <a:endParaRPr lang="en-US" sz="2000" dirty="0">
              <a:solidFill>
                <a:srgbClr val="00863D"/>
              </a:solidFill>
            </a:endParaRPr>
          </a:p>
        </p:txBody>
      </p:sp>
      <p:cxnSp>
        <p:nvCxnSpPr>
          <p:cNvPr id="15" name="Straight Arrow Connector 14"/>
          <p:cNvCxnSpPr/>
          <p:nvPr/>
        </p:nvCxnSpPr>
        <p:spPr>
          <a:xfrm rot="16200000" flipH="1">
            <a:off x="3908815" y="2540735"/>
            <a:ext cx="857250" cy="190500"/>
          </a:xfrm>
          <a:prstGeom prst="straightConnector1">
            <a:avLst/>
          </a:prstGeom>
          <a:ln w="25400">
            <a:solidFill>
              <a:srgbClr val="0033CC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 rot="5400000">
            <a:off x="6185290" y="2721710"/>
            <a:ext cx="419100" cy="114300"/>
          </a:xfrm>
          <a:prstGeom prst="straightConnector1">
            <a:avLst/>
          </a:prstGeom>
          <a:ln w="25400">
            <a:solidFill>
              <a:srgbClr val="00863D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 flipV="1">
            <a:off x="3496660" y="4789645"/>
            <a:ext cx="640380" cy="559605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Box 29"/>
          <p:cNvSpPr txBox="1"/>
          <p:nvPr/>
        </p:nvSpPr>
        <p:spPr>
          <a:xfrm>
            <a:off x="385855" y="6194160"/>
            <a:ext cx="8572500" cy="338554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l">
              <a:defRPr/>
            </a:pPr>
            <a:r>
              <a:rPr lang="en-US" sz="1600" dirty="0">
                <a:solidFill>
                  <a:schemeClr val="accent3"/>
                </a:solidFill>
              </a:rPr>
              <a:t>*see, </a:t>
            </a:r>
            <a:r>
              <a:rPr lang="en-US" sz="1600" dirty="0" err="1">
                <a:solidFill>
                  <a:schemeClr val="accent3"/>
                </a:solidFill>
              </a:rPr>
              <a:t>eg</a:t>
            </a:r>
            <a:r>
              <a:rPr lang="en-US" sz="1600" dirty="0">
                <a:solidFill>
                  <a:schemeClr val="accent3"/>
                </a:solidFill>
              </a:rPr>
              <a:t>, F. Zimmermann, “CERN Upgrade Plans”, EPS-HEP 09, </a:t>
            </a:r>
            <a:r>
              <a:rPr lang="en-US" sz="1600" dirty="0" smtClean="0">
                <a:solidFill>
                  <a:schemeClr val="accent3"/>
                </a:solidFill>
              </a:rPr>
              <a:t>Krakow</a:t>
            </a:r>
            <a:endParaRPr lang="en-US" sz="1600" dirty="0">
              <a:solidFill>
                <a:schemeClr val="accent3"/>
              </a:solidFill>
            </a:endParaRPr>
          </a:p>
        </p:txBody>
      </p:sp>
      <p:sp>
        <p:nvSpPr>
          <p:cNvPr id="19" name="Oval 18"/>
          <p:cNvSpPr/>
          <p:nvPr/>
        </p:nvSpPr>
        <p:spPr>
          <a:xfrm>
            <a:off x="3937390" y="3369410"/>
            <a:ext cx="647700" cy="685800"/>
          </a:xfrm>
          <a:prstGeom prst="ellipse">
            <a:avLst/>
          </a:prstGeom>
          <a:noFill/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/>
          </a:p>
        </p:txBody>
      </p:sp>
      <p:sp>
        <p:nvSpPr>
          <p:cNvPr id="25" name="TextBox 24"/>
          <p:cNvSpPr txBox="1"/>
          <p:nvPr/>
        </p:nvSpPr>
        <p:spPr>
          <a:xfrm>
            <a:off x="470290" y="2397860"/>
            <a:ext cx="2892425" cy="7080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>
              <a:defRPr/>
            </a:pPr>
            <a:r>
              <a:rPr lang="en-US" sz="2000" dirty="0">
                <a:solidFill>
                  <a:schemeClr val="accent2"/>
                </a:solidFill>
                <a:latin typeface="+mn-lt"/>
              </a:rPr>
              <a:t>If </a:t>
            </a:r>
            <a:r>
              <a:rPr lang="en-US" sz="2000" i="1" dirty="0" err="1">
                <a:solidFill>
                  <a:schemeClr val="accent2"/>
                </a:solidFill>
                <a:latin typeface="+mn-lt"/>
              </a:rPr>
              <a:t>n</a:t>
            </a:r>
            <a:r>
              <a:rPr lang="en-US" sz="2000" i="1" baseline="-25000" dirty="0" err="1">
                <a:solidFill>
                  <a:schemeClr val="accent2"/>
                </a:solidFill>
                <a:latin typeface="+mn-lt"/>
              </a:rPr>
              <a:t>b</a:t>
            </a:r>
            <a:r>
              <a:rPr lang="en-US" sz="2000" dirty="0">
                <a:solidFill>
                  <a:schemeClr val="accent2"/>
                </a:solidFill>
                <a:latin typeface="+mn-lt"/>
              </a:rPr>
              <a:t>&gt;156, must turn on crossing </a:t>
            </a:r>
            <a:r>
              <a:rPr lang="en-US" sz="2000" dirty="0" smtClean="0">
                <a:solidFill>
                  <a:schemeClr val="accent2"/>
                </a:solidFill>
                <a:latin typeface="+mn-lt"/>
              </a:rPr>
              <a:t>angle…</a:t>
            </a:r>
            <a:endParaRPr lang="en-US" sz="2000" dirty="0">
              <a:solidFill>
                <a:schemeClr val="accent2"/>
              </a:solidFill>
            </a:endParaRPr>
          </a:p>
        </p:txBody>
      </p:sp>
      <p:cxnSp>
        <p:nvCxnSpPr>
          <p:cNvPr id="28" name="Straight Arrow Connector 27"/>
          <p:cNvCxnSpPr/>
          <p:nvPr/>
        </p:nvCxnSpPr>
        <p:spPr>
          <a:xfrm>
            <a:off x="3442090" y="2969360"/>
            <a:ext cx="533400" cy="514350"/>
          </a:xfrm>
          <a:prstGeom prst="straightConnector1">
            <a:avLst/>
          </a:prstGeom>
          <a:ln w="25400">
            <a:solidFill>
              <a:schemeClr val="accent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Date Placeholder 2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1/25/2011</a:t>
            </a:r>
            <a:endParaRPr lang="en-US" dirty="0"/>
          </a:p>
        </p:txBody>
      </p:sp>
      <p:sp>
        <p:nvSpPr>
          <p:cNvPr id="31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BC16510-01E7-4757-9488-65999956462C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  <p:sp>
        <p:nvSpPr>
          <p:cNvPr id="32" name="Footer Placeholder 3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Eric Prebys - LHC Talk, CMSDAS</a:t>
            </a:r>
            <a:endParaRPr lang="en-US"/>
          </a:p>
        </p:txBody>
      </p:sp>
      <p:sp>
        <p:nvSpPr>
          <p:cNvPr id="22" name="TextBox 21"/>
          <p:cNvSpPr txBox="1"/>
          <p:nvPr/>
        </p:nvSpPr>
        <p:spPr>
          <a:xfrm>
            <a:off x="424260" y="587030"/>
            <a:ext cx="334123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000" dirty="0" smtClean="0">
                <a:solidFill>
                  <a:schemeClr val="accent6">
                    <a:lumMod val="50000"/>
                  </a:schemeClr>
                </a:solidFill>
              </a:rPr>
              <a:t>Rearranging terms a bit…</a:t>
            </a:r>
            <a:endParaRPr lang="en-US" sz="200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6251575" y="5464465"/>
            <a:ext cx="2892425" cy="40011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>
              <a:defRPr/>
            </a:pPr>
            <a:r>
              <a:rPr lang="en-US" sz="2000" dirty="0" smtClean="0">
                <a:solidFill>
                  <a:schemeClr val="accent2"/>
                </a:solidFill>
                <a:latin typeface="+mn-lt"/>
              </a:rPr>
              <a:t>…which reduces this</a:t>
            </a:r>
            <a:endParaRPr lang="en-US" sz="2000" dirty="0">
              <a:solidFill>
                <a:schemeClr val="accent2"/>
              </a:solidFill>
            </a:endParaRPr>
          </a:p>
        </p:txBody>
      </p:sp>
      <p:cxnSp>
        <p:nvCxnSpPr>
          <p:cNvPr id="33" name="Straight Arrow Connector 32"/>
          <p:cNvCxnSpPr/>
          <p:nvPr/>
        </p:nvCxnSpPr>
        <p:spPr>
          <a:xfrm rot="16200000" flipV="1">
            <a:off x="6843303" y="4740177"/>
            <a:ext cx="868230" cy="426725"/>
          </a:xfrm>
          <a:prstGeom prst="straightConnector1">
            <a:avLst/>
          </a:prstGeom>
          <a:ln w="25400">
            <a:solidFill>
              <a:schemeClr val="accent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029" grpId="0"/>
      <p:bldP spid="10" grpId="0" animBg="1"/>
      <p:bldP spid="11" grpId="0" animBg="1"/>
      <p:bldP spid="12" grpId="0"/>
      <p:bldP spid="13" grpId="0"/>
      <p:bldP spid="19" grpId="0" animBg="1"/>
      <p:bldP spid="25" grpId="0"/>
      <p:bldP spid="2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3143" y="190500"/>
            <a:ext cx="6837637" cy="463731"/>
          </a:xfrm>
        </p:spPr>
        <p:txBody>
          <a:bodyPr/>
          <a:lstStyle/>
          <a:p>
            <a:r>
              <a:rPr lang="en-US" dirty="0" smtClean="0"/>
              <a:t>Important features of the focal region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1/25/2011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Eric Prebys - LHC Talk, CMSDAS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B9C9FA3-8426-4C5C-8E62-0AF2AB6B414E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  <p:grpSp>
        <p:nvGrpSpPr>
          <p:cNvPr id="35" name="Group 34"/>
          <p:cNvGrpSpPr/>
          <p:nvPr/>
        </p:nvGrpSpPr>
        <p:grpSpPr>
          <a:xfrm>
            <a:off x="616286" y="817461"/>
            <a:ext cx="2688349" cy="4262955"/>
            <a:chOff x="1153956" y="894271"/>
            <a:chExt cx="2688349" cy="4262955"/>
          </a:xfrm>
        </p:grpSpPr>
        <p:cxnSp>
          <p:nvCxnSpPr>
            <p:cNvPr id="8" name="Straight Connector 7"/>
            <p:cNvCxnSpPr/>
            <p:nvPr/>
          </p:nvCxnSpPr>
          <p:spPr>
            <a:xfrm rot="5400000" flipH="1" flipV="1">
              <a:off x="1653221" y="3928266"/>
              <a:ext cx="460860" cy="307240"/>
            </a:xfrm>
            <a:prstGeom prst="line">
              <a:avLst/>
            </a:prstGeom>
            <a:ln>
              <a:solidFill>
                <a:srgbClr val="097D27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rot="16200000" flipH="1">
              <a:off x="1941259" y="3947467"/>
              <a:ext cx="460860" cy="268837"/>
            </a:xfrm>
            <a:prstGeom prst="line">
              <a:avLst/>
            </a:prstGeom>
            <a:ln>
              <a:solidFill>
                <a:srgbClr val="097D27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5400000" flipH="1" flipV="1">
              <a:off x="2229297" y="3928267"/>
              <a:ext cx="460860" cy="307240"/>
            </a:xfrm>
            <a:prstGeom prst="line">
              <a:avLst/>
            </a:prstGeom>
            <a:ln>
              <a:solidFill>
                <a:srgbClr val="097D27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16200000" flipH="1">
              <a:off x="2517335" y="3947468"/>
              <a:ext cx="460860" cy="268837"/>
            </a:xfrm>
            <a:prstGeom prst="line">
              <a:avLst/>
            </a:prstGeom>
            <a:ln>
              <a:solidFill>
                <a:srgbClr val="097D27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 rot="5400000" flipH="1" flipV="1">
              <a:off x="1480399" y="2296054"/>
              <a:ext cx="3418045" cy="614480"/>
            </a:xfrm>
            <a:prstGeom prst="line">
              <a:avLst/>
            </a:prstGeom>
            <a:ln>
              <a:solidFill>
                <a:srgbClr val="097D27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rot="16200000" flipH="1">
              <a:off x="1557207" y="2872128"/>
              <a:ext cx="4224551" cy="345645"/>
            </a:xfrm>
            <a:prstGeom prst="line">
              <a:avLst/>
            </a:prstGeom>
            <a:ln>
              <a:solidFill>
                <a:srgbClr val="097D27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 rot="5400000" flipH="1" flipV="1">
              <a:off x="1077146" y="3928266"/>
              <a:ext cx="460860" cy="307240"/>
            </a:xfrm>
            <a:prstGeom prst="line">
              <a:avLst/>
            </a:prstGeom>
            <a:ln>
              <a:solidFill>
                <a:srgbClr val="097D27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 rot="16200000" flipH="1">
              <a:off x="1365184" y="3947467"/>
              <a:ext cx="460860" cy="268837"/>
            </a:xfrm>
            <a:prstGeom prst="line">
              <a:avLst/>
            </a:prstGeom>
            <a:ln>
              <a:solidFill>
                <a:srgbClr val="097D27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6" name="Group 35"/>
          <p:cNvGrpSpPr/>
          <p:nvPr/>
        </p:nvGrpSpPr>
        <p:grpSpPr>
          <a:xfrm flipH="1">
            <a:off x="3304635" y="817460"/>
            <a:ext cx="2688336" cy="4262955"/>
            <a:chOff x="1153956" y="894271"/>
            <a:chExt cx="2688349" cy="4262955"/>
          </a:xfrm>
        </p:grpSpPr>
        <p:cxnSp>
          <p:nvCxnSpPr>
            <p:cNvPr id="37" name="Straight Connector 36"/>
            <p:cNvCxnSpPr/>
            <p:nvPr/>
          </p:nvCxnSpPr>
          <p:spPr>
            <a:xfrm rot="5400000" flipH="1" flipV="1">
              <a:off x="1653221" y="3928266"/>
              <a:ext cx="460860" cy="307240"/>
            </a:xfrm>
            <a:prstGeom prst="line">
              <a:avLst/>
            </a:prstGeom>
            <a:ln>
              <a:solidFill>
                <a:srgbClr val="097D27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/>
            <p:cNvCxnSpPr/>
            <p:nvPr/>
          </p:nvCxnSpPr>
          <p:spPr>
            <a:xfrm rot="16200000" flipH="1">
              <a:off x="1941259" y="3947467"/>
              <a:ext cx="460860" cy="268837"/>
            </a:xfrm>
            <a:prstGeom prst="line">
              <a:avLst/>
            </a:prstGeom>
            <a:ln>
              <a:solidFill>
                <a:srgbClr val="097D27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/>
            <p:cNvCxnSpPr/>
            <p:nvPr/>
          </p:nvCxnSpPr>
          <p:spPr>
            <a:xfrm rot="5400000" flipH="1" flipV="1">
              <a:off x="2229297" y="3928267"/>
              <a:ext cx="460860" cy="307240"/>
            </a:xfrm>
            <a:prstGeom prst="line">
              <a:avLst/>
            </a:prstGeom>
            <a:ln>
              <a:solidFill>
                <a:srgbClr val="097D27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/>
            <p:cNvCxnSpPr/>
            <p:nvPr/>
          </p:nvCxnSpPr>
          <p:spPr>
            <a:xfrm rot="16200000" flipH="1">
              <a:off x="2517335" y="3947468"/>
              <a:ext cx="460860" cy="268837"/>
            </a:xfrm>
            <a:prstGeom prst="line">
              <a:avLst/>
            </a:prstGeom>
            <a:ln>
              <a:solidFill>
                <a:srgbClr val="097D27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/>
            <p:cNvCxnSpPr/>
            <p:nvPr/>
          </p:nvCxnSpPr>
          <p:spPr>
            <a:xfrm rot="5400000" flipH="1" flipV="1">
              <a:off x="1480399" y="2296054"/>
              <a:ext cx="3418045" cy="614480"/>
            </a:xfrm>
            <a:prstGeom prst="line">
              <a:avLst/>
            </a:prstGeom>
            <a:ln>
              <a:solidFill>
                <a:srgbClr val="097D27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/>
            <p:cNvCxnSpPr/>
            <p:nvPr/>
          </p:nvCxnSpPr>
          <p:spPr>
            <a:xfrm rot="16200000" flipH="1">
              <a:off x="1557207" y="2872128"/>
              <a:ext cx="4224551" cy="345645"/>
            </a:xfrm>
            <a:prstGeom prst="line">
              <a:avLst/>
            </a:prstGeom>
            <a:ln>
              <a:solidFill>
                <a:srgbClr val="097D27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/>
            <p:cNvCxnSpPr/>
            <p:nvPr/>
          </p:nvCxnSpPr>
          <p:spPr>
            <a:xfrm rot="5400000" flipH="1" flipV="1">
              <a:off x="1077146" y="3928266"/>
              <a:ext cx="460860" cy="307240"/>
            </a:xfrm>
            <a:prstGeom prst="line">
              <a:avLst/>
            </a:prstGeom>
            <a:ln>
              <a:solidFill>
                <a:srgbClr val="097D27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/>
            <p:cNvCxnSpPr/>
            <p:nvPr/>
          </p:nvCxnSpPr>
          <p:spPr>
            <a:xfrm rot="16200000" flipH="1">
              <a:off x="1365184" y="3947467"/>
              <a:ext cx="460860" cy="268837"/>
            </a:xfrm>
            <a:prstGeom prst="line">
              <a:avLst/>
            </a:prstGeom>
            <a:ln>
              <a:solidFill>
                <a:srgbClr val="097D27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aphicFrame>
        <p:nvGraphicFramePr>
          <p:cNvPr id="45" name="Object 44"/>
          <p:cNvGraphicFramePr>
            <a:graphicFrameLocks noChangeAspect="1"/>
          </p:cNvGraphicFramePr>
          <p:nvPr/>
        </p:nvGraphicFramePr>
        <p:xfrm>
          <a:off x="1307575" y="5426060"/>
          <a:ext cx="2027784" cy="806505"/>
        </p:xfrm>
        <a:graphic>
          <a:graphicData uri="http://schemas.openxmlformats.org/presentationml/2006/ole">
            <p:oleObj spid="_x0000_s80898" name="Equation" r:id="rId3" imgW="1117440" imgH="444240" progId="Equation.3">
              <p:embed/>
            </p:oleObj>
          </a:graphicData>
        </a:graphic>
      </p:graphicFrame>
      <p:grpSp>
        <p:nvGrpSpPr>
          <p:cNvPr id="83" name="Group 82"/>
          <p:cNvGrpSpPr/>
          <p:nvPr/>
        </p:nvGrpSpPr>
        <p:grpSpPr>
          <a:xfrm>
            <a:off x="2958992" y="894269"/>
            <a:ext cx="3033994" cy="4147745"/>
            <a:chOff x="2958992" y="894269"/>
            <a:chExt cx="3033994" cy="4147745"/>
          </a:xfrm>
        </p:grpSpPr>
        <p:cxnSp>
          <p:nvCxnSpPr>
            <p:cNvPr id="47" name="Straight Connector 46"/>
            <p:cNvCxnSpPr/>
            <p:nvPr/>
          </p:nvCxnSpPr>
          <p:spPr>
            <a:xfrm rot="16200000" flipH="1">
              <a:off x="1077145" y="2776116"/>
              <a:ext cx="4147743" cy="384049"/>
            </a:xfrm>
            <a:prstGeom prst="line">
              <a:avLst/>
            </a:prstGeom>
            <a:ln>
              <a:solidFill>
                <a:srgbClr val="FF1F1F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/>
            <p:cNvCxnSpPr/>
            <p:nvPr/>
          </p:nvCxnSpPr>
          <p:spPr>
            <a:xfrm rot="5400000">
              <a:off x="1576409" y="2968142"/>
              <a:ext cx="3878908" cy="268836"/>
            </a:xfrm>
            <a:prstGeom prst="line">
              <a:avLst/>
            </a:prstGeom>
            <a:ln>
              <a:solidFill>
                <a:srgbClr val="FF1F1F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/>
            <p:cNvCxnSpPr/>
            <p:nvPr/>
          </p:nvCxnSpPr>
          <p:spPr>
            <a:xfrm rot="16200000" flipH="1">
              <a:off x="2555739" y="2296053"/>
              <a:ext cx="2803565" cy="614480"/>
            </a:xfrm>
            <a:prstGeom prst="line">
              <a:avLst/>
            </a:prstGeom>
            <a:ln>
              <a:solidFill>
                <a:srgbClr val="FF1F1F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/>
            <p:cNvCxnSpPr/>
            <p:nvPr/>
          </p:nvCxnSpPr>
          <p:spPr>
            <a:xfrm rot="5400000">
              <a:off x="4207152" y="3678634"/>
              <a:ext cx="384053" cy="268836"/>
            </a:xfrm>
            <a:prstGeom prst="line">
              <a:avLst/>
            </a:prstGeom>
            <a:ln>
              <a:solidFill>
                <a:srgbClr val="FF1F1F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/>
            <p:cNvCxnSpPr/>
            <p:nvPr/>
          </p:nvCxnSpPr>
          <p:spPr>
            <a:xfrm rot="16200000" flipH="1">
              <a:off x="4303166" y="3851456"/>
              <a:ext cx="768100" cy="307240"/>
            </a:xfrm>
            <a:prstGeom prst="line">
              <a:avLst/>
            </a:prstGeom>
            <a:ln>
              <a:solidFill>
                <a:srgbClr val="FF1F1F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/>
            <p:cNvCxnSpPr/>
            <p:nvPr/>
          </p:nvCxnSpPr>
          <p:spPr>
            <a:xfrm rot="5400000">
              <a:off x="4783227" y="4024280"/>
              <a:ext cx="384053" cy="268836"/>
            </a:xfrm>
            <a:prstGeom prst="line">
              <a:avLst/>
            </a:prstGeom>
            <a:ln>
              <a:solidFill>
                <a:srgbClr val="FF1F1F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/>
            <p:cNvCxnSpPr/>
            <p:nvPr/>
          </p:nvCxnSpPr>
          <p:spPr>
            <a:xfrm rot="10800000">
              <a:off x="5109674" y="4005079"/>
              <a:ext cx="345643" cy="115212"/>
            </a:xfrm>
            <a:prstGeom prst="line">
              <a:avLst/>
            </a:prstGeom>
            <a:ln>
              <a:solidFill>
                <a:srgbClr val="FF1F1F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0"/>
            <p:cNvCxnSpPr/>
            <p:nvPr/>
          </p:nvCxnSpPr>
          <p:spPr>
            <a:xfrm rot="5400000">
              <a:off x="5301696" y="3736244"/>
              <a:ext cx="499266" cy="268835"/>
            </a:xfrm>
            <a:prstGeom prst="line">
              <a:avLst/>
            </a:prstGeom>
            <a:ln>
              <a:solidFill>
                <a:srgbClr val="FF1F1F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62"/>
            <p:cNvCxnSpPr/>
            <p:nvPr/>
          </p:nvCxnSpPr>
          <p:spPr>
            <a:xfrm rot="16200000" flipH="1">
              <a:off x="5474518" y="3870659"/>
              <a:ext cx="729697" cy="307239"/>
            </a:xfrm>
            <a:prstGeom prst="line">
              <a:avLst/>
            </a:prstGeom>
            <a:ln>
              <a:solidFill>
                <a:srgbClr val="FF1F1F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66" name="Straight Arrow Connector 65"/>
          <p:cNvCxnSpPr/>
          <p:nvPr/>
        </p:nvCxnSpPr>
        <p:spPr>
          <a:xfrm flipV="1">
            <a:off x="2037270" y="5042010"/>
            <a:ext cx="1190556" cy="576075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0" name="TextBox 69"/>
          <p:cNvSpPr txBox="1"/>
          <p:nvPr/>
        </p:nvSpPr>
        <p:spPr>
          <a:xfrm>
            <a:off x="3419850" y="5579680"/>
            <a:ext cx="334123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600" dirty="0" smtClean="0">
                <a:sym typeface="Symbol"/>
              </a:rPr>
              <a:t> small </a:t>
            </a:r>
            <a:r>
              <a:rPr lang="en-US" sz="1600" dirty="0" smtClean="0">
                <a:latin typeface="Symbol" pitchFamily="18" charset="2"/>
                <a:sym typeface="Symbol"/>
              </a:rPr>
              <a:t>b</a:t>
            </a:r>
            <a:r>
              <a:rPr lang="en-US" sz="1600" dirty="0" smtClean="0">
                <a:sym typeface="Symbol"/>
              </a:rPr>
              <a:t>* means large </a:t>
            </a:r>
            <a:r>
              <a:rPr lang="en-US" sz="1600" dirty="0" smtClean="0">
                <a:latin typeface="Symbol" pitchFamily="18" charset="2"/>
                <a:sym typeface="Symbol"/>
              </a:rPr>
              <a:t>b</a:t>
            </a:r>
            <a:r>
              <a:rPr lang="en-US" sz="1600" dirty="0" smtClean="0">
                <a:sym typeface="Symbol"/>
              </a:rPr>
              <a:t> </a:t>
            </a:r>
            <a:br>
              <a:rPr lang="en-US" sz="1600" dirty="0" smtClean="0">
                <a:sym typeface="Symbol"/>
              </a:rPr>
            </a:br>
            <a:r>
              <a:rPr lang="en-US" sz="1600" dirty="0" smtClean="0">
                <a:sym typeface="Symbol"/>
              </a:rPr>
              <a:t>    (aperture) at focusing triplet</a:t>
            </a:r>
            <a:endParaRPr lang="en-US" sz="1600" dirty="0"/>
          </a:p>
        </p:txBody>
      </p:sp>
      <p:sp>
        <p:nvSpPr>
          <p:cNvPr id="71" name="Freeform 70"/>
          <p:cNvSpPr/>
          <p:nvPr/>
        </p:nvSpPr>
        <p:spPr>
          <a:xfrm>
            <a:off x="3713019" y="894271"/>
            <a:ext cx="4987520" cy="4915840"/>
          </a:xfrm>
          <a:custGeom>
            <a:avLst/>
            <a:gdLst>
              <a:gd name="connsiteX0" fmla="*/ 4590473 w 5138498"/>
              <a:gd name="connsiteY0" fmla="*/ 4405746 h 4405746"/>
              <a:gd name="connsiteX1" fmla="*/ 4867564 w 5138498"/>
              <a:gd name="connsiteY1" fmla="*/ 3722255 h 4405746"/>
              <a:gd name="connsiteX2" fmla="*/ 4738255 w 5138498"/>
              <a:gd name="connsiteY2" fmla="*/ 1958109 h 4405746"/>
              <a:gd name="connsiteX3" fmla="*/ 2466109 w 5138498"/>
              <a:gd name="connsiteY3" fmla="*/ 637309 h 4405746"/>
              <a:gd name="connsiteX4" fmla="*/ 0 w 5138498"/>
              <a:gd name="connsiteY4" fmla="*/ 0 h 4405746"/>
              <a:gd name="connsiteX0" fmla="*/ 4590473 w 5092316"/>
              <a:gd name="connsiteY0" fmla="*/ 4405746 h 4405746"/>
              <a:gd name="connsiteX1" fmla="*/ 4738255 w 5092316"/>
              <a:gd name="connsiteY1" fmla="*/ 1958109 h 4405746"/>
              <a:gd name="connsiteX2" fmla="*/ 2466109 w 5092316"/>
              <a:gd name="connsiteY2" fmla="*/ 637309 h 4405746"/>
              <a:gd name="connsiteX3" fmla="*/ 0 w 5092316"/>
              <a:gd name="connsiteY3" fmla="*/ 0 h 4405746"/>
              <a:gd name="connsiteX0" fmla="*/ 2553426 w 4752808"/>
              <a:gd name="connsiteY0" fmla="*/ 4819961 h 4819961"/>
              <a:gd name="connsiteX1" fmla="*/ 4738255 w 4752808"/>
              <a:gd name="connsiteY1" fmla="*/ 1958109 h 4819961"/>
              <a:gd name="connsiteX2" fmla="*/ 2466109 w 4752808"/>
              <a:gd name="connsiteY2" fmla="*/ 637309 h 4819961"/>
              <a:gd name="connsiteX3" fmla="*/ 0 w 4752808"/>
              <a:gd name="connsiteY3" fmla="*/ 0 h 4819961"/>
              <a:gd name="connsiteX0" fmla="*/ 2553426 w 4752808"/>
              <a:gd name="connsiteY0" fmla="*/ 4819961 h 4819961"/>
              <a:gd name="connsiteX1" fmla="*/ 4738255 w 4752808"/>
              <a:gd name="connsiteY1" fmla="*/ 1958109 h 4819961"/>
              <a:gd name="connsiteX2" fmla="*/ 2466109 w 4752808"/>
              <a:gd name="connsiteY2" fmla="*/ 637309 h 4819961"/>
              <a:gd name="connsiteX3" fmla="*/ 0 w 4752808"/>
              <a:gd name="connsiteY3" fmla="*/ 0 h 4819961"/>
              <a:gd name="connsiteX0" fmla="*/ 2553426 w 5027528"/>
              <a:gd name="connsiteY0" fmla="*/ 4819961 h 4819961"/>
              <a:gd name="connsiteX1" fmla="*/ 5012975 w 5027528"/>
              <a:gd name="connsiteY1" fmla="*/ 2598259 h 4819961"/>
              <a:gd name="connsiteX2" fmla="*/ 2466109 w 5027528"/>
              <a:gd name="connsiteY2" fmla="*/ 637309 h 4819961"/>
              <a:gd name="connsiteX3" fmla="*/ 0 w 5027528"/>
              <a:gd name="connsiteY3" fmla="*/ 0 h 4819961"/>
              <a:gd name="connsiteX0" fmla="*/ 2553426 w 5072480"/>
              <a:gd name="connsiteY0" fmla="*/ 4819961 h 4819961"/>
              <a:gd name="connsiteX1" fmla="*/ 5012975 w 5072480"/>
              <a:gd name="connsiteY1" fmla="*/ 2598259 h 4819961"/>
              <a:gd name="connsiteX2" fmla="*/ 2910457 w 5072480"/>
              <a:gd name="connsiteY2" fmla="*/ 753118 h 4819961"/>
              <a:gd name="connsiteX3" fmla="*/ 0 w 5072480"/>
              <a:gd name="connsiteY3" fmla="*/ 0 h 4819961"/>
              <a:gd name="connsiteX0" fmla="*/ 2553426 w 5151821"/>
              <a:gd name="connsiteY0" fmla="*/ 4819961 h 4819961"/>
              <a:gd name="connsiteX1" fmla="*/ 5092316 w 5151821"/>
              <a:gd name="connsiteY1" fmla="*/ 2861851 h 4819961"/>
              <a:gd name="connsiteX2" fmla="*/ 2910457 w 5151821"/>
              <a:gd name="connsiteY2" fmla="*/ 753118 h 4819961"/>
              <a:gd name="connsiteX3" fmla="*/ 0 w 5151821"/>
              <a:gd name="connsiteY3" fmla="*/ 0 h 48199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151821" h="4819961">
                <a:moveTo>
                  <a:pt x="2553426" y="4819961"/>
                </a:moveTo>
                <a:cubicBezTo>
                  <a:pt x="3408173" y="4619443"/>
                  <a:pt x="5032811" y="3539658"/>
                  <a:pt x="5092316" y="2861851"/>
                </a:cubicBezTo>
                <a:cubicBezTo>
                  <a:pt x="5151821" y="2184044"/>
                  <a:pt x="3759176" y="1230093"/>
                  <a:pt x="2910457" y="753118"/>
                </a:cubicBezTo>
                <a:cubicBezTo>
                  <a:pt x="2061738" y="276143"/>
                  <a:pt x="838200" y="155479"/>
                  <a:pt x="0" y="0"/>
                </a:cubicBezTo>
              </a:path>
            </a:pathLst>
          </a:cu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3" name="Straight Arrow Connector 72"/>
          <p:cNvCxnSpPr/>
          <p:nvPr/>
        </p:nvCxnSpPr>
        <p:spPr>
          <a:xfrm>
            <a:off x="424260" y="5118820"/>
            <a:ext cx="6836090" cy="1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Straight Arrow Connector 74"/>
          <p:cNvCxnSpPr/>
          <p:nvPr/>
        </p:nvCxnSpPr>
        <p:spPr>
          <a:xfrm rot="5400000" flipH="1" flipV="1">
            <a:off x="-1726420" y="3044950"/>
            <a:ext cx="4454980" cy="158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8" name="TextBox 77"/>
          <p:cNvSpPr txBox="1"/>
          <p:nvPr/>
        </p:nvSpPr>
        <p:spPr>
          <a:xfrm>
            <a:off x="6837895" y="5042010"/>
            <a:ext cx="2688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</a:t>
            </a:r>
            <a:endParaRPr lang="en-US" dirty="0"/>
          </a:p>
        </p:txBody>
      </p:sp>
      <p:sp>
        <p:nvSpPr>
          <p:cNvPr id="79" name="TextBox 78"/>
          <p:cNvSpPr txBox="1"/>
          <p:nvPr/>
        </p:nvSpPr>
        <p:spPr>
          <a:xfrm>
            <a:off x="577880" y="817460"/>
            <a:ext cx="2688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Symbol" pitchFamily="18" charset="2"/>
              </a:rPr>
              <a:t>b</a:t>
            </a:r>
            <a:endParaRPr lang="en-US" dirty="0">
              <a:latin typeface="Symbol" pitchFamily="18" charset="2"/>
            </a:endParaRPr>
          </a:p>
        </p:txBody>
      </p:sp>
      <p:sp>
        <p:nvSpPr>
          <p:cNvPr id="84" name="TextBox 83"/>
          <p:cNvSpPr txBox="1"/>
          <p:nvPr/>
        </p:nvSpPr>
        <p:spPr>
          <a:xfrm>
            <a:off x="4879239" y="2315255"/>
            <a:ext cx="241951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600" dirty="0">
                <a:solidFill>
                  <a:srgbClr val="FF0000"/>
                </a:solidFill>
                <a:latin typeface="Symbol" pitchFamily="18" charset="2"/>
              </a:rPr>
              <a:t>b</a:t>
            </a:r>
            <a:r>
              <a:rPr lang="en-US" sz="1600" dirty="0" smtClean="0">
                <a:solidFill>
                  <a:srgbClr val="FF0000"/>
                </a:solidFill>
              </a:rPr>
              <a:t> distortion of off-momentum particles </a:t>
            </a:r>
            <a:br>
              <a:rPr lang="en-US" sz="1600" dirty="0" smtClean="0">
                <a:solidFill>
                  <a:srgbClr val="FF0000"/>
                </a:solidFill>
              </a:rPr>
            </a:br>
            <a:r>
              <a:rPr lang="en-US" sz="1600" dirty="0" smtClean="0">
                <a:solidFill>
                  <a:srgbClr val="FF0000"/>
                </a:solidFill>
                <a:sym typeface="Symbol"/>
              </a:rPr>
              <a:t> 1/</a:t>
            </a:r>
            <a:r>
              <a:rPr lang="en-US" sz="1600" dirty="0" smtClean="0">
                <a:solidFill>
                  <a:srgbClr val="FF0000"/>
                </a:solidFill>
                <a:latin typeface="Symbol" pitchFamily="18" charset="2"/>
                <a:sym typeface="Symbol"/>
              </a:rPr>
              <a:t>b</a:t>
            </a:r>
            <a:r>
              <a:rPr lang="en-US" sz="1600" dirty="0" smtClean="0">
                <a:solidFill>
                  <a:srgbClr val="FF0000"/>
                </a:solidFill>
                <a:sym typeface="Symbol"/>
              </a:rPr>
              <a:t>* </a:t>
            </a:r>
            <a:br>
              <a:rPr lang="en-US" sz="1600" dirty="0" smtClean="0">
                <a:solidFill>
                  <a:srgbClr val="FF0000"/>
                </a:solidFill>
                <a:sym typeface="Symbol"/>
              </a:rPr>
            </a:br>
            <a:r>
              <a:rPr lang="en-US" sz="1600" dirty="0" smtClean="0">
                <a:solidFill>
                  <a:srgbClr val="FF0000"/>
                </a:solidFill>
                <a:sym typeface="Symbol"/>
              </a:rPr>
              <a:t>(</a:t>
            </a:r>
            <a:r>
              <a:rPr lang="en-US" sz="1600" dirty="0">
                <a:solidFill>
                  <a:srgbClr val="FF0000"/>
                </a:solidFill>
                <a:sym typeface="Symbol"/>
              </a:rPr>
              <a:t>a</a:t>
            </a:r>
            <a:r>
              <a:rPr lang="en-US" sz="1600" dirty="0" smtClean="0">
                <a:solidFill>
                  <a:srgbClr val="FF0000"/>
                </a:solidFill>
                <a:sym typeface="Symbol"/>
              </a:rPr>
              <a:t>ffects collimation)</a:t>
            </a:r>
            <a:endParaRPr lang="en-US" sz="1600" dirty="0">
              <a:solidFill>
                <a:srgbClr val="FF0000"/>
              </a:solidFill>
            </a:endParaRPr>
          </a:p>
        </p:txBody>
      </p:sp>
      <p:cxnSp>
        <p:nvCxnSpPr>
          <p:cNvPr id="86" name="Straight Arrow Connector 85"/>
          <p:cNvCxnSpPr/>
          <p:nvPr/>
        </p:nvCxnSpPr>
        <p:spPr>
          <a:xfrm rot="5400000">
            <a:off x="4552798" y="3256177"/>
            <a:ext cx="345645" cy="230430"/>
          </a:xfrm>
          <a:prstGeom prst="straightConnector1">
            <a:avLst/>
          </a:prstGeom>
          <a:ln>
            <a:solidFill>
              <a:srgbClr val="FF1F1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0" grpId="0"/>
      <p:bldP spid="71" grpId="0" animBg="1"/>
      <p:bldP spid="84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IR Layout and Crossing Angle</a:t>
            </a:r>
            <a:endParaRPr lang="en-US" dirty="0"/>
          </a:p>
        </p:txBody>
      </p:sp>
      <p:sp>
        <p:nvSpPr>
          <p:cNvPr id="13315" name="Content Placeholder 2"/>
          <p:cNvSpPr>
            <a:spLocks noGrp="1"/>
          </p:cNvSpPr>
          <p:nvPr>
            <p:ph idx="1"/>
          </p:nvPr>
        </p:nvSpPr>
        <p:spPr>
          <a:xfrm>
            <a:off x="457043" y="3448495"/>
            <a:ext cx="8251825" cy="1447800"/>
          </a:xfrm>
        </p:spPr>
        <p:txBody>
          <a:bodyPr/>
          <a:lstStyle/>
          <a:p>
            <a:r>
              <a:rPr lang="en-US" dirty="0" smtClean="0"/>
              <a:t>Nominal Bunch spacing: 25 ns </a:t>
            </a:r>
            <a:r>
              <a:rPr lang="en-US" dirty="0" smtClean="0">
                <a:sym typeface="Symbol"/>
              </a:rPr>
              <a:t></a:t>
            </a:r>
            <a:r>
              <a:rPr lang="en-US" dirty="0" smtClean="0"/>
              <a:t>7.5 m</a:t>
            </a:r>
          </a:p>
          <a:p>
            <a:r>
              <a:rPr lang="en-US" dirty="0" smtClean="0"/>
              <a:t>Collision spacing: 3.75 m </a:t>
            </a:r>
          </a:p>
          <a:p>
            <a:r>
              <a:rPr lang="en-US" dirty="0" smtClean="0"/>
              <a:t>~2x15 parasitic collisions per IR</a:t>
            </a:r>
          </a:p>
          <a:p>
            <a:endParaRPr lang="en-US" dirty="0" smtClean="0"/>
          </a:p>
          <a:p>
            <a:r>
              <a:rPr lang="en-US" dirty="0" smtClean="0"/>
              <a:t>Effect depends on beam size</a:t>
            </a:r>
          </a:p>
          <a:p>
            <a:pPr lvl="1"/>
            <a:r>
              <a:rPr lang="en-US" dirty="0" smtClean="0"/>
              <a:t>Negligible for nominal beam parameters</a:t>
            </a:r>
          </a:p>
          <a:p>
            <a:pPr lvl="1"/>
            <a:r>
              <a:rPr lang="en-US" sz="2000" dirty="0" smtClean="0"/>
              <a:t>Very important for high luminosity upgrade.</a:t>
            </a:r>
          </a:p>
        </p:txBody>
      </p:sp>
      <p:pic>
        <p:nvPicPr>
          <p:cNvPr id="13316" name="Picture 3" descr="IRlayout.jpg"/>
          <p:cNvPicPr>
            <a:picLocks noChangeAspect="1"/>
          </p:cNvPicPr>
          <p:nvPr/>
        </p:nvPicPr>
        <p:blipFill>
          <a:blip r:embed="rId2" cstate="print"/>
          <a:srcRect l="3494" t="36363" r="35747"/>
          <a:stretch>
            <a:fillRect/>
          </a:stretch>
        </p:blipFill>
        <p:spPr bwMode="auto">
          <a:xfrm>
            <a:off x="1153955" y="1086295"/>
            <a:ext cx="7435850" cy="2095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1192055" y="1314895"/>
            <a:ext cx="438150" cy="369888"/>
          </a:xfrm>
          <a:prstGeom prst="rect">
            <a:avLst/>
          </a:prstGeom>
          <a:solidFill>
            <a:schemeClr val="bg1"/>
          </a:solidFill>
        </p:spPr>
        <p:txBody>
          <a:bodyPr>
            <a:spAutoFit/>
          </a:bodyPr>
          <a:lstStyle/>
          <a:p>
            <a:pPr>
              <a:defRPr/>
            </a:pPr>
            <a:r>
              <a:rPr lang="en-US" dirty="0">
                <a:solidFill>
                  <a:schemeClr val="accent3"/>
                </a:solidFill>
              </a:rPr>
              <a:t>IP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992155" y="1010095"/>
            <a:ext cx="1993900" cy="369888"/>
          </a:xfrm>
          <a:prstGeom prst="rect">
            <a:avLst/>
          </a:prstGeom>
          <a:solidFill>
            <a:schemeClr val="bg1"/>
          </a:solidFill>
        </p:spPr>
        <p:txBody>
          <a:bodyPr>
            <a:spAutoFit/>
          </a:bodyPr>
          <a:lstStyle/>
          <a:p>
            <a:pPr>
              <a:defRPr/>
            </a:pPr>
            <a:r>
              <a:rPr lang="en-US" dirty="0">
                <a:solidFill>
                  <a:schemeClr val="accent3"/>
                </a:solidFill>
              </a:rPr>
              <a:t>Final Triplet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859054" y="781495"/>
            <a:ext cx="2375315" cy="646331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l">
              <a:defRPr/>
            </a:pPr>
            <a:r>
              <a:rPr lang="en-US" dirty="0" smtClean="0">
                <a:solidFill>
                  <a:schemeClr val="accent3"/>
                </a:solidFill>
              </a:rPr>
              <a:t>Present Separation </a:t>
            </a:r>
            <a:r>
              <a:rPr lang="en-US" dirty="0">
                <a:solidFill>
                  <a:schemeClr val="accent3"/>
                </a:solidFill>
              </a:rPr>
              <a:t>Dipole</a:t>
            </a:r>
          </a:p>
        </p:txBody>
      </p:sp>
      <p:cxnSp>
        <p:nvCxnSpPr>
          <p:cNvPr id="12" name="Straight Arrow Connector 11"/>
          <p:cNvCxnSpPr/>
          <p:nvPr/>
        </p:nvCxnSpPr>
        <p:spPr>
          <a:xfrm>
            <a:off x="1382555" y="3105595"/>
            <a:ext cx="2971800" cy="1588"/>
          </a:xfrm>
          <a:prstGeom prst="straightConnector1">
            <a:avLst/>
          </a:prstGeom>
          <a:ln w="25400">
            <a:solidFill>
              <a:srgbClr val="FF0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321" name="TextBox 12"/>
          <p:cNvSpPr txBox="1">
            <a:spLocks noChangeArrowheads="1"/>
          </p:cNvSpPr>
          <p:nvPr/>
        </p:nvSpPr>
        <p:spPr bwMode="auto">
          <a:xfrm>
            <a:off x="2335055" y="3105595"/>
            <a:ext cx="1036638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solidFill>
                  <a:srgbClr val="FF0000"/>
                </a:solidFill>
              </a:rPr>
              <a:t>~59 m</a:t>
            </a:r>
          </a:p>
        </p:txBody>
      </p:sp>
      <p:sp>
        <p:nvSpPr>
          <p:cNvPr id="17" name="Right Arrow 16"/>
          <p:cNvSpPr/>
          <p:nvPr/>
        </p:nvSpPr>
        <p:spPr>
          <a:xfrm>
            <a:off x="1325405" y="4896295"/>
            <a:ext cx="571500" cy="190500"/>
          </a:xfrm>
          <a:prstGeom prst="rightArrow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/>
          </a:p>
        </p:txBody>
      </p:sp>
      <p:sp>
        <p:nvSpPr>
          <p:cNvPr id="13323" name="TextBox 17"/>
          <p:cNvSpPr txBox="1">
            <a:spLocks noChangeArrowheads="1"/>
          </p:cNvSpPr>
          <p:nvPr/>
        </p:nvSpPr>
        <p:spPr bwMode="auto">
          <a:xfrm>
            <a:off x="1935005" y="4743895"/>
            <a:ext cx="52959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en-US" sz="2400" dirty="0" smtClean="0">
                <a:solidFill>
                  <a:srgbClr val="FF0000"/>
                </a:solidFill>
              </a:rPr>
              <a:t>Need </a:t>
            </a:r>
            <a:r>
              <a:rPr lang="en-US" sz="2400" dirty="0">
                <a:solidFill>
                  <a:srgbClr val="FF0000"/>
                </a:solidFill>
              </a:rPr>
              <a:t>Crossing </a:t>
            </a:r>
            <a:r>
              <a:rPr lang="en-US" sz="2400" dirty="0" smtClean="0">
                <a:solidFill>
                  <a:srgbClr val="FF0000"/>
                </a:solidFill>
              </a:rPr>
              <a:t>Angle for </a:t>
            </a:r>
            <a:r>
              <a:rPr lang="en-US" sz="2400" dirty="0" err="1" smtClean="0">
                <a:solidFill>
                  <a:srgbClr val="FF0000"/>
                </a:solidFill>
              </a:rPr>
              <a:t>n</a:t>
            </a:r>
            <a:r>
              <a:rPr lang="en-US" sz="2400" baseline="-25000" dirty="0" err="1" smtClean="0">
                <a:solidFill>
                  <a:srgbClr val="FF0000"/>
                </a:solidFill>
              </a:rPr>
              <a:t>b</a:t>
            </a:r>
            <a:r>
              <a:rPr lang="en-US" sz="2400" dirty="0" smtClean="0">
                <a:solidFill>
                  <a:srgbClr val="FF0000"/>
                </a:solidFill>
              </a:rPr>
              <a:t>&gt;156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13324" name="Date Placeholder 14"/>
          <p:cNvSpPr>
            <a:spLocks noGrp="1"/>
          </p:cNvSpPr>
          <p:nvPr>
            <p:ph type="dt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rIns="91440" numCol="1" anchorCtr="0" compatLnSpc="1">
            <a:prstTxWarp prst="textNoShape">
              <a:avLst/>
            </a:prstTxWarp>
          </a:bodyPr>
          <a:lstStyle/>
          <a:p>
            <a:r>
              <a:rPr lang="en-US" smtClean="0">
                <a:latin typeface="Arial" pitchFamily="34" charset="0"/>
              </a:rPr>
              <a:t>1/25/2011</a:t>
            </a:r>
          </a:p>
        </p:txBody>
      </p:sp>
      <p:sp>
        <p:nvSpPr>
          <p:cNvPr id="13325" name="Slide Number Placeholder 15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7986A062-E04B-4060-8C99-AB76AA523A10}" type="slidenum">
              <a:rPr lang="en-US" smtClean="0">
                <a:latin typeface="Arial" pitchFamily="34" charset="0"/>
              </a:rPr>
              <a:pPr/>
              <a:t>19</a:t>
            </a:fld>
            <a:endParaRPr lang="en-US" smtClean="0">
              <a:latin typeface="Arial" pitchFamily="34" charset="0"/>
            </a:endParaRPr>
          </a:p>
        </p:txBody>
      </p:sp>
      <p:sp>
        <p:nvSpPr>
          <p:cNvPr id="13326" name="Footer Placeholder 14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rIns="91440" numCol="1" anchorCtr="0" compatLnSpc="1">
            <a:prstTxWarp prst="textNoShape">
              <a:avLst/>
            </a:prstTxWarp>
          </a:bodyPr>
          <a:lstStyle/>
          <a:p>
            <a:r>
              <a:rPr lang="en-US" smtClean="0">
                <a:latin typeface="Arial" pitchFamily="34" charset="0"/>
              </a:rPr>
              <a:t>Eric Prebys - LHC Talk, CMSDAS</a:t>
            </a: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0531" y="152400"/>
            <a:ext cx="8262937" cy="441325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10243" name="Content Placeholder 2"/>
          <p:cNvSpPr>
            <a:spLocks noGrp="1"/>
          </p:cNvSpPr>
          <p:nvPr>
            <p:ph idx="1"/>
          </p:nvPr>
        </p:nvSpPr>
        <p:spPr>
          <a:xfrm>
            <a:off x="446088" y="800100"/>
            <a:ext cx="8355012" cy="3086100"/>
          </a:xfrm>
        </p:spPr>
        <p:txBody>
          <a:bodyPr/>
          <a:lstStyle/>
          <a:p>
            <a:r>
              <a:rPr lang="en-US" sz="2000" dirty="0" smtClean="0"/>
              <a:t>Overview of the LHC</a:t>
            </a:r>
          </a:p>
          <a:p>
            <a:pPr lvl="1"/>
            <a:r>
              <a:rPr lang="en-US" sz="1600" dirty="0" smtClean="0"/>
              <a:t>Including some basic accelerator physics</a:t>
            </a:r>
          </a:p>
          <a:p>
            <a:r>
              <a:rPr lang="en-US" sz="2000" dirty="0" smtClean="0"/>
              <a:t>Current status and near term strategy</a:t>
            </a:r>
            <a:endParaRPr lang="en-US" sz="1600" dirty="0" smtClean="0"/>
          </a:p>
          <a:p>
            <a:r>
              <a:rPr lang="en-US" sz="2000" dirty="0" smtClean="0"/>
              <a:t>Planning for the future</a:t>
            </a:r>
          </a:p>
        </p:txBody>
      </p:sp>
      <p:sp>
        <p:nvSpPr>
          <p:cNvPr id="10244" name="Date Placeholder 6"/>
          <p:cNvSpPr>
            <a:spLocks noGrp="1"/>
          </p:cNvSpPr>
          <p:nvPr>
            <p:ph type="dt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rIns="91440" numCol="1" anchorCtr="0" compatLnSpc="1">
            <a:prstTxWarp prst="textNoShape">
              <a:avLst/>
            </a:prstTxWarp>
          </a:bodyPr>
          <a:lstStyle/>
          <a:p>
            <a:r>
              <a:rPr lang="en-US" smtClean="0"/>
              <a:t>1/25/2011</a:t>
            </a:r>
          </a:p>
        </p:txBody>
      </p:sp>
      <p:sp>
        <p:nvSpPr>
          <p:cNvPr id="10245" name="Slide Number Placeholder 7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4CAF1F70-0D92-4A46-8A5A-4B6D13CE6B56}" type="slidenum">
              <a:rPr lang="en-US" smtClean="0"/>
              <a:pPr/>
              <a:t>2</a:t>
            </a:fld>
            <a:endParaRPr lang="en-US" smtClean="0"/>
          </a:p>
        </p:txBody>
      </p:sp>
      <p:sp>
        <p:nvSpPr>
          <p:cNvPr id="10246" name="Footer Placeholder 8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rIns="91440" numCol="1" anchorCtr="0" compatLnSpc="1">
            <a:prstTxWarp prst="textNoShape">
              <a:avLst/>
            </a:prstTxWarp>
          </a:bodyPr>
          <a:lstStyle/>
          <a:p>
            <a:r>
              <a:rPr lang="en-US" smtClean="0"/>
              <a:t>Eric Prebys - LHC Talk, CMSDAS</a:t>
            </a: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Original Commissioning Plan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idx="1"/>
          </p:nvPr>
        </p:nvSpPr>
        <p:spPr>
          <a:xfrm>
            <a:off x="446088" y="800100"/>
            <a:ext cx="8355012" cy="3665835"/>
          </a:xfrm>
        </p:spPr>
        <p:txBody>
          <a:bodyPr/>
          <a:lstStyle/>
          <a:p>
            <a:r>
              <a:rPr lang="en-US" dirty="0" smtClean="0"/>
              <a:t>Getting 1 fb</a:t>
            </a:r>
            <a:r>
              <a:rPr lang="en-US" baseline="30000" dirty="0" smtClean="0"/>
              <a:t>-1</a:t>
            </a:r>
            <a:r>
              <a:rPr lang="en-US" dirty="0" smtClean="0"/>
              <a:t> </a:t>
            </a:r>
            <a:r>
              <a:rPr lang="en-US" dirty="0" smtClean="0">
                <a:sym typeface="Symbol"/>
              </a:rPr>
              <a:t> peak luminosity of ~2x10</a:t>
            </a:r>
            <a:r>
              <a:rPr lang="en-US" baseline="30000" dirty="0" smtClean="0">
                <a:sym typeface="Symbol"/>
              </a:rPr>
              <a:t>32</a:t>
            </a:r>
            <a:r>
              <a:rPr lang="en-US" dirty="0" smtClean="0">
                <a:sym typeface="Symbol"/>
              </a:rPr>
              <a:t>  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1/25/2011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Eric Prebys - LHC Talk, CMSDAS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B9C9FA3-8426-4C5C-8E62-0AF2AB6B414E}" type="slidenum">
              <a:rPr lang="en-US" smtClean="0"/>
              <a:pPr>
                <a:defRPr/>
              </a:pPr>
              <a:t>20</a:t>
            </a:fld>
            <a:endParaRPr lang="en-US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7880" y="1431940"/>
            <a:ext cx="8372290" cy="43116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Oval 8"/>
          <p:cNvSpPr/>
          <p:nvPr/>
        </p:nvSpPr>
        <p:spPr>
          <a:xfrm>
            <a:off x="3189420" y="4696365"/>
            <a:ext cx="768100" cy="960125"/>
          </a:xfrm>
          <a:prstGeom prst="ellipse">
            <a:avLst/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4072734" y="5733300"/>
            <a:ext cx="418614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Planned to reach ~2/3 of nominal bunch intensity by 2011</a:t>
            </a:r>
            <a:endParaRPr lang="en-US" dirty="0">
              <a:solidFill>
                <a:schemeClr val="accent6">
                  <a:lumMod val="75000"/>
                </a:schemeClr>
              </a:solidFill>
            </a:endParaRPr>
          </a:p>
        </p:txBody>
      </p:sp>
      <p:cxnSp>
        <p:nvCxnSpPr>
          <p:cNvPr id="14" name="Straight Arrow Connector 13"/>
          <p:cNvCxnSpPr/>
          <p:nvPr/>
        </p:nvCxnSpPr>
        <p:spPr>
          <a:xfrm rot="10800000">
            <a:off x="3842306" y="5618085"/>
            <a:ext cx="268835" cy="230430"/>
          </a:xfrm>
          <a:prstGeom prst="straightConnector1">
            <a:avLst/>
          </a:prstGeom>
          <a:ln w="25400">
            <a:solidFill>
              <a:schemeClr val="accent6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Some Happy Surprises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4260" y="663840"/>
            <a:ext cx="8355012" cy="1015890"/>
          </a:xfrm>
        </p:spPr>
        <p:txBody>
          <a:bodyPr/>
          <a:lstStyle/>
          <a:p>
            <a:r>
              <a:rPr lang="en-US" dirty="0" smtClean="0"/>
              <a:t>Happy surprise 1: Hit nominal bunch intensity in 3 months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pPr>
              <a:buNone/>
            </a:pPr>
            <a:endParaRPr lang="en-US" dirty="0" smtClean="0"/>
          </a:p>
          <a:p>
            <a:r>
              <a:rPr lang="en-US" dirty="0" smtClean="0"/>
              <a:t>Happy surprise 2: </a:t>
            </a:r>
            <a:r>
              <a:rPr lang="en-US" dirty="0" err="1" smtClean="0"/>
              <a:t>emittances</a:t>
            </a:r>
            <a:r>
              <a:rPr lang="en-US" dirty="0" smtClean="0"/>
              <a:t> lower than expected:</a:t>
            </a:r>
          </a:p>
          <a:p>
            <a:pPr lvl="1"/>
            <a:r>
              <a:rPr lang="en-US" dirty="0" smtClean="0"/>
              <a:t>3.75 </a:t>
            </a:r>
            <a:r>
              <a:rPr lang="en-US" dirty="0" smtClean="0">
                <a:latin typeface="Symbol" pitchFamily="18" charset="2"/>
              </a:rPr>
              <a:t>m</a:t>
            </a:r>
            <a:r>
              <a:rPr lang="en-US" dirty="0" smtClean="0"/>
              <a:t>m </a:t>
            </a:r>
            <a:r>
              <a:rPr lang="en-US" dirty="0" smtClean="0">
                <a:sym typeface="Symbol"/>
              </a:rPr>
              <a:t> 2.5 </a:t>
            </a:r>
            <a:r>
              <a:rPr lang="en-US" dirty="0" smtClean="0">
                <a:latin typeface="Symbol" pitchFamily="18" charset="2"/>
                <a:sym typeface="Symbol"/>
              </a:rPr>
              <a:t>m</a:t>
            </a:r>
            <a:r>
              <a:rPr lang="en-US" dirty="0" smtClean="0">
                <a:sym typeface="Symbol"/>
              </a:rPr>
              <a:t>m</a:t>
            </a:r>
          </a:p>
          <a:p>
            <a:pPr lvl="1"/>
            <a:r>
              <a:rPr lang="en-US" dirty="0" smtClean="0">
                <a:sym typeface="Symbol"/>
              </a:rPr>
              <a:t>Higher luminosities and larger effective apertures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1/25/2011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Eric Prebys - LHC Talk, CMSDAS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B9C9FA3-8426-4C5C-8E62-0AF2AB6B414E}" type="slidenum">
              <a:rPr lang="en-US" smtClean="0"/>
              <a:pPr>
                <a:defRPr/>
              </a:pPr>
              <a:t>21</a:t>
            </a:fld>
            <a:endParaRPr lang="en-US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92360" y="1470345"/>
            <a:ext cx="6836090" cy="38428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2010 Performance*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1/25/2011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Eric Prebys - LHC Talk, CMSDAS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B9C9FA3-8426-4C5C-8E62-0AF2AB6B414E}" type="slidenum">
              <a:rPr lang="en-US" smtClean="0"/>
              <a:pPr>
                <a:defRPr/>
              </a:pPr>
              <a:t>22</a:t>
            </a:fld>
            <a:endParaRPr lang="en-US"/>
          </a:p>
        </p:txBody>
      </p:sp>
      <p:pic>
        <p:nvPicPr>
          <p:cNvPr id="8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475" y="625435"/>
            <a:ext cx="6975475" cy="558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9" name="Group 3"/>
          <p:cNvGrpSpPr>
            <a:grpSpLocks/>
          </p:cNvGrpSpPr>
          <p:nvPr/>
        </p:nvGrpSpPr>
        <p:grpSpPr bwMode="auto">
          <a:xfrm>
            <a:off x="5455963" y="1735097"/>
            <a:ext cx="1455737" cy="2093913"/>
            <a:chOff x="0" y="0"/>
            <a:chExt cx="1303" cy="1876"/>
          </a:xfrm>
        </p:grpSpPr>
        <p:sp>
          <p:nvSpPr>
            <p:cNvPr id="10" name="AutoShape 4"/>
            <p:cNvSpPr>
              <a:spLocks/>
            </p:cNvSpPr>
            <p:nvPr/>
          </p:nvSpPr>
          <p:spPr bwMode="auto">
            <a:xfrm rot="3751534">
              <a:off x="-239" y="530"/>
              <a:ext cx="1374" cy="296"/>
            </a:xfrm>
            <a:prstGeom prst="leftArrow">
              <a:avLst>
                <a:gd name="adj1" fmla="val 22398"/>
                <a:gd name="adj2" fmla="val 34298"/>
              </a:avLst>
            </a:prstGeom>
            <a:solidFill>
              <a:srgbClr val="9999FF"/>
            </a:solidFill>
            <a:ln w="12700">
              <a:solidFill>
                <a:srgbClr val="00007D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11" name="Rectangle 5"/>
            <p:cNvSpPr>
              <a:spLocks/>
            </p:cNvSpPr>
            <p:nvPr/>
          </p:nvSpPr>
          <p:spPr bwMode="auto">
            <a:xfrm>
              <a:off x="533" y="1346"/>
              <a:ext cx="770" cy="5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38100" tIns="38100" rIns="38100" bIns="38100"/>
            <a:lstStyle/>
            <a:p>
              <a:pPr>
                <a:spcBef>
                  <a:spcPts val="850"/>
                </a:spcBef>
              </a:pPr>
              <a:r>
                <a:rPr lang="en-US" sz="1500">
                  <a:solidFill>
                    <a:srgbClr val="00007D"/>
                  </a:solidFill>
                  <a:latin typeface="Helvetica" pitchFamily="34" charset="0"/>
                  <a:cs typeface="Helvetica" pitchFamily="34" charset="0"/>
                  <a:sym typeface="Helvetica" pitchFamily="34" charset="0"/>
                </a:rPr>
                <a:t>Bunch trains</a:t>
              </a:r>
            </a:p>
          </p:txBody>
        </p:sp>
      </p:grpSp>
      <p:grpSp>
        <p:nvGrpSpPr>
          <p:cNvPr id="12" name="Group 6"/>
          <p:cNvGrpSpPr>
            <a:grpSpLocks/>
          </p:cNvGrpSpPr>
          <p:nvPr/>
        </p:nvGrpSpPr>
        <p:grpSpPr bwMode="auto">
          <a:xfrm>
            <a:off x="3269975" y="3035260"/>
            <a:ext cx="2222500" cy="2068512"/>
            <a:chOff x="0" y="0"/>
            <a:chExt cx="1990" cy="1853"/>
          </a:xfrm>
        </p:grpSpPr>
        <p:sp>
          <p:nvSpPr>
            <p:cNvPr id="13" name="Rectangle 7"/>
            <p:cNvSpPr>
              <a:spLocks/>
            </p:cNvSpPr>
            <p:nvPr/>
          </p:nvSpPr>
          <p:spPr bwMode="auto">
            <a:xfrm>
              <a:off x="726" y="1261"/>
              <a:ext cx="1264" cy="5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38100" tIns="38100" rIns="38100" bIns="38100"/>
            <a:lstStyle/>
            <a:p>
              <a:pPr>
                <a:spcBef>
                  <a:spcPts val="850"/>
                </a:spcBef>
              </a:pPr>
              <a:r>
                <a:rPr lang="en-US" sz="1500">
                  <a:solidFill>
                    <a:srgbClr val="00007D"/>
                  </a:solidFill>
                  <a:latin typeface="Helvetica" pitchFamily="34" charset="0"/>
                  <a:cs typeface="Helvetica" pitchFamily="34" charset="0"/>
                  <a:sym typeface="Helvetica" pitchFamily="34" charset="0"/>
                </a:rPr>
                <a:t>Nominal bunch commissioning</a:t>
              </a:r>
            </a:p>
          </p:txBody>
        </p:sp>
        <p:sp>
          <p:nvSpPr>
            <p:cNvPr id="14" name="AutoShape 8"/>
            <p:cNvSpPr>
              <a:spLocks/>
            </p:cNvSpPr>
            <p:nvPr/>
          </p:nvSpPr>
          <p:spPr bwMode="auto">
            <a:xfrm rot="3211848">
              <a:off x="-160" y="493"/>
              <a:ext cx="1374" cy="296"/>
            </a:xfrm>
            <a:prstGeom prst="leftArrow">
              <a:avLst>
                <a:gd name="adj1" fmla="val 22398"/>
                <a:gd name="adj2" fmla="val 34298"/>
              </a:avLst>
            </a:prstGeom>
            <a:solidFill>
              <a:srgbClr val="9999FF"/>
            </a:solidFill>
            <a:ln w="12700">
              <a:solidFill>
                <a:srgbClr val="00007D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/>
            </a:p>
          </p:txBody>
        </p:sp>
      </p:grpSp>
      <p:grpSp>
        <p:nvGrpSpPr>
          <p:cNvPr id="15" name="Group 9"/>
          <p:cNvGrpSpPr>
            <a:grpSpLocks/>
          </p:cNvGrpSpPr>
          <p:nvPr/>
        </p:nvGrpSpPr>
        <p:grpSpPr bwMode="auto">
          <a:xfrm>
            <a:off x="1593575" y="2876510"/>
            <a:ext cx="1570038" cy="2259012"/>
            <a:chOff x="0" y="0"/>
            <a:chExt cx="1406" cy="2024"/>
          </a:xfrm>
        </p:grpSpPr>
        <p:sp>
          <p:nvSpPr>
            <p:cNvPr id="16" name="Rectangle 10"/>
            <p:cNvSpPr>
              <a:spLocks/>
            </p:cNvSpPr>
            <p:nvPr/>
          </p:nvSpPr>
          <p:spPr bwMode="auto">
            <a:xfrm>
              <a:off x="0" y="0"/>
              <a:ext cx="1392" cy="2024"/>
            </a:xfrm>
            <a:prstGeom prst="rect">
              <a:avLst/>
            </a:prstGeom>
            <a:solidFill>
              <a:srgbClr val="FF00FF">
                <a:alpha val="18823"/>
              </a:srgbClr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17" name="Rectangle 11"/>
            <p:cNvSpPr>
              <a:spLocks/>
            </p:cNvSpPr>
            <p:nvPr/>
          </p:nvSpPr>
          <p:spPr bwMode="auto">
            <a:xfrm>
              <a:off x="294" y="1236"/>
              <a:ext cx="1112" cy="7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 anchor="ctr"/>
            <a:lstStyle/>
            <a:p>
              <a:pPr>
                <a:spcBef>
                  <a:spcPts val="850"/>
                </a:spcBef>
              </a:pPr>
              <a:r>
                <a:rPr lang="en-US" sz="1700" b="1">
                  <a:solidFill>
                    <a:srgbClr val="FF00FF"/>
                  </a:solidFill>
                  <a:latin typeface="Helvetica" pitchFamily="34" charset="0"/>
                  <a:cs typeface="Helvetica" pitchFamily="34" charset="0"/>
                  <a:sym typeface="Helvetica" pitchFamily="34" charset="0"/>
                </a:rPr>
                <a:t>Initial luminosity run</a:t>
              </a:r>
            </a:p>
          </p:txBody>
        </p:sp>
      </p:grpSp>
      <p:grpSp>
        <p:nvGrpSpPr>
          <p:cNvPr id="18" name="Group 12"/>
          <p:cNvGrpSpPr>
            <a:grpSpLocks/>
          </p:cNvGrpSpPr>
          <p:nvPr/>
        </p:nvGrpSpPr>
        <p:grpSpPr bwMode="auto">
          <a:xfrm>
            <a:off x="3844650" y="1595397"/>
            <a:ext cx="1662113" cy="1973263"/>
            <a:chOff x="0" y="0"/>
            <a:chExt cx="1490" cy="1768"/>
          </a:xfrm>
        </p:grpSpPr>
        <p:sp>
          <p:nvSpPr>
            <p:cNvPr id="19" name="Rectangle 13"/>
            <p:cNvSpPr>
              <a:spLocks/>
            </p:cNvSpPr>
            <p:nvPr/>
          </p:nvSpPr>
          <p:spPr bwMode="auto">
            <a:xfrm>
              <a:off x="0" y="0"/>
              <a:ext cx="1464" cy="1768"/>
            </a:xfrm>
            <a:prstGeom prst="rect">
              <a:avLst/>
            </a:prstGeom>
            <a:solidFill>
              <a:srgbClr val="0000FF">
                <a:alpha val="18823"/>
              </a:srgbClr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20" name="Rectangle 14"/>
            <p:cNvSpPr>
              <a:spLocks/>
            </p:cNvSpPr>
            <p:nvPr/>
          </p:nvSpPr>
          <p:spPr bwMode="auto">
            <a:xfrm>
              <a:off x="362" y="768"/>
              <a:ext cx="1128" cy="9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 anchor="ctr"/>
            <a:lstStyle/>
            <a:p>
              <a:pPr>
                <a:spcBef>
                  <a:spcPts val="850"/>
                </a:spcBef>
              </a:pPr>
              <a:r>
                <a:rPr lang="en-US" sz="1700" b="1">
                  <a:solidFill>
                    <a:srgbClr val="0000FF"/>
                  </a:solidFill>
                  <a:latin typeface="Helvetica" pitchFamily="34" charset="0"/>
                  <a:cs typeface="Helvetica" pitchFamily="34" charset="0"/>
                  <a:sym typeface="Helvetica" pitchFamily="34" charset="0"/>
                </a:rPr>
                <a:t>Nominal bunch operation</a:t>
              </a:r>
              <a:br>
                <a:rPr lang="en-US" sz="1700" b="1">
                  <a:solidFill>
                    <a:srgbClr val="0000FF"/>
                  </a:solidFill>
                  <a:latin typeface="Helvetica" pitchFamily="34" charset="0"/>
                  <a:cs typeface="Helvetica" pitchFamily="34" charset="0"/>
                  <a:sym typeface="Helvetica" pitchFamily="34" charset="0"/>
                </a:rPr>
              </a:br>
              <a:r>
                <a:rPr lang="en-US" sz="1700" b="1">
                  <a:solidFill>
                    <a:srgbClr val="0000FF"/>
                  </a:solidFill>
                  <a:latin typeface="Helvetica" pitchFamily="34" charset="0"/>
                  <a:cs typeface="Helvetica" pitchFamily="34" charset="0"/>
                  <a:sym typeface="Helvetica" pitchFamily="34" charset="0"/>
                </a:rPr>
                <a:t>(up to 48)</a:t>
              </a:r>
            </a:p>
          </p:txBody>
        </p:sp>
      </p:grpSp>
      <p:grpSp>
        <p:nvGrpSpPr>
          <p:cNvPr id="21" name="Group 15"/>
          <p:cNvGrpSpPr>
            <a:grpSpLocks/>
          </p:cNvGrpSpPr>
          <p:nvPr/>
        </p:nvGrpSpPr>
        <p:grpSpPr bwMode="auto">
          <a:xfrm>
            <a:off x="6113188" y="947697"/>
            <a:ext cx="2725737" cy="1677988"/>
            <a:chOff x="0" y="0"/>
            <a:chExt cx="2442" cy="1504"/>
          </a:xfrm>
        </p:grpSpPr>
        <p:sp>
          <p:nvSpPr>
            <p:cNvPr id="22" name="Rectangle 16"/>
            <p:cNvSpPr>
              <a:spLocks/>
            </p:cNvSpPr>
            <p:nvPr/>
          </p:nvSpPr>
          <p:spPr bwMode="auto">
            <a:xfrm>
              <a:off x="0" y="0"/>
              <a:ext cx="1088" cy="1504"/>
            </a:xfrm>
            <a:prstGeom prst="rect">
              <a:avLst/>
            </a:prstGeom>
            <a:solidFill>
              <a:srgbClr val="00FF00">
                <a:alpha val="18823"/>
              </a:srgbClr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23" name="Rectangle 17"/>
            <p:cNvSpPr>
              <a:spLocks/>
            </p:cNvSpPr>
            <p:nvPr/>
          </p:nvSpPr>
          <p:spPr bwMode="auto">
            <a:xfrm>
              <a:off x="1162" y="164"/>
              <a:ext cx="1280" cy="7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 anchor="ctr"/>
            <a:lstStyle/>
            <a:p>
              <a:pPr>
                <a:spcBef>
                  <a:spcPts val="850"/>
                </a:spcBef>
              </a:pPr>
              <a:r>
                <a:rPr lang="en-US" sz="1700" b="1">
                  <a:solidFill>
                    <a:srgbClr val="00B050"/>
                  </a:solidFill>
                  <a:latin typeface="Helvetica" pitchFamily="34" charset="0"/>
                  <a:cs typeface="Helvetica" pitchFamily="34" charset="0"/>
                  <a:sym typeface="Helvetica" pitchFamily="34" charset="0"/>
                </a:rPr>
                <a:t>Performance ramp-up</a:t>
              </a:r>
              <a:br>
                <a:rPr lang="en-US" sz="1700" b="1">
                  <a:solidFill>
                    <a:srgbClr val="00B050"/>
                  </a:solidFill>
                  <a:latin typeface="Helvetica" pitchFamily="34" charset="0"/>
                  <a:cs typeface="Helvetica" pitchFamily="34" charset="0"/>
                  <a:sym typeface="Helvetica" pitchFamily="34" charset="0"/>
                </a:rPr>
              </a:br>
              <a:r>
                <a:rPr lang="en-US" sz="1500" b="1">
                  <a:solidFill>
                    <a:srgbClr val="00B050"/>
                  </a:solidFill>
                  <a:latin typeface="Helvetica" pitchFamily="34" charset="0"/>
                  <a:cs typeface="Helvetica" pitchFamily="34" charset="0"/>
                  <a:sym typeface="Helvetica" pitchFamily="34" charset="0"/>
                </a:rPr>
                <a:t>(368 bunches)</a:t>
              </a:r>
            </a:p>
          </p:txBody>
        </p:sp>
      </p:grpSp>
      <p:sp>
        <p:nvSpPr>
          <p:cNvPr id="24" name="TextBox 23"/>
          <p:cNvSpPr txBox="1"/>
          <p:nvPr/>
        </p:nvSpPr>
        <p:spPr>
          <a:xfrm>
            <a:off x="577880" y="6309375"/>
            <a:ext cx="51078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dirty="0" smtClean="0"/>
              <a:t>*From presentation by DG to CERN staff</a:t>
            </a:r>
            <a:endParaRPr lang="en-US" dirty="0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Current Status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2665" y="779055"/>
            <a:ext cx="8355012" cy="5676900"/>
          </a:xfrm>
        </p:spPr>
        <p:txBody>
          <a:bodyPr/>
          <a:lstStyle/>
          <a:p>
            <a:r>
              <a:rPr lang="en-US" dirty="0" smtClean="0"/>
              <a:t>Reached full bunch intensity</a:t>
            </a:r>
          </a:p>
          <a:p>
            <a:pPr lvl="1"/>
            <a:r>
              <a:rPr lang="en-US" dirty="0" smtClean="0"/>
              <a:t>1.1x10</a:t>
            </a:r>
            <a:r>
              <a:rPr lang="en-US" baseline="30000" dirty="0" smtClean="0"/>
              <a:t>11</a:t>
            </a:r>
            <a:r>
              <a:rPr lang="en-US" dirty="0" smtClean="0"/>
              <a:t>/bunch</a:t>
            </a:r>
          </a:p>
          <a:p>
            <a:pPr lvl="1"/>
            <a:r>
              <a:rPr lang="en-US" dirty="0" smtClean="0"/>
              <a:t>Can’t overstate how important this milestone is.</a:t>
            </a:r>
          </a:p>
          <a:p>
            <a:r>
              <a:rPr lang="en-US" dirty="0" smtClean="0"/>
              <a:t>Peak luminosity: ~2x10</a:t>
            </a:r>
            <a:r>
              <a:rPr lang="en-US" baseline="30000" dirty="0" smtClean="0"/>
              <a:t>32</a:t>
            </a:r>
            <a:r>
              <a:rPr lang="en-US" dirty="0" smtClean="0"/>
              <a:t> cm</a:t>
            </a:r>
            <a:r>
              <a:rPr lang="en-US" baseline="30000" dirty="0" smtClean="0"/>
              <a:t>-2</a:t>
            </a:r>
            <a:r>
              <a:rPr lang="en-US" dirty="0" smtClean="0"/>
              <a:t>s</a:t>
            </a:r>
            <a:r>
              <a:rPr lang="en-US" baseline="30000" dirty="0" smtClean="0"/>
              <a:t>-1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1/25/2011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Eric Prebys - LHC Talk, CMSDAS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BC16510-01E7-4757-9488-65999956462C}" type="slidenum">
              <a:rPr lang="en-US" smtClean="0"/>
              <a:pPr>
                <a:defRPr/>
              </a:pPr>
              <a:t>23</a:t>
            </a:fld>
            <a:endParaRPr lang="en-US"/>
          </a:p>
        </p:txBody>
      </p:sp>
      <p:pic>
        <p:nvPicPr>
          <p:cNvPr id="242690" name="Picture 2" descr="Lumichart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08310" y="2545685"/>
            <a:ext cx="3657600" cy="3657600"/>
          </a:xfrm>
          <a:prstGeom prst="rect">
            <a:avLst/>
          </a:prstGeom>
          <a:noFill/>
        </p:spPr>
      </p:pic>
      <p:pic>
        <p:nvPicPr>
          <p:cNvPr id="242692" name="Picture 4" descr="http://lpc-afs.web.cern.ch/lpc-afs/LHC/lui_days_logy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79240" y="2660900"/>
            <a:ext cx="3657600" cy="3657600"/>
          </a:xfrm>
          <a:prstGeom prst="rect">
            <a:avLst/>
          </a:prstGeom>
          <a:noFill/>
        </p:spPr>
      </p:pic>
      <p:sp>
        <p:nvSpPr>
          <p:cNvPr id="11" name="Rectangle 10"/>
          <p:cNvSpPr/>
          <p:nvPr/>
        </p:nvSpPr>
        <p:spPr>
          <a:xfrm>
            <a:off x="3112610" y="2008015"/>
            <a:ext cx="2112275" cy="46086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5839365" y="1931205"/>
            <a:ext cx="238111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dirty="0" smtClean="0">
                <a:solidFill>
                  <a:srgbClr val="FF0000"/>
                </a:solidFill>
              </a:rPr>
              <a:t>Enough to reach the 1 fb</a:t>
            </a:r>
            <a:r>
              <a:rPr lang="en-US" baseline="30000" dirty="0" smtClean="0">
                <a:solidFill>
                  <a:srgbClr val="FF0000"/>
                </a:solidFill>
              </a:rPr>
              <a:t>-1</a:t>
            </a:r>
            <a:r>
              <a:rPr lang="en-US" dirty="0" smtClean="0">
                <a:solidFill>
                  <a:srgbClr val="FF0000"/>
                </a:solidFill>
              </a:rPr>
              <a:t> goal in 2011</a:t>
            </a:r>
            <a:endParaRPr lang="en-US" dirty="0">
              <a:solidFill>
                <a:srgbClr val="FF0000"/>
              </a:solidFill>
            </a:endParaRPr>
          </a:p>
        </p:txBody>
      </p:sp>
      <p:cxnSp>
        <p:nvCxnSpPr>
          <p:cNvPr id="14" name="Straight Arrow Connector 13"/>
          <p:cNvCxnSpPr>
            <a:endCxn id="11" idx="3"/>
          </p:cNvCxnSpPr>
          <p:nvPr/>
        </p:nvCxnSpPr>
        <p:spPr>
          <a:xfrm rot="10800000" flipV="1">
            <a:off x="5224886" y="2161637"/>
            <a:ext cx="576075" cy="76808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Transition to 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6088" y="800100"/>
            <a:ext cx="8355012" cy="939080"/>
          </a:xfrm>
        </p:spPr>
        <p:txBody>
          <a:bodyPr/>
          <a:lstStyle/>
          <a:p>
            <a:r>
              <a:rPr lang="en-US" dirty="0" smtClean="0"/>
              <a:t>On Nov 4, the LHC began commissioning with </a:t>
            </a:r>
            <a:r>
              <a:rPr lang="en-US" baseline="30000" dirty="0" smtClean="0"/>
              <a:t>208</a:t>
            </a:r>
            <a:r>
              <a:rPr lang="en-US" dirty="0" smtClean="0"/>
              <a:t>Pb</a:t>
            </a:r>
            <a:r>
              <a:rPr lang="en-US" baseline="30000" dirty="0" smtClean="0"/>
              <a:t>82+</a:t>
            </a:r>
          </a:p>
          <a:p>
            <a:pPr lvl="1"/>
            <a:r>
              <a:rPr lang="en-US" dirty="0" smtClean="0"/>
              <a:t>Beam circulating and accelerated within 24 hours</a:t>
            </a:r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>
              <a:buNone/>
            </a:pP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First collisions on Nov. 7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1/25/2011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Eric Prebys - LHC Talk, CMSDAS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B9C9FA3-8426-4C5C-8E62-0AF2AB6B414E}" type="slidenum">
              <a:rPr lang="en-US" smtClean="0"/>
              <a:pPr>
                <a:defRPr/>
              </a:pPr>
              <a:t>24</a:t>
            </a:fld>
            <a:endParaRPr lang="en-US"/>
          </a:p>
        </p:txBody>
      </p:sp>
      <p:grpSp>
        <p:nvGrpSpPr>
          <p:cNvPr id="7" name="Group 16"/>
          <p:cNvGrpSpPr>
            <a:grpSpLocks/>
          </p:cNvGrpSpPr>
          <p:nvPr/>
        </p:nvGrpSpPr>
        <p:grpSpPr bwMode="auto">
          <a:xfrm>
            <a:off x="501070" y="1739180"/>
            <a:ext cx="8333885" cy="2496325"/>
            <a:chOff x="495300" y="4267200"/>
            <a:chExt cx="8191500" cy="2414660"/>
          </a:xfrm>
        </p:grpSpPr>
        <p:pic>
          <p:nvPicPr>
            <p:cNvPr id="8" name="Picture 10"/>
            <p:cNvPicPr>
              <a:picLocks noChangeAspect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495300" y="4267200"/>
              <a:ext cx="8191500" cy="18415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9" name="TextBox 8"/>
            <p:cNvSpPr txBox="1"/>
            <p:nvPr/>
          </p:nvSpPr>
          <p:spPr>
            <a:xfrm>
              <a:off x="1084262" y="6127806"/>
              <a:ext cx="922338" cy="554054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 defTabSz="457200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000" b="1" dirty="0">
                  <a:solidFill>
                    <a:prstClr val="black"/>
                  </a:solidFill>
                  <a:latin typeface="Calibri"/>
                  <a:ea typeface="+mn-ea"/>
                </a:rPr>
                <a:t>Beam1 : injection and capture</a:t>
              </a: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1989137" y="6127806"/>
              <a:ext cx="906463" cy="554054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 defTabSz="457200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000" b="1" dirty="0">
                  <a:solidFill>
                    <a:prstClr val="black"/>
                  </a:solidFill>
                  <a:latin typeface="Calibri"/>
                  <a:ea typeface="+mn-ea"/>
                </a:rPr>
                <a:t>Beam2:  injection and capture</a:t>
              </a: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3683000" y="6135743"/>
              <a:ext cx="1862137" cy="400062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 defTabSz="457200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000" b="1" dirty="0">
                  <a:solidFill>
                    <a:prstClr val="black"/>
                  </a:solidFill>
                  <a:latin typeface="Calibri"/>
                  <a:ea typeface="+mn-ea"/>
                </a:rPr>
                <a:t>Optics Checks, Beam Instrumentation &amp; Collimation </a:t>
              </a: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6553200" y="6130981"/>
              <a:ext cx="1862137" cy="400062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 defTabSz="457200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000" b="1" dirty="0">
                  <a:solidFill>
                    <a:prstClr val="black"/>
                  </a:solidFill>
                  <a:latin typeface="Calibri"/>
                  <a:ea typeface="+mn-ea"/>
                </a:rPr>
                <a:t>First ramp, collimation at high energy and squeeze</a:t>
              </a:r>
            </a:p>
          </p:txBody>
        </p:sp>
      </p:grpSp>
      <p:pic>
        <p:nvPicPr>
          <p:cNvPr id="147458" name="Picture 2" descr="http://www.sciencedaily.com/images/2010/11/101109132350-larg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71265" y="4120290"/>
            <a:ext cx="3291755" cy="2423186"/>
          </a:xfrm>
          <a:prstGeom prst="rect">
            <a:avLst/>
          </a:prstGeom>
          <a:noFill/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Content Placeholder 10" descr="plu_days_liny_ion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62664" y="1009484"/>
            <a:ext cx="4416575" cy="441657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Heavy Ion Performance</a:t>
            </a: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smtClean="0"/>
              <a:t>Peak luminosity: </a:t>
            </a:r>
            <a:r>
              <a:rPr lang="en-US" dirty="0" smtClean="0"/>
              <a:t>2.9x10</a:t>
            </a:r>
            <a:r>
              <a:rPr lang="en-US" baseline="30000" dirty="0" smtClean="0"/>
              <a:t>25</a:t>
            </a:r>
            <a:r>
              <a:rPr lang="en-US" dirty="0" smtClean="0"/>
              <a:t> cm</a:t>
            </a:r>
            <a:r>
              <a:rPr lang="en-US" baseline="30000" dirty="0" smtClean="0"/>
              <a:t>-2</a:t>
            </a:r>
            <a:r>
              <a:rPr lang="en-US" dirty="0" smtClean="0"/>
              <a:t>s</a:t>
            </a:r>
            <a:r>
              <a:rPr lang="en-US" baseline="30000" dirty="0" smtClean="0"/>
              <a:t>-1</a:t>
            </a:r>
          </a:p>
          <a:p>
            <a:r>
              <a:rPr lang="en-US" dirty="0" smtClean="0"/>
              <a:t>Integrated: 6.4 </a:t>
            </a:r>
            <a:r>
              <a:rPr lang="en-US" dirty="0" err="1" smtClean="0">
                <a:latin typeface="Symbol" pitchFamily="18" charset="2"/>
              </a:rPr>
              <a:t>m</a:t>
            </a:r>
            <a:r>
              <a:rPr lang="en-US" dirty="0" err="1" smtClean="0"/>
              <a:t>b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1/25/2011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Eric Prebys - LHC Talk, CMSDAS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B9C9FA3-8426-4C5C-8E62-0AF2AB6B414E}" type="slidenum">
              <a:rPr lang="en-US" smtClean="0"/>
              <a:pPr>
                <a:defRPr/>
              </a:pPr>
              <a:t>25</a:t>
            </a:fld>
            <a:endParaRPr lang="en-US"/>
          </a:p>
        </p:txBody>
      </p:sp>
      <p:pic>
        <p:nvPicPr>
          <p:cNvPr id="7" name="Content Placeholder 15" descr="lui_days_liny_ion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572000" y="1086295"/>
            <a:ext cx="4378170" cy="4378170"/>
          </a:xfrm>
          <a:prstGeom prst="rect">
            <a:avLst/>
          </a:prstGeom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General plan for next few years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 2011 (and 2012?)</a:t>
            </a:r>
          </a:p>
          <a:p>
            <a:pPr lvl="1"/>
            <a:r>
              <a:rPr lang="en-US" dirty="0" smtClean="0"/>
              <a:t>Remain at nominal bunch intensity</a:t>
            </a:r>
          </a:p>
          <a:p>
            <a:pPr lvl="1"/>
            <a:r>
              <a:rPr lang="en-US" dirty="0" smtClean="0"/>
              <a:t>Continue to increase number of bunches until collimation limit is achieved</a:t>
            </a:r>
          </a:p>
          <a:p>
            <a:pPr lvl="2"/>
            <a:r>
              <a:rPr lang="en-US" dirty="0" smtClean="0"/>
              <a:t>Limit 5-10x10</a:t>
            </a:r>
            <a:r>
              <a:rPr lang="en-US" baseline="30000" dirty="0" smtClean="0"/>
              <a:t>32</a:t>
            </a:r>
            <a:r>
              <a:rPr lang="en-US" dirty="0" smtClean="0"/>
              <a:t> cm</a:t>
            </a:r>
            <a:r>
              <a:rPr lang="en-US" baseline="30000" dirty="0" smtClean="0"/>
              <a:t>-2</a:t>
            </a:r>
            <a:r>
              <a:rPr lang="en-US" dirty="0" smtClean="0"/>
              <a:t>s</a:t>
            </a:r>
            <a:r>
              <a:rPr lang="en-US" baseline="30000" dirty="0" smtClean="0"/>
              <a:t>-1</a:t>
            </a:r>
          </a:p>
          <a:p>
            <a:r>
              <a:rPr lang="en-US" dirty="0" smtClean="0"/>
              <a:t>Shutdown</a:t>
            </a:r>
          </a:p>
          <a:p>
            <a:pPr lvl="1"/>
            <a:r>
              <a:rPr lang="en-US" dirty="0" smtClean="0"/>
              <a:t>Fix all joints</a:t>
            </a:r>
          </a:p>
          <a:p>
            <a:pPr lvl="1"/>
            <a:r>
              <a:rPr lang="en-US" dirty="0" smtClean="0"/>
              <a:t>Add dispersion collimation around IR3</a:t>
            </a:r>
          </a:p>
          <a:p>
            <a:pPr lvl="2"/>
            <a:r>
              <a:rPr lang="en-US" dirty="0" smtClean="0"/>
              <a:t>Will raise luminosity limit to .5-1x10</a:t>
            </a:r>
            <a:r>
              <a:rPr lang="en-US" baseline="30000" dirty="0" smtClean="0"/>
              <a:t>34</a:t>
            </a:r>
            <a:r>
              <a:rPr lang="en-US" dirty="0" smtClean="0"/>
              <a:t> cm</a:t>
            </a:r>
            <a:r>
              <a:rPr lang="en-US" baseline="30000" dirty="0" smtClean="0"/>
              <a:t>-2</a:t>
            </a:r>
            <a:r>
              <a:rPr lang="en-US" dirty="0" smtClean="0"/>
              <a:t>s</a:t>
            </a:r>
            <a:r>
              <a:rPr lang="en-US" baseline="30000" dirty="0" smtClean="0"/>
              <a:t>-1</a:t>
            </a:r>
          </a:p>
          <a:p>
            <a:r>
              <a:rPr lang="en-US" dirty="0" smtClean="0"/>
              <a:t>2016 Shutdown</a:t>
            </a:r>
          </a:p>
          <a:p>
            <a:pPr lvl="1"/>
            <a:r>
              <a:rPr lang="en-US" dirty="0" smtClean="0"/>
              <a:t>Complete collimation system</a:t>
            </a:r>
          </a:p>
          <a:p>
            <a:pPr lvl="1"/>
            <a:r>
              <a:rPr lang="en-US" dirty="0" smtClean="0"/>
              <a:t>Reach (at least) nominal luminosity after that</a:t>
            </a:r>
          </a:p>
          <a:p>
            <a:pPr lvl="1"/>
            <a:r>
              <a:rPr lang="en-US" i="1" dirty="0" smtClean="0"/>
              <a:t>Collimation</a:t>
            </a:r>
            <a:r>
              <a:rPr lang="en-US" dirty="0" smtClean="0"/>
              <a:t> limit &gt;5x10</a:t>
            </a:r>
            <a:r>
              <a:rPr lang="en-US" baseline="30000" dirty="0" smtClean="0"/>
              <a:t>34</a:t>
            </a:r>
            <a:r>
              <a:rPr lang="en-US" dirty="0" smtClean="0"/>
              <a:t> </a:t>
            </a:r>
            <a:r>
              <a:rPr lang="en-US" dirty="0" smtClean="0"/>
              <a:t>cm</a:t>
            </a:r>
            <a:r>
              <a:rPr lang="en-US" baseline="30000" dirty="0" smtClean="0"/>
              <a:t>-2</a:t>
            </a:r>
            <a:r>
              <a:rPr lang="en-US" dirty="0" smtClean="0"/>
              <a:t>s</a:t>
            </a:r>
            <a:r>
              <a:rPr lang="en-US" baseline="30000" dirty="0" smtClean="0"/>
              <a:t>-1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1/25/2011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Eric Prebys - LHC Talk, CMSDAS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B9C9FA3-8426-4C5C-8E62-0AF2AB6B414E}" type="slidenum">
              <a:rPr lang="en-US" smtClean="0"/>
              <a:pPr>
                <a:defRPr/>
              </a:pPr>
              <a:t>26</a:t>
            </a:fld>
            <a:endParaRPr lang="en-US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Nice work, but…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1/25/2011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Eric Prebys - LHC Talk, CMSDAS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F6B0E99-9807-441D-AF7E-21CC01B42272}" type="slidenum">
              <a:rPr lang="en-US" smtClean="0"/>
              <a:pPr>
                <a:defRPr/>
              </a:pPr>
              <a:t>27</a:t>
            </a:fld>
            <a:endParaRPr lang="en-US"/>
          </a:p>
        </p:txBody>
      </p:sp>
      <p:pic>
        <p:nvPicPr>
          <p:cNvPr id="305155" name="Picture 3"/>
          <p:cNvPicPr>
            <a:picLocks noChangeAspect="1" noChangeArrowheads="1"/>
          </p:cNvPicPr>
          <p:nvPr/>
        </p:nvPicPr>
        <p:blipFill>
          <a:blip r:embed="rId2" cstate="print"/>
          <a:srcRect l="497" t="1367" r="15958" b="2259"/>
          <a:stretch>
            <a:fillRect/>
          </a:stretch>
        </p:blipFill>
        <p:spPr bwMode="auto">
          <a:xfrm>
            <a:off x="539475" y="1086295"/>
            <a:ext cx="6183205" cy="51865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" name="TextBox 10"/>
          <p:cNvSpPr txBox="1"/>
          <p:nvPr/>
        </p:nvSpPr>
        <p:spPr>
          <a:xfrm>
            <a:off x="6991515" y="1201510"/>
            <a:ext cx="195865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000" dirty="0" smtClean="0">
                <a:solidFill>
                  <a:srgbClr val="FF0000"/>
                </a:solidFill>
              </a:rPr>
              <a:t>3000 fb</a:t>
            </a:r>
            <a:r>
              <a:rPr lang="en-US" sz="2000" baseline="30000" dirty="0" smtClean="0">
                <a:solidFill>
                  <a:srgbClr val="FF0000"/>
                </a:solidFill>
              </a:rPr>
              <a:t>-1</a:t>
            </a:r>
            <a:r>
              <a:rPr lang="en-US" sz="2000" dirty="0" smtClean="0">
                <a:solidFill>
                  <a:srgbClr val="FF0000"/>
                </a:solidFill>
              </a:rPr>
              <a:t> </a:t>
            </a:r>
          </a:p>
          <a:p>
            <a:pPr algn="l"/>
            <a:r>
              <a:rPr lang="en-US" sz="2000" dirty="0" smtClean="0">
                <a:solidFill>
                  <a:srgbClr val="FF0000"/>
                </a:solidFill>
              </a:rPr>
              <a:t>~ 50 years at nominal luminosity!</a:t>
            </a:r>
            <a:endParaRPr lang="en-US" sz="2000" dirty="0">
              <a:solidFill>
                <a:srgbClr val="FF0000"/>
              </a:solidFill>
            </a:endParaRPr>
          </a:p>
        </p:txBody>
      </p:sp>
      <p:cxnSp>
        <p:nvCxnSpPr>
          <p:cNvPr id="13" name="Straight Arrow Connector 12"/>
          <p:cNvCxnSpPr/>
          <p:nvPr/>
        </p:nvCxnSpPr>
        <p:spPr>
          <a:xfrm rot="10800000">
            <a:off x="6453845" y="1547155"/>
            <a:ext cx="53767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6953110" y="3505810"/>
            <a:ext cx="157460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FF0000"/>
                </a:solidFill>
              </a:rPr>
              <a:t>The future begins now</a:t>
            </a:r>
            <a:endParaRPr lang="en-US" sz="20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9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Attacking Luminosity on Many Fronts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2665" y="625435"/>
            <a:ext cx="8355012" cy="3742645"/>
          </a:xfrm>
        </p:spPr>
        <p:txBody>
          <a:bodyPr/>
          <a:lstStyle/>
          <a:p>
            <a:r>
              <a:rPr lang="en-US" dirty="0" smtClean="0"/>
              <a:t>Total beam current:</a:t>
            </a:r>
          </a:p>
          <a:p>
            <a:pPr lvl="1"/>
            <a:r>
              <a:rPr lang="en-US" dirty="0" smtClean="0"/>
              <a:t>Probably limited by electron cloud in SPS</a:t>
            </a:r>
          </a:p>
          <a:p>
            <a:pPr lvl="2"/>
            <a:r>
              <a:rPr lang="en-US" dirty="0" smtClean="0"/>
              <a:t>Beam pipe coating?</a:t>
            </a:r>
          </a:p>
          <a:p>
            <a:pPr lvl="2"/>
            <a:r>
              <a:rPr lang="en-US" dirty="0" smtClean="0"/>
              <a:t>Feedback system?</a:t>
            </a:r>
          </a:p>
          <a:p>
            <a:r>
              <a:rPr lang="en-US" dirty="0" smtClean="0"/>
              <a:t>Beam size at interaction region</a:t>
            </a:r>
          </a:p>
          <a:p>
            <a:pPr lvl="1"/>
            <a:r>
              <a:rPr lang="en-US" dirty="0" smtClean="0"/>
              <a:t>Limited by magnet technology in final focusing quads</a:t>
            </a:r>
          </a:p>
          <a:p>
            <a:pPr lvl="2"/>
            <a:r>
              <a:rPr lang="en-US" dirty="0" smtClean="0"/>
              <a:t>Nb</a:t>
            </a:r>
            <a:r>
              <a:rPr lang="en-US" baseline="-25000" dirty="0" smtClean="0"/>
              <a:t>3</a:t>
            </a:r>
            <a:r>
              <a:rPr lang="en-US" dirty="0" smtClean="0"/>
              <a:t>Sn?</a:t>
            </a:r>
          </a:p>
          <a:p>
            <a:pPr lvl="1"/>
            <a:r>
              <a:rPr lang="en-US" dirty="0" smtClean="0"/>
              <a:t>Chromatic </a:t>
            </a:r>
            <a:r>
              <a:rPr lang="en-US" dirty="0" err="1" smtClean="0"/>
              <a:t>effects</a:t>
            </a:r>
            <a:r>
              <a:rPr lang="en-US" dirty="0" err="1" smtClean="0">
                <a:sym typeface="Symbol"/>
              </a:rPr>
              <a:t>collimation</a:t>
            </a:r>
            <a:endParaRPr lang="en-US" dirty="0" smtClean="0">
              <a:sym typeface="Symbol"/>
            </a:endParaRPr>
          </a:p>
          <a:p>
            <a:pPr lvl="2"/>
            <a:r>
              <a:rPr lang="en-US" dirty="0" smtClean="0">
                <a:sym typeface="Symbol"/>
              </a:rPr>
              <a:t>Still being investigated</a:t>
            </a:r>
          </a:p>
          <a:p>
            <a:r>
              <a:rPr lang="en-US" dirty="0" smtClean="0">
                <a:sym typeface="Symbol"/>
              </a:rPr>
              <a:t>Beam brightness (</a:t>
            </a:r>
            <a:r>
              <a:rPr lang="en-US" dirty="0" err="1" smtClean="0">
                <a:sym typeface="Symbol"/>
              </a:rPr>
              <a:t>N</a:t>
            </a:r>
            <a:r>
              <a:rPr lang="en-US" baseline="-25000" dirty="0" err="1" smtClean="0">
                <a:sym typeface="Symbol"/>
              </a:rPr>
              <a:t>b</a:t>
            </a:r>
            <a:r>
              <a:rPr lang="en-US" dirty="0" smtClean="0">
                <a:sym typeface="Symbol"/>
              </a:rPr>
              <a:t>/</a:t>
            </a:r>
            <a:r>
              <a:rPr lang="en-US" dirty="0" smtClean="0">
                <a:latin typeface="Symbol" pitchFamily="18" charset="2"/>
                <a:sym typeface="Symbol"/>
              </a:rPr>
              <a:t>e</a:t>
            </a:r>
            <a:r>
              <a:rPr lang="en-US" dirty="0" smtClean="0">
                <a:sym typeface="Symbol"/>
              </a:rPr>
              <a:t>)</a:t>
            </a:r>
          </a:p>
          <a:p>
            <a:pPr lvl="1"/>
            <a:r>
              <a:rPr lang="en-US" dirty="0" smtClean="0">
                <a:sym typeface="Symbol"/>
              </a:rPr>
              <a:t>Limited by injector chain</a:t>
            </a:r>
          </a:p>
          <a:p>
            <a:pPr lvl="2"/>
            <a:r>
              <a:rPr lang="en-US" dirty="0" smtClean="0">
                <a:sym typeface="Symbol"/>
              </a:rPr>
              <a:t>New LINAC</a:t>
            </a:r>
          </a:p>
          <a:p>
            <a:pPr lvl="2"/>
            <a:r>
              <a:rPr lang="en-US" dirty="0" smtClean="0">
                <a:sym typeface="Symbol"/>
              </a:rPr>
              <a:t>Increased Booster Energy</a:t>
            </a:r>
          </a:p>
          <a:p>
            <a:pPr lvl="2"/>
            <a:r>
              <a:rPr lang="en-US" dirty="0" smtClean="0">
                <a:sym typeface="Symbol"/>
              </a:rPr>
              <a:t>PSPS2</a:t>
            </a:r>
          </a:p>
          <a:p>
            <a:r>
              <a:rPr lang="en-US" dirty="0" smtClean="0">
                <a:sym typeface="Symbol"/>
              </a:rPr>
              <a:t>Biggest uncertainty is how to deal with crossing angle…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1/25/2011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Eric Prebys - LHC Talk, CMSDAS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F6B0E99-9807-441D-AF7E-21CC01B42272}" type="slidenum">
              <a:rPr lang="en-US" smtClean="0"/>
              <a:pPr>
                <a:defRPr/>
              </a:pPr>
              <a:t>28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1230765" y="5502870"/>
            <a:ext cx="960125" cy="46086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1230765" y="5541275"/>
            <a:ext cx="921720" cy="345645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2306105" y="5694895"/>
            <a:ext cx="13057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dirty="0" smtClean="0">
                <a:solidFill>
                  <a:srgbClr val="FF0000"/>
                </a:solidFill>
              </a:rPr>
              <a:t>unlikely</a:t>
            </a:r>
            <a:endParaRPr 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11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62665" y="164575"/>
            <a:ext cx="8262937" cy="441325"/>
          </a:xfrm>
        </p:spPr>
        <p:txBody>
          <a:bodyPr/>
          <a:lstStyle/>
          <a:p>
            <a:r>
              <a:rPr lang="en-US" dirty="0" smtClean="0"/>
              <a:t>The Case for New </a:t>
            </a:r>
            <a:r>
              <a:rPr lang="en-US" dirty="0" err="1" smtClean="0"/>
              <a:t>Quadupoles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462665" y="625435"/>
            <a:ext cx="8355012" cy="363005"/>
          </a:xfrm>
        </p:spPr>
        <p:txBody>
          <a:bodyPr/>
          <a:lstStyle/>
          <a:p>
            <a:r>
              <a:rPr lang="en-US" dirty="0" smtClean="0"/>
              <a:t>HL-LHC Proposal: </a:t>
            </a:r>
            <a:r>
              <a:rPr lang="en-US" dirty="0" smtClean="0">
                <a:solidFill>
                  <a:srgbClr val="FF0000"/>
                </a:solidFill>
                <a:latin typeface="Symbol" pitchFamily="18" charset="2"/>
                <a:sym typeface="Symbol"/>
              </a:rPr>
              <a:t>b</a:t>
            </a:r>
            <a:r>
              <a:rPr lang="en-US" dirty="0" smtClean="0">
                <a:solidFill>
                  <a:srgbClr val="FF0000"/>
                </a:solidFill>
                <a:sym typeface="Symbol"/>
              </a:rPr>
              <a:t>*=55 cm  </a:t>
            </a:r>
            <a:r>
              <a:rPr lang="en-US" dirty="0" smtClean="0">
                <a:solidFill>
                  <a:srgbClr val="FF0000"/>
                </a:solidFill>
                <a:latin typeface="Symbol" pitchFamily="18" charset="2"/>
                <a:sym typeface="Symbol"/>
              </a:rPr>
              <a:t>b</a:t>
            </a:r>
            <a:r>
              <a:rPr lang="en-US" dirty="0" smtClean="0">
                <a:solidFill>
                  <a:srgbClr val="FF0000"/>
                </a:solidFill>
                <a:sym typeface="Symbol"/>
              </a:rPr>
              <a:t>*=10 cm</a:t>
            </a:r>
            <a:endParaRPr lang="en-US" dirty="0" smtClean="0"/>
          </a:p>
          <a:p>
            <a:r>
              <a:rPr lang="en-US" dirty="0" smtClean="0"/>
              <a:t>Just like classical optics</a:t>
            </a:r>
          </a:p>
          <a:p>
            <a:pPr lvl="1"/>
            <a:r>
              <a:rPr lang="en-US" dirty="0" smtClean="0"/>
              <a:t>Small, intense focus</a:t>
            </a:r>
            <a:r>
              <a:rPr lang="en-US" dirty="0" smtClean="0">
                <a:sym typeface="Symbol"/>
              </a:rPr>
              <a:t>  big, powerful lens</a:t>
            </a:r>
            <a:endParaRPr lang="en-US" dirty="0" smtClean="0"/>
          </a:p>
          <a:p>
            <a:pPr lvl="1"/>
            <a:r>
              <a:rPr lang="en-US" dirty="0" smtClean="0"/>
              <a:t>Small </a:t>
            </a:r>
            <a:r>
              <a:rPr lang="en-US" dirty="0" smtClean="0">
                <a:latin typeface="Symbol" pitchFamily="18" charset="2"/>
              </a:rPr>
              <a:t>b</a:t>
            </a:r>
            <a:r>
              <a:rPr lang="en-US" dirty="0" smtClean="0"/>
              <a:t>*</a:t>
            </a:r>
            <a:r>
              <a:rPr lang="en-US" dirty="0" smtClean="0">
                <a:sym typeface="Symbol"/>
              </a:rPr>
              <a:t>huge </a:t>
            </a:r>
            <a:r>
              <a:rPr lang="en-US" dirty="0" smtClean="0">
                <a:latin typeface="Symbol" pitchFamily="18" charset="2"/>
                <a:sym typeface="Symbol"/>
              </a:rPr>
              <a:t>b</a:t>
            </a:r>
            <a:r>
              <a:rPr lang="en-US" dirty="0" smtClean="0">
                <a:sym typeface="Symbol"/>
              </a:rPr>
              <a:t> at focusing quad</a:t>
            </a:r>
          </a:p>
          <a:p>
            <a:pPr lvl="1"/>
            <a:endParaRPr lang="en-US" dirty="0" smtClean="0">
              <a:sym typeface="Symbol"/>
            </a:endParaRPr>
          </a:p>
          <a:p>
            <a:pPr lvl="1"/>
            <a:endParaRPr lang="en-US" dirty="0" smtClean="0">
              <a:sym typeface="Symbol"/>
            </a:endParaRPr>
          </a:p>
          <a:p>
            <a:pPr lvl="1"/>
            <a:endParaRPr lang="en-US" dirty="0" smtClean="0">
              <a:sym typeface="Symbol"/>
            </a:endParaRPr>
          </a:p>
          <a:p>
            <a:pPr lvl="1"/>
            <a:endParaRPr lang="en-US" dirty="0" smtClean="0">
              <a:sym typeface="Symbol"/>
            </a:endParaRPr>
          </a:p>
          <a:p>
            <a:pPr lvl="1"/>
            <a:endParaRPr lang="en-US" dirty="0" smtClean="0">
              <a:sym typeface="Symbol"/>
            </a:endParaRPr>
          </a:p>
          <a:p>
            <a:pPr lvl="1"/>
            <a:endParaRPr lang="en-US" dirty="0" smtClean="0">
              <a:sym typeface="Symbol"/>
            </a:endParaRPr>
          </a:p>
          <a:p>
            <a:pPr lvl="1"/>
            <a:endParaRPr lang="en-US" dirty="0" smtClean="0">
              <a:sym typeface="Symbol"/>
            </a:endParaRPr>
          </a:p>
          <a:p>
            <a:pPr lvl="1"/>
            <a:endParaRPr lang="en-US" dirty="0" smtClean="0">
              <a:sym typeface="Symbol"/>
            </a:endParaRPr>
          </a:p>
          <a:p>
            <a:pPr lvl="1"/>
            <a:endParaRPr lang="en-US" dirty="0" smtClean="0">
              <a:sym typeface="Symbol"/>
            </a:endParaRPr>
          </a:p>
          <a:p>
            <a:pPr lvl="1">
              <a:buNone/>
            </a:pPr>
            <a:endParaRPr lang="en-US" dirty="0" smtClean="0">
              <a:sym typeface="Symbol"/>
            </a:endParaRPr>
          </a:p>
          <a:p>
            <a:pPr lvl="1"/>
            <a:r>
              <a:rPr lang="en-US" dirty="0" smtClean="0">
                <a:solidFill>
                  <a:srgbClr val="FF0000"/>
                </a:solidFill>
                <a:sym typeface="Symbol"/>
              </a:rPr>
              <a:t>Need bigger quads to go to smaller </a:t>
            </a:r>
            <a:r>
              <a:rPr lang="en-US" dirty="0" smtClean="0">
                <a:solidFill>
                  <a:srgbClr val="FF0000"/>
                </a:solidFill>
                <a:latin typeface="Symbol" pitchFamily="18" charset="2"/>
                <a:sym typeface="Symbol"/>
              </a:rPr>
              <a:t>b</a:t>
            </a:r>
            <a:r>
              <a:rPr lang="en-US" dirty="0" smtClean="0">
                <a:solidFill>
                  <a:srgbClr val="FF0000"/>
                </a:solidFill>
                <a:sym typeface="Symbol"/>
              </a:rPr>
              <a:t>*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1/25/2011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Eric Prebys - LHC Talk, CMSDAS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8CB3B5A-5052-4940-8887-DC0AFF3E24EA}" type="slidenum">
              <a:rPr lang="en-US" smtClean="0"/>
              <a:pPr>
                <a:defRPr/>
              </a:pPr>
              <a:t>29</a:t>
            </a:fld>
            <a:endParaRPr lang="en-US"/>
          </a:p>
        </p:txBody>
      </p:sp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08310" y="2353660"/>
            <a:ext cx="4070930" cy="36174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Box 9"/>
          <p:cNvSpPr txBox="1"/>
          <p:nvPr/>
        </p:nvSpPr>
        <p:spPr>
          <a:xfrm>
            <a:off x="5493720" y="2161635"/>
            <a:ext cx="322602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dirty="0" smtClean="0"/>
              <a:t>Existing quads</a:t>
            </a:r>
          </a:p>
          <a:p>
            <a:pPr marL="228600" indent="-114300" algn="l">
              <a:buFont typeface="Arial" pitchFamily="34" charset="0"/>
              <a:buChar char="•"/>
            </a:pP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70 mm aperture</a:t>
            </a:r>
          </a:p>
          <a:p>
            <a:pPr marL="228600" indent="-114300" algn="l">
              <a:buFont typeface="Arial" pitchFamily="34" charset="0"/>
              <a:buChar char="•"/>
            </a:pP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200 T/m gradient</a:t>
            </a:r>
          </a:p>
          <a:p>
            <a:pPr algn="l"/>
            <a:endParaRPr lang="en-US" dirty="0" smtClean="0"/>
          </a:p>
          <a:p>
            <a:pPr algn="l"/>
            <a:r>
              <a:rPr lang="en-US" dirty="0" smtClean="0"/>
              <a:t>Proposed for upgrade</a:t>
            </a:r>
          </a:p>
          <a:p>
            <a:pPr marL="228600" indent="-114300" algn="l">
              <a:buFont typeface="Arial" pitchFamily="34" charset="0"/>
              <a:buChar char="•"/>
            </a:pP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At least 120 mm aperture</a:t>
            </a:r>
          </a:p>
          <a:p>
            <a:pPr marL="228600" indent="-114300" algn="l">
              <a:buFont typeface="Arial" pitchFamily="34" charset="0"/>
              <a:buChar char="•"/>
            </a:pP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200 T/m gradient</a:t>
            </a:r>
          </a:p>
          <a:p>
            <a:pPr marL="228600" indent="-114300" algn="l">
              <a:buFont typeface="Arial" pitchFamily="34" charset="0"/>
              <a:buChar char="•"/>
            </a:pP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Field 70% higher at pole face</a:t>
            </a:r>
          </a:p>
          <a:p>
            <a:pPr marL="228600" indent="-114300" algn="l"/>
            <a:endParaRPr lang="en-US" dirty="0" smtClean="0"/>
          </a:p>
          <a:p>
            <a:pPr marL="228600" indent="-114300" algn="l"/>
            <a:r>
              <a:rPr lang="en-US" dirty="0" smtClean="0">
                <a:solidFill>
                  <a:srgbClr val="FF1F1F"/>
                </a:solidFill>
                <a:sym typeface="Symbol"/>
              </a:rPr>
              <a:t> Beyond the limit of </a:t>
            </a:r>
            <a:r>
              <a:rPr lang="en-US" dirty="0" err="1" smtClean="0">
                <a:solidFill>
                  <a:srgbClr val="FF1F1F"/>
                </a:solidFill>
                <a:sym typeface="Symbol"/>
              </a:rPr>
              <a:t>NbTi</a:t>
            </a:r>
            <a:endParaRPr lang="en-US" dirty="0" smtClean="0">
              <a:solidFill>
                <a:srgbClr val="FF1F1F"/>
              </a:solidFill>
            </a:endParaRPr>
          </a:p>
          <a:p>
            <a:pPr marL="228600" indent="-114300" algn="l"/>
            <a:endParaRPr lang="en-US" dirty="0" smtClean="0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 Word about LARP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2664" y="663840"/>
            <a:ext cx="8681335" cy="1382580"/>
          </a:xfrm>
        </p:spPr>
        <p:txBody>
          <a:bodyPr/>
          <a:lstStyle/>
          <a:p>
            <a:r>
              <a:rPr lang="en-US" sz="2000" dirty="0" smtClean="0"/>
              <a:t>The US LHC Accelerator Research Program (LARP) coordinates US R&amp;D related to the LHC accelerator and injector chain at </a:t>
            </a:r>
            <a:r>
              <a:rPr lang="en-US" sz="2000" dirty="0" err="1" smtClean="0"/>
              <a:t>Fermilab</a:t>
            </a:r>
            <a:r>
              <a:rPr lang="en-US" sz="2000" dirty="0" smtClean="0"/>
              <a:t>, Brookhaven,  SLAC,  and Berkeley (with a little at J-Lab and UT Austin)</a:t>
            </a:r>
          </a:p>
          <a:p>
            <a:r>
              <a:rPr lang="en-US" sz="2000" dirty="0" smtClean="0"/>
              <a:t>LARP has contributed to the initial </a:t>
            </a:r>
            <a:br>
              <a:rPr lang="en-US" sz="2000" dirty="0" smtClean="0"/>
            </a:br>
            <a:r>
              <a:rPr lang="en-US" sz="2000" dirty="0" smtClean="0"/>
              <a:t>operation of the LHC, but much of </a:t>
            </a:r>
            <a:br>
              <a:rPr lang="en-US" sz="2000" dirty="0" smtClean="0"/>
            </a:br>
            <a:r>
              <a:rPr lang="en-US" sz="2000" dirty="0" smtClean="0"/>
              <a:t>the program is focused on future </a:t>
            </a:r>
            <a:br>
              <a:rPr lang="en-US" sz="2000" dirty="0" smtClean="0"/>
            </a:br>
            <a:r>
              <a:rPr lang="en-US" sz="2000" dirty="0" smtClean="0"/>
              <a:t>upgrades.</a:t>
            </a:r>
          </a:p>
          <a:p>
            <a:r>
              <a:rPr lang="en-US" sz="2000" dirty="0" smtClean="0"/>
              <a:t>The program is currently funded at</a:t>
            </a:r>
            <a:br>
              <a:rPr lang="en-US" sz="2000" dirty="0" smtClean="0"/>
            </a:br>
            <a:r>
              <a:rPr lang="en-US" sz="2000" dirty="0" smtClean="0"/>
              <a:t>a level of about </a:t>
            </a:r>
            <a:r>
              <a:rPr lang="en-US" sz="2000" smtClean="0"/>
              <a:t>$12-13M/year</a:t>
            </a:r>
            <a:r>
              <a:rPr lang="en-US" sz="2000" dirty="0" smtClean="0"/>
              <a:t>, divided</a:t>
            </a:r>
            <a:br>
              <a:rPr lang="en-US" sz="2000" dirty="0" smtClean="0"/>
            </a:br>
            <a:r>
              <a:rPr lang="en-US" sz="2000" dirty="0" smtClean="0"/>
              <a:t>among:</a:t>
            </a:r>
          </a:p>
          <a:p>
            <a:pPr lvl="1"/>
            <a:r>
              <a:rPr lang="en-US" sz="1600" dirty="0" smtClean="0"/>
              <a:t>Accelerator research</a:t>
            </a:r>
          </a:p>
          <a:p>
            <a:pPr lvl="1"/>
            <a:r>
              <a:rPr lang="en-US" sz="1600" dirty="0" smtClean="0"/>
              <a:t>Magnet research</a:t>
            </a:r>
          </a:p>
          <a:p>
            <a:pPr lvl="1"/>
            <a:r>
              <a:rPr lang="en-US" sz="1600" dirty="0" smtClean="0"/>
              <a:t>Programmatic activities, including support</a:t>
            </a:r>
            <a:br>
              <a:rPr lang="en-US" sz="1600" dirty="0" smtClean="0"/>
            </a:br>
            <a:r>
              <a:rPr lang="en-US" sz="1600" dirty="0" smtClean="0"/>
              <a:t>for personnel at CERN</a:t>
            </a:r>
          </a:p>
        </p:txBody>
      </p:sp>
      <p:pic>
        <p:nvPicPr>
          <p:cNvPr id="7" name="Picture 2" descr="LARP's"/>
          <p:cNvPicPr>
            <a:picLocks noChangeAspect="1" noChangeArrowheads="1"/>
          </p:cNvPicPr>
          <p:nvPr/>
        </p:nvPicPr>
        <p:blipFill>
          <a:blip r:embed="rId2" cstate="print"/>
          <a:srcRect t="16380" b="18100"/>
          <a:stretch>
            <a:fillRect/>
          </a:stretch>
        </p:blipFill>
        <p:spPr bwMode="auto">
          <a:xfrm>
            <a:off x="5216769" y="1892800"/>
            <a:ext cx="3927231" cy="2573135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5455315" y="4504340"/>
            <a:ext cx="353326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FF0000"/>
                </a:solidFill>
              </a:rPr>
              <a:t>NOT to be confused with this “LARP” (Live-Action Role Play), which has led to some interesting emails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1/25/2011</a:t>
            </a:r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BC16510-01E7-4757-9488-65999956462C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Eric Prebys - LHC Talk, CMSDAS</a:t>
            </a:r>
            <a:endParaRPr lang="en-US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Effect of Crossing Angle</a:t>
            </a:r>
            <a:endParaRPr lang="en-US" dirty="0"/>
          </a:p>
        </p:txBody>
      </p:sp>
      <p:sp>
        <p:nvSpPr>
          <p:cNvPr id="2055" name="Content Placeholder 9"/>
          <p:cNvSpPr>
            <a:spLocks noGrp="1"/>
          </p:cNvSpPr>
          <p:nvPr>
            <p:ph idx="1"/>
          </p:nvPr>
        </p:nvSpPr>
        <p:spPr>
          <a:xfrm>
            <a:off x="446088" y="652463"/>
            <a:ext cx="8251825" cy="490537"/>
          </a:xfrm>
        </p:spPr>
        <p:txBody>
          <a:bodyPr/>
          <a:lstStyle/>
          <a:p>
            <a:r>
              <a:rPr lang="en-US" dirty="0" smtClean="0">
                <a:solidFill>
                  <a:srgbClr val="CC00CC"/>
                </a:solidFill>
              </a:rPr>
              <a:t>Reduces luminosity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pPr>
              <a:buFont typeface="Wingdings 2" pitchFamily="18" charset="2"/>
              <a:buNone/>
            </a:pPr>
            <a:endParaRPr lang="en-US" dirty="0" smtClean="0"/>
          </a:p>
        </p:txBody>
      </p:sp>
      <p:graphicFrame>
        <p:nvGraphicFramePr>
          <p:cNvPr id="2050" name="Object 4"/>
          <p:cNvGraphicFramePr>
            <a:graphicFrameLocks noChangeAspect="1"/>
          </p:cNvGraphicFramePr>
          <p:nvPr/>
        </p:nvGraphicFramePr>
        <p:xfrm>
          <a:off x="539475" y="1239915"/>
          <a:ext cx="4000805" cy="1076039"/>
        </p:xfrm>
        <a:graphic>
          <a:graphicData uri="http://schemas.openxmlformats.org/presentationml/2006/ole">
            <p:oleObj spid="_x0000_s146434" name="Equation" r:id="rId3" imgW="1866600" imgH="507960" progId="Equation.3">
              <p:embed/>
            </p:oleObj>
          </a:graphicData>
        </a:graphic>
      </p:graphicFrame>
      <p:graphicFrame>
        <p:nvGraphicFramePr>
          <p:cNvPr id="2051" name="Object 6"/>
          <p:cNvGraphicFramePr>
            <a:graphicFrameLocks noChangeAspect="1"/>
          </p:cNvGraphicFramePr>
          <p:nvPr/>
        </p:nvGraphicFramePr>
        <p:xfrm>
          <a:off x="4956050" y="2276850"/>
          <a:ext cx="3917310" cy="1140803"/>
        </p:xfrm>
        <a:graphic>
          <a:graphicData uri="http://schemas.openxmlformats.org/presentationml/2006/ole">
            <p:oleObj spid="_x0000_s146435" name="Equation" r:id="rId4" imgW="1803240" imgH="507960" progId="Equation.3">
              <p:embed/>
            </p:oleObj>
          </a:graphicData>
        </a:graphic>
      </p:graphicFrame>
      <p:sp>
        <p:nvSpPr>
          <p:cNvPr id="9" name="Bent Arrow 8"/>
          <p:cNvSpPr/>
          <p:nvPr/>
        </p:nvSpPr>
        <p:spPr>
          <a:xfrm flipV="1">
            <a:off x="3765495" y="2084824"/>
            <a:ext cx="1075340" cy="768100"/>
          </a:xfrm>
          <a:prstGeom prst="bentArrow">
            <a:avLst>
              <a:gd name="adj1" fmla="val 25000"/>
              <a:gd name="adj2" fmla="val 20812"/>
              <a:gd name="adj3" fmla="val 25000"/>
              <a:gd name="adj4" fmla="val 41973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>
              <a:solidFill>
                <a:schemeClr val="tx1"/>
              </a:solidFill>
            </a:endParaRPr>
          </a:p>
        </p:txBody>
      </p:sp>
      <p:sp>
        <p:nvSpPr>
          <p:cNvPr id="2057" name="TextBox 10"/>
          <p:cNvSpPr txBox="1">
            <a:spLocks noChangeArrowheads="1"/>
          </p:cNvSpPr>
          <p:nvPr/>
        </p:nvSpPr>
        <p:spPr bwMode="auto">
          <a:xfrm>
            <a:off x="5455315" y="1854395"/>
            <a:ext cx="20193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dirty="0">
                <a:solidFill>
                  <a:srgbClr val="CC00CC"/>
                </a:solidFill>
              </a:rPr>
              <a:t>“</a:t>
            </a:r>
            <a:r>
              <a:rPr lang="en-US" dirty="0" err="1">
                <a:solidFill>
                  <a:srgbClr val="CC00CC"/>
                </a:solidFill>
              </a:rPr>
              <a:t>Piwinski</a:t>
            </a:r>
            <a:r>
              <a:rPr lang="en-US" dirty="0">
                <a:solidFill>
                  <a:srgbClr val="CC00CC"/>
                </a:solidFill>
              </a:rPr>
              <a:t> Angle”</a:t>
            </a:r>
          </a:p>
        </p:txBody>
      </p:sp>
      <p:cxnSp>
        <p:nvCxnSpPr>
          <p:cNvPr id="13" name="Straight Arrow Connector 12"/>
          <p:cNvCxnSpPr/>
          <p:nvPr/>
        </p:nvCxnSpPr>
        <p:spPr>
          <a:xfrm rot="16200000" flipH="1">
            <a:off x="7030835" y="2314340"/>
            <a:ext cx="381000" cy="1524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Date Placeholder 1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1/25/2011</a:t>
            </a:r>
            <a:endParaRPr lang="en-US" dirty="0"/>
          </a:p>
        </p:txBody>
      </p:sp>
      <p:sp>
        <p:nvSpPr>
          <p:cNvPr id="19" name="Slide Number Placeholder 1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BC16510-01E7-4757-9488-65999956462C}" type="slidenum">
              <a:rPr lang="en-US" smtClean="0"/>
              <a:pPr>
                <a:defRPr/>
              </a:pPr>
              <a:t>30</a:t>
            </a:fld>
            <a:endParaRPr lang="en-US"/>
          </a:p>
        </p:txBody>
      </p:sp>
      <p:sp>
        <p:nvSpPr>
          <p:cNvPr id="20" name="Footer Placeholder 1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Eric Prebys - LHC Talk, CMSDAS</a:t>
            </a:r>
            <a:endParaRPr lang="en-US"/>
          </a:p>
        </p:txBody>
      </p:sp>
      <p:pic>
        <p:nvPicPr>
          <p:cNvPr id="21" name="Picture 2" descr="FZfig1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648810" y="202980"/>
            <a:ext cx="3776113" cy="16975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" name="TextBox 10"/>
          <p:cNvSpPr txBox="1">
            <a:spLocks noChangeArrowheads="1"/>
          </p:cNvSpPr>
          <p:nvPr/>
        </p:nvSpPr>
        <p:spPr bwMode="auto">
          <a:xfrm>
            <a:off x="6438212" y="3544215"/>
            <a:ext cx="20193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en-US" dirty="0" smtClean="0">
                <a:solidFill>
                  <a:srgbClr val="CC00CC"/>
                </a:solidFill>
              </a:rPr>
              <a:t>Effect increases for smaller beam</a:t>
            </a:r>
            <a:endParaRPr lang="en-US" dirty="0">
              <a:solidFill>
                <a:srgbClr val="CC00CC"/>
              </a:solidFill>
            </a:endParaRPr>
          </a:p>
        </p:txBody>
      </p:sp>
      <p:cxnSp>
        <p:nvCxnSpPr>
          <p:cNvPr id="24" name="Straight Arrow Connector 23"/>
          <p:cNvCxnSpPr/>
          <p:nvPr/>
        </p:nvCxnSpPr>
        <p:spPr>
          <a:xfrm rot="5400000" flipH="1" flipV="1">
            <a:off x="8104652" y="3275991"/>
            <a:ext cx="422455" cy="19080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7" name="Picture 1" descr="FR1PBI03f2.jpg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77880" y="3006545"/>
            <a:ext cx="4339765" cy="31172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" name="TextBox 8"/>
          <p:cNvSpPr txBox="1">
            <a:spLocks noChangeArrowheads="1"/>
          </p:cNvSpPr>
          <p:nvPr/>
        </p:nvSpPr>
        <p:spPr bwMode="auto">
          <a:xfrm>
            <a:off x="3035800" y="3966670"/>
            <a:ext cx="1766629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/>
            <a:r>
              <a:rPr lang="en-US" sz="1600" dirty="0">
                <a:solidFill>
                  <a:schemeClr val="accent1"/>
                </a:solidFill>
              </a:rPr>
              <a:t>Nominal crossing </a:t>
            </a:r>
            <a:r>
              <a:rPr lang="en-US" sz="1600" dirty="0" smtClean="0">
                <a:solidFill>
                  <a:schemeClr val="accent1"/>
                </a:solidFill>
              </a:rPr>
              <a:t/>
            </a:r>
            <a:br>
              <a:rPr lang="en-US" sz="1600" dirty="0" smtClean="0">
                <a:solidFill>
                  <a:schemeClr val="accent1"/>
                </a:solidFill>
              </a:rPr>
            </a:br>
            <a:r>
              <a:rPr lang="en-US" sz="1600" dirty="0" smtClean="0">
                <a:solidFill>
                  <a:schemeClr val="accent1"/>
                </a:solidFill>
              </a:rPr>
              <a:t>angle (9.5</a:t>
            </a:r>
            <a:r>
              <a:rPr lang="en-US" sz="1600" dirty="0" smtClean="0">
                <a:solidFill>
                  <a:schemeClr val="accent1"/>
                </a:solidFill>
                <a:latin typeface="Symbol" pitchFamily="18" charset="2"/>
              </a:rPr>
              <a:t>s</a:t>
            </a:r>
            <a:r>
              <a:rPr lang="en-US" sz="1600" dirty="0">
                <a:solidFill>
                  <a:schemeClr val="accent1"/>
                </a:solidFill>
              </a:rPr>
              <a:t>)</a:t>
            </a:r>
          </a:p>
        </p:txBody>
      </p:sp>
      <p:cxnSp>
        <p:nvCxnSpPr>
          <p:cNvPr id="29" name="Straight Arrow Connector 28"/>
          <p:cNvCxnSpPr/>
          <p:nvPr/>
        </p:nvCxnSpPr>
        <p:spPr>
          <a:xfrm rot="10800000" flipV="1">
            <a:off x="2267701" y="4389123"/>
            <a:ext cx="806505" cy="460861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Box 11"/>
          <p:cNvSpPr txBox="1">
            <a:spLocks noChangeArrowheads="1"/>
          </p:cNvSpPr>
          <p:nvPr/>
        </p:nvSpPr>
        <p:spPr bwMode="auto">
          <a:xfrm>
            <a:off x="1307575" y="3198570"/>
            <a:ext cx="384050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/>
            <a:r>
              <a:rPr lang="en-US" sz="1600" dirty="0"/>
              <a:t>Separation of first parasitic interaction</a:t>
            </a:r>
          </a:p>
        </p:txBody>
      </p:sp>
      <p:cxnSp>
        <p:nvCxnSpPr>
          <p:cNvPr id="31" name="Straight Arrow Connector 30"/>
          <p:cNvCxnSpPr/>
          <p:nvPr/>
        </p:nvCxnSpPr>
        <p:spPr>
          <a:xfrm rot="5400000">
            <a:off x="1364389" y="3717037"/>
            <a:ext cx="500059" cy="794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/>
          <p:cNvCxnSpPr/>
          <p:nvPr/>
        </p:nvCxnSpPr>
        <p:spPr>
          <a:xfrm rot="5400000" flipH="1" flipV="1">
            <a:off x="4725620" y="5733300"/>
            <a:ext cx="307240" cy="1588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TextBox 40"/>
          <p:cNvSpPr txBox="1"/>
          <p:nvPr/>
        </p:nvSpPr>
        <p:spPr>
          <a:xfrm>
            <a:off x="4648810" y="5886920"/>
            <a:ext cx="157460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dirty="0" smtClean="0">
                <a:solidFill>
                  <a:srgbClr val="FF0000"/>
                </a:solidFill>
              </a:rPr>
              <a:t>Limit of current optics</a:t>
            </a:r>
            <a:endParaRPr lang="en-US" dirty="0">
              <a:solidFill>
                <a:srgbClr val="FF0000"/>
              </a:solidFill>
            </a:endParaRPr>
          </a:p>
        </p:txBody>
      </p:sp>
      <p:cxnSp>
        <p:nvCxnSpPr>
          <p:cNvPr id="42" name="Straight Arrow Connector 41"/>
          <p:cNvCxnSpPr/>
          <p:nvPr/>
        </p:nvCxnSpPr>
        <p:spPr>
          <a:xfrm rot="5400000" flipH="1" flipV="1">
            <a:off x="713092" y="5905329"/>
            <a:ext cx="729695" cy="1588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TextBox 43"/>
          <p:cNvSpPr txBox="1"/>
          <p:nvPr/>
        </p:nvSpPr>
        <p:spPr>
          <a:xfrm>
            <a:off x="501070" y="6194160"/>
            <a:ext cx="23811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dirty="0" smtClean="0">
                <a:solidFill>
                  <a:srgbClr val="FF0000"/>
                </a:solidFill>
              </a:rPr>
              <a:t>Upgrade plan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5301695" y="4427530"/>
            <a:ext cx="3533260" cy="1200329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l"/>
            <a:r>
              <a:rPr lang="en-US" dirty="0" smtClean="0">
                <a:solidFill>
                  <a:srgbClr val="FF0000"/>
                </a:solidFill>
              </a:rPr>
              <a:t>Conclusion: without some sort of compensation, crossing angle effects will ~cancel any benefit of improved focus optics!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2344510" y="3582620"/>
            <a:ext cx="203546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600" dirty="0" smtClean="0">
                <a:solidFill>
                  <a:srgbClr val="00B050"/>
                </a:solidFill>
              </a:rPr>
              <a:t>No crossing angle</a:t>
            </a:r>
            <a:endParaRPr lang="en-US" sz="1600" dirty="0">
              <a:solidFill>
                <a:srgbClr val="00B050"/>
              </a:solidFill>
            </a:endParaRPr>
          </a:p>
        </p:txBody>
      </p:sp>
      <p:cxnSp>
        <p:nvCxnSpPr>
          <p:cNvPr id="53" name="Straight Arrow Connector 52"/>
          <p:cNvCxnSpPr/>
          <p:nvPr/>
        </p:nvCxnSpPr>
        <p:spPr>
          <a:xfrm rot="10800000" flipV="1">
            <a:off x="1960461" y="3889859"/>
            <a:ext cx="422455" cy="384049"/>
          </a:xfrm>
          <a:prstGeom prst="straightConnector1">
            <a:avLst/>
          </a:prstGeom>
          <a:ln w="2540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0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2057" grpId="0"/>
      <p:bldP spid="22" grpId="0"/>
      <p:bldP spid="28" grpId="0"/>
      <p:bldP spid="30" grpId="0"/>
      <p:bldP spid="41" grpId="0"/>
      <p:bldP spid="44" grpId="0"/>
      <p:bldP spid="46" grpId="0" animBg="1"/>
      <p:bldP spid="51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686800" cy="463731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Summary of Options (Not Quite Up to date)</a:t>
            </a:r>
            <a:endParaRPr lang="en-US" dirty="0"/>
          </a:p>
        </p:txBody>
      </p:sp>
      <p:graphicFrame>
        <p:nvGraphicFramePr>
          <p:cNvPr id="7" name="Group 146"/>
          <p:cNvGraphicFramePr>
            <a:graphicFrameLocks noGrp="1"/>
          </p:cNvGraphicFramePr>
          <p:nvPr/>
        </p:nvGraphicFramePr>
        <p:xfrm>
          <a:off x="731500" y="1316725"/>
          <a:ext cx="7619999" cy="4594154"/>
        </p:xfrm>
        <a:graphic>
          <a:graphicData uri="http://schemas.openxmlformats.org/drawingml/2006/table">
            <a:tbl>
              <a:tblPr/>
              <a:tblGrid>
                <a:gridCol w="1809704"/>
                <a:gridCol w="1409412"/>
                <a:gridCol w="743283"/>
                <a:gridCol w="766188"/>
                <a:gridCol w="937755"/>
                <a:gridCol w="937755"/>
                <a:gridCol w="1015902"/>
              </a:tblGrid>
              <a:tr h="424988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8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Pct val="110000"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Parameter</a:t>
                      </a:r>
                      <a:endParaRPr kumimoji="0" lang="en-US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8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Pct val="110000"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Symbol</a:t>
                      </a:r>
                      <a:endParaRPr kumimoji="0" lang="en-US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8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Pct val="110000"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Initial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4"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8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Pct val="110000"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Full Luminosity Upgrade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8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Pct val="110000"/>
                        <a:buFontTx/>
                        <a:buNone/>
                        <a:tabLst/>
                      </a:pPr>
                      <a:endParaRPr kumimoji="0" 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8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Pct val="110000"/>
                        <a:buFontTx/>
                        <a:buNone/>
                        <a:tabLst/>
                      </a:pPr>
                      <a:endParaRPr kumimoji="0" 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8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Pct val="110000"/>
                        <a:buFontTx/>
                        <a:buNone/>
                        <a:tabLst/>
                      </a:pPr>
                      <a:endParaRPr kumimoji="0" 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58099"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8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Pct val="110000"/>
                        <a:buFontTx/>
                        <a:buNone/>
                        <a:tabLst/>
                      </a:pP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8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Pct val="110000"/>
                        <a:buFontTx/>
                        <a:buNone/>
                        <a:tabLst/>
                      </a:pP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8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Pct val="110000"/>
                        <a:buFontTx/>
                        <a:buNone/>
                        <a:tabLst/>
                      </a:pPr>
                      <a:endParaRPr kumimoji="0" 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8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Pct val="110000"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Early Sep.</a:t>
                      </a: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8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Pct val="110000"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Full Crab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8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Pct val="110000"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Low Emit.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8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Pct val="110000"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Large </a:t>
                      </a:r>
                      <a:r>
                        <a:rPr kumimoji="0" lang="en-US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Piw</a:t>
                      </a: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. Ang.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65261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8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Pct val="110000"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transverse emittance</a:t>
                      </a: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8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Pct val="110000"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ymbol" pitchFamily="18" charset="2"/>
                          <a:cs typeface="Arial" pitchFamily="34" charset="0"/>
                        </a:rPr>
                        <a:t>e</a:t>
                      </a: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 [</a:t>
                      </a: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ymbol" pitchFamily="18" charset="2"/>
                          <a:cs typeface="Arial" pitchFamily="34" charset="0"/>
                        </a:rPr>
                        <a:t>m</a:t>
                      </a: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m]</a:t>
                      </a: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Pct val="110000"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3.75</a:t>
                      </a: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8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Pct val="110000"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3.75</a:t>
                      </a: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8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Pct val="110000"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3.75</a:t>
                      </a: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8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Pct val="110000"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</a:rPr>
                        <a:t>1.0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8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Pct val="110000"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3.75</a:t>
                      </a: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65261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8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Pct val="110000"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protons per bunch</a:t>
                      </a: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8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Pct val="110000"/>
                        <a:buFontTx/>
                        <a:buNone/>
                        <a:tabLst/>
                      </a:pPr>
                      <a:r>
                        <a:rPr kumimoji="0" lang="en-US" sz="1400" b="0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N</a:t>
                      </a:r>
                      <a:r>
                        <a:rPr kumimoji="0" lang="en-US" sz="1400" b="0" i="1" u="none" strike="noStrike" cap="none" normalizeH="0" baseline="-2500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b</a:t>
                      </a: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 [10</a:t>
                      </a:r>
                      <a:r>
                        <a:rPr kumimoji="0" lang="en-US" sz="1400" b="0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11</a:t>
                      </a: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]</a:t>
                      </a: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Pct val="110000"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1.15</a:t>
                      </a: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8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Pct val="110000"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CCFF"/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1.7</a:t>
                      </a: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CCFF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8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Pct val="110000"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CCFF"/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1.7</a:t>
                      </a: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CCFF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8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Pct val="110000"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CCFF"/>
                          </a:solidFill>
                          <a:effectLst/>
                          <a:latin typeface="Times New Roman" pitchFamily="18" charset="0"/>
                        </a:rPr>
                        <a:t>1.7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8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Pct val="110000"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4.9</a:t>
                      </a:r>
                      <a:endParaRPr kumimoji="0" 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65261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8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Pct val="110000"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bunch spacing</a:t>
                      </a: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8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Pct val="110000"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ymbol" pitchFamily="18" charset="2"/>
                          <a:cs typeface="Arial" pitchFamily="34" charset="0"/>
                        </a:rPr>
                        <a:t>D</a:t>
                      </a:r>
                      <a:r>
                        <a:rPr kumimoji="0" lang="en-US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t</a:t>
                      </a: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 [ns]</a:t>
                      </a: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Pct val="110000"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25</a:t>
                      </a: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8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Pct val="110000"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B0F0"/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25</a:t>
                      </a: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B0F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8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Pct val="110000"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B0F0"/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25</a:t>
                      </a: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B0F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8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Pct val="110000"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B0F0"/>
                          </a:solidFill>
                          <a:effectLst/>
                          <a:latin typeface="Times New Roman" pitchFamily="18" charset="0"/>
                        </a:rPr>
                        <a:t>25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8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Pct val="110000"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B0F0"/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50</a:t>
                      </a: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B0F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65261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8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Pct val="110000"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beam current</a:t>
                      </a: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8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Pct val="110000"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I [A]</a:t>
                      </a: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Pct val="110000"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0.58</a:t>
                      </a: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8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Pct val="110000"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B0F0"/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0.86</a:t>
                      </a: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B0F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8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Pct val="110000"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B0F0"/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0.86</a:t>
                      </a: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B0F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8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Pct val="110000"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B0F0"/>
                          </a:solidFill>
                          <a:effectLst/>
                          <a:latin typeface="Times New Roman" pitchFamily="18" charset="0"/>
                        </a:rPr>
                        <a:t>0.86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8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Pct val="110000"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B0F0"/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1.22</a:t>
                      </a: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B0F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65261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8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Pct val="110000"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longitudinal profile</a:t>
                      </a: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5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Pct val="110000"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Pct val="110000"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Gauss</a:t>
                      </a: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8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Pct val="110000"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Gauss</a:t>
                      </a: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8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Pct val="110000"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Gauss</a:t>
                      </a: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8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Pct val="110000"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Gauss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8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Pct val="110000"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Flat</a:t>
                      </a: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65261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8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Pct val="110000"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rms</a:t>
                      </a: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 bunch length</a:t>
                      </a: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8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Pct val="110000"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ymbol" pitchFamily="18" charset="2"/>
                          <a:cs typeface="Arial" pitchFamily="34" charset="0"/>
                        </a:rPr>
                        <a:t>s</a:t>
                      </a:r>
                      <a:r>
                        <a:rPr kumimoji="0" lang="en-US" sz="1400" b="0" i="0" u="none" strike="noStrike" cap="none" normalizeH="0" baseline="-2500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z</a:t>
                      </a: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 [cm]</a:t>
                      </a: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Pct val="110000"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7.55</a:t>
                      </a: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8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Pct val="110000"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7.55</a:t>
                      </a: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8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Pct val="110000"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7.55</a:t>
                      </a: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8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Pct val="110000"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7.55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8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Pct val="110000"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11.8</a:t>
                      </a: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65261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8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Pct val="110000"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beta* at IP1&amp;5</a:t>
                      </a: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8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Pct val="110000"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ymbol" pitchFamily="18" charset="2"/>
                          <a:cs typeface="Arial" pitchFamily="34" charset="0"/>
                        </a:rPr>
                        <a:t>b*</a:t>
                      </a: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 [m]</a:t>
                      </a: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Pct val="110000"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0.55</a:t>
                      </a: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8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Pct val="110000"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0.08</a:t>
                      </a:r>
                      <a:endParaRPr kumimoji="0" 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8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Pct val="110000"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0.08</a:t>
                      </a:r>
                      <a:endParaRPr kumimoji="0" 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8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Pct val="110000"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</a:rPr>
                        <a:t>0.1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8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Pct val="110000"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CCFF"/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0.25</a:t>
                      </a: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CCFF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65261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8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Pct val="110000"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full crossing angle</a:t>
                      </a: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8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Pct val="110000"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ymbol" pitchFamily="18" charset="2"/>
                          <a:cs typeface="Arial" pitchFamily="34" charset="0"/>
                        </a:rPr>
                        <a:t>q</a:t>
                      </a:r>
                      <a:r>
                        <a:rPr kumimoji="0" lang="en-US" sz="1400" b="0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c </a:t>
                      </a: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[</a:t>
                      </a:r>
                      <a:r>
                        <a:rPr kumimoji="0" lang="en-US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ymbol" pitchFamily="18" charset="2"/>
                          <a:cs typeface="Arial" pitchFamily="34" charset="0"/>
                        </a:rPr>
                        <a:t>m</a:t>
                      </a:r>
                      <a:r>
                        <a:rPr kumimoji="0" lang="en-US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rad</a:t>
                      </a: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]</a:t>
                      </a: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Pct val="110000"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285</a:t>
                      </a: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8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Pct val="110000"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0</a:t>
                      </a: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8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Pct val="110000"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0</a:t>
                      </a: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8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Pct val="110000"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311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8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Pct val="110000"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381</a:t>
                      </a: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65261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8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Pct val="110000"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Piwinski</a:t>
                      </a: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 parameter</a:t>
                      </a: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8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Pct val="110000"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ymbol" pitchFamily="18" charset="2"/>
                          <a:cs typeface="Arial" pitchFamily="34" charset="0"/>
                        </a:rPr>
                        <a:t>f=</a:t>
                      </a:r>
                      <a:r>
                        <a:rPr kumimoji="0" lang="en-US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ymbol" pitchFamily="18" charset="2"/>
                          <a:cs typeface="Arial" pitchFamily="34" charset="0"/>
                        </a:rPr>
                        <a:t>q</a:t>
                      </a:r>
                      <a:r>
                        <a:rPr kumimoji="0" lang="en-US" sz="1400" b="0" i="0" u="none" strike="noStrike" cap="none" normalizeH="0" baseline="-2500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c</a:t>
                      </a:r>
                      <a:r>
                        <a:rPr kumimoji="0" lang="en-US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ymbol" pitchFamily="18" charset="2"/>
                          <a:cs typeface="Arial" pitchFamily="34" charset="0"/>
                        </a:rPr>
                        <a:t>s</a:t>
                      </a:r>
                      <a:r>
                        <a:rPr kumimoji="0" lang="en-US" sz="1400" b="0" i="0" u="none" strike="noStrike" cap="none" normalizeH="0" baseline="-2500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z</a:t>
                      </a: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/(2*</a:t>
                      </a:r>
                      <a:r>
                        <a:rPr kumimoji="0" lang="en-US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ymbol" pitchFamily="18" charset="2"/>
                          <a:cs typeface="Arial" pitchFamily="34" charset="0"/>
                        </a:rPr>
                        <a:t>s</a:t>
                      </a:r>
                      <a:r>
                        <a:rPr kumimoji="0" lang="en-US" sz="1400" b="0" i="0" u="none" strike="noStrike" cap="none" normalizeH="0" baseline="-2500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x</a:t>
                      </a: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*)</a:t>
                      </a: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Pct val="110000"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0.64</a:t>
                      </a: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8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Pct val="110000"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0</a:t>
                      </a: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8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Pct val="110000"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0</a:t>
                      </a: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8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Pct val="110000"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3.2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8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Pct val="110000"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2.0</a:t>
                      </a: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65261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8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Pct val="110000"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peak luminosity</a:t>
                      </a: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8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Pct val="110000"/>
                        <a:buFontTx/>
                        <a:buNone/>
                        <a:tabLst/>
                      </a:pPr>
                      <a:r>
                        <a:rPr kumimoji="0" lang="en-US" sz="14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L</a:t>
                      </a: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 [10</a:t>
                      </a:r>
                      <a:r>
                        <a:rPr kumimoji="0" lang="en-US" sz="1400" b="0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34</a:t>
                      </a: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 cm</a:t>
                      </a:r>
                      <a:r>
                        <a:rPr kumimoji="0" lang="en-US" sz="1400" b="0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-2</a:t>
                      </a: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s</a:t>
                      </a:r>
                      <a:r>
                        <a:rPr kumimoji="0" lang="en-US" sz="1400" b="0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-1</a:t>
                      </a: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]</a:t>
                      </a: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Pct val="110000"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1</a:t>
                      </a: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8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Pct val="110000"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14.0</a:t>
                      </a:r>
                      <a:endParaRPr kumimoji="0" 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8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Pct val="110000"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14.0</a:t>
                      </a:r>
                      <a:endParaRPr kumimoji="0" 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8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Pct val="110000"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16.3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8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Pct val="110000"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11.9</a:t>
                      </a: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65261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8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Pct val="110000"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peak events/crossing</a:t>
                      </a: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5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Pct val="110000"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Pct val="110000"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19</a:t>
                      </a: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8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Pct val="110000"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33CC"/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266</a:t>
                      </a:r>
                      <a:endParaRPr kumimoji="0" 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33CC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8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Pct val="110000"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33CC"/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266</a:t>
                      </a:r>
                      <a:endParaRPr kumimoji="0" 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33CC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8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Pct val="110000"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33CC"/>
                          </a:solidFill>
                          <a:effectLst/>
                          <a:latin typeface="Times New Roman" pitchFamily="18" charset="0"/>
                        </a:rPr>
                        <a:t>310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8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Pct val="110000"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452</a:t>
                      </a:r>
                      <a:endParaRPr kumimoji="0" 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65261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8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Pct val="110000"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initial </a:t>
                      </a:r>
                      <a:r>
                        <a:rPr kumimoji="0" lang="en-US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lumi</a:t>
                      </a: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 lifetime</a:t>
                      </a: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8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Pct val="110000"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ymbol" pitchFamily="18" charset="2"/>
                          <a:cs typeface="Arial" pitchFamily="34" charset="0"/>
                        </a:rPr>
                        <a:t>t</a:t>
                      </a:r>
                      <a:r>
                        <a:rPr kumimoji="0" lang="en-US" sz="14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L</a:t>
                      </a: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 [h]</a:t>
                      </a: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Pct val="110000"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22</a:t>
                      </a: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8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Pct val="110000"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5050"/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2.2</a:t>
                      </a:r>
                      <a:endParaRPr kumimoji="0" 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505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8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Pct val="110000"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5050"/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2.2</a:t>
                      </a:r>
                      <a:endParaRPr kumimoji="0" 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505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8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Pct val="110000"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5050"/>
                          </a:solidFill>
                          <a:effectLst/>
                          <a:latin typeface="Times New Roman" pitchFamily="18" charset="0"/>
                        </a:rPr>
                        <a:t>2.0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8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Pct val="110000"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B0F0"/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4.0</a:t>
                      </a: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B0F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13446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Pct val="110000"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Luminous region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8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Pct val="110000"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ymbol" pitchFamily="18" charset="2"/>
                        </a:rPr>
                        <a:t>s</a:t>
                      </a:r>
                      <a:r>
                        <a:rPr kumimoji="0" lang="en-US" sz="14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l</a:t>
                      </a: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[cm]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8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Pct val="110000"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4.5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8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Pct val="110000"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5.3</a:t>
                      </a: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8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Pct val="110000"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5.3</a:t>
                      </a: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8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Pct val="110000"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</a:rPr>
                        <a:t>1.6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8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Pct val="110000"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4.2</a:t>
                      </a: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8575" name="TextBox 8"/>
          <p:cNvSpPr txBox="1">
            <a:spLocks noChangeArrowheads="1"/>
          </p:cNvSpPr>
          <p:nvPr/>
        </p:nvSpPr>
        <p:spPr bwMode="auto">
          <a:xfrm>
            <a:off x="1883650" y="6194160"/>
            <a:ext cx="708660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en-US" sz="1400" dirty="0">
                <a:solidFill>
                  <a:srgbClr val="FF0000"/>
                </a:solidFill>
              </a:rPr>
              <a:t> </a:t>
            </a:r>
            <a:r>
              <a:rPr lang="en-US" sz="1400" i="1" dirty="0">
                <a:solidFill>
                  <a:srgbClr val="FF0000"/>
                </a:solidFill>
              </a:rPr>
              <a:t>excerpted from </a:t>
            </a:r>
            <a:r>
              <a:rPr lang="en-US" sz="1400" dirty="0">
                <a:solidFill>
                  <a:srgbClr val="FF0000"/>
                </a:solidFill>
              </a:rPr>
              <a:t>F. Zimmermann, “LHC Upgrades”, EPS-HEP 09, Krakow, July 2009</a:t>
            </a:r>
          </a:p>
        </p:txBody>
      </p:sp>
      <p:cxnSp>
        <p:nvCxnSpPr>
          <p:cNvPr id="16" name="Straight Arrow Connector 15"/>
          <p:cNvCxnSpPr/>
          <p:nvPr/>
        </p:nvCxnSpPr>
        <p:spPr>
          <a:xfrm rot="5400000">
            <a:off x="4763231" y="1431940"/>
            <a:ext cx="461654" cy="794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 rot="5400000">
            <a:off x="6684275" y="1431940"/>
            <a:ext cx="461654" cy="794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 rot="5400000">
            <a:off x="7644400" y="1431940"/>
            <a:ext cx="461654" cy="794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4341570" y="548625"/>
            <a:ext cx="126736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>
                <a:solidFill>
                  <a:srgbClr val="FF0000"/>
                </a:solidFill>
              </a:rPr>
              <a:t>Requires magnets close to detectors</a:t>
            </a:r>
            <a:endParaRPr lang="en-US" sz="1200" dirty="0">
              <a:solidFill>
                <a:srgbClr val="FF0000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6338630" y="625435"/>
            <a:ext cx="11137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>
                <a:solidFill>
                  <a:srgbClr val="FF0000"/>
                </a:solidFill>
              </a:rPr>
              <a:t>Requires (at least) PS2</a:t>
            </a:r>
            <a:endParaRPr lang="en-US" sz="1200" dirty="0">
              <a:solidFill>
                <a:srgbClr val="FF0000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7337160" y="779055"/>
            <a:ext cx="111374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>
                <a:solidFill>
                  <a:srgbClr val="FF0000"/>
                </a:solidFill>
              </a:rPr>
              <a:t>Big pile-up</a:t>
            </a:r>
            <a:endParaRPr lang="en-US" sz="1200" dirty="0">
              <a:solidFill>
                <a:srgbClr val="FF0000"/>
              </a:solidFill>
            </a:endParaRPr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1/25/2011</a:t>
            </a:r>
            <a:endParaRPr lang="en-US" dirty="0"/>
          </a:p>
        </p:txBody>
      </p:sp>
      <p:sp>
        <p:nvSpPr>
          <p:cNvPr id="26" name="Slide Number Placeholder 2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8CB3B5A-5052-4940-8887-DC0AFF3E24EA}" type="slidenum">
              <a:rPr lang="en-US" smtClean="0"/>
              <a:pPr>
                <a:defRPr/>
              </a:pPr>
              <a:t>31</a:t>
            </a:fld>
            <a:endParaRPr lang="en-US"/>
          </a:p>
        </p:txBody>
      </p:sp>
      <p:sp>
        <p:nvSpPr>
          <p:cNvPr id="27" name="Footer Placeholder 2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Eric Prebys - LHC Talk, CMSDAS</a:t>
            </a:r>
            <a:endParaRPr lang="en-US"/>
          </a:p>
        </p:txBody>
      </p:sp>
      <p:grpSp>
        <p:nvGrpSpPr>
          <p:cNvPr id="3" name="Group 21"/>
          <p:cNvGrpSpPr/>
          <p:nvPr/>
        </p:nvGrpSpPr>
        <p:grpSpPr>
          <a:xfrm>
            <a:off x="6415440" y="1739179"/>
            <a:ext cx="883316" cy="4224551"/>
            <a:chOff x="6415440" y="1739179"/>
            <a:chExt cx="883316" cy="4224551"/>
          </a:xfrm>
        </p:grpSpPr>
        <p:cxnSp>
          <p:nvCxnSpPr>
            <p:cNvPr id="15" name="Straight Connector 14"/>
            <p:cNvCxnSpPr/>
            <p:nvPr/>
          </p:nvCxnSpPr>
          <p:spPr>
            <a:xfrm rot="16200000" flipH="1">
              <a:off x="4764025" y="3390594"/>
              <a:ext cx="4186145" cy="883315"/>
            </a:xfrm>
            <a:prstGeom prst="line">
              <a:avLst/>
            </a:prstGeom>
            <a:ln w="254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5400000">
              <a:off x="4764026" y="3429000"/>
              <a:ext cx="4186145" cy="883315"/>
            </a:xfrm>
            <a:prstGeom prst="line">
              <a:avLst/>
            </a:prstGeom>
            <a:ln w="254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3" grpId="0"/>
      <p:bldP spid="24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Getting to 7 </a:t>
            </a:r>
            <a:r>
              <a:rPr lang="en-US" dirty="0" err="1" smtClean="0"/>
              <a:t>TeV</a:t>
            </a:r>
            <a:r>
              <a:rPr lang="en-US" dirty="0" smtClean="0"/>
              <a:t>*</a:t>
            </a:r>
            <a:endParaRPr lang="en-US" dirty="0"/>
          </a:p>
        </p:txBody>
      </p:sp>
      <p:sp>
        <p:nvSpPr>
          <p:cNvPr id="52227" name="Content Placeholder 9"/>
          <p:cNvSpPr>
            <a:spLocks noGrp="1"/>
          </p:cNvSpPr>
          <p:nvPr>
            <p:ph idx="1"/>
          </p:nvPr>
        </p:nvSpPr>
        <p:spPr>
          <a:xfrm>
            <a:off x="457200" y="5181600"/>
            <a:ext cx="8353425" cy="952500"/>
          </a:xfrm>
        </p:spPr>
        <p:txBody>
          <a:bodyPr/>
          <a:lstStyle/>
          <a:p>
            <a:r>
              <a:rPr lang="en-US" sz="2000" smtClean="0"/>
              <a:t>Note, at high field, max 2-3 quenches/day/sector</a:t>
            </a:r>
          </a:p>
          <a:p>
            <a:pPr lvl="1"/>
            <a:r>
              <a:rPr lang="en-US" sz="1600" smtClean="0"/>
              <a:t>Sectors can be done in parallel/day/sector (can be done in parallel)</a:t>
            </a:r>
          </a:p>
          <a:p>
            <a:r>
              <a:rPr lang="en-US" sz="2000" smtClean="0"/>
              <a:t>No decision yet, but it will be a while</a:t>
            </a:r>
          </a:p>
        </p:txBody>
      </p:sp>
      <p:pic>
        <p:nvPicPr>
          <p:cNvPr id="5222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09700" y="685800"/>
            <a:ext cx="6134100" cy="4456113"/>
          </a:xfrm>
          <a:prstGeom prst="rect">
            <a:avLst/>
          </a:prstGeom>
          <a:noFill/>
          <a:ln w="0" algn="ctr">
            <a:noFill/>
            <a:miter lim="800000"/>
            <a:headEnd/>
            <a:tailEnd/>
          </a:ln>
        </p:spPr>
      </p:pic>
      <p:sp>
        <p:nvSpPr>
          <p:cNvPr id="11" name="TextBox 10"/>
          <p:cNvSpPr txBox="1"/>
          <p:nvPr/>
        </p:nvSpPr>
        <p:spPr>
          <a:xfrm>
            <a:off x="3314700" y="6286500"/>
            <a:ext cx="5829300" cy="3079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1400" dirty="0">
                <a:solidFill>
                  <a:schemeClr val="accent3">
                    <a:lumMod val="75000"/>
                  </a:schemeClr>
                </a:solidFill>
              </a:rPr>
              <a:t>*my summary of data from A. </a:t>
            </a:r>
            <a:r>
              <a:rPr lang="en-US" sz="1400" dirty="0" err="1">
                <a:solidFill>
                  <a:schemeClr val="accent3">
                    <a:lumMod val="75000"/>
                  </a:schemeClr>
                </a:solidFill>
              </a:rPr>
              <a:t>Verveij</a:t>
            </a:r>
            <a:r>
              <a:rPr lang="en-US" sz="1400" dirty="0">
                <a:solidFill>
                  <a:schemeClr val="accent3">
                    <a:lumMod val="75000"/>
                  </a:schemeClr>
                </a:solidFill>
              </a:rPr>
              <a:t>, talk at Chamonix, Jan. 2009</a:t>
            </a:r>
          </a:p>
        </p:txBody>
      </p:sp>
      <p:sp>
        <p:nvSpPr>
          <p:cNvPr id="52230" name="Date Placeholder 8"/>
          <p:cNvSpPr>
            <a:spLocks noGrp="1"/>
          </p:cNvSpPr>
          <p:nvPr>
            <p:ph type="dt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rIns="91440" numCol="1" anchorCtr="0" compatLnSpc="1">
            <a:prstTxWarp prst="textNoShape">
              <a:avLst/>
            </a:prstTxWarp>
          </a:bodyPr>
          <a:lstStyle/>
          <a:p>
            <a:r>
              <a:rPr lang="en-US" smtClean="0"/>
              <a:t>1/25/2011</a:t>
            </a:r>
          </a:p>
        </p:txBody>
      </p:sp>
      <p:sp>
        <p:nvSpPr>
          <p:cNvPr id="52231" name="Slide Number Placeholder 9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2DC26AE3-E01D-4EA6-9253-6250EE3046B7}" type="slidenum">
              <a:rPr lang="en-US" smtClean="0"/>
              <a:pPr/>
              <a:t>32</a:t>
            </a:fld>
            <a:endParaRPr lang="en-US" smtClean="0"/>
          </a:p>
        </p:txBody>
      </p:sp>
      <p:sp>
        <p:nvSpPr>
          <p:cNvPr id="52232" name="Footer Placeholder 11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rIns="91440" numCol="1" anchorCtr="0" compatLnSpc="1">
            <a:prstTxWarp prst="textNoShape">
              <a:avLst/>
            </a:prstTxWarp>
          </a:bodyPr>
          <a:lstStyle/>
          <a:p>
            <a:r>
              <a:rPr lang="en-US" smtClean="0"/>
              <a:t>Eric Prebys - LHC Talk, CMSDAS</a:t>
            </a: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Tentative LHC Timeline</a:t>
            </a:r>
            <a:endParaRPr lang="en-US" dirty="0"/>
          </a:p>
        </p:txBody>
      </p:sp>
      <p:pic>
        <p:nvPicPr>
          <p:cNvPr id="7" name="Picture 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62664" y="625434"/>
            <a:ext cx="8180266" cy="5914371"/>
          </a:xfrm>
          <a:prstGeom prst="rect">
            <a:avLst/>
          </a:prstGeom>
          <a:ln>
            <a:solidFill>
              <a:srgbClr val="000000"/>
            </a:solidFill>
          </a:ln>
        </p:spPr>
      </p:pic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1/25/2011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BC16510-01E7-4757-9488-65999956462C}" type="slidenum">
              <a:rPr lang="en-US" smtClean="0"/>
              <a:pPr>
                <a:defRPr/>
              </a:pPr>
              <a:t>33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Eric Prebys - LHC Talk, CMSDAS</a:t>
            </a:r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2997395" y="1470345"/>
            <a:ext cx="1305770" cy="46086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4341570" y="2622495"/>
            <a:ext cx="291878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600" dirty="0" smtClean="0">
                <a:solidFill>
                  <a:srgbClr val="FF0000"/>
                </a:solidFill>
              </a:rPr>
              <a:t>Collimation limit .5-1x10</a:t>
            </a:r>
            <a:r>
              <a:rPr lang="en-US" sz="1600" baseline="30000" dirty="0" smtClean="0">
                <a:solidFill>
                  <a:srgbClr val="FF0000"/>
                </a:solidFill>
              </a:rPr>
              <a:t>34</a:t>
            </a:r>
            <a:endParaRPr lang="en-US" sz="1600" baseline="30000" dirty="0">
              <a:solidFill>
                <a:srgbClr val="FF0000"/>
              </a:solidFill>
            </a:endParaRPr>
          </a:p>
        </p:txBody>
      </p:sp>
      <p:cxnSp>
        <p:nvCxnSpPr>
          <p:cNvPr id="14" name="Straight Arrow Connector 13"/>
          <p:cNvCxnSpPr/>
          <p:nvPr/>
        </p:nvCxnSpPr>
        <p:spPr>
          <a:xfrm>
            <a:off x="4379975" y="2584090"/>
            <a:ext cx="2765160" cy="1588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616285" y="2584090"/>
            <a:ext cx="291878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600" dirty="0" smtClean="0">
                <a:solidFill>
                  <a:srgbClr val="FF0000"/>
                </a:solidFill>
              </a:rPr>
              <a:t>Collimation limit ~2-5x10</a:t>
            </a:r>
            <a:r>
              <a:rPr lang="en-US" sz="1600" baseline="30000" dirty="0" smtClean="0">
                <a:solidFill>
                  <a:srgbClr val="FF0000"/>
                </a:solidFill>
              </a:rPr>
              <a:t>32</a:t>
            </a:r>
            <a:endParaRPr lang="en-US" sz="1600" baseline="30000" dirty="0">
              <a:solidFill>
                <a:srgbClr val="FF0000"/>
              </a:solidFill>
            </a:endParaRPr>
          </a:p>
        </p:txBody>
      </p:sp>
      <p:cxnSp>
        <p:nvCxnSpPr>
          <p:cNvPr id="17" name="Straight Arrow Connector 16"/>
          <p:cNvCxnSpPr/>
          <p:nvPr/>
        </p:nvCxnSpPr>
        <p:spPr>
          <a:xfrm>
            <a:off x="654690" y="2584090"/>
            <a:ext cx="2381110" cy="1588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616285" y="2200040"/>
            <a:ext cx="291878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600" dirty="0" smtClean="0">
                <a:solidFill>
                  <a:srgbClr val="FF0000"/>
                </a:solidFill>
              </a:rPr>
              <a:t>Energy: 3.5 </a:t>
            </a:r>
            <a:r>
              <a:rPr lang="en-US" sz="1600" dirty="0" err="1" smtClean="0">
                <a:solidFill>
                  <a:srgbClr val="FF0000"/>
                </a:solidFill>
              </a:rPr>
              <a:t>TeV</a:t>
            </a:r>
            <a:endParaRPr lang="en-US" sz="1600" baseline="30000" dirty="0">
              <a:solidFill>
                <a:srgbClr val="FF0000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4341570" y="2276850"/>
            <a:ext cx="291878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600" dirty="0" smtClean="0">
                <a:solidFill>
                  <a:srgbClr val="FF0000"/>
                </a:solidFill>
              </a:rPr>
              <a:t>Energy: 6-7 </a:t>
            </a:r>
            <a:r>
              <a:rPr lang="en-US" sz="1600" dirty="0" err="1" smtClean="0">
                <a:solidFill>
                  <a:srgbClr val="FF0000"/>
                </a:solidFill>
              </a:rPr>
              <a:t>TeV</a:t>
            </a:r>
            <a:endParaRPr lang="en-US" sz="1600" baseline="30000" dirty="0">
              <a:solidFill>
                <a:srgbClr val="FF0000"/>
              </a:solidFill>
            </a:endParaRPr>
          </a:p>
        </p:txBody>
      </p:sp>
      <p:sp>
        <p:nvSpPr>
          <p:cNvPr id="21" name="Oval 20"/>
          <p:cNvSpPr/>
          <p:nvPr/>
        </p:nvSpPr>
        <p:spPr>
          <a:xfrm>
            <a:off x="7029920" y="1547155"/>
            <a:ext cx="1382580" cy="26883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TextBox 21"/>
          <p:cNvSpPr txBox="1"/>
          <p:nvPr/>
        </p:nvSpPr>
        <p:spPr>
          <a:xfrm>
            <a:off x="2651750" y="5656490"/>
            <a:ext cx="291878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600" dirty="0" smtClean="0">
                <a:solidFill>
                  <a:srgbClr val="FF0000"/>
                </a:solidFill>
              </a:rPr>
              <a:t>Collimation limit &gt;5x10</a:t>
            </a:r>
            <a:r>
              <a:rPr lang="en-US" sz="1600" baseline="30000" dirty="0" smtClean="0">
                <a:solidFill>
                  <a:srgbClr val="FF0000"/>
                </a:solidFill>
              </a:rPr>
              <a:t>34</a:t>
            </a:r>
            <a:endParaRPr lang="en-US" sz="1600" baseline="30000" dirty="0">
              <a:solidFill>
                <a:srgbClr val="FF0000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2690155" y="5042010"/>
            <a:ext cx="2918780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l"/>
            <a:r>
              <a:rPr lang="en-US" sz="1600" dirty="0" smtClean="0">
                <a:solidFill>
                  <a:srgbClr val="FF0000"/>
                </a:solidFill>
              </a:rPr>
              <a:t>Energy: ~7.0 </a:t>
            </a:r>
            <a:r>
              <a:rPr lang="en-US" sz="1600" dirty="0" err="1" smtClean="0">
                <a:solidFill>
                  <a:srgbClr val="FF0000"/>
                </a:solidFill>
              </a:rPr>
              <a:t>TeV</a:t>
            </a:r>
            <a:endParaRPr lang="en-US" sz="1600" baseline="30000" dirty="0">
              <a:solidFill>
                <a:srgbClr val="FF0000"/>
              </a:solidFill>
            </a:endParaRPr>
          </a:p>
        </p:txBody>
      </p:sp>
      <p:cxnSp>
        <p:nvCxnSpPr>
          <p:cNvPr id="23" name="Straight Arrow Connector 22"/>
          <p:cNvCxnSpPr/>
          <p:nvPr/>
        </p:nvCxnSpPr>
        <p:spPr>
          <a:xfrm>
            <a:off x="2613345" y="5387655"/>
            <a:ext cx="2765160" cy="1588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>
            <a:off x="2651750" y="5426060"/>
            <a:ext cx="291878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600" dirty="0" smtClean="0">
                <a:solidFill>
                  <a:srgbClr val="FF0000"/>
                </a:solidFill>
              </a:rPr>
              <a:t>Luminosity</a:t>
            </a:r>
            <a:r>
              <a:rPr lang="en-US" sz="1600" dirty="0" smtClean="0">
                <a:solidFill>
                  <a:srgbClr val="FF0000"/>
                </a:solidFill>
                <a:sym typeface="Symbol"/>
              </a:rPr>
              <a:t></a:t>
            </a:r>
            <a:r>
              <a:rPr lang="en-US" sz="1600" dirty="0" smtClean="0">
                <a:solidFill>
                  <a:srgbClr val="FF0000"/>
                </a:solidFill>
              </a:rPr>
              <a:t>1x10</a:t>
            </a:r>
            <a:r>
              <a:rPr lang="en-US" sz="1600" baseline="30000" dirty="0" smtClean="0">
                <a:solidFill>
                  <a:srgbClr val="FF0000"/>
                </a:solidFill>
              </a:rPr>
              <a:t>34</a:t>
            </a:r>
            <a:endParaRPr lang="en-US" sz="1600" baseline="30000" dirty="0">
              <a:solidFill>
                <a:srgbClr val="FF0000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7029920" y="4965200"/>
            <a:ext cx="165141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600" dirty="0" smtClean="0">
                <a:solidFill>
                  <a:srgbClr val="FF0000"/>
                </a:solidFill>
              </a:rPr>
              <a:t>Energy: ~7 </a:t>
            </a:r>
            <a:r>
              <a:rPr lang="en-US" sz="1600" dirty="0" err="1" smtClean="0">
                <a:solidFill>
                  <a:srgbClr val="FF0000"/>
                </a:solidFill>
              </a:rPr>
              <a:t>TeV</a:t>
            </a:r>
            <a:endParaRPr lang="en-US" sz="1600" baseline="30000" dirty="0">
              <a:solidFill>
                <a:srgbClr val="FF0000"/>
              </a:solidFill>
            </a:endParaRPr>
          </a:p>
        </p:txBody>
      </p:sp>
      <p:cxnSp>
        <p:nvCxnSpPr>
          <p:cNvPr id="28" name="Straight Arrow Connector 27"/>
          <p:cNvCxnSpPr/>
          <p:nvPr/>
        </p:nvCxnSpPr>
        <p:spPr>
          <a:xfrm>
            <a:off x="6991515" y="5387655"/>
            <a:ext cx="1613010" cy="1588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28"/>
          <p:cNvSpPr txBox="1"/>
          <p:nvPr/>
        </p:nvSpPr>
        <p:spPr>
          <a:xfrm>
            <a:off x="7029920" y="5426060"/>
            <a:ext cx="188184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600" dirty="0" smtClean="0">
                <a:solidFill>
                  <a:srgbClr val="FF0000"/>
                </a:solidFill>
              </a:rPr>
              <a:t>Lum.</a:t>
            </a:r>
            <a:r>
              <a:rPr lang="en-US" sz="1600" dirty="0" smtClean="0">
                <a:solidFill>
                  <a:srgbClr val="FF0000"/>
                </a:solidFill>
                <a:sym typeface="Symbol"/>
              </a:rPr>
              <a:t>&gt;</a:t>
            </a:r>
            <a:r>
              <a:rPr lang="en-US" sz="1600" dirty="0" smtClean="0">
                <a:solidFill>
                  <a:srgbClr val="FF0000"/>
                </a:solidFill>
              </a:rPr>
              <a:t>5x10</a:t>
            </a:r>
            <a:r>
              <a:rPr lang="en-US" sz="1600" baseline="30000" dirty="0" smtClean="0">
                <a:solidFill>
                  <a:srgbClr val="FF0000"/>
                </a:solidFill>
              </a:rPr>
              <a:t>34</a:t>
            </a:r>
            <a:endParaRPr lang="en-US" sz="1600" baseline="30000" dirty="0">
              <a:solidFill>
                <a:srgbClr val="FF0000"/>
              </a:solidFill>
            </a:endParaRPr>
          </a:p>
        </p:txBody>
      </p:sp>
      <p:sp>
        <p:nvSpPr>
          <p:cNvPr id="32" name="Oval 31"/>
          <p:cNvSpPr/>
          <p:nvPr/>
        </p:nvSpPr>
        <p:spPr>
          <a:xfrm>
            <a:off x="5340099" y="4504340"/>
            <a:ext cx="1728225" cy="26883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/>
      <p:bldP spid="16" grpId="0"/>
      <p:bldP spid="19" grpId="0"/>
      <p:bldP spid="20" grpId="0"/>
      <p:bldP spid="21" grpId="0" animBg="1"/>
      <p:bldP spid="22" grpId="0"/>
      <p:bldP spid="24" grpId="0" animBg="1"/>
      <p:bldP spid="25" grpId="0"/>
      <p:bldP spid="27" grpId="0"/>
      <p:bldP spid="29" grpId="0"/>
      <p:bldP spid="32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Major Questions at Chamonix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Run through 2012?</a:t>
            </a:r>
          </a:p>
          <a:p>
            <a:pPr lvl="1"/>
            <a:r>
              <a:rPr lang="en-US" dirty="0" smtClean="0"/>
              <a:t>Luminosity will likely still be increasing</a:t>
            </a:r>
          </a:p>
          <a:p>
            <a:r>
              <a:rPr lang="en-US" dirty="0" smtClean="0"/>
              <a:t>Increase Energy to 4?</a:t>
            </a:r>
          </a:p>
          <a:p>
            <a:pPr lvl="1"/>
            <a:r>
              <a:rPr lang="en-US" dirty="0" smtClean="0"/>
              <a:t>Can get same Higgs reach with ~20% less luminosity</a:t>
            </a:r>
          </a:p>
          <a:p>
            <a:pPr lvl="1"/>
            <a:r>
              <a:rPr lang="en-US" dirty="0" smtClean="0"/>
              <a:t>5</a:t>
            </a:r>
            <a:r>
              <a:rPr lang="en-US" dirty="0" smtClean="0">
                <a:latin typeface="Symbol" pitchFamily="18" charset="2"/>
              </a:rPr>
              <a:t>s</a:t>
            </a:r>
            <a:r>
              <a:rPr lang="en-US" dirty="0" smtClean="0"/>
              <a:t> discovery over entire allowed mass region with 10 fb</a:t>
            </a:r>
            <a:r>
              <a:rPr lang="en-US" baseline="30000" dirty="0" smtClean="0"/>
              <a:t>-1</a:t>
            </a:r>
          </a:p>
          <a:p>
            <a:r>
              <a:rPr lang="en-US" dirty="0" smtClean="0"/>
              <a:t>Is it worth pursuing the HL-LHC upgrade?</a:t>
            </a:r>
          </a:p>
          <a:p>
            <a:pPr lvl="1"/>
            <a:r>
              <a:rPr lang="en-US" dirty="0" smtClean="0"/>
              <a:t>Given the demonstrated performance of the LHC so far, it’s not unlikely that it could reach 2-3x10</a:t>
            </a:r>
            <a:r>
              <a:rPr lang="en-US" baseline="30000" dirty="0" smtClean="0"/>
              <a:t>34</a:t>
            </a:r>
            <a:r>
              <a:rPr lang="en-US" dirty="0" smtClean="0"/>
              <a:t> cm</a:t>
            </a:r>
            <a:r>
              <a:rPr lang="en-US" baseline="30000" dirty="0" smtClean="0"/>
              <a:t>-2</a:t>
            </a:r>
            <a:r>
              <a:rPr lang="en-US" dirty="0" smtClean="0"/>
              <a:t>-s</a:t>
            </a:r>
            <a:r>
              <a:rPr lang="en-US" baseline="30000" dirty="0" smtClean="0"/>
              <a:t>-1</a:t>
            </a:r>
            <a:r>
              <a:rPr lang="en-US" dirty="0" smtClean="0"/>
              <a:t> in more or less it’s current configuration (once final collimation system is in place).</a:t>
            </a:r>
          </a:p>
          <a:p>
            <a:pPr lvl="1"/>
            <a:r>
              <a:rPr lang="en-US" dirty="0" smtClean="0"/>
              <a:t>It’s unlikely the experiments can live with much more that 5x10</a:t>
            </a:r>
            <a:r>
              <a:rPr lang="en-US" baseline="30000" dirty="0" smtClean="0"/>
              <a:t>34</a:t>
            </a:r>
            <a:r>
              <a:rPr lang="en-US" dirty="0" smtClean="0"/>
              <a:t>.</a:t>
            </a:r>
          </a:p>
          <a:p>
            <a:pPr lvl="1"/>
            <a:r>
              <a:rPr lang="en-US" dirty="0" smtClean="0"/>
              <a:t>???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1/25/2011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Eric Prebys - LHC Talk, CMSDAS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B9C9FA3-8426-4C5C-8E62-0AF2AB6B414E}" type="slidenum">
              <a:rPr lang="en-US" smtClean="0"/>
              <a:pPr>
                <a:defRPr/>
              </a:pPr>
              <a:t>34</a:t>
            </a:fld>
            <a:endParaRPr lang="en-US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The Long Road to Discovery</a:t>
            </a:r>
            <a:endParaRPr lang="en-US" dirty="0"/>
          </a:p>
        </p:txBody>
      </p:sp>
      <p:sp>
        <p:nvSpPr>
          <p:cNvPr id="47107" name="Content Placeholder 8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000" dirty="0" smtClean="0"/>
              <a:t>Even with the higher luminosity, still need a lot of time to reach the discovery potential of the LHC</a:t>
            </a:r>
          </a:p>
          <a:p>
            <a:endParaRPr lang="en-US" sz="2000" dirty="0" smtClean="0"/>
          </a:p>
          <a:p>
            <a:endParaRPr lang="en-US" sz="2000" dirty="0" smtClean="0"/>
          </a:p>
          <a:p>
            <a:endParaRPr lang="en-US" sz="2000" dirty="0" smtClean="0"/>
          </a:p>
          <a:p>
            <a:endParaRPr lang="en-US" sz="2000" dirty="0" smtClean="0"/>
          </a:p>
          <a:p>
            <a:endParaRPr lang="en-US" sz="2000" dirty="0" smtClean="0"/>
          </a:p>
          <a:p>
            <a:endParaRPr lang="en-US" sz="2000" dirty="0" smtClean="0"/>
          </a:p>
          <a:p>
            <a:endParaRPr lang="en-US" sz="2000" dirty="0" smtClean="0"/>
          </a:p>
          <a:p>
            <a:endParaRPr lang="en-US" sz="2000" dirty="0" smtClean="0"/>
          </a:p>
          <a:p>
            <a:endParaRPr lang="en-US" sz="2000" dirty="0" smtClean="0"/>
          </a:p>
          <a:p>
            <a:endParaRPr lang="en-US" sz="2000" dirty="0" smtClean="0"/>
          </a:p>
          <a:p>
            <a:endParaRPr lang="en-US" sz="2000" dirty="0" smtClean="0"/>
          </a:p>
          <a:p>
            <a:endParaRPr lang="en-US" sz="2000" dirty="0" smtClean="0"/>
          </a:p>
          <a:p>
            <a:r>
              <a:rPr lang="en-US" sz="2000" dirty="0" smtClean="0"/>
              <a:t>Lots of new challenges between now and then!</a:t>
            </a:r>
          </a:p>
          <a:p>
            <a:pPr lvl="1"/>
            <a:endParaRPr lang="en-US" sz="1600" dirty="0" smtClean="0"/>
          </a:p>
        </p:txBody>
      </p:sp>
      <p:pic>
        <p:nvPicPr>
          <p:cNvPr id="47111" name="Picture 34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1070" y="1547155"/>
            <a:ext cx="6515100" cy="3771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7112" name="Line 342"/>
          <p:cNvSpPr>
            <a:spLocks noChangeShapeType="1"/>
          </p:cNvSpPr>
          <p:nvPr/>
        </p:nvSpPr>
        <p:spPr bwMode="auto">
          <a:xfrm flipV="1">
            <a:off x="2783895" y="3679168"/>
            <a:ext cx="0" cy="1598612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/>
            <a:tailEnd/>
          </a:ln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47113" name="Line 343"/>
          <p:cNvSpPr>
            <a:spLocks noChangeShapeType="1"/>
          </p:cNvSpPr>
          <p:nvPr/>
        </p:nvSpPr>
        <p:spPr bwMode="auto">
          <a:xfrm flipV="1">
            <a:off x="4193595" y="2975905"/>
            <a:ext cx="0" cy="2301875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/>
            <a:tailEnd/>
          </a:ln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47114" name="Line 344"/>
          <p:cNvSpPr>
            <a:spLocks noChangeShapeType="1"/>
          </p:cNvSpPr>
          <p:nvPr/>
        </p:nvSpPr>
        <p:spPr bwMode="auto">
          <a:xfrm>
            <a:off x="2850570" y="4958693"/>
            <a:ext cx="1343025" cy="0"/>
          </a:xfrm>
          <a:prstGeom prst="line">
            <a:avLst/>
          </a:prstGeom>
          <a:noFill/>
          <a:ln w="22225">
            <a:solidFill>
              <a:schemeClr val="tx2"/>
            </a:solidFill>
            <a:round/>
            <a:headEnd type="triangle" w="lg" len="lg"/>
            <a:tailEnd type="triangle" w="lg" len="lg"/>
          </a:ln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47115" name="Line 345"/>
          <p:cNvSpPr>
            <a:spLocks noChangeShapeType="1"/>
          </p:cNvSpPr>
          <p:nvPr/>
        </p:nvSpPr>
        <p:spPr bwMode="auto">
          <a:xfrm>
            <a:off x="1239258" y="3615668"/>
            <a:ext cx="1611312" cy="0"/>
          </a:xfrm>
          <a:prstGeom prst="line">
            <a:avLst/>
          </a:prstGeom>
          <a:noFill/>
          <a:ln w="22225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47116" name="Text Box 346"/>
          <p:cNvSpPr txBox="1">
            <a:spLocks noChangeArrowheads="1"/>
          </p:cNvSpPr>
          <p:nvPr/>
        </p:nvSpPr>
        <p:spPr bwMode="auto">
          <a:xfrm>
            <a:off x="2811140" y="4527800"/>
            <a:ext cx="1401345" cy="338554"/>
          </a:xfrm>
          <a:prstGeom prst="rect">
            <a:avLst/>
          </a:prstGeom>
          <a:solidFill>
            <a:srgbClr val="FFFF99"/>
          </a:solidFill>
          <a:ln w="28575">
            <a:solidFill>
              <a:srgbClr val="FF0000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en-US" sz="1600" dirty="0" smtClean="0">
                <a:latin typeface="Arial Unicode MS" pitchFamily="34" charset="-128"/>
              </a:rPr>
              <a:t>50-100 </a:t>
            </a:r>
            <a:r>
              <a:rPr lang="en-US" sz="1600" dirty="0">
                <a:latin typeface="Arial Unicode MS" pitchFamily="34" charset="-128"/>
              </a:rPr>
              <a:t>fb</a:t>
            </a:r>
            <a:r>
              <a:rPr lang="en-US" sz="1600" baseline="30000" dirty="0">
                <a:latin typeface="Arial Unicode MS" pitchFamily="34" charset="-128"/>
              </a:rPr>
              <a:t>-1</a:t>
            </a:r>
            <a:r>
              <a:rPr lang="en-US" sz="1600" dirty="0">
                <a:latin typeface="Arial Unicode MS" pitchFamily="34" charset="-128"/>
              </a:rPr>
              <a:t>/yr</a:t>
            </a:r>
          </a:p>
        </p:txBody>
      </p:sp>
      <p:sp>
        <p:nvSpPr>
          <p:cNvPr id="47117" name="Line 347"/>
          <p:cNvSpPr>
            <a:spLocks noChangeShapeType="1"/>
          </p:cNvSpPr>
          <p:nvPr/>
        </p:nvSpPr>
        <p:spPr bwMode="auto">
          <a:xfrm flipV="1">
            <a:off x="4596820" y="2975905"/>
            <a:ext cx="0" cy="2365375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/>
            <a:tailEnd/>
          </a:ln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47118" name="Line 348"/>
          <p:cNvSpPr>
            <a:spLocks noChangeShapeType="1"/>
          </p:cNvSpPr>
          <p:nvPr/>
        </p:nvSpPr>
        <p:spPr bwMode="auto">
          <a:xfrm flipV="1">
            <a:off x="5066720" y="2847318"/>
            <a:ext cx="0" cy="2430462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/>
            <a:tailEnd/>
          </a:ln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47119" name="Text Box 349"/>
          <p:cNvSpPr txBox="1">
            <a:spLocks noChangeArrowheads="1"/>
          </p:cNvSpPr>
          <p:nvPr/>
        </p:nvSpPr>
        <p:spPr bwMode="auto">
          <a:xfrm rot="-5400000">
            <a:off x="3356472" y="3867253"/>
            <a:ext cx="2074607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en-US" sz="2000" dirty="0" smtClean="0">
                <a:solidFill>
                  <a:srgbClr val="006600"/>
                </a:solidFill>
                <a:latin typeface="Times New Roman" pitchFamily="18" charset="0"/>
              </a:rPr>
              <a:t>HL-LHC Upgrade</a:t>
            </a:r>
            <a:endParaRPr lang="en-US" sz="2000" dirty="0">
              <a:solidFill>
                <a:srgbClr val="006600"/>
              </a:solidFill>
              <a:latin typeface="Times New Roman" pitchFamily="18" charset="0"/>
            </a:endParaRPr>
          </a:p>
        </p:txBody>
      </p:sp>
      <p:sp>
        <p:nvSpPr>
          <p:cNvPr id="47120" name="Text Box 350"/>
          <p:cNvSpPr txBox="1">
            <a:spLocks noChangeArrowheads="1"/>
          </p:cNvSpPr>
          <p:nvPr/>
        </p:nvSpPr>
        <p:spPr bwMode="auto">
          <a:xfrm>
            <a:off x="5191637" y="4511018"/>
            <a:ext cx="1218603" cy="369332"/>
          </a:xfrm>
          <a:prstGeom prst="rect">
            <a:avLst/>
          </a:prstGeom>
          <a:solidFill>
            <a:srgbClr val="FFFF99"/>
          </a:solidFill>
          <a:ln w="28575">
            <a:solidFill>
              <a:srgbClr val="FF0000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en-US" dirty="0" smtClean="0">
                <a:latin typeface="Arial Unicode MS" pitchFamily="34" charset="-128"/>
              </a:rPr>
              <a:t>500 </a:t>
            </a:r>
            <a:r>
              <a:rPr lang="en-US" dirty="0">
                <a:latin typeface="Arial Unicode MS" pitchFamily="34" charset="-128"/>
              </a:rPr>
              <a:t>fb</a:t>
            </a:r>
            <a:r>
              <a:rPr lang="en-US" baseline="30000" dirty="0">
                <a:latin typeface="Arial Unicode MS" pitchFamily="34" charset="-128"/>
              </a:rPr>
              <a:t>-1</a:t>
            </a:r>
            <a:r>
              <a:rPr lang="en-US" dirty="0">
                <a:latin typeface="Arial Unicode MS" pitchFamily="34" charset="-128"/>
              </a:rPr>
              <a:t>/yr</a:t>
            </a:r>
          </a:p>
        </p:txBody>
      </p:sp>
      <p:sp>
        <p:nvSpPr>
          <p:cNvPr id="47121" name="Text Box 351"/>
          <p:cNvSpPr txBox="1">
            <a:spLocks noChangeArrowheads="1"/>
          </p:cNvSpPr>
          <p:nvPr/>
        </p:nvSpPr>
        <p:spPr bwMode="auto">
          <a:xfrm rot="-5400000">
            <a:off x="4311070" y="3782355"/>
            <a:ext cx="1014413" cy="303213"/>
          </a:xfrm>
          <a:prstGeom prst="rect">
            <a:avLst/>
          </a:prstGeom>
          <a:solidFill>
            <a:srgbClr val="FFFFCC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en-US" dirty="0">
                <a:latin typeface="Arial Unicode MS" pitchFamily="34" charset="-128"/>
              </a:rPr>
              <a:t>200 fb</a:t>
            </a:r>
            <a:r>
              <a:rPr lang="en-US" baseline="30000" dirty="0">
                <a:latin typeface="Arial Unicode MS" pitchFamily="34" charset="-128"/>
              </a:rPr>
              <a:t>-1</a:t>
            </a:r>
            <a:r>
              <a:rPr lang="en-US" dirty="0">
                <a:latin typeface="Arial Unicode MS" pitchFamily="34" charset="-128"/>
              </a:rPr>
              <a:t>/yr</a:t>
            </a:r>
          </a:p>
        </p:txBody>
      </p:sp>
      <p:sp>
        <p:nvSpPr>
          <p:cNvPr id="47122" name="Line 352"/>
          <p:cNvSpPr>
            <a:spLocks noChangeShapeType="1"/>
          </p:cNvSpPr>
          <p:nvPr/>
        </p:nvSpPr>
        <p:spPr bwMode="auto">
          <a:xfrm>
            <a:off x="1239258" y="2975905"/>
            <a:ext cx="2954337" cy="0"/>
          </a:xfrm>
          <a:prstGeom prst="line">
            <a:avLst/>
          </a:prstGeom>
          <a:noFill/>
          <a:ln w="22225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47123" name="Line 353"/>
          <p:cNvSpPr>
            <a:spLocks noChangeShapeType="1"/>
          </p:cNvSpPr>
          <p:nvPr/>
        </p:nvSpPr>
        <p:spPr bwMode="auto">
          <a:xfrm>
            <a:off x="1239258" y="2272643"/>
            <a:ext cx="5170487" cy="0"/>
          </a:xfrm>
          <a:prstGeom prst="line">
            <a:avLst/>
          </a:prstGeom>
          <a:noFill/>
          <a:ln w="22225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47124" name="Text Box 354"/>
          <p:cNvSpPr txBox="1">
            <a:spLocks noChangeArrowheads="1"/>
          </p:cNvSpPr>
          <p:nvPr/>
        </p:nvSpPr>
        <p:spPr bwMode="auto">
          <a:xfrm>
            <a:off x="702683" y="2101193"/>
            <a:ext cx="474662" cy="255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en-US" sz="1400" b="1">
                <a:latin typeface="Arial Unicode MS" pitchFamily="34" charset="-128"/>
              </a:rPr>
              <a:t>3000</a:t>
            </a:r>
          </a:p>
        </p:txBody>
      </p:sp>
      <p:sp>
        <p:nvSpPr>
          <p:cNvPr id="47125" name="Text Box 355"/>
          <p:cNvSpPr txBox="1">
            <a:spLocks noChangeArrowheads="1"/>
          </p:cNvSpPr>
          <p:nvPr/>
        </p:nvSpPr>
        <p:spPr bwMode="auto">
          <a:xfrm>
            <a:off x="769358" y="2847318"/>
            <a:ext cx="395287" cy="255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en-US" sz="1400" b="1">
                <a:latin typeface="Arial Unicode MS" pitchFamily="34" charset="-128"/>
              </a:rPr>
              <a:t>300</a:t>
            </a:r>
          </a:p>
        </p:txBody>
      </p:sp>
      <p:sp>
        <p:nvSpPr>
          <p:cNvPr id="47126" name="Text Box 356"/>
          <p:cNvSpPr txBox="1">
            <a:spLocks noChangeArrowheads="1"/>
          </p:cNvSpPr>
          <p:nvPr/>
        </p:nvSpPr>
        <p:spPr bwMode="auto">
          <a:xfrm>
            <a:off x="836033" y="3487080"/>
            <a:ext cx="315912" cy="255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en-US" sz="1400" b="1">
                <a:latin typeface="Arial Unicode MS" pitchFamily="34" charset="-128"/>
              </a:rPr>
              <a:t>30</a:t>
            </a:r>
          </a:p>
        </p:txBody>
      </p:sp>
      <p:sp>
        <p:nvSpPr>
          <p:cNvPr id="47127" name="Text Box 357"/>
          <p:cNvSpPr txBox="1">
            <a:spLocks noChangeArrowheads="1"/>
          </p:cNvSpPr>
          <p:nvPr/>
        </p:nvSpPr>
        <p:spPr bwMode="auto">
          <a:xfrm>
            <a:off x="2045708" y="4445930"/>
            <a:ext cx="628650" cy="458788"/>
          </a:xfrm>
          <a:prstGeom prst="rect">
            <a:avLst/>
          </a:prstGeom>
          <a:solidFill>
            <a:srgbClr val="FFFF99"/>
          </a:solidFill>
          <a:ln w="28575">
            <a:solidFill>
              <a:srgbClr val="FF0000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en-US" sz="1400" b="1">
                <a:latin typeface="Arial Unicode MS" pitchFamily="34" charset="-128"/>
              </a:rPr>
              <a:t>10-20 </a:t>
            </a:r>
          </a:p>
          <a:p>
            <a:pPr algn="ctr" eaLnBrk="0" hangingPunct="0"/>
            <a:r>
              <a:rPr lang="en-US" sz="1400" b="1">
                <a:latin typeface="Arial Unicode MS" pitchFamily="34" charset="-128"/>
              </a:rPr>
              <a:t>fb</a:t>
            </a:r>
            <a:r>
              <a:rPr lang="en-US" sz="1400" b="1" baseline="30000">
                <a:latin typeface="Arial Unicode MS" pitchFamily="34" charset="-128"/>
              </a:rPr>
              <a:t>-1</a:t>
            </a:r>
            <a:r>
              <a:rPr lang="en-US" sz="1400" b="1">
                <a:latin typeface="Arial Unicode MS" pitchFamily="34" charset="-128"/>
              </a:rPr>
              <a:t>/yr</a:t>
            </a:r>
          </a:p>
        </p:txBody>
      </p:sp>
      <p:sp>
        <p:nvSpPr>
          <p:cNvPr id="47128" name="Rectangle 358"/>
          <p:cNvSpPr>
            <a:spLocks noChangeArrowheads="1"/>
          </p:cNvSpPr>
          <p:nvPr/>
        </p:nvSpPr>
        <p:spPr bwMode="auto">
          <a:xfrm>
            <a:off x="4193595" y="2975905"/>
            <a:ext cx="403225" cy="2365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/>
            <a:endParaRPr lang="en-US"/>
          </a:p>
        </p:txBody>
      </p:sp>
      <p:sp>
        <p:nvSpPr>
          <p:cNvPr id="47129" name="Line 360"/>
          <p:cNvSpPr>
            <a:spLocks noChangeShapeType="1"/>
          </p:cNvSpPr>
          <p:nvPr/>
        </p:nvSpPr>
        <p:spPr bwMode="auto">
          <a:xfrm>
            <a:off x="5066720" y="4958693"/>
            <a:ext cx="1343025" cy="0"/>
          </a:xfrm>
          <a:prstGeom prst="line">
            <a:avLst/>
          </a:prstGeom>
          <a:noFill/>
          <a:ln w="22225">
            <a:solidFill>
              <a:schemeClr val="tx2"/>
            </a:solidFill>
            <a:round/>
            <a:headEnd type="triangle" w="lg" len="lg"/>
            <a:tailEnd type="triangle" w="lg" len="lg"/>
          </a:ln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47130" name="Line 361"/>
          <p:cNvSpPr>
            <a:spLocks noChangeShapeType="1"/>
          </p:cNvSpPr>
          <p:nvPr/>
        </p:nvSpPr>
        <p:spPr bwMode="auto">
          <a:xfrm flipH="1">
            <a:off x="6409745" y="4958693"/>
            <a:ext cx="334963" cy="0"/>
          </a:xfrm>
          <a:prstGeom prst="line">
            <a:avLst/>
          </a:prstGeom>
          <a:noFill/>
          <a:ln w="22225">
            <a:solidFill>
              <a:schemeClr val="tx1"/>
            </a:solidFill>
            <a:prstDash val="dash"/>
            <a:round/>
            <a:headEnd/>
            <a:tailEnd/>
          </a:ln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47131" name="Text Box 362"/>
          <p:cNvSpPr txBox="1">
            <a:spLocks noChangeArrowheads="1"/>
          </p:cNvSpPr>
          <p:nvPr/>
        </p:nvSpPr>
        <p:spPr bwMode="auto">
          <a:xfrm>
            <a:off x="4528558" y="1974193"/>
            <a:ext cx="1123950" cy="255587"/>
          </a:xfrm>
          <a:prstGeom prst="rect">
            <a:avLst/>
          </a:prstGeom>
          <a:solidFill>
            <a:srgbClr val="EAEAEA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en-US" sz="1400" b="1">
                <a:solidFill>
                  <a:schemeClr val="accent2"/>
                </a:solidFill>
                <a:latin typeface="Arial Unicode MS" pitchFamily="34" charset="-128"/>
              </a:rPr>
              <a:t>SUSY@3TeV</a:t>
            </a:r>
          </a:p>
        </p:txBody>
      </p:sp>
      <p:sp>
        <p:nvSpPr>
          <p:cNvPr id="47132" name="Line 363"/>
          <p:cNvSpPr>
            <a:spLocks noChangeShapeType="1"/>
          </p:cNvSpPr>
          <p:nvPr/>
        </p:nvSpPr>
        <p:spPr bwMode="auto">
          <a:xfrm>
            <a:off x="5536620" y="2207555"/>
            <a:ext cx="0" cy="320675"/>
          </a:xfrm>
          <a:prstGeom prst="line">
            <a:avLst/>
          </a:prstGeom>
          <a:noFill/>
          <a:ln w="22225">
            <a:solidFill>
              <a:srgbClr val="FF0000"/>
            </a:solidFill>
            <a:round/>
            <a:headEnd/>
            <a:tailEnd type="triangle" w="lg" len="lg"/>
          </a:ln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47133" name="Text Box 364"/>
          <p:cNvSpPr txBox="1">
            <a:spLocks noChangeArrowheads="1"/>
          </p:cNvSpPr>
          <p:nvPr/>
        </p:nvSpPr>
        <p:spPr bwMode="auto">
          <a:xfrm>
            <a:off x="5804908" y="1717018"/>
            <a:ext cx="825500" cy="257175"/>
          </a:xfrm>
          <a:prstGeom prst="rect">
            <a:avLst/>
          </a:prstGeom>
          <a:solidFill>
            <a:srgbClr val="EAEAEA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en-US" sz="1400" b="1">
                <a:solidFill>
                  <a:schemeClr val="accent2"/>
                </a:solidFill>
                <a:latin typeface="Arial Unicode MS" pitchFamily="34" charset="-128"/>
              </a:rPr>
              <a:t>Z’@6TeV</a:t>
            </a:r>
          </a:p>
        </p:txBody>
      </p:sp>
      <p:sp>
        <p:nvSpPr>
          <p:cNvPr id="47134" name="Line 365"/>
          <p:cNvSpPr>
            <a:spLocks noChangeShapeType="1"/>
          </p:cNvSpPr>
          <p:nvPr/>
        </p:nvSpPr>
        <p:spPr bwMode="auto">
          <a:xfrm>
            <a:off x="6409745" y="1951968"/>
            <a:ext cx="0" cy="255587"/>
          </a:xfrm>
          <a:prstGeom prst="line">
            <a:avLst/>
          </a:prstGeom>
          <a:noFill/>
          <a:ln w="22225">
            <a:solidFill>
              <a:srgbClr val="FF0000"/>
            </a:solidFill>
            <a:round/>
            <a:headEnd/>
            <a:tailEnd type="triangle" w="lg" len="lg"/>
          </a:ln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47135" name="Line 366"/>
          <p:cNvSpPr>
            <a:spLocks noChangeShapeType="1"/>
          </p:cNvSpPr>
          <p:nvPr/>
        </p:nvSpPr>
        <p:spPr bwMode="auto">
          <a:xfrm>
            <a:off x="1909183" y="3679168"/>
            <a:ext cx="0" cy="831850"/>
          </a:xfrm>
          <a:prstGeom prst="line">
            <a:avLst/>
          </a:prstGeom>
          <a:noFill/>
          <a:ln w="22225">
            <a:solidFill>
              <a:srgbClr val="FF0000"/>
            </a:solidFill>
            <a:round/>
            <a:headEnd/>
            <a:tailEnd type="triangle" w="lg" len="lg"/>
          </a:ln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47136" name="Line 367"/>
          <p:cNvSpPr>
            <a:spLocks noChangeShapeType="1"/>
          </p:cNvSpPr>
          <p:nvPr/>
        </p:nvSpPr>
        <p:spPr bwMode="auto">
          <a:xfrm>
            <a:off x="2179058" y="3167993"/>
            <a:ext cx="0" cy="1022350"/>
          </a:xfrm>
          <a:prstGeom prst="line">
            <a:avLst/>
          </a:prstGeom>
          <a:noFill/>
          <a:ln w="22225">
            <a:solidFill>
              <a:srgbClr val="FF0000"/>
            </a:solidFill>
            <a:round/>
            <a:headEnd/>
            <a:tailEnd type="triangle" w="lg" len="lg"/>
          </a:ln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47137" name="Text Box 368"/>
          <p:cNvSpPr txBox="1">
            <a:spLocks noChangeArrowheads="1"/>
          </p:cNvSpPr>
          <p:nvPr/>
        </p:nvSpPr>
        <p:spPr bwMode="auto">
          <a:xfrm>
            <a:off x="1374195" y="3317218"/>
            <a:ext cx="1122363" cy="255587"/>
          </a:xfrm>
          <a:prstGeom prst="rect">
            <a:avLst/>
          </a:prstGeom>
          <a:solidFill>
            <a:srgbClr val="EAEAEA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en-US" sz="1400" b="1">
                <a:solidFill>
                  <a:schemeClr val="accent2"/>
                </a:solidFill>
                <a:latin typeface="Arial Unicode MS" pitchFamily="34" charset="-128"/>
              </a:rPr>
              <a:t>SUSY@1TeV</a:t>
            </a:r>
          </a:p>
        </p:txBody>
      </p:sp>
      <p:sp>
        <p:nvSpPr>
          <p:cNvPr id="47138" name="Line 369"/>
          <p:cNvSpPr>
            <a:spLocks noChangeShapeType="1"/>
          </p:cNvSpPr>
          <p:nvPr/>
        </p:nvSpPr>
        <p:spPr bwMode="auto">
          <a:xfrm>
            <a:off x="4195183" y="2591730"/>
            <a:ext cx="0" cy="319088"/>
          </a:xfrm>
          <a:prstGeom prst="line">
            <a:avLst/>
          </a:prstGeom>
          <a:noFill/>
          <a:ln w="22225">
            <a:solidFill>
              <a:srgbClr val="FF0000"/>
            </a:solidFill>
            <a:round/>
            <a:headEnd/>
            <a:tailEnd type="triangle" w="lg" len="lg"/>
          </a:ln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47139" name="Text Box 370"/>
          <p:cNvSpPr txBox="1">
            <a:spLocks noChangeArrowheads="1"/>
          </p:cNvSpPr>
          <p:nvPr/>
        </p:nvSpPr>
        <p:spPr bwMode="auto">
          <a:xfrm>
            <a:off x="2313995" y="1951968"/>
            <a:ext cx="1477963" cy="255587"/>
          </a:xfrm>
          <a:prstGeom prst="rect">
            <a:avLst/>
          </a:prstGeom>
          <a:solidFill>
            <a:srgbClr val="EAEAEA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en-US" sz="1400" b="1">
                <a:solidFill>
                  <a:schemeClr val="accent2"/>
                </a:solidFill>
                <a:latin typeface="Arial Unicode MS" pitchFamily="34" charset="-128"/>
              </a:rPr>
              <a:t>ADD X-dim@9TeV</a:t>
            </a:r>
          </a:p>
        </p:txBody>
      </p:sp>
      <p:sp>
        <p:nvSpPr>
          <p:cNvPr id="47140" name="Line 371"/>
          <p:cNvSpPr>
            <a:spLocks noChangeShapeType="1"/>
          </p:cNvSpPr>
          <p:nvPr/>
        </p:nvSpPr>
        <p:spPr bwMode="auto">
          <a:xfrm>
            <a:off x="3253795" y="2207555"/>
            <a:ext cx="0" cy="1023938"/>
          </a:xfrm>
          <a:prstGeom prst="line">
            <a:avLst/>
          </a:prstGeom>
          <a:noFill/>
          <a:ln w="22225">
            <a:solidFill>
              <a:srgbClr val="FF0000"/>
            </a:solidFill>
            <a:round/>
            <a:headEnd/>
            <a:tailEnd type="triangle" w="lg" len="lg"/>
          </a:ln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47141" name="Line 372"/>
          <p:cNvSpPr>
            <a:spLocks noChangeShapeType="1"/>
          </p:cNvSpPr>
          <p:nvPr/>
        </p:nvSpPr>
        <p:spPr bwMode="auto">
          <a:xfrm>
            <a:off x="2582283" y="2847318"/>
            <a:ext cx="0" cy="895350"/>
          </a:xfrm>
          <a:prstGeom prst="line">
            <a:avLst/>
          </a:prstGeom>
          <a:noFill/>
          <a:ln w="22225">
            <a:solidFill>
              <a:srgbClr val="FF0000"/>
            </a:solidFill>
            <a:round/>
            <a:headEnd/>
            <a:tailEnd type="triangle" w="lg" len="lg"/>
          </a:ln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47142" name="Text Box 373"/>
          <p:cNvSpPr txBox="1">
            <a:spLocks noChangeArrowheads="1"/>
          </p:cNvSpPr>
          <p:nvPr/>
        </p:nvSpPr>
        <p:spPr bwMode="auto">
          <a:xfrm>
            <a:off x="2850570" y="2293280"/>
            <a:ext cx="1858963" cy="255588"/>
          </a:xfrm>
          <a:prstGeom prst="rect">
            <a:avLst/>
          </a:prstGeom>
          <a:solidFill>
            <a:srgbClr val="EAEAEA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en-US" sz="1400" b="1">
                <a:solidFill>
                  <a:schemeClr val="accent2"/>
                </a:solidFill>
                <a:latin typeface="Arial Unicode MS" pitchFamily="34" charset="-128"/>
              </a:rPr>
              <a:t>Compositeness@40TeV</a:t>
            </a:r>
          </a:p>
        </p:txBody>
      </p:sp>
      <p:sp>
        <p:nvSpPr>
          <p:cNvPr id="47143" name="Text Box 374"/>
          <p:cNvSpPr txBox="1">
            <a:spLocks noChangeArrowheads="1"/>
          </p:cNvSpPr>
          <p:nvPr/>
        </p:nvSpPr>
        <p:spPr bwMode="auto">
          <a:xfrm>
            <a:off x="1977445" y="2591730"/>
            <a:ext cx="1235075" cy="255588"/>
          </a:xfrm>
          <a:prstGeom prst="rect">
            <a:avLst/>
          </a:prstGeom>
          <a:solidFill>
            <a:srgbClr val="EAEAEA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en-US" sz="1400" b="1">
                <a:solidFill>
                  <a:schemeClr val="accent2"/>
                </a:solidFill>
                <a:latin typeface="Arial Unicode MS" pitchFamily="34" charset="-128"/>
              </a:rPr>
              <a:t>H(120GeV)</a:t>
            </a:r>
            <a:r>
              <a:rPr lang="en-US" sz="1400" b="1">
                <a:solidFill>
                  <a:schemeClr val="accent2"/>
                </a:solidFill>
                <a:latin typeface="Arial Unicode MS" pitchFamily="34" charset="-128"/>
                <a:sym typeface="Wingdings" pitchFamily="2" charset="2"/>
              </a:rPr>
              <a:t></a:t>
            </a:r>
            <a:r>
              <a:rPr lang="en-US" sz="1400" b="1">
                <a:solidFill>
                  <a:schemeClr val="accent2"/>
                </a:solidFill>
                <a:latin typeface="Symbol" pitchFamily="18" charset="2"/>
                <a:sym typeface="Wingdings" pitchFamily="2" charset="2"/>
              </a:rPr>
              <a:t>gg</a:t>
            </a:r>
            <a:endParaRPr lang="en-US" sz="1400" b="1">
              <a:solidFill>
                <a:schemeClr val="accent2"/>
              </a:solidFill>
              <a:latin typeface="Symbol" pitchFamily="18" charset="2"/>
            </a:endParaRPr>
          </a:p>
        </p:txBody>
      </p:sp>
      <p:sp>
        <p:nvSpPr>
          <p:cNvPr id="47144" name="Text Box 375"/>
          <p:cNvSpPr txBox="1">
            <a:spLocks noChangeArrowheads="1"/>
          </p:cNvSpPr>
          <p:nvPr/>
        </p:nvSpPr>
        <p:spPr bwMode="auto">
          <a:xfrm>
            <a:off x="1642483" y="2933043"/>
            <a:ext cx="1295400" cy="255587"/>
          </a:xfrm>
          <a:prstGeom prst="rect">
            <a:avLst/>
          </a:prstGeom>
          <a:solidFill>
            <a:srgbClr val="EAEAEA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en-US" sz="1400" b="1">
                <a:solidFill>
                  <a:schemeClr val="accent2"/>
                </a:solidFill>
                <a:latin typeface="Arial Unicode MS" pitchFamily="34" charset="-128"/>
              </a:rPr>
              <a:t>Higgs@200GeV</a:t>
            </a:r>
          </a:p>
        </p:txBody>
      </p:sp>
      <p:sp>
        <p:nvSpPr>
          <p:cNvPr id="47145" name="TextBox 47"/>
          <p:cNvSpPr txBox="1">
            <a:spLocks noChangeArrowheads="1"/>
          </p:cNvSpPr>
          <p:nvPr/>
        </p:nvSpPr>
        <p:spPr bwMode="auto">
          <a:xfrm>
            <a:off x="1186869" y="5509555"/>
            <a:ext cx="2809055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/>
            <a:r>
              <a:rPr lang="en-US" dirty="0">
                <a:solidFill>
                  <a:srgbClr val="FF0000"/>
                </a:solidFill>
              </a:rPr>
              <a:t>50 x </a:t>
            </a:r>
            <a:r>
              <a:rPr lang="en-US" dirty="0" err="1">
                <a:solidFill>
                  <a:srgbClr val="FF0000"/>
                </a:solidFill>
              </a:rPr>
              <a:t>Tevatron</a:t>
            </a:r>
            <a:r>
              <a:rPr lang="en-US" dirty="0">
                <a:solidFill>
                  <a:srgbClr val="FF0000"/>
                </a:solidFill>
              </a:rPr>
              <a:t> luminosity</a:t>
            </a:r>
          </a:p>
        </p:txBody>
      </p:sp>
      <p:cxnSp>
        <p:nvCxnSpPr>
          <p:cNvPr id="50" name="Straight Arrow Connector 49"/>
          <p:cNvCxnSpPr/>
          <p:nvPr/>
        </p:nvCxnSpPr>
        <p:spPr>
          <a:xfrm rot="5400000" flipH="1" flipV="1">
            <a:off x="2939470" y="5052355"/>
            <a:ext cx="685800" cy="38100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147" name="TextBox 50"/>
          <p:cNvSpPr txBox="1">
            <a:spLocks noChangeArrowheads="1"/>
          </p:cNvSpPr>
          <p:nvPr/>
        </p:nvSpPr>
        <p:spPr bwMode="auto">
          <a:xfrm>
            <a:off x="5492170" y="5433355"/>
            <a:ext cx="31623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250 </a:t>
            </a:r>
            <a:r>
              <a:rPr lang="en-US" dirty="0">
                <a:solidFill>
                  <a:srgbClr val="FF0000"/>
                </a:solidFill>
              </a:rPr>
              <a:t>x </a:t>
            </a:r>
            <a:r>
              <a:rPr lang="en-US" dirty="0" err="1">
                <a:solidFill>
                  <a:srgbClr val="FF0000"/>
                </a:solidFill>
              </a:rPr>
              <a:t>Tevatron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smtClean="0">
                <a:solidFill>
                  <a:srgbClr val="FF0000"/>
                </a:solidFill>
              </a:rPr>
              <a:t>luminosity</a:t>
            </a:r>
            <a:endParaRPr lang="en-US" dirty="0">
              <a:solidFill>
                <a:srgbClr val="FF0000"/>
              </a:solidFill>
            </a:endParaRPr>
          </a:p>
        </p:txBody>
      </p:sp>
      <p:cxnSp>
        <p:nvCxnSpPr>
          <p:cNvPr id="52" name="Straight Arrow Connector 51"/>
          <p:cNvCxnSpPr/>
          <p:nvPr/>
        </p:nvCxnSpPr>
        <p:spPr>
          <a:xfrm rot="16200000" flipV="1">
            <a:off x="5674906" y="5158890"/>
            <a:ext cx="367885" cy="181045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149" name="TextBox 53"/>
          <p:cNvSpPr txBox="1">
            <a:spLocks noChangeArrowheads="1"/>
          </p:cNvSpPr>
          <p:nvPr/>
        </p:nvSpPr>
        <p:spPr bwMode="auto">
          <a:xfrm>
            <a:off x="7054270" y="1966255"/>
            <a:ext cx="1866900" cy="20621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en-US" sz="1600" dirty="0">
                <a:solidFill>
                  <a:srgbClr val="FF0000"/>
                </a:solidFill>
              </a:rPr>
              <a:t>Note: VERY outdated plot. Ignore horizontal scale.</a:t>
            </a:r>
          </a:p>
          <a:p>
            <a:pPr algn="l"/>
            <a:endParaRPr lang="en-US" sz="1600" dirty="0">
              <a:solidFill>
                <a:srgbClr val="FF0000"/>
              </a:solidFill>
            </a:endParaRPr>
          </a:p>
          <a:p>
            <a:pPr algn="l"/>
            <a:r>
              <a:rPr lang="en-US" sz="1600" dirty="0" smtClean="0">
                <a:solidFill>
                  <a:srgbClr val="FF0000"/>
                </a:solidFill>
              </a:rPr>
              <a:t>Could </a:t>
            </a:r>
            <a:r>
              <a:rPr lang="en-US" sz="1600" i="1" dirty="0" smtClean="0">
                <a:solidFill>
                  <a:srgbClr val="FF0000"/>
                </a:solidFill>
              </a:rPr>
              <a:t>conceivably</a:t>
            </a:r>
            <a:r>
              <a:rPr lang="en-US" sz="1600" dirty="0" smtClean="0">
                <a:solidFill>
                  <a:srgbClr val="FF0000"/>
                </a:solidFill>
              </a:rPr>
              <a:t> get to 3000 fb</a:t>
            </a:r>
            <a:r>
              <a:rPr lang="en-US" sz="1600" baseline="30000" dirty="0" smtClean="0">
                <a:solidFill>
                  <a:srgbClr val="FF0000"/>
                </a:solidFill>
              </a:rPr>
              <a:t>-1  </a:t>
            </a:r>
            <a:r>
              <a:rPr lang="en-US" sz="1600" dirty="0" smtClean="0">
                <a:solidFill>
                  <a:srgbClr val="FF0000"/>
                </a:solidFill>
              </a:rPr>
              <a:t>by 2030.</a:t>
            </a:r>
            <a:endParaRPr lang="en-US" sz="1600" baseline="30000" dirty="0">
              <a:solidFill>
                <a:srgbClr val="FF0000"/>
              </a:solidFill>
            </a:endParaRPr>
          </a:p>
        </p:txBody>
      </p:sp>
      <p:sp>
        <p:nvSpPr>
          <p:cNvPr id="49" name="Date Placeholder 4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1/25/2011</a:t>
            </a:r>
            <a:endParaRPr lang="en-US" dirty="0"/>
          </a:p>
        </p:txBody>
      </p:sp>
      <p:sp>
        <p:nvSpPr>
          <p:cNvPr id="51" name="Slide Number Placeholder 5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BC16510-01E7-4757-9488-65999956462C}" type="slidenum">
              <a:rPr lang="en-US" smtClean="0"/>
              <a:pPr>
                <a:defRPr/>
              </a:pPr>
              <a:t>35</a:t>
            </a:fld>
            <a:endParaRPr lang="en-US"/>
          </a:p>
        </p:txBody>
      </p:sp>
      <p:sp>
        <p:nvSpPr>
          <p:cNvPr id="53" name="Footer Placeholder 5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Eric Prebys - LHC Talk, CMSDAS</a:t>
            </a:r>
            <a:endParaRPr lang="en-US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Acknowledgements and further reading</a:t>
            </a:r>
            <a:endParaRPr lang="en-US" dirty="0"/>
          </a:p>
        </p:txBody>
      </p:sp>
      <p:sp>
        <p:nvSpPr>
          <p:cNvPr id="54275" name="Content Placeholder 2"/>
          <p:cNvSpPr>
            <a:spLocks noGrp="1"/>
          </p:cNvSpPr>
          <p:nvPr>
            <p:ph idx="1"/>
          </p:nvPr>
        </p:nvSpPr>
        <p:spPr>
          <a:xfrm>
            <a:off x="446088" y="800100"/>
            <a:ext cx="8316912" cy="5676900"/>
          </a:xfrm>
        </p:spPr>
        <p:txBody>
          <a:bodyPr/>
          <a:lstStyle/>
          <a:p>
            <a:r>
              <a:rPr lang="en-US" sz="1800" dirty="0" smtClean="0"/>
              <a:t>This talk represents the work of an almost countless number of people.</a:t>
            </a:r>
          </a:p>
          <a:p>
            <a:r>
              <a:rPr lang="en-US" dirty="0" smtClean="0"/>
              <a:t>I have incorporated significant material from:</a:t>
            </a:r>
          </a:p>
          <a:p>
            <a:pPr lvl="1"/>
            <a:r>
              <a:rPr lang="en-US" dirty="0" smtClean="0"/>
              <a:t>Oliver </a:t>
            </a:r>
            <a:r>
              <a:rPr lang="en-US" dirty="0" err="1" smtClean="0"/>
              <a:t>Bruening’s</a:t>
            </a:r>
            <a:r>
              <a:rPr lang="en-US" dirty="0" smtClean="0"/>
              <a:t> presentation at the last LARP collaboration meeting</a:t>
            </a:r>
          </a:p>
          <a:p>
            <a:pPr lvl="2"/>
            <a:r>
              <a:rPr lang="en-US" dirty="0" smtClean="0"/>
              <a:t>http://tinyurl.com/cm15-bruening </a:t>
            </a:r>
          </a:p>
          <a:p>
            <a:pPr lvl="1"/>
            <a:r>
              <a:rPr lang="en-US" dirty="0" smtClean="0"/>
              <a:t>Rolf </a:t>
            </a:r>
            <a:r>
              <a:rPr lang="en-US" dirty="0" err="1" smtClean="0"/>
              <a:t>Heuer’s</a:t>
            </a:r>
            <a:r>
              <a:rPr lang="en-US" dirty="0" smtClean="0"/>
              <a:t> recent talk to the General Meeting</a:t>
            </a:r>
          </a:p>
          <a:p>
            <a:pPr lvl="2"/>
            <a:r>
              <a:rPr lang="en-US" dirty="0" smtClean="0"/>
              <a:t>http://tinyurl.com/heuer-jan-2011</a:t>
            </a:r>
            <a:endParaRPr lang="en-US" sz="1800" dirty="0" smtClean="0"/>
          </a:p>
          <a:p>
            <a:r>
              <a:rPr lang="en-US" dirty="0" smtClean="0"/>
              <a:t>To learn everything about everything about the LHC, see the material from the Chamonix conferences</a:t>
            </a:r>
          </a:p>
          <a:p>
            <a:pPr lvl="1"/>
            <a:r>
              <a:rPr lang="en-US" dirty="0" smtClean="0"/>
              <a:t>http://tinyurl.com/Chamonix2009</a:t>
            </a:r>
          </a:p>
          <a:p>
            <a:pPr lvl="1"/>
            <a:r>
              <a:rPr lang="en-US" dirty="0" smtClean="0"/>
              <a:t>http://tinyurl.com/Chamonix2010</a:t>
            </a:r>
          </a:p>
          <a:p>
            <a:pPr lvl="1"/>
            <a:r>
              <a:rPr lang="en-US" dirty="0" smtClean="0"/>
              <a:t>http://tinyurl.com/Chamonix2011 (in progress)</a:t>
            </a:r>
          </a:p>
        </p:txBody>
      </p:sp>
      <p:sp>
        <p:nvSpPr>
          <p:cNvPr id="54276" name="Date Placeholder 6"/>
          <p:cNvSpPr>
            <a:spLocks noGrp="1"/>
          </p:cNvSpPr>
          <p:nvPr>
            <p:ph type="dt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rIns="91440" numCol="1" anchorCtr="0" compatLnSpc="1">
            <a:prstTxWarp prst="textNoShape">
              <a:avLst/>
            </a:prstTxWarp>
          </a:bodyPr>
          <a:lstStyle/>
          <a:p>
            <a:r>
              <a:rPr lang="en-US" smtClean="0"/>
              <a:t>1/25/2011</a:t>
            </a:r>
          </a:p>
        </p:txBody>
      </p:sp>
      <p:sp>
        <p:nvSpPr>
          <p:cNvPr id="54277" name="Slide Number Placeholder 7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D720245D-415D-48C4-983A-56FD0C7AFB92}" type="slidenum">
              <a:rPr lang="en-US" smtClean="0"/>
              <a:pPr/>
              <a:t>36</a:t>
            </a:fld>
            <a:endParaRPr lang="en-US" smtClean="0"/>
          </a:p>
        </p:txBody>
      </p:sp>
      <p:sp>
        <p:nvSpPr>
          <p:cNvPr id="54278" name="Footer Placeholder 8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rIns="91440" numCol="1" anchorCtr="0" compatLnSpc="1">
            <a:prstTxWarp prst="textNoShape">
              <a:avLst/>
            </a:prstTxWarp>
          </a:bodyPr>
          <a:lstStyle/>
          <a:p>
            <a:r>
              <a:rPr lang="en-US" smtClean="0"/>
              <a:t>Eric Prebys - LHC Talk, CMSDAS</a:t>
            </a: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Backup slides</a:t>
            </a:r>
            <a:endParaRPr lang="en-US" dirty="0"/>
          </a:p>
        </p:txBody>
      </p:sp>
      <p:sp>
        <p:nvSpPr>
          <p:cNvPr id="56323" name="Date Placeholder 2"/>
          <p:cNvSpPr>
            <a:spLocks noGrp="1"/>
          </p:cNvSpPr>
          <p:nvPr>
            <p:ph type="dt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rIns="91440" numCol="1" anchorCtr="0" compatLnSpc="1">
            <a:prstTxWarp prst="textNoShape">
              <a:avLst/>
            </a:prstTxWarp>
          </a:bodyPr>
          <a:lstStyle/>
          <a:p>
            <a:r>
              <a:rPr lang="en-US" smtClean="0"/>
              <a:t>1/25/2011</a:t>
            </a:r>
          </a:p>
        </p:txBody>
      </p:sp>
      <p:sp>
        <p:nvSpPr>
          <p:cNvPr id="56324" name="Footer Placeholder 3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rIns="91440" numCol="1" anchorCtr="0" compatLnSpc="1">
            <a:prstTxWarp prst="textNoShape">
              <a:avLst/>
            </a:prstTxWarp>
          </a:bodyPr>
          <a:lstStyle/>
          <a:p>
            <a:r>
              <a:rPr lang="en-US" smtClean="0"/>
              <a:t>Eric Prebys - LHC Talk, CMSDAS</a:t>
            </a:r>
          </a:p>
        </p:txBody>
      </p:sp>
      <p:sp>
        <p:nvSpPr>
          <p:cNvPr id="56325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C5AA6A18-6FA2-406C-A51A-B34D11637B5A}" type="slidenum">
              <a:rPr lang="en-US" smtClean="0"/>
              <a:pPr/>
              <a:t>37</a:t>
            </a:fld>
            <a:endParaRPr lang="en-US" smtClean="0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Machine wide investigations Q2 2009</a:t>
            </a:r>
          </a:p>
        </p:txBody>
      </p:sp>
      <p:sp>
        <p:nvSpPr>
          <p:cNvPr id="19005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914400"/>
            <a:ext cx="8229600" cy="2438400"/>
          </a:xfrm>
        </p:spPr>
        <p:txBody>
          <a:bodyPr>
            <a:normAutofit lnSpcReduction="10000"/>
          </a:bodyPr>
          <a:lstStyle/>
          <a:p>
            <a:pPr>
              <a:lnSpc>
                <a:spcPct val="80000"/>
              </a:lnSpc>
              <a:defRPr/>
            </a:pPr>
            <a:r>
              <a:rPr lang="en-US" dirty="0" smtClean="0"/>
              <a:t>Electrical measurements </a:t>
            </a:r>
            <a:r>
              <a:rPr lang="en-US" dirty="0" smtClean="0">
                <a:solidFill>
                  <a:srgbClr val="FF0000"/>
                </a:solidFill>
              </a:rPr>
              <a:t>while warm </a:t>
            </a:r>
            <a:r>
              <a:rPr lang="en-US" dirty="0" smtClean="0"/>
              <a:t>on sectors 12 34 56 67</a:t>
            </a:r>
          </a:p>
          <a:p>
            <a:pPr>
              <a:lnSpc>
                <a:spcPct val="80000"/>
              </a:lnSpc>
              <a:defRPr/>
            </a:pPr>
            <a:r>
              <a:rPr lang="en-US" dirty="0" smtClean="0"/>
              <a:t>Confirms new problem with the copper stabilizers</a:t>
            </a:r>
          </a:p>
          <a:p>
            <a:pPr lvl="1">
              <a:lnSpc>
                <a:spcPct val="80000"/>
              </a:lnSpc>
              <a:defRPr/>
            </a:pPr>
            <a:r>
              <a:rPr lang="en-US" dirty="0" smtClean="0"/>
              <a:t>Non-invasive electrical measurements to show suspicious regions</a:t>
            </a:r>
          </a:p>
          <a:p>
            <a:pPr lvl="2">
              <a:lnSpc>
                <a:spcPct val="80000"/>
              </a:lnSpc>
              <a:defRPr/>
            </a:pPr>
            <a:r>
              <a:rPr lang="en-US" sz="1700" dirty="0" smtClean="0"/>
              <a:t>Several bad regions found</a:t>
            </a:r>
          </a:p>
          <a:p>
            <a:pPr lvl="1">
              <a:lnSpc>
                <a:spcPct val="80000"/>
              </a:lnSpc>
              <a:defRPr/>
            </a:pPr>
            <a:r>
              <a:rPr lang="en-US" dirty="0" smtClean="0"/>
              <a:t>Open and make precise local electrical measurements </a:t>
            </a:r>
          </a:p>
          <a:p>
            <a:pPr lvl="2">
              <a:lnSpc>
                <a:spcPct val="80000"/>
              </a:lnSpc>
              <a:defRPr/>
            </a:pPr>
            <a:r>
              <a:rPr lang="en-US" sz="1700" dirty="0" smtClean="0"/>
              <a:t>Several bad stabilizers found (30µ</a:t>
            </a:r>
            <a:r>
              <a:rPr lang="el-GR" sz="1700" dirty="0" smtClean="0"/>
              <a:t>Ω </a:t>
            </a:r>
            <a:r>
              <a:rPr lang="en-US" sz="1700" dirty="0" smtClean="0"/>
              <a:t>to 50µ</a:t>
            </a:r>
            <a:r>
              <a:rPr lang="el-GR" sz="1700" dirty="0" smtClean="0"/>
              <a:t>Ω</a:t>
            </a:r>
            <a:r>
              <a:rPr lang="en-US" sz="1700" dirty="0" smtClean="0"/>
              <a:t>) and fixed</a:t>
            </a:r>
          </a:p>
          <a:p>
            <a:pPr>
              <a:lnSpc>
                <a:spcPct val="80000"/>
              </a:lnSpc>
              <a:defRPr/>
            </a:pPr>
            <a:r>
              <a:rPr lang="en-US" dirty="0" smtClean="0"/>
              <a:t>Measured other 4 sectors at 80K (noisy but gives limits)</a:t>
            </a:r>
          </a:p>
          <a:p>
            <a:pPr lvl="1">
              <a:lnSpc>
                <a:spcPct val="80000"/>
              </a:lnSpc>
              <a:defRPr/>
            </a:pPr>
            <a:endParaRPr lang="en-US" dirty="0" smtClean="0"/>
          </a:p>
          <a:p>
            <a:pPr lvl="1">
              <a:lnSpc>
                <a:spcPct val="80000"/>
              </a:lnSpc>
              <a:defRPr/>
            </a:pPr>
            <a:endParaRPr lang="en-US" dirty="0" smtClean="0"/>
          </a:p>
          <a:p>
            <a:pPr lvl="1">
              <a:lnSpc>
                <a:spcPct val="80000"/>
              </a:lnSpc>
              <a:defRPr/>
            </a:pPr>
            <a:endParaRPr lang="en-US" dirty="0" smtClean="0"/>
          </a:p>
          <a:p>
            <a:pPr lvl="1">
              <a:lnSpc>
                <a:spcPct val="80000"/>
              </a:lnSpc>
              <a:defRPr/>
            </a:pPr>
            <a:endParaRPr lang="en-US" dirty="0" smtClean="0"/>
          </a:p>
          <a:p>
            <a:pPr lvl="1">
              <a:lnSpc>
                <a:spcPct val="80000"/>
              </a:lnSpc>
              <a:defRPr/>
            </a:pPr>
            <a:endParaRPr lang="en-US" dirty="0" smtClean="0"/>
          </a:p>
          <a:p>
            <a:pPr lvl="1">
              <a:lnSpc>
                <a:spcPct val="80000"/>
              </a:lnSpc>
              <a:defRPr/>
            </a:pPr>
            <a:endParaRPr lang="en-US" dirty="0" smtClean="0"/>
          </a:p>
          <a:p>
            <a:pPr lvl="1">
              <a:lnSpc>
                <a:spcPct val="80000"/>
              </a:lnSpc>
              <a:defRPr/>
            </a:pPr>
            <a:endParaRPr lang="en-US" dirty="0" smtClean="0"/>
          </a:p>
        </p:txBody>
      </p:sp>
      <p:pic>
        <p:nvPicPr>
          <p:cNvPr id="59396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5300" y="3200400"/>
            <a:ext cx="4216400" cy="31623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</p:pic>
      <p:pic>
        <p:nvPicPr>
          <p:cNvPr id="59397" name="Picture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38700" y="3390900"/>
            <a:ext cx="4106863" cy="31496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</p:pic>
      <p:sp>
        <p:nvSpPr>
          <p:cNvPr id="59398" name="Date Placeholder 8"/>
          <p:cNvSpPr>
            <a:spLocks noGrp="1"/>
          </p:cNvSpPr>
          <p:nvPr>
            <p:ph type="dt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rIns="91440" numCol="1" anchorCtr="0" compatLnSpc="1">
            <a:prstTxWarp prst="textNoShape">
              <a:avLst/>
            </a:prstTxWarp>
          </a:bodyPr>
          <a:lstStyle/>
          <a:p>
            <a:r>
              <a:rPr lang="en-US" smtClean="0"/>
              <a:t>1/25/2011</a:t>
            </a:r>
          </a:p>
        </p:txBody>
      </p:sp>
      <p:sp>
        <p:nvSpPr>
          <p:cNvPr id="59399" name="Slide Number Placeholder 9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D59F43C8-1006-48EC-8F3F-97E5A3761FD2}" type="slidenum">
              <a:rPr lang="en-US" smtClean="0"/>
              <a:pPr/>
              <a:t>38</a:t>
            </a:fld>
            <a:endParaRPr lang="en-US" smtClean="0"/>
          </a:p>
        </p:txBody>
      </p:sp>
      <p:sp>
        <p:nvSpPr>
          <p:cNvPr id="59400" name="Footer Placeholder 10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rIns="91440" numCol="1" anchorCtr="0" compatLnSpc="1">
            <a:prstTxWarp prst="textNoShape">
              <a:avLst/>
            </a:prstTxWarp>
          </a:bodyPr>
          <a:lstStyle/>
          <a:p>
            <a:r>
              <a:rPr lang="en-US" smtClean="0"/>
              <a:t>Eric Prebys - LHC Talk, CMSDAS</a:t>
            </a: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Digression: All the Beam Physics U Need 2 Know</a:t>
            </a:r>
            <a:endParaRPr lang="en-US" dirty="0">
              <a:latin typeface="Symbol" pitchFamily="18" charset="2"/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46088" y="800100"/>
            <a:ext cx="8355012" cy="439815"/>
          </a:xfrm>
        </p:spPr>
        <p:txBody>
          <a:bodyPr/>
          <a:lstStyle/>
          <a:p>
            <a:r>
              <a:rPr lang="en-US" dirty="0" smtClean="0"/>
              <a:t>Transverse beam size </a:t>
            </a:r>
            <a:br>
              <a:rPr lang="en-US" dirty="0" smtClean="0"/>
            </a:br>
            <a:r>
              <a:rPr lang="en-US" dirty="0" smtClean="0"/>
              <a:t>is given by</a:t>
            </a:r>
            <a:endParaRPr lang="en-US" sz="2800" dirty="0" smtClean="0"/>
          </a:p>
          <a:p>
            <a:endParaRPr lang="en-US" sz="1800" dirty="0" smtClean="0"/>
          </a:p>
          <a:p>
            <a:endParaRPr lang="en-US" sz="1800" dirty="0" smtClean="0"/>
          </a:p>
          <a:p>
            <a:endParaRPr lang="en-US" sz="1800" dirty="0" smtClean="0"/>
          </a:p>
          <a:p>
            <a:endParaRPr lang="en-US" sz="1800" dirty="0" smtClean="0"/>
          </a:p>
          <a:p>
            <a:endParaRPr lang="en-US" sz="1800" dirty="0" smtClean="0"/>
          </a:p>
          <a:p>
            <a:endParaRPr lang="en-US" sz="1800" dirty="0" smtClean="0"/>
          </a:p>
          <a:p>
            <a:endParaRPr lang="en-US" sz="1800" dirty="0" smtClean="0"/>
          </a:p>
          <a:p>
            <a:endParaRPr lang="en-US" sz="1800" dirty="0" smtClean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1/25/2011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Eric Prebys - LHC Talk, CMSDAS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8CB3B5A-5052-4940-8887-DC0AFF3E24EA}" type="slidenum">
              <a:rPr lang="en-US" smtClean="0"/>
              <a:pPr>
                <a:defRPr/>
              </a:pPr>
              <a:t>39</a:t>
            </a:fld>
            <a:endParaRPr lang="en-US"/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/>
        </p:nvGraphicFramePr>
        <p:xfrm>
          <a:off x="539475" y="1700775"/>
          <a:ext cx="3149210" cy="807707"/>
        </p:xfrm>
        <a:graphic>
          <a:graphicData uri="http://schemas.openxmlformats.org/presentationml/2006/ole">
            <p:oleObj spid="_x0000_s81922" name="Equation" r:id="rId3" imgW="990360" imgH="253800" progId="Equation.3">
              <p:embed/>
            </p:oleObj>
          </a:graphicData>
        </a:graphic>
      </p:graphicFrame>
      <p:pic>
        <p:nvPicPr>
          <p:cNvPr id="275461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47818" y="779055"/>
            <a:ext cx="3138060" cy="19586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TextBox 11"/>
          <p:cNvSpPr txBox="1"/>
          <p:nvPr/>
        </p:nvSpPr>
        <p:spPr>
          <a:xfrm>
            <a:off x="5764360" y="2545685"/>
            <a:ext cx="33796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accent1"/>
                </a:solidFill>
              </a:rPr>
              <a:t>Trajectories over multiple turns</a:t>
            </a:r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2997395" y="2545685"/>
            <a:ext cx="238111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 err="1" smtClean="0">
                <a:solidFill>
                  <a:srgbClr val="0070C0"/>
                </a:solidFill>
              </a:rPr>
              <a:t>Betatron</a:t>
            </a:r>
            <a:r>
              <a:rPr lang="en-US" dirty="0" smtClean="0">
                <a:solidFill>
                  <a:srgbClr val="0070C0"/>
                </a:solidFill>
              </a:rPr>
              <a:t> function: </a:t>
            </a:r>
            <a:br>
              <a:rPr lang="en-US" dirty="0" smtClean="0">
                <a:solidFill>
                  <a:srgbClr val="0070C0"/>
                </a:solidFill>
              </a:rPr>
            </a:br>
            <a:r>
              <a:rPr lang="en-US" dirty="0" smtClean="0">
                <a:solidFill>
                  <a:srgbClr val="0070C0"/>
                </a:solidFill>
              </a:rPr>
              <a:t>envelope determined by optics of machine</a:t>
            </a:r>
            <a:endParaRPr lang="en-US" dirty="0">
              <a:solidFill>
                <a:srgbClr val="0070C0"/>
              </a:solidFill>
            </a:endParaRPr>
          </a:p>
        </p:txBody>
      </p:sp>
      <p:cxnSp>
        <p:nvCxnSpPr>
          <p:cNvPr id="25" name="Straight Arrow Connector 24"/>
          <p:cNvCxnSpPr/>
          <p:nvPr/>
        </p:nvCxnSpPr>
        <p:spPr>
          <a:xfrm rot="10800000">
            <a:off x="3112613" y="2468878"/>
            <a:ext cx="345643" cy="192023"/>
          </a:xfrm>
          <a:prstGeom prst="straightConnector1">
            <a:avLst/>
          </a:prstGeom>
          <a:ln w="25400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/>
          <p:nvPr/>
        </p:nvCxnSpPr>
        <p:spPr>
          <a:xfrm rot="5400000" flipH="1" flipV="1">
            <a:off x="5052063" y="2065622"/>
            <a:ext cx="537669" cy="422456"/>
          </a:xfrm>
          <a:prstGeom prst="straightConnector1">
            <a:avLst/>
          </a:prstGeom>
          <a:ln w="25400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" name="Group 68"/>
          <p:cNvGrpSpPr/>
          <p:nvPr/>
        </p:nvGrpSpPr>
        <p:grpSpPr>
          <a:xfrm>
            <a:off x="2762111" y="3870975"/>
            <a:ext cx="2514600" cy="2328863"/>
            <a:chOff x="2762111" y="3870975"/>
            <a:chExt cx="2514600" cy="2328863"/>
          </a:xfrm>
        </p:grpSpPr>
        <p:sp>
          <p:nvSpPr>
            <p:cNvPr id="45" name="Line 5"/>
            <p:cNvSpPr>
              <a:spLocks noChangeShapeType="1"/>
            </p:cNvSpPr>
            <p:nvPr/>
          </p:nvSpPr>
          <p:spPr bwMode="auto">
            <a:xfrm>
              <a:off x="3600311" y="4371038"/>
              <a:ext cx="0" cy="18288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6" name="Line 6"/>
            <p:cNvSpPr>
              <a:spLocks noChangeShapeType="1"/>
            </p:cNvSpPr>
            <p:nvPr/>
          </p:nvSpPr>
          <p:spPr bwMode="auto">
            <a:xfrm>
              <a:off x="2762111" y="5285438"/>
              <a:ext cx="20574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7" name="Oval 7"/>
            <p:cNvSpPr>
              <a:spLocks noChangeArrowheads="1"/>
            </p:cNvSpPr>
            <p:nvPr/>
          </p:nvSpPr>
          <p:spPr bwMode="auto">
            <a:xfrm rot="2700000">
              <a:off x="3382030" y="4481369"/>
              <a:ext cx="457200" cy="1601788"/>
            </a:xfrm>
            <a:prstGeom prst="ellipse">
              <a:avLst/>
            </a:prstGeom>
            <a:noFill/>
            <a:ln w="25400">
              <a:solidFill>
                <a:srgbClr val="CC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48" name="Object 4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3676511" y="3870975"/>
              <a:ext cx="481013" cy="5984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9" name="Object 5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4514711" y="4709175"/>
              <a:ext cx="401638" cy="522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0" name="Object 6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4630599" y="5331475"/>
              <a:ext cx="282575" cy="3127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1" name="Object 7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3205024" y="4220225"/>
              <a:ext cx="338137" cy="3968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52" name="Line 19"/>
            <p:cNvSpPr>
              <a:spLocks noChangeShapeType="1"/>
            </p:cNvSpPr>
            <p:nvPr/>
          </p:nvSpPr>
          <p:spPr bwMode="auto">
            <a:xfrm>
              <a:off x="4221024" y="4709175"/>
              <a:ext cx="3048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3" name="Line 20"/>
            <p:cNvSpPr>
              <a:spLocks noChangeShapeType="1"/>
            </p:cNvSpPr>
            <p:nvPr/>
          </p:nvSpPr>
          <p:spPr bwMode="auto">
            <a:xfrm>
              <a:off x="4373424" y="4709175"/>
              <a:ext cx="0" cy="533400"/>
            </a:xfrm>
            <a:prstGeom prst="line">
              <a:avLst/>
            </a:prstGeom>
            <a:noFill/>
            <a:ln w="9525">
              <a:solidFill>
                <a:srgbClr val="009900"/>
              </a:solidFill>
              <a:round/>
              <a:headEnd type="triangle" w="med" len="med"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4" name="Line 21"/>
            <p:cNvSpPr>
              <a:spLocks noChangeShapeType="1"/>
            </p:cNvSpPr>
            <p:nvPr/>
          </p:nvSpPr>
          <p:spPr bwMode="auto">
            <a:xfrm>
              <a:off x="4192449" y="4377388"/>
              <a:ext cx="0" cy="2667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5" name="Line 22"/>
            <p:cNvSpPr>
              <a:spLocks noChangeShapeType="1"/>
            </p:cNvSpPr>
            <p:nvPr/>
          </p:nvSpPr>
          <p:spPr bwMode="auto">
            <a:xfrm>
              <a:off x="3611424" y="4556775"/>
              <a:ext cx="533400" cy="0"/>
            </a:xfrm>
            <a:prstGeom prst="line">
              <a:avLst/>
            </a:prstGeom>
            <a:noFill/>
            <a:ln w="9525">
              <a:solidFill>
                <a:srgbClr val="009900"/>
              </a:solidFill>
              <a:round/>
              <a:headEnd type="triangle" w="med" len="med"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6" name="Text Box 24"/>
            <p:cNvSpPr txBox="1">
              <a:spLocks noChangeArrowheads="1"/>
            </p:cNvSpPr>
            <p:nvPr/>
          </p:nvSpPr>
          <p:spPr bwMode="auto">
            <a:xfrm>
              <a:off x="4057511" y="5775975"/>
              <a:ext cx="1219200" cy="3667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dirty="0"/>
                <a:t>Area = </a:t>
              </a:r>
              <a:r>
                <a:rPr lang="en-US" i="1" dirty="0">
                  <a:latin typeface="Symbol" pitchFamily="18" charset="2"/>
                </a:rPr>
                <a:t>e</a:t>
              </a:r>
            </a:p>
          </p:txBody>
        </p:sp>
        <p:sp>
          <p:nvSpPr>
            <p:cNvPr id="57" name="Freeform 25"/>
            <p:cNvSpPr>
              <a:spLocks/>
            </p:cNvSpPr>
            <p:nvPr/>
          </p:nvSpPr>
          <p:spPr bwMode="auto">
            <a:xfrm>
              <a:off x="3752711" y="5166375"/>
              <a:ext cx="304800" cy="838200"/>
            </a:xfrm>
            <a:custGeom>
              <a:avLst/>
              <a:gdLst>
                <a:gd name="T0" fmla="*/ 2147483647 w 240"/>
                <a:gd name="T1" fmla="*/ 2147483647 h 456"/>
                <a:gd name="T2" fmla="*/ 2147483647 w 240"/>
                <a:gd name="T3" fmla="*/ 2147483647 h 456"/>
                <a:gd name="T4" fmla="*/ 0 w 240"/>
                <a:gd name="T5" fmla="*/ 0 h 456"/>
                <a:gd name="T6" fmla="*/ 0 60000 65536"/>
                <a:gd name="T7" fmla="*/ 0 60000 65536"/>
                <a:gd name="T8" fmla="*/ 0 60000 65536"/>
                <a:gd name="T9" fmla="*/ 0 w 240"/>
                <a:gd name="T10" fmla="*/ 0 h 456"/>
                <a:gd name="T11" fmla="*/ 240 w 240"/>
                <a:gd name="T12" fmla="*/ 456 h 45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40" h="456">
                  <a:moveTo>
                    <a:pt x="240" y="432"/>
                  </a:moveTo>
                  <a:cubicBezTo>
                    <a:pt x="164" y="444"/>
                    <a:pt x="88" y="456"/>
                    <a:pt x="48" y="384"/>
                  </a:cubicBezTo>
                  <a:cubicBezTo>
                    <a:pt x="8" y="312"/>
                    <a:pt x="4" y="156"/>
                    <a:pt x="0" y="0"/>
                  </a:cubicBezTo>
                </a:path>
              </a:pathLst>
            </a:custGeom>
            <a:noFill/>
            <a:ln w="9525" cap="flat" cmpd="sng">
              <a:solidFill>
                <a:srgbClr val="009900"/>
              </a:solidFill>
              <a:prstDash val="solid"/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8" name="Oval 7"/>
            <p:cNvSpPr>
              <a:spLocks noChangeAspect="1" noChangeArrowheads="1"/>
            </p:cNvSpPr>
            <p:nvPr/>
          </p:nvSpPr>
          <p:spPr bwMode="auto">
            <a:xfrm rot="2700000">
              <a:off x="3453562" y="4537644"/>
              <a:ext cx="365454" cy="1441609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9" name="Oval 7"/>
            <p:cNvSpPr>
              <a:spLocks noChangeAspect="1" noChangeArrowheads="1"/>
            </p:cNvSpPr>
            <p:nvPr/>
          </p:nvSpPr>
          <p:spPr bwMode="auto">
            <a:xfrm rot="2700000">
              <a:off x="3481521" y="4698044"/>
              <a:ext cx="265206" cy="1153287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0" name="Oval 7"/>
            <p:cNvSpPr>
              <a:spLocks noChangeAspect="1" noChangeArrowheads="1"/>
            </p:cNvSpPr>
            <p:nvPr/>
          </p:nvSpPr>
          <p:spPr bwMode="auto">
            <a:xfrm rot="2700000">
              <a:off x="3534090" y="4839807"/>
              <a:ext cx="136127" cy="922630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61" name="TextBox 60"/>
          <p:cNvSpPr txBox="1"/>
          <p:nvPr/>
        </p:nvSpPr>
        <p:spPr>
          <a:xfrm>
            <a:off x="501070" y="3429000"/>
            <a:ext cx="241951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dirty="0" smtClean="0">
                <a:solidFill>
                  <a:srgbClr val="FF0000"/>
                </a:solidFill>
              </a:rPr>
              <a:t>Emittance: area of the ensemble of particle in phase space</a:t>
            </a:r>
            <a:endParaRPr lang="en-US" dirty="0">
              <a:solidFill>
                <a:srgbClr val="FF0000"/>
              </a:solidFill>
            </a:endParaRPr>
          </a:p>
        </p:txBody>
      </p:sp>
      <p:cxnSp>
        <p:nvCxnSpPr>
          <p:cNvPr id="62" name="Straight Arrow Connector 61"/>
          <p:cNvCxnSpPr/>
          <p:nvPr/>
        </p:nvCxnSpPr>
        <p:spPr>
          <a:xfrm rot="5400000" flipH="1" flipV="1">
            <a:off x="1634018" y="2718508"/>
            <a:ext cx="1036934" cy="384051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Arrow Connector 63"/>
          <p:cNvCxnSpPr/>
          <p:nvPr/>
        </p:nvCxnSpPr>
        <p:spPr>
          <a:xfrm>
            <a:off x="2267699" y="4235504"/>
            <a:ext cx="921723" cy="806506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36547" name="Object 3"/>
          <p:cNvGraphicFramePr>
            <a:graphicFrameLocks noChangeAspect="1"/>
          </p:cNvGraphicFramePr>
          <p:nvPr/>
        </p:nvGraphicFramePr>
        <p:xfrm>
          <a:off x="6530655" y="4465935"/>
          <a:ext cx="1754354" cy="1525525"/>
        </p:xfrm>
        <a:graphic>
          <a:graphicData uri="http://schemas.openxmlformats.org/presentationml/2006/ole">
            <p:oleObj spid="_x0000_s81923" name="Equation" r:id="rId9" imgW="482400" imgH="419040" progId="Equation.3">
              <p:embed/>
            </p:oleObj>
          </a:graphicData>
        </a:graphic>
      </p:graphicFrame>
      <p:sp>
        <p:nvSpPr>
          <p:cNvPr id="66" name="TextBox 65"/>
          <p:cNvSpPr txBox="1"/>
          <p:nvPr/>
        </p:nvSpPr>
        <p:spPr>
          <a:xfrm>
            <a:off x="5839365" y="3275380"/>
            <a:ext cx="295718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000" dirty="0" smtClean="0"/>
              <a:t>Note: emittance shrinks with increasing beam energy </a:t>
            </a:r>
            <a:r>
              <a:rPr lang="en-US" sz="2000" dirty="0" smtClean="0">
                <a:sym typeface="Symbol"/>
              </a:rPr>
              <a:t>”normalized emittance”</a:t>
            </a:r>
            <a:endParaRPr lang="en-US" sz="2000" dirty="0"/>
          </a:p>
        </p:txBody>
      </p:sp>
      <p:cxnSp>
        <p:nvCxnSpPr>
          <p:cNvPr id="68" name="Straight Arrow Connector 67"/>
          <p:cNvCxnSpPr/>
          <p:nvPr/>
        </p:nvCxnSpPr>
        <p:spPr>
          <a:xfrm>
            <a:off x="7106730" y="4504340"/>
            <a:ext cx="422455" cy="345645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TextBox 35"/>
          <p:cNvSpPr txBox="1"/>
          <p:nvPr/>
        </p:nvSpPr>
        <p:spPr>
          <a:xfrm>
            <a:off x="5493720" y="6155755"/>
            <a:ext cx="27651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Usual relativistic </a:t>
            </a:r>
            <a:r>
              <a:rPr lang="en-US" dirty="0" smtClean="0">
                <a:solidFill>
                  <a:srgbClr val="FF0000"/>
                </a:solidFill>
                <a:latin typeface="Symbol" pitchFamily="18" charset="2"/>
              </a:rPr>
              <a:t>b</a:t>
            </a:r>
            <a:r>
              <a:rPr lang="en-US" dirty="0" smtClean="0">
                <a:solidFill>
                  <a:srgbClr val="FF0000"/>
                </a:solidFill>
              </a:rPr>
              <a:t> &amp; </a:t>
            </a:r>
            <a:r>
              <a:rPr lang="en-US" dirty="0" smtClean="0">
                <a:solidFill>
                  <a:srgbClr val="FF0000"/>
                </a:solidFill>
                <a:latin typeface="Symbol" pitchFamily="18" charset="2"/>
              </a:rPr>
              <a:t>g</a:t>
            </a:r>
            <a:endParaRPr lang="en-US" dirty="0">
              <a:solidFill>
                <a:srgbClr val="FF0000"/>
              </a:solidFill>
              <a:latin typeface="Symbol" pitchFamily="18" charset="2"/>
            </a:endParaRPr>
          </a:p>
        </p:txBody>
      </p:sp>
      <p:cxnSp>
        <p:nvCxnSpPr>
          <p:cNvPr id="38" name="Straight Arrow Connector 37"/>
          <p:cNvCxnSpPr/>
          <p:nvPr/>
        </p:nvCxnSpPr>
        <p:spPr>
          <a:xfrm rot="5400000" flipH="1" flipV="1">
            <a:off x="7221945" y="5925325"/>
            <a:ext cx="230430" cy="230430"/>
          </a:xfrm>
          <a:prstGeom prst="straightConnector1">
            <a:avLst/>
          </a:prstGeom>
          <a:ln>
            <a:solidFill>
              <a:srgbClr val="FF1F1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5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754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5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365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23" grpId="0"/>
      <p:bldP spid="61" grpId="0"/>
      <p:bldP spid="66" grpId="0"/>
      <p:bldP spid="3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00100" y="304800"/>
            <a:ext cx="7543800" cy="5181600"/>
          </a:xfrm>
          <a:prstGeom prst="rect">
            <a:avLst/>
          </a:prstGeom>
          <a:noFill/>
          <a:ln w="0" algn="ctr">
            <a:noFill/>
            <a:miter lim="800000"/>
            <a:headEnd/>
            <a:tailEnd/>
          </a:ln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40531" y="152400"/>
            <a:ext cx="8262937" cy="441325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LHC Layout</a:t>
            </a:r>
            <a:endParaRPr lang="en-US" dirty="0"/>
          </a:p>
        </p:txBody>
      </p:sp>
      <p:sp>
        <p:nvSpPr>
          <p:cNvPr id="11268" name="Content Placeholder 6"/>
          <p:cNvSpPr>
            <a:spLocks noGrp="1"/>
          </p:cNvSpPr>
          <p:nvPr>
            <p:ph idx="1"/>
          </p:nvPr>
        </p:nvSpPr>
        <p:spPr>
          <a:xfrm>
            <a:off x="685800" y="5257800"/>
            <a:ext cx="8251825" cy="1008063"/>
          </a:xfrm>
        </p:spPr>
        <p:txBody>
          <a:bodyPr/>
          <a:lstStyle/>
          <a:p>
            <a:r>
              <a:rPr lang="en-US" sz="2000" smtClean="0"/>
              <a:t>8 crossing interaction points (IP’s)</a:t>
            </a:r>
          </a:p>
          <a:p>
            <a:r>
              <a:rPr lang="en-US" sz="2000" smtClean="0"/>
              <a:t>Accelerator sectors labeled by which points they go between</a:t>
            </a:r>
          </a:p>
          <a:p>
            <a:pPr lvl="1"/>
            <a:r>
              <a:rPr lang="en-US" sz="1800" smtClean="0"/>
              <a:t>ie, sector 3-4 goes from point 3 to point 4</a:t>
            </a:r>
          </a:p>
        </p:txBody>
      </p:sp>
      <p:sp>
        <p:nvSpPr>
          <p:cNvPr id="11269" name="Date Placeholder 7"/>
          <p:cNvSpPr>
            <a:spLocks noGrp="1"/>
          </p:cNvSpPr>
          <p:nvPr>
            <p:ph type="dt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rIns="91440" numCol="1" anchorCtr="0" compatLnSpc="1">
            <a:prstTxWarp prst="textNoShape">
              <a:avLst/>
            </a:prstTxWarp>
          </a:bodyPr>
          <a:lstStyle/>
          <a:p>
            <a:r>
              <a:rPr lang="en-US" smtClean="0"/>
              <a:t>1/25/2011</a:t>
            </a:r>
          </a:p>
        </p:txBody>
      </p:sp>
      <p:sp>
        <p:nvSpPr>
          <p:cNvPr id="11270" name="Slide Number Placeholder 8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9018C7CB-A83E-4902-B551-9641FFEBCA18}" type="slidenum">
              <a:rPr lang="en-US" smtClean="0"/>
              <a:pPr/>
              <a:t>4</a:t>
            </a:fld>
            <a:endParaRPr lang="en-US" smtClean="0"/>
          </a:p>
        </p:txBody>
      </p:sp>
      <p:sp>
        <p:nvSpPr>
          <p:cNvPr id="11271" name="Footer Placeholder 9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rIns="91440" numCol="1" anchorCtr="0" compatLnSpc="1">
            <a:prstTxWarp prst="textNoShape">
              <a:avLst/>
            </a:prstTxWarp>
          </a:bodyPr>
          <a:lstStyle/>
          <a:p>
            <a:r>
              <a:rPr lang="en-US" smtClean="0"/>
              <a:t>Eric Prebys - LHC Talk, CMSDAS</a:t>
            </a: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Problems Discovered Prior to 2008 Start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1314450" y="5715000"/>
            <a:ext cx="6515100" cy="708025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>
            <a:spAutoFit/>
          </a:bodyPr>
          <a:lstStyle/>
          <a:p>
            <a:pPr algn="l">
              <a:defRPr/>
            </a:pPr>
            <a:r>
              <a:rPr lang="en-US" sz="2000" dirty="0">
                <a:solidFill>
                  <a:schemeClr val="accent3">
                    <a:lumMod val="75000"/>
                  </a:schemeClr>
                </a:solidFill>
                <a:latin typeface="Arial" pitchFamily="34" charset="0"/>
              </a:rPr>
              <a:t>For these reasons, the initial energy target was reduced to 5+5 </a:t>
            </a:r>
            <a:r>
              <a:rPr lang="en-US" sz="2000" dirty="0" err="1">
                <a:solidFill>
                  <a:schemeClr val="accent3">
                    <a:lumMod val="75000"/>
                  </a:schemeClr>
                </a:solidFill>
                <a:latin typeface="Arial" pitchFamily="34" charset="0"/>
              </a:rPr>
              <a:t>TeV</a:t>
            </a:r>
            <a:r>
              <a:rPr lang="en-US" sz="2000" dirty="0">
                <a:solidFill>
                  <a:schemeClr val="accent3">
                    <a:lumMod val="75000"/>
                  </a:schemeClr>
                </a:solidFill>
                <a:latin typeface="Arial" pitchFamily="34" charset="0"/>
              </a:rPr>
              <a:t> well before the start of the 2008 run.</a:t>
            </a:r>
          </a:p>
        </p:txBody>
      </p:sp>
      <p:pic>
        <p:nvPicPr>
          <p:cNvPr id="15364" name="Picture 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38600" y="800100"/>
            <a:ext cx="5105400" cy="3141663"/>
          </a:xfrm>
          <a:prstGeom prst="rect">
            <a:avLst/>
          </a:prstGeom>
          <a:noFill/>
          <a:ln w="0" algn="ctr">
            <a:noFill/>
            <a:miter lim="800000"/>
            <a:headEnd/>
            <a:tailEnd/>
          </a:ln>
        </p:spPr>
      </p:pic>
      <p:sp>
        <p:nvSpPr>
          <p:cNvPr id="15365" name="Content Placeholder 2"/>
          <p:cNvSpPr>
            <a:spLocks noGrp="1"/>
          </p:cNvSpPr>
          <p:nvPr>
            <p:ph idx="1"/>
          </p:nvPr>
        </p:nvSpPr>
        <p:spPr>
          <a:xfrm>
            <a:off x="395288" y="990600"/>
            <a:ext cx="8353425" cy="4229100"/>
          </a:xfrm>
        </p:spPr>
        <p:txBody>
          <a:bodyPr/>
          <a:lstStyle/>
          <a:p>
            <a:r>
              <a:rPr lang="en-US" sz="1800" smtClean="0"/>
              <a:t>Magnet de-training</a:t>
            </a:r>
          </a:p>
          <a:p>
            <a:pPr lvl="1"/>
            <a:r>
              <a:rPr lang="en-US" sz="1600" smtClean="0"/>
              <a:t>ALL magnets were trained to </a:t>
            </a:r>
            <a:br>
              <a:rPr lang="en-US" sz="1600" smtClean="0"/>
            </a:br>
            <a:r>
              <a:rPr lang="en-US" sz="1600" smtClean="0"/>
              <a:t>achieve 7+ TeV after a thermal </a:t>
            </a:r>
            <a:br>
              <a:rPr lang="en-US" sz="1600" smtClean="0"/>
            </a:br>
            <a:r>
              <a:rPr lang="en-US" sz="1600" smtClean="0"/>
              <a:t>cycle.</a:t>
            </a:r>
          </a:p>
          <a:p>
            <a:pPr lvl="1"/>
            <a:r>
              <a:rPr lang="en-US" sz="1600" smtClean="0"/>
              <a:t>After being installed in the </a:t>
            </a:r>
            <a:br>
              <a:rPr lang="en-US" sz="1600" smtClean="0"/>
            </a:br>
            <a:r>
              <a:rPr lang="en-US" sz="1600" smtClean="0"/>
              <a:t>tunnel, it was discovered that </a:t>
            </a:r>
            <a:br>
              <a:rPr lang="en-US" sz="1600" smtClean="0"/>
            </a:br>
            <a:r>
              <a:rPr lang="en-US" sz="1600" smtClean="0"/>
              <a:t>the magnets supplied by one of </a:t>
            </a:r>
            <a:br>
              <a:rPr lang="en-US" sz="1600" smtClean="0"/>
            </a:br>
            <a:r>
              <a:rPr lang="en-US" sz="1600" smtClean="0"/>
              <a:t>the three vendors  “forgot” their </a:t>
            </a:r>
            <a:br>
              <a:rPr lang="en-US" sz="1600" smtClean="0"/>
            </a:br>
            <a:r>
              <a:rPr lang="en-US" sz="1600" smtClean="0"/>
              <a:t>training, and would need to be </a:t>
            </a:r>
            <a:br>
              <a:rPr lang="en-US" sz="1600" smtClean="0"/>
            </a:br>
            <a:r>
              <a:rPr lang="en-US" sz="1600" smtClean="0"/>
              <a:t>retrained to reach 7 TeV.</a:t>
            </a:r>
          </a:p>
          <a:p>
            <a:r>
              <a:rPr lang="en-US" sz="1800" smtClean="0"/>
              <a:t>Symmetric Quenches</a:t>
            </a:r>
          </a:p>
          <a:p>
            <a:pPr lvl="1"/>
            <a:r>
              <a:rPr lang="en-US" sz="1600" smtClean="0"/>
              <a:t>The original LHC quench protection system subtracted the inductive voltage drop by taking the difference between the voltage drop across the two apertures.</a:t>
            </a:r>
          </a:p>
          <a:p>
            <a:pPr lvl="1"/>
            <a:r>
              <a:rPr lang="en-US" sz="1600" smtClean="0"/>
              <a:t>It was discovered in tests that when quenches propagate from one dipole to the next, they often do so symmetrically, rendering the system dangerously insensitive at high current.</a:t>
            </a:r>
          </a:p>
        </p:txBody>
      </p:sp>
      <p:sp>
        <p:nvSpPr>
          <p:cNvPr id="15366" name="TextBox 9"/>
          <p:cNvSpPr txBox="1">
            <a:spLocks noChangeArrowheads="1"/>
          </p:cNvSpPr>
          <p:nvPr/>
        </p:nvSpPr>
        <p:spPr bwMode="auto">
          <a:xfrm>
            <a:off x="5486400" y="2362200"/>
            <a:ext cx="15621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en-US" sz="1600">
                <a:solidFill>
                  <a:srgbClr val="FF0000"/>
                </a:solidFill>
              </a:rPr>
              <a:t>1</a:t>
            </a:r>
            <a:r>
              <a:rPr lang="en-US" sz="1600" baseline="30000">
                <a:solidFill>
                  <a:srgbClr val="FF0000"/>
                </a:solidFill>
              </a:rPr>
              <a:t>st</a:t>
            </a:r>
            <a:r>
              <a:rPr lang="en-US" sz="1600">
                <a:solidFill>
                  <a:srgbClr val="FF0000"/>
                </a:solidFill>
              </a:rPr>
              <a:t> quench </a:t>
            </a:r>
            <a:br>
              <a:rPr lang="en-US" sz="1600">
                <a:solidFill>
                  <a:srgbClr val="FF0000"/>
                </a:solidFill>
              </a:rPr>
            </a:br>
            <a:r>
              <a:rPr lang="en-US" sz="1600">
                <a:solidFill>
                  <a:srgbClr val="FF0000"/>
                </a:solidFill>
              </a:rPr>
              <a:t>in tunnel</a:t>
            </a:r>
          </a:p>
        </p:txBody>
      </p:sp>
      <p:sp>
        <p:nvSpPr>
          <p:cNvPr id="15367" name="TextBox 10"/>
          <p:cNvSpPr txBox="1">
            <a:spLocks noChangeArrowheads="1"/>
          </p:cNvSpPr>
          <p:nvPr/>
        </p:nvSpPr>
        <p:spPr bwMode="auto">
          <a:xfrm>
            <a:off x="4724400" y="914400"/>
            <a:ext cx="3429000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en-US" sz="1600">
                <a:solidFill>
                  <a:srgbClr val="00863D"/>
                </a:solidFill>
              </a:rPr>
              <a:t>1</a:t>
            </a:r>
            <a:r>
              <a:rPr lang="en-US" sz="1600" baseline="30000">
                <a:solidFill>
                  <a:srgbClr val="00863D"/>
                </a:solidFill>
              </a:rPr>
              <a:t>st</a:t>
            </a:r>
            <a:r>
              <a:rPr lang="en-US" sz="1600">
                <a:solidFill>
                  <a:srgbClr val="00863D"/>
                </a:solidFill>
              </a:rPr>
              <a:t> Training quench above ground</a:t>
            </a:r>
          </a:p>
        </p:txBody>
      </p:sp>
      <p:cxnSp>
        <p:nvCxnSpPr>
          <p:cNvPr id="13" name="Straight Arrow Connector 12"/>
          <p:cNvCxnSpPr/>
          <p:nvPr/>
        </p:nvCxnSpPr>
        <p:spPr>
          <a:xfrm flipV="1">
            <a:off x="6972300" y="1866900"/>
            <a:ext cx="762000" cy="5715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 rot="16200000" flipH="1">
            <a:off x="6191250" y="1276350"/>
            <a:ext cx="304800" cy="190500"/>
          </a:xfrm>
          <a:prstGeom prst="straightConnector1">
            <a:avLst/>
          </a:prstGeom>
          <a:ln>
            <a:solidFill>
              <a:srgbClr val="00863D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370" name="Date Placeholder 13"/>
          <p:cNvSpPr>
            <a:spLocks noGrp="1"/>
          </p:cNvSpPr>
          <p:nvPr>
            <p:ph type="dt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rIns="91440" numCol="1" anchorCtr="0" compatLnSpc="1">
            <a:prstTxWarp prst="textNoShape">
              <a:avLst/>
            </a:prstTxWarp>
          </a:bodyPr>
          <a:lstStyle/>
          <a:p>
            <a:r>
              <a:rPr lang="en-US" smtClean="0"/>
              <a:t>1/25/2011</a:t>
            </a:r>
          </a:p>
        </p:txBody>
      </p:sp>
      <p:sp>
        <p:nvSpPr>
          <p:cNvPr id="15371" name="Slide Number Placeholder 15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FCCF36B4-5F0B-47B7-8C66-7274DE28116D}" type="slidenum">
              <a:rPr lang="en-US" smtClean="0"/>
              <a:pPr/>
              <a:t>40</a:t>
            </a:fld>
            <a:endParaRPr lang="en-US" smtClean="0"/>
          </a:p>
        </p:txBody>
      </p:sp>
      <p:sp>
        <p:nvSpPr>
          <p:cNvPr id="15372" name="Footer Placeholder 16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rIns="91440" numCol="1" anchorCtr="0" compatLnSpc="1">
            <a:prstTxWarp prst="textNoShape">
              <a:avLst/>
            </a:prstTxWarp>
          </a:bodyPr>
          <a:lstStyle/>
          <a:p>
            <a:r>
              <a:rPr lang="en-US" smtClean="0"/>
              <a:t>Eric Prebys - LHC Talk, CMSDAS</a:t>
            </a: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06" name="Text Box 10"/>
          <p:cNvSpPr txBox="1">
            <a:spLocks noChangeArrowheads="1"/>
          </p:cNvSpPr>
          <p:nvPr/>
        </p:nvSpPr>
        <p:spPr bwMode="auto">
          <a:xfrm>
            <a:off x="533400" y="723900"/>
            <a:ext cx="7353300" cy="769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defRPr/>
            </a:pPr>
            <a:r>
              <a:rPr lang="en-US" sz="2000" dirty="0">
                <a:solidFill>
                  <a:srgbClr val="0066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Theory: A resistive joint of about 220 n</a:t>
            </a:r>
            <a:r>
              <a:rPr lang="en-US" sz="2400" dirty="0">
                <a:solidFill>
                  <a:srgbClr val="0066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  <a:sym typeface="Symbol" pitchFamily="18" charset="2"/>
              </a:rPr>
              <a:t></a:t>
            </a:r>
            <a:r>
              <a:rPr lang="en-US" sz="2000" dirty="0">
                <a:solidFill>
                  <a:srgbClr val="0066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  <a:sym typeface="Symbol" pitchFamily="18" charset="2"/>
              </a:rPr>
              <a:t> with bad electrical and thermal contacts with the stabilizer</a:t>
            </a:r>
            <a:endParaRPr lang="en-US" sz="2000" dirty="0">
              <a:solidFill>
                <a:srgbClr val="0066CC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ahoma" pitchFamily="34" charset="0"/>
            </a:endParaRPr>
          </a:p>
        </p:txBody>
      </p:sp>
      <p:grpSp>
        <p:nvGrpSpPr>
          <p:cNvPr id="2" name="Group 21"/>
          <p:cNvGrpSpPr>
            <a:grpSpLocks/>
          </p:cNvGrpSpPr>
          <p:nvPr/>
        </p:nvGrpSpPr>
        <p:grpSpPr bwMode="auto">
          <a:xfrm>
            <a:off x="609600" y="1485900"/>
            <a:ext cx="6972300" cy="1582738"/>
            <a:chOff x="336" y="1488"/>
            <a:chExt cx="5040" cy="1200"/>
          </a:xfrm>
        </p:grpSpPr>
        <p:sp>
          <p:nvSpPr>
            <p:cNvPr id="30733" name="Rectangle 2"/>
            <p:cNvSpPr>
              <a:spLocks noChangeArrowheads="1"/>
            </p:cNvSpPr>
            <p:nvPr/>
          </p:nvSpPr>
          <p:spPr bwMode="auto">
            <a:xfrm>
              <a:off x="336" y="2400"/>
              <a:ext cx="3312" cy="48"/>
            </a:xfrm>
            <a:prstGeom prst="rect">
              <a:avLst/>
            </a:prstGeom>
            <a:solidFill>
              <a:schemeClr val="tx1"/>
            </a:solidFill>
            <a:ln w="9525" algn="ctr">
              <a:noFill/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30734" name="Rectangle 3"/>
            <p:cNvSpPr>
              <a:spLocks noChangeArrowheads="1"/>
            </p:cNvSpPr>
            <p:nvPr/>
          </p:nvSpPr>
          <p:spPr bwMode="auto">
            <a:xfrm>
              <a:off x="1824" y="2448"/>
              <a:ext cx="3552" cy="48"/>
            </a:xfrm>
            <a:prstGeom prst="rect">
              <a:avLst/>
            </a:prstGeom>
            <a:solidFill>
              <a:schemeClr val="tx1"/>
            </a:solidFill>
            <a:ln w="9525" algn="ctr">
              <a:noFill/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30735" name="Rectangle 4"/>
            <p:cNvSpPr>
              <a:spLocks noChangeArrowheads="1"/>
            </p:cNvSpPr>
            <p:nvPr/>
          </p:nvSpPr>
          <p:spPr bwMode="auto">
            <a:xfrm>
              <a:off x="1824" y="2208"/>
              <a:ext cx="1872" cy="144"/>
            </a:xfrm>
            <a:prstGeom prst="rect">
              <a:avLst/>
            </a:prstGeom>
            <a:solidFill>
              <a:srgbClr val="C5593B"/>
            </a:solidFill>
            <a:ln w="9525" algn="ctr">
              <a:noFill/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30736" name="Rectangle 5"/>
            <p:cNvSpPr>
              <a:spLocks noChangeArrowheads="1"/>
            </p:cNvSpPr>
            <p:nvPr/>
          </p:nvSpPr>
          <p:spPr bwMode="auto">
            <a:xfrm>
              <a:off x="1632" y="2544"/>
              <a:ext cx="2256" cy="144"/>
            </a:xfrm>
            <a:prstGeom prst="rect">
              <a:avLst/>
            </a:prstGeom>
            <a:solidFill>
              <a:srgbClr val="C5593B"/>
            </a:solidFill>
            <a:ln w="9525" algn="ctr">
              <a:noFill/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30737" name="Rectangle 6"/>
            <p:cNvSpPr>
              <a:spLocks noChangeArrowheads="1"/>
            </p:cNvSpPr>
            <p:nvPr/>
          </p:nvSpPr>
          <p:spPr bwMode="auto">
            <a:xfrm>
              <a:off x="3888" y="2496"/>
              <a:ext cx="1488" cy="192"/>
            </a:xfrm>
            <a:prstGeom prst="rect">
              <a:avLst/>
            </a:prstGeom>
            <a:solidFill>
              <a:srgbClr val="C5593B"/>
            </a:solidFill>
            <a:ln w="9525" algn="ctr">
              <a:noFill/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30738" name="Rectangle 7"/>
            <p:cNvSpPr>
              <a:spLocks noChangeArrowheads="1"/>
            </p:cNvSpPr>
            <p:nvPr/>
          </p:nvSpPr>
          <p:spPr bwMode="auto">
            <a:xfrm>
              <a:off x="3696" y="2208"/>
              <a:ext cx="1680" cy="240"/>
            </a:xfrm>
            <a:prstGeom prst="rect">
              <a:avLst/>
            </a:prstGeom>
            <a:solidFill>
              <a:srgbClr val="C5593B"/>
            </a:solidFill>
            <a:ln w="9525" algn="ctr">
              <a:noFill/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30739" name="Rectangle 8"/>
            <p:cNvSpPr>
              <a:spLocks noChangeArrowheads="1"/>
            </p:cNvSpPr>
            <p:nvPr/>
          </p:nvSpPr>
          <p:spPr bwMode="auto">
            <a:xfrm>
              <a:off x="336" y="2208"/>
              <a:ext cx="1440" cy="192"/>
            </a:xfrm>
            <a:prstGeom prst="rect">
              <a:avLst/>
            </a:prstGeom>
            <a:solidFill>
              <a:srgbClr val="C5593B"/>
            </a:solidFill>
            <a:ln w="9525" algn="ctr">
              <a:noFill/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30740" name="Rectangle 9"/>
            <p:cNvSpPr>
              <a:spLocks noChangeArrowheads="1"/>
            </p:cNvSpPr>
            <p:nvPr/>
          </p:nvSpPr>
          <p:spPr bwMode="auto">
            <a:xfrm>
              <a:off x="336" y="2448"/>
              <a:ext cx="1248" cy="240"/>
            </a:xfrm>
            <a:prstGeom prst="rect">
              <a:avLst/>
            </a:prstGeom>
            <a:solidFill>
              <a:srgbClr val="C5593B"/>
            </a:solidFill>
            <a:ln w="9525" algn="ctr">
              <a:noFill/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30741" name="Line 11"/>
            <p:cNvSpPr>
              <a:spLocks noChangeShapeType="1"/>
            </p:cNvSpPr>
            <p:nvPr/>
          </p:nvSpPr>
          <p:spPr bwMode="auto">
            <a:xfrm>
              <a:off x="1824" y="2448"/>
              <a:ext cx="1824" cy="0"/>
            </a:xfrm>
            <a:prstGeom prst="line">
              <a:avLst/>
            </a:prstGeom>
            <a:noFill/>
            <a:ln w="19050">
              <a:solidFill>
                <a:srgbClr val="00FFFF"/>
              </a:solidFill>
              <a:round/>
              <a:headEnd/>
              <a:tailEnd/>
            </a:ln>
          </p:spPr>
          <p:txBody>
            <a:bodyPr wrap="none">
              <a:spAutoFit/>
            </a:bodyPr>
            <a:lstStyle/>
            <a:p>
              <a:endParaRPr lang="en-US"/>
            </a:p>
          </p:txBody>
        </p:sp>
        <p:sp>
          <p:nvSpPr>
            <p:cNvPr id="30742" name="Text Box 12"/>
            <p:cNvSpPr txBox="1">
              <a:spLocks noChangeArrowheads="1"/>
            </p:cNvSpPr>
            <p:nvPr/>
          </p:nvSpPr>
          <p:spPr bwMode="auto">
            <a:xfrm>
              <a:off x="672" y="1488"/>
              <a:ext cx="2496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1200" b="1"/>
                <a:t>No electrical contact between wedge and U-profile with the bus on at least 1 side of the joint </a:t>
              </a:r>
              <a:endParaRPr lang="en-US" sz="1200"/>
            </a:p>
          </p:txBody>
        </p:sp>
        <p:sp>
          <p:nvSpPr>
            <p:cNvPr id="30743" name="Text Box 13"/>
            <p:cNvSpPr txBox="1">
              <a:spLocks noChangeArrowheads="1"/>
            </p:cNvSpPr>
            <p:nvPr/>
          </p:nvSpPr>
          <p:spPr bwMode="auto">
            <a:xfrm>
              <a:off x="3504" y="1488"/>
              <a:ext cx="1392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1200" b="1"/>
                <a:t>No bonding at joint with the U-profile and the wedge</a:t>
              </a:r>
            </a:p>
          </p:txBody>
        </p:sp>
        <p:sp>
          <p:nvSpPr>
            <p:cNvPr id="30744" name="Line 14"/>
            <p:cNvSpPr>
              <a:spLocks noChangeShapeType="1"/>
            </p:cNvSpPr>
            <p:nvPr/>
          </p:nvSpPr>
          <p:spPr bwMode="auto">
            <a:xfrm>
              <a:off x="3888" y="2544"/>
              <a:ext cx="0" cy="144"/>
            </a:xfrm>
            <a:prstGeom prst="line">
              <a:avLst/>
            </a:prstGeom>
            <a:noFill/>
            <a:ln w="28575">
              <a:solidFill>
                <a:srgbClr val="00FFFF"/>
              </a:solidFill>
              <a:round/>
              <a:headEnd/>
              <a:tailEnd/>
            </a:ln>
          </p:spPr>
          <p:txBody>
            <a:bodyPr wrap="none">
              <a:spAutoFit/>
            </a:bodyPr>
            <a:lstStyle/>
            <a:p>
              <a:endParaRPr lang="en-US"/>
            </a:p>
          </p:txBody>
        </p:sp>
        <p:sp>
          <p:nvSpPr>
            <p:cNvPr id="30745" name="Line 15"/>
            <p:cNvSpPr>
              <a:spLocks noChangeShapeType="1"/>
            </p:cNvSpPr>
            <p:nvPr/>
          </p:nvSpPr>
          <p:spPr bwMode="auto">
            <a:xfrm>
              <a:off x="3696" y="2208"/>
              <a:ext cx="0" cy="144"/>
            </a:xfrm>
            <a:prstGeom prst="line">
              <a:avLst/>
            </a:prstGeom>
            <a:noFill/>
            <a:ln w="28575">
              <a:solidFill>
                <a:srgbClr val="00FFFF"/>
              </a:solidFill>
              <a:round/>
              <a:headEnd/>
              <a:tailEnd/>
            </a:ln>
          </p:spPr>
          <p:txBody>
            <a:bodyPr wrap="none">
              <a:spAutoFit/>
            </a:bodyPr>
            <a:lstStyle/>
            <a:p>
              <a:endParaRPr lang="en-US"/>
            </a:p>
          </p:txBody>
        </p:sp>
        <p:sp>
          <p:nvSpPr>
            <p:cNvPr id="30746" name="Line 16"/>
            <p:cNvSpPr>
              <a:spLocks noChangeShapeType="1"/>
            </p:cNvSpPr>
            <p:nvPr/>
          </p:nvSpPr>
          <p:spPr bwMode="auto">
            <a:xfrm>
              <a:off x="1584" y="1776"/>
              <a:ext cx="192" cy="48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>
              <a:spAutoFit/>
            </a:bodyPr>
            <a:lstStyle/>
            <a:p>
              <a:endParaRPr lang="en-US"/>
            </a:p>
          </p:txBody>
        </p:sp>
        <p:sp>
          <p:nvSpPr>
            <p:cNvPr id="30747" name="Line 17"/>
            <p:cNvSpPr>
              <a:spLocks noChangeShapeType="1"/>
            </p:cNvSpPr>
            <p:nvPr/>
          </p:nvSpPr>
          <p:spPr bwMode="auto">
            <a:xfrm>
              <a:off x="1344" y="1776"/>
              <a:ext cx="240" cy="81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30748" name="Line 18"/>
            <p:cNvSpPr>
              <a:spLocks noChangeShapeType="1"/>
            </p:cNvSpPr>
            <p:nvPr/>
          </p:nvSpPr>
          <p:spPr bwMode="auto">
            <a:xfrm flipH="1">
              <a:off x="3360" y="1824"/>
              <a:ext cx="432" cy="72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30749" name="Line 19"/>
            <p:cNvSpPr>
              <a:spLocks noChangeShapeType="1"/>
            </p:cNvSpPr>
            <p:nvPr/>
          </p:nvSpPr>
          <p:spPr bwMode="auto">
            <a:xfrm flipH="1">
              <a:off x="2928" y="1824"/>
              <a:ext cx="816" cy="52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spAutoFit/>
            </a:bodyPr>
            <a:lstStyle/>
            <a:p>
              <a:endParaRPr lang="en-US"/>
            </a:p>
          </p:txBody>
        </p:sp>
      </p:grpSp>
      <p:sp>
        <p:nvSpPr>
          <p:cNvPr id="30724" name="Text Box 20"/>
          <p:cNvSpPr txBox="1">
            <a:spLocks noChangeArrowheads="1"/>
          </p:cNvSpPr>
          <p:nvPr/>
        </p:nvSpPr>
        <p:spPr bwMode="auto">
          <a:xfrm>
            <a:off x="7488238" y="6172200"/>
            <a:ext cx="1655762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r-CH" sz="1400">
                <a:solidFill>
                  <a:srgbClr val="0066CC"/>
                </a:solidFill>
                <a:latin typeface="Tahoma" pitchFamily="34" charset="0"/>
              </a:rPr>
              <a:t>A. Verweij</a:t>
            </a:r>
            <a:endParaRPr lang="en-US" sz="1400">
              <a:solidFill>
                <a:srgbClr val="0066CC"/>
              </a:solidFill>
              <a:latin typeface="Tahoma" pitchFamily="34" charset="0"/>
            </a:endParaRPr>
          </a:p>
        </p:txBody>
      </p:sp>
      <p:sp>
        <p:nvSpPr>
          <p:cNvPr id="30725" name="Text Box 22"/>
          <p:cNvSpPr txBox="1">
            <a:spLocks noChangeArrowheads="1"/>
          </p:cNvSpPr>
          <p:nvPr/>
        </p:nvSpPr>
        <p:spPr bwMode="auto">
          <a:xfrm>
            <a:off x="533400" y="3200400"/>
            <a:ext cx="4300538" cy="230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28600" indent="-228600" algn="l">
              <a:spcBef>
                <a:spcPct val="50000"/>
              </a:spcBef>
              <a:buFont typeface="Arial" charset="0"/>
              <a:buChar char="•"/>
            </a:pPr>
            <a:r>
              <a:rPr lang="fr-CH">
                <a:latin typeface="Tahoma" pitchFamily="34" charset="0"/>
              </a:rPr>
              <a:t>Loss of clamping pressure on the joint, and between joint and stabilizer</a:t>
            </a:r>
          </a:p>
          <a:p>
            <a:pPr marL="228600" indent="-228600" algn="l">
              <a:spcBef>
                <a:spcPct val="50000"/>
              </a:spcBef>
              <a:buFont typeface="Arial" charset="0"/>
              <a:buChar char="•"/>
            </a:pPr>
            <a:r>
              <a:rPr lang="fr-CH">
                <a:latin typeface="Tahoma" pitchFamily="34" charset="0"/>
              </a:rPr>
              <a:t>Degradation of transverse contact between superconducting cable and stabilizer</a:t>
            </a:r>
          </a:p>
          <a:p>
            <a:pPr marL="228600" indent="-228600" algn="l">
              <a:spcBef>
                <a:spcPct val="50000"/>
              </a:spcBef>
              <a:buFont typeface="Arial" charset="0"/>
              <a:buChar char="•"/>
            </a:pPr>
            <a:r>
              <a:rPr lang="fr-CH">
                <a:latin typeface="Tahoma" pitchFamily="34" charset="0"/>
              </a:rPr>
              <a:t>Interruption of longitudinal electrical continuity in stabilizer </a:t>
            </a:r>
            <a:endParaRPr lang="en-US">
              <a:latin typeface="Tahoma" pitchFamily="34" charset="0"/>
            </a:endParaRPr>
          </a:p>
        </p:txBody>
      </p:sp>
      <p:sp>
        <p:nvSpPr>
          <p:cNvPr id="25" name="Title 2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What happened?</a:t>
            </a:r>
            <a:endParaRPr lang="en-US" dirty="0"/>
          </a:p>
        </p:txBody>
      </p:sp>
      <p:pic>
        <p:nvPicPr>
          <p:cNvPr id="30727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53000" y="3201988"/>
            <a:ext cx="3776663" cy="2941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" name="TextBox 26"/>
          <p:cNvSpPr txBox="1"/>
          <p:nvPr/>
        </p:nvSpPr>
        <p:spPr>
          <a:xfrm>
            <a:off x="1981200" y="5753100"/>
            <a:ext cx="2781300" cy="646113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r">
              <a:defRPr/>
            </a:pPr>
            <a:r>
              <a:rPr lang="en-US" dirty="0">
                <a:solidFill>
                  <a:srgbClr val="FF0000"/>
                </a:solidFill>
              </a:rPr>
              <a:t>Problem: this is where the evidence used to be</a:t>
            </a:r>
          </a:p>
        </p:txBody>
      </p:sp>
      <p:cxnSp>
        <p:nvCxnSpPr>
          <p:cNvPr id="29" name="Straight Arrow Connector 28"/>
          <p:cNvCxnSpPr/>
          <p:nvPr/>
        </p:nvCxnSpPr>
        <p:spPr>
          <a:xfrm flipV="1">
            <a:off x="4800600" y="4610100"/>
            <a:ext cx="2743200" cy="133350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730" name="Date Placeholder 29"/>
          <p:cNvSpPr>
            <a:spLocks noGrp="1"/>
          </p:cNvSpPr>
          <p:nvPr>
            <p:ph type="dt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rIns="91440" numCol="1" anchorCtr="0" compatLnSpc="1">
            <a:prstTxWarp prst="textNoShape">
              <a:avLst/>
            </a:prstTxWarp>
          </a:bodyPr>
          <a:lstStyle/>
          <a:p>
            <a:r>
              <a:rPr lang="en-US" smtClean="0"/>
              <a:t>1/25/2011</a:t>
            </a:r>
          </a:p>
        </p:txBody>
      </p:sp>
      <p:sp>
        <p:nvSpPr>
          <p:cNvPr id="30731" name="Slide Number Placeholder 30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D91E32B2-4797-4DCF-8A20-61D6D119FE81}" type="slidenum">
              <a:rPr lang="en-US" smtClean="0"/>
              <a:pPr/>
              <a:t>41</a:t>
            </a:fld>
            <a:endParaRPr lang="en-US" smtClean="0"/>
          </a:p>
        </p:txBody>
      </p:sp>
      <p:sp>
        <p:nvSpPr>
          <p:cNvPr id="30732" name="Footer Placeholder 31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rIns="91440" numCol="1" anchorCtr="0" compatLnSpc="1">
            <a:prstTxWarp prst="textNoShape">
              <a:avLst/>
            </a:prstTxWarp>
          </a:bodyPr>
          <a:lstStyle/>
          <a:p>
            <a:r>
              <a:rPr lang="en-US" smtClean="0"/>
              <a:t>Eric Prebys - LHC Talk, CMSDAS</a:t>
            </a: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0531" y="152400"/>
            <a:ext cx="8262937" cy="441325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Improved quench protection*</a:t>
            </a:r>
            <a:endParaRPr lang="en-US" dirty="0"/>
          </a:p>
        </p:txBody>
      </p:sp>
      <p:sp>
        <p:nvSpPr>
          <p:cNvPr id="31747" name="Content Placeholder 2"/>
          <p:cNvSpPr>
            <a:spLocks noGrp="1"/>
          </p:cNvSpPr>
          <p:nvPr>
            <p:ph idx="1"/>
          </p:nvPr>
        </p:nvSpPr>
        <p:spPr>
          <a:xfrm>
            <a:off x="663575" y="903288"/>
            <a:ext cx="8251825" cy="3668712"/>
          </a:xfrm>
        </p:spPr>
        <p:txBody>
          <a:bodyPr/>
          <a:lstStyle/>
          <a:p>
            <a:r>
              <a:rPr lang="en-US" sz="2800" smtClean="0"/>
              <a:t>Old quench protection circuit triggered at 1V on bus.</a:t>
            </a:r>
          </a:p>
          <a:p>
            <a:r>
              <a:rPr lang="en-US" sz="2800" smtClean="0"/>
              <a:t>New QPS triggers at .3 mV </a:t>
            </a:r>
          </a:p>
          <a:p>
            <a:pPr lvl="1"/>
            <a:r>
              <a:rPr lang="en-US" sz="2400" smtClean="0"/>
              <a:t>Factor of 3000</a:t>
            </a:r>
          </a:p>
          <a:p>
            <a:pPr lvl="1"/>
            <a:r>
              <a:rPr lang="en-US" sz="2400" smtClean="0"/>
              <a:t>Should be sensitive down to 25 nOhms (thermal runaway at 7 TeV)</a:t>
            </a:r>
          </a:p>
          <a:p>
            <a:pPr lvl="1"/>
            <a:r>
              <a:rPr lang="en-US" sz="2400" smtClean="0"/>
              <a:t>Can measure resistances to &lt;1 nOhm</a:t>
            </a:r>
          </a:p>
          <a:p>
            <a:r>
              <a:rPr lang="en-US" sz="2800" smtClean="0"/>
              <a:t>Concurrently installing improved quench protection for “symmetric quenches”</a:t>
            </a:r>
          </a:p>
          <a:p>
            <a:pPr lvl="1"/>
            <a:r>
              <a:rPr lang="en-US" sz="2400" smtClean="0"/>
              <a:t>A problem found before September 19</a:t>
            </a:r>
            <a:r>
              <a:rPr lang="en-US" sz="2400" baseline="30000" smtClean="0"/>
              <a:t>th</a:t>
            </a:r>
            <a:endParaRPr lang="en-US" sz="2400" smtClean="0"/>
          </a:p>
          <a:p>
            <a:pPr lvl="1"/>
            <a:r>
              <a:rPr lang="en-US" sz="2400" smtClean="0"/>
              <a:t>Worrisome at &gt;4 TeV</a:t>
            </a:r>
          </a:p>
        </p:txBody>
      </p:sp>
      <p:sp>
        <p:nvSpPr>
          <p:cNvPr id="31748" name="Rectangle 5"/>
          <p:cNvSpPr>
            <a:spLocks noChangeArrowheads="1"/>
          </p:cNvSpPr>
          <p:nvPr/>
        </p:nvSpPr>
        <p:spPr bwMode="auto">
          <a:xfrm>
            <a:off x="341313" y="6019800"/>
            <a:ext cx="641667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*See talks by Arjan Verveij and Reiner Denz, Chamonix 2009</a:t>
            </a:r>
          </a:p>
        </p:txBody>
      </p:sp>
      <p:sp>
        <p:nvSpPr>
          <p:cNvPr id="31749" name="Date Placeholder 7"/>
          <p:cNvSpPr>
            <a:spLocks noGrp="1"/>
          </p:cNvSpPr>
          <p:nvPr>
            <p:ph type="dt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rIns="91440" numCol="1" anchorCtr="0" compatLnSpc="1">
            <a:prstTxWarp prst="textNoShape">
              <a:avLst/>
            </a:prstTxWarp>
          </a:bodyPr>
          <a:lstStyle/>
          <a:p>
            <a:r>
              <a:rPr lang="en-US" smtClean="0"/>
              <a:t>1/25/2011</a:t>
            </a:r>
          </a:p>
        </p:txBody>
      </p:sp>
      <p:sp>
        <p:nvSpPr>
          <p:cNvPr id="31750" name="Slide Number Placeholder 8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7DB8DAE7-A0FC-4D2E-8C35-C72BC91E3153}" type="slidenum">
              <a:rPr lang="en-US" smtClean="0"/>
              <a:pPr/>
              <a:t>42</a:t>
            </a:fld>
            <a:endParaRPr lang="en-US" smtClean="0"/>
          </a:p>
        </p:txBody>
      </p:sp>
      <p:sp>
        <p:nvSpPr>
          <p:cNvPr id="31751" name="Footer Placeholder 9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rIns="91440" numCol="1" anchorCtr="0" compatLnSpc="1">
            <a:prstTxWarp prst="textNoShape">
              <a:avLst/>
            </a:prstTxWarp>
          </a:bodyPr>
          <a:lstStyle/>
          <a:p>
            <a:r>
              <a:rPr lang="en-US" smtClean="0"/>
              <a:t>Eric Prebys - LHC Talk, CMSDAS</a:t>
            </a: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9" name="Title 1"/>
          <p:cNvSpPr>
            <a:spLocks noGrp="1"/>
          </p:cNvSpPr>
          <p:nvPr>
            <p:ph type="title" idx="4294967295"/>
          </p:nvPr>
        </p:nvSpPr>
        <p:spPr>
          <a:xfrm>
            <a:off x="685800" y="266700"/>
            <a:ext cx="6769100" cy="533400"/>
          </a:xfrm>
        </p:spPr>
        <p:txBody>
          <a:bodyPr/>
          <a:lstStyle/>
          <a:p>
            <a:pPr>
              <a:defRPr/>
            </a:pPr>
            <a:r>
              <a:rPr lang="fr-CH" sz="3200" dirty="0" err="1" smtClean="0"/>
              <a:t>Improved</a:t>
            </a:r>
            <a:r>
              <a:rPr lang="fr-CH" sz="3200" dirty="0" smtClean="0"/>
              <a:t> pressure relief*</a:t>
            </a:r>
            <a:endParaRPr lang="en-GB" sz="3200" dirty="0"/>
          </a:p>
        </p:txBody>
      </p:sp>
      <p:grpSp>
        <p:nvGrpSpPr>
          <p:cNvPr id="2" name="Group 10"/>
          <p:cNvGrpSpPr>
            <a:grpSpLocks/>
          </p:cNvGrpSpPr>
          <p:nvPr/>
        </p:nvGrpSpPr>
        <p:grpSpPr bwMode="auto">
          <a:xfrm>
            <a:off x="381000" y="1085850"/>
            <a:ext cx="8763000" cy="4686300"/>
            <a:chOff x="96" y="1272"/>
            <a:chExt cx="5520" cy="2952"/>
          </a:xfrm>
        </p:grpSpPr>
        <p:pic>
          <p:nvPicPr>
            <p:cNvPr id="32778" name="Picture 6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96" y="2484"/>
              <a:ext cx="2736" cy="17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2779" name="Picture 5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880" y="2484"/>
              <a:ext cx="2736" cy="17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2780" name="TextBox 12"/>
            <p:cNvSpPr txBox="1">
              <a:spLocks noChangeArrowheads="1"/>
            </p:cNvSpPr>
            <p:nvPr/>
          </p:nvSpPr>
          <p:spPr bwMode="auto">
            <a:xfrm>
              <a:off x="144" y="1272"/>
              <a:ext cx="2589" cy="1221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l"/>
              <a:r>
                <a:rPr lang="en-US" sz="2400" b="1">
                  <a:solidFill>
                    <a:srgbClr val="00B0F0"/>
                  </a:solidFill>
                  <a:latin typeface="Calibri" pitchFamily="34" charset="0"/>
                </a:rPr>
                <a:t>New configuration on four cold sectors:  Turn several existing flanges into pressure reliefs (while cold). Also reinforce stands to hold ~3 bar</a:t>
              </a:r>
            </a:p>
          </p:txBody>
        </p:sp>
        <p:sp>
          <p:nvSpPr>
            <p:cNvPr id="32781" name="TextBox 14"/>
            <p:cNvSpPr txBox="1">
              <a:spLocks noChangeArrowheads="1"/>
            </p:cNvSpPr>
            <p:nvPr/>
          </p:nvSpPr>
          <p:spPr bwMode="auto">
            <a:xfrm>
              <a:off x="2877" y="1320"/>
              <a:ext cx="2568" cy="756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l"/>
              <a:r>
                <a:rPr lang="en-US" sz="2400" b="1">
                  <a:solidFill>
                    <a:srgbClr val="00B0F0"/>
                  </a:solidFill>
                  <a:latin typeface="Calibri" pitchFamily="34" charset="0"/>
                </a:rPr>
                <a:t>New configuration on four</a:t>
              </a:r>
            </a:p>
            <a:p>
              <a:pPr algn="l"/>
              <a:r>
                <a:rPr lang="en-US" sz="2400" b="1">
                  <a:solidFill>
                    <a:srgbClr val="00B0F0"/>
                  </a:solidFill>
                  <a:latin typeface="Calibri" pitchFamily="34" charset="0"/>
                </a:rPr>
                <a:t>warm sectors: new flanges</a:t>
              </a:r>
            </a:p>
            <a:p>
              <a:pPr algn="l"/>
              <a:r>
                <a:rPr lang="en-US" sz="2400" b="1">
                  <a:solidFill>
                    <a:srgbClr val="00B0F0"/>
                  </a:solidFill>
                  <a:latin typeface="Calibri" pitchFamily="34" charset="0"/>
                </a:rPr>
                <a:t>(12 200mm relief flanges)</a:t>
              </a:r>
              <a:endParaRPr lang="en-GB" sz="2400" b="1">
                <a:solidFill>
                  <a:srgbClr val="00B0F0"/>
                </a:solidFill>
                <a:latin typeface="Calibri" pitchFamily="34" charset="0"/>
              </a:endParaRPr>
            </a:p>
          </p:txBody>
        </p:sp>
      </p:grpSp>
      <p:sp>
        <p:nvSpPr>
          <p:cNvPr id="18" name="TextBox 17"/>
          <p:cNvSpPr txBox="1"/>
          <p:nvPr/>
        </p:nvSpPr>
        <p:spPr>
          <a:xfrm>
            <a:off x="609600" y="5753100"/>
            <a:ext cx="1954213" cy="33655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dirty="0">
                <a:solidFill>
                  <a:srgbClr val="FF0000"/>
                </a:solidFill>
                <a:latin typeface="+mn-lt"/>
              </a:rPr>
              <a:t>(DP: Design Pressure)</a:t>
            </a:r>
            <a:endParaRPr lang="en-GB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32773" name="Text Box 11"/>
          <p:cNvSpPr txBox="1">
            <a:spLocks noChangeArrowheads="1"/>
          </p:cNvSpPr>
          <p:nvPr/>
        </p:nvSpPr>
        <p:spPr bwMode="auto">
          <a:xfrm>
            <a:off x="7343775" y="5791200"/>
            <a:ext cx="180022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r-CH" sz="1400">
                <a:solidFill>
                  <a:srgbClr val="0066CC"/>
                </a:solidFill>
                <a:latin typeface="Tahoma" pitchFamily="34" charset="0"/>
              </a:rPr>
              <a:t>L. Tavian</a:t>
            </a:r>
            <a:endParaRPr lang="en-US" sz="1400">
              <a:solidFill>
                <a:srgbClr val="0066CC"/>
              </a:solidFill>
              <a:latin typeface="Tahoma" pitchFamily="34" charset="0"/>
            </a:endParaRPr>
          </a:p>
        </p:txBody>
      </p:sp>
      <p:sp>
        <p:nvSpPr>
          <p:cNvPr id="32774" name="TextBox 12"/>
          <p:cNvSpPr txBox="1">
            <a:spLocks noChangeArrowheads="1"/>
          </p:cNvSpPr>
          <p:nvPr/>
        </p:nvSpPr>
        <p:spPr bwMode="auto">
          <a:xfrm>
            <a:off x="457200" y="6172200"/>
            <a:ext cx="57150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en-US"/>
              <a:t>*Vittorio Parma and Ofelia Capatina, Chamonix 2009</a:t>
            </a:r>
          </a:p>
        </p:txBody>
      </p:sp>
      <p:sp>
        <p:nvSpPr>
          <p:cNvPr id="32775" name="Date Placeholder 13"/>
          <p:cNvSpPr>
            <a:spLocks noGrp="1"/>
          </p:cNvSpPr>
          <p:nvPr>
            <p:ph type="dt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rIns="91440" numCol="1" anchorCtr="0" compatLnSpc="1">
            <a:prstTxWarp prst="textNoShape">
              <a:avLst/>
            </a:prstTxWarp>
          </a:bodyPr>
          <a:lstStyle/>
          <a:p>
            <a:r>
              <a:rPr lang="en-US" smtClean="0"/>
              <a:t>1/25/2011</a:t>
            </a:r>
          </a:p>
        </p:txBody>
      </p:sp>
      <p:sp>
        <p:nvSpPr>
          <p:cNvPr id="32776" name="Slide Number Placeholder 14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84DEBDED-39C7-4D77-B4C0-9B84912E9358}" type="slidenum">
              <a:rPr lang="en-US" smtClean="0"/>
              <a:pPr/>
              <a:t>43</a:t>
            </a:fld>
            <a:endParaRPr lang="en-US" smtClean="0"/>
          </a:p>
        </p:txBody>
      </p:sp>
      <p:sp>
        <p:nvSpPr>
          <p:cNvPr id="32777" name="Footer Placeholder 15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rIns="91440" numCol="1" anchorCtr="0" compatLnSpc="1">
            <a:prstTxWarp prst="textNoShape">
              <a:avLst/>
            </a:prstTxWarp>
          </a:bodyPr>
          <a:lstStyle/>
          <a:p>
            <a:r>
              <a:rPr lang="en-US" smtClean="0"/>
              <a:t>Eric Prebys - LHC Talk, CMSDAS</a:t>
            </a: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Bad surprise</a:t>
            </a:r>
            <a:endParaRPr lang="en-US" dirty="0"/>
          </a:p>
        </p:txBody>
      </p:sp>
      <p:sp>
        <p:nvSpPr>
          <p:cNvPr id="39939" name="Content Placeholder 2"/>
          <p:cNvSpPr>
            <a:spLocks noGrp="1"/>
          </p:cNvSpPr>
          <p:nvPr>
            <p:ph idx="1"/>
          </p:nvPr>
        </p:nvSpPr>
        <p:spPr>
          <a:xfrm>
            <a:off x="533400" y="685800"/>
            <a:ext cx="8355013" cy="5676900"/>
          </a:xfrm>
        </p:spPr>
        <p:txBody>
          <a:bodyPr/>
          <a:lstStyle/>
          <a:p>
            <a:r>
              <a:rPr lang="en-US" sz="2000" smtClean="0"/>
              <a:t>With new quench protection, it was determined that joints would only fail if they had bad thermal </a:t>
            </a:r>
            <a:r>
              <a:rPr lang="en-US" sz="2000" i="1" smtClean="0"/>
              <a:t>and</a:t>
            </a:r>
            <a:r>
              <a:rPr lang="en-US" sz="2000" smtClean="0"/>
              <a:t> bad electrical contact, and how likely is that?</a:t>
            </a:r>
          </a:p>
          <a:p>
            <a:pPr lvl="1"/>
            <a:r>
              <a:rPr lang="en-US" smtClean="0"/>
              <a:t>Very, unfortunately </a:t>
            </a:r>
            <a:r>
              <a:rPr lang="en-US" smtClean="0">
                <a:sym typeface="Symbol" pitchFamily="18" charset="2"/>
              </a:rPr>
              <a:t> </a:t>
            </a:r>
            <a:r>
              <a:rPr lang="en-US" i="1" smtClean="0">
                <a:sym typeface="Symbol" pitchFamily="18" charset="2"/>
              </a:rPr>
              <a:t>must</a:t>
            </a:r>
            <a:r>
              <a:rPr lang="en-US" smtClean="0">
                <a:sym typeface="Symbol" pitchFamily="18" charset="2"/>
              </a:rPr>
              <a:t> verify copper joint</a:t>
            </a:r>
          </a:p>
          <a:p>
            <a:endParaRPr lang="en-US" smtClean="0">
              <a:sym typeface="Symbol" pitchFamily="18" charset="2"/>
            </a:endParaRPr>
          </a:p>
          <a:p>
            <a:endParaRPr lang="en-US" smtClean="0">
              <a:sym typeface="Symbol" pitchFamily="18" charset="2"/>
            </a:endParaRPr>
          </a:p>
          <a:p>
            <a:endParaRPr lang="en-US" smtClean="0">
              <a:sym typeface="Symbol" pitchFamily="18" charset="2"/>
            </a:endParaRPr>
          </a:p>
          <a:p>
            <a:endParaRPr lang="en-US" smtClean="0">
              <a:sym typeface="Symbol" pitchFamily="18" charset="2"/>
            </a:endParaRPr>
          </a:p>
          <a:p>
            <a:endParaRPr lang="en-US" smtClean="0">
              <a:sym typeface="Symbol" pitchFamily="18" charset="2"/>
            </a:endParaRPr>
          </a:p>
          <a:p>
            <a:endParaRPr lang="en-US" smtClean="0">
              <a:sym typeface="Symbol" pitchFamily="18" charset="2"/>
            </a:endParaRPr>
          </a:p>
          <a:p>
            <a:endParaRPr lang="en-US" smtClean="0">
              <a:sym typeface="Symbol" pitchFamily="18" charset="2"/>
            </a:endParaRPr>
          </a:p>
          <a:p>
            <a:endParaRPr lang="en-US" smtClean="0">
              <a:sym typeface="Symbol" pitchFamily="18" charset="2"/>
            </a:endParaRPr>
          </a:p>
          <a:p>
            <a:endParaRPr lang="en-US" smtClean="0">
              <a:sym typeface="Symbol" pitchFamily="18" charset="2"/>
            </a:endParaRPr>
          </a:p>
          <a:p>
            <a:r>
              <a:rPr lang="en-US" sz="2000" smtClean="0">
                <a:sym typeface="Symbol" pitchFamily="18" charset="2"/>
              </a:rPr>
              <a:t>Have to warm up to at least 80K to measure Copper integrity.</a:t>
            </a:r>
            <a:endParaRPr lang="en-US" sz="2000" smtClean="0"/>
          </a:p>
        </p:txBody>
      </p:sp>
      <p:pic>
        <p:nvPicPr>
          <p:cNvPr id="39943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500" y="2209800"/>
            <a:ext cx="4114800" cy="26193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</p:pic>
      <p:pic>
        <p:nvPicPr>
          <p:cNvPr id="3994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10100" y="2619375"/>
            <a:ext cx="4005263" cy="2560638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</p:pic>
      <p:sp>
        <p:nvSpPr>
          <p:cNvPr id="39945" name="TextBox 8"/>
          <p:cNvSpPr txBox="1">
            <a:spLocks noChangeArrowheads="1"/>
          </p:cNvSpPr>
          <p:nvPr/>
        </p:nvSpPr>
        <p:spPr bwMode="auto">
          <a:xfrm>
            <a:off x="609600" y="4865688"/>
            <a:ext cx="4000500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en-US"/>
              <a:t>Solder used to solder joint had the same melting temperature as solder used to pot cable in stablizer</a:t>
            </a:r>
          </a:p>
          <a:p>
            <a:pPr algn="l"/>
            <a:r>
              <a:rPr lang="en-US"/>
              <a:t>  </a:t>
            </a:r>
            <a:r>
              <a:rPr lang="en-US" b="1">
                <a:solidFill>
                  <a:srgbClr val="FF0000"/>
                </a:solidFill>
                <a:sym typeface="Symbol" pitchFamily="18" charset="2"/>
              </a:rPr>
              <a:t>Solder wicked away from cable</a:t>
            </a:r>
            <a:endParaRPr lang="en-US" b="1">
              <a:solidFill>
                <a:srgbClr val="FF0000"/>
              </a:solidFill>
            </a:endParaRPr>
          </a:p>
        </p:txBody>
      </p:sp>
      <p:sp>
        <p:nvSpPr>
          <p:cNvPr id="10" name="Freeform 9"/>
          <p:cNvSpPr/>
          <p:nvPr/>
        </p:nvSpPr>
        <p:spPr>
          <a:xfrm>
            <a:off x="4545013" y="3559175"/>
            <a:ext cx="2398712" cy="2344738"/>
          </a:xfrm>
          <a:custGeom>
            <a:avLst/>
            <a:gdLst>
              <a:gd name="connsiteX0" fmla="*/ 0 w 2398955"/>
              <a:gd name="connsiteY0" fmla="*/ 2345167 h 2345167"/>
              <a:gd name="connsiteX1" fmla="*/ 1140311 w 2398955"/>
              <a:gd name="connsiteY1" fmla="*/ 1731982 h 2345167"/>
              <a:gd name="connsiteX2" fmla="*/ 1140311 w 2398955"/>
              <a:gd name="connsiteY2" fmla="*/ 903643 h 2345167"/>
              <a:gd name="connsiteX3" fmla="*/ 2398955 w 2398955"/>
              <a:gd name="connsiteY3" fmla="*/ 0 h 23451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398955" h="2345167">
                <a:moveTo>
                  <a:pt x="0" y="2345167"/>
                </a:moveTo>
                <a:cubicBezTo>
                  <a:pt x="475129" y="2158701"/>
                  <a:pt x="950259" y="1972236"/>
                  <a:pt x="1140311" y="1731982"/>
                </a:cubicBezTo>
                <a:cubicBezTo>
                  <a:pt x="1330363" y="1491728"/>
                  <a:pt x="930537" y="1192307"/>
                  <a:pt x="1140311" y="903643"/>
                </a:cubicBezTo>
                <a:cubicBezTo>
                  <a:pt x="1350085" y="614979"/>
                  <a:pt x="1874520" y="307489"/>
                  <a:pt x="2398955" y="0"/>
                </a:cubicBezTo>
              </a:path>
            </a:pathLst>
          </a:custGeom>
          <a:ln w="25400">
            <a:solidFill>
              <a:srgbClr val="FF000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>
              <a:defRPr/>
            </a:pPr>
            <a:endParaRPr lang="en-US"/>
          </a:p>
        </p:txBody>
      </p:sp>
      <p:sp>
        <p:nvSpPr>
          <p:cNvPr id="33800" name="Date Placeholder 10"/>
          <p:cNvSpPr>
            <a:spLocks noGrp="1"/>
          </p:cNvSpPr>
          <p:nvPr>
            <p:ph type="dt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rIns="91440" numCol="1" anchorCtr="0" compatLnSpc="1">
            <a:prstTxWarp prst="textNoShape">
              <a:avLst/>
            </a:prstTxWarp>
          </a:bodyPr>
          <a:lstStyle/>
          <a:p>
            <a:r>
              <a:rPr lang="en-US" smtClean="0"/>
              <a:t>1/25/2011</a:t>
            </a:r>
          </a:p>
        </p:txBody>
      </p:sp>
      <p:sp>
        <p:nvSpPr>
          <p:cNvPr id="33801" name="Slide Number Placeholder 11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052CB35D-DF1D-4FD8-9E3A-DEBA658A190E}" type="slidenum">
              <a:rPr lang="en-US" smtClean="0"/>
              <a:pPr/>
              <a:t>44</a:t>
            </a:fld>
            <a:endParaRPr lang="en-US" smtClean="0"/>
          </a:p>
        </p:txBody>
      </p:sp>
      <p:sp>
        <p:nvSpPr>
          <p:cNvPr id="33802" name="Footer Placeholder 12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rIns="91440" numCol="1" anchorCtr="0" compatLnSpc="1">
            <a:prstTxWarp prst="textNoShape">
              <a:avLst/>
            </a:prstTxWarp>
          </a:bodyPr>
          <a:lstStyle/>
          <a:p>
            <a:r>
              <a:rPr lang="en-US" smtClean="0"/>
              <a:t>Eric Prebys - LHC Talk, CMSDAS</a:t>
            </a: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99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99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99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99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993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939" grpId="0" build="p"/>
      <p:bldP spid="39945" grpId="0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7700" y="0"/>
            <a:ext cx="8262937" cy="441325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CERN Experiments</a:t>
            </a:r>
            <a:endParaRPr lang="en-US" dirty="0"/>
          </a:p>
        </p:txBody>
      </p:sp>
      <p:sp>
        <p:nvSpPr>
          <p:cNvPr id="12291" name="Content Placeholder 2"/>
          <p:cNvSpPr>
            <a:spLocks noGrp="1"/>
          </p:cNvSpPr>
          <p:nvPr>
            <p:ph idx="1"/>
          </p:nvPr>
        </p:nvSpPr>
        <p:spPr>
          <a:xfrm>
            <a:off x="446088" y="495300"/>
            <a:ext cx="8251825" cy="544513"/>
          </a:xfrm>
        </p:spPr>
        <p:txBody>
          <a:bodyPr/>
          <a:lstStyle/>
          <a:p>
            <a:r>
              <a:rPr lang="en-US" smtClean="0"/>
              <a:t>Huge, general purpose experiments:</a:t>
            </a:r>
          </a:p>
          <a:p>
            <a:endParaRPr lang="en-US" smtClean="0"/>
          </a:p>
          <a:p>
            <a:endParaRPr lang="en-US" smtClean="0"/>
          </a:p>
          <a:p>
            <a:endParaRPr lang="en-US" smtClean="0"/>
          </a:p>
          <a:p>
            <a:endParaRPr lang="en-US" smtClean="0"/>
          </a:p>
          <a:p>
            <a:pPr>
              <a:buFont typeface="Wingdings 2" pitchFamily="18" charset="2"/>
              <a:buNone/>
            </a:pPr>
            <a:endParaRPr lang="en-US" smtClean="0"/>
          </a:p>
          <a:p>
            <a:r>
              <a:rPr lang="en-US" smtClean="0"/>
              <a:t>“Medium” special purpose experiments:</a:t>
            </a:r>
          </a:p>
        </p:txBody>
      </p:sp>
      <p:pic>
        <p:nvPicPr>
          <p:cNvPr id="1229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53000" y="990600"/>
            <a:ext cx="3124200" cy="1763713"/>
          </a:xfrm>
          <a:prstGeom prst="rect">
            <a:avLst/>
          </a:prstGeom>
          <a:noFill/>
          <a:ln w="0" algn="ctr">
            <a:noFill/>
            <a:miter lim="800000"/>
            <a:headEnd/>
            <a:tailEnd/>
          </a:ln>
        </p:spPr>
      </p:pic>
      <p:pic>
        <p:nvPicPr>
          <p:cNvPr id="1229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04900" y="990600"/>
            <a:ext cx="2833688" cy="1882775"/>
          </a:xfrm>
          <a:prstGeom prst="rect">
            <a:avLst/>
          </a:prstGeom>
          <a:noFill/>
          <a:ln w="0" algn="ctr">
            <a:noFill/>
            <a:miter lim="800000"/>
            <a:headEnd/>
            <a:tailEnd/>
          </a:ln>
        </p:spPr>
      </p:pic>
      <p:sp>
        <p:nvSpPr>
          <p:cNvPr id="12294" name="TextBox 6"/>
          <p:cNvSpPr txBox="1">
            <a:spLocks noChangeArrowheads="1"/>
          </p:cNvSpPr>
          <p:nvPr/>
        </p:nvSpPr>
        <p:spPr bwMode="auto">
          <a:xfrm>
            <a:off x="685800" y="2781300"/>
            <a:ext cx="36576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/>
              <a:t>Compact Muon Solenoid (CMS)</a:t>
            </a:r>
          </a:p>
        </p:txBody>
      </p:sp>
      <p:sp>
        <p:nvSpPr>
          <p:cNvPr id="12295" name="TextBox 7"/>
          <p:cNvSpPr txBox="1">
            <a:spLocks noChangeArrowheads="1"/>
          </p:cNvSpPr>
          <p:nvPr/>
        </p:nvSpPr>
        <p:spPr bwMode="auto">
          <a:xfrm>
            <a:off x="4572000" y="2819400"/>
            <a:ext cx="41529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/>
              <a:t> A Toroidal LHC ApparatuS (ATLAS)</a:t>
            </a:r>
          </a:p>
        </p:txBody>
      </p:sp>
      <p:pic>
        <p:nvPicPr>
          <p:cNvPr id="12296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90600" y="3581400"/>
            <a:ext cx="3314700" cy="2024063"/>
          </a:xfrm>
          <a:prstGeom prst="rect">
            <a:avLst/>
          </a:prstGeom>
          <a:noFill/>
          <a:ln w="0" algn="ctr">
            <a:noFill/>
            <a:miter lim="800000"/>
            <a:headEnd/>
            <a:tailEnd/>
          </a:ln>
        </p:spPr>
      </p:pic>
      <p:sp>
        <p:nvSpPr>
          <p:cNvPr id="12297" name="TextBox 9"/>
          <p:cNvSpPr txBox="1">
            <a:spLocks noChangeArrowheads="1"/>
          </p:cNvSpPr>
          <p:nvPr/>
        </p:nvSpPr>
        <p:spPr bwMode="auto">
          <a:xfrm>
            <a:off x="647700" y="5562600"/>
            <a:ext cx="36576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/>
              <a:t>A Large Ion Collider Experiment (ALICE)</a:t>
            </a:r>
          </a:p>
        </p:txBody>
      </p:sp>
      <p:pic>
        <p:nvPicPr>
          <p:cNvPr id="12298" name="Picture 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791200" y="3657600"/>
            <a:ext cx="2352675" cy="1849438"/>
          </a:xfrm>
          <a:prstGeom prst="rect">
            <a:avLst/>
          </a:prstGeom>
          <a:noFill/>
          <a:ln w="0" algn="ctr">
            <a:noFill/>
            <a:miter lim="800000"/>
            <a:headEnd/>
            <a:tailEnd/>
          </a:ln>
        </p:spPr>
      </p:pic>
      <p:sp>
        <p:nvSpPr>
          <p:cNvPr id="12299" name="TextBox 11"/>
          <p:cNvSpPr txBox="1">
            <a:spLocks noChangeArrowheads="1"/>
          </p:cNvSpPr>
          <p:nvPr/>
        </p:nvSpPr>
        <p:spPr bwMode="auto">
          <a:xfrm>
            <a:off x="5029200" y="5715000"/>
            <a:ext cx="36576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/>
              <a:t>B physics at the LHC (LHCb)</a:t>
            </a:r>
          </a:p>
        </p:txBody>
      </p:sp>
      <p:sp>
        <p:nvSpPr>
          <p:cNvPr id="12300" name="Date Placeholder 14"/>
          <p:cNvSpPr>
            <a:spLocks noGrp="1"/>
          </p:cNvSpPr>
          <p:nvPr>
            <p:ph type="dt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rIns="91440" numCol="1" anchorCtr="0" compatLnSpc="1">
            <a:prstTxWarp prst="textNoShape">
              <a:avLst/>
            </a:prstTxWarp>
          </a:bodyPr>
          <a:lstStyle/>
          <a:p>
            <a:r>
              <a:rPr lang="en-US" smtClean="0"/>
              <a:t>1/25/2011</a:t>
            </a:r>
          </a:p>
        </p:txBody>
      </p:sp>
      <p:sp>
        <p:nvSpPr>
          <p:cNvPr id="12301" name="Slide Number Placeholder 15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A4A6F610-1C5F-4B36-A523-49B9BBCA8482}" type="slidenum">
              <a:rPr lang="en-US" smtClean="0"/>
              <a:pPr/>
              <a:t>45</a:t>
            </a:fld>
            <a:endParaRPr lang="en-US" smtClean="0"/>
          </a:p>
        </p:txBody>
      </p:sp>
      <p:sp>
        <p:nvSpPr>
          <p:cNvPr id="12302" name="Footer Placeholder 16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rIns="91440" numCol="1" anchorCtr="0" compatLnSpc="1">
            <a:prstTxWarp prst="textNoShape">
              <a:avLst/>
            </a:prstTxWarp>
          </a:bodyPr>
          <a:lstStyle/>
          <a:p>
            <a:r>
              <a:rPr lang="en-US" smtClean="0"/>
              <a:t>Eric Prebys - LHC Talk, CMSDAS</a:t>
            </a: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Plan for Next Decade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2665" y="663840"/>
            <a:ext cx="8355012" cy="5676900"/>
          </a:xfrm>
        </p:spPr>
        <p:txBody>
          <a:bodyPr/>
          <a:lstStyle/>
          <a:p>
            <a:r>
              <a:rPr lang="en-US" sz="2000" dirty="0" smtClean="0"/>
              <a:t>Run until end of 2011, or until 1 fb</a:t>
            </a:r>
            <a:r>
              <a:rPr lang="en-US" sz="2000" baseline="30000" dirty="0" smtClean="0"/>
              <a:t>-1</a:t>
            </a:r>
            <a:r>
              <a:rPr lang="en-US" sz="2000" dirty="0" smtClean="0"/>
              <a:t> of integrated luminosity</a:t>
            </a:r>
          </a:p>
          <a:p>
            <a:pPr lvl="1"/>
            <a:r>
              <a:rPr lang="en-US" sz="1600" dirty="0" smtClean="0"/>
              <a:t>About 5% of the way there, so far</a:t>
            </a:r>
          </a:p>
          <a:p>
            <a:r>
              <a:rPr lang="en-US" sz="2000" dirty="0" smtClean="0"/>
              <a:t>Shut down for ~15 month to fully repair all ~10000 faulty joints</a:t>
            </a:r>
          </a:p>
          <a:p>
            <a:pPr lvl="1"/>
            <a:r>
              <a:rPr lang="en-US" sz="1800" dirty="0" err="1" smtClean="0"/>
              <a:t>Resolder</a:t>
            </a:r>
            <a:endParaRPr lang="en-US" sz="1800" dirty="0" smtClean="0"/>
          </a:p>
          <a:p>
            <a:pPr lvl="1"/>
            <a:r>
              <a:rPr lang="en-US" sz="1800" dirty="0" smtClean="0"/>
              <a:t>Install clamps</a:t>
            </a:r>
          </a:p>
          <a:p>
            <a:pPr lvl="1"/>
            <a:r>
              <a:rPr lang="en-US" sz="1800" dirty="0" smtClean="0"/>
              <a:t>Install pressure relief on all cryostats</a:t>
            </a:r>
          </a:p>
          <a:p>
            <a:r>
              <a:rPr lang="en-US" sz="2000" dirty="0" smtClean="0"/>
              <a:t>Shut down in 2016</a:t>
            </a:r>
          </a:p>
          <a:p>
            <a:pPr lvl="1"/>
            <a:r>
              <a:rPr lang="en-US" sz="1800" dirty="0" smtClean="0"/>
              <a:t>Tie in new LINAC</a:t>
            </a:r>
          </a:p>
          <a:p>
            <a:pPr lvl="1"/>
            <a:r>
              <a:rPr lang="en-US" sz="1800" dirty="0" smtClean="0"/>
              <a:t>Increase Booster energy 1.4-&gt;2.0 </a:t>
            </a:r>
            <a:r>
              <a:rPr lang="en-US" sz="1800" dirty="0" err="1" smtClean="0"/>
              <a:t>GeV</a:t>
            </a:r>
            <a:endParaRPr lang="en-US" sz="1800" dirty="0" smtClean="0"/>
          </a:p>
          <a:p>
            <a:pPr lvl="1"/>
            <a:r>
              <a:rPr lang="en-US" sz="1800" dirty="0" smtClean="0"/>
              <a:t>Finalize collimation system (LHC collimation is a talk in itself)</a:t>
            </a:r>
          </a:p>
          <a:p>
            <a:r>
              <a:rPr lang="en-US" sz="2000" dirty="0" smtClean="0"/>
              <a:t>Shut down in 2020</a:t>
            </a:r>
          </a:p>
          <a:p>
            <a:pPr lvl="1"/>
            <a:r>
              <a:rPr lang="en-US" sz="1800" dirty="0" smtClean="0"/>
              <a:t>Full luminosity: &gt;5x10</a:t>
            </a:r>
            <a:r>
              <a:rPr lang="en-US" sz="1800" baseline="30000" dirty="0" smtClean="0"/>
              <a:t>34</a:t>
            </a:r>
            <a:r>
              <a:rPr lang="en-US" sz="1800" dirty="0" smtClean="0"/>
              <a:t> leveled</a:t>
            </a:r>
          </a:p>
          <a:p>
            <a:pPr lvl="2"/>
            <a:r>
              <a:rPr lang="en-US" sz="1800" dirty="0" smtClean="0"/>
              <a:t>New inner triplets based on Nb</a:t>
            </a:r>
            <a:r>
              <a:rPr lang="en-US" sz="1800" baseline="-25000" dirty="0" smtClean="0"/>
              <a:t>3</a:t>
            </a:r>
            <a:r>
              <a:rPr lang="en-US" sz="1800" dirty="0" smtClean="0"/>
              <a:t>Sn</a:t>
            </a:r>
          </a:p>
          <a:p>
            <a:pPr lvl="2"/>
            <a:r>
              <a:rPr lang="en-US" sz="1800" dirty="0" smtClean="0"/>
              <a:t>Crab cavities</a:t>
            </a:r>
          </a:p>
          <a:p>
            <a:pPr lvl="2"/>
            <a:r>
              <a:rPr lang="en-US" sz="1800" dirty="0" smtClean="0"/>
              <a:t>Large </a:t>
            </a:r>
            <a:r>
              <a:rPr lang="en-US" sz="1800" dirty="0" err="1" smtClean="0"/>
              <a:t>Pewinski</a:t>
            </a:r>
            <a:r>
              <a:rPr lang="en-US" sz="1800" dirty="0" smtClean="0"/>
              <a:t> Angle being pursued as backup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1/25/2011</a:t>
            </a: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BC16510-01E7-4757-9488-65999956462C}" type="slidenum">
              <a:rPr lang="en-US" smtClean="0"/>
              <a:pPr>
                <a:defRPr/>
              </a:pPr>
              <a:t>46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Eric Prebys - LHC Talk, CMSDAS</a:t>
            </a:r>
            <a:endParaRPr lang="en-US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0531" y="152400"/>
            <a:ext cx="8262937" cy="441325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Nominal LHC Parameters Compared to </a:t>
            </a:r>
            <a:r>
              <a:rPr lang="en-US" dirty="0" err="1" smtClean="0"/>
              <a:t>Tevatron</a:t>
            </a:r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723900" y="1163638"/>
          <a:ext cx="8229600" cy="448056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549015"/>
                <a:gridCol w="2366010"/>
                <a:gridCol w="2314575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/>
                        <a:t>Parameter</a:t>
                      </a:r>
                      <a:endParaRPr lang="en-US" sz="20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err="1" smtClean="0"/>
                        <a:t>Tevatron</a:t>
                      </a:r>
                      <a:endParaRPr lang="en-US" sz="20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/>
                        <a:t>“nominal” LHC</a:t>
                      </a:r>
                      <a:endParaRPr lang="en-US" sz="20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Circumference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6.28 km (2*PI)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27 km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Beam Energy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980 </a:t>
                      </a:r>
                      <a:r>
                        <a:rPr lang="en-US" dirty="0" err="1" smtClean="0"/>
                        <a:t>GeV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 7 </a:t>
                      </a:r>
                      <a:r>
                        <a:rPr lang="en-US" dirty="0" err="1" smtClean="0"/>
                        <a:t>TeV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Number of bunches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36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2808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Protons/bunch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275x10</a:t>
                      </a:r>
                      <a:r>
                        <a:rPr lang="en-US" baseline="30000" dirty="0" smtClean="0"/>
                        <a:t>9</a:t>
                      </a:r>
                      <a:endParaRPr lang="en-US" baseline="30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115x10</a:t>
                      </a:r>
                      <a:r>
                        <a:rPr lang="en-US" baseline="30000" dirty="0" smtClean="0"/>
                        <a:t>9</a:t>
                      </a:r>
                      <a:endParaRPr lang="en-US" baseline="30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pBar</a:t>
                      </a:r>
                      <a:r>
                        <a:rPr lang="en-US" dirty="0" smtClean="0"/>
                        <a:t>/bunch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80x10</a:t>
                      </a:r>
                      <a:r>
                        <a:rPr lang="en-US" baseline="30000" dirty="0" smtClean="0"/>
                        <a:t>9</a:t>
                      </a:r>
                      <a:endParaRPr lang="en-US" baseline="30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-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Stored</a:t>
                      </a:r>
                      <a:r>
                        <a:rPr lang="en-US" baseline="0" dirty="0" smtClean="0"/>
                        <a:t> beam energy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1.6 + .5 MJ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FF0000"/>
                          </a:solidFill>
                        </a:rPr>
                        <a:t>366+366</a:t>
                      </a:r>
                      <a:r>
                        <a:rPr lang="en-US" baseline="0" dirty="0" smtClean="0">
                          <a:solidFill>
                            <a:srgbClr val="FF0000"/>
                          </a:solidFill>
                        </a:rPr>
                        <a:t> MJ*</a:t>
                      </a:r>
                      <a:endParaRPr lang="en-US" dirty="0" smtClean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5920">
                <a:tc>
                  <a:txBody>
                    <a:bodyPr/>
                    <a:lstStyle/>
                    <a:p>
                      <a:r>
                        <a:rPr lang="en-US" dirty="0" smtClean="0"/>
                        <a:t>Peak luminosity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4x10</a:t>
                      </a:r>
                      <a:r>
                        <a:rPr lang="en-US" baseline="30000" dirty="0" smtClean="0"/>
                        <a:t>32</a:t>
                      </a:r>
                      <a:r>
                        <a:rPr lang="en-US" baseline="0" dirty="0" smtClean="0"/>
                        <a:t>  </a:t>
                      </a:r>
                      <a:r>
                        <a:rPr lang="en-US" baseline="0" dirty="0" smtClean="0"/>
                        <a:t>cm</a:t>
                      </a:r>
                      <a:r>
                        <a:rPr lang="en-US" baseline="30000" dirty="0" smtClean="0"/>
                        <a:t>-2</a:t>
                      </a:r>
                      <a:r>
                        <a:rPr lang="en-US" baseline="0" dirty="0" smtClean="0"/>
                        <a:t>s</a:t>
                      </a:r>
                      <a:r>
                        <a:rPr lang="en-US" baseline="30000" dirty="0" smtClean="0"/>
                        <a:t>-1</a:t>
                      </a:r>
                      <a:endParaRPr lang="en-US" baseline="30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1.0x10</a:t>
                      </a:r>
                      <a:r>
                        <a:rPr lang="en-US" baseline="30000" dirty="0" smtClean="0"/>
                        <a:t>34</a:t>
                      </a:r>
                      <a:r>
                        <a:rPr lang="en-US" baseline="0" dirty="0" smtClean="0"/>
                        <a:t> cm</a:t>
                      </a:r>
                      <a:r>
                        <a:rPr lang="en-US" baseline="30000" dirty="0" smtClean="0"/>
                        <a:t>-2</a:t>
                      </a:r>
                      <a:r>
                        <a:rPr lang="en-US" baseline="0" dirty="0" smtClean="0"/>
                        <a:t>s</a:t>
                      </a:r>
                      <a:r>
                        <a:rPr lang="en-US" baseline="30000" dirty="0" smtClean="0"/>
                        <a:t>-1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Main Dipoles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baseline="0" dirty="0" smtClean="0"/>
                        <a:t>780</a:t>
                      </a:r>
                      <a:endParaRPr lang="en-US" baseline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baseline="0" dirty="0" smtClean="0"/>
                        <a:t>1232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Bend Field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baseline="0" dirty="0" smtClean="0"/>
                        <a:t>4.2 T</a:t>
                      </a:r>
                      <a:endParaRPr lang="en-US" baseline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baseline="0" dirty="0" smtClean="0"/>
                        <a:t>8.3 T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Main </a:t>
                      </a:r>
                      <a:r>
                        <a:rPr lang="en-US" dirty="0" err="1" smtClean="0"/>
                        <a:t>Quadrupoles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baseline="0" dirty="0" smtClean="0"/>
                        <a:t>~200</a:t>
                      </a:r>
                      <a:endParaRPr lang="en-US" baseline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baseline="0" dirty="0" smtClean="0"/>
                        <a:t>~600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Operating temperature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baseline="0" dirty="0" smtClean="0"/>
                        <a:t>4.2 K (liquid He)</a:t>
                      </a:r>
                      <a:endParaRPr lang="en-US" baseline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baseline="0" dirty="0" smtClean="0"/>
                        <a:t>1.9K (</a:t>
                      </a:r>
                      <a:r>
                        <a:rPr lang="en-US" baseline="0" dirty="0" err="1" smtClean="0"/>
                        <a:t>superfluid</a:t>
                      </a:r>
                      <a:r>
                        <a:rPr lang="en-US" baseline="0" dirty="0" smtClean="0"/>
                        <a:t> He)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3369" name="TextBox 4"/>
          <p:cNvSpPr txBox="1">
            <a:spLocks noChangeArrowheads="1"/>
          </p:cNvSpPr>
          <p:nvPr/>
        </p:nvSpPr>
        <p:spPr bwMode="auto">
          <a:xfrm>
            <a:off x="571500" y="6210300"/>
            <a:ext cx="61722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en-US">
                <a:solidFill>
                  <a:srgbClr val="FF0000"/>
                </a:solidFill>
              </a:rPr>
              <a:t>*2.1 MJ ≡ “stick of dynamite” </a:t>
            </a:r>
            <a:r>
              <a:rPr lang="en-US">
                <a:solidFill>
                  <a:srgbClr val="FF0000"/>
                </a:solidFill>
                <a:sym typeface="Symbol" pitchFamily="18" charset="2"/>
              </a:rPr>
              <a:t> very scary numbers</a:t>
            </a:r>
            <a:endParaRPr lang="en-US">
              <a:solidFill>
                <a:srgbClr val="FF0000"/>
              </a:solidFill>
            </a:endParaRPr>
          </a:p>
        </p:txBody>
      </p:sp>
      <p:sp>
        <p:nvSpPr>
          <p:cNvPr id="13370" name="TextBox 7"/>
          <p:cNvSpPr txBox="1">
            <a:spLocks noChangeArrowheads="1"/>
          </p:cNvSpPr>
          <p:nvPr/>
        </p:nvSpPr>
        <p:spPr bwMode="auto">
          <a:xfrm>
            <a:off x="1790700" y="5753100"/>
            <a:ext cx="52578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 dirty="0"/>
              <a:t>1.0x10</a:t>
            </a:r>
            <a:r>
              <a:rPr lang="en-US" sz="2400" baseline="30000" dirty="0"/>
              <a:t>34</a:t>
            </a:r>
            <a:r>
              <a:rPr lang="en-US" sz="2400" dirty="0"/>
              <a:t> cm</a:t>
            </a:r>
            <a:r>
              <a:rPr lang="en-US" sz="2400" baseline="30000" dirty="0"/>
              <a:t>-2</a:t>
            </a:r>
            <a:r>
              <a:rPr lang="en-US" sz="2400" dirty="0"/>
              <a:t>s</a:t>
            </a:r>
            <a:r>
              <a:rPr lang="en-US" sz="2400" baseline="30000" dirty="0"/>
              <a:t>-1</a:t>
            </a:r>
            <a:r>
              <a:rPr lang="en-US" sz="2400" dirty="0"/>
              <a:t> ~ </a:t>
            </a:r>
            <a:r>
              <a:rPr lang="en-US" sz="2400" dirty="0" smtClean="0"/>
              <a:t>50 </a:t>
            </a:r>
            <a:r>
              <a:rPr lang="en-US" sz="2400" dirty="0"/>
              <a:t>fb</a:t>
            </a:r>
            <a:r>
              <a:rPr lang="en-US" sz="2400" baseline="30000" dirty="0"/>
              <a:t>-1</a:t>
            </a:r>
            <a:r>
              <a:rPr lang="en-US" sz="2400" dirty="0"/>
              <a:t>/yr</a:t>
            </a:r>
            <a:endParaRPr lang="en-US" sz="2400" baseline="30000" dirty="0"/>
          </a:p>
        </p:txBody>
      </p:sp>
      <p:sp>
        <p:nvSpPr>
          <p:cNvPr id="13371" name="Date Placeholder 8"/>
          <p:cNvSpPr>
            <a:spLocks noGrp="1"/>
          </p:cNvSpPr>
          <p:nvPr>
            <p:ph type="dt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rIns="91440" numCol="1" anchorCtr="0" compatLnSpc="1">
            <a:prstTxWarp prst="textNoShape">
              <a:avLst/>
            </a:prstTxWarp>
          </a:bodyPr>
          <a:lstStyle/>
          <a:p>
            <a:r>
              <a:rPr lang="en-US" smtClean="0"/>
              <a:t>1/25/2011</a:t>
            </a:r>
          </a:p>
        </p:txBody>
      </p:sp>
      <p:sp>
        <p:nvSpPr>
          <p:cNvPr id="13372" name="Slide Number Placeholder 9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8875CE30-6543-4466-B7A7-BF41177C2970}" type="slidenum">
              <a:rPr lang="en-US" smtClean="0"/>
              <a:pPr/>
              <a:t>5</a:t>
            </a:fld>
            <a:endParaRPr lang="en-US" smtClean="0"/>
          </a:p>
        </p:txBody>
      </p:sp>
      <p:sp>
        <p:nvSpPr>
          <p:cNvPr id="13373" name="Footer Placeholder 10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rIns="91440" numCol="1" anchorCtr="0" compatLnSpc="1">
            <a:prstTxWarp prst="textNoShape">
              <a:avLst/>
            </a:prstTxWarp>
          </a:bodyPr>
          <a:lstStyle/>
          <a:p>
            <a:r>
              <a:rPr lang="en-US" smtClean="0"/>
              <a:t>Eric Prebys - LHC Talk, CMSDAS</a:t>
            </a: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Stored Energy and Energy Density</a:t>
            </a:r>
            <a:endParaRPr lang="en-US" dirty="0"/>
          </a:p>
        </p:txBody>
      </p:sp>
      <p:sp>
        <p:nvSpPr>
          <p:cNvPr id="10" name="Content Placeholder 9"/>
          <p:cNvSpPr>
            <a:spLocks noGrp="1"/>
          </p:cNvSpPr>
          <p:nvPr>
            <p:ph idx="1"/>
          </p:nvPr>
        </p:nvSpPr>
        <p:spPr>
          <a:xfrm>
            <a:off x="446088" y="4081884"/>
            <a:ext cx="8355012" cy="1780635"/>
          </a:xfrm>
        </p:spPr>
        <p:txBody>
          <a:bodyPr/>
          <a:lstStyle/>
          <a:p>
            <a:r>
              <a:rPr lang="en-US" dirty="0" smtClean="0"/>
              <a:t>LHC already</a:t>
            </a:r>
          </a:p>
          <a:p>
            <a:pPr lvl="1"/>
            <a:r>
              <a:rPr lang="en-US" dirty="0" smtClean="0"/>
              <a:t>~1 order of magnitude beyond </a:t>
            </a:r>
            <a:r>
              <a:rPr lang="en-US" dirty="0" err="1" smtClean="0"/>
              <a:t>Tevatron</a:t>
            </a:r>
            <a:r>
              <a:rPr lang="en-US" dirty="0" smtClean="0"/>
              <a:t> in stored energy</a:t>
            </a:r>
          </a:p>
          <a:p>
            <a:pPr lvl="1"/>
            <a:r>
              <a:rPr lang="en-US" dirty="0" smtClean="0"/>
              <a:t>~2 orders of magnitude beyond </a:t>
            </a:r>
            <a:r>
              <a:rPr lang="en-US" dirty="0" err="1" smtClean="0"/>
              <a:t>Tevatron</a:t>
            </a:r>
            <a:r>
              <a:rPr lang="en-US" dirty="0" smtClean="0"/>
              <a:t> in energy density</a:t>
            </a:r>
          </a:p>
          <a:p>
            <a:r>
              <a:rPr lang="en-US" dirty="0" smtClean="0"/>
              <a:t>Machine protection dominates all aspects of LHC operation.</a:t>
            </a:r>
          </a:p>
          <a:p>
            <a:pPr lvl="1"/>
            <a:endParaRPr lang="en-US" dirty="0" smtClean="0"/>
          </a:p>
          <a:p>
            <a:pPr lvl="1"/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1/25/2011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Eric Prebys - LHC Talk, CMSDAS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B9C9FA3-8426-4C5C-8E62-0AF2AB6B414E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  <p:pic>
        <p:nvPicPr>
          <p:cNvPr id="8" name="Picture 7" descr="estored_oct08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01070" y="1047890"/>
            <a:ext cx="4414799" cy="2874852"/>
          </a:xfrm>
          <a:prstGeom prst="rect">
            <a:avLst/>
          </a:prstGeom>
        </p:spPr>
      </p:pic>
      <p:pic>
        <p:nvPicPr>
          <p:cNvPr id="9" name="Picture 8" descr="edensity_oct08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842640" y="1124700"/>
            <a:ext cx="4301360" cy="2726755"/>
          </a:xfrm>
          <a:prstGeom prst="rect">
            <a:avLst/>
          </a:prstGeom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LHC (partial) timeline </a:t>
            </a:r>
            <a:endParaRPr lang="en-US" dirty="0"/>
          </a:p>
        </p:txBody>
      </p:sp>
      <p:sp>
        <p:nvSpPr>
          <p:cNvPr id="14339" name="Content Placeholder 2"/>
          <p:cNvSpPr>
            <a:spLocks noGrp="1"/>
          </p:cNvSpPr>
          <p:nvPr>
            <p:ph idx="1"/>
          </p:nvPr>
        </p:nvSpPr>
        <p:spPr>
          <a:xfrm>
            <a:off x="395288" y="723900"/>
            <a:ext cx="8353425" cy="5676900"/>
          </a:xfrm>
        </p:spPr>
        <p:txBody>
          <a:bodyPr/>
          <a:lstStyle/>
          <a:p>
            <a:r>
              <a:rPr lang="en-US" sz="1800" smtClean="0"/>
              <a:t>1994: </a:t>
            </a:r>
          </a:p>
          <a:p>
            <a:pPr lvl="1"/>
            <a:r>
              <a:rPr lang="en-US" sz="1600" smtClean="0"/>
              <a:t>The CERN Council formally approves the LHC</a:t>
            </a:r>
          </a:p>
          <a:p>
            <a:r>
              <a:rPr lang="en-US" sz="1800" smtClean="0"/>
              <a:t>1995: </a:t>
            </a:r>
          </a:p>
          <a:p>
            <a:pPr lvl="1"/>
            <a:r>
              <a:rPr lang="en-US" sz="1600" smtClean="0"/>
              <a:t>LHC Technical Design Report complete</a:t>
            </a:r>
          </a:p>
          <a:p>
            <a:r>
              <a:rPr lang="en-US" sz="1800" smtClean="0"/>
              <a:t>2000: </a:t>
            </a:r>
          </a:p>
          <a:p>
            <a:pPr lvl="1"/>
            <a:r>
              <a:rPr lang="en-US" sz="1600" smtClean="0"/>
              <a:t>LEP completes its final run</a:t>
            </a:r>
          </a:p>
          <a:p>
            <a:r>
              <a:rPr lang="en-US" sz="1800" smtClean="0"/>
              <a:t>2002:</a:t>
            </a:r>
          </a:p>
          <a:p>
            <a:pPr lvl="1"/>
            <a:r>
              <a:rPr lang="en-US" sz="1600" smtClean="0"/>
              <a:t>Magnet production fully transferred to industry</a:t>
            </a:r>
          </a:p>
          <a:p>
            <a:r>
              <a:rPr lang="en-US" sz="1800" smtClean="0"/>
              <a:t>2005</a:t>
            </a:r>
          </a:p>
          <a:p>
            <a:pPr lvl="1"/>
            <a:r>
              <a:rPr lang="en-US" sz="1600" smtClean="0"/>
              <a:t>Civil engineering complete (CMS cavern)</a:t>
            </a:r>
          </a:p>
          <a:p>
            <a:pPr lvl="1"/>
            <a:r>
              <a:rPr lang="en-US" sz="1600" smtClean="0"/>
              <a:t>First dipole lowered into tunnel</a:t>
            </a:r>
          </a:p>
          <a:p>
            <a:r>
              <a:rPr lang="en-US" sz="1800" smtClean="0"/>
              <a:t>2007</a:t>
            </a:r>
          </a:p>
          <a:p>
            <a:pPr lvl="1"/>
            <a:r>
              <a:rPr lang="en-US" sz="1600" smtClean="0"/>
              <a:t>Last magnet delivered</a:t>
            </a:r>
          </a:p>
          <a:p>
            <a:pPr lvl="1"/>
            <a:r>
              <a:rPr lang="en-US" sz="1600" smtClean="0"/>
              <a:t>All interconnections completed</a:t>
            </a:r>
          </a:p>
          <a:p>
            <a:r>
              <a:rPr lang="en-US" sz="1800" smtClean="0"/>
              <a:t>2008</a:t>
            </a:r>
          </a:p>
          <a:p>
            <a:pPr lvl="1"/>
            <a:r>
              <a:rPr lang="en-US" sz="1600" smtClean="0"/>
              <a:t>Accelerator complete</a:t>
            </a:r>
          </a:p>
          <a:p>
            <a:pPr lvl="1"/>
            <a:r>
              <a:rPr lang="en-US" sz="1600" smtClean="0"/>
              <a:t>Last public access</a:t>
            </a:r>
          </a:p>
          <a:p>
            <a:pPr lvl="1"/>
            <a:r>
              <a:rPr lang="en-US" sz="1600" smtClean="0"/>
              <a:t>Ring cold and under vacuum</a:t>
            </a:r>
            <a:endParaRPr lang="en-US" smtClean="0"/>
          </a:p>
        </p:txBody>
      </p:sp>
      <p:sp>
        <p:nvSpPr>
          <p:cNvPr id="14340" name="Date Placeholder 6"/>
          <p:cNvSpPr>
            <a:spLocks noGrp="1"/>
          </p:cNvSpPr>
          <p:nvPr>
            <p:ph type="dt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rIns="91440" numCol="1" anchorCtr="0" compatLnSpc="1">
            <a:prstTxWarp prst="textNoShape">
              <a:avLst/>
            </a:prstTxWarp>
          </a:bodyPr>
          <a:lstStyle/>
          <a:p>
            <a:r>
              <a:rPr lang="en-US" smtClean="0"/>
              <a:t>1/25/2011</a:t>
            </a:r>
          </a:p>
        </p:txBody>
      </p:sp>
      <p:sp>
        <p:nvSpPr>
          <p:cNvPr id="14341" name="Slide Number Placeholder 7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DB9A3D32-CA35-4468-9E23-3759DD402A91}" type="slidenum">
              <a:rPr lang="en-US" smtClean="0"/>
              <a:pPr/>
              <a:t>7</a:t>
            </a:fld>
            <a:endParaRPr lang="en-US" smtClean="0"/>
          </a:p>
        </p:txBody>
      </p:sp>
      <p:sp>
        <p:nvSpPr>
          <p:cNvPr id="14342" name="Footer Placeholder 8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rIns="91440" numCol="1" anchorCtr="0" compatLnSpc="1">
            <a:prstTxWarp prst="textNoShape">
              <a:avLst/>
            </a:prstTxWarp>
          </a:bodyPr>
          <a:lstStyle/>
          <a:p>
            <a:r>
              <a:rPr lang="en-US" smtClean="0"/>
              <a:t>Eric Prebys - LHC Talk, CMSDAS</a:t>
            </a: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Known problems before 2008 start up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De-training</a:t>
            </a:r>
          </a:p>
          <a:p>
            <a:pPr lvl="1"/>
            <a:r>
              <a:rPr lang="en-US" dirty="0" smtClean="0"/>
              <a:t>All superconducting magnets were “trained” to &gt; 7 </a:t>
            </a:r>
            <a:r>
              <a:rPr lang="en-US" dirty="0" err="1" smtClean="0"/>
              <a:t>TeV</a:t>
            </a:r>
            <a:r>
              <a:rPr lang="en-US" dirty="0" smtClean="0"/>
              <a:t> equivalent field prior to being installed on the tunnel.</a:t>
            </a:r>
          </a:p>
          <a:p>
            <a:pPr lvl="1"/>
            <a:r>
              <a:rPr lang="en-US" dirty="0" smtClean="0"/>
              <a:t>Many dipoles from one of the three manufacturers “forgot” the training and exhibited quenches between 5 and 6 </a:t>
            </a:r>
            <a:r>
              <a:rPr lang="en-US" dirty="0" err="1" smtClean="0"/>
              <a:t>TeV</a:t>
            </a:r>
            <a:endParaRPr lang="en-US" dirty="0" smtClean="0"/>
          </a:p>
          <a:p>
            <a:r>
              <a:rPr lang="en-US" dirty="0" smtClean="0"/>
              <a:t>Symmetric quenches</a:t>
            </a:r>
          </a:p>
          <a:p>
            <a:pPr lvl="1"/>
            <a:r>
              <a:rPr lang="en-US" dirty="0" smtClean="0"/>
              <a:t>To compensate for the inductive voltage, the original quench protection system compared the voltage drop across the two apertures in each magnet.</a:t>
            </a:r>
          </a:p>
          <a:p>
            <a:pPr lvl="1"/>
            <a:r>
              <a:rPr lang="en-US" dirty="0" smtClean="0"/>
              <a:t>Insensitive to case where both apertures quench simultaneously, as often happens when a quench propagates from one magnet to the next.</a:t>
            </a:r>
          </a:p>
          <a:p>
            <a:r>
              <a:rPr lang="en-US" dirty="0" smtClean="0"/>
              <a:t>For this reason, the decision was made to limit the initial running to 5 </a:t>
            </a:r>
            <a:r>
              <a:rPr lang="en-US" dirty="0" err="1" smtClean="0"/>
              <a:t>TeV</a:t>
            </a:r>
            <a:r>
              <a:rPr lang="en-US" dirty="0" smtClean="0"/>
              <a:t>, even before “the incident”.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1/25/2011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Eric Prebys - LHC Talk, CMSDAS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B9C9FA3-8426-4C5C-8E62-0AF2AB6B414E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616285" y="2660900"/>
            <a:ext cx="7834620" cy="2265895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flipV="1">
            <a:off x="693095" y="2622495"/>
            <a:ext cx="7642595" cy="2265895"/>
          </a:xfrm>
          <a:prstGeom prst="line">
            <a:avLst/>
          </a:prstGeom>
          <a:ln w="25400">
            <a:solidFill>
              <a:srgbClr val="FF1F1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5265095" y="3697835"/>
            <a:ext cx="387890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600" dirty="0" smtClean="0">
                <a:solidFill>
                  <a:srgbClr val="FF0000"/>
                </a:solidFill>
              </a:rPr>
              <a:t>Fixed by new quench protection system</a:t>
            </a:r>
            <a:endParaRPr lang="en-US" sz="16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24260" y="0"/>
            <a:ext cx="8474869" cy="441325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Initial Startup and “The Incident”</a:t>
            </a:r>
            <a:endParaRPr lang="en-US" dirty="0"/>
          </a:p>
        </p:txBody>
      </p:sp>
      <p:sp>
        <p:nvSpPr>
          <p:cNvPr id="29699" name="Content Placeholder 8"/>
          <p:cNvSpPr>
            <a:spLocks noGrp="1"/>
          </p:cNvSpPr>
          <p:nvPr>
            <p:ph idx="1"/>
          </p:nvPr>
        </p:nvSpPr>
        <p:spPr>
          <a:xfrm>
            <a:off x="533400" y="548625"/>
            <a:ext cx="8610600" cy="5419725"/>
          </a:xfrm>
        </p:spPr>
        <p:txBody>
          <a:bodyPr/>
          <a:lstStyle/>
          <a:p>
            <a:r>
              <a:rPr lang="en-US" sz="2000" dirty="0" smtClean="0"/>
              <a:t>On Sept. 10, 2008, the LHC first circulated beam (to great fanfare)</a:t>
            </a:r>
          </a:p>
          <a:p>
            <a:r>
              <a:rPr lang="en-US" sz="2000" dirty="0" smtClean="0"/>
              <a:t>Everything was going remarkably smoothly, until Sept. 19</a:t>
            </a:r>
            <a:r>
              <a:rPr lang="en-US" sz="2000" baseline="30000" dirty="0" smtClean="0"/>
              <a:t>th</a:t>
            </a:r>
            <a:r>
              <a:rPr lang="en-US" sz="2000" dirty="0" smtClean="0"/>
              <a:t> </a:t>
            </a:r>
          </a:p>
          <a:p>
            <a:pPr lvl="1"/>
            <a:r>
              <a:rPr lang="en-US" sz="1800" dirty="0" smtClean="0"/>
              <a:t>Sector 3-4 was being ramped to 9.3 kA, the equivalent of 5.5 </a:t>
            </a:r>
            <a:r>
              <a:rPr lang="en-US" sz="1800" dirty="0" err="1" smtClean="0"/>
              <a:t>TeV</a:t>
            </a:r>
            <a:endParaRPr lang="en-US" sz="1800" dirty="0" smtClean="0"/>
          </a:p>
          <a:p>
            <a:pPr lvl="2"/>
            <a:r>
              <a:rPr lang="en-US" sz="1800" dirty="0" smtClean="0"/>
              <a:t>All other sectors had already been ramped to this level</a:t>
            </a:r>
          </a:p>
          <a:p>
            <a:pPr lvl="2"/>
            <a:r>
              <a:rPr lang="en-US" sz="1800" dirty="0" smtClean="0"/>
              <a:t>Sector 3-4 had previously only been ramped to 7 kA (4.1 </a:t>
            </a:r>
            <a:r>
              <a:rPr lang="en-US" sz="1800" dirty="0" err="1" smtClean="0"/>
              <a:t>TeV</a:t>
            </a:r>
            <a:r>
              <a:rPr lang="en-US" sz="1800" dirty="0" smtClean="0"/>
              <a:t>)</a:t>
            </a:r>
          </a:p>
          <a:p>
            <a:pPr lvl="1"/>
            <a:r>
              <a:rPr lang="en-US" sz="1800" dirty="0" smtClean="0"/>
              <a:t>A quench developed in the splice between a dipole and the neighboring </a:t>
            </a:r>
            <a:r>
              <a:rPr lang="en-US" sz="1800" dirty="0" err="1" smtClean="0"/>
              <a:t>quadrupole</a:t>
            </a:r>
            <a:endParaRPr lang="en-US" sz="1800" dirty="0" smtClean="0"/>
          </a:p>
          <a:p>
            <a:pPr lvl="2"/>
            <a:r>
              <a:rPr lang="en-US" sz="1800" dirty="0" smtClean="0"/>
              <a:t>Not initially detected by quench protection circuit</a:t>
            </a:r>
          </a:p>
          <a:p>
            <a:pPr lvl="1"/>
            <a:r>
              <a:rPr lang="en-US" sz="1800" dirty="0" smtClean="0"/>
              <a:t>Within the first second, an arc formed at the site of the quench</a:t>
            </a:r>
            <a:endParaRPr lang="en-US" sz="1400" dirty="0" smtClean="0"/>
          </a:p>
          <a:p>
            <a:pPr lvl="2"/>
            <a:r>
              <a:rPr lang="en-US" sz="1800" dirty="0" smtClean="0"/>
              <a:t>The heat of the arc caused Helium to boil.</a:t>
            </a:r>
          </a:p>
          <a:p>
            <a:pPr lvl="2"/>
            <a:r>
              <a:rPr lang="en-US" sz="1800" dirty="0" smtClean="0"/>
              <a:t>The pressure rose beyond .13 </a:t>
            </a:r>
            <a:r>
              <a:rPr lang="en-US" sz="1800" dirty="0" err="1" smtClean="0"/>
              <a:t>MPa</a:t>
            </a:r>
            <a:r>
              <a:rPr lang="en-US" sz="1800" dirty="0" smtClean="0"/>
              <a:t> and ruptured into the insulation vacuum.</a:t>
            </a:r>
          </a:p>
          <a:p>
            <a:pPr lvl="2"/>
            <a:r>
              <a:rPr lang="en-US" sz="1800" dirty="0" smtClean="0"/>
              <a:t>Vacuum also lost in the beam pipe</a:t>
            </a:r>
          </a:p>
          <a:p>
            <a:pPr lvl="1"/>
            <a:r>
              <a:rPr lang="en-US" sz="1800" dirty="0" smtClean="0"/>
              <a:t>The pressure at the subsector vacuum barrier reached ~10 bar </a:t>
            </a:r>
          </a:p>
          <a:p>
            <a:pPr lvl="2"/>
            <a:r>
              <a:rPr lang="en-US" sz="1800" dirty="0" smtClean="0"/>
              <a:t>design value: 1.5 bar  </a:t>
            </a:r>
          </a:p>
          <a:p>
            <a:pPr lvl="1"/>
            <a:r>
              <a:rPr lang="en-US" sz="1800" dirty="0" smtClean="0"/>
              <a:t>This force was transferred to the magnet stands, which broke.</a:t>
            </a:r>
          </a:p>
          <a:p>
            <a:pPr lvl="1"/>
            <a:r>
              <a:rPr lang="en-US" sz="1800" dirty="0" smtClean="0"/>
              <a:t>Damaged 42 dipoles and 15 quadrupoles</a:t>
            </a:r>
          </a:p>
          <a:p>
            <a:pPr lvl="1"/>
            <a:r>
              <a:rPr lang="en-US" sz="1800" dirty="0" smtClean="0"/>
              <a:t>Badly contaminated beam pipe</a:t>
            </a: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1/25/2011</a:t>
            </a:r>
            <a:endParaRPr lang="en-US" dirty="0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BC16510-01E7-4757-9488-65999956462C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Eric Prebys - LHC Talk, CMSDAS</a:t>
            </a:r>
            <a:endParaRPr lang="en-US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pulent">
  <a:themeElements>
    <a:clrScheme name="Opulent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Opulent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pulent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>
    <a:spDef>
      <a:spPr>
        <a:noFill/>
      </a:spPr>
      <a:bodyPr rtlCol="0" anchor="ctr"/>
      <a:lstStyle>
        <a:defPPr algn="ctr">
          <a:defRPr/>
        </a:defPPr>
      </a:lstStyle>
      <a:style>
        <a:lnRef idx="2">
          <a:schemeClr val="accent6"/>
        </a:lnRef>
        <a:fillRef idx="1">
          <a:schemeClr val="lt1"/>
        </a:fillRef>
        <a:effectRef idx="0">
          <a:schemeClr val="accent6"/>
        </a:effectRef>
        <a:fontRef idx="minor">
          <a:schemeClr val="dk1"/>
        </a:fontRef>
      </a:style>
    </a:sp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pulent">
    <a:dk1>
      <a:sysClr val="windowText" lastClr="000000"/>
    </a:dk1>
    <a:lt1>
      <a:sysClr val="window" lastClr="FFFFFF"/>
    </a:lt1>
    <a:dk2>
      <a:srgbClr val="B13F9A"/>
    </a:dk2>
    <a:lt2>
      <a:srgbClr val="F4E7ED"/>
    </a:lt2>
    <a:accent1>
      <a:srgbClr val="B83D68"/>
    </a:accent1>
    <a:accent2>
      <a:srgbClr val="AC66BB"/>
    </a:accent2>
    <a:accent3>
      <a:srgbClr val="DE6C36"/>
    </a:accent3>
    <a:accent4>
      <a:srgbClr val="F9B639"/>
    </a:accent4>
    <a:accent5>
      <a:srgbClr val="CF6DA4"/>
    </a:accent5>
    <a:accent6>
      <a:srgbClr val="FA8D3D"/>
    </a:accent6>
    <a:hlink>
      <a:srgbClr val="FFDE66"/>
    </a:hlink>
    <a:folHlink>
      <a:srgbClr val="D490C5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24593</TotalTime>
  <Words>3299</Words>
  <Application>Microsoft Office PowerPoint</Application>
  <PresentationFormat>On-screen Show (4:3)</PresentationFormat>
  <Paragraphs>774</Paragraphs>
  <Slides>46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46</vt:i4>
      </vt:variant>
    </vt:vector>
  </HeadingPairs>
  <TitlesOfParts>
    <vt:vector size="60" baseType="lpstr">
      <vt:lpstr>Arial</vt:lpstr>
      <vt:lpstr>Trebuchet MS</vt:lpstr>
      <vt:lpstr>Wingdings 2</vt:lpstr>
      <vt:lpstr>Symbol</vt:lpstr>
      <vt:lpstr>Wingdings</vt:lpstr>
      <vt:lpstr>Helvetica</vt:lpstr>
      <vt:lpstr>Calibri</vt:lpstr>
      <vt:lpstr>Times New Roman</vt:lpstr>
      <vt:lpstr>Arial Unicode MS</vt:lpstr>
      <vt:lpstr>Tahoma</vt:lpstr>
      <vt:lpstr>Comic Sans MS</vt:lpstr>
      <vt:lpstr>Opulent</vt:lpstr>
      <vt:lpstr>Equation</vt:lpstr>
      <vt:lpstr>Microsoft Equation 3.0</vt:lpstr>
      <vt:lpstr>LHC Accelerator Status and Plans</vt:lpstr>
      <vt:lpstr>Outline</vt:lpstr>
      <vt:lpstr>A Word about LARP</vt:lpstr>
      <vt:lpstr>LHC Layout</vt:lpstr>
      <vt:lpstr>Nominal LHC Parameters Compared to Tevatron</vt:lpstr>
      <vt:lpstr>Stored Energy and Energy Density</vt:lpstr>
      <vt:lpstr>LHC (partial) timeline </vt:lpstr>
      <vt:lpstr>Known problems before 2008 start up</vt:lpstr>
      <vt:lpstr>  Initial Startup and “The Incident”</vt:lpstr>
      <vt:lpstr>Important Questions About The Incident</vt:lpstr>
      <vt:lpstr>Improvements</vt:lpstr>
      <vt:lpstr>Remaining Problems</vt:lpstr>
      <vt:lpstr>Experimental reach of LHC vs. Tevatron</vt:lpstr>
      <vt:lpstr>Progress Since Start-up</vt:lpstr>
      <vt:lpstr>General Commissioning Plan</vt:lpstr>
      <vt:lpstr>Digression: Making Luminosity</vt:lpstr>
      <vt:lpstr>Limits to LHC Luminosity*</vt:lpstr>
      <vt:lpstr>Important features of the focal region</vt:lpstr>
      <vt:lpstr>IR Layout and Crossing Angle</vt:lpstr>
      <vt:lpstr>Original Commissioning Plan</vt:lpstr>
      <vt:lpstr>Some Happy Surprises</vt:lpstr>
      <vt:lpstr>2010 Performance*</vt:lpstr>
      <vt:lpstr>Current Status</vt:lpstr>
      <vt:lpstr>Transition to Ions</vt:lpstr>
      <vt:lpstr>Heavy Ion Performance</vt:lpstr>
      <vt:lpstr>General plan for next few years</vt:lpstr>
      <vt:lpstr>Nice work, but…</vt:lpstr>
      <vt:lpstr>Attacking Luminosity on Many Fronts</vt:lpstr>
      <vt:lpstr>The Case for New Quadupoles</vt:lpstr>
      <vt:lpstr>Effect of Crossing Angle</vt:lpstr>
      <vt:lpstr>Summary of Options (Not Quite Up to date)</vt:lpstr>
      <vt:lpstr>Getting to 7 TeV*</vt:lpstr>
      <vt:lpstr>Tentative LHC Timeline</vt:lpstr>
      <vt:lpstr>Major Questions at Chamonix</vt:lpstr>
      <vt:lpstr>The Long Road to Discovery</vt:lpstr>
      <vt:lpstr>Acknowledgements and further reading</vt:lpstr>
      <vt:lpstr>Backup slides</vt:lpstr>
      <vt:lpstr>Machine wide investigations Q2 2009</vt:lpstr>
      <vt:lpstr>Digression: All the Beam Physics U Need 2 Know</vt:lpstr>
      <vt:lpstr>Problems Discovered Prior to 2008 Start</vt:lpstr>
      <vt:lpstr>What happened?</vt:lpstr>
      <vt:lpstr>Improved quench protection*</vt:lpstr>
      <vt:lpstr>Improved pressure relief*</vt:lpstr>
      <vt:lpstr>Bad surprise</vt:lpstr>
      <vt:lpstr>CERN Experiments</vt:lpstr>
      <vt:lpstr>Plan for Next Decade</vt:lpstr>
    </vt:vector>
  </TitlesOfParts>
  <Company>Fermilab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PMG Slides</dc:title>
  <dc:creator>Pushpa Bhat</dc:creator>
  <cp:lastModifiedBy>Eric Prebys</cp:lastModifiedBy>
  <cp:revision>1072</cp:revision>
  <dcterms:created xsi:type="dcterms:W3CDTF">2003-09-15T21:58:19Z</dcterms:created>
  <dcterms:modified xsi:type="dcterms:W3CDTF">2011-01-25T16:32:15Z</dcterms:modified>
</cp:coreProperties>
</file>