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313" r:id="rId4"/>
    <p:sldId id="317" r:id="rId5"/>
    <p:sldId id="312" r:id="rId6"/>
    <p:sldId id="358" r:id="rId7"/>
    <p:sldId id="339" r:id="rId8"/>
    <p:sldId id="318" r:id="rId9"/>
    <p:sldId id="283" r:id="rId10"/>
    <p:sldId id="323" r:id="rId11"/>
    <p:sldId id="266" r:id="rId12"/>
    <p:sldId id="303" r:id="rId13"/>
    <p:sldId id="304" r:id="rId14"/>
    <p:sldId id="305" r:id="rId15"/>
    <p:sldId id="306" r:id="rId16"/>
    <p:sldId id="307" r:id="rId17"/>
    <p:sldId id="308" r:id="rId18"/>
    <p:sldId id="342" r:id="rId19"/>
    <p:sldId id="276" r:id="rId20"/>
    <p:sldId id="269" r:id="rId21"/>
    <p:sldId id="271" r:id="rId22"/>
    <p:sldId id="274" r:id="rId23"/>
    <p:sldId id="275" r:id="rId24"/>
    <p:sldId id="343" r:id="rId25"/>
    <p:sldId id="356" r:id="rId26"/>
    <p:sldId id="357" r:id="rId27"/>
    <p:sldId id="350" r:id="rId28"/>
    <p:sldId id="349" r:id="rId29"/>
    <p:sldId id="360" r:id="rId30"/>
    <p:sldId id="362" r:id="rId31"/>
    <p:sldId id="364" r:id="rId32"/>
    <p:sldId id="375" r:id="rId33"/>
    <p:sldId id="396" r:id="rId34"/>
    <p:sldId id="397" r:id="rId35"/>
    <p:sldId id="398" r:id="rId36"/>
    <p:sldId id="399" r:id="rId37"/>
    <p:sldId id="400" r:id="rId38"/>
    <p:sldId id="383" r:id="rId39"/>
    <p:sldId id="384" r:id="rId40"/>
    <p:sldId id="385" r:id="rId41"/>
    <p:sldId id="386" r:id="rId42"/>
    <p:sldId id="387" r:id="rId43"/>
    <p:sldId id="388" r:id="rId44"/>
    <p:sldId id="390" r:id="rId45"/>
    <p:sldId id="391" r:id="rId46"/>
    <p:sldId id="392" r:id="rId47"/>
    <p:sldId id="394" r:id="rId48"/>
    <p:sldId id="382" r:id="rId49"/>
    <p:sldId id="351" r:id="rId50"/>
    <p:sldId id="366" r:id="rId51"/>
    <p:sldId id="348" r:id="rId52"/>
    <p:sldId id="346" r:id="rId53"/>
    <p:sldId id="374" r:id="rId54"/>
    <p:sldId id="378" r:id="rId55"/>
    <p:sldId id="379" r:id="rId56"/>
    <p:sldId id="368" r:id="rId57"/>
    <p:sldId id="376" r:id="rId58"/>
    <p:sldId id="377" r:id="rId59"/>
    <p:sldId id="370" r:id="rId60"/>
    <p:sldId id="373" r:id="rId61"/>
    <p:sldId id="372" r:id="rId62"/>
    <p:sldId id="371" r:id="rId63"/>
    <p:sldId id="380" r:id="rId64"/>
    <p:sldId id="395" r:id="rId65"/>
  </p:sldIdLst>
  <p:sldSz cx="9144000" cy="6858000" type="screen4x3"/>
  <p:notesSz cx="6946900" cy="9220200"/>
  <p:embeddedFontLst>
    <p:embeddedFont>
      <p:font typeface="Trebuchet MS" pitchFamily="34" charset="0"/>
      <p:regular r:id="rId68"/>
      <p:bold r:id="rId69"/>
      <p:italic r:id="rId70"/>
      <p:boldItalic r:id="rId71"/>
    </p:embeddedFont>
    <p:embeddedFont>
      <p:font typeface="Wingdings 2" pitchFamily="18" charset="2"/>
      <p:regular r:id="rId72"/>
    </p:embeddedFont>
    <p:embeddedFont>
      <p:font typeface="Comic Sans MS" pitchFamily="66" charset="0"/>
      <p:regular r:id="rId73"/>
      <p:bold r:id="rId74"/>
    </p:embeddedFont>
    <p:embeddedFont>
      <p:font typeface="Tahoma" pitchFamily="34" charset="0"/>
      <p:regular r:id="rId75"/>
      <p:bold r:id="rId76"/>
    </p:embeddedFont>
    <p:embeddedFont>
      <p:font typeface="Calibri" pitchFamily="34" charset="0"/>
      <p:regular r:id="rId77"/>
      <p:bold r:id="rId78"/>
      <p:italic r:id="rId79"/>
      <p:boldItalic r:id="rId80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F1F"/>
    <a:srgbClr val="0033CC"/>
    <a:srgbClr val="097D27"/>
    <a:srgbClr val="00863D"/>
    <a:srgbClr val="FF0000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1" autoAdjust="0"/>
    <p:restoredTop sz="94715" autoAdjust="0"/>
  </p:normalViewPr>
  <p:slideViewPr>
    <p:cSldViewPr showGuides="1">
      <p:cViewPr varScale="1">
        <p:scale>
          <a:sx n="86" d="100"/>
          <a:sy n="86" d="100"/>
        </p:scale>
        <p:origin x="-120" y="-84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font" Target="fonts/font9.fntdata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7.fntdata"/><Relationship Id="rId79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78" Type="http://schemas.openxmlformats.org/officeDocument/2006/relationships/font" Target="fonts/font11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80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font" Target="fonts/font8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1CEB8C34-A984-4D52-BA81-0DFA1790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A55C128B-6D1D-48A7-8618-8C8A5FC2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68CB8-7F79-40C4-94BD-5C974A4D4AD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9F0CF-B62E-4100-9A4E-C4A9A8425BA2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6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695950"/>
            <a:ext cx="8763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8393-5A62-401E-9FC7-0B0BF016A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07FBF20-5607-4E9F-96C1-9D7F3C691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62E558F8-60C5-472C-9DF0-1CC455C3D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2354-4F7D-4A71-83D4-43648E66D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9ABD3-2A68-40BF-9CAD-2C050140D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1014A-0098-413F-884E-ED0AF367E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A425-853F-4700-88DA-5C0D4177E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DD28-9D75-49EE-9954-E6EE37419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ED10-8BEA-4168-81FA-998BA1EDB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392A-7042-4598-B371-0D39E5D49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FA33E2-9841-4862-9755-0B8A532A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97F2C04-8FA6-4BC8-8BA2-951BBA15B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8" name="Picture 11" descr="LARP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572500" y="0"/>
            <a:ext cx="5715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9" descr="FNAL_logo_sm.gif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9" r:id="rId1"/>
    <p:sldLayoutId id="2147485022" r:id="rId2"/>
    <p:sldLayoutId id="2147485030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31" r:id="rId9"/>
    <p:sldLayoutId id="2147485028" r:id="rId10"/>
    <p:sldLayoutId id="2147485032" r:id="rId11"/>
    <p:sldLayoutId id="2147485033" r:id="rId12"/>
    <p:sldLayoutId id="2147485034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49530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LHC Accelerator </a:t>
            </a:r>
            <a:r>
              <a:rPr lang="en-US" dirty="0" smtClean="0"/>
              <a:t>Status and Plans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181100" y="1600200"/>
            <a:ext cx="6781800" cy="1101725"/>
          </a:xfrm>
        </p:spPr>
        <p:txBody>
          <a:bodyPr/>
          <a:lstStyle/>
          <a:p>
            <a:pPr algn="l"/>
            <a:r>
              <a:rPr lang="en-US" dirty="0" smtClean="0"/>
              <a:t>Eric Prebys, Fermilab</a:t>
            </a:r>
          </a:p>
          <a:p>
            <a:pPr algn="l"/>
            <a:r>
              <a:rPr lang="en-US" dirty="0" smtClean="0"/>
              <a:t>Director, US LHC Accelerator Research Program (LARP)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124200"/>
            <a:ext cx="5622925" cy="19812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2743200" y="52197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Google welcome screen from September 10, 2008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905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Nature abhors a (news) vacuum…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609600"/>
            <a:ext cx="8251825" cy="3363913"/>
          </a:xfrm>
        </p:spPr>
        <p:txBody>
          <a:bodyPr/>
          <a:lstStyle/>
          <a:p>
            <a:r>
              <a:rPr lang="en-US" smtClean="0"/>
              <a:t>Italian newspapers were very poetic (at least as translated by “Babel Fish”):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		</a:t>
            </a:r>
            <a:r>
              <a:rPr lang="en-US" sz="1800" i="1" smtClean="0">
                <a:solidFill>
                  <a:srgbClr val="002060"/>
                </a:solidFill>
              </a:rPr>
              <a:t>"the black cloud of the bitterness still has not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    	been dissolved on the small forest in which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    	they are dipped the candid buildings of the CERN" </a:t>
            </a:r>
            <a:endParaRPr lang="en-US" sz="2000" i="1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000" i="1" smtClean="0">
                <a:solidFill>
                  <a:srgbClr val="002060"/>
                </a:solidFill>
              </a:rPr>
              <a:t>		</a:t>
            </a:r>
            <a:r>
              <a:rPr lang="en-US" sz="1800" i="1" smtClean="0">
                <a:solidFill>
                  <a:srgbClr val="002060"/>
                </a:solidFill>
              </a:rPr>
              <a:t>“Lyn Evans, head of the plan, support that it 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	was better to wait for before igniting the</a:t>
            </a:r>
            <a:br>
              <a:rPr lang="en-US" sz="1800" i="1" smtClean="0">
                <a:solidFill>
                  <a:srgbClr val="002060"/>
                </a:solidFill>
              </a:rPr>
            </a:br>
            <a:r>
              <a:rPr lang="en-US" sz="1800" i="1" smtClean="0">
                <a:solidFill>
                  <a:srgbClr val="002060"/>
                </a:solidFill>
              </a:rPr>
              <a:t>	machine and making the verifications of the parts.“</a:t>
            </a:r>
            <a:r>
              <a:rPr lang="en-US" sz="1800" i="1" smtClean="0">
                <a:solidFill>
                  <a:srgbClr val="FF0000"/>
                </a:solidFill>
              </a:rPr>
              <a:t>*</a:t>
            </a:r>
            <a:r>
              <a:rPr lang="en-US" sz="1800" i="1" smtClean="0">
                <a:solidFill>
                  <a:srgbClr val="002060"/>
                </a:solidFill>
              </a:rPr>
              <a:t> </a:t>
            </a:r>
          </a:p>
          <a:p>
            <a:r>
              <a:rPr lang="en-US" smtClean="0"/>
              <a:t>Or you could Google “What really happened at CERN”: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48100"/>
            <a:ext cx="6189663" cy="2019300"/>
          </a:xfrm>
          <a:prstGeom prst="rect">
            <a:avLst/>
          </a:prstGeom>
          <a:noFill/>
          <a:ln w="0" algn="ctr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" y="5943600"/>
            <a:ext cx="811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FF0000"/>
                </a:solidFill>
              </a:rPr>
              <a:t>* “Big Bang, il test bloccato fino all primavera 2009”, Corriere dela Sera, Sept. 24, 2008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3200" y="46863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4350" y="6210300"/>
            <a:ext cx="811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FF0000"/>
                </a:solidFill>
              </a:rPr>
              <a:t>**http://www.rense.com/general83/IncidentatCERN.pdf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0531" y="152400"/>
            <a:ext cx="8474869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(really) really happened on September 19</a:t>
            </a:r>
            <a:r>
              <a:rPr lang="en-US" baseline="30000" dirty="0" smtClean="0"/>
              <a:t>th*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699" name="Content Placeholder 8"/>
          <p:cNvSpPr>
            <a:spLocks noGrp="1"/>
          </p:cNvSpPr>
          <p:nvPr>
            <p:ph idx="1"/>
          </p:nvPr>
        </p:nvSpPr>
        <p:spPr>
          <a:xfrm>
            <a:off x="411163" y="762000"/>
            <a:ext cx="8610600" cy="5419725"/>
          </a:xfrm>
        </p:spPr>
        <p:txBody>
          <a:bodyPr/>
          <a:lstStyle/>
          <a:p>
            <a:r>
              <a:rPr lang="en-US" sz="2000" smtClean="0"/>
              <a:t>Sector 3-4 was being ramped to 9.3 kA, the equivalent of 5.5 TeV</a:t>
            </a:r>
          </a:p>
          <a:p>
            <a:pPr lvl="1"/>
            <a:r>
              <a:rPr lang="en-US" sz="1800" smtClean="0"/>
              <a:t>All other sectors had already been ramped to this level</a:t>
            </a:r>
          </a:p>
          <a:p>
            <a:pPr lvl="1"/>
            <a:r>
              <a:rPr lang="en-US" sz="1800" smtClean="0"/>
              <a:t>Sector 3-4 had previously only been ramped to 7 kA (4.1 TeV)</a:t>
            </a:r>
          </a:p>
          <a:p>
            <a:r>
              <a:rPr lang="en-US" sz="2000" smtClean="0"/>
              <a:t>At 11:18AM, a quench developed in the splice between dipole C24 and quadrupole Q24</a:t>
            </a:r>
          </a:p>
          <a:p>
            <a:pPr lvl="1"/>
            <a:r>
              <a:rPr lang="en-US" sz="1800" smtClean="0"/>
              <a:t>Not initially detected by quench protection circuit</a:t>
            </a:r>
          </a:p>
          <a:p>
            <a:pPr lvl="1"/>
            <a:r>
              <a:rPr lang="en-US" sz="1800" smtClean="0"/>
              <a:t>Power supply tripped at .46 sec</a:t>
            </a:r>
          </a:p>
          <a:p>
            <a:pPr lvl="1"/>
            <a:r>
              <a:rPr lang="en-US" sz="1800" smtClean="0"/>
              <a:t>Discharge switches activated at .86 sec</a:t>
            </a:r>
          </a:p>
          <a:p>
            <a:r>
              <a:rPr lang="en-US" sz="2000" smtClean="0"/>
              <a:t>Within the first second, an arc formed at the site of the quench</a:t>
            </a:r>
            <a:endParaRPr lang="en-US" sz="1800" smtClean="0"/>
          </a:p>
          <a:p>
            <a:pPr lvl="1"/>
            <a:r>
              <a:rPr lang="en-US" sz="1800" smtClean="0"/>
              <a:t>The heat of the arc caused Helium to boil.</a:t>
            </a:r>
          </a:p>
          <a:p>
            <a:pPr lvl="1"/>
            <a:r>
              <a:rPr lang="en-US" sz="1800" smtClean="0"/>
              <a:t>The pressure rose beyond .13 MPa and ruptured into the insulation vacuum.</a:t>
            </a:r>
          </a:p>
          <a:p>
            <a:pPr lvl="1"/>
            <a:r>
              <a:rPr lang="en-US" sz="1800" smtClean="0"/>
              <a:t>Vacuum also degraded in the beam pipe</a:t>
            </a:r>
          </a:p>
          <a:p>
            <a:r>
              <a:rPr lang="en-US" sz="2000" smtClean="0"/>
              <a:t>The pressure at the vacuum barrier reached ~10 bar (design value 1.5 bar).  The force was transferred to the magnet stands, which broke.</a:t>
            </a: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533400" y="62103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*Official talk by Philippe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LeBrun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, Chamonix, Jan. 2009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6697662" cy="706438"/>
          </a:xfrm>
        </p:spPr>
        <p:txBody>
          <a:bodyPr/>
          <a:lstStyle/>
          <a:p>
            <a:pPr>
              <a:defRPr/>
            </a:pPr>
            <a:r>
              <a:rPr lang="fr-CH" sz="2400"/>
              <a:t>Pressure forces on SSS vacuum barrier</a:t>
            </a:r>
            <a:endParaRPr lang="en-US" sz="2400"/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425450" y="1628775"/>
            <a:ext cx="7386638" cy="4330700"/>
            <a:chOff x="226" y="515"/>
            <a:chExt cx="5106" cy="3408"/>
          </a:xfrm>
        </p:grpSpPr>
        <p:grpSp>
          <p:nvGrpSpPr>
            <p:cNvPr id="21513" name="Group 6"/>
            <p:cNvGrpSpPr>
              <a:grpSpLocks/>
            </p:cNvGrpSpPr>
            <p:nvPr/>
          </p:nvGrpSpPr>
          <p:grpSpPr bwMode="auto">
            <a:xfrm>
              <a:off x="249" y="515"/>
              <a:ext cx="5083" cy="3408"/>
              <a:chOff x="249" y="515"/>
              <a:chExt cx="5083" cy="3408"/>
            </a:xfrm>
          </p:grpSpPr>
          <p:pic>
            <p:nvPicPr>
              <p:cNvPr id="21518" name="Picture 7" descr="Trsp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49" y="515"/>
                <a:ext cx="5083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519" name="Text Box 8"/>
              <p:cNvSpPr txBox="1">
                <a:spLocks noChangeArrowheads="1"/>
              </p:cNvSpPr>
              <p:nvPr/>
            </p:nvSpPr>
            <p:spPr bwMode="auto">
              <a:xfrm>
                <a:off x="249" y="2024"/>
                <a:ext cx="590" cy="4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3936" y="839"/>
              <a:ext cx="78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Vacuum</a:t>
              </a:r>
              <a:r>
                <a:rPr lang="en-GB" b="1"/>
                <a:t> 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1791" y="1993"/>
              <a:ext cx="2674" cy="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1/3 load on cold mass (and support post)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~23 kN</a:t>
              </a: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1837" y="2991"/>
              <a:ext cx="1267" cy="4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1/3 load on barrier</a:t>
              </a:r>
            </a:p>
            <a:p>
              <a:pPr>
                <a:spcBef>
                  <a:spcPct val="20000"/>
                </a:spcBef>
              </a:pPr>
              <a:r>
                <a:rPr lang="en-US">
                  <a:solidFill>
                    <a:srgbClr val="3333FF"/>
                  </a:solidFill>
                </a:rPr>
                <a:t>~46 kN</a:t>
              </a:r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226" y="1978"/>
              <a:ext cx="803" cy="50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Pressure</a:t>
              </a:r>
            </a:p>
            <a:p>
              <a:pPr eaLnBrk="0" hangingPunct="0"/>
              <a:r>
                <a:rPr lang="en-GB" b="1">
                  <a:solidFill>
                    <a:srgbClr val="0066FF"/>
                  </a:solidFill>
                </a:rPr>
                <a:t>1 bar</a:t>
              </a:r>
              <a:r>
                <a:rPr lang="en-GB" b="1"/>
                <a:t> </a:t>
              </a:r>
            </a:p>
          </p:txBody>
        </p:sp>
      </p:grpSp>
      <p:sp>
        <p:nvSpPr>
          <p:cNvPr id="21508" name="Text Box 13"/>
          <p:cNvSpPr txBox="1">
            <a:spLocks noChangeArrowheads="1"/>
          </p:cNvSpPr>
          <p:nvPr/>
        </p:nvSpPr>
        <p:spPr bwMode="auto">
          <a:xfrm>
            <a:off x="4500563" y="5969000"/>
            <a:ext cx="265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3333FF"/>
                </a:solidFill>
              </a:rPr>
              <a:t>Total load on 1 jack ~70 kN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7343775" y="60198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V. Parma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6762" y="66675"/>
            <a:ext cx="7772400" cy="4381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H" sz="2400" dirty="0" err="1"/>
              <a:t>Collateral</a:t>
            </a:r>
            <a:r>
              <a:rPr lang="fr-CH" sz="2400" dirty="0"/>
              <a:t> damage: </a:t>
            </a:r>
            <a:r>
              <a:rPr lang="fr-CH" sz="2400" dirty="0" err="1"/>
              <a:t>magnet</a:t>
            </a:r>
            <a:r>
              <a:rPr lang="fr-CH" sz="2400" dirty="0"/>
              <a:t> </a:t>
            </a:r>
            <a:r>
              <a:rPr lang="fr-CH" sz="2400" dirty="0" err="1"/>
              <a:t>displacements</a:t>
            </a:r>
            <a:endParaRPr lang="en-US" sz="24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6477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47700"/>
            <a:ext cx="4105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951288" y="5884863"/>
            <a:ext cx="14287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QQBI.27R3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647700" y="190500"/>
            <a:ext cx="6842125" cy="433388"/>
          </a:xfrm>
        </p:spPr>
        <p:txBody>
          <a:bodyPr/>
          <a:lstStyle/>
          <a:p>
            <a:pPr>
              <a:defRPr/>
            </a:pPr>
            <a:r>
              <a:rPr lang="fr-CH" sz="2400" dirty="0" err="1"/>
              <a:t>Collateral</a:t>
            </a:r>
            <a:r>
              <a:rPr lang="fr-CH" sz="2400" dirty="0"/>
              <a:t> damage: </a:t>
            </a:r>
            <a:r>
              <a:rPr lang="fr-CH" sz="2400" dirty="0" err="1"/>
              <a:t>magnet</a:t>
            </a:r>
            <a:r>
              <a:rPr lang="fr-CH" sz="2400" dirty="0"/>
              <a:t> </a:t>
            </a:r>
            <a:r>
              <a:rPr lang="fr-CH" sz="2400" dirty="0" err="1"/>
              <a:t>displacements</a:t>
            </a:r>
            <a:endParaRPr lang="en-US" sz="2400" dirty="0"/>
          </a:p>
        </p:txBody>
      </p:sp>
      <p:pic>
        <p:nvPicPr>
          <p:cNvPr id="23555" name="Picture 5" descr="QQ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2743200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QQ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55663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639888" y="4454525"/>
            <a:ext cx="13652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QQBI.27R3</a:t>
            </a:r>
          </a:p>
          <a:p>
            <a:r>
              <a:rPr lang="en-US"/>
              <a:t>V2 line  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6300788" y="2024063"/>
            <a:ext cx="13652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QQBI.27R3</a:t>
            </a:r>
          </a:p>
          <a:p>
            <a:r>
              <a:rPr lang="en-US"/>
              <a:t>N line 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3" name="Rectangle 11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129462" cy="706437"/>
          </a:xfrm>
        </p:spPr>
        <p:txBody>
          <a:bodyPr/>
          <a:lstStyle/>
          <a:p>
            <a:pPr>
              <a:defRPr/>
            </a:pPr>
            <a:r>
              <a:rPr lang="fr-CH" sz="2400"/>
              <a:t>Collateral damage: magnet displacements</a:t>
            </a:r>
            <a:endParaRPr lang="en-US" sz="2400"/>
          </a:p>
        </p:txBody>
      </p:sp>
      <p:pic>
        <p:nvPicPr>
          <p:cNvPr id="24579" name="Picture 5" descr="QB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952500"/>
            <a:ext cx="439261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84225" y="4264025"/>
            <a:ext cx="23812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QBBI.B31R3</a:t>
            </a:r>
          </a:p>
          <a:p>
            <a:r>
              <a:rPr lang="en-US"/>
              <a:t>Extension by 73 mm  </a:t>
            </a:r>
          </a:p>
        </p:txBody>
      </p:sp>
      <p:pic>
        <p:nvPicPr>
          <p:cNvPr id="24581" name="Picture 5" descr="QBQ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679700"/>
            <a:ext cx="47879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6804025" y="2008188"/>
            <a:ext cx="20637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QBQI.27R3</a:t>
            </a:r>
          </a:p>
          <a:p>
            <a:r>
              <a:rPr lang="en-US"/>
              <a:t>Bellows torn open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129462" cy="706437"/>
          </a:xfrm>
        </p:spPr>
        <p:txBody>
          <a:bodyPr/>
          <a:lstStyle/>
          <a:p>
            <a:pPr>
              <a:defRPr/>
            </a:pPr>
            <a:r>
              <a:rPr lang="fr-CH" sz="2400"/>
              <a:t>Collateral damage: secondary arcs</a:t>
            </a:r>
            <a:endParaRPr lang="en-US" sz="2400"/>
          </a:p>
        </p:txBody>
      </p:sp>
      <p:pic>
        <p:nvPicPr>
          <p:cNvPr id="25603" name="Picture 5" descr="QQ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52500"/>
            <a:ext cx="4678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560388" y="4481513"/>
            <a:ext cx="2165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QQBI.27R3 M3 line</a:t>
            </a:r>
          </a:p>
        </p:txBody>
      </p:sp>
      <p:pic>
        <p:nvPicPr>
          <p:cNvPr id="25605" name="Picture 7" descr="QB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68600"/>
            <a:ext cx="4572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6240463" y="2427288"/>
            <a:ext cx="229235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QBBI.B31R3 M3 line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6750" y="0"/>
            <a:ext cx="7772400" cy="51435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fr-CH" sz="2400" dirty="0" err="1"/>
              <a:t>Collateral</a:t>
            </a:r>
            <a:r>
              <a:rPr lang="fr-CH" sz="2400" dirty="0"/>
              <a:t> damage: </a:t>
            </a:r>
            <a:r>
              <a:rPr lang="fr-CH" sz="2400" dirty="0" err="1"/>
              <a:t>ground</a:t>
            </a:r>
            <a:r>
              <a:rPr lang="fr-CH" sz="2400" dirty="0"/>
              <a:t> supports</a:t>
            </a:r>
            <a:endParaRPr lang="en-US" sz="24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642938"/>
            <a:ext cx="74295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Collateral damage: Beam Vacuum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4791075"/>
            <a:ext cx="8696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4278313"/>
            <a:ext cx="770572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900113" y="4214813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0000FF"/>
                </a:solidFill>
              </a:rPr>
              <a:t>LSS3</a:t>
            </a:r>
          </a:p>
        </p:txBody>
      </p:sp>
      <p:sp>
        <p:nvSpPr>
          <p:cNvPr id="27654" name="TextBox 19"/>
          <p:cNvSpPr txBox="1">
            <a:spLocks noChangeArrowheads="1"/>
          </p:cNvSpPr>
          <p:nvPr/>
        </p:nvSpPr>
        <p:spPr bwMode="auto">
          <a:xfrm>
            <a:off x="7889875" y="41846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b="1">
                <a:solidFill>
                  <a:srgbClr val="0000FF"/>
                </a:solidFill>
              </a:rPr>
              <a:t>LSS4</a:t>
            </a:r>
          </a:p>
        </p:txBody>
      </p:sp>
      <p:sp>
        <p:nvSpPr>
          <p:cNvPr id="7" name="Right Arrow 6"/>
          <p:cNvSpPr/>
          <p:nvPr/>
        </p:nvSpPr>
        <p:spPr>
          <a:xfrm>
            <a:off x="8067675" y="4554538"/>
            <a:ext cx="381000" cy="762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1009650" y="4554538"/>
            <a:ext cx="381000" cy="762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b="1" dirty="0"/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7125" y="962025"/>
            <a:ext cx="5381625" cy="3028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grpSp>
        <p:nvGrpSpPr>
          <p:cNvPr id="27658" name="Group 9"/>
          <p:cNvGrpSpPr>
            <a:grpSpLocks/>
          </p:cNvGrpSpPr>
          <p:nvPr/>
        </p:nvGrpSpPr>
        <p:grpSpPr bwMode="auto">
          <a:xfrm>
            <a:off x="390525" y="4867275"/>
            <a:ext cx="681038" cy="803275"/>
            <a:chOff x="828675" y="2219325"/>
            <a:chExt cx="681597" cy="803077"/>
          </a:xfrm>
        </p:grpSpPr>
        <p:pic>
          <p:nvPicPr>
            <p:cNvPr id="27669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14401" y="2288880"/>
              <a:ext cx="542924" cy="663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0" name="TextBox 11"/>
            <p:cNvSpPr txBox="1">
              <a:spLocks noChangeArrowheads="1"/>
            </p:cNvSpPr>
            <p:nvPr/>
          </p:nvSpPr>
          <p:spPr bwMode="auto">
            <a:xfrm>
              <a:off x="962025" y="2219325"/>
              <a:ext cx="4299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7671" name="TextBox 12"/>
            <p:cNvSpPr txBox="1">
              <a:spLocks noChangeArrowheads="1"/>
            </p:cNvSpPr>
            <p:nvPr/>
          </p:nvSpPr>
          <p:spPr bwMode="auto">
            <a:xfrm>
              <a:off x="828675" y="2381250"/>
              <a:ext cx="6815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Debris</a:t>
              </a:r>
            </a:p>
          </p:txBody>
        </p:sp>
        <p:sp>
          <p:nvSpPr>
            <p:cNvPr id="27672" name="TextBox 13"/>
            <p:cNvSpPr txBox="1">
              <a:spLocks noChangeArrowheads="1"/>
            </p:cNvSpPr>
            <p:nvPr/>
          </p:nvSpPr>
          <p:spPr bwMode="auto">
            <a:xfrm>
              <a:off x="962025" y="2552700"/>
              <a:ext cx="4796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MLI</a:t>
              </a:r>
            </a:p>
          </p:txBody>
        </p:sp>
        <p:sp>
          <p:nvSpPr>
            <p:cNvPr id="27673" name="TextBox 14"/>
            <p:cNvSpPr txBox="1">
              <a:spLocks noChangeArrowheads="1"/>
            </p:cNvSpPr>
            <p:nvPr/>
          </p:nvSpPr>
          <p:spPr bwMode="auto">
            <a:xfrm>
              <a:off x="895350" y="2714625"/>
              <a:ext cx="55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Soot</a:t>
              </a:r>
            </a:p>
          </p:txBody>
        </p:sp>
      </p:grp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504825" y="2806700"/>
            <a:ext cx="315277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omic Sans MS" pitchFamily="66" charset="0"/>
              </a:rPr>
              <a:t>The beam pipes were polluted with thousands of pieces of MLI and soot, from one extremity to the other of the sector</a:t>
            </a:r>
          </a:p>
        </p:txBody>
      </p:sp>
      <p:pic>
        <p:nvPicPr>
          <p:cNvPr id="27660" name="Picture 4" descr="QBQ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1562100"/>
            <a:ext cx="31051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1905000" y="1571625"/>
            <a:ext cx="1581150" cy="1763713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662" name="TextBox 23"/>
          <p:cNvSpPr txBox="1">
            <a:spLocks noChangeArrowheads="1"/>
          </p:cNvSpPr>
          <p:nvPr/>
        </p:nvSpPr>
        <p:spPr bwMode="auto">
          <a:xfrm>
            <a:off x="3848100" y="1066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clean</a:t>
            </a:r>
          </a:p>
        </p:txBody>
      </p: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5600700" y="11049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MLI</a:t>
            </a: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7467600" y="11049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soot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609600" y="8382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Arc burned through beam vacuum pipe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555625" y="968375"/>
            <a:ext cx="4059238" cy="4746625"/>
          </a:xfrm>
        </p:spPr>
        <p:txBody>
          <a:bodyPr/>
          <a:lstStyle/>
          <a:p>
            <a:r>
              <a:rPr lang="en-US" dirty="0" smtClean="0"/>
              <a:t>15 </a:t>
            </a:r>
            <a:r>
              <a:rPr lang="en-US" dirty="0" err="1" smtClean="0"/>
              <a:t>Quadrupoles</a:t>
            </a:r>
            <a:r>
              <a:rPr lang="en-US" dirty="0" smtClean="0"/>
              <a:t> (MQ)</a:t>
            </a:r>
          </a:p>
          <a:p>
            <a:pPr lvl="1"/>
            <a:r>
              <a:rPr lang="en-US" dirty="0" smtClean="0"/>
              <a:t>1 not removed (Q19) </a:t>
            </a:r>
          </a:p>
          <a:p>
            <a:pPr lvl="1"/>
            <a:r>
              <a:rPr lang="en-US" dirty="0" smtClean="0"/>
              <a:t>14 removed</a:t>
            </a:r>
          </a:p>
          <a:p>
            <a:pPr lvl="2"/>
            <a:r>
              <a:rPr lang="en-US" dirty="0" smtClean="0"/>
              <a:t>8  cold mass </a:t>
            </a:r>
            <a:r>
              <a:rPr lang="en-US" dirty="0" smtClean="0"/>
              <a:t>revamped (old CM, partial de-</a:t>
            </a:r>
            <a:r>
              <a:rPr lang="en-US" dirty="0" err="1" smtClean="0"/>
              <a:t>cryostating</a:t>
            </a:r>
            <a:r>
              <a:rPr lang="en-US" dirty="0" smtClean="0"/>
              <a:t> for cleaning and careful inspection of supports and other components)</a:t>
            </a:r>
            <a:endParaRPr lang="en-US" dirty="0" smtClean="0"/>
          </a:p>
          <a:p>
            <a:pPr lvl="2"/>
            <a:r>
              <a:rPr lang="en-US" dirty="0" smtClean="0"/>
              <a:t>6 new cold masses</a:t>
            </a:r>
          </a:p>
          <a:p>
            <a:pPr lvl="2"/>
            <a:r>
              <a:rPr lang="en-US" dirty="0" smtClean="0"/>
              <a:t>Some additional old cold masses salvageable</a:t>
            </a:r>
            <a:endParaRPr lang="en-US" dirty="0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968375"/>
            <a:ext cx="4171950" cy="5180013"/>
          </a:xfrm>
        </p:spPr>
        <p:txBody>
          <a:bodyPr/>
          <a:lstStyle/>
          <a:p>
            <a:r>
              <a:rPr lang="en-US" dirty="0" smtClean="0"/>
              <a:t>42 Dipoles (MBs)</a:t>
            </a:r>
          </a:p>
          <a:p>
            <a:pPr lvl="1"/>
            <a:r>
              <a:rPr lang="en-US" dirty="0" smtClean="0"/>
              <a:t>3 not removed (A209,B20,C20)</a:t>
            </a:r>
          </a:p>
          <a:p>
            <a:pPr lvl="1"/>
            <a:r>
              <a:rPr lang="en-US" dirty="0" smtClean="0"/>
              <a:t>39 removed</a:t>
            </a:r>
          </a:p>
          <a:p>
            <a:pPr lvl="2"/>
            <a:r>
              <a:rPr lang="en-US" dirty="0" smtClean="0"/>
              <a:t>9 Re-used (old cold mass, no </a:t>
            </a:r>
            <a:r>
              <a:rPr lang="en-US" dirty="0" err="1" smtClean="0"/>
              <a:t>decryostating</a:t>
            </a:r>
            <a:r>
              <a:rPr lang="en-US" dirty="0" smtClean="0"/>
              <a:t> –except one?)</a:t>
            </a:r>
          </a:p>
          <a:p>
            <a:pPr lvl="2"/>
            <a:r>
              <a:rPr lang="en-US" dirty="0" smtClean="0"/>
              <a:t>30 new cold masses</a:t>
            </a:r>
          </a:p>
          <a:p>
            <a:pPr lvl="2"/>
            <a:r>
              <a:rPr lang="en-US" dirty="0" smtClean="0"/>
              <a:t>New cold masses are much faster to prepare than </a:t>
            </a:r>
            <a:r>
              <a:rPr lang="en-US" dirty="0" smtClean="0"/>
              <a:t>rescuing </a:t>
            </a:r>
            <a:r>
              <a:rPr lang="en-US" dirty="0" smtClean="0"/>
              <a:t>doubtful dipoles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Many old cold masses salvageable.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Replacement of magnets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3086100"/>
          </a:xfrm>
        </p:spPr>
        <p:txBody>
          <a:bodyPr/>
          <a:lstStyle/>
          <a:p>
            <a:r>
              <a:rPr lang="en-US" sz="2000" dirty="0" smtClean="0"/>
              <a:t>Overview of the LHC</a:t>
            </a:r>
          </a:p>
          <a:p>
            <a:r>
              <a:rPr lang="en-US" sz="2000" dirty="0" smtClean="0"/>
              <a:t>2008 </a:t>
            </a:r>
            <a:r>
              <a:rPr lang="en-US" sz="2000" dirty="0" smtClean="0"/>
              <a:t>Startup and “The </a:t>
            </a:r>
            <a:r>
              <a:rPr lang="en-US" sz="2000" dirty="0" smtClean="0"/>
              <a:t>Incident</a:t>
            </a:r>
            <a:r>
              <a:rPr lang="en-US" sz="2000" dirty="0" smtClean="0"/>
              <a:t>”</a:t>
            </a:r>
            <a:endParaRPr lang="en-US" sz="2000" dirty="0" smtClean="0"/>
          </a:p>
          <a:p>
            <a:r>
              <a:rPr lang="en-US" sz="2000" dirty="0" smtClean="0"/>
              <a:t>The Response</a:t>
            </a:r>
          </a:p>
          <a:p>
            <a:r>
              <a:rPr lang="en-US" sz="2000" dirty="0" smtClean="0"/>
              <a:t>Startup and current commissioning status</a:t>
            </a:r>
          </a:p>
          <a:p>
            <a:r>
              <a:rPr lang="en-US" sz="2000" dirty="0" smtClean="0"/>
              <a:t>2009/2010 Run plans</a:t>
            </a:r>
          </a:p>
          <a:p>
            <a:r>
              <a:rPr lang="en-US" sz="2000" dirty="0" smtClean="0"/>
              <a:t>The future (as time permits)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0" y="4114800"/>
            <a:ext cx="5486400" cy="1015663"/>
          </a:xfrm>
          <a:prstGeom prst="rect">
            <a:avLst/>
          </a:prstGeom>
          <a:noFill/>
          <a:ln>
            <a:solidFill>
              <a:srgbClr val="FF1F1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1" dirty="0" smtClean="0">
                <a:solidFill>
                  <a:srgbClr val="FF0000"/>
                </a:solidFill>
              </a:rPr>
              <a:t>Note: This talk is a monument to plagiarism.  I’ll give specific acknowledgements and “further reading” at the end.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Important questions about Sept. 19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did the joint fail?</a:t>
            </a:r>
          </a:p>
          <a:p>
            <a:pPr lvl="1"/>
            <a:r>
              <a:rPr lang="en-US" smtClean="0"/>
              <a:t>Inherent problems with joint design</a:t>
            </a:r>
          </a:p>
          <a:p>
            <a:pPr lvl="2"/>
            <a:r>
              <a:rPr lang="en-US" smtClean="0"/>
              <a:t>No clamps</a:t>
            </a:r>
          </a:p>
          <a:p>
            <a:pPr lvl="2"/>
            <a:r>
              <a:rPr lang="en-US" smtClean="0"/>
              <a:t>Details of joint design</a:t>
            </a:r>
          </a:p>
          <a:p>
            <a:pPr lvl="2"/>
            <a:r>
              <a:rPr lang="en-US" smtClean="0"/>
              <a:t>Solder used</a:t>
            </a:r>
          </a:p>
          <a:p>
            <a:pPr lvl="1"/>
            <a:r>
              <a:rPr lang="en-US" smtClean="0"/>
              <a:t>Quality control problems</a:t>
            </a:r>
          </a:p>
          <a:p>
            <a:r>
              <a:rPr lang="en-US" smtClean="0"/>
              <a:t>Why wasn’t it detected in time?</a:t>
            </a:r>
          </a:p>
          <a:p>
            <a:pPr lvl="1"/>
            <a:r>
              <a:rPr lang="en-US" smtClean="0"/>
              <a:t>There was indirect (calorimetric) evidence of an ohmic heat loss, but these data were not routinely monitored</a:t>
            </a:r>
          </a:p>
          <a:p>
            <a:pPr lvl="1"/>
            <a:r>
              <a:rPr lang="en-US" smtClean="0"/>
              <a:t>The bus quench protection circuit had a threshold of 1V, a factor of &gt;1000 too high to detect the quench in time.</a:t>
            </a:r>
          </a:p>
          <a:p>
            <a:r>
              <a:rPr lang="en-US" smtClean="0"/>
              <a:t>Why did it do so much damage?</a:t>
            </a:r>
          </a:p>
          <a:p>
            <a:pPr lvl="1"/>
            <a:r>
              <a:rPr lang="en-US" smtClean="0"/>
              <a:t>The pressure relief system was designed around an MCI Helium release of 2 kg/s, a </a:t>
            </a:r>
            <a:r>
              <a:rPr lang="en-US" i="1" smtClean="0"/>
              <a:t>factor of ten</a:t>
            </a:r>
            <a:r>
              <a:rPr lang="en-US" smtClean="0"/>
              <a:t> below what occurred.</a:t>
            </a:r>
          </a:p>
          <a:p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3400" y="723900"/>
            <a:ext cx="73533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Theory: A resistive joint of about 220 n</a:t>
            </a:r>
            <a:r>
              <a:rPr lang="en-US" sz="24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</a:t>
            </a:r>
            <a:r>
              <a:rPr lang="en-US" sz="200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 with bad electrical and thermal contacts with the stabilizer</a:t>
            </a:r>
            <a:endParaRPr lang="en-US" sz="2000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30723" name="Group 21"/>
          <p:cNvGrpSpPr>
            <a:grpSpLocks/>
          </p:cNvGrpSpPr>
          <p:nvPr/>
        </p:nvGrpSpPr>
        <p:grpSpPr bwMode="auto">
          <a:xfrm>
            <a:off x="609600" y="1485900"/>
            <a:ext cx="6972300" cy="1582738"/>
            <a:chOff x="336" y="1488"/>
            <a:chExt cx="5040" cy="1200"/>
          </a:xfrm>
        </p:grpSpPr>
        <p:sp>
          <p:nvSpPr>
            <p:cNvPr id="30733" name="Rectangle 2"/>
            <p:cNvSpPr>
              <a:spLocks noChangeArrowheads="1"/>
            </p:cNvSpPr>
            <p:nvPr/>
          </p:nvSpPr>
          <p:spPr bwMode="auto">
            <a:xfrm>
              <a:off x="336" y="2400"/>
              <a:ext cx="331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4" name="Rectangle 3"/>
            <p:cNvSpPr>
              <a:spLocks noChangeArrowheads="1"/>
            </p:cNvSpPr>
            <p:nvPr/>
          </p:nvSpPr>
          <p:spPr bwMode="auto">
            <a:xfrm>
              <a:off x="1824" y="2448"/>
              <a:ext cx="3552" cy="48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5" name="Rectangle 4"/>
            <p:cNvSpPr>
              <a:spLocks noChangeArrowheads="1"/>
            </p:cNvSpPr>
            <p:nvPr/>
          </p:nvSpPr>
          <p:spPr bwMode="auto">
            <a:xfrm>
              <a:off x="1824" y="2208"/>
              <a:ext cx="1872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6" name="Rectangle 5"/>
            <p:cNvSpPr>
              <a:spLocks noChangeArrowheads="1"/>
            </p:cNvSpPr>
            <p:nvPr/>
          </p:nvSpPr>
          <p:spPr bwMode="auto">
            <a:xfrm>
              <a:off x="1632" y="2544"/>
              <a:ext cx="2256" cy="144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7" name="Rectangle 6"/>
            <p:cNvSpPr>
              <a:spLocks noChangeArrowheads="1"/>
            </p:cNvSpPr>
            <p:nvPr/>
          </p:nvSpPr>
          <p:spPr bwMode="auto">
            <a:xfrm>
              <a:off x="3888" y="2496"/>
              <a:ext cx="1488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8" name="Rectangle 7"/>
            <p:cNvSpPr>
              <a:spLocks noChangeArrowheads="1"/>
            </p:cNvSpPr>
            <p:nvPr/>
          </p:nvSpPr>
          <p:spPr bwMode="auto">
            <a:xfrm>
              <a:off x="3696" y="2208"/>
              <a:ext cx="1680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39" name="Rectangle 8"/>
            <p:cNvSpPr>
              <a:spLocks noChangeArrowheads="1"/>
            </p:cNvSpPr>
            <p:nvPr/>
          </p:nvSpPr>
          <p:spPr bwMode="auto">
            <a:xfrm>
              <a:off x="336" y="2208"/>
              <a:ext cx="1440" cy="192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0" name="Rectangle 9"/>
            <p:cNvSpPr>
              <a:spLocks noChangeArrowheads="1"/>
            </p:cNvSpPr>
            <p:nvPr/>
          </p:nvSpPr>
          <p:spPr bwMode="auto">
            <a:xfrm>
              <a:off x="336" y="2448"/>
              <a:ext cx="1248" cy="240"/>
            </a:xfrm>
            <a:prstGeom prst="rect">
              <a:avLst/>
            </a:prstGeom>
            <a:solidFill>
              <a:srgbClr val="C5593B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741" name="Line 11"/>
            <p:cNvSpPr>
              <a:spLocks noChangeShapeType="1"/>
            </p:cNvSpPr>
            <p:nvPr/>
          </p:nvSpPr>
          <p:spPr bwMode="auto">
            <a:xfrm>
              <a:off x="1824" y="2448"/>
              <a:ext cx="1824" cy="0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2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24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electrical contact between wedge and U-profile with the bus on at least 1 side of the joint </a:t>
              </a:r>
              <a:endParaRPr lang="en-US" sz="1200"/>
            </a:p>
          </p:txBody>
        </p:sp>
        <p:sp>
          <p:nvSpPr>
            <p:cNvPr id="30743" name="Text Box 13"/>
            <p:cNvSpPr txBox="1">
              <a:spLocks noChangeArrowheads="1"/>
            </p:cNvSpPr>
            <p:nvPr/>
          </p:nvSpPr>
          <p:spPr bwMode="auto">
            <a:xfrm>
              <a:off x="3504" y="1488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No bonding at joint with the U-profile and the wedge</a:t>
              </a:r>
            </a:p>
          </p:txBody>
        </p:sp>
        <p:sp>
          <p:nvSpPr>
            <p:cNvPr id="30744" name="Line 14"/>
            <p:cNvSpPr>
              <a:spLocks noChangeShapeType="1"/>
            </p:cNvSpPr>
            <p:nvPr/>
          </p:nvSpPr>
          <p:spPr bwMode="auto">
            <a:xfrm>
              <a:off x="3888" y="2544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5" name="Line 15"/>
            <p:cNvSpPr>
              <a:spLocks noChangeShapeType="1"/>
            </p:cNvSpPr>
            <p:nvPr/>
          </p:nvSpPr>
          <p:spPr bwMode="auto">
            <a:xfrm>
              <a:off x="3696" y="2208"/>
              <a:ext cx="0" cy="14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6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747" name="Line 17"/>
            <p:cNvSpPr>
              <a:spLocks noChangeShapeType="1"/>
            </p:cNvSpPr>
            <p:nvPr/>
          </p:nvSpPr>
          <p:spPr bwMode="auto">
            <a:xfrm>
              <a:off x="1344" y="1776"/>
              <a:ext cx="24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8" name="Line 18"/>
            <p:cNvSpPr>
              <a:spLocks noChangeShapeType="1"/>
            </p:cNvSpPr>
            <p:nvPr/>
          </p:nvSpPr>
          <p:spPr bwMode="auto">
            <a:xfrm flipH="1">
              <a:off x="3360" y="1824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749" name="Line 19"/>
            <p:cNvSpPr>
              <a:spLocks noChangeShapeType="1"/>
            </p:cNvSpPr>
            <p:nvPr/>
          </p:nvSpPr>
          <p:spPr bwMode="auto">
            <a:xfrm flipH="1">
              <a:off x="2928" y="1824"/>
              <a:ext cx="8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7488238" y="6172200"/>
            <a:ext cx="1655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A. Verweij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533400" y="3200400"/>
            <a:ext cx="430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Loss of clamping pressure on the joint, and between joint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Degradation of transverse contact between superconducting cable and stabilizer</a:t>
            </a:r>
          </a:p>
          <a:p>
            <a:pPr marL="228600" indent="-228600" algn="l">
              <a:spcBef>
                <a:spcPct val="50000"/>
              </a:spcBef>
              <a:buFont typeface="Arial" charset="0"/>
              <a:buChar char="•"/>
            </a:pPr>
            <a:r>
              <a:rPr lang="fr-CH">
                <a:latin typeface="Tahoma" pitchFamily="34" charset="0"/>
              </a:rPr>
              <a:t>Interruption of longitudinal electrical continuity in stabilizer </a:t>
            </a:r>
            <a:endParaRPr lang="en-US">
              <a:latin typeface="Tahoma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201988"/>
            <a:ext cx="3776663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981200" y="5753100"/>
            <a:ext cx="27813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rgbClr val="FF0000"/>
                </a:solidFill>
              </a:rPr>
              <a:t>Problem: this is where the evidence used to be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800600" y="4610100"/>
            <a:ext cx="2743200" cy="133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Improved quench protection*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63575" y="903288"/>
            <a:ext cx="8251825" cy="3668712"/>
          </a:xfrm>
        </p:spPr>
        <p:txBody>
          <a:bodyPr/>
          <a:lstStyle/>
          <a:p>
            <a:r>
              <a:rPr lang="en-US" sz="2800" smtClean="0"/>
              <a:t>Old quench protection circuit triggered at 1V on bus.</a:t>
            </a:r>
          </a:p>
          <a:p>
            <a:r>
              <a:rPr lang="en-US" sz="2800" smtClean="0"/>
              <a:t>New QPS triggers at .3 mV </a:t>
            </a:r>
          </a:p>
          <a:p>
            <a:pPr lvl="1"/>
            <a:r>
              <a:rPr lang="en-US" sz="2400" smtClean="0"/>
              <a:t>Factor of 3000</a:t>
            </a:r>
          </a:p>
          <a:p>
            <a:pPr lvl="1"/>
            <a:r>
              <a:rPr lang="en-US" sz="2400" smtClean="0"/>
              <a:t>Should be sensitive down to 25 nOhms (thermal runaway at 7 TeV)</a:t>
            </a:r>
          </a:p>
          <a:p>
            <a:pPr lvl="1"/>
            <a:r>
              <a:rPr lang="en-US" sz="2400" smtClean="0"/>
              <a:t>Can measure resistances to &lt;1 nOhm</a:t>
            </a:r>
          </a:p>
          <a:p>
            <a:r>
              <a:rPr lang="en-US" sz="2800" smtClean="0"/>
              <a:t>Concurrently installing improved quench protection for “symmetric quenches”</a:t>
            </a:r>
          </a:p>
          <a:p>
            <a:pPr lvl="1"/>
            <a:r>
              <a:rPr lang="en-US" sz="2400" smtClean="0"/>
              <a:t>A problem found before September 19</a:t>
            </a:r>
            <a:r>
              <a:rPr lang="en-US" sz="2400" baseline="30000" smtClean="0"/>
              <a:t>th</a:t>
            </a:r>
            <a:endParaRPr lang="en-US" sz="2400" smtClean="0"/>
          </a:p>
          <a:p>
            <a:pPr lvl="1"/>
            <a:r>
              <a:rPr lang="en-US" sz="2400" smtClean="0"/>
              <a:t>Worrisome at &gt;4 TeV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41313" y="6019800"/>
            <a:ext cx="6416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*See talks by Arjan Verveij and Reiner Denz, Chamonix 2009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itle 1"/>
          <p:cNvSpPr>
            <a:spLocks noGrp="1"/>
          </p:cNvSpPr>
          <p:nvPr>
            <p:ph type="title" idx="4294967295"/>
          </p:nvPr>
        </p:nvSpPr>
        <p:spPr>
          <a:xfrm>
            <a:off x="685800" y="266700"/>
            <a:ext cx="6769100" cy="533400"/>
          </a:xfrm>
        </p:spPr>
        <p:txBody>
          <a:bodyPr/>
          <a:lstStyle/>
          <a:p>
            <a:pPr>
              <a:defRPr/>
            </a:pPr>
            <a:r>
              <a:rPr lang="fr-CH" sz="3200" dirty="0" err="1" smtClean="0"/>
              <a:t>Improved</a:t>
            </a:r>
            <a:r>
              <a:rPr lang="fr-CH" sz="3200" dirty="0" smtClean="0"/>
              <a:t> pressure relief*</a:t>
            </a:r>
            <a:endParaRPr lang="en-GB" sz="3200" dirty="0"/>
          </a:p>
        </p:txBody>
      </p:sp>
      <p:grpSp>
        <p:nvGrpSpPr>
          <p:cNvPr id="32771" name="Group 10"/>
          <p:cNvGrpSpPr>
            <a:grpSpLocks/>
          </p:cNvGrpSpPr>
          <p:nvPr/>
        </p:nvGrpSpPr>
        <p:grpSpPr bwMode="auto">
          <a:xfrm>
            <a:off x="381001" y="1085851"/>
            <a:ext cx="8763001" cy="4686301"/>
            <a:chOff x="96" y="1272"/>
            <a:chExt cx="5520" cy="2952"/>
          </a:xfrm>
        </p:grpSpPr>
        <p:pic>
          <p:nvPicPr>
            <p:cNvPr id="3277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2484"/>
              <a:ext cx="273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484"/>
              <a:ext cx="2736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TextBox 12"/>
            <p:cNvSpPr txBox="1">
              <a:spLocks noChangeArrowheads="1"/>
            </p:cNvSpPr>
            <p:nvPr/>
          </p:nvSpPr>
          <p:spPr bwMode="auto">
            <a:xfrm>
              <a:off x="144" y="1272"/>
              <a:ext cx="2589" cy="1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New configuration on four cold sectors:  Turn several existing flanges into pressure reliefs (while cold). Also reinforce stands to hold ~3 bar</a:t>
              </a:r>
            </a:p>
          </p:txBody>
        </p:sp>
        <p:sp>
          <p:nvSpPr>
            <p:cNvPr id="32781" name="TextBox 14"/>
            <p:cNvSpPr txBox="1">
              <a:spLocks noChangeArrowheads="1"/>
            </p:cNvSpPr>
            <p:nvPr/>
          </p:nvSpPr>
          <p:spPr bwMode="auto">
            <a:xfrm>
              <a:off x="2877" y="1320"/>
              <a:ext cx="2568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New configuration on four</a:t>
              </a:r>
            </a:p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warm sectors: new flanges</a:t>
              </a:r>
            </a:p>
            <a:p>
              <a:pPr algn="l"/>
              <a:r>
                <a:rPr lang="en-US" sz="2400" b="1">
                  <a:solidFill>
                    <a:srgbClr val="00B0F0"/>
                  </a:solidFill>
                  <a:latin typeface="Calibri" pitchFamily="34" charset="0"/>
                </a:rPr>
                <a:t>(12 200mm relief flanges)</a:t>
              </a:r>
              <a:endParaRPr lang="en-GB" sz="2400" b="1">
                <a:solidFill>
                  <a:srgbClr val="00B0F0"/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9600" y="5753100"/>
            <a:ext cx="1954213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(DP: Design Pressure)</a:t>
            </a:r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3" name="Text Box 11"/>
          <p:cNvSpPr txBox="1">
            <a:spLocks noChangeArrowheads="1"/>
          </p:cNvSpPr>
          <p:nvPr/>
        </p:nvSpPr>
        <p:spPr bwMode="auto">
          <a:xfrm>
            <a:off x="7343775" y="5791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L. Tavian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457200" y="61722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*Vittorio Parma and Ofelia Capatina, Chamonix 2009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Bad surprise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355013" cy="5676900"/>
          </a:xfrm>
        </p:spPr>
        <p:txBody>
          <a:bodyPr/>
          <a:lstStyle/>
          <a:p>
            <a:r>
              <a:rPr lang="en-US" sz="2000" smtClean="0"/>
              <a:t>With new quench protection, it was determined that joints would only fail if they had bad thermal </a:t>
            </a:r>
            <a:r>
              <a:rPr lang="en-US" sz="2000" i="1" smtClean="0"/>
              <a:t>and</a:t>
            </a:r>
            <a:r>
              <a:rPr lang="en-US" sz="2000" smtClean="0"/>
              <a:t> bad electrical contact, and how likely is that?</a:t>
            </a:r>
          </a:p>
          <a:p>
            <a:pPr lvl="1"/>
            <a:r>
              <a:rPr lang="en-US" smtClean="0"/>
              <a:t>Very, unfortunately </a:t>
            </a:r>
            <a:r>
              <a:rPr lang="en-US" smtClean="0">
                <a:sym typeface="Symbol" pitchFamily="18" charset="2"/>
              </a:rPr>
              <a:t> </a:t>
            </a:r>
            <a:r>
              <a:rPr lang="en-US" i="1" smtClean="0">
                <a:sym typeface="Symbol" pitchFamily="18" charset="2"/>
              </a:rPr>
              <a:t>must</a:t>
            </a:r>
            <a:r>
              <a:rPr lang="en-US" smtClean="0">
                <a:sym typeface="Symbol" pitchFamily="18" charset="2"/>
              </a:rPr>
              <a:t> verify copper joint</a:t>
            </a: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endParaRPr lang="en-US" smtClean="0">
              <a:sym typeface="Symbol" pitchFamily="18" charset="2"/>
            </a:endParaRPr>
          </a:p>
          <a:p>
            <a:r>
              <a:rPr lang="en-US" sz="2000" smtClean="0">
                <a:sym typeface="Symbol" pitchFamily="18" charset="2"/>
              </a:rPr>
              <a:t>Have to warm up to at least 80K to measure Copper integrity.</a:t>
            </a:r>
            <a:endParaRPr lang="en-US" sz="2000" smtClean="0"/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09800"/>
            <a:ext cx="4114800" cy="2619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99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2619375"/>
            <a:ext cx="4005263" cy="2560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609600" y="4865688"/>
            <a:ext cx="4000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Solder used to solder joint had the same melting temperature as solder used to pot cable in stablizer</a:t>
            </a:r>
          </a:p>
          <a:p>
            <a:pPr algn="l"/>
            <a:r>
              <a:rPr lang="en-US"/>
              <a:t> 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Solder wicked away from cable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45013" y="3559175"/>
            <a:ext cx="2398712" cy="2344738"/>
          </a:xfrm>
          <a:custGeom>
            <a:avLst/>
            <a:gdLst>
              <a:gd name="connsiteX0" fmla="*/ 0 w 2398955"/>
              <a:gd name="connsiteY0" fmla="*/ 2345167 h 2345167"/>
              <a:gd name="connsiteX1" fmla="*/ 1140311 w 2398955"/>
              <a:gd name="connsiteY1" fmla="*/ 1731982 h 2345167"/>
              <a:gd name="connsiteX2" fmla="*/ 1140311 w 2398955"/>
              <a:gd name="connsiteY2" fmla="*/ 903643 h 2345167"/>
              <a:gd name="connsiteX3" fmla="*/ 2398955 w 2398955"/>
              <a:gd name="connsiteY3" fmla="*/ 0 h 234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8955" h="2345167">
                <a:moveTo>
                  <a:pt x="0" y="2345167"/>
                </a:moveTo>
                <a:cubicBezTo>
                  <a:pt x="475129" y="2158701"/>
                  <a:pt x="950259" y="1972236"/>
                  <a:pt x="1140311" y="1731982"/>
                </a:cubicBezTo>
                <a:cubicBezTo>
                  <a:pt x="1330363" y="1491728"/>
                  <a:pt x="930537" y="1192307"/>
                  <a:pt x="1140311" y="903643"/>
                </a:cubicBezTo>
                <a:cubicBezTo>
                  <a:pt x="1350085" y="614979"/>
                  <a:pt x="1874520" y="307489"/>
                  <a:pt x="2398955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399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Machine wide activities Q4 2008 and 2009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76200" y="1752600"/>
            <a:ext cx="9067800" cy="2028825"/>
          </a:xfrm>
        </p:spPr>
        <p:txBody>
          <a:bodyPr/>
          <a:lstStyle/>
          <a:p>
            <a:pPr lvl="1"/>
            <a:r>
              <a:rPr lang="en-US" sz="1400" b="1" smtClean="0"/>
              <a:t>Electrical splice measurements everywhere while cold (measuring n</a:t>
            </a:r>
            <a:r>
              <a:rPr lang="el-GR" sz="1400" b="1" smtClean="0"/>
              <a:t>Ω</a:t>
            </a:r>
            <a:r>
              <a:rPr lang="en-US" sz="1400" b="1" smtClean="0"/>
              <a:t>) Q4 2008</a:t>
            </a:r>
          </a:p>
          <a:p>
            <a:pPr lvl="2"/>
            <a:r>
              <a:rPr lang="en-US" sz="1200" b="1" smtClean="0"/>
              <a:t>Had to warm up sectors 12 56 67</a:t>
            </a:r>
          </a:p>
          <a:p>
            <a:pPr lvl="1"/>
            <a:r>
              <a:rPr lang="en-US" sz="1400" b="1" smtClean="0"/>
              <a:t>Electrical stabilizer measurements everywhere while warm or at 80K (measuring µ</a:t>
            </a:r>
            <a:r>
              <a:rPr lang="el-GR" sz="1400" b="1" smtClean="0"/>
              <a:t>Ω</a:t>
            </a:r>
            <a:r>
              <a:rPr lang="en-US" sz="1400" b="1" smtClean="0"/>
              <a:t>) Q1 Q2 2009</a:t>
            </a:r>
          </a:p>
          <a:p>
            <a:pPr lvl="2"/>
            <a:r>
              <a:rPr lang="en-US" sz="1200" b="1" smtClean="0"/>
              <a:t>Had to warm up sector 45</a:t>
            </a:r>
          </a:p>
          <a:p>
            <a:pPr lvl="1"/>
            <a:r>
              <a:rPr lang="en-US" sz="1400" b="1" smtClean="0"/>
              <a:t>Major new protection system based on electrical measurements Q1 – Q4 2009 (nQPS)</a:t>
            </a:r>
          </a:p>
          <a:p>
            <a:pPr lvl="1"/>
            <a:r>
              <a:rPr lang="en-US" sz="1400" b="1" smtClean="0"/>
              <a:t>Pressure relief valves installed everywhere possible Q1 – Q3 2009 (dipoles have to be warm)</a:t>
            </a:r>
          </a:p>
          <a:p>
            <a:pPr lvl="1"/>
            <a:r>
              <a:rPr lang="en-US" sz="1400" b="1" smtClean="0"/>
              <a:t>Reinforcement of floor anchors everywhere Q1 – Q3 2009</a:t>
            </a:r>
          </a:p>
        </p:txBody>
      </p:sp>
      <p:graphicFrame>
        <p:nvGraphicFramePr>
          <p:cNvPr id="4" name="Group 658"/>
          <p:cNvGraphicFramePr>
            <a:graphicFrameLocks noGrp="1"/>
          </p:cNvGraphicFramePr>
          <p:nvPr/>
        </p:nvGraphicFramePr>
        <p:xfrm>
          <a:off x="457200" y="3619500"/>
          <a:ext cx="8534400" cy="2956560"/>
        </p:xfrm>
        <a:graphic>
          <a:graphicData uri="http://schemas.openxmlformats.org/drawingml/2006/table">
            <a:tbl>
              <a:tblPr/>
              <a:tblGrid>
                <a:gridCol w="352562"/>
                <a:gridCol w="1354318"/>
                <a:gridCol w="1706880"/>
                <a:gridCol w="1706880"/>
                <a:gridCol w="1706880"/>
                <a:gridCol w="1706880"/>
              </a:tblGrid>
              <a:tr h="2930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Q4 2008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Q1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Q2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Q3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Q4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498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50000">
                          <a:srgbClr val="66FFFF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0000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80K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  <a:tr h="293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80K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80K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 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6FFFF"/>
                        </a:gs>
                        <a:gs pos="100000">
                          <a:srgbClr val="33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34891" name="Line 2"/>
          <p:cNvSpPr>
            <a:spLocks noChangeAspect="1" noChangeShapeType="1"/>
          </p:cNvSpPr>
          <p:nvPr/>
        </p:nvSpPr>
        <p:spPr bwMode="auto">
          <a:xfrm>
            <a:off x="7277100" y="762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" name="Group 555"/>
          <p:cNvGraphicFramePr>
            <a:graphicFrameLocks noGrp="1" noChangeAspect="1"/>
          </p:cNvGraphicFramePr>
          <p:nvPr/>
        </p:nvGraphicFramePr>
        <p:xfrm>
          <a:off x="457200" y="1295400"/>
          <a:ext cx="8534400" cy="381000"/>
        </p:xfrm>
        <a:graphic>
          <a:graphicData uri="http://schemas.openxmlformats.org/drawingml/2006/table">
            <a:tbl>
              <a:tblPr/>
              <a:tblGrid>
                <a:gridCol w="1708363"/>
                <a:gridCol w="1705397"/>
                <a:gridCol w="1706880"/>
                <a:gridCol w="1705398"/>
                <a:gridCol w="170836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 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Q2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34906" name="Line 18"/>
          <p:cNvSpPr>
            <a:spLocks noChangeAspect="1" noChangeShapeType="1"/>
          </p:cNvSpPr>
          <p:nvPr/>
        </p:nvSpPr>
        <p:spPr bwMode="auto">
          <a:xfrm>
            <a:off x="457200" y="9906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07" name="Text Box 19"/>
          <p:cNvSpPr txBox="1">
            <a:spLocks noChangeAspect="1" noChangeArrowheads="1"/>
          </p:cNvSpPr>
          <p:nvPr/>
        </p:nvSpPr>
        <p:spPr bwMode="auto">
          <a:xfrm>
            <a:off x="1371600" y="838200"/>
            <a:ext cx="4648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Sector 34 repair</a:t>
            </a:r>
            <a:endParaRPr lang="en-GB" sz="1000" b="1"/>
          </a:p>
        </p:txBody>
      </p:sp>
      <p:sp>
        <p:nvSpPr>
          <p:cNvPr id="34908" name="Line 21"/>
          <p:cNvSpPr>
            <a:spLocks noChangeAspect="1" noChangeShapeType="1"/>
          </p:cNvSpPr>
          <p:nvPr/>
        </p:nvSpPr>
        <p:spPr bwMode="auto">
          <a:xfrm>
            <a:off x="7315200" y="990600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909" name="Text Box 22"/>
          <p:cNvSpPr txBox="1">
            <a:spLocks noChangeAspect="1" noChangeArrowheads="1"/>
          </p:cNvSpPr>
          <p:nvPr/>
        </p:nvSpPr>
        <p:spPr bwMode="auto">
          <a:xfrm>
            <a:off x="7696200" y="838200"/>
            <a:ext cx="914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Restart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Cool down 2009</a:t>
            </a:r>
          </a:p>
        </p:txBody>
      </p:sp>
      <p:pic>
        <p:nvPicPr>
          <p:cNvPr id="35843" name="Picture 2" descr="http://hcc.web.cern.ch/hcc/file/images/evolution_3_month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85850"/>
            <a:ext cx="8531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2009 Plans (as of November 1)*</a:t>
            </a:r>
            <a:endParaRPr lang="en-US" dirty="0"/>
          </a:p>
        </p:txBody>
      </p:sp>
      <p:sp>
        <p:nvSpPr>
          <p:cNvPr id="36867" name="Content Placeholder 9"/>
          <p:cNvSpPr>
            <a:spLocks noGrp="1"/>
          </p:cNvSpPr>
          <p:nvPr>
            <p:ph idx="1"/>
          </p:nvPr>
        </p:nvSpPr>
        <p:spPr>
          <a:xfrm>
            <a:off x="446088" y="3962400"/>
            <a:ext cx="8355012" cy="1638300"/>
          </a:xfrm>
        </p:spPr>
        <p:txBody>
          <a:bodyPr/>
          <a:lstStyle/>
          <a:p>
            <a:r>
              <a:rPr lang="en-US" smtClean="0"/>
              <a:t>Decision to limit energy to 1.2 TeV based on need for final shakedown of new quench protection system.</a:t>
            </a:r>
          </a:p>
          <a:p>
            <a:r>
              <a:rPr lang="en-US" smtClean="0"/>
              <a:t>Somewhat ahead of this schedule</a:t>
            </a:r>
          </a:p>
        </p:txBody>
      </p:sp>
      <p:pic>
        <p:nvPicPr>
          <p:cNvPr id="36868" name="Picture 6" descr="LHC-schedule-2009-v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990600"/>
            <a:ext cx="8685212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647700" y="60960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*Taken from slides by Roger Bailey, shown at LARP meeting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20, 2009: Going around…again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46088" y="4991100"/>
            <a:ext cx="8355012" cy="533400"/>
          </a:xfrm>
        </p:spPr>
        <p:txBody>
          <a:bodyPr/>
          <a:lstStyle/>
          <a:p>
            <a:r>
              <a:rPr lang="en-US" smtClean="0"/>
              <a:t>Total time: 1:43</a:t>
            </a:r>
          </a:p>
          <a:p>
            <a:r>
              <a:rPr lang="en-US" smtClean="0"/>
              <a:t>Then things began to move with dizzying speed…</a:t>
            </a:r>
          </a:p>
        </p:txBody>
      </p:sp>
      <p:sp>
        <p:nvSpPr>
          <p:cNvPr id="37892" name="AutoShape 2" descr="http://elogbook.cern.ch/eLogbook/attach_reader?attach_id=1054070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AutoShape 4" descr="http://elogbook.cern.ch/eLogbook/attach_reader?attach_id=1054070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beam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beam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beam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beam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beam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beam8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beam9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eam10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beam1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" y="1143000"/>
            <a:ext cx="86106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 Tune Measurement (within an hour)</a:t>
            </a:r>
            <a:endParaRPr lang="en-US" dirty="0"/>
          </a:p>
        </p:txBody>
      </p:sp>
      <p:pic>
        <p:nvPicPr>
          <p:cNvPr id="38915" name="Picture 7" descr="tune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647700"/>
            <a:ext cx="3978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tun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3619500"/>
            <a:ext cx="39624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 descr="tun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1900" y="1371600"/>
            <a:ext cx="5218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304800"/>
            <a:ext cx="7543800" cy="51816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11268" name="Content Placeholder 6"/>
          <p:cNvSpPr>
            <a:spLocks noGrp="1"/>
          </p:cNvSpPr>
          <p:nvPr>
            <p:ph idx="1"/>
          </p:nvPr>
        </p:nvSpPr>
        <p:spPr>
          <a:xfrm>
            <a:off x="685800" y="5257800"/>
            <a:ext cx="8251825" cy="1008063"/>
          </a:xfrm>
        </p:spPr>
        <p:txBody>
          <a:bodyPr/>
          <a:lstStyle/>
          <a:p>
            <a:r>
              <a:rPr lang="en-US" sz="2000" smtClean="0"/>
              <a:t>8 crossing interaction points (IP’s)</a:t>
            </a:r>
          </a:p>
          <a:p>
            <a:r>
              <a:rPr lang="en-US" sz="2000" smtClean="0"/>
              <a:t>Accelerator sectors labeled by which points they go between</a:t>
            </a:r>
          </a:p>
          <a:p>
            <a:pPr lvl="1"/>
            <a:r>
              <a:rPr lang="en-US" sz="1800" smtClean="0"/>
              <a:t>ie, sector 3-4 goes from point 3 to point 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2860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Beam 1 Captured about an hour after first turn!!</a:t>
            </a:r>
            <a:endParaRPr lang="en-US" dirty="0"/>
          </a:p>
        </p:txBody>
      </p:sp>
      <p:pic>
        <p:nvPicPr>
          <p:cNvPr id="39939" name="Picture 5" descr="captured_before_dum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00100"/>
            <a:ext cx="79629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captured_lifeti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352800"/>
            <a:ext cx="80391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23</a:t>
            </a:r>
            <a:r>
              <a:rPr lang="en-US" baseline="30000" dirty="0" smtClean="0"/>
              <a:t>rd</a:t>
            </a:r>
            <a:r>
              <a:rPr lang="en-US" dirty="0" smtClean="0"/>
              <a:t>: First Collisions!</a:t>
            </a:r>
            <a:endParaRPr lang="en-US" dirty="0"/>
          </a:p>
        </p:txBody>
      </p:sp>
      <p:pic>
        <p:nvPicPr>
          <p:cNvPr id="8" name="Picture 7" descr="ATL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723900"/>
            <a:ext cx="4572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M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52500"/>
            <a:ext cx="37719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LIC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3984625"/>
            <a:ext cx="33528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HC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4525" y="3962400"/>
            <a:ext cx="44989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Progress since start up</a:t>
            </a:r>
            <a:endParaRPr lang="en-US" dirty="0"/>
          </a:p>
        </p:txBody>
      </p:sp>
      <p:sp>
        <p:nvSpPr>
          <p:cNvPr id="43011" name="Content Placeholder 5"/>
          <p:cNvSpPr>
            <a:spLocks noGrp="1"/>
          </p:cNvSpPr>
          <p:nvPr>
            <p:ph idx="1"/>
          </p:nvPr>
        </p:nvSpPr>
        <p:spPr>
          <a:xfrm>
            <a:off x="395288" y="552450"/>
            <a:ext cx="8353425" cy="5676900"/>
          </a:xfrm>
        </p:spPr>
        <p:txBody>
          <a:bodyPr/>
          <a:lstStyle/>
          <a:p>
            <a:r>
              <a:rPr lang="en-US" sz="1800" smtClean="0"/>
              <a:t>Sunday, November 29</a:t>
            </a:r>
            <a:r>
              <a:rPr lang="en-US" sz="1800" baseline="30000" smtClean="0"/>
              <a:t>th</a:t>
            </a:r>
            <a:endParaRPr lang="en-US" sz="1800" smtClean="0"/>
          </a:p>
          <a:p>
            <a:pPr lvl="1"/>
            <a:r>
              <a:rPr lang="en-US" sz="1600" smtClean="0"/>
              <a:t>Both beams accelerated to 1.18 TeV simultaneously</a:t>
            </a:r>
          </a:p>
          <a:p>
            <a:r>
              <a:rPr lang="en-US" sz="1800" smtClean="0"/>
              <a:t>Sunday, December 6</a:t>
            </a:r>
            <a:r>
              <a:rPr lang="en-US" sz="1800" baseline="30000" smtClean="0"/>
              <a:t>th</a:t>
            </a:r>
            <a:r>
              <a:rPr lang="en-US" sz="1800" smtClean="0"/>
              <a:t> </a:t>
            </a:r>
          </a:p>
          <a:p>
            <a:pPr lvl="1"/>
            <a:r>
              <a:rPr lang="en-US" sz="1600" smtClean="0"/>
              <a:t>Stable 4x4 collisions at 450 GeV</a:t>
            </a:r>
          </a:p>
          <a:p>
            <a:r>
              <a:rPr lang="en-US" sz="1800" smtClean="0"/>
              <a:t>Tuesday, December 8</a:t>
            </a:r>
            <a:r>
              <a:rPr lang="en-US" sz="1800" baseline="30000" smtClean="0"/>
              <a:t>th</a:t>
            </a:r>
            <a:endParaRPr lang="en-US" sz="1800" smtClean="0"/>
          </a:p>
          <a:p>
            <a:pPr lvl="1"/>
            <a:r>
              <a:rPr lang="en-US" sz="1600" smtClean="0"/>
              <a:t>2x2 accelerated to 1.18 TeV</a:t>
            </a:r>
          </a:p>
          <a:p>
            <a:pPr lvl="1"/>
            <a:r>
              <a:rPr lang="en-US" sz="1600" smtClean="0"/>
              <a:t>First collisions seen in ATLAS before beam lost!</a:t>
            </a:r>
          </a:p>
          <a:p>
            <a:r>
              <a:rPr lang="en-US" sz="1800" smtClean="0"/>
              <a:t>Monday, December 14</a:t>
            </a:r>
            <a:r>
              <a:rPr lang="en-US" sz="1800" baseline="30000" smtClean="0"/>
              <a:t>th</a:t>
            </a:r>
            <a:r>
              <a:rPr lang="en-US" sz="1800" smtClean="0"/>
              <a:t> </a:t>
            </a:r>
          </a:p>
          <a:p>
            <a:pPr lvl="1"/>
            <a:r>
              <a:rPr lang="en-US" sz="1600" smtClean="0"/>
              <a:t>Stable 2x2 at 1.18 TeV</a:t>
            </a:r>
          </a:p>
          <a:p>
            <a:pPr lvl="1"/>
            <a:r>
              <a:rPr lang="en-US" sz="1600" smtClean="0"/>
              <a:t>Collisions in all four experiments</a:t>
            </a:r>
          </a:p>
          <a:p>
            <a:pPr lvl="1"/>
            <a:r>
              <a:rPr lang="en-US" sz="1600" smtClean="0"/>
              <a:t>16x16 at 450 GeV</a:t>
            </a:r>
          </a:p>
          <a:p>
            <a:r>
              <a:rPr lang="en-US" sz="1800" smtClean="0"/>
              <a:t>Wednesday, December 16</a:t>
            </a:r>
            <a:r>
              <a:rPr lang="en-US" sz="1800" baseline="30000" smtClean="0"/>
              <a:t>th</a:t>
            </a:r>
            <a:endParaRPr lang="en-US" sz="1800" smtClean="0"/>
          </a:p>
          <a:p>
            <a:pPr lvl="1"/>
            <a:r>
              <a:rPr lang="en-US" sz="1600" smtClean="0"/>
              <a:t>4x4 to 1.18 TeV</a:t>
            </a:r>
          </a:p>
          <a:p>
            <a:pPr lvl="1"/>
            <a:r>
              <a:rPr lang="en-US" sz="1600" smtClean="0"/>
              <a:t>Squeeze to 7m</a:t>
            </a:r>
          </a:p>
          <a:p>
            <a:pPr lvl="1"/>
            <a:r>
              <a:rPr lang="en-US" sz="1600" smtClean="0"/>
              <a:t>Collisions in all four experiments</a:t>
            </a:r>
          </a:p>
          <a:p>
            <a:pPr lvl="1"/>
            <a:r>
              <a:rPr lang="en-US" sz="1600" smtClean="0"/>
              <a:t>18:00 – 2009 run ended</a:t>
            </a:r>
          </a:p>
          <a:p>
            <a:pPr lvl="2"/>
            <a:r>
              <a:rPr lang="en-US" sz="1600" smtClean="0"/>
              <a:t>&gt;1 million events at 450x450 GeV</a:t>
            </a:r>
          </a:p>
          <a:p>
            <a:pPr lvl="2"/>
            <a:r>
              <a:rPr lang="en-US" sz="1600" smtClean="0"/>
              <a:t>50,000 events at 1.18x1.18 TeV</a:t>
            </a:r>
          </a:p>
          <a:p>
            <a:pPr lvl="2"/>
            <a:r>
              <a:rPr lang="en-US" sz="1600" smtClean="0"/>
              <a:t>Merry Christmas – shutdown until Feb. 2010 to commission quench protection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300" y="609600"/>
            <a:ext cx="8458200" cy="6477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257300"/>
            <a:ext cx="3771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LHC Highest energy accelerator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1866900"/>
            <a:ext cx="8458200" cy="990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43500" y="2857500"/>
            <a:ext cx="3771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LHC Highest energy collider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7900" y="5105400"/>
            <a:ext cx="2705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Should be good to 3.5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TeV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after restart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877050" y="5886450"/>
            <a:ext cx="419100" cy="1524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Commissioning</a:t>
            </a:r>
            <a:r>
              <a:rPr lang="en-US" dirty="0" smtClean="0"/>
              <a:t>*: 450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5334000"/>
          </a:xfrm>
        </p:spPr>
        <p:txBody>
          <a:bodyPr/>
          <a:lstStyle/>
          <a:p>
            <a:r>
              <a:rPr lang="en-US" dirty="0" smtClean="0"/>
              <a:t>RF </a:t>
            </a:r>
            <a:endParaRPr lang="en-US" dirty="0" smtClean="0"/>
          </a:p>
          <a:p>
            <a:pPr lvl="1"/>
            <a:r>
              <a:rPr lang="en-US" dirty="0" smtClean="0"/>
              <a:t>Excellent apart from some </a:t>
            </a:r>
            <a:r>
              <a:rPr lang="en-US" dirty="0" smtClean="0">
                <a:solidFill>
                  <a:srgbClr val="FF0000"/>
                </a:solidFill>
              </a:rPr>
              <a:t>controls &amp; procedural  issues</a:t>
            </a:r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Measurement and control of key beam parameters</a:t>
            </a:r>
          </a:p>
          <a:p>
            <a:pPr lvl="1"/>
            <a:r>
              <a:rPr lang="en-US" dirty="0" smtClean="0"/>
              <a:t>Orbit, tune, chromaticity, coupling, dispersion</a:t>
            </a:r>
          </a:p>
          <a:p>
            <a:pPr lvl="1"/>
            <a:r>
              <a:rPr lang="en-US" dirty="0" smtClean="0"/>
              <a:t>lifetime optimization: </a:t>
            </a:r>
            <a:r>
              <a:rPr lang="en-US" dirty="0" smtClean="0">
                <a:solidFill>
                  <a:srgbClr val="FF0000"/>
                </a:solidFill>
              </a:rPr>
              <a:t>tune</a:t>
            </a:r>
            <a:r>
              <a:rPr lang="en-US" dirty="0" smtClean="0"/>
              <a:t>, chromaticity, orbit</a:t>
            </a:r>
          </a:p>
          <a:p>
            <a:pPr lvl="1"/>
            <a:r>
              <a:rPr lang="en-US" dirty="0" smtClean="0"/>
              <a:t>energy matching</a:t>
            </a:r>
          </a:p>
          <a:p>
            <a:pPr lvl="1"/>
            <a:r>
              <a:rPr lang="en-US" dirty="0" smtClean="0"/>
              <a:t>aperture</a:t>
            </a:r>
          </a:p>
          <a:p>
            <a:r>
              <a:rPr lang="en-US" dirty="0" smtClean="0"/>
              <a:t>Optics checks</a:t>
            </a:r>
          </a:p>
          <a:p>
            <a:pPr lvl="1"/>
            <a:r>
              <a:rPr lang="en-US" dirty="0" smtClean="0"/>
              <a:t>beating &amp; correction</a:t>
            </a:r>
          </a:p>
          <a:p>
            <a:pPr lvl="1"/>
            <a:r>
              <a:rPr lang="en-US" dirty="0" smtClean="0"/>
              <a:t>polarity checks of correctors and </a:t>
            </a:r>
            <a:r>
              <a:rPr lang="en-US" dirty="0" smtClean="0"/>
              <a:t>BPMs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" y="6248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*Courtesy Mike Lamont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Commissioning: Ramp and 1.18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Ramp</a:t>
            </a:r>
          </a:p>
          <a:p>
            <a:pPr lvl="1"/>
            <a:r>
              <a:rPr lang="en-US" dirty="0" smtClean="0"/>
              <a:t>2 beams to 1.2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Feedback excellent, feed forward show good reproducibility</a:t>
            </a:r>
          </a:p>
          <a:p>
            <a:r>
              <a:rPr lang="en-US" dirty="0" smtClean="0"/>
              <a:t>Squeeze</a:t>
            </a:r>
          </a:p>
          <a:p>
            <a:pPr lvl="1"/>
            <a:r>
              <a:rPr lang="en-US" dirty="0" smtClean="0"/>
              <a:t>Some work required here but impressive nonetheless</a:t>
            </a:r>
          </a:p>
          <a:p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steering, scans</a:t>
            </a:r>
          </a:p>
          <a:p>
            <a:r>
              <a:rPr lang="en-US" dirty="0" smtClean="0"/>
              <a:t>Two beam operation – with and without </a:t>
            </a:r>
            <a:r>
              <a:rPr lang="en-US" dirty="0" smtClean="0"/>
              <a:t>bumps</a:t>
            </a:r>
          </a:p>
          <a:p>
            <a:r>
              <a:rPr lang="en-US" dirty="0" smtClean="0"/>
              <a:t>Experiments’ magnets</a:t>
            </a:r>
          </a:p>
          <a:p>
            <a:pPr lvl="1"/>
            <a:r>
              <a:rPr lang="en-US" dirty="0" smtClean="0"/>
              <a:t>Solenoids – brought on without fuss and corrected</a:t>
            </a:r>
          </a:p>
          <a:p>
            <a:pPr lvl="1"/>
            <a:r>
              <a:rPr lang="en-US" dirty="0" smtClean="0"/>
              <a:t>Dipoles – brought on at 450 </a:t>
            </a:r>
            <a:r>
              <a:rPr lang="en-US" dirty="0" err="1" smtClean="0"/>
              <a:t>GeV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issues with transfer functions</a:t>
            </a:r>
          </a:p>
          <a:p>
            <a:endParaRPr 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(cont’d)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Beam dump</a:t>
            </a:r>
            <a:endParaRPr lang="en-GB" sz="2000" dirty="0" smtClean="0"/>
          </a:p>
          <a:p>
            <a:pPr lvl="1"/>
            <a:r>
              <a:rPr lang="en-US" sz="1800" dirty="0" smtClean="0"/>
              <a:t>extensive program of tests with beam</a:t>
            </a:r>
          </a:p>
          <a:p>
            <a:pPr lvl="1"/>
            <a:r>
              <a:rPr lang="en-US" sz="1800" dirty="0" smtClean="0"/>
              <a:t>Inject &amp; dump, circulate &amp; dump</a:t>
            </a:r>
          </a:p>
          <a:p>
            <a:pPr lvl="1"/>
            <a:r>
              <a:rPr lang="en-US" sz="1800" dirty="0" smtClean="0"/>
              <a:t>Beam based alignment of TCDQ and TCS</a:t>
            </a:r>
          </a:p>
          <a:p>
            <a:pPr lvl="1"/>
            <a:r>
              <a:rPr lang="en-US" sz="1800" dirty="0" smtClean="0"/>
              <a:t>Aperture scans</a:t>
            </a:r>
          </a:p>
          <a:p>
            <a:pPr lvl="1"/>
            <a:r>
              <a:rPr lang="en-US" sz="1800" dirty="0" smtClean="0"/>
              <a:t>Extraction tests</a:t>
            </a:r>
          </a:p>
          <a:p>
            <a:pPr lvl="1"/>
            <a:r>
              <a:rPr lang="en-US" sz="1800" dirty="0" smtClean="0"/>
              <a:t>Synchronization with abort gap</a:t>
            </a:r>
          </a:p>
          <a:p>
            <a:pPr lvl="1"/>
            <a:r>
              <a:rPr lang="en-US" sz="1800" dirty="0" smtClean="0"/>
              <a:t>Asynchronous beam dump tests with de-bunched beam</a:t>
            </a:r>
          </a:p>
          <a:p>
            <a:r>
              <a:rPr lang="en-US" sz="2000" dirty="0" smtClean="0"/>
              <a:t>Collimation</a:t>
            </a:r>
          </a:p>
          <a:p>
            <a:pPr lvl="1"/>
            <a:r>
              <a:rPr lang="en-US" sz="1800" dirty="0" smtClean="0"/>
              <a:t>Full program of beam based positioning, </a:t>
            </a:r>
          </a:p>
          <a:p>
            <a:pPr lvl="1"/>
            <a:r>
              <a:rPr lang="en-US" sz="1800" dirty="0" smtClean="0"/>
              <a:t>hierarchy established and respected in tests</a:t>
            </a:r>
          </a:p>
          <a:p>
            <a:pPr lvl="1"/>
            <a:r>
              <a:rPr lang="en-US" sz="1800" dirty="0" smtClean="0"/>
              <a:t>collimation setup remained valid over 6 days, relying on orbit reproducibility and optics stability</a:t>
            </a:r>
          </a:p>
          <a:p>
            <a:pPr lvl="1"/>
            <a:r>
              <a:rPr lang="en-US" sz="1800" dirty="0" smtClean="0"/>
              <a:t>Even the Roman pots got a run </a:t>
            </a:r>
            <a:r>
              <a:rPr lang="en-US" sz="1800" dirty="0" smtClean="0"/>
              <a:t>out</a:t>
            </a:r>
            <a:endParaRPr lang="en-GB" sz="1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(cont’d)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Beam Position Monitors (BPM’s)</a:t>
            </a:r>
            <a:endParaRPr lang="en-US" sz="1800" dirty="0" smtClean="0"/>
          </a:p>
          <a:p>
            <a:pPr lvl="1"/>
            <a:r>
              <a:rPr lang="en-US" sz="1600" dirty="0" smtClean="0"/>
              <a:t>looking very good, FIFO as per injection tests </a:t>
            </a:r>
          </a:p>
          <a:p>
            <a:pPr lvl="1"/>
            <a:r>
              <a:rPr lang="en-US" sz="1600" dirty="0" smtClean="0"/>
              <a:t>capture mode commissioned – enabling multi-turn acquisition and analysis</a:t>
            </a:r>
          </a:p>
          <a:p>
            <a:r>
              <a:rPr lang="en-US" sz="1800" dirty="0" smtClean="0"/>
              <a:t>Beam Loss Monitors (BLM’s)</a:t>
            </a:r>
            <a:endParaRPr lang="en-US" sz="1800" dirty="0" smtClean="0"/>
          </a:p>
          <a:p>
            <a:pPr lvl="1"/>
            <a:r>
              <a:rPr lang="en-US" sz="1600" dirty="0" smtClean="0"/>
              <a:t>magnificent following full deployment during injection tests – a close to full operational tool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issues with SEMs, some thresholds to be adjusted, some still masked</a:t>
            </a:r>
          </a:p>
          <a:p>
            <a:r>
              <a:rPr lang="en-US" sz="1800" dirty="0" smtClean="0"/>
              <a:t>Beam Current Measurement (DBCT</a:t>
            </a:r>
            <a:r>
              <a:rPr lang="en-US" sz="1800" dirty="0" smtClean="0"/>
              <a:t>, FBCT, </a:t>
            </a:r>
            <a:r>
              <a:rPr lang="en-US" sz="1800" dirty="0" smtClean="0"/>
              <a:t>lifetime)</a:t>
            </a:r>
            <a:endParaRPr lang="en-US" sz="1800" dirty="0" smtClean="0"/>
          </a:p>
          <a:p>
            <a:pPr lvl="1"/>
            <a:r>
              <a:rPr lang="en-US" sz="1600" dirty="0" smtClean="0"/>
              <a:t>commissioned and operational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controls </a:t>
            </a:r>
            <a:r>
              <a:rPr lang="en-US" sz="1600" dirty="0" smtClean="0">
                <a:solidFill>
                  <a:srgbClr val="FF0000"/>
                </a:solidFill>
              </a:rPr>
              <a:t>issues</a:t>
            </a:r>
          </a:p>
          <a:p>
            <a:r>
              <a:rPr lang="en-US" sz="1800" dirty="0" smtClean="0"/>
              <a:t>Wire scanners</a:t>
            </a:r>
          </a:p>
          <a:p>
            <a:pPr lvl="1"/>
            <a:r>
              <a:rPr lang="en-US" sz="1600" dirty="0" smtClean="0"/>
              <a:t>operational, calibrated and giving reasonable numbers</a:t>
            </a:r>
          </a:p>
          <a:p>
            <a:r>
              <a:rPr lang="en-US" sz="1800" dirty="0" smtClean="0"/>
              <a:t>Coupling</a:t>
            </a:r>
          </a:p>
          <a:p>
            <a:pPr lvl="1"/>
            <a:r>
              <a:rPr lang="en-US" sz="1600" dirty="0" smtClean="0"/>
              <a:t>measured and corrected</a:t>
            </a:r>
          </a:p>
          <a:p>
            <a:r>
              <a:rPr lang="en-US" sz="1800" dirty="0" smtClean="0"/>
              <a:t>Abort Gap Monitor</a:t>
            </a:r>
          </a:p>
          <a:p>
            <a:pPr lvl="1"/>
            <a:r>
              <a:rPr lang="en-US" sz="1600" dirty="0" smtClean="0"/>
              <a:t> cleaning attempted with transverse damper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Tune</a:t>
            </a:r>
          </a:p>
          <a:p>
            <a:pPr lvl="1"/>
            <a:r>
              <a:rPr lang="en-US" sz="1800" dirty="0" smtClean="0"/>
              <a:t>BBQ FFT from day 1 – used in feedback during ramp</a:t>
            </a:r>
          </a:p>
          <a:p>
            <a:pPr lvl="1"/>
            <a:r>
              <a:rPr lang="en-US" sz="1800" dirty="0" smtClean="0"/>
              <a:t>horizontal and vertical MKQA tune kicker for B1 and B2 operational</a:t>
            </a:r>
          </a:p>
          <a:p>
            <a:pPr lvl="1"/>
            <a:r>
              <a:rPr lang="en-US" sz="1800" dirty="0" smtClean="0"/>
              <a:t> PLL – good progress, feedback to be tested</a:t>
            </a:r>
          </a:p>
          <a:p>
            <a:pPr lvl="1"/>
            <a:r>
              <a:rPr lang="en-US" sz="1800" dirty="0" smtClean="0"/>
              <a:t> radial modulation tested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issues with the hump, tune stability, 8 kHz</a:t>
            </a:r>
          </a:p>
          <a:p>
            <a:r>
              <a:rPr lang="en-US" sz="2000" dirty="0" smtClean="0"/>
              <a:t>Chromaticity</a:t>
            </a:r>
          </a:p>
          <a:p>
            <a:pPr lvl="1"/>
            <a:r>
              <a:rPr lang="en-US" sz="1800" dirty="0" smtClean="0"/>
              <a:t>Standard method</a:t>
            </a:r>
          </a:p>
          <a:p>
            <a:pPr lvl="1"/>
            <a:r>
              <a:rPr lang="en-US" sz="1800" dirty="0" smtClean="0"/>
              <a:t>Semi-automatic BBQ peak analysis</a:t>
            </a:r>
          </a:p>
          <a:p>
            <a:pPr lvl="1"/>
            <a:r>
              <a:rPr lang="en-US" sz="1800" dirty="0" smtClean="0"/>
              <a:t>Radial modulation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Synchrotron light monitor</a:t>
            </a:r>
          </a:p>
          <a:p>
            <a:pPr lvl="1"/>
            <a:r>
              <a:rPr lang="en-US" sz="1800" dirty="0" smtClean="0"/>
              <a:t>B2: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 commissioned, SLM operational at 450 </a:t>
            </a:r>
            <a:r>
              <a:rPr lang="en-US" sz="1800" dirty="0" err="1" smtClean="0"/>
              <a:t>GeV</a:t>
            </a:r>
            <a:r>
              <a:rPr lang="en-US" sz="1800" dirty="0" smtClean="0"/>
              <a:t> and 1.2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 lvl="1"/>
            <a:r>
              <a:rPr lang="en-US" sz="1800" dirty="0" smtClean="0"/>
              <a:t>B1: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 not commissioned, SLM operational at 1.2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measurements: </a:t>
            </a:r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 and 1.18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attach.php?attachId=1058391&amp;type=png&amp;fname=200912140015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89397"/>
            <a:ext cx="7505700" cy="53777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65920" y="39357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6248400"/>
            <a:ext cx="849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Commissioning slides from talk by R.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</a:rPr>
              <a:t>Assmann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 and F. Schmidt at recent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</a:rPr>
              <a:t>Tevatron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 studies workshop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 descr="https://ab-dep-op-elogbook.web.cern.ch/ab-dep-op-elogbook/elogbook/attach.php?attachId=1054267&amp;type=png&amp;fname=2009112120183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14400"/>
            <a:ext cx="8420100" cy="3368040"/>
          </a:xfrm>
          <a:prstGeom prst="rect">
            <a:avLst/>
          </a:prstGeom>
          <a:noFill/>
        </p:spPr>
      </p:pic>
      <p:pic>
        <p:nvPicPr>
          <p:cNvPr id="8" name="Picture 1" descr="https://ab-dep-op-elogbook.web.cern.ch/ab-dep-op-elogbook/elogbook/attach.php?attachId=1054513&amp;type=png&amp;fname=200911230513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933700"/>
            <a:ext cx="8420100" cy="3368040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CERN experiments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46088" y="495300"/>
            <a:ext cx="8251825" cy="544513"/>
          </a:xfrm>
        </p:spPr>
        <p:txBody>
          <a:bodyPr/>
          <a:lstStyle/>
          <a:p>
            <a:r>
              <a:rPr lang="en-US" smtClean="0"/>
              <a:t>Huge, general purpose experiments: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r>
              <a:rPr lang="en-US" smtClean="0"/>
              <a:t>“Medium” special purpose experiments: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90600"/>
            <a:ext cx="3124200" cy="1763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990600"/>
            <a:ext cx="2833688" cy="18827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85800" y="27813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Compact Muon Solenoid (CMS)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572000" y="2819400"/>
            <a:ext cx="415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A Toroidal LHC ApparatuS (ATLAS)</a:t>
            </a:r>
          </a:p>
        </p:txBody>
      </p:sp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581400"/>
            <a:ext cx="3314700" cy="20240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47700" y="5562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Large Ion Collider Experiment (ALICE)</a:t>
            </a:r>
          </a:p>
        </p:txBody>
      </p:sp>
      <p:pic>
        <p:nvPicPr>
          <p:cNvPr id="122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657600"/>
            <a:ext cx="2352675" cy="18494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2299" name="TextBox 11"/>
          <p:cNvSpPr txBox="1">
            <a:spLocks noChangeArrowheads="1"/>
          </p:cNvSpPr>
          <p:nvPr/>
        </p:nvSpPr>
        <p:spPr bwMode="auto">
          <a:xfrm>
            <a:off x="5029200" y="5715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 physics at the LHC (LHCb)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Dec. 13, 2009: </a:t>
            </a:r>
            <a:r>
              <a:rPr lang="en-US" dirty="0" smtClean="0"/>
              <a:t>24 hours running - currents</a:t>
            </a:r>
            <a:endParaRPr lang="en-US" dirty="0"/>
          </a:p>
        </p:txBody>
      </p:sp>
      <p:pic>
        <p:nvPicPr>
          <p:cNvPr id="9" name="Picture 8" descr="200912122327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82" y="1050925"/>
            <a:ext cx="8723318" cy="474027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3" y="844246"/>
            <a:ext cx="8682947" cy="490885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Aperture (vertical)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with 16 Bunches</a:t>
            </a:r>
            <a:endParaRPr lang="en-GB" dirty="0"/>
          </a:p>
        </p:txBody>
      </p:sp>
      <p:pic>
        <p:nvPicPr>
          <p:cNvPr id="10" name="Picture 6" descr="Dump-11b.b1.png"/>
          <p:cNvPicPr>
            <a:picLocks noChangeAspect="1"/>
          </p:cNvPicPr>
          <p:nvPr/>
        </p:nvPicPr>
        <p:blipFill>
          <a:blip r:embed="rId2" cstate="print"/>
          <a:srcRect l="5647" t="21146" r="5532" b="6877"/>
          <a:stretch>
            <a:fillRect/>
          </a:stretch>
        </p:blipFill>
        <p:spPr bwMode="auto">
          <a:xfrm>
            <a:off x="500984" y="1333500"/>
            <a:ext cx="814203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7700" y="838200"/>
            <a:ext cx="811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Kickers sweep bunches to “dilute” intensity on dump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0"/>
            <a:ext cx="8490857" cy="463731"/>
          </a:xfrm>
        </p:spPr>
        <p:txBody>
          <a:bodyPr/>
          <a:lstStyle/>
          <a:p>
            <a:r>
              <a:rPr lang="en-US" dirty="0" smtClean="0"/>
              <a:t>LHC Collimation Performance </a:t>
            </a:r>
            <a:r>
              <a:rPr lang="en-US" sz="2400" dirty="0" smtClean="0"/>
              <a:t>(Phase I System)</a:t>
            </a:r>
            <a:endParaRPr lang="en-US" dirty="0"/>
          </a:p>
        </p:txBody>
      </p:sp>
      <p:pic>
        <p:nvPicPr>
          <p:cNvPr id="8" name="Picture 7" descr="Ramp2_CirculatingBeam_notes_v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396" y="647700"/>
            <a:ext cx="7163208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0150" y="5829300"/>
            <a:ext cx="674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Could get to design intensity (at injection energy)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2 on 2 to 1.18 </a:t>
            </a:r>
            <a:r>
              <a:rPr lang="en-US" dirty="0" err="1" smtClean="0"/>
              <a:t>TeV</a:t>
            </a:r>
            <a:r>
              <a:rPr lang="en-US" dirty="0" smtClean="0"/>
              <a:t>: ~no Losses</a:t>
            </a:r>
            <a:endParaRPr lang="en-US" dirty="0"/>
          </a:p>
        </p:txBody>
      </p:sp>
      <p:pic>
        <p:nvPicPr>
          <p:cNvPr id="6" name="Picture 5" descr="end of ra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900" y="685800"/>
            <a:ext cx="6532040" cy="555043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Tunes and Tune Control Loop</a:t>
            </a:r>
            <a:endParaRPr lang="en-US" dirty="0"/>
          </a:p>
        </p:txBody>
      </p:sp>
      <p:pic>
        <p:nvPicPr>
          <p:cNvPr id="9" name="Picture 1" descr="https://ab-dep-op-elogbook.web.cern.ch/ab-dep-op-elogbook/elogbook/attach.php?attachId=1056849&amp;type=png&amp;fname=200912051049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6477000" cy="3499069"/>
          </a:xfrm>
          <a:prstGeom prst="rect">
            <a:avLst/>
          </a:prstGeom>
          <a:noFill/>
        </p:spPr>
      </p:pic>
      <p:pic>
        <p:nvPicPr>
          <p:cNvPr id="10" name="Picture 9" descr="20091208191724.png"/>
          <p:cNvPicPr>
            <a:picLocks noChangeAspect="1"/>
          </p:cNvPicPr>
          <p:nvPr/>
        </p:nvPicPr>
        <p:blipFill>
          <a:blip r:embed="rId4" cstate="print"/>
          <a:srcRect l="45202" t="14237" r="974" b="47006"/>
          <a:stretch>
            <a:fillRect/>
          </a:stretch>
        </p:blipFill>
        <p:spPr>
          <a:xfrm>
            <a:off x="1447800" y="4267200"/>
            <a:ext cx="3322420" cy="2208508"/>
          </a:xfrm>
          <a:prstGeom prst="rect">
            <a:avLst/>
          </a:prstGeom>
        </p:spPr>
      </p:pic>
      <p:pic>
        <p:nvPicPr>
          <p:cNvPr id="11" name="Picture 5" descr="http://elogbook.cern.ch/eLogbook/attach_reader?attach_id=1057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4267200"/>
            <a:ext cx="2819400" cy="2092523"/>
          </a:xfrm>
          <a:prstGeom prst="rect">
            <a:avLst/>
          </a:prstGeom>
          <a:noFill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lines.qspac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600" y="685800"/>
            <a:ext cx="4470400" cy="3454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Tune </a:t>
            </a:r>
            <a:r>
              <a:rPr lang="en-US" dirty="0" smtClean="0"/>
              <a:t>Adjustments for Beam2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359" y="990600"/>
            <a:ext cx="4121641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800"/>
              </a:spcAft>
            </a:pPr>
            <a:r>
              <a:rPr lang="en-US" sz="1600" dirty="0" smtClean="0"/>
              <a:t>B1: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0.293,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0.269; lifetime = 26h</a:t>
            </a:r>
            <a:br>
              <a:rPr lang="en-US" sz="1600" dirty="0" smtClean="0"/>
            </a:br>
            <a:r>
              <a:rPr lang="en-US" sz="1600" dirty="0" smtClean="0"/>
              <a:t>B2: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0.297,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0.267; lifetime =   </a:t>
            </a:r>
            <a:r>
              <a:rPr lang="en-US" sz="2000" b="1" dirty="0" smtClean="0">
                <a:solidFill>
                  <a:srgbClr val="FF0000"/>
                </a:solidFill>
              </a:rPr>
              <a:t>5h</a:t>
            </a:r>
            <a:r>
              <a:rPr lang="en-US" sz="1600" dirty="0" smtClean="0"/>
              <a:t> </a:t>
            </a:r>
          </a:p>
          <a:p>
            <a:pPr algn="l">
              <a:spcAft>
                <a:spcPts val="1800"/>
              </a:spcAft>
            </a:pPr>
            <a:r>
              <a:rPr lang="en-US" sz="1600" dirty="0" smtClean="0"/>
              <a:t>B1: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0.293,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0.269; lifetime =  25h</a:t>
            </a:r>
            <a:br>
              <a:rPr lang="en-US" sz="1600" dirty="0" smtClean="0"/>
            </a:br>
            <a:r>
              <a:rPr lang="en-US" sz="1600" dirty="0" smtClean="0"/>
              <a:t>B2: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 = 0.312,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y</a:t>
            </a:r>
            <a:r>
              <a:rPr lang="en-US" sz="1600" dirty="0" smtClean="0"/>
              <a:t> = 0.305; lifetime =  </a:t>
            </a:r>
            <a:r>
              <a:rPr lang="en-US" sz="2000" b="1" dirty="0" smtClean="0">
                <a:solidFill>
                  <a:srgbClr val="FF0000"/>
                </a:solidFill>
              </a:rPr>
              <a:t>12h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200912121010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743200"/>
            <a:ext cx="3886200" cy="334400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5500694" y="3643314"/>
            <a:ext cx="2676540" cy="2379479"/>
            <a:chOff x="852494" y="3662424"/>
            <a:chExt cx="2676540" cy="23794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852494" y="5591250"/>
              <a:ext cx="51436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200" dirty="0" smtClean="0"/>
                <a:t>3/11</a:t>
              </a:r>
              <a:endParaRPr lang="de-DE" sz="12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577068" y="4652230"/>
              <a:ext cx="1980406" cy="794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281122" y="5734126"/>
              <a:ext cx="62866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2/7</a:t>
              </a:r>
              <a:endParaRPr lang="de-DE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1305734" y="4495068"/>
              <a:ext cx="15240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 flipH="1" flipV="1">
              <a:off x="305602" y="4780820"/>
              <a:ext cx="15240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852626" y="5305498"/>
              <a:ext cx="590568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3/10</a:t>
              </a:r>
              <a:endParaRPr lang="de-DE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5634" y="4733994"/>
              <a:ext cx="5334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1400" dirty="0" smtClean="0"/>
                <a:t>1/3</a:t>
              </a:r>
              <a:endParaRPr lang="de-DE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 flipH="1" flipV="1">
              <a:off x="2786880" y="4156930"/>
              <a:ext cx="990600" cy="1588"/>
            </a:xfrm>
            <a:prstGeom prst="straightConnector1">
              <a:avLst/>
            </a:prstGeom>
            <a:grpFill/>
            <a:ln w="127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Oval 21"/>
          <p:cNvSpPr/>
          <p:nvPr/>
        </p:nvSpPr>
        <p:spPr bwMode="auto">
          <a:xfrm flipV="1">
            <a:off x="6477000" y="348609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 flipV="1">
            <a:off x="7162800" y="2438400"/>
            <a:ext cx="152400" cy="152400"/>
          </a:xfrm>
          <a:prstGeom prst="ellipse">
            <a:avLst/>
          </a:prstGeom>
          <a:solidFill>
            <a:srgbClr val="0000FF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553200" y="2743200"/>
            <a:ext cx="6858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43834" y="6013814"/>
            <a:ext cx="1278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1" dirty="0" smtClean="0"/>
              <a:t>LHC Beam</a:t>
            </a:r>
          </a:p>
          <a:p>
            <a:pPr algn="ctr"/>
            <a:r>
              <a:rPr lang="en-US" sz="1100" b="1" i="1" dirty="0" smtClean="0"/>
              <a:t>Commissioning</a:t>
            </a:r>
          </a:p>
          <a:p>
            <a:pPr algn="ctr"/>
            <a:r>
              <a:rPr lang="en-US" sz="1100" b="1" i="1" dirty="0" smtClean="0"/>
              <a:t>Team</a:t>
            </a:r>
            <a:endParaRPr lang="en-US" sz="1100" b="1" i="1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measurements (blow up on beam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ynchrotron light data versus ti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6" y="800100"/>
            <a:ext cx="8015288" cy="569976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Beam Control at 1.18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5059" name="Content Placeholder 18"/>
          <p:cNvSpPr>
            <a:spLocks noGrp="1"/>
          </p:cNvSpPr>
          <p:nvPr>
            <p:ph idx="1"/>
          </p:nvPr>
        </p:nvSpPr>
        <p:spPr>
          <a:xfrm>
            <a:off x="446088" y="4991100"/>
            <a:ext cx="8355012" cy="1485900"/>
          </a:xfrm>
        </p:spPr>
        <p:txBody>
          <a:bodyPr/>
          <a:lstStyle/>
          <a:p>
            <a:r>
              <a:rPr lang="en-US" sz="2000" smtClean="0"/>
              <a:t>Automated feedbacks seem to be working, but not quite yet standard operations.</a:t>
            </a:r>
          </a:p>
          <a:p>
            <a:r>
              <a:rPr lang="en-US" sz="2000" smtClean="0"/>
              <a:t>Bottom line: things look good!</a:t>
            </a:r>
          </a:p>
        </p:txBody>
      </p:sp>
      <p:pic>
        <p:nvPicPr>
          <p:cNvPr id="45063" name="Picture 6" descr="orbit_fdb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04900"/>
            <a:ext cx="44434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7" descr="QFB_B2_Q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104900"/>
            <a:ext cx="41529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1485900" y="76200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Position control</a:t>
            </a:r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723900" y="37338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Bump introduced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2667000" y="37338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Removed by feedback loop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933450" y="2762250"/>
            <a:ext cx="16764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2286000" y="2933700"/>
            <a:ext cx="1371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TextBox 16"/>
          <p:cNvSpPr txBox="1">
            <a:spLocks noChangeArrowheads="1"/>
          </p:cNvSpPr>
          <p:nvPr/>
        </p:nvSpPr>
        <p:spPr bwMode="auto">
          <a:xfrm>
            <a:off x="5867400" y="762000"/>
            <a:ext cx="2400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Tune feedback</a:t>
            </a:r>
          </a:p>
        </p:txBody>
      </p:sp>
      <p:sp>
        <p:nvSpPr>
          <p:cNvPr id="45071" name="TextBox 17"/>
          <p:cNvSpPr txBox="1">
            <a:spLocks noChangeArrowheads="1"/>
          </p:cNvSpPr>
          <p:nvPr/>
        </p:nvSpPr>
        <p:spPr bwMode="auto">
          <a:xfrm>
            <a:off x="5486400" y="3886200"/>
            <a:ext cx="3467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Feel happy that yellow line and pink line add up to blue line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7700"/>
            <a:ext cx="45005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Plan for 2010*</a:t>
            </a:r>
            <a:endParaRPr lang="en-US" dirty="0"/>
          </a:p>
        </p:txBody>
      </p:sp>
      <p:sp>
        <p:nvSpPr>
          <p:cNvPr id="46084" name="Content Placeholder 10"/>
          <p:cNvSpPr>
            <a:spLocks noGrp="1"/>
          </p:cNvSpPr>
          <p:nvPr>
            <p:ph sz="half" idx="2"/>
          </p:nvPr>
        </p:nvSpPr>
        <p:spPr>
          <a:xfrm>
            <a:off x="5067300" y="3238500"/>
            <a:ext cx="3840163" cy="2909888"/>
          </a:xfrm>
        </p:spPr>
        <p:txBody>
          <a:bodyPr/>
          <a:lstStyle/>
          <a:p>
            <a:r>
              <a:rPr lang="en-US" sz="2400" dirty="0" smtClean="0"/>
              <a:t>Decision whether to go above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 will be made next week at Chamonix</a:t>
            </a:r>
          </a:p>
          <a:p>
            <a:pPr lvl="1"/>
            <a:r>
              <a:rPr lang="en-US" sz="1600" dirty="0" smtClean="0"/>
              <a:t>Based on “confidence in thermal model”</a:t>
            </a:r>
          </a:p>
          <a:p>
            <a:pPr lvl="1"/>
            <a:r>
              <a:rPr lang="en-US" sz="1600" dirty="0" smtClean="0"/>
              <a:t>50/50 according to Mike Lamont</a:t>
            </a:r>
            <a:endParaRPr lang="en-US" sz="1600" dirty="0" smtClean="0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4953000" y="1333500"/>
            <a:ext cx="4038600" cy="1477963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b="1">
                <a:latin typeface="Calibri" pitchFamily="34" charset="0"/>
              </a:rPr>
              <a:t>1 month pilot &amp; commissioning</a:t>
            </a:r>
          </a:p>
          <a:p>
            <a:pPr lvl="1"/>
            <a:r>
              <a:rPr lang="en-US" b="1">
                <a:latin typeface="Calibri" pitchFamily="34" charset="0"/>
              </a:rPr>
              <a:t>3 month 3.5 TeV</a:t>
            </a:r>
          </a:p>
          <a:p>
            <a:pPr lvl="1"/>
            <a:r>
              <a:rPr lang="en-US" b="1">
                <a:latin typeface="Calibri" pitchFamily="34" charset="0"/>
              </a:rPr>
              <a:t>1 month to go up in energy (maybe)</a:t>
            </a:r>
          </a:p>
          <a:p>
            <a:pPr lvl="1"/>
            <a:r>
              <a:rPr lang="en-US" b="1">
                <a:latin typeface="Calibri" pitchFamily="34" charset="0"/>
              </a:rPr>
              <a:t>5 month 5 TeV</a:t>
            </a:r>
          </a:p>
          <a:p>
            <a:pPr lvl="1"/>
            <a:r>
              <a:rPr lang="en-US" b="1">
                <a:latin typeface="Calibri" pitchFamily="34" charset="0"/>
              </a:rPr>
              <a:t>1 month ions</a:t>
            </a:r>
            <a:endParaRPr lang="en-GB" b="1">
              <a:latin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15240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Nominal LHC parameters compared to </a:t>
            </a:r>
            <a:r>
              <a:rPr lang="en-US" dirty="0" err="1" smtClean="0"/>
              <a:t>Tevatron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23900" y="1163638"/>
          <a:ext cx="8229600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015"/>
                <a:gridCol w="2366010"/>
                <a:gridCol w="2314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Parameter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Tevatron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“nominal” LHC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6.28 km (2*PI)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km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pBar</a:t>
                      </a:r>
                      <a:r>
                        <a:rPr lang="en-US" dirty="0" smtClean="0"/>
                        <a:t>/bunch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80x10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Stored</a:t>
                      </a:r>
                      <a:r>
                        <a:rPr lang="en-US" baseline="0" dirty="0" smtClean="0"/>
                        <a:t> beam energy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 + .5 MJ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366+366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MJ*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dirty="0" smtClean="0"/>
                        <a:t>Peak luminosity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3.3x10</a:t>
                      </a:r>
                      <a:r>
                        <a:rPr lang="en-US" baseline="30000" dirty="0" smtClean="0"/>
                        <a:t>32</a:t>
                      </a:r>
                      <a:r>
                        <a:rPr lang="en-US" baseline="0" dirty="0" smtClean="0"/>
                        <a:t> 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1.0x10</a:t>
                      </a:r>
                      <a:r>
                        <a:rPr lang="en-US" baseline="30000" dirty="0" smtClean="0"/>
                        <a:t>34</a:t>
                      </a:r>
                      <a:r>
                        <a:rPr lang="en-US" baseline="0" dirty="0" smtClean="0"/>
                        <a:t> cm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780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1232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Bend Field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T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8.3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 </a:t>
                      </a:r>
                      <a:r>
                        <a:rPr lang="en-US" dirty="0" err="1" smtClean="0"/>
                        <a:t>Quadrupoles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~200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temperature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4.2 K (liquid He)</a:t>
                      </a:r>
                      <a:endParaRPr lang="en-US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1.9K (</a:t>
                      </a:r>
                      <a:r>
                        <a:rPr lang="en-US" baseline="0" dirty="0" err="1" smtClean="0"/>
                        <a:t>superfluid</a:t>
                      </a:r>
                      <a:r>
                        <a:rPr lang="en-US" baseline="0" dirty="0" smtClean="0"/>
                        <a:t> He)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69" name="TextBox 4"/>
          <p:cNvSpPr txBox="1">
            <a:spLocks noChangeArrowheads="1"/>
          </p:cNvSpPr>
          <p:nvPr/>
        </p:nvSpPr>
        <p:spPr bwMode="auto">
          <a:xfrm>
            <a:off x="571500" y="62103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*2.1 MJ ≡ “stick of dynamite”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 very scary numbers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3370" name="TextBox 7"/>
          <p:cNvSpPr txBox="1">
            <a:spLocks noChangeArrowheads="1"/>
          </p:cNvSpPr>
          <p:nvPr/>
        </p:nvSpPr>
        <p:spPr bwMode="auto">
          <a:xfrm>
            <a:off x="1790700" y="57531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1.0x10</a:t>
            </a:r>
            <a:r>
              <a:rPr lang="en-US" sz="2400" baseline="30000"/>
              <a:t>34</a:t>
            </a:r>
            <a:r>
              <a:rPr lang="en-US" sz="2400"/>
              <a:t> cm</a:t>
            </a:r>
            <a:r>
              <a:rPr lang="en-US" sz="2400" baseline="30000"/>
              <a:t>-2</a:t>
            </a:r>
            <a:r>
              <a:rPr lang="en-US" sz="2400"/>
              <a:t>s</a:t>
            </a:r>
            <a:r>
              <a:rPr lang="en-US" sz="2400" baseline="30000"/>
              <a:t>-1</a:t>
            </a:r>
            <a:r>
              <a:rPr lang="en-US" sz="2400"/>
              <a:t> ~ 50-100 fb</a:t>
            </a:r>
            <a:r>
              <a:rPr lang="en-US" sz="2400" baseline="30000"/>
              <a:t>-1</a:t>
            </a:r>
            <a:r>
              <a:rPr lang="en-US" sz="2400"/>
              <a:t>/yr</a:t>
            </a:r>
            <a:endParaRPr lang="en-US" sz="2400" baseline="300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Understanding LHC Luminosity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9700" y="2705100"/>
          <a:ext cx="6940550" cy="1866900"/>
        </p:xfrm>
        <a:graphic>
          <a:graphicData uri="http://schemas.openxmlformats.org/presentationml/2006/ole">
            <p:oleObj spid="_x0000_s1026" name="Equation" r:id="rId3" imgW="1866600" imgH="50796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>
          <a:xfrm>
            <a:off x="3927475" y="2743200"/>
            <a:ext cx="1333500" cy="952500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2247900" y="647700"/>
            <a:ext cx="3848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</a:rPr>
              <a:t>Total beam current. Limited by: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Uncontrolled beam loss!!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0033CC"/>
                </a:solidFill>
              </a:rPr>
              <a:t>E-cloud and other instabilities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4117975" y="3695700"/>
            <a:ext cx="9525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51475" y="2590800"/>
            <a:ext cx="1447800" cy="2057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50975" y="4800600"/>
            <a:ext cx="2892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000">
                <a:solidFill>
                  <a:srgbClr val="FF0000"/>
                </a:solidFill>
              </a:rPr>
              <a:t>*, limited by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magnet technology</a:t>
            </a:r>
          </a:p>
          <a:p>
            <a:pPr marL="463550" lvl="1" indent="-238125" algn="l"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chromatic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1162050"/>
            <a:ext cx="30067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rgbClr val="00863D"/>
                </a:solidFill>
                <a:latin typeface="+mn-lt"/>
              </a:rPr>
              <a:t>Brightness, limited by	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Injector chain</a:t>
            </a:r>
          </a:p>
          <a:p>
            <a:pPr marL="463550" indent="-238125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863D"/>
                </a:solidFill>
              </a:rPr>
              <a:t>Max tune-shift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3895725" y="2124075"/>
            <a:ext cx="857250" cy="190500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72200" y="2305050"/>
            <a:ext cx="419100" cy="114300"/>
          </a:xfrm>
          <a:prstGeom prst="straightConnector1">
            <a:avLst/>
          </a:prstGeom>
          <a:ln w="25400"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67100" y="4476750"/>
            <a:ext cx="7239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62700" y="4857750"/>
            <a:ext cx="25527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latin typeface="+mn-lt"/>
              </a:rPr>
              <a:t>Geometric factor, related to crossing angle…</a:t>
            </a:r>
            <a:endParaRPr lang="en-US" sz="2000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6896100" y="4286250"/>
            <a:ext cx="68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1000" y="6019800"/>
            <a:ext cx="8572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accent3"/>
                </a:solidFill>
              </a:rPr>
              <a:t>*see, </a:t>
            </a:r>
            <a:r>
              <a:rPr lang="en-US" sz="1600" dirty="0" err="1">
                <a:solidFill>
                  <a:schemeClr val="accent3"/>
                </a:solidFill>
              </a:rPr>
              <a:t>eg</a:t>
            </a:r>
            <a:r>
              <a:rPr lang="en-US" sz="1600" dirty="0">
                <a:solidFill>
                  <a:schemeClr val="accent3"/>
                </a:solidFill>
              </a:rPr>
              <a:t>, F. Zimmermann, “CERN Upgrade Plans”, EPS-HEP 09, Krakow, for a thorough discussion of luminosity factors. </a:t>
            </a:r>
          </a:p>
        </p:txBody>
      </p:sp>
      <p:sp>
        <p:nvSpPr>
          <p:cNvPr id="19" name="Oval 18"/>
          <p:cNvSpPr/>
          <p:nvPr/>
        </p:nvSpPr>
        <p:spPr>
          <a:xfrm>
            <a:off x="3924300" y="2952750"/>
            <a:ext cx="647700" cy="685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981200"/>
            <a:ext cx="2892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If </a:t>
            </a:r>
            <a:r>
              <a:rPr lang="en-US" sz="2000" i="1" dirty="0" err="1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000" i="1" baseline="-25000" dirty="0" err="1">
                <a:solidFill>
                  <a:schemeClr val="accent2"/>
                </a:solidFill>
                <a:latin typeface="+mn-lt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+mn-lt"/>
              </a:rPr>
              <a:t>&gt;156, must turn on crossing angle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29000" y="2552700"/>
            <a:ext cx="533400" cy="5143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29" grpId="0"/>
      <p:bldP spid="10" grpId="0" animBg="1"/>
      <p:bldP spid="11" grpId="0" animBg="1"/>
      <p:bldP spid="12" grpId="0"/>
      <p:bldP spid="13" grpId="0"/>
      <p:bldP spid="26" grpId="0"/>
      <p:bldP spid="19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pc.web.cern.ch/lpc/documents/MachineParams/plan2009-2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38700" y="4152900"/>
            <a:ext cx="3581400" cy="10287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7900" y="46101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Maybe.</a:t>
            </a:r>
            <a:r>
              <a:rPr lang="en-US" dirty="0" smtClean="0">
                <a:solidFill>
                  <a:schemeClr val="bg1"/>
                </a:solidFill>
              </a:rPr>
              <a:t> Otherwise, push luminosity at 3.5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19600" y="4762500"/>
            <a:ext cx="304800" cy="1143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2ED10-8BEA-4168-81FA-998BA1EDB8C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Collimation Limits to Luminosity</a:t>
            </a:r>
            <a:endParaRPr lang="en-US" dirty="0"/>
          </a:p>
        </p:txBody>
      </p:sp>
      <p:pic>
        <p:nvPicPr>
          <p:cNvPr id="49155" name="Content Placeholder 5" descr="plumi.eps.png"/>
          <p:cNvPicPr>
            <a:picLocks noChangeAspect="1"/>
          </p:cNvPicPr>
          <p:nvPr/>
        </p:nvPicPr>
        <p:blipFill>
          <a:blip r:embed="rId2"/>
          <a:srcRect l="-5698" r="-5698"/>
          <a:stretch>
            <a:fillRect/>
          </a:stretch>
        </p:blipFill>
        <p:spPr bwMode="auto">
          <a:xfrm>
            <a:off x="-138113" y="898525"/>
            <a:ext cx="901541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Target Performance in 2010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95300" y="914400"/>
          <a:ext cx="8506944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8910"/>
                <a:gridCol w="739590"/>
                <a:gridCol w="116840"/>
                <a:gridCol w="768896"/>
                <a:gridCol w="884230"/>
                <a:gridCol w="922675"/>
                <a:gridCol w="768896"/>
                <a:gridCol w="961120"/>
                <a:gridCol w="8457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Comment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Energy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(</a:t>
                      </a:r>
                      <a:r>
                        <a:rPr lang="en-US" sz="1200" b="1" dirty="0" err="1" smtClean="0"/>
                        <a:t>TeV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Max Bunches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Protons/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bunch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% nom.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Intensity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Min. </a:t>
                      </a:r>
                      <a:r>
                        <a:rPr lang="en-US" sz="1200" b="1" dirty="0" smtClean="0">
                          <a:latin typeface="Symbol" pitchFamily="18" charset="2"/>
                        </a:rPr>
                        <a:t>b</a:t>
                      </a:r>
                      <a:r>
                        <a:rPr lang="en-US" sz="1200" b="1" dirty="0" smtClean="0"/>
                        <a:t>*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(m)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Peak </a:t>
                      </a:r>
                      <a:r>
                        <a:rPr lang="en-US" sz="1200" b="1" dirty="0" err="1" smtClean="0"/>
                        <a:t>Lum</a:t>
                      </a:r>
                      <a:r>
                        <a:rPr lang="en-US" sz="1200" b="1" dirty="0" smtClean="0"/>
                        <a:t>.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(cm-</a:t>
                      </a:r>
                      <a:r>
                        <a:rPr lang="en-US" sz="1200" b="1" baseline="30000" dirty="0" smtClean="0"/>
                        <a:t>2</a:t>
                      </a:r>
                      <a:r>
                        <a:rPr lang="en-US" sz="1200" b="1" dirty="0" smtClean="0"/>
                        <a:t>s</a:t>
                      </a:r>
                      <a:r>
                        <a:rPr lang="en-US" sz="1200" b="1" baseline="30000" dirty="0" smtClean="0"/>
                        <a:t>-1</a:t>
                      </a:r>
                      <a:r>
                        <a:rPr lang="en-US" sz="1200" b="1" baseline="0" dirty="0" smtClean="0"/>
                        <a:t>)</a:t>
                      </a:r>
                      <a:endParaRPr lang="en-US" sz="12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Int.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err="1" smtClean="0"/>
                        <a:t>Lum</a:t>
                      </a:r>
                      <a:r>
                        <a:rPr lang="en-US" sz="1200" b="1" dirty="0" smtClean="0"/>
                        <a:t>.</a:t>
                      </a:r>
                      <a:br>
                        <a:rPr lang="en-US" sz="1200" b="1" dirty="0" smtClean="0"/>
                      </a:br>
                      <a:r>
                        <a:rPr lang="en-US" sz="1200" b="1" dirty="0" smtClean="0"/>
                        <a:t>(pb</a:t>
                      </a:r>
                      <a:r>
                        <a:rPr lang="en-US" sz="1200" b="1" baseline="30000" dirty="0" smtClean="0"/>
                        <a:t>-1</a:t>
                      </a:r>
                      <a:r>
                        <a:rPr lang="en-US" sz="1200" b="1" dirty="0" smtClean="0"/>
                        <a:t>)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Pilot</a:t>
                      </a:r>
                      <a:r>
                        <a:rPr lang="en-US" sz="1400" baseline="0" dirty="0" smtClean="0"/>
                        <a:t> Physics, Partial Squeeze, Gentle increase in bunch int.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8.6x10</a:t>
                      </a:r>
                      <a:r>
                        <a:rPr lang="en-US" sz="1200" baseline="30000" dirty="0" smtClean="0"/>
                        <a:t>29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.1-.2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2.4x10</a:t>
                      </a:r>
                      <a:r>
                        <a:rPr lang="en-US" sz="1200" baseline="30000" dirty="0" smtClean="0"/>
                        <a:t>30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Max. bunches</a:t>
                      </a:r>
                      <a:r>
                        <a:rPr lang="en-US" sz="1400" baseline="0" dirty="0" smtClean="0"/>
                        <a:t> with no angle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~9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Push bunch intensity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6.9x10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~36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energy to 4-5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TeV</a:t>
                      </a:r>
                      <a:r>
                        <a:rPr lang="en-US" sz="1400" baseline="0" dirty="0" smtClean="0"/>
                        <a:t>, as deemed prudent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r>
                        <a:rPr kumimoji="0" lang="en-US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Would aim to first provide a period of physics at the higher energy without crossing angle, this could be followed by a move to 50 ns with a limited number of bunches. 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4.9x10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~26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Introduce</a:t>
                      </a:r>
                      <a:r>
                        <a:rPr lang="en-US" sz="1400" baseline="0" dirty="0" smtClean="0"/>
                        <a:t> 50 ns bunch trains and crossing angle!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3.1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4.4x10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~23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1400" dirty="0" smtClean="0"/>
                        <a:t>Push </a:t>
                      </a:r>
                      <a:r>
                        <a:rPr lang="en-US" sz="1400" i="1" dirty="0" err="1" smtClean="0"/>
                        <a:t>n</a:t>
                      </a:r>
                      <a:r>
                        <a:rPr lang="en-US" sz="1400" i="1" baseline="-25000" dirty="0" err="1" smtClean="0"/>
                        <a:t>b</a:t>
                      </a:r>
                      <a:r>
                        <a:rPr lang="en-US" sz="1400" dirty="0" smtClean="0"/>
                        <a:t> and </a:t>
                      </a:r>
                      <a:r>
                        <a:rPr lang="en-US" sz="1400" i="1" dirty="0" err="1" smtClean="0"/>
                        <a:t>N</a:t>
                      </a:r>
                      <a:r>
                        <a:rPr lang="en-US" sz="1400" i="1" baseline="-25000" dirty="0" err="1" smtClean="0"/>
                        <a:t>b</a:t>
                      </a:r>
                      <a:r>
                        <a:rPr lang="en-US" sz="1400" dirty="0" smtClean="0"/>
                        <a:t> to limit of machine safety.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288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8.8x10</a:t>
                      </a:r>
                      <a:r>
                        <a:rPr lang="en-US" sz="1200" baseline="30000" dirty="0" smtClean="0"/>
                        <a:t>31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~46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9.4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1.3x10</a:t>
                      </a:r>
                      <a:r>
                        <a:rPr lang="en-US" sz="1200" baseline="30000" dirty="0" smtClean="0"/>
                        <a:t>32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~69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4-5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9x10</a:t>
                      </a:r>
                      <a:r>
                        <a:rPr lang="en-US" sz="1200" baseline="30000" dirty="0" smtClean="0"/>
                        <a:t>10</a:t>
                      </a:r>
                      <a:endParaRPr lang="en-US" sz="12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11.5</a:t>
                      </a:r>
                      <a:r>
                        <a:rPr lang="en-US" sz="1200" dirty="0" smtClean="0">
                          <a:solidFill>
                            <a:srgbClr val="FF1F1F"/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rgbClr val="FF1F1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2.1x10</a:t>
                      </a:r>
                      <a:r>
                        <a:rPr lang="en-US" sz="1200" baseline="30000" dirty="0" smtClean="0"/>
                        <a:t>32</a:t>
                      </a:r>
                      <a:endParaRPr lang="en-US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~110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298" name="TextBox 7"/>
          <p:cNvSpPr txBox="1">
            <a:spLocks noChangeArrowheads="1"/>
          </p:cNvSpPr>
          <p:nvPr/>
        </p:nvSpPr>
        <p:spPr bwMode="auto">
          <a:xfrm>
            <a:off x="571500" y="62103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1F1F"/>
                </a:solidFill>
              </a:rPr>
              <a:t>*limited by collimation system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Beyond 10</a:t>
            </a:r>
            <a:r>
              <a:rPr lang="en-US" baseline="30000" dirty="0" smtClean="0"/>
              <a:t>32</a:t>
            </a:r>
            <a:endParaRPr lang="en-US" baseline="30000" dirty="0"/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209800"/>
          </a:xfrm>
        </p:spPr>
        <p:txBody>
          <a:bodyPr/>
          <a:lstStyle/>
          <a:p>
            <a:r>
              <a:rPr lang="en-US" sz="2000" smtClean="0"/>
              <a:t>Going beyond a few percent of the design luminosity depends on how far they are willing to push the existing collimation system.</a:t>
            </a:r>
          </a:p>
          <a:p>
            <a:pPr lvl="1"/>
            <a:r>
              <a:rPr lang="en-US" sz="1800" smtClean="0"/>
              <a:t>Won’t really know about this until after significant running experience</a:t>
            </a:r>
          </a:p>
          <a:p>
            <a:r>
              <a:rPr lang="en-US" sz="2000" smtClean="0"/>
              <a:t>Getting anywhere near 10</a:t>
            </a:r>
            <a:r>
              <a:rPr lang="en-US" sz="2000" baseline="30000" smtClean="0"/>
              <a:t>34</a:t>
            </a:r>
            <a:r>
              <a:rPr lang="en-US" sz="2000" smtClean="0"/>
              <a:t> </a:t>
            </a:r>
            <a:r>
              <a:rPr lang="en-US" sz="2000" i="1" smtClean="0"/>
              <a:t>requires</a:t>
            </a:r>
            <a:r>
              <a:rPr lang="en-US" sz="2000" smtClean="0"/>
              <a:t> the Phase II collimation system</a:t>
            </a:r>
          </a:p>
          <a:p>
            <a:pPr lvl="1"/>
            <a:r>
              <a:rPr lang="en-US" sz="1800" smtClean="0"/>
              <a:t>Details and schedule still being worked out</a:t>
            </a:r>
          </a:p>
          <a:p>
            <a:pPr lvl="1"/>
            <a:r>
              <a:rPr lang="en-US" sz="1800" smtClean="0"/>
              <a:t>Expect some guidance from Chamonix</a:t>
            </a:r>
          </a:p>
          <a:p>
            <a:endParaRPr lang="en-US" smtClean="0"/>
          </a:p>
        </p:txBody>
      </p:sp>
      <p:pic>
        <p:nvPicPr>
          <p:cNvPr id="51207" name="Content Placeholder 7" descr="plumi-log.eps.png"/>
          <p:cNvPicPr>
            <a:picLocks noChangeAspect="1"/>
          </p:cNvPicPr>
          <p:nvPr/>
        </p:nvPicPr>
        <p:blipFill>
          <a:blip r:embed="rId2"/>
          <a:srcRect l="-1836" r="98"/>
          <a:stretch>
            <a:fillRect/>
          </a:stretch>
        </p:blipFill>
        <p:spPr bwMode="auto">
          <a:xfrm>
            <a:off x="609600" y="2819400"/>
            <a:ext cx="58293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6400800" y="3200400"/>
            <a:ext cx="2476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Projection assuming Phase II collimation and Phase I upgrade done in 2013/2014 shutdown*</a:t>
            </a: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5715000" y="61341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*R. Assmann, “Cassandra Talk”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Getting to 7 </a:t>
            </a:r>
            <a:r>
              <a:rPr lang="en-US" dirty="0" err="1" smtClean="0"/>
              <a:t>TeV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2227" name="Content Placeholder 9"/>
          <p:cNvSpPr>
            <a:spLocks noGrp="1"/>
          </p:cNvSpPr>
          <p:nvPr>
            <p:ph idx="1"/>
          </p:nvPr>
        </p:nvSpPr>
        <p:spPr>
          <a:xfrm>
            <a:off x="457200" y="5181600"/>
            <a:ext cx="8353425" cy="952500"/>
          </a:xfrm>
        </p:spPr>
        <p:txBody>
          <a:bodyPr/>
          <a:lstStyle/>
          <a:p>
            <a:r>
              <a:rPr lang="en-US" sz="2000" smtClean="0"/>
              <a:t>Note, at high field, max 2-3 quenches/day/sector</a:t>
            </a:r>
          </a:p>
          <a:p>
            <a:pPr lvl="1"/>
            <a:r>
              <a:rPr lang="en-US" sz="1600" smtClean="0"/>
              <a:t>Sectors can be done in parallel/day/sector (can be done in parallel)</a:t>
            </a:r>
          </a:p>
          <a:p>
            <a:r>
              <a:rPr lang="en-US" sz="2000" smtClean="0"/>
              <a:t>No decision yet, but it will be a while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685800"/>
            <a:ext cx="6134100" cy="44561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14700" y="6286500"/>
            <a:ext cx="5829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*my summary of data from A.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Verveij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, talk at Chamonix, Jan. 2009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31" y="0"/>
            <a:ext cx="8262937" cy="441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Upgrade path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46088" y="534988"/>
            <a:ext cx="8251825" cy="6323012"/>
          </a:xfrm>
        </p:spPr>
        <p:txBody>
          <a:bodyPr/>
          <a:lstStyle/>
          <a:p>
            <a:r>
              <a:rPr lang="en-US" smtClean="0"/>
              <a:t>Initial operation</a:t>
            </a:r>
          </a:p>
          <a:p>
            <a:pPr lvl="1"/>
            <a:r>
              <a:rPr lang="en-US" smtClean="0"/>
              <a:t>Ramp up to </a:t>
            </a:r>
            <a:r>
              <a:rPr lang="en-US" smtClean="0">
                <a:solidFill>
                  <a:srgbClr val="FF0000"/>
                </a:solidFill>
              </a:rPr>
              <a:t>1x10</a:t>
            </a:r>
            <a:r>
              <a:rPr lang="en-US" baseline="30000" smtClean="0">
                <a:solidFill>
                  <a:srgbClr val="FF0000"/>
                </a:solidFill>
              </a:rPr>
              <a:t>34</a:t>
            </a:r>
            <a:r>
              <a:rPr lang="en-US" smtClean="0">
                <a:solidFill>
                  <a:srgbClr val="FF0000"/>
                </a:solidFill>
              </a:rPr>
              <a:t> cm</a:t>
            </a:r>
            <a:r>
              <a:rPr lang="en-US" baseline="30000" smtClean="0">
                <a:solidFill>
                  <a:srgbClr val="FF0000"/>
                </a:solidFill>
              </a:rPr>
              <a:t>-2</a:t>
            </a:r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baseline="30000" smtClean="0">
                <a:solidFill>
                  <a:srgbClr val="FF0000"/>
                </a:solidFill>
              </a:rPr>
              <a:t>-1</a:t>
            </a:r>
          </a:p>
          <a:p>
            <a:r>
              <a:rPr lang="en-US" smtClean="0"/>
              <a:t>Phase I upgrade</a:t>
            </a:r>
          </a:p>
          <a:p>
            <a:pPr lvl="1"/>
            <a:r>
              <a:rPr lang="en-US" smtClean="0"/>
              <a:t>After ~2 years of operation (~2014)</a:t>
            </a:r>
          </a:p>
          <a:p>
            <a:pPr lvl="1"/>
            <a:r>
              <a:rPr lang="en-US" smtClean="0"/>
              <a:t>Replace 70 mm triplet quads with 120 mm quads</a:t>
            </a:r>
          </a:p>
          <a:p>
            <a:pPr lvl="1"/>
            <a:r>
              <a:rPr lang="en-US" smtClean="0">
                <a:latin typeface="Symbol" pitchFamily="18" charset="2"/>
              </a:rPr>
              <a:t>b</a:t>
            </a:r>
            <a:r>
              <a:rPr lang="en-US" smtClean="0"/>
              <a:t>* goes from 50-&gt;30 cm</a:t>
            </a:r>
          </a:p>
          <a:p>
            <a:pPr lvl="1"/>
            <a:r>
              <a:rPr lang="en-US" smtClean="0"/>
              <a:t>Linac4 to increase PSB injection energy to reduce space charge effects</a:t>
            </a:r>
          </a:p>
          <a:p>
            <a:pPr lvl="1"/>
            <a:r>
              <a:rPr lang="en-US" smtClean="0"/>
              <a:t>Luminosity goes to </a:t>
            </a:r>
            <a:r>
              <a:rPr lang="en-US" smtClean="0">
                <a:solidFill>
                  <a:srgbClr val="FF0000"/>
                </a:solidFill>
              </a:rPr>
              <a:t>2-3x10</a:t>
            </a:r>
            <a:r>
              <a:rPr lang="en-US" baseline="30000" smtClean="0">
                <a:solidFill>
                  <a:srgbClr val="FF0000"/>
                </a:solidFill>
              </a:rPr>
              <a:t>34</a:t>
            </a:r>
            <a:r>
              <a:rPr lang="en-US" smtClean="0">
                <a:solidFill>
                  <a:srgbClr val="FF0000"/>
                </a:solidFill>
              </a:rPr>
              <a:t> cm</a:t>
            </a:r>
            <a:r>
              <a:rPr lang="en-US" baseline="30000" smtClean="0">
                <a:solidFill>
                  <a:srgbClr val="FF0000"/>
                </a:solidFill>
              </a:rPr>
              <a:t>-2</a:t>
            </a:r>
            <a:r>
              <a:rPr lang="en-US" smtClean="0">
                <a:solidFill>
                  <a:srgbClr val="FF0000"/>
                </a:solidFill>
              </a:rPr>
              <a:t>s</a:t>
            </a:r>
            <a:r>
              <a:rPr lang="en-US" baseline="30000" smtClean="0">
                <a:solidFill>
                  <a:srgbClr val="FF0000"/>
                </a:solidFill>
              </a:rPr>
              <a:t>-1</a:t>
            </a:r>
          </a:p>
          <a:p>
            <a:r>
              <a:rPr lang="en-US" smtClean="0"/>
              <a:t>Phase II upgrade</a:t>
            </a:r>
          </a:p>
          <a:p>
            <a:pPr lvl="1"/>
            <a:r>
              <a:rPr lang="en-US" smtClean="0"/>
              <a:t>Second half of next decade (nominally 2020)</a:t>
            </a:r>
          </a:p>
          <a:p>
            <a:pPr lvl="1"/>
            <a:r>
              <a:rPr lang="en-US" smtClean="0"/>
              <a:t>Luminosity goal: </a:t>
            </a:r>
            <a:r>
              <a:rPr lang="en-US" smtClean="0">
                <a:solidFill>
                  <a:srgbClr val="FF0000"/>
                </a:solidFill>
              </a:rPr>
              <a:t>1x10</a:t>
            </a:r>
            <a:r>
              <a:rPr lang="en-US" baseline="30000" smtClean="0">
                <a:solidFill>
                  <a:srgbClr val="FF0000"/>
                </a:solidFill>
              </a:rPr>
              <a:t>35</a:t>
            </a:r>
          </a:p>
          <a:p>
            <a:pPr lvl="1"/>
            <a:r>
              <a:rPr lang="en-US" smtClean="0"/>
              <a:t>Details still under study</a:t>
            </a:r>
          </a:p>
          <a:p>
            <a:pPr lvl="2"/>
            <a:r>
              <a:rPr lang="en-US" smtClean="0"/>
              <a:t>New technology for larger aperture quads (Nb</a:t>
            </a:r>
            <a:r>
              <a:rPr lang="en-US" baseline="-25000" smtClean="0"/>
              <a:t>3</a:t>
            </a:r>
            <a:r>
              <a:rPr lang="en-US" smtClean="0"/>
              <a:t>Sn)</a:t>
            </a:r>
          </a:p>
          <a:p>
            <a:pPr lvl="2"/>
            <a:r>
              <a:rPr lang="en-US" smtClean="0"/>
              <a:t>crab cavities?</a:t>
            </a:r>
          </a:p>
          <a:p>
            <a:pPr lvl="2"/>
            <a:r>
              <a:rPr lang="en-US" smtClean="0"/>
              <a:t>Improved injector chain (PS2 + SPL)?</a:t>
            </a:r>
          </a:p>
          <a:p>
            <a:pPr lvl="1"/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495300" y="1409700"/>
            <a:ext cx="8153400" cy="255270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" y="3962400"/>
            <a:ext cx="8153400" cy="2552700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4838700" y="1409700"/>
            <a:ext cx="377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No major changes to optics or IR’s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838700" y="4000500"/>
            <a:ext cx="3771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Possible Significant Changes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414" grpId="0"/>
      <p:bldP spid="174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Acknowledgements and further reading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16912" cy="5676900"/>
          </a:xfrm>
        </p:spPr>
        <p:txBody>
          <a:bodyPr/>
          <a:lstStyle/>
          <a:p>
            <a:r>
              <a:rPr lang="en-US" sz="1800" dirty="0" smtClean="0"/>
              <a:t>This talk represents the work of an almost countless number of people.</a:t>
            </a:r>
          </a:p>
          <a:p>
            <a:r>
              <a:rPr lang="en-US" sz="1800" dirty="0" smtClean="0"/>
              <a:t>I have incorporated significant material from:</a:t>
            </a:r>
          </a:p>
          <a:p>
            <a:pPr lvl="1"/>
            <a:r>
              <a:rPr lang="en-US" sz="1600" dirty="0" smtClean="0"/>
              <a:t>Numerous talks given at the 2009 Chamonix session regarding “The Incident”</a:t>
            </a:r>
          </a:p>
          <a:p>
            <a:pPr lvl="2"/>
            <a:r>
              <a:rPr lang="en-US" sz="1600" dirty="0" smtClean="0"/>
              <a:t>http://tinyurl.com/Chamonix2009</a:t>
            </a:r>
            <a:endParaRPr lang="en-US" sz="1200" dirty="0" smtClean="0"/>
          </a:p>
          <a:p>
            <a:pPr lvl="1"/>
            <a:r>
              <a:rPr lang="en-US" sz="1600" dirty="0" err="1" smtClean="0"/>
              <a:t>Mirko</a:t>
            </a:r>
            <a:r>
              <a:rPr lang="en-US" sz="1600" dirty="0" smtClean="0"/>
              <a:t> </a:t>
            </a:r>
            <a:r>
              <a:rPr lang="en-US" sz="1600" dirty="0" err="1" smtClean="0"/>
              <a:t>Pojer’s</a:t>
            </a:r>
            <a:r>
              <a:rPr lang="en-US" sz="1600" dirty="0" smtClean="0"/>
              <a:t> talk at the US LHC Users’ Organization meeting at LBNL in September, 2009</a:t>
            </a:r>
          </a:p>
          <a:p>
            <a:pPr lvl="2"/>
            <a:r>
              <a:rPr lang="en-US" sz="1600" dirty="0" smtClean="0"/>
              <a:t>http://tinyurl.com/usluo2009-pojer</a:t>
            </a:r>
            <a:endParaRPr lang="en-US" sz="1400" dirty="0" smtClean="0"/>
          </a:p>
          <a:p>
            <a:pPr lvl="1"/>
            <a:r>
              <a:rPr lang="en-US" sz="1600" dirty="0" smtClean="0"/>
              <a:t>Oliver </a:t>
            </a:r>
            <a:r>
              <a:rPr lang="en-US" sz="1600" dirty="0" err="1" smtClean="0"/>
              <a:t>Bruening’s</a:t>
            </a:r>
            <a:r>
              <a:rPr lang="en-US" sz="1600" dirty="0" smtClean="0"/>
              <a:t> talks at the LARP collaboration meeting in November</a:t>
            </a:r>
          </a:p>
          <a:p>
            <a:pPr lvl="2"/>
            <a:r>
              <a:rPr lang="en-US" sz="1600" dirty="0" smtClean="0"/>
              <a:t>http://tinyurl.com/cm13-bruening1	</a:t>
            </a:r>
          </a:p>
          <a:p>
            <a:pPr lvl="2"/>
            <a:r>
              <a:rPr lang="en-US" sz="1600" dirty="0" smtClean="0"/>
              <a:t>http://tinyurl.com/cm13-bruening2 (taken from Roger Bailey)</a:t>
            </a:r>
          </a:p>
          <a:p>
            <a:pPr lvl="1"/>
            <a:r>
              <a:rPr lang="en-US" sz="1600" dirty="0" smtClean="0"/>
              <a:t>Commissioning status slides from Mike Lamont, and also significant material shown by Ralph </a:t>
            </a:r>
            <a:r>
              <a:rPr lang="en-US" sz="1600" dirty="0" err="1" smtClean="0"/>
              <a:t>Assmann</a:t>
            </a:r>
            <a:r>
              <a:rPr lang="en-US" sz="1600" dirty="0" smtClean="0"/>
              <a:t> and Frank Schmidt at the recent </a:t>
            </a:r>
            <a:r>
              <a:rPr lang="en-US" sz="1600" dirty="0" err="1" smtClean="0"/>
              <a:t>Tevatron</a:t>
            </a:r>
            <a:r>
              <a:rPr lang="en-US" sz="1600" dirty="0" smtClean="0"/>
              <a:t> Studies Workshop</a:t>
            </a:r>
          </a:p>
          <a:p>
            <a:pPr lvl="2"/>
            <a:r>
              <a:rPr lang="en-US" sz="1600" dirty="0" smtClean="0"/>
              <a:t>http://tinyurl.com/Tev-studies-workshop-2010</a:t>
            </a:r>
          </a:p>
          <a:p>
            <a:pPr lvl="1"/>
            <a:r>
              <a:rPr lang="en-US" sz="1600" dirty="0" smtClean="0"/>
              <a:t>Luminosity </a:t>
            </a:r>
            <a:r>
              <a:rPr lang="en-US" sz="1600" dirty="0" smtClean="0"/>
              <a:t>considerations and upgrade plans, Frank Zimmermann’s talk to EPS-HEP, Krakow 2009</a:t>
            </a:r>
          </a:p>
          <a:p>
            <a:pPr lvl="2"/>
            <a:r>
              <a:rPr lang="en-US" sz="1600" dirty="0" smtClean="0"/>
              <a:t>http://tinyurl.com/Zimmermann-Krakow</a:t>
            </a:r>
          </a:p>
          <a:p>
            <a:pPr lvl="1"/>
            <a:r>
              <a:rPr lang="en-US" sz="1600" dirty="0" smtClean="0"/>
              <a:t>All things collimation (in particular, R. </a:t>
            </a:r>
            <a:r>
              <a:rPr lang="en-US" sz="1600" dirty="0" err="1" smtClean="0"/>
              <a:t>Assmann</a:t>
            </a:r>
            <a:r>
              <a:rPr lang="en-US" sz="1600" dirty="0" smtClean="0"/>
              <a:t> “Cassandra Talk”)</a:t>
            </a:r>
          </a:p>
          <a:p>
            <a:pPr lvl="2"/>
            <a:r>
              <a:rPr lang="en-US" sz="1600" dirty="0" smtClean="0"/>
              <a:t>http://lhc-collimation-project.web.cern.ch/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Staying informed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Twitter feed (big news):</a:t>
            </a:r>
          </a:p>
          <a:p>
            <a:pPr lvl="1"/>
            <a:r>
              <a:rPr lang="en-US" smtClean="0"/>
              <a:t>http://twitter.com/cern</a:t>
            </a:r>
          </a:p>
          <a:p>
            <a:r>
              <a:rPr lang="en-US" smtClean="0"/>
              <a:t>Commissioning log (more technical detail):</a:t>
            </a:r>
          </a:p>
          <a:p>
            <a:pPr lvl="1"/>
            <a:r>
              <a:rPr lang="en-US" smtClean="0"/>
              <a:t>http://tinyurl.com/LHC-commissioning</a:t>
            </a:r>
          </a:p>
          <a:p>
            <a:r>
              <a:rPr lang="en-US" smtClean="0"/>
              <a:t>E-logbook (very technical, but good plots):</a:t>
            </a:r>
          </a:p>
          <a:p>
            <a:pPr lvl="1"/>
            <a:r>
              <a:rPr lang="en-US" smtClean="0"/>
              <a:t>http://elogbook.cern.ch/eLogbook/eLogbook.jsp?lgbk=60</a:t>
            </a:r>
          </a:p>
          <a:p>
            <a:pPr lvl="1"/>
            <a:r>
              <a:rPr lang="en-US" smtClean="0"/>
              <a:t>Only visible inside CERN network (if you have a CERN account, you can use remote desktop or VPN from US).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9ABD3-2A68-40BF-9CAD-2C050140DEE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(partial) timeline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723900"/>
            <a:ext cx="8353425" cy="5676900"/>
          </a:xfrm>
        </p:spPr>
        <p:txBody>
          <a:bodyPr/>
          <a:lstStyle/>
          <a:p>
            <a:r>
              <a:rPr lang="en-US" sz="1800" smtClean="0"/>
              <a:t>1994: </a:t>
            </a:r>
          </a:p>
          <a:p>
            <a:pPr lvl="1"/>
            <a:r>
              <a:rPr lang="en-US" sz="1600" smtClean="0"/>
              <a:t>The CERN Council formally approves the LHC</a:t>
            </a:r>
          </a:p>
          <a:p>
            <a:r>
              <a:rPr lang="en-US" sz="1800" smtClean="0"/>
              <a:t>1995: </a:t>
            </a:r>
          </a:p>
          <a:p>
            <a:pPr lvl="1"/>
            <a:r>
              <a:rPr lang="en-US" sz="1600" smtClean="0"/>
              <a:t>LHC Technical Design Report complete</a:t>
            </a:r>
          </a:p>
          <a:p>
            <a:r>
              <a:rPr lang="en-US" sz="1800" smtClean="0"/>
              <a:t>2000: </a:t>
            </a:r>
          </a:p>
          <a:p>
            <a:pPr lvl="1"/>
            <a:r>
              <a:rPr lang="en-US" sz="1600" smtClean="0"/>
              <a:t>LEP completes its final run</a:t>
            </a:r>
          </a:p>
          <a:p>
            <a:r>
              <a:rPr lang="en-US" sz="1800" smtClean="0"/>
              <a:t>2002:</a:t>
            </a:r>
          </a:p>
          <a:p>
            <a:pPr lvl="1"/>
            <a:r>
              <a:rPr lang="en-US" sz="1600" smtClean="0"/>
              <a:t>Magnet production fully transferred to industry</a:t>
            </a:r>
          </a:p>
          <a:p>
            <a:r>
              <a:rPr lang="en-US" sz="1800" smtClean="0"/>
              <a:t>2005</a:t>
            </a:r>
          </a:p>
          <a:p>
            <a:pPr lvl="1"/>
            <a:r>
              <a:rPr lang="en-US" sz="1600" smtClean="0"/>
              <a:t>Civil engineering complete (CMS cavern)</a:t>
            </a:r>
          </a:p>
          <a:p>
            <a:pPr lvl="1"/>
            <a:r>
              <a:rPr lang="en-US" sz="1600" smtClean="0"/>
              <a:t>First dipole lowered into tunnel</a:t>
            </a:r>
          </a:p>
          <a:p>
            <a:r>
              <a:rPr lang="en-US" sz="1800" smtClean="0"/>
              <a:t>2007</a:t>
            </a:r>
          </a:p>
          <a:p>
            <a:pPr lvl="1"/>
            <a:r>
              <a:rPr lang="en-US" sz="1600" smtClean="0"/>
              <a:t>Last magnet delivered</a:t>
            </a:r>
          </a:p>
          <a:p>
            <a:pPr lvl="1"/>
            <a:r>
              <a:rPr lang="en-US" sz="1600" smtClean="0"/>
              <a:t>All interconnections completed</a:t>
            </a:r>
          </a:p>
          <a:p>
            <a:r>
              <a:rPr lang="en-US" sz="1800" smtClean="0"/>
              <a:t>2008</a:t>
            </a:r>
          </a:p>
          <a:p>
            <a:pPr lvl="1"/>
            <a:r>
              <a:rPr lang="en-US" sz="1600" smtClean="0"/>
              <a:t>Accelerator complete</a:t>
            </a:r>
          </a:p>
          <a:p>
            <a:pPr lvl="1"/>
            <a:r>
              <a:rPr lang="en-US" sz="1600" smtClean="0"/>
              <a:t>Last public access</a:t>
            </a:r>
          </a:p>
          <a:p>
            <a:pPr lvl="1"/>
            <a:r>
              <a:rPr lang="en-US" sz="1600" smtClean="0"/>
              <a:t>Ring cold and under vacuum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Decisions Q1 2009</a:t>
            </a:r>
          </a:p>
        </p:txBody>
      </p:sp>
      <p:sp>
        <p:nvSpPr>
          <p:cNvPr id="57347" name="Content Placeholder 10"/>
          <p:cNvSpPr>
            <a:spLocks noGrp="1"/>
          </p:cNvSpPr>
          <p:nvPr>
            <p:ph sz="half" idx="1"/>
          </p:nvPr>
        </p:nvSpPr>
        <p:spPr>
          <a:xfrm>
            <a:off x="419100" y="1943100"/>
            <a:ext cx="8001000" cy="914400"/>
          </a:xfrm>
        </p:spPr>
        <p:txBody>
          <a:bodyPr/>
          <a:lstStyle/>
          <a:p>
            <a:r>
              <a:rPr lang="en-US" sz="2400" smtClean="0"/>
              <a:t>Based on discussions at Chamonix 2009</a:t>
            </a:r>
          </a:p>
          <a:p>
            <a:pPr lvl="1"/>
            <a:r>
              <a:rPr lang="en-US" sz="1800" smtClean="0"/>
              <a:t>Decided to warm up in 12 and 67 to replace faulty magnets </a:t>
            </a:r>
          </a:p>
          <a:p>
            <a:pPr lvl="1"/>
            <a:r>
              <a:rPr lang="en-US" sz="1800" smtClean="0"/>
              <a:t>Decided to warm up sector 56 in parallel for other reasons</a:t>
            </a:r>
          </a:p>
        </p:txBody>
      </p:sp>
      <p:sp>
        <p:nvSpPr>
          <p:cNvPr id="57348" name="Content Placeholder 13"/>
          <p:cNvSpPr>
            <a:spLocks noGrp="1"/>
          </p:cNvSpPr>
          <p:nvPr>
            <p:ph sz="half" idx="2"/>
          </p:nvPr>
        </p:nvSpPr>
        <p:spPr>
          <a:xfrm>
            <a:off x="4572000" y="3543300"/>
            <a:ext cx="4038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Warming up means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3 weeks to get to 300K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Repair work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ELQA and other issues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6 weeks to get back to 2K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85800" y="3162300"/>
          <a:ext cx="3657600" cy="2924172"/>
        </p:xfrm>
        <a:graphic>
          <a:graphicData uri="http://schemas.openxmlformats.org/drawingml/2006/table">
            <a:tbl>
              <a:tblPr/>
              <a:tblGrid>
                <a:gridCol w="377744"/>
                <a:gridCol w="1451056"/>
                <a:gridCol w="1828800"/>
              </a:tblGrid>
              <a:tr h="32490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Q4 2008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Q1 2009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Warm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3399FF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324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Cold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&lt; 100K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7390" name="Line 2"/>
          <p:cNvSpPr>
            <a:spLocks noChangeAspect="1" noChangeShapeType="1"/>
          </p:cNvSpPr>
          <p:nvPr/>
        </p:nvSpPr>
        <p:spPr bwMode="auto">
          <a:xfrm>
            <a:off x="7277100" y="83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Group 555"/>
          <p:cNvGraphicFramePr>
            <a:graphicFrameLocks noGrp="1" noChangeAspect="1"/>
          </p:cNvGraphicFramePr>
          <p:nvPr/>
        </p:nvGraphicFramePr>
        <p:xfrm>
          <a:off x="457200" y="1371600"/>
          <a:ext cx="8534400" cy="381000"/>
        </p:xfrm>
        <a:graphic>
          <a:graphicData uri="http://schemas.openxmlformats.org/drawingml/2006/table">
            <a:tbl>
              <a:tblPr/>
              <a:tblGrid>
                <a:gridCol w="1708363"/>
                <a:gridCol w="1705397"/>
                <a:gridCol w="1706880"/>
                <a:gridCol w="1705398"/>
                <a:gridCol w="170836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 2008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Q1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Q2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Q3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Q4 2009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</a:tbl>
          </a:graphicData>
        </a:graphic>
      </p:graphicFrame>
      <p:sp>
        <p:nvSpPr>
          <p:cNvPr id="57405" name="Line 18"/>
          <p:cNvSpPr>
            <a:spLocks noChangeAspect="1" noChangeShapeType="1"/>
          </p:cNvSpPr>
          <p:nvPr/>
        </p:nvSpPr>
        <p:spPr bwMode="auto">
          <a:xfrm>
            <a:off x="457200" y="106680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406" name="Text Box 19"/>
          <p:cNvSpPr txBox="1">
            <a:spLocks noChangeAspect="1" noChangeArrowheads="1"/>
          </p:cNvSpPr>
          <p:nvPr/>
        </p:nvSpPr>
        <p:spPr bwMode="auto">
          <a:xfrm>
            <a:off x="1371600" y="914400"/>
            <a:ext cx="4648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Sector 34 repair</a:t>
            </a:r>
            <a:endParaRPr lang="en-GB" sz="1000" b="1"/>
          </a:p>
        </p:txBody>
      </p:sp>
      <p:sp>
        <p:nvSpPr>
          <p:cNvPr id="57407" name="Line 21"/>
          <p:cNvSpPr>
            <a:spLocks noChangeAspect="1" noChangeShapeType="1"/>
          </p:cNvSpPr>
          <p:nvPr/>
        </p:nvSpPr>
        <p:spPr bwMode="auto">
          <a:xfrm>
            <a:off x="7315200" y="1066800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408" name="Text Box 22"/>
          <p:cNvSpPr txBox="1">
            <a:spLocks noChangeAspect="1" noChangeArrowheads="1"/>
          </p:cNvSpPr>
          <p:nvPr/>
        </p:nvSpPr>
        <p:spPr bwMode="auto">
          <a:xfrm>
            <a:off x="7696200" y="914400"/>
            <a:ext cx="914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/>
              <a:t>Restart</a:t>
            </a:r>
          </a:p>
        </p:txBody>
      </p:sp>
      <p:sp>
        <p:nvSpPr>
          <p:cNvPr id="57409" name="TextBox 12"/>
          <p:cNvSpPr txBox="1">
            <a:spLocks noChangeArrowheads="1"/>
          </p:cNvSpPr>
          <p:nvPr/>
        </p:nvSpPr>
        <p:spPr bwMode="auto">
          <a:xfrm>
            <a:off x="723900" y="6172200"/>
            <a:ext cx="678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Talk by O. Bruning, LARP CM13 meeting, November, 2009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0"/>
            <a:ext cx="7058025" cy="403225"/>
          </a:xfrm>
        </p:spPr>
        <p:txBody>
          <a:bodyPr/>
          <a:lstStyle/>
          <a:p>
            <a:pPr>
              <a:defRPr/>
            </a:pPr>
            <a:r>
              <a:rPr lang="fr-CH" sz="2400" dirty="0"/>
              <a:t>Longitudinal </a:t>
            </a:r>
            <a:r>
              <a:rPr lang="fr-CH" sz="2400" dirty="0" err="1"/>
              <a:t>displacements</a:t>
            </a:r>
            <a:r>
              <a:rPr lang="fr-CH" sz="2400" dirty="0"/>
              <a:t> in </a:t>
            </a:r>
            <a:r>
              <a:rPr lang="fr-CH" sz="2400" dirty="0" err="1"/>
              <a:t>damaged</a:t>
            </a:r>
            <a:r>
              <a:rPr lang="fr-CH" sz="2400" dirty="0"/>
              <a:t> area</a:t>
            </a:r>
            <a:endParaRPr lang="en-US" sz="2400" dirty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23850" y="552450"/>
            <a:ext cx="8496300" cy="5676900"/>
            <a:chOff x="0" y="527"/>
            <a:chExt cx="5705" cy="3757"/>
          </a:xfrm>
        </p:grpSpPr>
        <p:pic>
          <p:nvPicPr>
            <p:cNvPr id="5837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" y="527"/>
              <a:ext cx="5651" cy="37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8377" name="Rectangle 5"/>
            <p:cNvSpPr>
              <a:spLocks noChangeArrowheads="1"/>
            </p:cNvSpPr>
            <p:nvPr/>
          </p:nvSpPr>
          <p:spPr bwMode="auto">
            <a:xfrm>
              <a:off x="0" y="527"/>
              <a:ext cx="61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2" name="Text Box 7"/>
          <p:cNvSpPr txBox="1">
            <a:spLocks noChangeArrowheads="1"/>
          </p:cNvSpPr>
          <p:nvPr/>
        </p:nvSpPr>
        <p:spPr bwMode="auto">
          <a:xfrm>
            <a:off x="7343775" y="608965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J.Ph. Tock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Machine wide investigations Q2 2009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438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Electrical measurements </a:t>
            </a:r>
            <a:r>
              <a:rPr lang="en-US" dirty="0" smtClean="0">
                <a:solidFill>
                  <a:srgbClr val="FF0000"/>
                </a:solidFill>
              </a:rPr>
              <a:t>while warm </a:t>
            </a:r>
            <a:r>
              <a:rPr lang="en-US" dirty="0" smtClean="0"/>
              <a:t>on sectors 12 34 56 67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Confirms new problem with the copper stabilizers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Non-invasive electrical measurements to show suspicious regions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700" dirty="0" smtClean="0"/>
              <a:t>Several bad regions found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Open and make precise local electrical measurements 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700" dirty="0" smtClean="0"/>
              <a:t>Several bad stabilizers found (30µ</a:t>
            </a:r>
            <a:r>
              <a:rPr lang="el-GR" sz="1700" dirty="0" smtClean="0"/>
              <a:t>Ω </a:t>
            </a:r>
            <a:r>
              <a:rPr lang="en-US" sz="1700" dirty="0" smtClean="0"/>
              <a:t>to 50µ</a:t>
            </a:r>
            <a:r>
              <a:rPr lang="el-GR" sz="1700" dirty="0" smtClean="0"/>
              <a:t>Ω</a:t>
            </a:r>
            <a:r>
              <a:rPr lang="en-US" sz="1700" dirty="0" smtClean="0"/>
              <a:t>) and fixed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Measured other 4 sectors at 80K (noisy but gives limits)</a:t>
            </a:r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3200400"/>
            <a:ext cx="4216400" cy="3162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8700" y="3390900"/>
            <a:ext cx="4106863" cy="314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24800" y="0"/>
            <a:ext cx="1219200" cy="1028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90857" cy="46373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LHC Parameters and Options*</a:t>
            </a:r>
            <a:endParaRPr lang="en-US" dirty="0"/>
          </a:p>
        </p:txBody>
      </p:sp>
      <p:graphicFrame>
        <p:nvGraphicFramePr>
          <p:cNvPr id="7" name="Group 146"/>
          <p:cNvGraphicFramePr>
            <a:graphicFrameLocks noGrp="1"/>
          </p:cNvGraphicFramePr>
          <p:nvPr/>
        </p:nvGraphicFramePr>
        <p:xfrm>
          <a:off x="457200" y="838200"/>
          <a:ext cx="8534399" cy="4594154"/>
        </p:xfrm>
        <a:graphic>
          <a:graphicData uri="http://schemas.openxmlformats.org/drawingml/2006/table">
            <a:tbl>
              <a:tblPr/>
              <a:tblGrid>
                <a:gridCol w="1809704"/>
                <a:gridCol w="1409412"/>
                <a:gridCol w="743283"/>
                <a:gridCol w="914400"/>
                <a:gridCol w="766188"/>
                <a:gridCol w="937755"/>
                <a:gridCol w="937755"/>
                <a:gridCol w="1015902"/>
              </a:tblGrid>
              <a:tr h="42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Parameter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Symbol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Initial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Phase 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Phase II Options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Early Sep.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Full Crab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 Emit.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Large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Piw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Ang.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transverse emittance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3.75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protons per bunch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N</a:t>
                      </a:r>
                      <a:r>
                        <a:rPr kumimoji="0" lang="en-US" sz="1400" b="0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bunch spacing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[ns]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beam current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 [A]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0.86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0.86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1.22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longitudinal profile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Gauss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Gauss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rms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bunch length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[cm]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7.55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11.8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beta* at IP1&amp;5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b*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[m]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0.55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0.25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full crossing angle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[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rad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285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Piwinski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parameter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f=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/(2*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*)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luminosity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14.0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11.9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peak events/crossing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266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itchFamily="18" charset="0"/>
                        </a:rPr>
                        <a:t>310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452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2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initial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lumi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lifetime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[h]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5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Luminous region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[cm]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59" name="TextBox 8"/>
          <p:cNvSpPr txBox="1">
            <a:spLocks noChangeArrowheads="1"/>
          </p:cNvSpPr>
          <p:nvPr/>
        </p:nvSpPr>
        <p:spPr bwMode="auto">
          <a:xfrm>
            <a:off x="457200" y="5573713"/>
            <a:ext cx="708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FF0000"/>
                </a:solidFill>
              </a:rPr>
              <a:t> *excerpted from F. Zimmermann, “LHC Upgrades”, EPS-HEP 09, Krakow, July 2009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Limits of Phase I Collimation System*</a:t>
            </a:r>
            <a:endParaRPr lang="en-US" dirty="0"/>
          </a:p>
        </p:txBody>
      </p:sp>
      <p:pic>
        <p:nvPicPr>
          <p:cNvPr id="48131" name="Content Placeholder 9" descr="estored_real_log.eps.png"/>
          <p:cNvPicPr>
            <a:picLocks noChangeAspect="1"/>
          </p:cNvPicPr>
          <p:nvPr/>
        </p:nvPicPr>
        <p:blipFill>
          <a:blip r:embed="rId2"/>
          <a:srcRect l="1198" r="4381"/>
          <a:stretch>
            <a:fillRect/>
          </a:stretch>
        </p:blipFill>
        <p:spPr bwMode="auto">
          <a:xfrm>
            <a:off x="609600" y="838200"/>
            <a:ext cx="79629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6"/>
          <p:cNvSpPr txBox="1">
            <a:spLocks noChangeArrowheads="1"/>
          </p:cNvSpPr>
          <p:nvPr/>
        </p:nvSpPr>
        <p:spPr bwMode="auto">
          <a:xfrm>
            <a:off x="5943600" y="2324100"/>
            <a:ext cx="247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0000"/>
                </a:solidFill>
              </a:rPr>
              <a:t>Collimation at tightest settings throughout ramp and squeeze</a:t>
            </a: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4572000" y="3810000"/>
            <a:ext cx="247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>
                <a:solidFill>
                  <a:srgbClr val="00B050"/>
                </a:solidFill>
              </a:rPr>
              <a:t>Somewhat </a:t>
            </a:r>
            <a:r>
              <a:rPr lang="en-US" sz="1600">
                <a:solidFill>
                  <a:srgbClr val="00B050"/>
                </a:solidFill>
              </a:rPr>
              <a:t>more relaxed collimation settings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6248400"/>
            <a:ext cx="45339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*Ralph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Assmann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, “Cassandra Talk”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Problems Discovered Prior to 2008 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4450" y="5715000"/>
            <a:ext cx="6515100" cy="7080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For these reasons, the initial energy target was reduced to 5+5 </a:t>
            </a:r>
            <a:r>
              <a:rPr lang="en-US" sz="2000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TeV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</a:rPr>
              <a:t> well before the start of the 2008 run.</a:t>
            </a:r>
          </a:p>
        </p:txBody>
      </p:sp>
      <p:pic>
        <p:nvPicPr>
          <p:cNvPr id="15364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800100"/>
            <a:ext cx="5105400" cy="314166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5365" name="Content Placeholder 2"/>
          <p:cNvSpPr>
            <a:spLocks noGrp="1"/>
          </p:cNvSpPr>
          <p:nvPr>
            <p:ph idx="1"/>
          </p:nvPr>
        </p:nvSpPr>
        <p:spPr>
          <a:xfrm>
            <a:off x="395288" y="990600"/>
            <a:ext cx="8353425" cy="4229100"/>
          </a:xfrm>
        </p:spPr>
        <p:txBody>
          <a:bodyPr/>
          <a:lstStyle/>
          <a:p>
            <a:r>
              <a:rPr lang="en-US" sz="1800" smtClean="0"/>
              <a:t>Magnet de-training</a:t>
            </a:r>
          </a:p>
          <a:p>
            <a:pPr lvl="1"/>
            <a:r>
              <a:rPr lang="en-US" sz="1600" smtClean="0"/>
              <a:t>ALL magnets were trained to </a:t>
            </a:r>
            <a:br>
              <a:rPr lang="en-US" sz="1600" smtClean="0"/>
            </a:br>
            <a:r>
              <a:rPr lang="en-US" sz="1600" smtClean="0"/>
              <a:t>achieve 7+ TeV after a thermal </a:t>
            </a:r>
            <a:br>
              <a:rPr lang="en-US" sz="1600" smtClean="0"/>
            </a:br>
            <a:r>
              <a:rPr lang="en-US" sz="1600" smtClean="0"/>
              <a:t>cycle.</a:t>
            </a:r>
          </a:p>
          <a:p>
            <a:pPr lvl="1"/>
            <a:r>
              <a:rPr lang="en-US" sz="1600" smtClean="0"/>
              <a:t>After being installed in the </a:t>
            </a:r>
            <a:br>
              <a:rPr lang="en-US" sz="1600" smtClean="0"/>
            </a:br>
            <a:r>
              <a:rPr lang="en-US" sz="1600" smtClean="0"/>
              <a:t>tunnel, it was discovered that </a:t>
            </a:r>
            <a:br>
              <a:rPr lang="en-US" sz="1600" smtClean="0"/>
            </a:br>
            <a:r>
              <a:rPr lang="en-US" sz="1600" smtClean="0"/>
              <a:t>the magnets supplied by one of </a:t>
            </a:r>
            <a:br>
              <a:rPr lang="en-US" sz="1600" smtClean="0"/>
            </a:br>
            <a:r>
              <a:rPr lang="en-US" sz="1600" smtClean="0"/>
              <a:t>the three vendors  “forgot” their </a:t>
            </a:r>
            <a:br>
              <a:rPr lang="en-US" sz="1600" smtClean="0"/>
            </a:br>
            <a:r>
              <a:rPr lang="en-US" sz="1600" smtClean="0"/>
              <a:t>training, and would need to be </a:t>
            </a:r>
            <a:br>
              <a:rPr lang="en-US" sz="1600" smtClean="0"/>
            </a:br>
            <a:r>
              <a:rPr lang="en-US" sz="1600" smtClean="0"/>
              <a:t>retrained to reach 7 TeV.</a:t>
            </a:r>
          </a:p>
          <a:p>
            <a:r>
              <a:rPr lang="en-US" sz="1800" smtClean="0"/>
              <a:t>Symmetric Quenches</a:t>
            </a:r>
          </a:p>
          <a:p>
            <a:pPr lvl="1"/>
            <a:r>
              <a:rPr lang="en-US" sz="1600" smtClean="0"/>
              <a:t>The original LHC quench protection system subtracted the inductive voltage drop by taking the difference between the voltage drop across the two apertures.</a:t>
            </a:r>
          </a:p>
          <a:p>
            <a:pPr lvl="1"/>
            <a:r>
              <a:rPr lang="en-US" sz="1600" smtClean="0"/>
              <a:t>It was discovered in tests that when quenches propagate from one dipole to the next, they often do so symmetrically, rendering the system dangerously insensitive at high current.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486400" y="2362200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FF0000"/>
                </a:solidFill>
              </a:rPr>
              <a:t>1</a:t>
            </a:r>
            <a:r>
              <a:rPr lang="en-US" sz="1600" baseline="30000">
                <a:solidFill>
                  <a:srgbClr val="FF0000"/>
                </a:solidFill>
              </a:rPr>
              <a:t>st</a:t>
            </a:r>
            <a:r>
              <a:rPr lang="en-US" sz="1600">
                <a:solidFill>
                  <a:srgbClr val="FF0000"/>
                </a:solidFill>
              </a:rPr>
              <a:t> quench 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>
                <a:solidFill>
                  <a:srgbClr val="FF0000"/>
                </a:solidFill>
              </a:rPr>
              <a:t>in tunnel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4724400" y="9144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>
                <a:solidFill>
                  <a:srgbClr val="00863D"/>
                </a:solidFill>
              </a:rPr>
              <a:t>1</a:t>
            </a:r>
            <a:r>
              <a:rPr lang="en-US" sz="1600" baseline="30000">
                <a:solidFill>
                  <a:srgbClr val="00863D"/>
                </a:solidFill>
              </a:rPr>
              <a:t>st</a:t>
            </a:r>
            <a:r>
              <a:rPr lang="en-US" sz="1600">
                <a:solidFill>
                  <a:srgbClr val="00863D"/>
                </a:solidFill>
              </a:rPr>
              <a:t> Training quench above ground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972300" y="1866900"/>
            <a:ext cx="7620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191250" y="1276350"/>
            <a:ext cx="304800" cy="190500"/>
          </a:xfrm>
          <a:prstGeom prst="straightConnector1">
            <a:avLst/>
          </a:prstGeom>
          <a:ln>
            <a:solidFill>
              <a:srgbClr val="00863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2354-4F7D-4A71-83D4-43648E66DE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Experimental reach of LHC vs. </a:t>
            </a:r>
            <a:r>
              <a:rPr lang="en-US" dirty="0" err="1" smtClean="0"/>
              <a:t>Tevatron</a:t>
            </a:r>
            <a:endParaRPr lang="en-US" dirty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71500" y="800100"/>
            <a:ext cx="4613275" cy="5715000"/>
            <a:chOff x="2494" y="1278"/>
            <a:chExt cx="2978" cy="4146"/>
          </a:xfrm>
        </p:grpSpPr>
        <p:pic>
          <p:nvPicPr>
            <p:cNvPr id="16392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4" y="1278"/>
              <a:ext cx="2978" cy="4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0" y="5214"/>
              <a:ext cx="70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12"/>
            <p:cNvCxnSpPr/>
            <p:nvPr/>
          </p:nvCxnSpPr>
          <p:spPr>
            <a:xfrm rot="5400000" flipH="1" flipV="1">
              <a:off x="2538" y="3559"/>
              <a:ext cx="2955" cy="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/>
            <p:cNvCxnSpPr/>
            <p:nvPr/>
          </p:nvCxnSpPr>
          <p:spPr>
            <a:xfrm rot="5400000" flipH="1" flipV="1">
              <a:off x="3160" y="3559"/>
              <a:ext cx="2955" cy="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TextBox 18"/>
            <p:cNvSpPr txBox="1">
              <a:spLocks noChangeArrowheads="1"/>
            </p:cNvSpPr>
            <p:nvPr/>
          </p:nvSpPr>
          <p:spPr bwMode="auto">
            <a:xfrm>
              <a:off x="3044" y="3190"/>
              <a:ext cx="717" cy="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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W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 (M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W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=80 GeV)</a:t>
              </a:r>
              <a:endParaRPr lang="en-US" sz="1200">
                <a:solidFill>
                  <a:srgbClr val="333333"/>
                </a:solidFill>
              </a:endParaRPr>
            </a:p>
          </p:txBody>
        </p:sp>
        <p:sp>
          <p:nvSpPr>
            <p:cNvPr id="16397" name="TextBox 20"/>
            <p:cNvSpPr txBox="1">
              <a:spLocks noChangeArrowheads="1"/>
            </p:cNvSpPr>
            <p:nvPr/>
          </p:nvSpPr>
          <p:spPr bwMode="auto">
            <a:xfrm>
              <a:off x="3050" y="3351"/>
              <a:ext cx="675" cy="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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Z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 (M</a:t>
              </a:r>
              <a:r>
                <a:rPr lang="en-US" sz="1200" baseline="-25000">
                  <a:solidFill>
                    <a:srgbClr val="333333"/>
                  </a:solidFill>
                  <a:sym typeface="Symbol" pitchFamily="18" charset="2"/>
                </a:rPr>
                <a:t>Z</a:t>
              </a:r>
              <a:r>
                <a:rPr lang="en-US" sz="1200">
                  <a:solidFill>
                    <a:srgbClr val="333333"/>
                  </a:solidFill>
                  <a:sym typeface="Symbol" pitchFamily="18" charset="2"/>
                </a:rPr>
                <a:t>=91 GeV)</a:t>
              </a:r>
              <a:endParaRPr lang="en-US" sz="1200">
                <a:solidFill>
                  <a:srgbClr val="333333"/>
                </a:solidFill>
              </a:endParaRPr>
            </a:p>
          </p:txBody>
        </p:sp>
        <p:cxnSp>
          <p:nvCxnSpPr>
            <p:cNvPr id="12" name="Straight Connector 21"/>
            <p:cNvCxnSpPr/>
            <p:nvPr/>
          </p:nvCxnSpPr>
          <p:spPr>
            <a:xfrm rot="5400000" flipH="1" flipV="1">
              <a:off x="3281" y="3559"/>
              <a:ext cx="2955" cy="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TextBox 12"/>
          <p:cNvSpPr txBox="1">
            <a:spLocks noChangeArrowheads="1"/>
          </p:cNvSpPr>
          <p:nvPr/>
        </p:nvSpPr>
        <p:spPr bwMode="auto">
          <a:xfrm>
            <a:off x="5410200" y="2744788"/>
            <a:ext cx="3733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200 pb</a:t>
            </a:r>
            <a:r>
              <a:rPr lang="en-US" sz="2400" baseline="30000"/>
              <a:t>-1</a:t>
            </a:r>
            <a:r>
              <a:rPr lang="en-US" sz="2400"/>
              <a:t> at 5 TeV+5 TeV</a:t>
            </a:r>
          </a:p>
          <a:p>
            <a:pPr algn="l"/>
            <a:r>
              <a:rPr lang="en-US" sz="2400"/>
              <a:t>~5 fb</a:t>
            </a:r>
            <a:r>
              <a:rPr lang="en-US" sz="2400" baseline="30000"/>
              <a:t>-1</a:t>
            </a:r>
            <a:r>
              <a:rPr lang="en-US" sz="2400"/>
              <a:t> at 1 TeV+ 1 TeV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0700" y="4419600"/>
            <a:ext cx="3124200" cy="40011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Only HEP slide in this talk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ADD28-9D75-49EE-9954-E6EE37419D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 10, 2008: The (first) big day</a:t>
            </a:r>
            <a:endParaRPr lang="en-US" dirty="0"/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00100"/>
            <a:ext cx="3902075" cy="2955925"/>
          </a:xfrm>
        </p:spPr>
        <p:txBody>
          <a:bodyPr/>
          <a:lstStyle/>
          <a:p>
            <a:r>
              <a:rPr lang="en-US" sz="2000" smtClean="0"/>
              <a:t>9:35 – First beam injected</a:t>
            </a:r>
          </a:p>
          <a:p>
            <a:r>
              <a:rPr lang="en-US" sz="2000" smtClean="0"/>
              <a:t>9:58 – beam past CMS to point 6 dump</a:t>
            </a:r>
          </a:p>
          <a:p>
            <a:r>
              <a:rPr lang="en-US" sz="2000" smtClean="0"/>
              <a:t>10:15 – beam to point 1 (ATLAS)</a:t>
            </a:r>
          </a:p>
          <a:p>
            <a:r>
              <a:rPr lang="en-US" sz="2000" smtClean="0"/>
              <a:t>10:26 – First turn!</a:t>
            </a:r>
          </a:p>
          <a:p>
            <a:r>
              <a:rPr lang="en-US" sz="2000" smtClean="0"/>
              <a:t>…and there was much rejoicing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0" y="952500"/>
            <a:ext cx="3200400" cy="220608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3124200"/>
            <a:ext cx="3429000" cy="25717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" y="3657601"/>
            <a:ext cx="3162300" cy="210210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5350" y="5829300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Commissioning proceeded smoothly and rapidly until September 19</a:t>
            </a:r>
            <a:r>
              <a:rPr lang="en-US" sz="2000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, when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something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very bad happened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1/5/2010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014A-0098-413F-884E-ED0AF367E0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 Prebys - LHC Talk, Aspen 2010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24627</TotalTime>
  <Words>4072</Words>
  <Application>Microsoft Office PowerPoint</Application>
  <PresentationFormat>On-screen Show (4:3)</PresentationFormat>
  <Paragraphs>979</Paragraphs>
  <Slides>64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Trebuchet MS</vt:lpstr>
      <vt:lpstr>Wingdings 2</vt:lpstr>
      <vt:lpstr>Wingdings</vt:lpstr>
      <vt:lpstr>Symbol</vt:lpstr>
      <vt:lpstr>Comic Sans MS</vt:lpstr>
      <vt:lpstr>Tahoma</vt:lpstr>
      <vt:lpstr>Calibri</vt:lpstr>
      <vt:lpstr>Times New Roman</vt:lpstr>
      <vt:lpstr>Opulent</vt:lpstr>
      <vt:lpstr>Equation</vt:lpstr>
      <vt:lpstr>LHC Accelerator Status and Plans</vt:lpstr>
      <vt:lpstr>Outline</vt:lpstr>
      <vt:lpstr>LHC Layout</vt:lpstr>
      <vt:lpstr>CERN experiments</vt:lpstr>
      <vt:lpstr>Nominal LHC parameters compared to Tevatron</vt:lpstr>
      <vt:lpstr>LHC (partial) timeline </vt:lpstr>
      <vt:lpstr>Problems Discovered Prior to 2008 Start</vt:lpstr>
      <vt:lpstr>Experimental reach of LHC vs. Tevatron</vt:lpstr>
      <vt:lpstr>Sept 10, 2008: The (first) big day</vt:lpstr>
      <vt:lpstr>Nature abhors a (news) vacuum…</vt:lpstr>
      <vt:lpstr>What (really) really happened on September 19th* </vt:lpstr>
      <vt:lpstr>Pressure forces on SSS vacuum barrier</vt:lpstr>
      <vt:lpstr>Collateral damage: magnet displacements</vt:lpstr>
      <vt:lpstr>Collateral damage: magnet displacements</vt:lpstr>
      <vt:lpstr>Collateral damage: magnet displacements</vt:lpstr>
      <vt:lpstr>Collateral damage: secondary arcs</vt:lpstr>
      <vt:lpstr>Collateral damage: ground supports</vt:lpstr>
      <vt:lpstr>Collateral damage: Beam Vacuum</vt:lpstr>
      <vt:lpstr>Replacement of magnets</vt:lpstr>
      <vt:lpstr>Important questions about Sept. 19</vt:lpstr>
      <vt:lpstr>What happened?</vt:lpstr>
      <vt:lpstr>Improved quench protection*</vt:lpstr>
      <vt:lpstr>Improved pressure relief*</vt:lpstr>
      <vt:lpstr>Bad surprise</vt:lpstr>
      <vt:lpstr>Machine wide activities Q4 2008 and 2009</vt:lpstr>
      <vt:lpstr>Cool down 2009</vt:lpstr>
      <vt:lpstr>2009 Plans (as of November 1)*</vt:lpstr>
      <vt:lpstr>November 20, 2009: Going around…again</vt:lpstr>
      <vt:lpstr>First Tune Measurement (within an hour)</vt:lpstr>
      <vt:lpstr>Beam 1 Captured about an hour after first turn!!</vt:lpstr>
      <vt:lpstr>November 23rd: First Collisions!</vt:lpstr>
      <vt:lpstr>Progress since start up</vt:lpstr>
      <vt:lpstr>Commissioning*: 450 GeV</vt:lpstr>
      <vt:lpstr>Commissioning: Ramp and 1.18 TeV</vt:lpstr>
      <vt:lpstr>Commissioning (cont’d) </vt:lpstr>
      <vt:lpstr>Commissioning (cont’d) </vt:lpstr>
      <vt:lpstr>Commissioning (cont’d)</vt:lpstr>
      <vt:lpstr>Optics measurements: 450 GeV and 1.18 TeV</vt:lpstr>
      <vt:lpstr>Dispersion</vt:lpstr>
      <vt:lpstr>Dec. 13, 2009: 24 hours running - currents</vt:lpstr>
      <vt:lpstr>CMS Aperture (vertical)</vt:lpstr>
      <vt:lpstr>Beam Dump with 16 Bunches</vt:lpstr>
      <vt:lpstr>LHC Collimation Performance (Phase I System)</vt:lpstr>
      <vt:lpstr>Ramp 2 on 2 to 1.18 TeV: ~no Losses</vt:lpstr>
      <vt:lpstr>Tunes and Tune Control Loop</vt:lpstr>
      <vt:lpstr>Tune Adjustments for Beam2</vt:lpstr>
      <vt:lpstr>Beam size measurements (blow up on beam 2)</vt:lpstr>
      <vt:lpstr>Beam Control at 1.18 TeV</vt:lpstr>
      <vt:lpstr>General Plan for 2010*</vt:lpstr>
      <vt:lpstr>Understanding LHC Luminosity</vt:lpstr>
      <vt:lpstr>Slide 51</vt:lpstr>
      <vt:lpstr>Collimation Limits to Luminosity</vt:lpstr>
      <vt:lpstr>Target Performance in 2010</vt:lpstr>
      <vt:lpstr>Beyond 1032</vt:lpstr>
      <vt:lpstr>Getting to 7 TeV*</vt:lpstr>
      <vt:lpstr>LHC Upgrade path</vt:lpstr>
      <vt:lpstr>Acknowledgements and further reading</vt:lpstr>
      <vt:lpstr>Staying informed</vt:lpstr>
      <vt:lpstr>Backup slides</vt:lpstr>
      <vt:lpstr>Decisions Q1 2009</vt:lpstr>
      <vt:lpstr>Longitudinal displacements in damaged area</vt:lpstr>
      <vt:lpstr>Machine wide investigations Q2 2009</vt:lpstr>
      <vt:lpstr>LHC Parameters and Options*</vt:lpstr>
      <vt:lpstr>Limits of Phase I Collimation System*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J Prebys</cp:lastModifiedBy>
  <cp:revision>1068</cp:revision>
  <dcterms:created xsi:type="dcterms:W3CDTF">2003-09-15T21:58:19Z</dcterms:created>
  <dcterms:modified xsi:type="dcterms:W3CDTF">2010-01-15T22:48:19Z</dcterms:modified>
</cp:coreProperties>
</file>